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378" r:id="rId2"/>
    <p:sldId id="377" r:id="rId3"/>
    <p:sldId id="379" r:id="rId4"/>
    <p:sldId id="380" r:id="rId5"/>
    <p:sldId id="381" r:id="rId6"/>
    <p:sldId id="382" r:id="rId7"/>
    <p:sldId id="383" r:id="rId8"/>
    <p:sldId id="384" r:id="rId9"/>
    <p:sldId id="385" r:id="rId10"/>
    <p:sldId id="390" r:id="rId11"/>
    <p:sldId id="392" r:id="rId12"/>
    <p:sldId id="391" r:id="rId13"/>
    <p:sldId id="389" r:id="rId14"/>
    <p:sldId id="393" r:id="rId15"/>
    <p:sldId id="394" r:id="rId16"/>
    <p:sldId id="395" r:id="rId17"/>
    <p:sldId id="396" r:id="rId18"/>
    <p:sldId id="397" r:id="rId19"/>
    <p:sldId id="398" r:id="rId20"/>
    <p:sldId id="399" r:id="rId21"/>
    <p:sldId id="400" r:id="rId22"/>
    <p:sldId id="401" r:id="rId23"/>
    <p:sldId id="402" r:id="rId24"/>
    <p:sldId id="403"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4" r:id="rId44"/>
    <p:sldId id="425" r:id="rId45"/>
    <p:sldId id="426" r:id="rId46"/>
    <p:sldId id="427" r:id="rId47"/>
    <p:sldId id="428" r:id="rId48"/>
    <p:sldId id="429" r:id="rId49"/>
    <p:sldId id="430" r:id="rId50"/>
    <p:sldId id="431" r:id="rId51"/>
    <p:sldId id="433" r:id="rId52"/>
    <p:sldId id="432" r:id="rId53"/>
    <p:sldId id="434" r:id="rId54"/>
    <p:sldId id="435" r:id="rId55"/>
    <p:sldId id="436" r:id="rId56"/>
    <p:sldId id="437" r:id="rId57"/>
    <p:sldId id="438" r:id="rId58"/>
    <p:sldId id="439" r:id="rId59"/>
    <p:sldId id="440" r:id="rId60"/>
    <p:sldId id="441" r:id="rId61"/>
    <p:sldId id="442" r:id="rId62"/>
    <p:sldId id="444" r:id="rId63"/>
    <p:sldId id="445" r:id="rId64"/>
    <p:sldId id="446" r:id="rId65"/>
    <p:sldId id="447" r:id="rId66"/>
    <p:sldId id="449" r:id="rId67"/>
    <p:sldId id="450" r:id="rId68"/>
    <p:sldId id="451" r:id="rId69"/>
    <p:sldId id="452" r:id="rId70"/>
    <p:sldId id="453" r:id="rId71"/>
    <p:sldId id="454" r:id="rId72"/>
    <p:sldId id="455" r:id="rId73"/>
    <p:sldId id="456" r:id="rId74"/>
    <p:sldId id="457" r:id="rId75"/>
    <p:sldId id="458" r:id="rId76"/>
    <p:sldId id="459" r:id="rId77"/>
    <p:sldId id="479" r:id="rId78"/>
    <p:sldId id="480" r:id="rId79"/>
    <p:sldId id="481" r:id="rId80"/>
    <p:sldId id="482" r:id="rId81"/>
    <p:sldId id="483" r:id="rId82"/>
    <p:sldId id="484" r:id="rId83"/>
    <p:sldId id="485" r:id="rId84"/>
    <p:sldId id="473" r:id="rId85"/>
    <p:sldId id="460" r:id="rId86"/>
    <p:sldId id="474" r:id="rId87"/>
    <p:sldId id="475" r:id="rId88"/>
    <p:sldId id="476" r:id="rId89"/>
    <p:sldId id="477" r:id="rId90"/>
    <p:sldId id="461" r:id="rId91"/>
    <p:sldId id="462" r:id="rId92"/>
    <p:sldId id="463" r:id="rId93"/>
    <p:sldId id="464" r:id="rId94"/>
    <p:sldId id="465" r:id="rId95"/>
    <p:sldId id="466" r:id="rId96"/>
    <p:sldId id="467" r:id="rId97"/>
    <p:sldId id="468" r:id="rId98"/>
    <p:sldId id="470" r:id="rId99"/>
    <p:sldId id="469" r:id="rId100"/>
    <p:sldId id="471" r:id="rId101"/>
    <p:sldId id="472"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73" autoAdjust="0"/>
    <p:restoredTop sz="94660"/>
  </p:normalViewPr>
  <p:slideViewPr>
    <p:cSldViewPr snapToGrid="0">
      <p:cViewPr varScale="1">
        <p:scale>
          <a:sx n="108" d="100"/>
          <a:sy n="108" d="100"/>
        </p:scale>
        <p:origin x="2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3C7A7-A103-4F18-BB39-FB838A6D33B6}"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F2BD7-4976-4F0D-92A4-147C8403CAF9}" type="slidenum">
              <a:rPr lang="zh-CN" altLang="en-US" smtClean="0"/>
              <a:t>‹#›</a:t>
            </a:fld>
            <a:endParaRPr lang="zh-CN" altLang="en-US"/>
          </a:p>
        </p:txBody>
      </p:sp>
    </p:spTree>
    <p:extLst>
      <p:ext uri="{BB962C8B-B14F-4D97-AF65-F5344CB8AC3E}">
        <p14:creationId xmlns:p14="http://schemas.microsoft.com/office/powerpoint/2010/main" val="377969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849CC6-4537-4E3B-8168-26EF456267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CB906EB-7761-4F90-A439-578BBDF6A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84DAB22-A54F-4405-9192-FC32B2DEA402}"/>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xmlns="" id="{15B356B4-34C1-41A1-97F3-06505A9605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8476C7-E471-4371-BAA4-DF3E13CBA4ED}"/>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263233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AF939C-2166-4FBE-9FDF-31B30347EF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A9321ADD-5A12-41B8-859E-B088E528A8A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919D3EE-69AC-4ECE-B52F-285587CF1909}"/>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xmlns="" id="{8904F4DA-C8C9-4323-926D-6168D125E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C9902B5-9494-4D39-AD67-4A3E6F9D5714}"/>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63666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8F4743F6-3DEA-4FDE-AE36-80128D1DDD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1C05C1A1-958F-4D20-9240-410FBAD4429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646C98C-B120-4115-8A17-85AA70DB9A51}"/>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xmlns="" id="{C1B9C808-176E-4575-8C50-264D182C4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D28DEA2-6759-4D27-B79D-4D521B15BDE6}"/>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68580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24EC69-C8F8-47BF-A425-8D1B3D4F57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F316B5A-3E3C-437E-8908-C61C7F8B83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480FF48-55B5-4E14-AC03-58869CF1D0A2}"/>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xmlns="" id="{3EECDC39-AE29-483C-9068-847403622D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3C0075-FD94-4BA6-802A-1E4642B0BD27}"/>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245816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89B8EA-C668-45A9-AD55-A29CD6C719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FBF67CD-FFCE-4CFA-A1A3-08772DF26A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6261BE9-C737-4D96-A5C7-8B41CE1E9CA1}"/>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xmlns="" id="{00E45C73-2E63-4DEB-84BE-456BAD5391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3618254-D486-40C0-97AB-A27BBFFC76ED}"/>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158008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0CECA0-C1A3-4936-BAF6-72C4A0AF44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A7633A1-694A-47DD-B7B0-F969ED6223D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53CE4A4A-356B-4F7A-84AB-767B116DF34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E2641554-76C6-4D89-B4AB-6D27607E0718}"/>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xmlns="" id="{4DFB5747-48B7-49F2-840B-EF397E2A7C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072FC0E-007B-4B9A-B2A0-00FC41F04532}"/>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17891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F168EB-6C51-4CC3-BCCC-A84F1E12EC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1A4191B-28F5-49E2-9BCA-DAFD98231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BF4B3C48-2BD8-4B66-ACD9-8BE7037C989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DADB3EC0-901A-40E6-9491-121CC7584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03EBB567-8C2D-434D-AFEF-437F60F97DC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DE725DE6-6D2D-4EE3-B133-8E0C78496211}"/>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8" name="页脚占位符 7">
            <a:extLst>
              <a:ext uri="{FF2B5EF4-FFF2-40B4-BE49-F238E27FC236}">
                <a16:creationId xmlns:a16="http://schemas.microsoft.com/office/drawing/2014/main" xmlns="" id="{272AA007-193E-4702-AF9A-623E8D3D79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AE36F80-AF65-4660-AC38-071CC52D1650}"/>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426895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B5408-AAC7-43B4-B007-BE1563BB49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7FECF914-6B65-4843-888D-3BADB7BAAB45}"/>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4" name="页脚占位符 3">
            <a:extLst>
              <a:ext uri="{FF2B5EF4-FFF2-40B4-BE49-F238E27FC236}">
                <a16:creationId xmlns:a16="http://schemas.microsoft.com/office/drawing/2014/main" xmlns="" id="{29C97B64-8862-4386-9505-81AE57E06A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5B62D34-AA66-4481-BD03-107D98ACC881}"/>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193613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7533A92-E8FF-4252-B323-4DC6EAC7DB7E}"/>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3" name="页脚占位符 2">
            <a:extLst>
              <a:ext uri="{FF2B5EF4-FFF2-40B4-BE49-F238E27FC236}">
                <a16:creationId xmlns:a16="http://schemas.microsoft.com/office/drawing/2014/main" xmlns="" id="{81876CB0-D182-4E99-A66C-69121C3B0C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1EC66DA-D79D-4252-81F1-44F31CDDBEDB}"/>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213275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1960DB-025A-4D0B-83E4-27E0D0B80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FA6F2CC-FD5F-4705-ABF5-165B0298E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7076D201-B4D9-43D5-AE8A-24A628283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FF0B53BE-E70B-48A0-B531-2A5F91256A0E}"/>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xmlns="" id="{E965076A-4D07-4896-A8C7-284B24F2B1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F5199AD-229C-4EFE-9678-A6DEB2C41409}"/>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292050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5333EF-A298-4FEF-930A-073F7BA4B4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2D32B2C-63A2-466A-BCB0-EFA96A637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A82ABE-3B37-4A0A-A2BC-4779FC20B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F135937E-0894-4749-B5EA-0CCD4FD881CB}"/>
              </a:ext>
            </a:extLst>
          </p:cNvPr>
          <p:cNvSpPr>
            <a:spLocks noGrp="1"/>
          </p:cNvSpPr>
          <p:nvPr>
            <p:ph type="dt" sz="half" idx="10"/>
          </p:nvPr>
        </p:nvSpPr>
        <p:spPr/>
        <p:txBody>
          <a:bodyPr/>
          <a:lstStyle/>
          <a:p>
            <a:fld id="{23D4EFAE-948D-4871-95B0-347FF5ACA806}"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xmlns="" id="{73A6ADEF-2737-439E-A5B7-B3A7E3DDA9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8C709C2-9327-420E-953B-212FFF163541}"/>
              </a:ext>
            </a:extLst>
          </p:cNvPr>
          <p:cNvSpPr>
            <a:spLocks noGrp="1"/>
          </p:cNvSpPr>
          <p:nvPr>
            <p:ph type="sldNum" sz="quarter" idx="12"/>
          </p:nvPr>
        </p:nvSpPr>
        <p:spPr/>
        <p:txBody>
          <a:body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10452435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BEBEB"/>
            </a:gs>
            <a:gs pos="100000">
              <a:srgbClr val="FFFFFF"/>
            </a:gs>
          </a:gsLst>
          <a:lin ang="5400000" scaled="0"/>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A5C7685-386B-4018-A3A9-2602591DB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596F096-3834-49F3-8A48-45490FA5D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7868AEF-EB7A-4C45-96B1-54FC2F0BA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EFAE-948D-4871-95B0-347FF5ACA806}"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xmlns="" id="{FC7A626C-AD44-40A6-BDD1-516264C26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CCE57BC2-84E2-499F-8BFA-33700B880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2F887-9516-4B65-A3CA-7B16AE0422BC}" type="slidenum">
              <a:rPr lang="zh-CN" altLang="en-US" smtClean="0"/>
              <a:t>‹#›</a:t>
            </a:fld>
            <a:endParaRPr lang="zh-CN" altLang="en-US"/>
          </a:p>
        </p:txBody>
      </p:sp>
    </p:spTree>
    <p:extLst>
      <p:ext uri="{BB962C8B-B14F-4D97-AF65-F5344CB8AC3E}">
        <p14:creationId xmlns:p14="http://schemas.microsoft.com/office/powerpoint/2010/main" val="139300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221599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查找的基本概念和顺序查找</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535606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t>39</a:t>
                      </a:r>
                      <a:endParaRPr lang="zh-CN" altLang="en-US" dirty="0"/>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sp>
        <p:nvSpPr>
          <p:cNvPr id="3" name="文本框 2">
            <a:extLst>
              <a:ext uri="{FF2B5EF4-FFF2-40B4-BE49-F238E27FC236}">
                <a16:creationId xmlns:a16="http://schemas.microsoft.com/office/drawing/2014/main" xmlns="" id="{FC1DE793-13C0-4A67-87A0-8BD4A1496CDC}"/>
              </a:ext>
            </a:extLst>
          </p:cNvPr>
          <p:cNvSpPr txBox="1"/>
          <p:nvPr/>
        </p:nvSpPr>
        <p:spPr>
          <a:xfrm>
            <a:off x="3269206" y="4608113"/>
            <a:ext cx="5992239" cy="369332"/>
          </a:xfrm>
          <a:prstGeom prst="rect">
            <a:avLst/>
          </a:prstGeom>
          <a:noFill/>
        </p:spPr>
        <p:txBody>
          <a:bodyPr wrap="square" rtlCol="0">
            <a:spAutoFit/>
          </a:bodyPr>
          <a:lstStyle/>
          <a:p>
            <a:r>
              <a:rPr lang="zh-CN" altLang="en-US" dirty="0"/>
              <a:t>在下图所示的顺序表中查找关键字为</a:t>
            </a:r>
            <a:r>
              <a:rPr lang="en-US" altLang="zh-CN" dirty="0"/>
              <a:t>72</a:t>
            </a:r>
            <a:r>
              <a:rPr lang="zh-CN" altLang="en-US" dirty="0"/>
              <a:t>和</a:t>
            </a:r>
            <a:r>
              <a:rPr lang="en-US" altLang="zh-CN" dirty="0"/>
              <a:t>48</a:t>
            </a:r>
            <a:r>
              <a:rPr lang="zh-CN" altLang="en-US" dirty="0"/>
              <a:t>的记录</a:t>
            </a:r>
          </a:p>
        </p:txBody>
      </p:sp>
      <p:pic>
        <p:nvPicPr>
          <p:cNvPr id="4" name="图片 3">
            <a:extLst>
              <a:ext uri="{FF2B5EF4-FFF2-40B4-BE49-F238E27FC236}">
                <a16:creationId xmlns:a16="http://schemas.microsoft.com/office/drawing/2014/main" xmlns="" id="{C9CF286A-407D-47CF-A65C-A02F23A62167}"/>
              </a:ext>
            </a:extLst>
          </p:cNvPr>
          <p:cNvPicPr>
            <a:picLocks noChangeAspect="1"/>
          </p:cNvPicPr>
          <p:nvPr/>
        </p:nvPicPr>
        <p:blipFill>
          <a:blip r:embed="rId2"/>
          <a:stretch>
            <a:fillRect/>
          </a:stretch>
        </p:blipFill>
        <p:spPr>
          <a:xfrm>
            <a:off x="2328120" y="4145299"/>
            <a:ext cx="1052644" cy="979417"/>
          </a:xfrm>
          <a:prstGeom prst="rect">
            <a:avLst/>
          </a:prstGeom>
        </p:spPr>
      </p:pic>
    </p:spTree>
    <p:extLst>
      <p:ext uri="{BB962C8B-B14F-4D97-AF65-F5344CB8AC3E}">
        <p14:creationId xmlns:p14="http://schemas.microsoft.com/office/powerpoint/2010/main" val="39033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散列表的性能</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xmlns="" id="{9098204A-28CA-4902-BCC5-06A19EECCC4C}"/>
              </a:ext>
            </a:extLst>
          </p:cNvPr>
          <p:cNvGraphicFramePr>
            <a:graphicFrameLocks noGrp="1"/>
          </p:cNvGraphicFramePr>
          <p:nvPr>
            <p:extLst>
              <p:ext uri="{D42A27DB-BD31-4B8C-83A1-F6EECF244321}">
                <p14:modId xmlns:p14="http://schemas.microsoft.com/office/powerpoint/2010/main" val="2749698041"/>
              </p:ext>
            </p:extLst>
          </p:nvPr>
        </p:nvGraphicFramePr>
        <p:xfrm>
          <a:off x="1425650" y="954526"/>
          <a:ext cx="6253131" cy="741680"/>
        </p:xfrm>
        <a:graphic>
          <a:graphicData uri="http://schemas.openxmlformats.org/drawingml/2006/table">
            <a:tbl>
              <a:tblPr firstRow="1" bandRow="1">
                <a:tableStyleId>{5C22544A-7EE6-4342-B048-85BDC9FD1C3A}</a:tableStyleId>
              </a:tblPr>
              <a:tblGrid>
                <a:gridCol w="875951">
                  <a:extLst>
                    <a:ext uri="{9D8B030D-6E8A-4147-A177-3AD203B41FA5}">
                      <a16:colId xmlns:a16="http://schemas.microsoft.com/office/drawing/2014/main" xmlns="" val="2093069288"/>
                    </a:ext>
                  </a:extLst>
                </a:gridCol>
                <a:gridCol w="500380">
                  <a:extLst>
                    <a:ext uri="{9D8B030D-6E8A-4147-A177-3AD203B41FA5}">
                      <a16:colId xmlns:a16="http://schemas.microsoft.com/office/drawing/2014/main" xmlns="" val="385327200"/>
                    </a:ext>
                  </a:extLst>
                </a:gridCol>
                <a:gridCol w="500380">
                  <a:extLst>
                    <a:ext uri="{9D8B030D-6E8A-4147-A177-3AD203B41FA5}">
                      <a16:colId xmlns:a16="http://schemas.microsoft.com/office/drawing/2014/main" xmlns="" val="239233604"/>
                    </a:ext>
                  </a:extLst>
                </a:gridCol>
                <a:gridCol w="500380">
                  <a:extLst>
                    <a:ext uri="{9D8B030D-6E8A-4147-A177-3AD203B41FA5}">
                      <a16:colId xmlns:a16="http://schemas.microsoft.com/office/drawing/2014/main" xmlns="" val="2591600361"/>
                    </a:ext>
                  </a:extLst>
                </a:gridCol>
                <a:gridCol w="500380">
                  <a:extLst>
                    <a:ext uri="{9D8B030D-6E8A-4147-A177-3AD203B41FA5}">
                      <a16:colId xmlns:a16="http://schemas.microsoft.com/office/drawing/2014/main" xmlns="" val="1438370234"/>
                    </a:ext>
                  </a:extLst>
                </a:gridCol>
                <a:gridCol w="500380">
                  <a:extLst>
                    <a:ext uri="{9D8B030D-6E8A-4147-A177-3AD203B41FA5}">
                      <a16:colId xmlns:a16="http://schemas.microsoft.com/office/drawing/2014/main" xmlns="" val="1445811978"/>
                    </a:ext>
                  </a:extLst>
                </a:gridCol>
                <a:gridCol w="500380">
                  <a:extLst>
                    <a:ext uri="{9D8B030D-6E8A-4147-A177-3AD203B41FA5}">
                      <a16:colId xmlns:a16="http://schemas.microsoft.com/office/drawing/2014/main" xmlns="" val="2372203492"/>
                    </a:ext>
                  </a:extLst>
                </a:gridCol>
                <a:gridCol w="500380">
                  <a:extLst>
                    <a:ext uri="{9D8B030D-6E8A-4147-A177-3AD203B41FA5}">
                      <a16:colId xmlns:a16="http://schemas.microsoft.com/office/drawing/2014/main" xmlns="" val="1660173011"/>
                    </a:ext>
                  </a:extLst>
                </a:gridCol>
                <a:gridCol w="500380">
                  <a:extLst>
                    <a:ext uri="{9D8B030D-6E8A-4147-A177-3AD203B41FA5}">
                      <a16:colId xmlns:a16="http://schemas.microsoft.com/office/drawing/2014/main" xmlns="" val="1588173168"/>
                    </a:ext>
                  </a:extLst>
                </a:gridCol>
                <a:gridCol w="373380">
                  <a:extLst>
                    <a:ext uri="{9D8B030D-6E8A-4147-A177-3AD203B41FA5}">
                      <a16:colId xmlns:a16="http://schemas.microsoft.com/office/drawing/2014/main" xmlns="" val="818514628"/>
                    </a:ext>
                  </a:extLst>
                </a:gridCol>
                <a:gridCol w="500380">
                  <a:extLst>
                    <a:ext uri="{9D8B030D-6E8A-4147-A177-3AD203B41FA5}">
                      <a16:colId xmlns:a16="http://schemas.microsoft.com/office/drawing/2014/main" xmlns="" val="1471333455"/>
                    </a:ext>
                  </a:extLst>
                </a:gridCol>
                <a:gridCol w="500380">
                  <a:extLst>
                    <a:ext uri="{9D8B030D-6E8A-4147-A177-3AD203B41FA5}">
                      <a16:colId xmlns:a16="http://schemas.microsoft.com/office/drawing/2014/main" xmlns="" val="2285021872"/>
                    </a:ext>
                  </a:extLst>
                </a:gridCol>
              </a:tblGrid>
              <a:tr h="370840">
                <a:tc>
                  <a:txBody>
                    <a:bodyPr/>
                    <a:lstStyle/>
                    <a:p>
                      <a:r>
                        <a:rPr lang="zh-CN" altLang="en-US" dirty="0"/>
                        <a:t>关键字</a:t>
                      </a:r>
                    </a:p>
                  </a:txBody>
                  <a:tcPr/>
                </a:tc>
                <a:tc>
                  <a:txBody>
                    <a:bodyPr/>
                    <a:lstStyle/>
                    <a:p>
                      <a:r>
                        <a:rPr lang="en-US" altLang="zh-CN" dirty="0"/>
                        <a:t>26</a:t>
                      </a:r>
                      <a:endParaRPr lang="zh-CN" altLang="en-US" dirty="0"/>
                    </a:p>
                  </a:txBody>
                  <a:tcPr/>
                </a:tc>
                <a:tc>
                  <a:txBody>
                    <a:bodyPr/>
                    <a:lstStyle/>
                    <a:p>
                      <a:r>
                        <a:rPr lang="en-US" altLang="zh-CN" dirty="0"/>
                        <a:t>36</a:t>
                      </a:r>
                      <a:endParaRPr lang="zh-CN" altLang="en-US" dirty="0"/>
                    </a:p>
                  </a:txBody>
                  <a:tcPr/>
                </a:tc>
                <a:tc>
                  <a:txBody>
                    <a:bodyPr/>
                    <a:lstStyle/>
                    <a:p>
                      <a:r>
                        <a:rPr lang="en-US" altLang="zh-CN" dirty="0"/>
                        <a:t>41</a:t>
                      </a:r>
                      <a:endParaRPr lang="zh-CN" altLang="en-US" dirty="0"/>
                    </a:p>
                  </a:txBody>
                  <a:tcPr/>
                </a:tc>
                <a:tc>
                  <a:txBody>
                    <a:bodyPr/>
                    <a:lstStyle/>
                    <a:p>
                      <a:r>
                        <a:rPr lang="en-US" altLang="zh-CN" dirty="0"/>
                        <a:t>38</a:t>
                      </a:r>
                      <a:endParaRPr lang="zh-CN" altLang="en-US" dirty="0"/>
                    </a:p>
                  </a:txBody>
                  <a:tcPr/>
                </a:tc>
                <a:tc>
                  <a:txBody>
                    <a:bodyPr/>
                    <a:lstStyle/>
                    <a:p>
                      <a:r>
                        <a:rPr lang="en-US" altLang="zh-CN" dirty="0"/>
                        <a:t>44</a:t>
                      </a:r>
                      <a:endParaRPr lang="zh-CN" altLang="en-US" dirty="0"/>
                    </a:p>
                  </a:txBody>
                  <a:tcPr/>
                </a:tc>
                <a:tc>
                  <a:txBody>
                    <a:bodyPr/>
                    <a:lstStyle/>
                    <a:p>
                      <a:r>
                        <a:rPr lang="en-US" altLang="zh-CN" dirty="0"/>
                        <a:t>15</a:t>
                      </a:r>
                      <a:endParaRPr lang="zh-CN" altLang="en-US" dirty="0"/>
                    </a:p>
                  </a:txBody>
                  <a:tcPr/>
                </a:tc>
                <a:tc>
                  <a:txBody>
                    <a:bodyPr/>
                    <a:lstStyle/>
                    <a:p>
                      <a:r>
                        <a:rPr lang="en-US" altLang="zh-CN" dirty="0"/>
                        <a:t>68</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51</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xmlns="" val="3474809103"/>
                  </a:ext>
                </a:extLst>
              </a:tr>
              <a:tr h="370840">
                <a:tc>
                  <a:txBody>
                    <a:bodyPr/>
                    <a:lstStyle/>
                    <a:p>
                      <a:r>
                        <a:rPr lang="zh-CN" altLang="en-US" dirty="0"/>
                        <a:t>地址</a:t>
                      </a:r>
                    </a:p>
                  </a:txBody>
                  <a:tcPr/>
                </a:tc>
                <a:tc>
                  <a:txBody>
                    <a:bodyPr/>
                    <a:lstStyle/>
                    <a:p>
                      <a:r>
                        <a:rPr lang="en-US" altLang="zh-CN" dirty="0"/>
                        <a:t>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12</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12</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xmlns="" val="3231635008"/>
                  </a:ext>
                </a:extLst>
              </a:tr>
            </a:tbl>
          </a:graphicData>
        </a:graphic>
      </p:graphicFrame>
      <p:sp>
        <p:nvSpPr>
          <p:cNvPr id="7" name="文本框 6">
            <a:extLst>
              <a:ext uri="{FF2B5EF4-FFF2-40B4-BE49-F238E27FC236}">
                <a16:creationId xmlns:a16="http://schemas.microsoft.com/office/drawing/2014/main" xmlns="" id="{CEB4DF0B-E4A6-4C57-B19A-957E5DB393B7}"/>
              </a:ext>
            </a:extLst>
          </p:cNvPr>
          <p:cNvSpPr txBox="1"/>
          <p:nvPr/>
        </p:nvSpPr>
        <p:spPr>
          <a:xfrm>
            <a:off x="8209728" y="1002200"/>
            <a:ext cx="2746293" cy="646331"/>
          </a:xfrm>
          <a:prstGeom prst="rect">
            <a:avLst/>
          </a:prstGeom>
          <a:noFill/>
        </p:spPr>
        <p:txBody>
          <a:bodyPr wrap="square" rtlCol="0">
            <a:spAutoFit/>
          </a:bodyPr>
          <a:lstStyle/>
          <a:p>
            <a:r>
              <a:rPr lang="zh-CN" altLang="en-US" dirty="0"/>
              <a:t>画出链地址法解决冲突的示意图</a:t>
            </a:r>
          </a:p>
        </p:txBody>
      </p:sp>
      <p:graphicFrame>
        <p:nvGraphicFramePr>
          <p:cNvPr id="8" name="表格 7">
            <a:extLst>
              <a:ext uri="{FF2B5EF4-FFF2-40B4-BE49-F238E27FC236}">
                <a16:creationId xmlns:a16="http://schemas.microsoft.com/office/drawing/2014/main" xmlns="" id="{8C04F7C9-5E24-424B-9B34-BE4A4A5F2EA9}"/>
              </a:ext>
            </a:extLst>
          </p:cNvPr>
          <p:cNvGraphicFramePr>
            <a:graphicFrameLocks noGrp="1"/>
          </p:cNvGraphicFramePr>
          <p:nvPr>
            <p:extLst>
              <p:ext uri="{D42A27DB-BD31-4B8C-83A1-F6EECF244321}">
                <p14:modId xmlns:p14="http://schemas.microsoft.com/office/powerpoint/2010/main" val="2346823573"/>
              </p:ext>
            </p:extLst>
          </p:nvPr>
        </p:nvGraphicFramePr>
        <p:xfrm>
          <a:off x="1425650" y="2250864"/>
          <a:ext cx="8128003" cy="37084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xmlns="" val="1201212187"/>
                    </a:ext>
                  </a:extLst>
                </a:gridCol>
                <a:gridCol w="625231">
                  <a:extLst>
                    <a:ext uri="{9D8B030D-6E8A-4147-A177-3AD203B41FA5}">
                      <a16:colId xmlns:a16="http://schemas.microsoft.com/office/drawing/2014/main" xmlns="" val="363691018"/>
                    </a:ext>
                  </a:extLst>
                </a:gridCol>
                <a:gridCol w="625231">
                  <a:extLst>
                    <a:ext uri="{9D8B030D-6E8A-4147-A177-3AD203B41FA5}">
                      <a16:colId xmlns:a16="http://schemas.microsoft.com/office/drawing/2014/main" xmlns="" val="3361150037"/>
                    </a:ext>
                  </a:extLst>
                </a:gridCol>
                <a:gridCol w="625231">
                  <a:extLst>
                    <a:ext uri="{9D8B030D-6E8A-4147-A177-3AD203B41FA5}">
                      <a16:colId xmlns:a16="http://schemas.microsoft.com/office/drawing/2014/main" xmlns="" val="865035888"/>
                    </a:ext>
                  </a:extLst>
                </a:gridCol>
                <a:gridCol w="625231">
                  <a:extLst>
                    <a:ext uri="{9D8B030D-6E8A-4147-A177-3AD203B41FA5}">
                      <a16:colId xmlns:a16="http://schemas.microsoft.com/office/drawing/2014/main" xmlns="" val="1432232160"/>
                    </a:ext>
                  </a:extLst>
                </a:gridCol>
                <a:gridCol w="625231">
                  <a:extLst>
                    <a:ext uri="{9D8B030D-6E8A-4147-A177-3AD203B41FA5}">
                      <a16:colId xmlns:a16="http://schemas.microsoft.com/office/drawing/2014/main" xmlns="" val="1040375241"/>
                    </a:ext>
                  </a:extLst>
                </a:gridCol>
                <a:gridCol w="625231">
                  <a:extLst>
                    <a:ext uri="{9D8B030D-6E8A-4147-A177-3AD203B41FA5}">
                      <a16:colId xmlns:a16="http://schemas.microsoft.com/office/drawing/2014/main" xmlns="" val="2930686669"/>
                    </a:ext>
                  </a:extLst>
                </a:gridCol>
                <a:gridCol w="625231">
                  <a:extLst>
                    <a:ext uri="{9D8B030D-6E8A-4147-A177-3AD203B41FA5}">
                      <a16:colId xmlns:a16="http://schemas.microsoft.com/office/drawing/2014/main" xmlns="" val="4034625328"/>
                    </a:ext>
                  </a:extLst>
                </a:gridCol>
                <a:gridCol w="625231">
                  <a:extLst>
                    <a:ext uri="{9D8B030D-6E8A-4147-A177-3AD203B41FA5}">
                      <a16:colId xmlns:a16="http://schemas.microsoft.com/office/drawing/2014/main" xmlns="" val="514041991"/>
                    </a:ext>
                  </a:extLst>
                </a:gridCol>
                <a:gridCol w="625231">
                  <a:extLst>
                    <a:ext uri="{9D8B030D-6E8A-4147-A177-3AD203B41FA5}">
                      <a16:colId xmlns:a16="http://schemas.microsoft.com/office/drawing/2014/main" xmlns="" val="203655481"/>
                    </a:ext>
                  </a:extLst>
                </a:gridCol>
                <a:gridCol w="625231">
                  <a:extLst>
                    <a:ext uri="{9D8B030D-6E8A-4147-A177-3AD203B41FA5}">
                      <a16:colId xmlns:a16="http://schemas.microsoft.com/office/drawing/2014/main" xmlns="" val="873950831"/>
                    </a:ext>
                  </a:extLst>
                </a:gridCol>
                <a:gridCol w="625231">
                  <a:extLst>
                    <a:ext uri="{9D8B030D-6E8A-4147-A177-3AD203B41FA5}">
                      <a16:colId xmlns:a16="http://schemas.microsoft.com/office/drawing/2014/main" xmlns="" val="1278076153"/>
                    </a:ext>
                  </a:extLst>
                </a:gridCol>
                <a:gridCol w="625231">
                  <a:extLst>
                    <a:ext uri="{9D8B030D-6E8A-4147-A177-3AD203B41FA5}">
                      <a16:colId xmlns:a16="http://schemas.microsoft.com/office/drawing/2014/main" xmlns="" val="295398506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2439799496"/>
                  </a:ext>
                </a:extLst>
              </a:tr>
            </a:tbl>
          </a:graphicData>
        </a:graphic>
      </p:graphicFrame>
      <p:sp>
        <p:nvSpPr>
          <p:cNvPr id="9" name="文本框 8">
            <a:extLst>
              <a:ext uri="{FF2B5EF4-FFF2-40B4-BE49-F238E27FC236}">
                <a16:creationId xmlns:a16="http://schemas.microsoft.com/office/drawing/2014/main" xmlns="" id="{8A1CABFA-39A9-4DA5-B947-DB63E9716382}"/>
              </a:ext>
            </a:extLst>
          </p:cNvPr>
          <p:cNvSpPr txBox="1"/>
          <p:nvPr/>
        </p:nvSpPr>
        <p:spPr>
          <a:xfrm>
            <a:off x="1593561" y="1876640"/>
            <a:ext cx="318782" cy="369332"/>
          </a:xfrm>
          <a:prstGeom prst="rect">
            <a:avLst/>
          </a:prstGeom>
          <a:noFill/>
        </p:spPr>
        <p:txBody>
          <a:bodyPr wrap="square" rtlCol="0">
            <a:spAutoFit/>
          </a:bodyPr>
          <a:lstStyle/>
          <a:p>
            <a:r>
              <a:rPr lang="en-US" altLang="zh-CN" dirty="0"/>
              <a:t>0</a:t>
            </a:r>
            <a:endParaRPr lang="zh-CN" altLang="en-US" dirty="0"/>
          </a:p>
        </p:txBody>
      </p:sp>
      <p:sp>
        <p:nvSpPr>
          <p:cNvPr id="28" name="文本框 27">
            <a:extLst>
              <a:ext uri="{FF2B5EF4-FFF2-40B4-BE49-F238E27FC236}">
                <a16:creationId xmlns:a16="http://schemas.microsoft.com/office/drawing/2014/main" xmlns="" id="{9E93E56F-9258-42CB-8837-D29D75F75F27}"/>
              </a:ext>
            </a:extLst>
          </p:cNvPr>
          <p:cNvSpPr txBox="1"/>
          <p:nvPr/>
        </p:nvSpPr>
        <p:spPr>
          <a:xfrm>
            <a:off x="2225599" y="1876640"/>
            <a:ext cx="318782" cy="369332"/>
          </a:xfrm>
          <a:prstGeom prst="rect">
            <a:avLst/>
          </a:prstGeom>
          <a:noFill/>
        </p:spPr>
        <p:txBody>
          <a:bodyPr wrap="square" rtlCol="0">
            <a:spAutoFit/>
          </a:bodyPr>
          <a:lstStyle/>
          <a:p>
            <a:r>
              <a:rPr lang="en-US" altLang="zh-CN" dirty="0"/>
              <a:t>1</a:t>
            </a:r>
            <a:endParaRPr lang="zh-CN" altLang="en-US" dirty="0"/>
          </a:p>
        </p:txBody>
      </p:sp>
      <p:sp>
        <p:nvSpPr>
          <p:cNvPr id="29" name="文本框 28">
            <a:extLst>
              <a:ext uri="{FF2B5EF4-FFF2-40B4-BE49-F238E27FC236}">
                <a16:creationId xmlns:a16="http://schemas.microsoft.com/office/drawing/2014/main" xmlns="" id="{A1EA3EE9-0F75-46F8-AADC-ADF8CD81E899}"/>
              </a:ext>
            </a:extLst>
          </p:cNvPr>
          <p:cNvSpPr txBox="1"/>
          <p:nvPr/>
        </p:nvSpPr>
        <p:spPr>
          <a:xfrm>
            <a:off x="2857638" y="1877021"/>
            <a:ext cx="318782" cy="369332"/>
          </a:xfrm>
          <a:prstGeom prst="rect">
            <a:avLst/>
          </a:prstGeom>
          <a:noFill/>
        </p:spPr>
        <p:txBody>
          <a:bodyPr wrap="square" rtlCol="0">
            <a:spAutoFit/>
          </a:bodyPr>
          <a:lstStyle/>
          <a:p>
            <a:r>
              <a:rPr lang="en-US" altLang="zh-CN" dirty="0"/>
              <a:t>2</a:t>
            </a:r>
            <a:endParaRPr lang="zh-CN" altLang="en-US" dirty="0"/>
          </a:p>
        </p:txBody>
      </p:sp>
      <p:sp>
        <p:nvSpPr>
          <p:cNvPr id="30" name="文本框 29">
            <a:extLst>
              <a:ext uri="{FF2B5EF4-FFF2-40B4-BE49-F238E27FC236}">
                <a16:creationId xmlns:a16="http://schemas.microsoft.com/office/drawing/2014/main" xmlns="" id="{AB336231-51BE-44F1-AB37-D65DD7192C7B}"/>
              </a:ext>
            </a:extLst>
          </p:cNvPr>
          <p:cNvSpPr txBox="1"/>
          <p:nvPr/>
        </p:nvSpPr>
        <p:spPr>
          <a:xfrm>
            <a:off x="3436974" y="1876640"/>
            <a:ext cx="318782" cy="369332"/>
          </a:xfrm>
          <a:prstGeom prst="rect">
            <a:avLst/>
          </a:prstGeom>
          <a:noFill/>
        </p:spPr>
        <p:txBody>
          <a:bodyPr wrap="square" rtlCol="0">
            <a:spAutoFit/>
          </a:bodyPr>
          <a:lstStyle/>
          <a:p>
            <a:r>
              <a:rPr lang="en-US" altLang="zh-CN" dirty="0"/>
              <a:t>3</a:t>
            </a:r>
            <a:endParaRPr lang="zh-CN" altLang="en-US" dirty="0"/>
          </a:p>
        </p:txBody>
      </p:sp>
      <p:sp>
        <p:nvSpPr>
          <p:cNvPr id="33" name="文本框 32">
            <a:extLst>
              <a:ext uri="{FF2B5EF4-FFF2-40B4-BE49-F238E27FC236}">
                <a16:creationId xmlns:a16="http://schemas.microsoft.com/office/drawing/2014/main" xmlns="" id="{7FF78193-1F81-4A7D-992A-4B7013B5F9B1}"/>
              </a:ext>
            </a:extLst>
          </p:cNvPr>
          <p:cNvSpPr txBox="1"/>
          <p:nvPr/>
        </p:nvSpPr>
        <p:spPr>
          <a:xfrm>
            <a:off x="4043322" y="1877021"/>
            <a:ext cx="318782" cy="369332"/>
          </a:xfrm>
          <a:prstGeom prst="rect">
            <a:avLst/>
          </a:prstGeom>
          <a:noFill/>
        </p:spPr>
        <p:txBody>
          <a:bodyPr wrap="square" rtlCol="0">
            <a:spAutoFit/>
          </a:bodyPr>
          <a:lstStyle/>
          <a:p>
            <a:r>
              <a:rPr lang="en-US" altLang="zh-CN" dirty="0"/>
              <a:t>4</a:t>
            </a:r>
            <a:endParaRPr lang="zh-CN" altLang="en-US" dirty="0"/>
          </a:p>
        </p:txBody>
      </p:sp>
      <p:sp>
        <p:nvSpPr>
          <p:cNvPr id="34" name="文本框 33">
            <a:extLst>
              <a:ext uri="{FF2B5EF4-FFF2-40B4-BE49-F238E27FC236}">
                <a16:creationId xmlns:a16="http://schemas.microsoft.com/office/drawing/2014/main" xmlns="" id="{78B3E7DB-18B2-4FB2-AE60-84E04C4080EA}"/>
              </a:ext>
            </a:extLst>
          </p:cNvPr>
          <p:cNvSpPr txBox="1"/>
          <p:nvPr/>
        </p:nvSpPr>
        <p:spPr>
          <a:xfrm>
            <a:off x="4668941" y="1885410"/>
            <a:ext cx="318782" cy="369332"/>
          </a:xfrm>
          <a:prstGeom prst="rect">
            <a:avLst/>
          </a:prstGeom>
          <a:noFill/>
        </p:spPr>
        <p:txBody>
          <a:bodyPr wrap="square" rtlCol="0">
            <a:spAutoFit/>
          </a:bodyPr>
          <a:lstStyle/>
          <a:p>
            <a:r>
              <a:rPr lang="en-US" altLang="zh-CN" dirty="0"/>
              <a:t>5</a:t>
            </a:r>
            <a:endParaRPr lang="zh-CN" altLang="en-US" dirty="0"/>
          </a:p>
        </p:txBody>
      </p:sp>
      <p:sp>
        <p:nvSpPr>
          <p:cNvPr id="35" name="文本框 34">
            <a:extLst>
              <a:ext uri="{FF2B5EF4-FFF2-40B4-BE49-F238E27FC236}">
                <a16:creationId xmlns:a16="http://schemas.microsoft.com/office/drawing/2014/main" xmlns="" id="{93375864-7096-4524-836E-CF2ED483DC38}"/>
              </a:ext>
            </a:extLst>
          </p:cNvPr>
          <p:cNvSpPr txBox="1"/>
          <p:nvPr/>
        </p:nvSpPr>
        <p:spPr>
          <a:xfrm>
            <a:off x="5275289" y="1893799"/>
            <a:ext cx="318782"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7D34F72-CE5E-453C-8108-15778A03897D}"/>
              </a:ext>
            </a:extLst>
          </p:cNvPr>
          <p:cNvSpPr txBox="1"/>
          <p:nvPr/>
        </p:nvSpPr>
        <p:spPr>
          <a:xfrm>
            <a:off x="5965129" y="1881151"/>
            <a:ext cx="318782" cy="369332"/>
          </a:xfrm>
          <a:prstGeom prst="rect">
            <a:avLst/>
          </a:prstGeom>
          <a:noFill/>
        </p:spPr>
        <p:txBody>
          <a:bodyPr wrap="square" rtlCol="0">
            <a:spAutoFit/>
          </a:bodyPr>
          <a:lstStyle/>
          <a:p>
            <a:r>
              <a:rPr lang="en-US" altLang="zh-CN" dirty="0"/>
              <a:t>7</a:t>
            </a:r>
            <a:endParaRPr lang="zh-CN" altLang="en-US" dirty="0"/>
          </a:p>
        </p:txBody>
      </p:sp>
      <p:sp>
        <p:nvSpPr>
          <p:cNvPr id="37" name="文本框 36">
            <a:extLst>
              <a:ext uri="{FF2B5EF4-FFF2-40B4-BE49-F238E27FC236}">
                <a16:creationId xmlns:a16="http://schemas.microsoft.com/office/drawing/2014/main" xmlns="" id="{EA6B6C26-F268-4257-83C4-EFE1C95E45ED}"/>
              </a:ext>
            </a:extLst>
          </p:cNvPr>
          <p:cNvSpPr txBox="1"/>
          <p:nvPr/>
        </p:nvSpPr>
        <p:spPr>
          <a:xfrm>
            <a:off x="6571477" y="1876640"/>
            <a:ext cx="318782" cy="369332"/>
          </a:xfrm>
          <a:prstGeom prst="rect">
            <a:avLst/>
          </a:prstGeom>
          <a:noFill/>
        </p:spPr>
        <p:txBody>
          <a:bodyPr wrap="square" rtlCol="0">
            <a:spAutoFit/>
          </a:bodyPr>
          <a:lstStyle/>
          <a:p>
            <a:r>
              <a:rPr lang="en-US" altLang="zh-CN" dirty="0"/>
              <a:t>8</a:t>
            </a:r>
            <a:endParaRPr lang="zh-CN" altLang="en-US" dirty="0"/>
          </a:p>
        </p:txBody>
      </p:sp>
      <p:sp>
        <p:nvSpPr>
          <p:cNvPr id="38" name="文本框 37">
            <a:extLst>
              <a:ext uri="{FF2B5EF4-FFF2-40B4-BE49-F238E27FC236}">
                <a16:creationId xmlns:a16="http://schemas.microsoft.com/office/drawing/2014/main" xmlns="" id="{8AD2FECD-1F24-4C71-83AE-B38309F21F8D}"/>
              </a:ext>
            </a:extLst>
          </p:cNvPr>
          <p:cNvSpPr txBox="1"/>
          <p:nvPr/>
        </p:nvSpPr>
        <p:spPr>
          <a:xfrm>
            <a:off x="7204463" y="1876640"/>
            <a:ext cx="318782" cy="369332"/>
          </a:xfrm>
          <a:prstGeom prst="rect">
            <a:avLst/>
          </a:prstGeom>
          <a:noFill/>
        </p:spPr>
        <p:txBody>
          <a:bodyPr wrap="square" rtlCol="0">
            <a:spAutoFit/>
          </a:bodyPr>
          <a:lstStyle/>
          <a:p>
            <a:r>
              <a:rPr lang="en-US" altLang="zh-CN" dirty="0"/>
              <a:t>9</a:t>
            </a:r>
            <a:endParaRPr lang="zh-CN" altLang="en-US" dirty="0"/>
          </a:p>
        </p:txBody>
      </p:sp>
      <p:sp>
        <p:nvSpPr>
          <p:cNvPr id="39" name="文本框 38">
            <a:extLst>
              <a:ext uri="{FF2B5EF4-FFF2-40B4-BE49-F238E27FC236}">
                <a16:creationId xmlns:a16="http://schemas.microsoft.com/office/drawing/2014/main" xmlns="" id="{D381B9CB-E423-4832-BA16-187CD2A62784}"/>
              </a:ext>
            </a:extLst>
          </p:cNvPr>
          <p:cNvSpPr txBox="1"/>
          <p:nvPr/>
        </p:nvSpPr>
        <p:spPr>
          <a:xfrm>
            <a:off x="7734269" y="1876640"/>
            <a:ext cx="475459" cy="369332"/>
          </a:xfrm>
          <a:prstGeom prst="rect">
            <a:avLst/>
          </a:prstGeom>
          <a:noFill/>
        </p:spPr>
        <p:txBody>
          <a:bodyPr wrap="square" rtlCol="0">
            <a:spAutoFit/>
          </a:bodyPr>
          <a:lstStyle/>
          <a:p>
            <a:r>
              <a:rPr lang="en-US" altLang="zh-CN" dirty="0"/>
              <a:t>10</a:t>
            </a:r>
            <a:endParaRPr lang="zh-CN" altLang="en-US" dirty="0"/>
          </a:p>
        </p:txBody>
      </p:sp>
      <p:sp>
        <p:nvSpPr>
          <p:cNvPr id="40" name="文本框 39">
            <a:extLst>
              <a:ext uri="{FF2B5EF4-FFF2-40B4-BE49-F238E27FC236}">
                <a16:creationId xmlns:a16="http://schemas.microsoft.com/office/drawing/2014/main" xmlns="" id="{DAC21DF3-811A-4BC6-AEE7-C16AB2E9D799}"/>
              </a:ext>
            </a:extLst>
          </p:cNvPr>
          <p:cNvSpPr txBox="1"/>
          <p:nvPr/>
        </p:nvSpPr>
        <p:spPr>
          <a:xfrm>
            <a:off x="8406802" y="1876640"/>
            <a:ext cx="463365"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48DA0871-FD5B-42D8-BD4E-BFA9A7539C64}"/>
              </a:ext>
            </a:extLst>
          </p:cNvPr>
          <p:cNvSpPr txBox="1"/>
          <p:nvPr/>
        </p:nvSpPr>
        <p:spPr>
          <a:xfrm>
            <a:off x="9012026" y="1876640"/>
            <a:ext cx="463364" cy="369332"/>
          </a:xfrm>
          <a:prstGeom prst="rect">
            <a:avLst/>
          </a:prstGeom>
          <a:noFill/>
        </p:spPr>
        <p:txBody>
          <a:bodyPr wrap="square" rtlCol="0">
            <a:spAutoFit/>
          </a:bodyPr>
          <a:lstStyle/>
          <a:p>
            <a:r>
              <a:rPr lang="en-US" altLang="zh-CN" dirty="0"/>
              <a:t>12</a:t>
            </a:r>
            <a:endParaRPr lang="zh-CN" altLang="en-US" dirty="0"/>
          </a:p>
        </p:txBody>
      </p:sp>
      <p:graphicFrame>
        <p:nvGraphicFramePr>
          <p:cNvPr id="12" name="表格 11">
            <a:extLst>
              <a:ext uri="{FF2B5EF4-FFF2-40B4-BE49-F238E27FC236}">
                <a16:creationId xmlns:a16="http://schemas.microsoft.com/office/drawing/2014/main" xmlns="" id="{C0CA155A-01DE-4C31-9E88-F2DB46E51B3A}"/>
              </a:ext>
            </a:extLst>
          </p:cNvPr>
          <p:cNvGraphicFramePr>
            <a:graphicFrameLocks noGrp="1"/>
          </p:cNvGraphicFramePr>
          <p:nvPr>
            <p:extLst>
              <p:ext uri="{D42A27DB-BD31-4B8C-83A1-F6EECF244321}">
                <p14:modId xmlns:p14="http://schemas.microsoft.com/office/powerpoint/2010/main" val="2074538652"/>
              </p:ext>
            </p:extLst>
          </p:nvPr>
        </p:nvGraphicFramePr>
        <p:xfrm>
          <a:off x="2793385" y="3682357"/>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15</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2" name="表格 41">
            <a:extLst>
              <a:ext uri="{FF2B5EF4-FFF2-40B4-BE49-F238E27FC236}">
                <a16:creationId xmlns:a16="http://schemas.microsoft.com/office/drawing/2014/main" xmlns="" id="{BE82D6BB-E9DA-4FA0-A99C-FF8BDBA4955A}"/>
              </a:ext>
            </a:extLst>
          </p:cNvPr>
          <p:cNvGraphicFramePr>
            <a:graphicFrameLocks noGrp="1"/>
          </p:cNvGraphicFramePr>
          <p:nvPr>
            <p:extLst>
              <p:ext uri="{D42A27DB-BD31-4B8C-83A1-F6EECF244321}">
                <p14:modId xmlns:p14="http://schemas.microsoft.com/office/powerpoint/2010/main" val="4261885612"/>
              </p:ext>
            </p:extLst>
          </p:nvPr>
        </p:nvGraphicFramePr>
        <p:xfrm>
          <a:off x="1516337" y="2754504"/>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26</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3" name="表格 42">
            <a:extLst>
              <a:ext uri="{FF2B5EF4-FFF2-40B4-BE49-F238E27FC236}">
                <a16:creationId xmlns:a16="http://schemas.microsoft.com/office/drawing/2014/main" xmlns="" id="{1E5835D0-70D9-4AF4-933C-C87E708BA052}"/>
              </a:ext>
            </a:extLst>
          </p:cNvPr>
          <p:cNvGraphicFramePr>
            <a:graphicFrameLocks noGrp="1"/>
          </p:cNvGraphicFramePr>
          <p:nvPr>
            <p:extLst>
              <p:ext uri="{D42A27DB-BD31-4B8C-83A1-F6EECF244321}">
                <p14:modId xmlns:p14="http://schemas.microsoft.com/office/powerpoint/2010/main" val="1924995019"/>
              </p:ext>
            </p:extLst>
          </p:nvPr>
        </p:nvGraphicFramePr>
        <p:xfrm>
          <a:off x="3435231" y="2754504"/>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68</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4" name="表格 43">
            <a:extLst>
              <a:ext uri="{FF2B5EF4-FFF2-40B4-BE49-F238E27FC236}">
                <a16:creationId xmlns:a16="http://schemas.microsoft.com/office/drawing/2014/main" xmlns="" id="{73E1C239-1113-40F3-8BE0-57D835E6BEDC}"/>
              </a:ext>
            </a:extLst>
          </p:cNvPr>
          <p:cNvGraphicFramePr>
            <a:graphicFrameLocks noGrp="1"/>
          </p:cNvGraphicFramePr>
          <p:nvPr>
            <p:extLst>
              <p:ext uri="{D42A27DB-BD31-4B8C-83A1-F6EECF244321}">
                <p14:modId xmlns:p14="http://schemas.microsoft.com/office/powerpoint/2010/main" val="3433012792"/>
              </p:ext>
            </p:extLst>
          </p:nvPr>
        </p:nvGraphicFramePr>
        <p:xfrm>
          <a:off x="9035917" y="5541161"/>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25</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6" name="表格 45">
            <a:extLst>
              <a:ext uri="{FF2B5EF4-FFF2-40B4-BE49-F238E27FC236}">
                <a16:creationId xmlns:a16="http://schemas.microsoft.com/office/drawing/2014/main" xmlns="" id="{285D3628-B055-4FA5-9627-39F3B2EB8A00}"/>
              </a:ext>
            </a:extLst>
          </p:cNvPr>
          <p:cNvGraphicFramePr>
            <a:graphicFrameLocks noGrp="1"/>
          </p:cNvGraphicFramePr>
          <p:nvPr>
            <p:extLst>
              <p:ext uri="{D42A27DB-BD31-4B8C-83A1-F6EECF244321}">
                <p14:modId xmlns:p14="http://schemas.microsoft.com/office/powerpoint/2010/main" val="903063127"/>
              </p:ext>
            </p:extLst>
          </p:nvPr>
        </p:nvGraphicFramePr>
        <p:xfrm>
          <a:off x="9035917" y="4611759"/>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51</a:t>
                      </a:r>
                      <a:endParaRPr lang="zh-CN" altLang="en-US"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7" name="表格 46">
            <a:extLst>
              <a:ext uri="{FF2B5EF4-FFF2-40B4-BE49-F238E27FC236}">
                <a16:creationId xmlns:a16="http://schemas.microsoft.com/office/drawing/2014/main" xmlns="" id="{B7D5E470-ECF4-4EF6-A975-EA53E8A2725D}"/>
              </a:ext>
            </a:extLst>
          </p:cNvPr>
          <p:cNvGraphicFramePr>
            <a:graphicFrameLocks noGrp="1"/>
          </p:cNvGraphicFramePr>
          <p:nvPr>
            <p:extLst>
              <p:ext uri="{D42A27DB-BD31-4B8C-83A1-F6EECF244321}">
                <p14:modId xmlns:p14="http://schemas.microsoft.com/office/powerpoint/2010/main" val="2861402869"/>
              </p:ext>
            </p:extLst>
          </p:nvPr>
        </p:nvGraphicFramePr>
        <p:xfrm>
          <a:off x="9035917" y="3682357"/>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12</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8" name="表格 47">
            <a:extLst>
              <a:ext uri="{FF2B5EF4-FFF2-40B4-BE49-F238E27FC236}">
                <a16:creationId xmlns:a16="http://schemas.microsoft.com/office/drawing/2014/main" xmlns="" id="{C82B4DA1-C6C2-42A7-A2DC-2337EAC0D9B1}"/>
              </a:ext>
            </a:extLst>
          </p:cNvPr>
          <p:cNvGraphicFramePr>
            <a:graphicFrameLocks noGrp="1"/>
          </p:cNvGraphicFramePr>
          <p:nvPr>
            <p:extLst>
              <p:ext uri="{D42A27DB-BD31-4B8C-83A1-F6EECF244321}">
                <p14:modId xmlns:p14="http://schemas.microsoft.com/office/powerpoint/2010/main" val="605680926"/>
              </p:ext>
            </p:extLst>
          </p:nvPr>
        </p:nvGraphicFramePr>
        <p:xfrm>
          <a:off x="9035917"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38</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9" name="表格 48">
            <a:extLst>
              <a:ext uri="{FF2B5EF4-FFF2-40B4-BE49-F238E27FC236}">
                <a16:creationId xmlns:a16="http://schemas.microsoft.com/office/drawing/2014/main" xmlns="" id="{C845EDA0-864C-4EF1-8662-B7274E08687F}"/>
              </a:ext>
            </a:extLst>
          </p:cNvPr>
          <p:cNvGraphicFramePr>
            <a:graphicFrameLocks noGrp="1"/>
          </p:cNvGraphicFramePr>
          <p:nvPr>
            <p:extLst>
              <p:ext uri="{D42A27DB-BD31-4B8C-83A1-F6EECF244321}">
                <p14:modId xmlns:p14="http://schemas.microsoft.com/office/powerpoint/2010/main" val="823370111"/>
              </p:ext>
            </p:extLst>
          </p:nvPr>
        </p:nvGraphicFramePr>
        <p:xfrm>
          <a:off x="7794146"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36</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50" name="表格 49">
            <a:extLst>
              <a:ext uri="{FF2B5EF4-FFF2-40B4-BE49-F238E27FC236}">
                <a16:creationId xmlns:a16="http://schemas.microsoft.com/office/drawing/2014/main" xmlns="" id="{1EC02392-6D83-4A55-9151-E429B30ECF37}"/>
              </a:ext>
            </a:extLst>
          </p:cNvPr>
          <p:cNvGraphicFramePr>
            <a:graphicFrameLocks noGrp="1"/>
          </p:cNvGraphicFramePr>
          <p:nvPr>
            <p:extLst>
              <p:ext uri="{D42A27DB-BD31-4B8C-83A1-F6EECF244321}">
                <p14:modId xmlns:p14="http://schemas.microsoft.com/office/powerpoint/2010/main" val="2651277789"/>
              </p:ext>
            </p:extLst>
          </p:nvPr>
        </p:nvGraphicFramePr>
        <p:xfrm>
          <a:off x="5299283"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dirty="0"/>
                        <a:t>6</a:t>
                      </a:r>
                      <a:endParaRPr lang="zh-CN" altLang="en-US"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51" name="表格 50">
            <a:extLst>
              <a:ext uri="{FF2B5EF4-FFF2-40B4-BE49-F238E27FC236}">
                <a16:creationId xmlns:a16="http://schemas.microsoft.com/office/drawing/2014/main" xmlns="" id="{A6144B6B-9B1E-44C6-9D63-DF2BA2788196}"/>
              </a:ext>
            </a:extLst>
          </p:cNvPr>
          <p:cNvGraphicFramePr>
            <a:graphicFrameLocks noGrp="1"/>
          </p:cNvGraphicFramePr>
          <p:nvPr>
            <p:extLst>
              <p:ext uri="{D42A27DB-BD31-4B8C-83A1-F6EECF244321}">
                <p14:modId xmlns:p14="http://schemas.microsoft.com/office/powerpoint/2010/main" val="3212213803"/>
              </p:ext>
            </p:extLst>
          </p:nvPr>
        </p:nvGraphicFramePr>
        <p:xfrm>
          <a:off x="4620541"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44</a:t>
                      </a:r>
                      <a:endParaRPr lang="zh-CN" altLang="en-US"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52" name="表格 51">
            <a:extLst>
              <a:ext uri="{FF2B5EF4-FFF2-40B4-BE49-F238E27FC236}">
                <a16:creationId xmlns:a16="http://schemas.microsoft.com/office/drawing/2014/main" xmlns="" id="{DEB12833-9E32-459E-8A1D-F31F254DDFD6}"/>
              </a:ext>
            </a:extLst>
          </p:cNvPr>
          <p:cNvGraphicFramePr>
            <a:graphicFrameLocks noGrp="1"/>
          </p:cNvGraphicFramePr>
          <p:nvPr>
            <p:extLst>
              <p:ext uri="{D42A27DB-BD31-4B8C-83A1-F6EECF244321}">
                <p14:modId xmlns:p14="http://schemas.microsoft.com/office/powerpoint/2010/main" val="1734159105"/>
              </p:ext>
            </p:extLst>
          </p:nvPr>
        </p:nvGraphicFramePr>
        <p:xfrm>
          <a:off x="2809238" y="2754504"/>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41</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cxnSp>
        <p:nvCxnSpPr>
          <p:cNvPr id="14" name="直接箭头连接符 13">
            <a:extLst>
              <a:ext uri="{FF2B5EF4-FFF2-40B4-BE49-F238E27FC236}">
                <a16:creationId xmlns:a16="http://schemas.microsoft.com/office/drawing/2014/main" xmlns="" id="{3D0752E9-54CF-4EEC-A027-60503791DD02}"/>
              </a:ext>
            </a:extLst>
          </p:cNvPr>
          <p:cNvCxnSpPr>
            <a:endCxn id="42" idx="0"/>
          </p:cNvCxnSpPr>
          <p:nvPr/>
        </p:nvCxnSpPr>
        <p:spPr>
          <a:xfrm>
            <a:off x="1724128" y="2436284"/>
            <a:ext cx="0"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xmlns="" id="{C0C54C32-0808-401E-966F-33B41EF3389F}"/>
              </a:ext>
            </a:extLst>
          </p:cNvPr>
          <p:cNvCxnSpPr>
            <a:cxnSpLocks/>
            <a:endCxn id="52" idx="0"/>
          </p:cNvCxnSpPr>
          <p:nvPr/>
        </p:nvCxnSpPr>
        <p:spPr>
          <a:xfrm>
            <a:off x="3013887" y="2434735"/>
            <a:ext cx="3142" cy="319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xmlns="" id="{E401CEAD-0802-4FB9-82B1-F5B2B454CF9E}"/>
              </a:ext>
            </a:extLst>
          </p:cNvPr>
          <p:cNvCxnSpPr>
            <a:cxnSpLocks/>
            <a:endCxn id="43" idx="0"/>
          </p:cNvCxnSpPr>
          <p:nvPr/>
        </p:nvCxnSpPr>
        <p:spPr>
          <a:xfrm>
            <a:off x="3643022" y="2435509"/>
            <a:ext cx="0" cy="318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xmlns="" id="{EE2706BC-DEF8-4A70-AB03-ADA610880140}"/>
              </a:ext>
            </a:extLst>
          </p:cNvPr>
          <p:cNvCxnSpPr>
            <a:cxnSpLocks/>
            <a:endCxn id="51" idx="0"/>
          </p:cNvCxnSpPr>
          <p:nvPr/>
        </p:nvCxnSpPr>
        <p:spPr>
          <a:xfrm>
            <a:off x="4828332" y="2435509"/>
            <a:ext cx="0" cy="317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xmlns="" id="{52B71E62-80D8-455F-9756-70D3D2DB7F8A}"/>
              </a:ext>
            </a:extLst>
          </p:cNvPr>
          <p:cNvCxnSpPr>
            <a:cxnSpLocks/>
            <a:endCxn id="50" idx="0"/>
          </p:cNvCxnSpPr>
          <p:nvPr/>
        </p:nvCxnSpPr>
        <p:spPr>
          <a:xfrm>
            <a:off x="5507074" y="2446524"/>
            <a:ext cx="0" cy="3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xmlns="" id="{F0D38147-318E-4488-A96B-56749375671E}"/>
              </a:ext>
            </a:extLst>
          </p:cNvPr>
          <p:cNvCxnSpPr>
            <a:cxnSpLocks/>
            <a:endCxn id="49" idx="0"/>
          </p:cNvCxnSpPr>
          <p:nvPr/>
        </p:nvCxnSpPr>
        <p:spPr>
          <a:xfrm>
            <a:off x="7990942" y="2434735"/>
            <a:ext cx="10995"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xmlns="" id="{D39A45CF-B8EB-4287-A18F-CFDD03470CB0}"/>
              </a:ext>
            </a:extLst>
          </p:cNvPr>
          <p:cNvCxnSpPr>
            <a:cxnSpLocks/>
            <a:endCxn id="48" idx="0"/>
          </p:cNvCxnSpPr>
          <p:nvPr/>
        </p:nvCxnSpPr>
        <p:spPr>
          <a:xfrm>
            <a:off x="9241102" y="2446524"/>
            <a:ext cx="2606" cy="3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xmlns="" id="{89C7A719-2082-4904-B50C-0DB67D9E6E7A}"/>
              </a:ext>
            </a:extLst>
          </p:cNvPr>
          <p:cNvCxnSpPr>
            <a:cxnSpLocks/>
            <a:endCxn id="47" idx="0"/>
          </p:cNvCxnSpPr>
          <p:nvPr/>
        </p:nvCxnSpPr>
        <p:spPr>
          <a:xfrm>
            <a:off x="9241102" y="3364137"/>
            <a:ext cx="2606"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xmlns="" id="{1AF377F4-24EC-4BB7-927C-6B6939ED0E85}"/>
              </a:ext>
            </a:extLst>
          </p:cNvPr>
          <p:cNvCxnSpPr>
            <a:cxnSpLocks/>
            <a:endCxn id="46" idx="0"/>
          </p:cNvCxnSpPr>
          <p:nvPr/>
        </p:nvCxnSpPr>
        <p:spPr>
          <a:xfrm>
            <a:off x="9241102" y="4293539"/>
            <a:ext cx="2606"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xmlns="" id="{1BBE5BBA-1DCA-40E9-AB76-9C7640B53C7C}"/>
              </a:ext>
            </a:extLst>
          </p:cNvPr>
          <p:cNvCxnSpPr>
            <a:cxnSpLocks/>
            <a:endCxn id="44" idx="0"/>
          </p:cNvCxnSpPr>
          <p:nvPr/>
        </p:nvCxnSpPr>
        <p:spPr>
          <a:xfrm>
            <a:off x="9241102" y="5222941"/>
            <a:ext cx="2606"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文本框 70">
            <a:extLst>
              <a:ext uri="{FF2B5EF4-FFF2-40B4-BE49-F238E27FC236}">
                <a16:creationId xmlns:a16="http://schemas.microsoft.com/office/drawing/2014/main" xmlns="" id="{6709ECD8-4614-4DF3-940F-FA2E7CDC4948}"/>
              </a:ext>
            </a:extLst>
          </p:cNvPr>
          <p:cNvSpPr txBox="1"/>
          <p:nvPr/>
        </p:nvSpPr>
        <p:spPr>
          <a:xfrm>
            <a:off x="1503435" y="3067737"/>
            <a:ext cx="29587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2" name="文本框 71">
            <a:extLst>
              <a:ext uri="{FF2B5EF4-FFF2-40B4-BE49-F238E27FC236}">
                <a16:creationId xmlns:a16="http://schemas.microsoft.com/office/drawing/2014/main" xmlns="" id="{66DA97DC-BBA9-4567-B9D6-1F0166E4E5F0}"/>
              </a:ext>
            </a:extLst>
          </p:cNvPr>
          <p:cNvSpPr txBox="1"/>
          <p:nvPr/>
        </p:nvSpPr>
        <p:spPr>
          <a:xfrm>
            <a:off x="2793385" y="4004964"/>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3" name="文本框 72">
            <a:extLst>
              <a:ext uri="{FF2B5EF4-FFF2-40B4-BE49-F238E27FC236}">
                <a16:creationId xmlns:a16="http://schemas.microsoft.com/office/drawing/2014/main" xmlns="" id="{1B4BACEF-E101-4A18-83AA-8ECA2D41193C}"/>
              </a:ext>
            </a:extLst>
          </p:cNvPr>
          <p:cNvSpPr txBox="1"/>
          <p:nvPr/>
        </p:nvSpPr>
        <p:spPr>
          <a:xfrm>
            <a:off x="3415310" y="3083802"/>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4" name="文本框 73">
            <a:extLst>
              <a:ext uri="{FF2B5EF4-FFF2-40B4-BE49-F238E27FC236}">
                <a16:creationId xmlns:a16="http://schemas.microsoft.com/office/drawing/2014/main" xmlns="" id="{94BDB27B-E94C-4AFE-87A3-EFFC2A7AA04C}"/>
              </a:ext>
            </a:extLst>
          </p:cNvPr>
          <p:cNvSpPr txBox="1"/>
          <p:nvPr/>
        </p:nvSpPr>
        <p:spPr>
          <a:xfrm>
            <a:off x="4629409" y="3083802"/>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5" name="文本框 74">
            <a:extLst>
              <a:ext uri="{FF2B5EF4-FFF2-40B4-BE49-F238E27FC236}">
                <a16:creationId xmlns:a16="http://schemas.microsoft.com/office/drawing/2014/main" xmlns="" id="{B9F3B061-E2C4-4C79-AE88-B7947B952ADA}"/>
              </a:ext>
            </a:extLst>
          </p:cNvPr>
          <p:cNvSpPr txBox="1"/>
          <p:nvPr/>
        </p:nvSpPr>
        <p:spPr>
          <a:xfrm>
            <a:off x="5299283" y="3083802"/>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6" name="文本框 75">
            <a:extLst>
              <a:ext uri="{FF2B5EF4-FFF2-40B4-BE49-F238E27FC236}">
                <a16:creationId xmlns:a16="http://schemas.microsoft.com/office/drawing/2014/main" xmlns="" id="{35D8325E-0BE9-4E7F-B2FA-1119B269BBBD}"/>
              </a:ext>
            </a:extLst>
          </p:cNvPr>
          <p:cNvSpPr txBox="1"/>
          <p:nvPr/>
        </p:nvSpPr>
        <p:spPr>
          <a:xfrm>
            <a:off x="7790785" y="3067737"/>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7" name="文本框 76">
            <a:extLst>
              <a:ext uri="{FF2B5EF4-FFF2-40B4-BE49-F238E27FC236}">
                <a16:creationId xmlns:a16="http://schemas.microsoft.com/office/drawing/2014/main" xmlns="" id="{8B5874A1-488C-4269-9839-AF1A4B64E6BF}"/>
              </a:ext>
            </a:extLst>
          </p:cNvPr>
          <p:cNvSpPr txBox="1"/>
          <p:nvPr/>
        </p:nvSpPr>
        <p:spPr>
          <a:xfrm>
            <a:off x="9040687" y="5863815"/>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cxnSp>
        <p:nvCxnSpPr>
          <p:cNvPr id="80" name="直接箭头连接符 79">
            <a:extLst>
              <a:ext uri="{FF2B5EF4-FFF2-40B4-BE49-F238E27FC236}">
                <a16:creationId xmlns:a16="http://schemas.microsoft.com/office/drawing/2014/main" xmlns="" id="{811B2A32-BDE5-4B6E-91D6-F9627333E149}"/>
              </a:ext>
            </a:extLst>
          </p:cNvPr>
          <p:cNvCxnSpPr>
            <a:cxnSpLocks/>
            <a:endCxn id="12" idx="0"/>
          </p:cNvCxnSpPr>
          <p:nvPr/>
        </p:nvCxnSpPr>
        <p:spPr>
          <a:xfrm>
            <a:off x="3001176" y="3375926"/>
            <a:ext cx="0" cy="3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xmlns="" id="{9F8CE7F0-4EF3-4A4B-BEC7-40EF914617E9}"/>
              </a:ext>
            </a:extLst>
          </p:cNvPr>
          <p:cNvSpPr txBox="1"/>
          <p:nvPr/>
        </p:nvSpPr>
        <p:spPr>
          <a:xfrm>
            <a:off x="738020" y="4951594"/>
            <a:ext cx="7301365" cy="1200329"/>
          </a:xfrm>
          <a:prstGeom prst="rect">
            <a:avLst/>
          </a:prstGeom>
          <a:noFill/>
        </p:spPr>
        <p:txBody>
          <a:bodyPr wrap="square" rtlCol="0">
            <a:spAutoFit/>
          </a:bodyPr>
          <a:lstStyle/>
          <a:p>
            <a:r>
              <a:rPr lang="zh-CN" altLang="en-US" dirty="0"/>
              <a:t>由于表中只有</a:t>
            </a:r>
            <a:r>
              <a:rPr lang="en-US" altLang="zh-CN" dirty="0"/>
              <a:t>11</a:t>
            </a:r>
            <a:r>
              <a:rPr lang="zh-CN" altLang="en-US" dirty="0"/>
              <a:t>个关键字，所以查找成功的情况必定是这</a:t>
            </a:r>
            <a:r>
              <a:rPr lang="en-US" altLang="zh-CN" dirty="0"/>
              <a:t>11</a:t>
            </a:r>
            <a:r>
              <a:rPr lang="zh-CN" altLang="en-US" dirty="0"/>
              <a:t>个关键字。</a:t>
            </a:r>
            <a:endParaRPr lang="en-US" altLang="zh-CN" dirty="0"/>
          </a:p>
          <a:p>
            <a:r>
              <a:rPr lang="zh-CN" altLang="en-US" dirty="0">
                <a:solidFill>
                  <a:schemeClr val="accent1"/>
                </a:solidFill>
              </a:rPr>
              <a:t>计算方法就是水平来看每一行有多少个关键字</a:t>
            </a:r>
            <a:endParaRPr lang="en-US" altLang="zh-CN" dirty="0">
              <a:solidFill>
                <a:schemeClr val="accent1"/>
              </a:solidFill>
            </a:endParaRPr>
          </a:p>
          <a:p>
            <a:endParaRPr lang="en-US" altLang="zh-CN" dirty="0">
              <a:solidFill>
                <a:schemeClr val="accent1"/>
              </a:solidFill>
            </a:endParaRPr>
          </a:p>
          <a:p>
            <a:r>
              <a:rPr lang="en-US" altLang="zh-CN" dirty="0"/>
              <a:t>ASL</a:t>
            </a:r>
            <a:r>
              <a:rPr lang="zh-CN" altLang="en-US" baseline="-25000" dirty="0"/>
              <a:t>成功</a:t>
            </a:r>
            <a:r>
              <a:rPr lang="en-US" altLang="zh-CN" dirty="0"/>
              <a:t>=(1*7+2*2+3*1+4*1)/11=18/11</a:t>
            </a:r>
            <a:endParaRPr lang="zh-CN" altLang="en-US" dirty="0"/>
          </a:p>
        </p:txBody>
      </p:sp>
      <p:cxnSp>
        <p:nvCxnSpPr>
          <p:cNvPr id="84" name="直接箭头连接符 83">
            <a:extLst>
              <a:ext uri="{FF2B5EF4-FFF2-40B4-BE49-F238E27FC236}">
                <a16:creationId xmlns:a16="http://schemas.microsoft.com/office/drawing/2014/main" xmlns="" id="{A8C994B8-00D0-472E-8106-5DE3BF945F8A}"/>
              </a:ext>
            </a:extLst>
          </p:cNvPr>
          <p:cNvCxnSpPr>
            <a:cxnSpLocks/>
          </p:cNvCxnSpPr>
          <p:nvPr/>
        </p:nvCxnSpPr>
        <p:spPr>
          <a:xfrm>
            <a:off x="747882" y="3592582"/>
            <a:ext cx="9692378" cy="227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31754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散列表的性能</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xmlns="" id="{9098204A-28CA-4902-BCC5-06A19EECCC4C}"/>
              </a:ext>
            </a:extLst>
          </p:cNvPr>
          <p:cNvGraphicFramePr>
            <a:graphicFrameLocks noGrp="1"/>
          </p:cNvGraphicFramePr>
          <p:nvPr/>
        </p:nvGraphicFramePr>
        <p:xfrm>
          <a:off x="1425650" y="954526"/>
          <a:ext cx="6253131" cy="741680"/>
        </p:xfrm>
        <a:graphic>
          <a:graphicData uri="http://schemas.openxmlformats.org/drawingml/2006/table">
            <a:tbl>
              <a:tblPr firstRow="1" bandRow="1">
                <a:tableStyleId>{5C22544A-7EE6-4342-B048-85BDC9FD1C3A}</a:tableStyleId>
              </a:tblPr>
              <a:tblGrid>
                <a:gridCol w="875951">
                  <a:extLst>
                    <a:ext uri="{9D8B030D-6E8A-4147-A177-3AD203B41FA5}">
                      <a16:colId xmlns:a16="http://schemas.microsoft.com/office/drawing/2014/main" xmlns="" val="2093069288"/>
                    </a:ext>
                  </a:extLst>
                </a:gridCol>
                <a:gridCol w="500380">
                  <a:extLst>
                    <a:ext uri="{9D8B030D-6E8A-4147-A177-3AD203B41FA5}">
                      <a16:colId xmlns:a16="http://schemas.microsoft.com/office/drawing/2014/main" xmlns="" val="385327200"/>
                    </a:ext>
                  </a:extLst>
                </a:gridCol>
                <a:gridCol w="500380">
                  <a:extLst>
                    <a:ext uri="{9D8B030D-6E8A-4147-A177-3AD203B41FA5}">
                      <a16:colId xmlns:a16="http://schemas.microsoft.com/office/drawing/2014/main" xmlns="" val="239233604"/>
                    </a:ext>
                  </a:extLst>
                </a:gridCol>
                <a:gridCol w="500380">
                  <a:extLst>
                    <a:ext uri="{9D8B030D-6E8A-4147-A177-3AD203B41FA5}">
                      <a16:colId xmlns:a16="http://schemas.microsoft.com/office/drawing/2014/main" xmlns="" val="2591600361"/>
                    </a:ext>
                  </a:extLst>
                </a:gridCol>
                <a:gridCol w="500380">
                  <a:extLst>
                    <a:ext uri="{9D8B030D-6E8A-4147-A177-3AD203B41FA5}">
                      <a16:colId xmlns:a16="http://schemas.microsoft.com/office/drawing/2014/main" xmlns="" val="1438370234"/>
                    </a:ext>
                  </a:extLst>
                </a:gridCol>
                <a:gridCol w="500380">
                  <a:extLst>
                    <a:ext uri="{9D8B030D-6E8A-4147-A177-3AD203B41FA5}">
                      <a16:colId xmlns:a16="http://schemas.microsoft.com/office/drawing/2014/main" xmlns="" val="1445811978"/>
                    </a:ext>
                  </a:extLst>
                </a:gridCol>
                <a:gridCol w="500380">
                  <a:extLst>
                    <a:ext uri="{9D8B030D-6E8A-4147-A177-3AD203B41FA5}">
                      <a16:colId xmlns:a16="http://schemas.microsoft.com/office/drawing/2014/main" xmlns="" val="2372203492"/>
                    </a:ext>
                  </a:extLst>
                </a:gridCol>
                <a:gridCol w="500380">
                  <a:extLst>
                    <a:ext uri="{9D8B030D-6E8A-4147-A177-3AD203B41FA5}">
                      <a16:colId xmlns:a16="http://schemas.microsoft.com/office/drawing/2014/main" xmlns="" val="1660173011"/>
                    </a:ext>
                  </a:extLst>
                </a:gridCol>
                <a:gridCol w="500380">
                  <a:extLst>
                    <a:ext uri="{9D8B030D-6E8A-4147-A177-3AD203B41FA5}">
                      <a16:colId xmlns:a16="http://schemas.microsoft.com/office/drawing/2014/main" xmlns="" val="1588173168"/>
                    </a:ext>
                  </a:extLst>
                </a:gridCol>
                <a:gridCol w="373380">
                  <a:extLst>
                    <a:ext uri="{9D8B030D-6E8A-4147-A177-3AD203B41FA5}">
                      <a16:colId xmlns:a16="http://schemas.microsoft.com/office/drawing/2014/main" xmlns="" val="818514628"/>
                    </a:ext>
                  </a:extLst>
                </a:gridCol>
                <a:gridCol w="500380">
                  <a:extLst>
                    <a:ext uri="{9D8B030D-6E8A-4147-A177-3AD203B41FA5}">
                      <a16:colId xmlns:a16="http://schemas.microsoft.com/office/drawing/2014/main" xmlns="" val="1471333455"/>
                    </a:ext>
                  </a:extLst>
                </a:gridCol>
                <a:gridCol w="500380">
                  <a:extLst>
                    <a:ext uri="{9D8B030D-6E8A-4147-A177-3AD203B41FA5}">
                      <a16:colId xmlns:a16="http://schemas.microsoft.com/office/drawing/2014/main" xmlns="" val="2285021872"/>
                    </a:ext>
                  </a:extLst>
                </a:gridCol>
              </a:tblGrid>
              <a:tr h="370840">
                <a:tc>
                  <a:txBody>
                    <a:bodyPr/>
                    <a:lstStyle/>
                    <a:p>
                      <a:r>
                        <a:rPr lang="zh-CN" altLang="en-US" dirty="0"/>
                        <a:t>关键字</a:t>
                      </a:r>
                    </a:p>
                  </a:txBody>
                  <a:tcPr/>
                </a:tc>
                <a:tc>
                  <a:txBody>
                    <a:bodyPr/>
                    <a:lstStyle/>
                    <a:p>
                      <a:r>
                        <a:rPr lang="en-US" altLang="zh-CN" dirty="0"/>
                        <a:t>26</a:t>
                      </a:r>
                      <a:endParaRPr lang="zh-CN" altLang="en-US" dirty="0"/>
                    </a:p>
                  </a:txBody>
                  <a:tcPr/>
                </a:tc>
                <a:tc>
                  <a:txBody>
                    <a:bodyPr/>
                    <a:lstStyle/>
                    <a:p>
                      <a:r>
                        <a:rPr lang="en-US" altLang="zh-CN" dirty="0"/>
                        <a:t>36</a:t>
                      </a:r>
                      <a:endParaRPr lang="zh-CN" altLang="en-US" dirty="0"/>
                    </a:p>
                  </a:txBody>
                  <a:tcPr/>
                </a:tc>
                <a:tc>
                  <a:txBody>
                    <a:bodyPr/>
                    <a:lstStyle/>
                    <a:p>
                      <a:r>
                        <a:rPr lang="en-US" altLang="zh-CN" dirty="0"/>
                        <a:t>41</a:t>
                      </a:r>
                      <a:endParaRPr lang="zh-CN" altLang="en-US" dirty="0"/>
                    </a:p>
                  </a:txBody>
                  <a:tcPr/>
                </a:tc>
                <a:tc>
                  <a:txBody>
                    <a:bodyPr/>
                    <a:lstStyle/>
                    <a:p>
                      <a:r>
                        <a:rPr lang="en-US" altLang="zh-CN" dirty="0"/>
                        <a:t>38</a:t>
                      </a:r>
                      <a:endParaRPr lang="zh-CN" altLang="en-US" dirty="0"/>
                    </a:p>
                  </a:txBody>
                  <a:tcPr/>
                </a:tc>
                <a:tc>
                  <a:txBody>
                    <a:bodyPr/>
                    <a:lstStyle/>
                    <a:p>
                      <a:r>
                        <a:rPr lang="en-US" altLang="zh-CN" dirty="0"/>
                        <a:t>44</a:t>
                      </a:r>
                      <a:endParaRPr lang="zh-CN" altLang="en-US" dirty="0"/>
                    </a:p>
                  </a:txBody>
                  <a:tcPr/>
                </a:tc>
                <a:tc>
                  <a:txBody>
                    <a:bodyPr/>
                    <a:lstStyle/>
                    <a:p>
                      <a:r>
                        <a:rPr lang="en-US" altLang="zh-CN" dirty="0"/>
                        <a:t>15</a:t>
                      </a:r>
                      <a:endParaRPr lang="zh-CN" altLang="en-US" dirty="0"/>
                    </a:p>
                  </a:txBody>
                  <a:tcPr/>
                </a:tc>
                <a:tc>
                  <a:txBody>
                    <a:bodyPr/>
                    <a:lstStyle/>
                    <a:p>
                      <a:r>
                        <a:rPr lang="en-US" altLang="zh-CN" dirty="0"/>
                        <a:t>68</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51</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xmlns="" val="3474809103"/>
                  </a:ext>
                </a:extLst>
              </a:tr>
              <a:tr h="370840">
                <a:tc>
                  <a:txBody>
                    <a:bodyPr/>
                    <a:lstStyle/>
                    <a:p>
                      <a:r>
                        <a:rPr lang="zh-CN" altLang="en-US" dirty="0"/>
                        <a:t>地址</a:t>
                      </a:r>
                    </a:p>
                  </a:txBody>
                  <a:tcPr/>
                </a:tc>
                <a:tc>
                  <a:txBody>
                    <a:bodyPr/>
                    <a:lstStyle/>
                    <a:p>
                      <a:r>
                        <a:rPr lang="en-US" altLang="zh-CN" dirty="0"/>
                        <a:t>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12</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12</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xmlns="" val="3231635008"/>
                  </a:ext>
                </a:extLst>
              </a:tr>
            </a:tbl>
          </a:graphicData>
        </a:graphic>
      </p:graphicFrame>
      <p:sp>
        <p:nvSpPr>
          <p:cNvPr id="7" name="文本框 6">
            <a:extLst>
              <a:ext uri="{FF2B5EF4-FFF2-40B4-BE49-F238E27FC236}">
                <a16:creationId xmlns:a16="http://schemas.microsoft.com/office/drawing/2014/main" xmlns="" id="{CEB4DF0B-E4A6-4C57-B19A-957E5DB393B7}"/>
              </a:ext>
            </a:extLst>
          </p:cNvPr>
          <p:cNvSpPr txBox="1"/>
          <p:nvPr/>
        </p:nvSpPr>
        <p:spPr>
          <a:xfrm>
            <a:off x="8209728" y="1002200"/>
            <a:ext cx="2746293" cy="646331"/>
          </a:xfrm>
          <a:prstGeom prst="rect">
            <a:avLst/>
          </a:prstGeom>
          <a:noFill/>
        </p:spPr>
        <p:txBody>
          <a:bodyPr wrap="square" rtlCol="0">
            <a:spAutoFit/>
          </a:bodyPr>
          <a:lstStyle/>
          <a:p>
            <a:r>
              <a:rPr lang="zh-CN" altLang="en-US" dirty="0"/>
              <a:t>画出链地址法解决冲突的示意图</a:t>
            </a:r>
          </a:p>
        </p:txBody>
      </p:sp>
      <p:graphicFrame>
        <p:nvGraphicFramePr>
          <p:cNvPr id="8" name="表格 7">
            <a:extLst>
              <a:ext uri="{FF2B5EF4-FFF2-40B4-BE49-F238E27FC236}">
                <a16:creationId xmlns:a16="http://schemas.microsoft.com/office/drawing/2014/main" xmlns="" id="{8C04F7C9-5E24-424B-9B34-BE4A4A5F2EA9}"/>
              </a:ext>
            </a:extLst>
          </p:cNvPr>
          <p:cNvGraphicFramePr>
            <a:graphicFrameLocks noGrp="1"/>
          </p:cNvGraphicFramePr>
          <p:nvPr/>
        </p:nvGraphicFramePr>
        <p:xfrm>
          <a:off x="1425650" y="2250864"/>
          <a:ext cx="8128003" cy="37084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xmlns="" val="1201212187"/>
                    </a:ext>
                  </a:extLst>
                </a:gridCol>
                <a:gridCol w="625231">
                  <a:extLst>
                    <a:ext uri="{9D8B030D-6E8A-4147-A177-3AD203B41FA5}">
                      <a16:colId xmlns:a16="http://schemas.microsoft.com/office/drawing/2014/main" xmlns="" val="363691018"/>
                    </a:ext>
                  </a:extLst>
                </a:gridCol>
                <a:gridCol w="625231">
                  <a:extLst>
                    <a:ext uri="{9D8B030D-6E8A-4147-A177-3AD203B41FA5}">
                      <a16:colId xmlns:a16="http://schemas.microsoft.com/office/drawing/2014/main" xmlns="" val="3361150037"/>
                    </a:ext>
                  </a:extLst>
                </a:gridCol>
                <a:gridCol w="625231">
                  <a:extLst>
                    <a:ext uri="{9D8B030D-6E8A-4147-A177-3AD203B41FA5}">
                      <a16:colId xmlns:a16="http://schemas.microsoft.com/office/drawing/2014/main" xmlns="" val="865035888"/>
                    </a:ext>
                  </a:extLst>
                </a:gridCol>
                <a:gridCol w="625231">
                  <a:extLst>
                    <a:ext uri="{9D8B030D-6E8A-4147-A177-3AD203B41FA5}">
                      <a16:colId xmlns:a16="http://schemas.microsoft.com/office/drawing/2014/main" xmlns="" val="1432232160"/>
                    </a:ext>
                  </a:extLst>
                </a:gridCol>
                <a:gridCol w="625231">
                  <a:extLst>
                    <a:ext uri="{9D8B030D-6E8A-4147-A177-3AD203B41FA5}">
                      <a16:colId xmlns:a16="http://schemas.microsoft.com/office/drawing/2014/main" xmlns="" val="1040375241"/>
                    </a:ext>
                  </a:extLst>
                </a:gridCol>
                <a:gridCol w="625231">
                  <a:extLst>
                    <a:ext uri="{9D8B030D-6E8A-4147-A177-3AD203B41FA5}">
                      <a16:colId xmlns:a16="http://schemas.microsoft.com/office/drawing/2014/main" xmlns="" val="2930686669"/>
                    </a:ext>
                  </a:extLst>
                </a:gridCol>
                <a:gridCol w="625231">
                  <a:extLst>
                    <a:ext uri="{9D8B030D-6E8A-4147-A177-3AD203B41FA5}">
                      <a16:colId xmlns:a16="http://schemas.microsoft.com/office/drawing/2014/main" xmlns="" val="4034625328"/>
                    </a:ext>
                  </a:extLst>
                </a:gridCol>
                <a:gridCol w="625231">
                  <a:extLst>
                    <a:ext uri="{9D8B030D-6E8A-4147-A177-3AD203B41FA5}">
                      <a16:colId xmlns:a16="http://schemas.microsoft.com/office/drawing/2014/main" xmlns="" val="514041991"/>
                    </a:ext>
                  </a:extLst>
                </a:gridCol>
                <a:gridCol w="625231">
                  <a:extLst>
                    <a:ext uri="{9D8B030D-6E8A-4147-A177-3AD203B41FA5}">
                      <a16:colId xmlns:a16="http://schemas.microsoft.com/office/drawing/2014/main" xmlns="" val="203655481"/>
                    </a:ext>
                  </a:extLst>
                </a:gridCol>
                <a:gridCol w="625231">
                  <a:extLst>
                    <a:ext uri="{9D8B030D-6E8A-4147-A177-3AD203B41FA5}">
                      <a16:colId xmlns:a16="http://schemas.microsoft.com/office/drawing/2014/main" xmlns="" val="873950831"/>
                    </a:ext>
                  </a:extLst>
                </a:gridCol>
                <a:gridCol w="625231">
                  <a:extLst>
                    <a:ext uri="{9D8B030D-6E8A-4147-A177-3AD203B41FA5}">
                      <a16:colId xmlns:a16="http://schemas.microsoft.com/office/drawing/2014/main" xmlns="" val="1278076153"/>
                    </a:ext>
                  </a:extLst>
                </a:gridCol>
                <a:gridCol w="625231">
                  <a:extLst>
                    <a:ext uri="{9D8B030D-6E8A-4147-A177-3AD203B41FA5}">
                      <a16:colId xmlns:a16="http://schemas.microsoft.com/office/drawing/2014/main" xmlns="" val="295398506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2439799496"/>
                  </a:ext>
                </a:extLst>
              </a:tr>
            </a:tbl>
          </a:graphicData>
        </a:graphic>
      </p:graphicFrame>
      <p:sp>
        <p:nvSpPr>
          <p:cNvPr id="9" name="文本框 8">
            <a:extLst>
              <a:ext uri="{FF2B5EF4-FFF2-40B4-BE49-F238E27FC236}">
                <a16:creationId xmlns:a16="http://schemas.microsoft.com/office/drawing/2014/main" xmlns="" id="{8A1CABFA-39A9-4DA5-B947-DB63E9716382}"/>
              </a:ext>
            </a:extLst>
          </p:cNvPr>
          <p:cNvSpPr txBox="1"/>
          <p:nvPr/>
        </p:nvSpPr>
        <p:spPr>
          <a:xfrm>
            <a:off x="1593561" y="1876640"/>
            <a:ext cx="318782" cy="369332"/>
          </a:xfrm>
          <a:prstGeom prst="rect">
            <a:avLst/>
          </a:prstGeom>
          <a:noFill/>
        </p:spPr>
        <p:txBody>
          <a:bodyPr wrap="square" rtlCol="0">
            <a:spAutoFit/>
          </a:bodyPr>
          <a:lstStyle/>
          <a:p>
            <a:r>
              <a:rPr lang="en-US" altLang="zh-CN" dirty="0"/>
              <a:t>0</a:t>
            </a:r>
            <a:endParaRPr lang="zh-CN" altLang="en-US" dirty="0"/>
          </a:p>
        </p:txBody>
      </p:sp>
      <p:sp>
        <p:nvSpPr>
          <p:cNvPr id="28" name="文本框 27">
            <a:extLst>
              <a:ext uri="{FF2B5EF4-FFF2-40B4-BE49-F238E27FC236}">
                <a16:creationId xmlns:a16="http://schemas.microsoft.com/office/drawing/2014/main" xmlns="" id="{9E93E56F-9258-42CB-8837-D29D75F75F27}"/>
              </a:ext>
            </a:extLst>
          </p:cNvPr>
          <p:cNvSpPr txBox="1"/>
          <p:nvPr/>
        </p:nvSpPr>
        <p:spPr>
          <a:xfrm>
            <a:off x="2225599" y="1876640"/>
            <a:ext cx="318782" cy="369332"/>
          </a:xfrm>
          <a:prstGeom prst="rect">
            <a:avLst/>
          </a:prstGeom>
          <a:noFill/>
        </p:spPr>
        <p:txBody>
          <a:bodyPr wrap="square" rtlCol="0">
            <a:spAutoFit/>
          </a:bodyPr>
          <a:lstStyle/>
          <a:p>
            <a:r>
              <a:rPr lang="en-US" altLang="zh-CN" dirty="0"/>
              <a:t>1</a:t>
            </a:r>
            <a:endParaRPr lang="zh-CN" altLang="en-US" dirty="0"/>
          </a:p>
        </p:txBody>
      </p:sp>
      <p:sp>
        <p:nvSpPr>
          <p:cNvPr id="29" name="文本框 28">
            <a:extLst>
              <a:ext uri="{FF2B5EF4-FFF2-40B4-BE49-F238E27FC236}">
                <a16:creationId xmlns:a16="http://schemas.microsoft.com/office/drawing/2014/main" xmlns="" id="{A1EA3EE9-0F75-46F8-AADC-ADF8CD81E899}"/>
              </a:ext>
            </a:extLst>
          </p:cNvPr>
          <p:cNvSpPr txBox="1"/>
          <p:nvPr/>
        </p:nvSpPr>
        <p:spPr>
          <a:xfrm>
            <a:off x="2857638" y="1877021"/>
            <a:ext cx="318782" cy="369332"/>
          </a:xfrm>
          <a:prstGeom prst="rect">
            <a:avLst/>
          </a:prstGeom>
          <a:noFill/>
        </p:spPr>
        <p:txBody>
          <a:bodyPr wrap="square" rtlCol="0">
            <a:spAutoFit/>
          </a:bodyPr>
          <a:lstStyle/>
          <a:p>
            <a:r>
              <a:rPr lang="en-US" altLang="zh-CN" dirty="0"/>
              <a:t>2</a:t>
            </a:r>
            <a:endParaRPr lang="zh-CN" altLang="en-US" dirty="0"/>
          </a:p>
        </p:txBody>
      </p:sp>
      <p:sp>
        <p:nvSpPr>
          <p:cNvPr id="30" name="文本框 29">
            <a:extLst>
              <a:ext uri="{FF2B5EF4-FFF2-40B4-BE49-F238E27FC236}">
                <a16:creationId xmlns:a16="http://schemas.microsoft.com/office/drawing/2014/main" xmlns="" id="{AB336231-51BE-44F1-AB37-D65DD7192C7B}"/>
              </a:ext>
            </a:extLst>
          </p:cNvPr>
          <p:cNvSpPr txBox="1"/>
          <p:nvPr/>
        </p:nvSpPr>
        <p:spPr>
          <a:xfrm>
            <a:off x="3436974" y="1876640"/>
            <a:ext cx="318782" cy="369332"/>
          </a:xfrm>
          <a:prstGeom prst="rect">
            <a:avLst/>
          </a:prstGeom>
          <a:noFill/>
        </p:spPr>
        <p:txBody>
          <a:bodyPr wrap="square" rtlCol="0">
            <a:spAutoFit/>
          </a:bodyPr>
          <a:lstStyle/>
          <a:p>
            <a:r>
              <a:rPr lang="en-US" altLang="zh-CN" dirty="0"/>
              <a:t>3</a:t>
            </a:r>
            <a:endParaRPr lang="zh-CN" altLang="en-US" dirty="0"/>
          </a:p>
        </p:txBody>
      </p:sp>
      <p:sp>
        <p:nvSpPr>
          <p:cNvPr id="33" name="文本框 32">
            <a:extLst>
              <a:ext uri="{FF2B5EF4-FFF2-40B4-BE49-F238E27FC236}">
                <a16:creationId xmlns:a16="http://schemas.microsoft.com/office/drawing/2014/main" xmlns="" id="{7FF78193-1F81-4A7D-992A-4B7013B5F9B1}"/>
              </a:ext>
            </a:extLst>
          </p:cNvPr>
          <p:cNvSpPr txBox="1"/>
          <p:nvPr/>
        </p:nvSpPr>
        <p:spPr>
          <a:xfrm>
            <a:off x="4043322" y="1877021"/>
            <a:ext cx="318782" cy="369332"/>
          </a:xfrm>
          <a:prstGeom prst="rect">
            <a:avLst/>
          </a:prstGeom>
          <a:noFill/>
        </p:spPr>
        <p:txBody>
          <a:bodyPr wrap="square" rtlCol="0">
            <a:spAutoFit/>
          </a:bodyPr>
          <a:lstStyle/>
          <a:p>
            <a:r>
              <a:rPr lang="en-US" altLang="zh-CN" dirty="0"/>
              <a:t>4</a:t>
            </a:r>
            <a:endParaRPr lang="zh-CN" altLang="en-US" dirty="0"/>
          </a:p>
        </p:txBody>
      </p:sp>
      <p:sp>
        <p:nvSpPr>
          <p:cNvPr id="34" name="文本框 33">
            <a:extLst>
              <a:ext uri="{FF2B5EF4-FFF2-40B4-BE49-F238E27FC236}">
                <a16:creationId xmlns:a16="http://schemas.microsoft.com/office/drawing/2014/main" xmlns="" id="{78B3E7DB-18B2-4FB2-AE60-84E04C4080EA}"/>
              </a:ext>
            </a:extLst>
          </p:cNvPr>
          <p:cNvSpPr txBox="1"/>
          <p:nvPr/>
        </p:nvSpPr>
        <p:spPr>
          <a:xfrm>
            <a:off x="4668941" y="1885410"/>
            <a:ext cx="318782" cy="369332"/>
          </a:xfrm>
          <a:prstGeom prst="rect">
            <a:avLst/>
          </a:prstGeom>
          <a:noFill/>
        </p:spPr>
        <p:txBody>
          <a:bodyPr wrap="square" rtlCol="0">
            <a:spAutoFit/>
          </a:bodyPr>
          <a:lstStyle/>
          <a:p>
            <a:r>
              <a:rPr lang="en-US" altLang="zh-CN" dirty="0"/>
              <a:t>5</a:t>
            </a:r>
            <a:endParaRPr lang="zh-CN" altLang="en-US" dirty="0"/>
          </a:p>
        </p:txBody>
      </p:sp>
      <p:sp>
        <p:nvSpPr>
          <p:cNvPr id="35" name="文本框 34">
            <a:extLst>
              <a:ext uri="{FF2B5EF4-FFF2-40B4-BE49-F238E27FC236}">
                <a16:creationId xmlns:a16="http://schemas.microsoft.com/office/drawing/2014/main" xmlns="" id="{93375864-7096-4524-836E-CF2ED483DC38}"/>
              </a:ext>
            </a:extLst>
          </p:cNvPr>
          <p:cNvSpPr txBox="1"/>
          <p:nvPr/>
        </p:nvSpPr>
        <p:spPr>
          <a:xfrm>
            <a:off x="5275289" y="1893799"/>
            <a:ext cx="318782"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7D34F72-CE5E-453C-8108-15778A03897D}"/>
              </a:ext>
            </a:extLst>
          </p:cNvPr>
          <p:cNvSpPr txBox="1"/>
          <p:nvPr/>
        </p:nvSpPr>
        <p:spPr>
          <a:xfrm>
            <a:off x="5965129" y="1881151"/>
            <a:ext cx="318782" cy="369332"/>
          </a:xfrm>
          <a:prstGeom prst="rect">
            <a:avLst/>
          </a:prstGeom>
          <a:noFill/>
        </p:spPr>
        <p:txBody>
          <a:bodyPr wrap="square" rtlCol="0">
            <a:spAutoFit/>
          </a:bodyPr>
          <a:lstStyle/>
          <a:p>
            <a:r>
              <a:rPr lang="en-US" altLang="zh-CN" dirty="0"/>
              <a:t>7</a:t>
            </a:r>
            <a:endParaRPr lang="zh-CN" altLang="en-US" dirty="0"/>
          </a:p>
        </p:txBody>
      </p:sp>
      <p:sp>
        <p:nvSpPr>
          <p:cNvPr id="37" name="文本框 36">
            <a:extLst>
              <a:ext uri="{FF2B5EF4-FFF2-40B4-BE49-F238E27FC236}">
                <a16:creationId xmlns:a16="http://schemas.microsoft.com/office/drawing/2014/main" xmlns="" id="{EA6B6C26-F268-4257-83C4-EFE1C95E45ED}"/>
              </a:ext>
            </a:extLst>
          </p:cNvPr>
          <p:cNvSpPr txBox="1"/>
          <p:nvPr/>
        </p:nvSpPr>
        <p:spPr>
          <a:xfrm>
            <a:off x="6571477" y="1876640"/>
            <a:ext cx="318782" cy="369332"/>
          </a:xfrm>
          <a:prstGeom prst="rect">
            <a:avLst/>
          </a:prstGeom>
          <a:noFill/>
        </p:spPr>
        <p:txBody>
          <a:bodyPr wrap="square" rtlCol="0">
            <a:spAutoFit/>
          </a:bodyPr>
          <a:lstStyle/>
          <a:p>
            <a:r>
              <a:rPr lang="en-US" altLang="zh-CN" dirty="0"/>
              <a:t>8</a:t>
            </a:r>
            <a:endParaRPr lang="zh-CN" altLang="en-US" dirty="0"/>
          </a:p>
        </p:txBody>
      </p:sp>
      <p:sp>
        <p:nvSpPr>
          <p:cNvPr id="38" name="文本框 37">
            <a:extLst>
              <a:ext uri="{FF2B5EF4-FFF2-40B4-BE49-F238E27FC236}">
                <a16:creationId xmlns:a16="http://schemas.microsoft.com/office/drawing/2014/main" xmlns="" id="{8AD2FECD-1F24-4C71-83AE-B38309F21F8D}"/>
              </a:ext>
            </a:extLst>
          </p:cNvPr>
          <p:cNvSpPr txBox="1"/>
          <p:nvPr/>
        </p:nvSpPr>
        <p:spPr>
          <a:xfrm>
            <a:off x="7204463" y="1876640"/>
            <a:ext cx="318782" cy="369332"/>
          </a:xfrm>
          <a:prstGeom prst="rect">
            <a:avLst/>
          </a:prstGeom>
          <a:noFill/>
        </p:spPr>
        <p:txBody>
          <a:bodyPr wrap="square" rtlCol="0">
            <a:spAutoFit/>
          </a:bodyPr>
          <a:lstStyle/>
          <a:p>
            <a:r>
              <a:rPr lang="en-US" altLang="zh-CN" dirty="0"/>
              <a:t>9</a:t>
            </a:r>
            <a:endParaRPr lang="zh-CN" altLang="en-US" dirty="0"/>
          </a:p>
        </p:txBody>
      </p:sp>
      <p:sp>
        <p:nvSpPr>
          <p:cNvPr id="39" name="文本框 38">
            <a:extLst>
              <a:ext uri="{FF2B5EF4-FFF2-40B4-BE49-F238E27FC236}">
                <a16:creationId xmlns:a16="http://schemas.microsoft.com/office/drawing/2014/main" xmlns="" id="{D381B9CB-E423-4832-BA16-187CD2A62784}"/>
              </a:ext>
            </a:extLst>
          </p:cNvPr>
          <p:cNvSpPr txBox="1"/>
          <p:nvPr/>
        </p:nvSpPr>
        <p:spPr>
          <a:xfrm>
            <a:off x="7734269" y="1876640"/>
            <a:ext cx="475459" cy="369332"/>
          </a:xfrm>
          <a:prstGeom prst="rect">
            <a:avLst/>
          </a:prstGeom>
          <a:noFill/>
        </p:spPr>
        <p:txBody>
          <a:bodyPr wrap="square" rtlCol="0">
            <a:spAutoFit/>
          </a:bodyPr>
          <a:lstStyle/>
          <a:p>
            <a:r>
              <a:rPr lang="en-US" altLang="zh-CN" dirty="0"/>
              <a:t>10</a:t>
            </a:r>
            <a:endParaRPr lang="zh-CN" altLang="en-US" dirty="0"/>
          </a:p>
        </p:txBody>
      </p:sp>
      <p:sp>
        <p:nvSpPr>
          <p:cNvPr id="40" name="文本框 39">
            <a:extLst>
              <a:ext uri="{FF2B5EF4-FFF2-40B4-BE49-F238E27FC236}">
                <a16:creationId xmlns:a16="http://schemas.microsoft.com/office/drawing/2014/main" xmlns="" id="{DAC21DF3-811A-4BC6-AEE7-C16AB2E9D799}"/>
              </a:ext>
            </a:extLst>
          </p:cNvPr>
          <p:cNvSpPr txBox="1"/>
          <p:nvPr/>
        </p:nvSpPr>
        <p:spPr>
          <a:xfrm>
            <a:off x="8406802" y="1876640"/>
            <a:ext cx="463365"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48DA0871-FD5B-42D8-BD4E-BFA9A7539C64}"/>
              </a:ext>
            </a:extLst>
          </p:cNvPr>
          <p:cNvSpPr txBox="1"/>
          <p:nvPr/>
        </p:nvSpPr>
        <p:spPr>
          <a:xfrm>
            <a:off x="9012026" y="1876640"/>
            <a:ext cx="463364" cy="369332"/>
          </a:xfrm>
          <a:prstGeom prst="rect">
            <a:avLst/>
          </a:prstGeom>
          <a:noFill/>
        </p:spPr>
        <p:txBody>
          <a:bodyPr wrap="square" rtlCol="0">
            <a:spAutoFit/>
          </a:bodyPr>
          <a:lstStyle/>
          <a:p>
            <a:r>
              <a:rPr lang="en-US" altLang="zh-CN" dirty="0"/>
              <a:t>12</a:t>
            </a:r>
            <a:endParaRPr lang="zh-CN" altLang="en-US" dirty="0"/>
          </a:p>
        </p:txBody>
      </p:sp>
      <p:graphicFrame>
        <p:nvGraphicFramePr>
          <p:cNvPr id="12" name="表格 11">
            <a:extLst>
              <a:ext uri="{FF2B5EF4-FFF2-40B4-BE49-F238E27FC236}">
                <a16:creationId xmlns:a16="http://schemas.microsoft.com/office/drawing/2014/main" xmlns="" id="{C0CA155A-01DE-4C31-9E88-F2DB46E51B3A}"/>
              </a:ext>
            </a:extLst>
          </p:cNvPr>
          <p:cNvGraphicFramePr>
            <a:graphicFrameLocks noGrp="1"/>
          </p:cNvGraphicFramePr>
          <p:nvPr/>
        </p:nvGraphicFramePr>
        <p:xfrm>
          <a:off x="2793385" y="3682357"/>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15</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2" name="表格 41">
            <a:extLst>
              <a:ext uri="{FF2B5EF4-FFF2-40B4-BE49-F238E27FC236}">
                <a16:creationId xmlns:a16="http://schemas.microsoft.com/office/drawing/2014/main" xmlns="" id="{BE82D6BB-E9DA-4FA0-A99C-FF8BDBA4955A}"/>
              </a:ext>
            </a:extLst>
          </p:cNvPr>
          <p:cNvGraphicFramePr>
            <a:graphicFrameLocks noGrp="1"/>
          </p:cNvGraphicFramePr>
          <p:nvPr/>
        </p:nvGraphicFramePr>
        <p:xfrm>
          <a:off x="1516337" y="2754504"/>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26</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3" name="表格 42">
            <a:extLst>
              <a:ext uri="{FF2B5EF4-FFF2-40B4-BE49-F238E27FC236}">
                <a16:creationId xmlns:a16="http://schemas.microsoft.com/office/drawing/2014/main" xmlns="" id="{1E5835D0-70D9-4AF4-933C-C87E708BA052}"/>
              </a:ext>
            </a:extLst>
          </p:cNvPr>
          <p:cNvGraphicFramePr>
            <a:graphicFrameLocks noGrp="1"/>
          </p:cNvGraphicFramePr>
          <p:nvPr/>
        </p:nvGraphicFramePr>
        <p:xfrm>
          <a:off x="3435231" y="2754504"/>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68</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4" name="表格 43">
            <a:extLst>
              <a:ext uri="{FF2B5EF4-FFF2-40B4-BE49-F238E27FC236}">
                <a16:creationId xmlns:a16="http://schemas.microsoft.com/office/drawing/2014/main" xmlns="" id="{73E1C239-1113-40F3-8BE0-57D835E6BEDC}"/>
              </a:ext>
            </a:extLst>
          </p:cNvPr>
          <p:cNvGraphicFramePr>
            <a:graphicFrameLocks noGrp="1"/>
          </p:cNvGraphicFramePr>
          <p:nvPr/>
        </p:nvGraphicFramePr>
        <p:xfrm>
          <a:off x="9035917" y="5541161"/>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25</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6" name="表格 45">
            <a:extLst>
              <a:ext uri="{FF2B5EF4-FFF2-40B4-BE49-F238E27FC236}">
                <a16:creationId xmlns:a16="http://schemas.microsoft.com/office/drawing/2014/main" xmlns="" id="{285D3628-B055-4FA5-9627-39F3B2EB8A00}"/>
              </a:ext>
            </a:extLst>
          </p:cNvPr>
          <p:cNvGraphicFramePr>
            <a:graphicFrameLocks noGrp="1"/>
          </p:cNvGraphicFramePr>
          <p:nvPr/>
        </p:nvGraphicFramePr>
        <p:xfrm>
          <a:off x="9035917" y="4611759"/>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51</a:t>
                      </a:r>
                      <a:endParaRPr lang="zh-CN" altLang="en-US"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7" name="表格 46">
            <a:extLst>
              <a:ext uri="{FF2B5EF4-FFF2-40B4-BE49-F238E27FC236}">
                <a16:creationId xmlns:a16="http://schemas.microsoft.com/office/drawing/2014/main" xmlns="" id="{B7D5E470-ECF4-4EF6-A975-EA53E8A2725D}"/>
              </a:ext>
            </a:extLst>
          </p:cNvPr>
          <p:cNvGraphicFramePr>
            <a:graphicFrameLocks noGrp="1"/>
          </p:cNvGraphicFramePr>
          <p:nvPr/>
        </p:nvGraphicFramePr>
        <p:xfrm>
          <a:off x="9035917" y="3682357"/>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12</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8" name="表格 47">
            <a:extLst>
              <a:ext uri="{FF2B5EF4-FFF2-40B4-BE49-F238E27FC236}">
                <a16:creationId xmlns:a16="http://schemas.microsoft.com/office/drawing/2014/main" xmlns="" id="{C82B4DA1-C6C2-42A7-A2DC-2337EAC0D9B1}"/>
              </a:ext>
            </a:extLst>
          </p:cNvPr>
          <p:cNvGraphicFramePr>
            <a:graphicFrameLocks noGrp="1"/>
          </p:cNvGraphicFramePr>
          <p:nvPr/>
        </p:nvGraphicFramePr>
        <p:xfrm>
          <a:off x="9035917"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38</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49" name="表格 48">
            <a:extLst>
              <a:ext uri="{FF2B5EF4-FFF2-40B4-BE49-F238E27FC236}">
                <a16:creationId xmlns:a16="http://schemas.microsoft.com/office/drawing/2014/main" xmlns="" id="{C845EDA0-864C-4EF1-8662-B7274E08687F}"/>
              </a:ext>
            </a:extLst>
          </p:cNvPr>
          <p:cNvGraphicFramePr>
            <a:graphicFrameLocks noGrp="1"/>
          </p:cNvGraphicFramePr>
          <p:nvPr/>
        </p:nvGraphicFramePr>
        <p:xfrm>
          <a:off x="7794146"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36</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50" name="表格 49">
            <a:extLst>
              <a:ext uri="{FF2B5EF4-FFF2-40B4-BE49-F238E27FC236}">
                <a16:creationId xmlns:a16="http://schemas.microsoft.com/office/drawing/2014/main" xmlns="" id="{1EC02392-6D83-4A55-9151-E429B30ECF37}"/>
              </a:ext>
            </a:extLst>
          </p:cNvPr>
          <p:cNvGraphicFramePr>
            <a:graphicFrameLocks noGrp="1"/>
          </p:cNvGraphicFramePr>
          <p:nvPr/>
        </p:nvGraphicFramePr>
        <p:xfrm>
          <a:off x="5299283"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dirty="0"/>
                        <a:t>6</a:t>
                      </a:r>
                      <a:endParaRPr lang="zh-CN" altLang="en-US"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51" name="表格 50">
            <a:extLst>
              <a:ext uri="{FF2B5EF4-FFF2-40B4-BE49-F238E27FC236}">
                <a16:creationId xmlns:a16="http://schemas.microsoft.com/office/drawing/2014/main" xmlns="" id="{A6144B6B-9B1E-44C6-9D63-DF2BA2788196}"/>
              </a:ext>
            </a:extLst>
          </p:cNvPr>
          <p:cNvGraphicFramePr>
            <a:graphicFrameLocks noGrp="1"/>
          </p:cNvGraphicFramePr>
          <p:nvPr/>
        </p:nvGraphicFramePr>
        <p:xfrm>
          <a:off x="4620541" y="2752955"/>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44</a:t>
                      </a:r>
                      <a:endParaRPr lang="zh-CN" altLang="en-US"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graphicFrame>
        <p:nvGraphicFramePr>
          <p:cNvPr id="52" name="表格 51">
            <a:extLst>
              <a:ext uri="{FF2B5EF4-FFF2-40B4-BE49-F238E27FC236}">
                <a16:creationId xmlns:a16="http://schemas.microsoft.com/office/drawing/2014/main" xmlns="" id="{DEB12833-9E32-459E-8A1D-F31F254DDFD6}"/>
              </a:ext>
            </a:extLst>
          </p:cNvPr>
          <p:cNvGraphicFramePr>
            <a:graphicFrameLocks noGrp="1"/>
          </p:cNvGraphicFramePr>
          <p:nvPr/>
        </p:nvGraphicFramePr>
        <p:xfrm>
          <a:off x="2809238" y="2754504"/>
          <a:ext cx="415582" cy="741680"/>
        </p:xfrm>
        <a:graphic>
          <a:graphicData uri="http://schemas.openxmlformats.org/drawingml/2006/table">
            <a:tbl>
              <a:tblPr firstRow="1" bandRow="1">
                <a:tableStyleId>{5C22544A-7EE6-4342-B048-85BDC9FD1C3A}</a:tableStyleId>
              </a:tblPr>
              <a:tblGrid>
                <a:gridCol w="415582">
                  <a:extLst>
                    <a:ext uri="{9D8B030D-6E8A-4147-A177-3AD203B41FA5}">
                      <a16:colId xmlns:a16="http://schemas.microsoft.com/office/drawing/2014/main" xmlns="" val="2531289301"/>
                    </a:ext>
                  </a:extLst>
                </a:gridCol>
              </a:tblGrid>
              <a:tr h="370840">
                <a:tc>
                  <a:txBody>
                    <a:bodyPr/>
                    <a:lstStyle/>
                    <a:p>
                      <a:r>
                        <a:rPr lang="en-US" altLang="zh-CN" sz="1600" dirty="0"/>
                        <a:t>41</a:t>
                      </a:r>
                      <a:endParaRPr lang="zh-CN" altLang="en-US" sz="1600" dirty="0"/>
                    </a:p>
                  </a:txBody>
                  <a:tcPr/>
                </a:tc>
                <a:extLst>
                  <a:ext uri="{0D108BD9-81ED-4DB2-BD59-A6C34878D82A}">
                    <a16:rowId xmlns:a16="http://schemas.microsoft.com/office/drawing/2014/main" xmlns="" val="814011450"/>
                  </a:ext>
                </a:extLst>
              </a:tr>
              <a:tr h="370840">
                <a:tc>
                  <a:txBody>
                    <a:bodyPr/>
                    <a:lstStyle/>
                    <a:p>
                      <a:endParaRPr lang="zh-CN" altLang="en-US" dirty="0"/>
                    </a:p>
                  </a:txBody>
                  <a:tcPr/>
                </a:tc>
                <a:extLst>
                  <a:ext uri="{0D108BD9-81ED-4DB2-BD59-A6C34878D82A}">
                    <a16:rowId xmlns:a16="http://schemas.microsoft.com/office/drawing/2014/main" xmlns="" val="3666242911"/>
                  </a:ext>
                </a:extLst>
              </a:tr>
            </a:tbl>
          </a:graphicData>
        </a:graphic>
      </p:graphicFrame>
      <p:cxnSp>
        <p:nvCxnSpPr>
          <p:cNvPr id="14" name="直接箭头连接符 13">
            <a:extLst>
              <a:ext uri="{FF2B5EF4-FFF2-40B4-BE49-F238E27FC236}">
                <a16:creationId xmlns:a16="http://schemas.microsoft.com/office/drawing/2014/main" xmlns="" id="{3D0752E9-54CF-4EEC-A027-60503791DD02}"/>
              </a:ext>
            </a:extLst>
          </p:cNvPr>
          <p:cNvCxnSpPr>
            <a:endCxn id="42" idx="0"/>
          </p:cNvCxnSpPr>
          <p:nvPr/>
        </p:nvCxnSpPr>
        <p:spPr>
          <a:xfrm>
            <a:off x="1724128" y="2436284"/>
            <a:ext cx="0"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xmlns="" id="{C0C54C32-0808-401E-966F-33B41EF3389F}"/>
              </a:ext>
            </a:extLst>
          </p:cNvPr>
          <p:cNvCxnSpPr>
            <a:cxnSpLocks/>
            <a:endCxn id="52" idx="0"/>
          </p:cNvCxnSpPr>
          <p:nvPr/>
        </p:nvCxnSpPr>
        <p:spPr>
          <a:xfrm>
            <a:off x="3013887" y="2434735"/>
            <a:ext cx="3142" cy="319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xmlns="" id="{E401CEAD-0802-4FB9-82B1-F5B2B454CF9E}"/>
              </a:ext>
            </a:extLst>
          </p:cNvPr>
          <p:cNvCxnSpPr>
            <a:cxnSpLocks/>
            <a:endCxn id="43" idx="0"/>
          </p:cNvCxnSpPr>
          <p:nvPr/>
        </p:nvCxnSpPr>
        <p:spPr>
          <a:xfrm>
            <a:off x="3643022" y="2435509"/>
            <a:ext cx="0" cy="318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xmlns="" id="{EE2706BC-DEF8-4A70-AB03-ADA610880140}"/>
              </a:ext>
            </a:extLst>
          </p:cNvPr>
          <p:cNvCxnSpPr>
            <a:cxnSpLocks/>
            <a:endCxn id="51" idx="0"/>
          </p:cNvCxnSpPr>
          <p:nvPr/>
        </p:nvCxnSpPr>
        <p:spPr>
          <a:xfrm>
            <a:off x="4828332" y="2435509"/>
            <a:ext cx="0" cy="317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xmlns="" id="{52B71E62-80D8-455F-9756-70D3D2DB7F8A}"/>
              </a:ext>
            </a:extLst>
          </p:cNvPr>
          <p:cNvCxnSpPr>
            <a:cxnSpLocks/>
            <a:endCxn id="50" idx="0"/>
          </p:cNvCxnSpPr>
          <p:nvPr/>
        </p:nvCxnSpPr>
        <p:spPr>
          <a:xfrm>
            <a:off x="5507074" y="2446524"/>
            <a:ext cx="0" cy="3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xmlns="" id="{F0D38147-318E-4488-A96B-56749375671E}"/>
              </a:ext>
            </a:extLst>
          </p:cNvPr>
          <p:cNvCxnSpPr>
            <a:cxnSpLocks/>
            <a:endCxn id="49" idx="0"/>
          </p:cNvCxnSpPr>
          <p:nvPr/>
        </p:nvCxnSpPr>
        <p:spPr>
          <a:xfrm>
            <a:off x="7990942" y="2434735"/>
            <a:ext cx="10995"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xmlns="" id="{D39A45CF-B8EB-4287-A18F-CFDD03470CB0}"/>
              </a:ext>
            </a:extLst>
          </p:cNvPr>
          <p:cNvCxnSpPr>
            <a:cxnSpLocks/>
            <a:endCxn id="48" idx="0"/>
          </p:cNvCxnSpPr>
          <p:nvPr/>
        </p:nvCxnSpPr>
        <p:spPr>
          <a:xfrm>
            <a:off x="9241102" y="2446524"/>
            <a:ext cx="2606" cy="3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xmlns="" id="{89C7A719-2082-4904-B50C-0DB67D9E6E7A}"/>
              </a:ext>
            </a:extLst>
          </p:cNvPr>
          <p:cNvCxnSpPr>
            <a:cxnSpLocks/>
            <a:endCxn id="47" idx="0"/>
          </p:cNvCxnSpPr>
          <p:nvPr/>
        </p:nvCxnSpPr>
        <p:spPr>
          <a:xfrm>
            <a:off x="9241102" y="3364137"/>
            <a:ext cx="2606"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xmlns="" id="{1AF377F4-24EC-4BB7-927C-6B6939ED0E85}"/>
              </a:ext>
            </a:extLst>
          </p:cNvPr>
          <p:cNvCxnSpPr>
            <a:cxnSpLocks/>
            <a:endCxn id="46" idx="0"/>
          </p:cNvCxnSpPr>
          <p:nvPr/>
        </p:nvCxnSpPr>
        <p:spPr>
          <a:xfrm>
            <a:off x="9241102" y="4293539"/>
            <a:ext cx="2606"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xmlns="" id="{1BBE5BBA-1DCA-40E9-AB76-9C7640B53C7C}"/>
              </a:ext>
            </a:extLst>
          </p:cNvPr>
          <p:cNvCxnSpPr>
            <a:cxnSpLocks/>
            <a:endCxn id="44" idx="0"/>
          </p:cNvCxnSpPr>
          <p:nvPr/>
        </p:nvCxnSpPr>
        <p:spPr>
          <a:xfrm>
            <a:off x="9241102" y="5222941"/>
            <a:ext cx="2606" cy="31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文本框 70">
            <a:extLst>
              <a:ext uri="{FF2B5EF4-FFF2-40B4-BE49-F238E27FC236}">
                <a16:creationId xmlns:a16="http://schemas.microsoft.com/office/drawing/2014/main" xmlns="" id="{6709ECD8-4614-4DF3-940F-FA2E7CDC4948}"/>
              </a:ext>
            </a:extLst>
          </p:cNvPr>
          <p:cNvSpPr txBox="1"/>
          <p:nvPr/>
        </p:nvSpPr>
        <p:spPr>
          <a:xfrm>
            <a:off x="1503435" y="3067737"/>
            <a:ext cx="29587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2" name="文本框 71">
            <a:extLst>
              <a:ext uri="{FF2B5EF4-FFF2-40B4-BE49-F238E27FC236}">
                <a16:creationId xmlns:a16="http://schemas.microsoft.com/office/drawing/2014/main" xmlns="" id="{66DA97DC-BBA9-4567-B9D6-1F0166E4E5F0}"/>
              </a:ext>
            </a:extLst>
          </p:cNvPr>
          <p:cNvSpPr txBox="1"/>
          <p:nvPr/>
        </p:nvSpPr>
        <p:spPr>
          <a:xfrm>
            <a:off x="2793385" y="4004964"/>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3" name="文本框 72">
            <a:extLst>
              <a:ext uri="{FF2B5EF4-FFF2-40B4-BE49-F238E27FC236}">
                <a16:creationId xmlns:a16="http://schemas.microsoft.com/office/drawing/2014/main" xmlns="" id="{1B4BACEF-E101-4A18-83AA-8ECA2D41193C}"/>
              </a:ext>
            </a:extLst>
          </p:cNvPr>
          <p:cNvSpPr txBox="1"/>
          <p:nvPr/>
        </p:nvSpPr>
        <p:spPr>
          <a:xfrm>
            <a:off x="3415310" y="3083802"/>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4" name="文本框 73">
            <a:extLst>
              <a:ext uri="{FF2B5EF4-FFF2-40B4-BE49-F238E27FC236}">
                <a16:creationId xmlns:a16="http://schemas.microsoft.com/office/drawing/2014/main" xmlns="" id="{94BDB27B-E94C-4AFE-87A3-EFFC2A7AA04C}"/>
              </a:ext>
            </a:extLst>
          </p:cNvPr>
          <p:cNvSpPr txBox="1"/>
          <p:nvPr/>
        </p:nvSpPr>
        <p:spPr>
          <a:xfrm>
            <a:off x="4629409" y="3083802"/>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5" name="文本框 74">
            <a:extLst>
              <a:ext uri="{FF2B5EF4-FFF2-40B4-BE49-F238E27FC236}">
                <a16:creationId xmlns:a16="http://schemas.microsoft.com/office/drawing/2014/main" xmlns="" id="{B9F3B061-E2C4-4C79-AE88-B7947B952ADA}"/>
              </a:ext>
            </a:extLst>
          </p:cNvPr>
          <p:cNvSpPr txBox="1"/>
          <p:nvPr/>
        </p:nvSpPr>
        <p:spPr>
          <a:xfrm>
            <a:off x="5299283" y="3083802"/>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6" name="文本框 75">
            <a:extLst>
              <a:ext uri="{FF2B5EF4-FFF2-40B4-BE49-F238E27FC236}">
                <a16:creationId xmlns:a16="http://schemas.microsoft.com/office/drawing/2014/main" xmlns="" id="{35D8325E-0BE9-4E7F-B2FA-1119B269BBBD}"/>
              </a:ext>
            </a:extLst>
          </p:cNvPr>
          <p:cNvSpPr txBox="1"/>
          <p:nvPr/>
        </p:nvSpPr>
        <p:spPr>
          <a:xfrm>
            <a:off x="7790785" y="3067737"/>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sp>
        <p:nvSpPr>
          <p:cNvPr id="77" name="文本框 76">
            <a:extLst>
              <a:ext uri="{FF2B5EF4-FFF2-40B4-BE49-F238E27FC236}">
                <a16:creationId xmlns:a16="http://schemas.microsoft.com/office/drawing/2014/main" xmlns="" id="{8B5874A1-488C-4269-9839-AF1A4B64E6BF}"/>
              </a:ext>
            </a:extLst>
          </p:cNvPr>
          <p:cNvSpPr txBox="1"/>
          <p:nvPr/>
        </p:nvSpPr>
        <p:spPr>
          <a:xfrm>
            <a:off x="9040687" y="5863815"/>
            <a:ext cx="397843" cy="523220"/>
          </a:xfrm>
          <a:prstGeom prst="rect">
            <a:avLst/>
          </a:prstGeom>
          <a:noFill/>
        </p:spPr>
        <p:txBody>
          <a:bodyPr wrap="square" rtlCol="0">
            <a:spAutoFit/>
          </a:bodyPr>
          <a:lstStyle/>
          <a:p>
            <a:r>
              <a:rPr lang="en-US" altLang="zh-CN" sz="2800" dirty="0">
                <a:solidFill>
                  <a:schemeClr val="accent1"/>
                </a:solidFill>
              </a:rPr>
              <a:t>^</a:t>
            </a:r>
            <a:endParaRPr lang="zh-CN" altLang="en-US" sz="2800" dirty="0">
              <a:solidFill>
                <a:schemeClr val="accent1"/>
              </a:solidFill>
            </a:endParaRPr>
          </a:p>
        </p:txBody>
      </p:sp>
      <p:cxnSp>
        <p:nvCxnSpPr>
          <p:cNvPr id="80" name="直接箭头连接符 79">
            <a:extLst>
              <a:ext uri="{FF2B5EF4-FFF2-40B4-BE49-F238E27FC236}">
                <a16:creationId xmlns:a16="http://schemas.microsoft.com/office/drawing/2014/main" xmlns="" id="{811B2A32-BDE5-4B6E-91D6-F9627333E149}"/>
              </a:ext>
            </a:extLst>
          </p:cNvPr>
          <p:cNvCxnSpPr>
            <a:cxnSpLocks/>
            <a:endCxn id="12" idx="0"/>
          </p:cNvCxnSpPr>
          <p:nvPr/>
        </p:nvCxnSpPr>
        <p:spPr>
          <a:xfrm>
            <a:off x="3001176" y="3375926"/>
            <a:ext cx="0" cy="3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xmlns="" id="{9F8CE7F0-4EF3-4A4B-BEC7-40EF914617E9}"/>
              </a:ext>
            </a:extLst>
          </p:cNvPr>
          <p:cNvSpPr txBox="1"/>
          <p:nvPr/>
        </p:nvSpPr>
        <p:spPr>
          <a:xfrm>
            <a:off x="738020" y="4951594"/>
            <a:ext cx="7856055" cy="1477328"/>
          </a:xfrm>
          <a:prstGeom prst="rect">
            <a:avLst/>
          </a:prstGeom>
          <a:noFill/>
        </p:spPr>
        <p:txBody>
          <a:bodyPr wrap="square" rtlCol="0">
            <a:spAutoFit/>
          </a:bodyPr>
          <a:lstStyle/>
          <a:p>
            <a:r>
              <a:rPr lang="zh-CN" altLang="en-US" dirty="0">
                <a:solidFill>
                  <a:schemeClr val="accent1"/>
                </a:solidFill>
              </a:rPr>
              <a:t>查找失败的情况包括整个散列表的情况，一共有</a:t>
            </a:r>
            <a:r>
              <a:rPr lang="en-US" altLang="zh-CN" dirty="0">
                <a:solidFill>
                  <a:schemeClr val="accent1"/>
                </a:solidFill>
              </a:rPr>
              <a:t>13</a:t>
            </a:r>
            <a:r>
              <a:rPr lang="zh-CN" altLang="en-US" dirty="0">
                <a:solidFill>
                  <a:schemeClr val="accent1"/>
                </a:solidFill>
              </a:rPr>
              <a:t>种</a:t>
            </a:r>
            <a:endParaRPr lang="en-US" altLang="zh-CN" dirty="0">
              <a:solidFill>
                <a:schemeClr val="accent1"/>
              </a:solidFill>
            </a:endParaRPr>
          </a:p>
          <a:p>
            <a:r>
              <a:rPr lang="zh-CN" altLang="en-US" dirty="0">
                <a:solidFill>
                  <a:schemeClr val="accent1"/>
                </a:solidFill>
              </a:rPr>
              <a:t>题目注明仅计算与关键字的比较次数</a:t>
            </a:r>
            <a:endParaRPr lang="en-US" altLang="zh-CN" dirty="0">
              <a:solidFill>
                <a:schemeClr val="accent1"/>
              </a:solidFill>
            </a:endParaRPr>
          </a:p>
          <a:p>
            <a:r>
              <a:rPr lang="zh-CN" altLang="en-US" dirty="0">
                <a:solidFill>
                  <a:schemeClr val="accent1"/>
                </a:solidFill>
              </a:rPr>
              <a:t>以地址为</a:t>
            </a:r>
            <a:r>
              <a:rPr lang="en-US" altLang="zh-CN" dirty="0">
                <a:solidFill>
                  <a:schemeClr val="accent1"/>
                </a:solidFill>
              </a:rPr>
              <a:t>2</a:t>
            </a:r>
            <a:r>
              <a:rPr lang="zh-CN" altLang="en-US" dirty="0">
                <a:solidFill>
                  <a:schemeClr val="accent1"/>
                </a:solidFill>
              </a:rPr>
              <a:t>为例，查找失败要先检查</a:t>
            </a:r>
            <a:r>
              <a:rPr lang="en-US" altLang="zh-CN" dirty="0">
                <a:solidFill>
                  <a:schemeClr val="accent1"/>
                </a:solidFill>
              </a:rPr>
              <a:t>41</a:t>
            </a:r>
            <a:r>
              <a:rPr lang="zh-CN" altLang="en-US" dirty="0">
                <a:solidFill>
                  <a:schemeClr val="accent1"/>
                </a:solidFill>
              </a:rPr>
              <a:t>，再检查</a:t>
            </a:r>
            <a:r>
              <a:rPr lang="en-US" altLang="zh-CN" dirty="0">
                <a:solidFill>
                  <a:schemeClr val="accent1"/>
                </a:solidFill>
              </a:rPr>
              <a:t>15</a:t>
            </a:r>
            <a:r>
              <a:rPr lang="zh-CN" altLang="en-US" dirty="0">
                <a:solidFill>
                  <a:schemeClr val="accent1"/>
                </a:solidFill>
              </a:rPr>
              <a:t>，两次之后发现查找失败</a:t>
            </a:r>
            <a:endParaRPr lang="en-US" altLang="zh-CN" dirty="0">
              <a:solidFill>
                <a:schemeClr val="accent1"/>
              </a:solidFill>
            </a:endParaRPr>
          </a:p>
          <a:p>
            <a:endParaRPr lang="en-US" altLang="zh-CN" dirty="0">
              <a:solidFill>
                <a:schemeClr val="accent1"/>
              </a:solidFill>
            </a:endParaRPr>
          </a:p>
          <a:p>
            <a:r>
              <a:rPr lang="en-US" altLang="zh-CN" dirty="0"/>
              <a:t>ASL</a:t>
            </a:r>
            <a:r>
              <a:rPr lang="zh-CN" altLang="en-US" baseline="-25000" dirty="0"/>
              <a:t>失败</a:t>
            </a:r>
            <a:r>
              <a:rPr lang="en-US" altLang="zh-CN" dirty="0"/>
              <a:t>=(1+0+2+1+0+1+1+0+0+0+1+0+4)/13=11/13</a:t>
            </a:r>
            <a:endParaRPr lang="zh-CN" altLang="en-US" dirty="0"/>
          </a:p>
        </p:txBody>
      </p:sp>
    </p:spTree>
    <p:extLst>
      <p:ext uri="{BB962C8B-B14F-4D97-AF65-F5344CB8AC3E}">
        <p14:creationId xmlns:p14="http://schemas.microsoft.com/office/powerpoint/2010/main" val="125717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extLst>
              <p:ext uri="{D42A27DB-BD31-4B8C-83A1-F6EECF244321}">
                <p14:modId xmlns:p14="http://schemas.microsoft.com/office/powerpoint/2010/main" val="1551726802"/>
              </p:ext>
            </p:extLst>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3363985"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646331"/>
          </a:xfrm>
          <a:prstGeom prst="rect">
            <a:avLst/>
          </a:prstGeom>
          <a:noFill/>
        </p:spPr>
        <p:txBody>
          <a:bodyPr wrap="square" rtlCol="0">
            <a:spAutoFit/>
          </a:bodyPr>
          <a:lstStyle/>
          <a:p>
            <a:r>
              <a:rPr lang="zh-CN" altLang="en-US" dirty="0"/>
              <a:t>第一次：</a:t>
            </a:r>
            <a:endParaRPr lang="en-US" altLang="zh-CN" dirty="0"/>
          </a:p>
          <a:p>
            <a:r>
              <a:rPr lang="en-US" altLang="zh-CN" dirty="0"/>
              <a:t>low=0 high=7 mid=3</a:t>
            </a:r>
          </a:p>
        </p:txBody>
      </p:sp>
    </p:spTree>
    <p:extLst>
      <p:ext uri="{BB962C8B-B14F-4D97-AF65-F5344CB8AC3E}">
        <p14:creationId xmlns:p14="http://schemas.microsoft.com/office/powerpoint/2010/main" val="6487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rgbClr val="FF0000"/>
                          </a:solidFill>
                        </a:rPr>
                        <a:t>39</a:t>
                      </a:r>
                      <a:endParaRPr lang="zh-CN" altLang="en-US" dirty="0">
                        <a:solidFill>
                          <a:srgbClr val="FF0000"/>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3363985"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646331"/>
          </a:xfrm>
          <a:prstGeom prst="rect">
            <a:avLst/>
          </a:prstGeom>
          <a:noFill/>
        </p:spPr>
        <p:txBody>
          <a:bodyPr wrap="square" rtlCol="0">
            <a:spAutoFit/>
          </a:bodyPr>
          <a:lstStyle/>
          <a:p>
            <a:r>
              <a:rPr lang="zh-CN" altLang="en-US" dirty="0"/>
              <a:t>第一次：</a:t>
            </a:r>
            <a:endParaRPr lang="en-US" altLang="zh-CN" dirty="0"/>
          </a:p>
          <a:p>
            <a:r>
              <a:rPr lang="en-US" altLang="zh-CN" dirty="0"/>
              <a:t>low=0 high=7 mid=3</a:t>
            </a:r>
          </a:p>
        </p:txBody>
      </p:sp>
      <p:sp>
        <p:nvSpPr>
          <p:cNvPr id="31" name="矩形 30">
            <a:extLst>
              <a:ext uri="{FF2B5EF4-FFF2-40B4-BE49-F238E27FC236}">
                <a16:creationId xmlns:a16="http://schemas.microsoft.com/office/drawing/2014/main" xmlns="" id="{FDB03E7B-983F-4389-B5D7-BCEF1E690014}"/>
              </a:ext>
            </a:extLst>
          </p:cNvPr>
          <p:cNvSpPr/>
          <p:nvPr/>
        </p:nvSpPr>
        <p:spPr>
          <a:xfrm>
            <a:off x="6803471" y="2497432"/>
            <a:ext cx="4135772" cy="369332"/>
          </a:xfrm>
          <a:prstGeom prst="rect">
            <a:avLst/>
          </a:prstGeom>
        </p:spPr>
        <p:txBody>
          <a:bodyPr wrap="square">
            <a:spAutoFit/>
          </a:bodyPr>
          <a:lstStyle/>
          <a:p>
            <a:r>
              <a:rPr lang="en-US" altLang="zh-CN" dirty="0" err="1"/>
              <a:t>L.elem</a:t>
            </a:r>
            <a:r>
              <a:rPr lang="en-US" altLang="zh-CN" dirty="0"/>
              <a:t>[3]=39&lt;key=72</a:t>
            </a:r>
          </a:p>
        </p:txBody>
      </p:sp>
      <p:sp>
        <p:nvSpPr>
          <p:cNvPr id="32" name="矩形 31">
            <a:extLst>
              <a:ext uri="{FF2B5EF4-FFF2-40B4-BE49-F238E27FC236}">
                <a16:creationId xmlns:a16="http://schemas.microsoft.com/office/drawing/2014/main" xmlns="" id="{BEED5621-7712-4772-A46B-D69C75B3F744}"/>
              </a:ext>
            </a:extLst>
          </p:cNvPr>
          <p:cNvSpPr/>
          <p:nvPr/>
        </p:nvSpPr>
        <p:spPr>
          <a:xfrm>
            <a:off x="6803471" y="2966610"/>
            <a:ext cx="4135772" cy="369332"/>
          </a:xfrm>
          <a:prstGeom prst="rect">
            <a:avLst/>
          </a:prstGeom>
        </p:spPr>
        <p:txBody>
          <a:bodyPr wrap="square">
            <a:spAutoFit/>
          </a:bodyPr>
          <a:lstStyle/>
          <a:p>
            <a:r>
              <a:rPr lang="en-US" altLang="zh-CN" dirty="0">
                <a:solidFill>
                  <a:schemeClr val="accent1"/>
                </a:solidFill>
              </a:rPr>
              <a:t>low=mid+1=3+1=4</a:t>
            </a:r>
          </a:p>
        </p:txBody>
      </p:sp>
    </p:spTree>
    <p:extLst>
      <p:ext uri="{BB962C8B-B14F-4D97-AF65-F5344CB8AC3E}">
        <p14:creationId xmlns:p14="http://schemas.microsoft.com/office/powerpoint/2010/main" val="13009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extLst>
              <p:ext uri="{D42A27DB-BD31-4B8C-83A1-F6EECF244321}">
                <p14:modId xmlns:p14="http://schemas.microsoft.com/office/powerpoint/2010/main" val="392009505"/>
              </p:ext>
            </p:extLst>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697964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第二次：</a:t>
            </a:r>
            <a:endParaRPr lang="en-US" altLang="zh-CN" dirty="0"/>
          </a:p>
          <a:p>
            <a:r>
              <a:rPr lang="en-US" altLang="zh-CN" dirty="0"/>
              <a:t>low=4 high=7 mid=5</a:t>
            </a:r>
          </a:p>
          <a:p>
            <a:endParaRPr lang="en-US" altLang="zh-CN" dirty="0"/>
          </a:p>
        </p:txBody>
      </p:sp>
    </p:spTree>
    <p:extLst>
      <p:ext uri="{BB962C8B-B14F-4D97-AF65-F5344CB8AC3E}">
        <p14:creationId xmlns:p14="http://schemas.microsoft.com/office/powerpoint/2010/main" val="360859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extLst>
              <p:ext uri="{D42A27DB-BD31-4B8C-83A1-F6EECF244321}">
                <p14:modId xmlns:p14="http://schemas.microsoft.com/office/powerpoint/2010/main" val="2358848622"/>
              </p:ext>
            </p:extLst>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solidFill>
                            <a:srgbClr val="FF0000"/>
                          </a:solidFill>
                        </a:rPr>
                        <a:t>5</a:t>
                      </a:r>
                      <a:endParaRPr lang="zh-CN" altLang="en-US" dirty="0">
                        <a:solidFill>
                          <a:srgbClr val="FF0000"/>
                        </a:solidFill>
                      </a:endParaRPr>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solidFill>
                            <a:srgbClr val="FF0000"/>
                          </a:solidFill>
                        </a:rPr>
                        <a:t>52</a:t>
                      </a:r>
                      <a:endParaRPr lang="zh-CN" altLang="en-US" dirty="0">
                        <a:solidFill>
                          <a:srgbClr val="FF0000"/>
                        </a:solidFill>
                      </a:endParaRPr>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697964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第二次：</a:t>
            </a:r>
            <a:endParaRPr lang="en-US" altLang="zh-CN" dirty="0"/>
          </a:p>
          <a:p>
            <a:r>
              <a:rPr lang="en-US" altLang="zh-CN" dirty="0"/>
              <a:t>low=4 high=7 mid=5</a:t>
            </a:r>
          </a:p>
          <a:p>
            <a:endParaRPr lang="en-US" altLang="zh-CN" dirty="0"/>
          </a:p>
        </p:txBody>
      </p:sp>
      <p:sp>
        <p:nvSpPr>
          <p:cNvPr id="31" name="矩形 30">
            <a:extLst>
              <a:ext uri="{FF2B5EF4-FFF2-40B4-BE49-F238E27FC236}">
                <a16:creationId xmlns:a16="http://schemas.microsoft.com/office/drawing/2014/main" xmlns="" id="{FDB03E7B-983F-4389-B5D7-BCEF1E690014}"/>
              </a:ext>
            </a:extLst>
          </p:cNvPr>
          <p:cNvSpPr/>
          <p:nvPr/>
        </p:nvSpPr>
        <p:spPr>
          <a:xfrm>
            <a:off x="6803471" y="2497432"/>
            <a:ext cx="4135772" cy="369332"/>
          </a:xfrm>
          <a:prstGeom prst="rect">
            <a:avLst/>
          </a:prstGeom>
        </p:spPr>
        <p:txBody>
          <a:bodyPr wrap="square">
            <a:spAutoFit/>
          </a:bodyPr>
          <a:lstStyle/>
          <a:p>
            <a:r>
              <a:rPr lang="en-US" altLang="zh-CN" dirty="0" err="1"/>
              <a:t>L.elem</a:t>
            </a:r>
            <a:r>
              <a:rPr lang="en-US" altLang="zh-CN" dirty="0"/>
              <a:t>[5]=52&lt;key=72</a:t>
            </a:r>
          </a:p>
        </p:txBody>
      </p:sp>
      <p:sp>
        <p:nvSpPr>
          <p:cNvPr id="32" name="矩形 31">
            <a:extLst>
              <a:ext uri="{FF2B5EF4-FFF2-40B4-BE49-F238E27FC236}">
                <a16:creationId xmlns:a16="http://schemas.microsoft.com/office/drawing/2014/main" xmlns="" id="{BEED5621-7712-4772-A46B-D69C75B3F744}"/>
              </a:ext>
            </a:extLst>
          </p:cNvPr>
          <p:cNvSpPr/>
          <p:nvPr/>
        </p:nvSpPr>
        <p:spPr>
          <a:xfrm>
            <a:off x="6803471" y="2966610"/>
            <a:ext cx="2567032" cy="369332"/>
          </a:xfrm>
          <a:prstGeom prst="rect">
            <a:avLst/>
          </a:prstGeom>
        </p:spPr>
        <p:txBody>
          <a:bodyPr wrap="square">
            <a:spAutoFit/>
          </a:bodyPr>
          <a:lstStyle/>
          <a:p>
            <a:r>
              <a:rPr lang="en-US" altLang="zh-CN" dirty="0">
                <a:solidFill>
                  <a:schemeClr val="accent1"/>
                </a:solidFill>
              </a:rPr>
              <a:t>low=mid+1=5+1=6</a:t>
            </a:r>
          </a:p>
        </p:txBody>
      </p:sp>
    </p:spTree>
    <p:extLst>
      <p:ext uri="{BB962C8B-B14F-4D97-AF65-F5344CB8AC3E}">
        <p14:creationId xmlns:p14="http://schemas.microsoft.com/office/powerpoint/2010/main" val="31464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8766501"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第三次：</a:t>
            </a:r>
            <a:endParaRPr lang="en-US" altLang="zh-CN" dirty="0"/>
          </a:p>
          <a:p>
            <a:r>
              <a:rPr lang="en-US" altLang="zh-CN" dirty="0"/>
              <a:t>low=6 high=7 mid=6</a:t>
            </a:r>
          </a:p>
          <a:p>
            <a:endParaRPr lang="en-US" altLang="zh-CN" dirty="0"/>
          </a:p>
        </p:txBody>
      </p:sp>
      <p:sp>
        <p:nvSpPr>
          <p:cNvPr id="31" name="矩形 30">
            <a:extLst>
              <a:ext uri="{FF2B5EF4-FFF2-40B4-BE49-F238E27FC236}">
                <a16:creationId xmlns:a16="http://schemas.microsoft.com/office/drawing/2014/main" xmlns="" id="{00FF57AC-2B2A-4FA3-9863-FD58585819B9}"/>
              </a:ext>
            </a:extLst>
          </p:cNvPr>
          <p:cNvSpPr/>
          <p:nvPr/>
        </p:nvSpPr>
        <p:spPr>
          <a:xfrm>
            <a:off x="6803471" y="2084098"/>
            <a:ext cx="4135772" cy="369332"/>
          </a:xfrm>
          <a:prstGeom prst="rect">
            <a:avLst/>
          </a:prstGeom>
        </p:spPr>
        <p:txBody>
          <a:bodyPr wrap="square">
            <a:spAutoFit/>
          </a:bodyPr>
          <a:lstStyle/>
          <a:p>
            <a:r>
              <a:rPr lang="en-US" altLang="zh-CN" dirty="0" err="1" smtClean="0"/>
              <a:t>L.elem</a:t>
            </a:r>
            <a:r>
              <a:rPr lang="en-US" altLang="zh-CN" dirty="0" smtClean="0"/>
              <a:t>[6]=</a:t>
            </a:r>
            <a:r>
              <a:rPr lang="en-US" altLang="zh-CN" dirty="0"/>
              <a:t>72=key=72</a:t>
            </a:r>
          </a:p>
        </p:txBody>
      </p:sp>
      <p:pic>
        <p:nvPicPr>
          <p:cNvPr id="3" name="图片 2">
            <a:extLst>
              <a:ext uri="{FF2B5EF4-FFF2-40B4-BE49-F238E27FC236}">
                <a16:creationId xmlns:a16="http://schemas.microsoft.com/office/drawing/2014/main" xmlns="" id="{65ACF12C-BEAE-4845-8E03-6662AD48BED3}"/>
              </a:ext>
            </a:extLst>
          </p:cNvPr>
          <p:cNvPicPr>
            <a:picLocks noChangeAspect="1"/>
          </p:cNvPicPr>
          <p:nvPr/>
        </p:nvPicPr>
        <p:blipFill>
          <a:blip r:embed="rId2"/>
          <a:stretch>
            <a:fillRect/>
          </a:stretch>
        </p:blipFill>
        <p:spPr>
          <a:xfrm>
            <a:off x="6167677" y="2848057"/>
            <a:ext cx="1271588" cy="1290638"/>
          </a:xfrm>
          <a:prstGeom prst="rect">
            <a:avLst/>
          </a:prstGeom>
        </p:spPr>
      </p:pic>
      <p:sp>
        <p:nvSpPr>
          <p:cNvPr id="7" name="文本框 6">
            <a:extLst>
              <a:ext uri="{FF2B5EF4-FFF2-40B4-BE49-F238E27FC236}">
                <a16:creationId xmlns:a16="http://schemas.microsoft.com/office/drawing/2014/main" xmlns="" id="{0B02EA62-6592-4C76-869E-BEAEABACE335}"/>
              </a:ext>
            </a:extLst>
          </p:cNvPr>
          <p:cNvSpPr txBox="1"/>
          <p:nvPr/>
        </p:nvSpPr>
        <p:spPr>
          <a:xfrm>
            <a:off x="7566870" y="3246539"/>
            <a:ext cx="3103926" cy="369332"/>
          </a:xfrm>
          <a:prstGeom prst="rect">
            <a:avLst/>
          </a:prstGeom>
          <a:noFill/>
        </p:spPr>
        <p:txBody>
          <a:bodyPr wrap="square" rtlCol="0">
            <a:spAutoFit/>
          </a:bodyPr>
          <a:lstStyle/>
          <a:p>
            <a:r>
              <a:rPr lang="zh-CN" altLang="en-US" dirty="0">
                <a:solidFill>
                  <a:schemeClr val="accent1"/>
                </a:solidFill>
              </a:rPr>
              <a:t>查找成功</a:t>
            </a:r>
            <a:r>
              <a:rPr lang="zh-CN" altLang="en-US" dirty="0"/>
              <a:t>，返回</a:t>
            </a:r>
            <a:r>
              <a:rPr lang="en-US" altLang="zh-CN" dirty="0"/>
              <a:t>mid=6</a:t>
            </a:r>
            <a:endParaRPr lang="zh-CN" altLang="en-US" dirty="0"/>
          </a:p>
        </p:txBody>
      </p:sp>
    </p:spTree>
    <p:extLst>
      <p:ext uri="{BB962C8B-B14F-4D97-AF65-F5344CB8AC3E}">
        <p14:creationId xmlns:p14="http://schemas.microsoft.com/office/powerpoint/2010/main" val="30605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3363985"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646331"/>
          </a:xfrm>
          <a:prstGeom prst="rect">
            <a:avLst/>
          </a:prstGeom>
          <a:noFill/>
        </p:spPr>
        <p:txBody>
          <a:bodyPr wrap="square" rtlCol="0">
            <a:spAutoFit/>
          </a:bodyPr>
          <a:lstStyle/>
          <a:p>
            <a:r>
              <a:rPr lang="zh-CN" altLang="en-US" dirty="0"/>
              <a:t>第一次：</a:t>
            </a:r>
            <a:endParaRPr lang="en-US" altLang="zh-CN" dirty="0"/>
          </a:p>
          <a:p>
            <a:r>
              <a:rPr lang="en-US" altLang="zh-CN" dirty="0"/>
              <a:t>low=0 high=7 mid=3</a:t>
            </a:r>
          </a:p>
        </p:txBody>
      </p:sp>
    </p:spTree>
    <p:extLst>
      <p:ext uri="{BB962C8B-B14F-4D97-AF65-F5344CB8AC3E}">
        <p14:creationId xmlns:p14="http://schemas.microsoft.com/office/powerpoint/2010/main" val="22895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rgbClr val="FF0000"/>
                          </a:solidFill>
                        </a:rPr>
                        <a:t>39</a:t>
                      </a:r>
                      <a:endParaRPr lang="zh-CN" altLang="en-US" dirty="0">
                        <a:solidFill>
                          <a:srgbClr val="FF0000"/>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3363985"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646331"/>
          </a:xfrm>
          <a:prstGeom prst="rect">
            <a:avLst/>
          </a:prstGeom>
          <a:noFill/>
        </p:spPr>
        <p:txBody>
          <a:bodyPr wrap="square" rtlCol="0">
            <a:spAutoFit/>
          </a:bodyPr>
          <a:lstStyle/>
          <a:p>
            <a:r>
              <a:rPr lang="zh-CN" altLang="en-US" dirty="0"/>
              <a:t>第一次：</a:t>
            </a:r>
            <a:endParaRPr lang="en-US" altLang="zh-CN" dirty="0"/>
          </a:p>
          <a:p>
            <a:r>
              <a:rPr lang="en-US" altLang="zh-CN" dirty="0"/>
              <a:t>low=0 high=7 mid=3</a:t>
            </a:r>
          </a:p>
        </p:txBody>
      </p:sp>
      <p:sp>
        <p:nvSpPr>
          <p:cNvPr id="31" name="矩形 30">
            <a:extLst>
              <a:ext uri="{FF2B5EF4-FFF2-40B4-BE49-F238E27FC236}">
                <a16:creationId xmlns:a16="http://schemas.microsoft.com/office/drawing/2014/main" xmlns="" id="{FDB03E7B-983F-4389-B5D7-BCEF1E690014}"/>
              </a:ext>
            </a:extLst>
          </p:cNvPr>
          <p:cNvSpPr/>
          <p:nvPr/>
        </p:nvSpPr>
        <p:spPr>
          <a:xfrm>
            <a:off x="6803471" y="2497432"/>
            <a:ext cx="4135772" cy="369332"/>
          </a:xfrm>
          <a:prstGeom prst="rect">
            <a:avLst/>
          </a:prstGeom>
        </p:spPr>
        <p:txBody>
          <a:bodyPr wrap="square">
            <a:spAutoFit/>
          </a:bodyPr>
          <a:lstStyle/>
          <a:p>
            <a:r>
              <a:rPr lang="en-US" altLang="zh-CN" dirty="0" err="1"/>
              <a:t>L.elem</a:t>
            </a:r>
            <a:r>
              <a:rPr lang="en-US" altLang="zh-CN" dirty="0"/>
              <a:t>[3]=39&lt;key=48</a:t>
            </a:r>
          </a:p>
        </p:txBody>
      </p:sp>
      <p:sp>
        <p:nvSpPr>
          <p:cNvPr id="32" name="矩形 31">
            <a:extLst>
              <a:ext uri="{FF2B5EF4-FFF2-40B4-BE49-F238E27FC236}">
                <a16:creationId xmlns:a16="http://schemas.microsoft.com/office/drawing/2014/main" xmlns="" id="{BEED5621-7712-4772-A46B-D69C75B3F744}"/>
              </a:ext>
            </a:extLst>
          </p:cNvPr>
          <p:cNvSpPr/>
          <p:nvPr/>
        </p:nvSpPr>
        <p:spPr>
          <a:xfrm>
            <a:off x="6803471" y="2966610"/>
            <a:ext cx="4135772" cy="369332"/>
          </a:xfrm>
          <a:prstGeom prst="rect">
            <a:avLst/>
          </a:prstGeom>
        </p:spPr>
        <p:txBody>
          <a:bodyPr wrap="square">
            <a:spAutoFit/>
          </a:bodyPr>
          <a:lstStyle/>
          <a:p>
            <a:r>
              <a:rPr lang="en-US" altLang="zh-CN" dirty="0">
                <a:solidFill>
                  <a:schemeClr val="accent1"/>
                </a:solidFill>
              </a:rPr>
              <a:t>low=mid+1=3+1=4</a:t>
            </a:r>
          </a:p>
        </p:txBody>
      </p:sp>
    </p:spTree>
    <p:extLst>
      <p:ext uri="{BB962C8B-B14F-4D97-AF65-F5344CB8AC3E}">
        <p14:creationId xmlns:p14="http://schemas.microsoft.com/office/powerpoint/2010/main" val="294472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697964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第二次：</a:t>
            </a:r>
            <a:endParaRPr lang="en-US" altLang="zh-CN" dirty="0"/>
          </a:p>
          <a:p>
            <a:r>
              <a:rPr lang="en-US" altLang="zh-CN" dirty="0"/>
              <a:t>low=4 high=7 mid=5</a:t>
            </a:r>
          </a:p>
          <a:p>
            <a:endParaRPr lang="en-US" altLang="zh-CN" dirty="0"/>
          </a:p>
        </p:txBody>
      </p:sp>
    </p:spTree>
    <p:extLst>
      <p:ext uri="{BB962C8B-B14F-4D97-AF65-F5344CB8AC3E}">
        <p14:creationId xmlns:p14="http://schemas.microsoft.com/office/powerpoint/2010/main" val="18813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solidFill>
                            <a:srgbClr val="FF0000"/>
                          </a:solidFill>
                        </a:rPr>
                        <a:t>5</a:t>
                      </a:r>
                      <a:endParaRPr lang="zh-CN" altLang="en-US" dirty="0">
                        <a:solidFill>
                          <a:srgbClr val="FF0000"/>
                        </a:solidFill>
                      </a:endParaRPr>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solidFill>
                            <a:srgbClr val="FF0000"/>
                          </a:solidFill>
                        </a:rPr>
                        <a:t>52</a:t>
                      </a:r>
                      <a:endParaRPr lang="zh-CN" altLang="en-US" dirty="0">
                        <a:solidFill>
                          <a:srgbClr val="FF0000"/>
                        </a:solidFill>
                      </a:endParaRPr>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697964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9682299"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第二次：</a:t>
            </a:r>
            <a:endParaRPr lang="en-US" altLang="zh-CN" dirty="0"/>
          </a:p>
          <a:p>
            <a:r>
              <a:rPr lang="en-US" altLang="zh-CN" dirty="0"/>
              <a:t>low=4 high=7 mid=5</a:t>
            </a:r>
          </a:p>
          <a:p>
            <a:endParaRPr lang="en-US" altLang="zh-CN" dirty="0"/>
          </a:p>
        </p:txBody>
      </p:sp>
      <p:sp>
        <p:nvSpPr>
          <p:cNvPr id="31" name="矩形 30">
            <a:extLst>
              <a:ext uri="{FF2B5EF4-FFF2-40B4-BE49-F238E27FC236}">
                <a16:creationId xmlns:a16="http://schemas.microsoft.com/office/drawing/2014/main" xmlns="" id="{FDB03E7B-983F-4389-B5D7-BCEF1E690014}"/>
              </a:ext>
            </a:extLst>
          </p:cNvPr>
          <p:cNvSpPr/>
          <p:nvPr/>
        </p:nvSpPr>
        <p:spPr>
          <a:xfrm>
            <a:off x="6803471" y="2497432"/>
            <a:ext cx="4135772" cy="369332"/>
          </a:xfrm>
          <a:prstGeom prst="rect">
            <a:avLst/>
          </a:prstGeom>
        </p:spPr>
        <p:txBody>
          <a:bodyPr wrap="square">
            <a:spAutoFit/>
          </a:bodyPr>
          <a:lstStyle/>
          <a:p>
            <a:r>
              <a:rPr lang="en-US" altLang="zh-CN" dirty="0" err="1"/>
              <a:t>L.elem</a:t>
            </a:r>
            <a:r>
              <a:rPr lang="en-US" altLang="zh-CN" dirty="0"/>
              <a:t>[5]=52&gt;key=48</a:t>
            </a:r>
          </a:p>
        </p:txBody>
      </p:sp>
      <p:sp>
        <p:nvSpPr>
          <p:cNvPr id="32" name="矩形 31">
            <a:extLst>
              <a:ext uri="{FF2B5EF4-FFF2-40B4-BE49-F238E27FC236}">
                <a16:creationId xmlns:a16="http://schemas.microsoft.com/office/drawing/2014/main" xmlns="" id="{BEED5621-7712-4772-A46B-D69C75B3F744}"/>
              </a:ext>
            </a:extLst>
          </p:cNvPr>
          <p:cNvSpPr/>
          <p:nvPr/>
        </p:nvSpPr>
        <p:spPr>
          <a:xfrm>
            <a:off x="6803471" y="2966610"/>
            <a:ext cx="2567032" cy="369332"/>
          </a:xfrm>
          <a:prstGeom prst="rect">
            <a:avLst/>
          </a:prstGeom>
        </p:spPr>
        <p:txBody>
          <a:bodyPr wrap="square">
            <a:spAutoFit/>
          </a:bodyPr>
          <a:lstStyle/>
          <a:p>
            <a:r>
              <a:rPr lang="en-US" altLang="zh-CN" dirty="0">
                <a:solidFill>
                  <a:schemeClr val="accent1"/>
                </a:solidFill>
              </a:rPr>
              <a:t>high=mid-1=5-1=4</a:t>
            </a:r>
          </a:p>
        </p:txBody>
      </p:sp>
    </p:spTree>
    <p:extLst>
      <p:ext uri="{BB962C8B-B14F-4D97-AF65-F5344CB8AC3E}">
        <p14:creationId xmlns:p14="http://schemas.microsoft.com/office/powerpoint/2010/main" val="379108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xmlns="" id="{BBFDCC4E-13FD-4143-84E6-6B1432565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316" y="4005507"/>
            <a:ext cx="3400900" cy="1514686"/>
          </a:xfrm>
          <a:prstGeom prst="rect">
            <a:avLst/>
          </a:prstGeom>
        </p:spPr>
      </p:pic>
      <p:pic>
        <p:nvPicPr>
          <p:cNvPr id="10" name="图片 9">
            <a:extLst>
              <a:ext uri="{FF2B5EF4-FFF2-40B4-BE49-F238E27FC236}">
                <a16:creationId xmlns:a16="http://schemas.microsoft.com/office/drawing/2014/main" xmlns="" id="{147B7409-98BB-4E21-97C4-23D1CD5FD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635" y="2571748"/>
            <a:ext cx="4770870" cy="2452736"/>
          </a:xfrm>
          <a:prstGeom prst="rect">
            <a:avLst/>
          </a:prstGeom>
        </p:spPr>
      </p:pic>
      <p:pic>
        <p:nvPicPr>
          <p:cNvPr id="12" name="图片 11">
            <a:extLst>
              <a:ext uri="{FF2B5EF4-FFF2-40B4-BE49-F238E27FC236}">
                <a16:creationId xmlns:a16="http://schemas.microsoft.com/office/drawing/2014/main" xmlns="" id="{2FB9431E-6E26-44CE-8D85-63822391E8C6}"/>
              </a:ext>
            </a:extLst>
          </p:cNvPr>
          <p:cNvPicPr>
            <a:picLocks noChangeAspect="1"/>
          </p:cNvPicPr>
          <p:nvPr/>
        </p:nvPicPr>
        <p:blipFill>
          <a:blip r:embed="rId4"/>
          <a:stretch>
            <a:fillRect/>
          </a:stretch>
        </p:blipFill>
        <p:spPr>
          <a:xfrm>
            <a:off x="3820419" y="727418"/>
            <a:ext cx="5030129" cy="1407749"/>
          </a:xfrm>
          <a:prstGeom prst="rect">
            <a:avLst/>
          </a:prstGeom>
        </p:spPr>
      </p:pic>
      <p:sp>
        <p:nvSpPr>
          <p:cNvPr id="13" name="文本框 12">
            <a:extLst>
              <a:ext uri="{FF2B5EF4-FFF2-40B4-BE49-F238E27FC236}">
                <a16:creationId xmlns:a16="http://schemas.microsoft.com/office/drawing/2014/main" xmlns="" id="{4D14DBC9-7CA2-4780-A199-236007780836}"/>
              </a:ext>
            </a:extLst>
          </p:cNvPr>
          <p:cNvSpPr txBox="1"/>
          <p:nvPr/>
        </p:nvSpPr>
        <p:spPr>
          <a:xfrm>
            <a:off x="1493891" y="5461017"/>
            <a:ext cx="2715749" cy="369332"/>
          </a:xfrm>
          <a:prstGeom prst="rect">
            <a:avLst/>
          </a:prstGeom>
          <a:noFill/>
        </p:spPr>
        <p:txBody>
          <a:bodyPr wrap="square" rtlCol="0">
            <a:spAutoFit/>
          </a:bodyPr>
          <a:lstStyle/>
          <a:p>
            <a:r>
              <a:rPr lang="en-US" altLang="zh-CN" dirty="0"/>
              <a:t>Windows</a:t>
            </a:r>
            <a:r>
              <a:rPr lang="zh-CN" altLang="en-US" dirty="0"/>
              <a:t>系统的文件查找</a:t>
            </a:r>
          </a:p>
        </p:txBody>
      </p:sp>
      <p:sp>
        <p:nvSpPr>
          <p:cNvPr id="21" name="文本框 20">
            <a:extLst>
              <a:ext uri="{FF2B5EF4-FFF2-40B4-BE49-F238E27FC236}">
                <a16:creationId xmlns:a16="http://schemas.microsoft.com/office/drawing/2014/main" xmlns="" id="{8B03BD75-D3AF-451F-B603-D5759CB0B491}"/>
              </a:ext>
            </a:extLst>
          </p:cNvPr>
          <p:cNvSpPr txBox="1"/>
          <p:nvPr/>
        </p:nvSpPr>
        <p:spPr>
          <a:xfrm>
            <a:off x="7492673" y="5461017"/>
            <a:ext cx="2715749" cy="369332"/>
          </a:xfrm>
          <a:prstGeom prst="rect">
            <a:avLst/>
          </a:prstGeom>
          <a:noFill/>
        </p:spPr>
        <p:txBody>
          <a:bodyPr wrap="square" rtlCol="0">
            <a:spAutoFit/>
          </a:bodyPr>
          <a:lstStyle/>
          <a:p>
            <a:r>
              <a:rPr lang="en-US" altLang="zh-CN" dirty="0" err="1"/>
              <a:t>WeGame</a:t>
            </a:r>
            <a:r>
              <a:rPr lang="zh-CN" altLang="en-US" dirty="0"/>
              <a:t>查找</a:t>
            </a:r>
            <a:r>
              <a:rPr lang="en-US" altLang="zh-CN" dirty="0"/>
              <a:t>LOL</a:t>
            </a:r>
            <a:r>
              <a:rPr lang="zh-CN" altLang="en-US" dirty="0"/>
              <a:t>玩家</a:t>
            </a:r>
            <a:r>
              <a:rPr lang="en-US" altLang="zh-CN" dirty="0"/>
              <a:t>ID</a:t>
            </a:r>
            <a:endParaRPr lang="zh-CN" altLang="en-US" dirty="0"/>
          </a:p>
        </p:txBody>
      </p:sp>
    </p:spTree>
    <p:extLst>
      <p:ext uri="{BB962C8B-B14F-4D97-AF65-F5344CB8AC3E}">
        <p14:creationId xmlns:p14="http://schemas.microsoft.com/office/powerpoint/2010/main" val="14610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697964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7299823"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第三次：</a:t>
            </a:r>
            <a:endParaRPr lang="en-US" altLang="zh-CN" dirty="0"/>
          </a:p>
          <a:p>
            <a:r>
              <a:rPr lang="en-US" altLang="zh-CN" dirty="0"/>
              <a:t>low=4 high=4 mid=4</a:t>
            </a:r>
          </a:p>
          <a:p>
            <a:endParaRPr lang="en-US" altLang="zh-CN" dirty="0"/>
          </a:p>
        </p:txBody>
      </p:sp>
    </p:spTree>
    <p:extLst>
      <p:ext uri="{BB962C8B-B14F-4D97-AF65-F5344CB8AC3E}">
        <p14:creationId xmlns:p14="http://schemas.microsoft.com/office/powerpoint/2010/main" val="404161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extLst>
              <p:ext uri="{D42A27DB-BD31-4B8C-83A1-F6EECF244321}">
                <p14:modId xmlns:p14="http://schemas.microsoft.com/office/powerpoint/2010/main" val="204040827"/>
              </p:ext>
            </p:extLst>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solidFill>
                            <a:srgbClr val="FF0000"/>
                          </a:solidFill>
                        </a:rPr>
                        <a:t>45</a:t>
                      </a:r>
                      <a:endParaRPr lang="zh-CN" altLang="en-US" dirty="0">
                        <a:solidFill>
                          <a:srgbClr val="FF0000"/>
                        </a:solidFill>
                      </a:endParaRPr>
                    </a:p>
                  </a:txBody>
                  <a:tcPr/>
                </a:tc>
                <a:tc>
                  <a:txBody>
                    <a:bodyPr/>
                    <a:lstStyle/>
                    <a:p>
                      <a:r>
                        <a:rPr lang="en-US" altLang="zh-CN" dirty="0">
                          <a:solidFill>
                            <a:schemeClr val="tx1"/>
                          </a:solidFill>
                        </a:rPr>
                        <a:t>52</a:t>
                      </a:r>
                      <a:endParaRPr lang="zh-CN" altLang="en-US" dirty="0">
                        <a:solidFill>
                          <a:schemeClr val="tx1"/>
                        </a:solidFill>
                      </a:endParaRPr>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697964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7299823"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923330"/>
          </a:xfrm>
          <a:prstGeom prst="rect">
            <a:avLst/>
          </a:prstGeom>
          <a:noFill/>
        </p:spPr>
        <p:txBody>
          <a:bodyPr wrap="square" rtlCol="0">
            <a:spAutoFit/>
          </a:bodyPr>
          <a:lstStyle/>
          <a:p>
            <a:r>
              <a:rPr lang="zh-CN" altLang="en-US" dirty="0"/>
              <a:t>第三次：</a:t>
            </a:r>
            <a:endParaRPr lang="en-US" altLang="zh-CN" dirty="0"/>
          </a:p>
          <a:p>
            <a:r>
              <a:rPr lang="en-US" altLang="zh-CN" dirty="0"/>
              <a:t>low=4 high=4 mid=4</a:t>
            </a:r>
          </a:p>
          <a:p>
            <a:endParaRPr lang="en-US" altLang="zh-CN" dirty="0"/>
          </a:p>
        </p:txBody>
      </p:sp>
      <p:sp>
        <p:nvSpPr>
          <p:cNvPr id="31" name="矩形 30">
            <a:extLst>
              <a:ext uri="{FF2B5EF4-FFF2-40B4-BE49-F238E27FC236}">
                <a16:creationId xmlns:a16="http://schemas.microsoft.com/office/drawing/2014/main" xmlns="" id="{FDB03E7B-983F-4389-B5D7-BCEF1E690014}"/>
              </a:ext>
            </a:extLst>
          </p:cNvPr>
          <p:cNvSpPr/>
          <p:nvPr/>
        </p:nvSpPr>
        <p:spPr>
          <a:xfrm>
            <a:off x="6803471" y="2497432"/>
            <a:ext cx="4135772" cy="369332"/>
          </a:xfrm>
          <a:prstGeom prst="rect">
            <a:avLst/>
          </a:prstGeom>
        </p:spPr>
        <p:txBody>
          <a:bodyPr wrap="square">
            <a:spAutoFit/>
          </a:bodyPr>
          <a:lstStyle/>
          <a:p>
            <a:r>
              <a:rPr lang="en-US" altLang="zh-CN" dirty="0" err="1"/>
              <a:t>L.elem</a:t>
            </a:r>
            <a:r>
              <a:rPr lang="en-US" altLang="zh-CN" dirty="0"/>
              <a:t>[4]=45&lt;key=48</a:t>
            </a:r>
          </a:p>
        </p:txBody>
      </p:sp>
      <p:sp>
        <p:nvSpPr>
          <p:cNvPr id="32" name="矩形 31">
            <a:extLst>
              <a:ext uri="{FF2B5EF4-FFF2-40B4-BE49-F238E27FC236}">
                <a16:creationId xmlns:a16="http://schemas.microsoft.com/office/drawing/2014/main" xmlns="" id="{BEED5621-7712-4772-A46B-D69C75B3F744}"/>
              </a:ext>
            </a:extLst>
          </p:cNvPr>
          <p:cNvSpPr/>
          <p:nvPr/>
        </p:nvSpPr>
        <p:spPr>
          <a:xfrm>
            <a:off x="6803471" y="2966610"/>
            <a:ext cx="2567032" cy="369332"/>
          </a:xfrm>
          <a:prstGeom prst="rect">
            <a:avLst/>
          </a:prstGeom>
        </p:spPr>
        <p:txBody>
          <a:bodyPr wrap="square">
            <a:spAutoFit/>
          </a:bodyPr>
          <a:lstStyle/>
          <a:p>
            <a:r>
              <a:rPr lang="en-US" altLang="zh-CN" dirty="0">
                <a:solidFill>
                  <a:schemeClr val="accent1"/>
                </a:solidFill>
              </a:rPr>
              <a:t>low=mid+1=4+1=5</a:t>
            </a:r>
          </a:p>
        </p:txBody>
      </p:sp>
    </p:spTree>
    <p:extLst>
      <p:ext uri="{BB962C8B-B14F-4D97-AF65-F5344CB8AC3E}">
        <p14:creationId xmlns:p14="http://schemas.microsoft.com/office/powerpoint/2010/main" val="223598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7728C098-E8D2-4222-9EEE-03A067A1B9F8}"/>
              </a:ext>
            </a:extLst>
          </p:cNvPr>
          <p:cNvSpPr/>
          <p:nvPr/>
        </p:nvSpPr>
        <p:spPr>
          <a:xfrm>
            <a:off x="334540" y="844333"/>
            <a:ext cx="5724766" cy="3416320"/>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a:t>
            </a:r>
          </a:p>
          <a:p>
            <a:r>
              <a:rPr lang="en-US" altLang="zh-CN" dirty="0"/>
              <a:t>	</a:t>
            </a:r>
            <a:r>
              <a:rPr lang="en-US" altLang="zh-CN" dirty="0">
                <a:solidFill>
                  <a:schemeClr val="accent1"/>
                </a:solidFill>
              </a:rPr>
              <a:t>int</a:t>
            </a:r>
            <a:r>
              <a:rPr lang="en-US" altLang="zh-CN" dirty="0"/>
              <a:t> low=0,high=n-1,mid; </a:t>
            </a:r>
          </a:p>
          <a:p>
            <a:r>
              <a:rPr lang="en-US" altLang="zh-CN" dirty="0">
                <a:solidFill>
                  <a:schemeClr val="accent1"/>
                </a:solidFill>
              </a:rPr>
              <a:t>               while</a:t>
            </a:r>
            <a:r>
              <a:rPr lang="en-US" altLang="zh-CN" dirty="0"/>
              <a:t>(low&lt;=high){</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p>
          <a:p>
            <a:r>
              <a:rPr lang="en-US" altLang="zh-CN" dirty="0"/>
              <a:t>			high=mid-1;		</a:t>
            </a:r>
            <a:endParaRPr lang="zh-CN" altLang="en-US" dirty="0"/>
          </a:p>
          <a:p>
            <a:r>
              <a:rPr lang="zh-CN" altLang="en-US" dirty="0"/>
              <a:t>		</a:t>
            </a:r>
            <a:r>
              <a:rPr lang="en-US" altLang="zh-CN" dirty="0">
                <a:solidFill>
                  <a:schemeClr val="accent1"/>
                </a:solidFill>
              </a:rPr>
              <a:t>else      </a:t>
            </a:r>
            <a:r>
              <a:rPr lang="en-US" altLang="zh-CN" dirty="0"/>
              <a:t>low=mid+1;	</a:t>
            </a:r>
            <a:endParaRPr lang="zh-CN" altLang="en-US" dirty="0"/>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graphicFrame>
        <p:nvGraphicFramePr>
          <p:cNvPr id="8" name="表格 7">
            <a:extLst>
              <a:ext uri="{FF2B5EF4-FFF2-40B4-BE49-F238E27FC236}">
                <a16:creationId xmlns:a16="http://schemas.microsoft.com/office/drawing/2014/main" xmlns="" id="{36612447-FE05-4947-849C-9EB3A3E9671F}"/>
              </a:ext>
            </a:extLst>
          </p:cNvPr>
          <p:cNvGraphicFramePr>
            <a:graphicFrameLocks noGrp="1"/>
          </p:cNvGraphicFramePr>
          <p:nvPr>
            <p:extLst>
              <p:ext uri="{D42A27DB-BD31-4B8C-83A1-F6EECF244321}">
                <p14:modId xmlns:p14="http://schemas.microsoft.com/office/powerpoint/2010/main" val="4167004306"/>
              </p:ext>
            </p:extLst>
          </p:nvPr>
        </p:nvGraphicFramePr>
        <p:xfrm>
          <a:off x="2060520" y="5271987"/>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2288985028"/>
                    </a:ext>
                  </a:extLst>
                </a:gridCol>
                <a:gridCol w="903111">
                  <a:extLst>
                    <a:ext uri="{9D8B030D-6E8A-4147-A177-3AD203B41FA5}">
                      <a16:colId xmlns:a16="http://schemas.microsoft.com/office/drawing/2014/main" xmlns="" val="54468916"/>
                    </a:ext>
                  </a:extLst>
                </a:gridCol>
                <a:gridCol w="903111">
                  <a:extLst>
                    <a:ext uri="{9D8B030D-6E8A-4147-A177-3AD203B41FA5}">
                      <a16:colId xmlns:a16="http://schemas.microsoft.com/office/drawing/2014/main" xmlns="" val="3030839787"/>
                    </a:ext>
                  </a:extLst>
                </a:gridCol>
                <a:gridCol w="903111">
                  <a:extLst>
                    <a:ext uri="{9D8B030D-6E8A-4147-A177-3AD203B41FA5}">
                      <a16:colId xmlns:a16="http://schemas.microsoft.com/office/drawing/2014/main" xmlns="" val="2176109502"/>
                    </a:ext>
                  </a:extLst>
                </a:gridCol>
                <a:gridCol w="903111">
                  <a:extLst>
                    <a:ext uri="{9D8B030D-6E8A-4147-A177-3AD203B41FA5}">
                      <a16:colId xmlns:a16="http://schemas.microsoft.com/office/drawing/2014/main" xmlns="" val="1075131368"/>
                    </a:ext>
                  </a:extLst>
                </a:gridCol>
                <a:gridCol w="903111">
                  <a:extLst>
                    <a:ext uri="{9D8B030D-6E8A-4147-A177-3AD203B41FA5}">
                      <a16:colId xmlns:a16="http://schemas.microsoft.com/office/drawing/2014/main" xmlns="" val="2714524712"/>
                    </a:ext>
                  </a:extLst>
                </a:gridCol>
                <a:gridCol w="903111">
                  <a:extLst>
                    <a:ext uri="{9D8B030D-6E8A-4147-A177-3AD203B41FA5}">
                      <a16:colId xmlns:a16="http://schemas.microsoft.com/office/drawing/2014/main" xmlns="" val="2419399883"/>
                    </a:ext>
                  </a:extLst>
                </a:gridCol>
                <a:gridCol w="903111">
                  <a:extLst>
                    <a:ext uri="{9D8B030D-6E8A-4147-A177-3AD203B41FA5}">
                      <a16:colId xmlns:a16="http://schemas.microsoft.com/office/drawing/2014/main" xmlns="" val="3016943148"/>
                    </a:ext>
                  </a:extLst>
                </a:gridCol>
                <a:gridCol w="903111">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solidFill>
                            <a:schemeClr val="tx1"/>
                          </a:solidFill>
                        </a:rPr>
                        <a:t>52</a:t>
                      </a:r>
                      <a:endParaRPr lang="zh-CN" altLang="en-US" dirty="0">
                        <a:solidFill>
                          <a:schemeClr val="tx1"/>
                        </a:solidFill>
                      </a:endParaRPr>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13" name="直接箭头连接符 12">
            <a:extLst>
              <a:ext uri="{FF2B5EF4-FFF2-40B4-BE49-F238E27FC236}">
                <a16:creationId xmlns:a16="http://schemas.microsoft.com/office/drawing/2014/main" xmlns="" id="{E31C2D26-92FA-409A-8CF7-C7A207CAF2FC}"/>
              </a:ext>
            </a:extLst>
          </p:cNvPr>
          <p:cNvCxnSpPr/>
          <p:nvPr/>
        </p:nvCxnSpPr>
        <p:spPr>
          <a:xfrm>
            <a:off x="7902434" y="4781725"/>
            <a:ext cx="0" cy="4110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xmlns="" id="{75CC8A21-6C80-41D5-9060-0C84CCE767F7}"/>
              </a:ext>
            </a:extLst>
          </p:cNvPr>
          <p:cNvCxnSpPr/>
          <p:nvPr/>
        </p:nvCxnSpPr>
        <p:spPr>
          <a:xfrm>
            <a:off x="6964263" y="4781725"/>
            <a:ext cx="0" cy="411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xmlns="" id="{B67FC0A4-41EC-47B8-ADC0-5E9B1F1184C1}"/>
              </a:ext>
            </a:extLst>
          </p:cNvPr>
          <p:cNvCxnSpPr/>
          <p:nvPr/>
        </p:nvCxnSpPr>
        <p:spPr>
          <a:xfrm>
            <a:off x="10503016" y="4798503"/>
            <a:ext cx="65434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xmlns="" id="{0FBEAF40-AA42-4738-AA5F-6E6D72C41D3B}"/>
              </a:ext>
            </a:extLst>
          </p:cNvPr>
          <p:cNvSpPr txBox="1"/>
          <p:nvPr/>
        </p:nvSpPr>
        <p:spPr>
          <a:xfrm>
            <a:off x="11190914" y="4630723"/>
            <a:ext cx="796952" cy="369332"/>
          </a:xfrm>
          <a:prstGeom prst="rect">
            <a:avLst/>
          </a:prstGeom>
          <a:noFill/>
        </p:spPr>
        <p:txBody>
          <a:bodyPr wrap="square" rtlCol="0">
            <a:spAutoFit/>
          </a:bodyPr>
          <a:lstStyle/>
          <a:p>
            <a:r>
              <a:rPr lang="en-US" altLang="zh-CN" dirty="0">
                <a:solidFill>
                  <a:schemeClr val="accent6"/>
                </a:solidFill>
              </a:rPr>
              <a:t>low</a:t>
            </a:r>
            <a:endParaRPr lang="zh-CN" altLang="en-US" dirty="0">
              <a:solidFill>
                <a:schemeClr val="accent6"/>
              </a:solidFill>
            </a:endParaRPr>
          </a:p>
        </p:txBody>
      </p:sp>
      <p:cxnSp>
        <p:nvCxnSpPr>
          <p:cNvPr id="29" name="直接箭头连接符 28">
            <a:extLst>
              <a:ext uri="{FF2B5EF4-FFF2-40B4-BE49-F238E27FC236}">
                <a16:creationId xmlns:a16="http://schemas.microsoft.com/office/drawing/2014/main" xmlns="" id="{6D9E6233-C9AD-4E1B-911C-48C7C5819C1D}"/>
              </a:ext>
            </a:extLst>
          </p:cNvPr>
          <p:cNvCxnSpPr/>
          <p:nvPr/>
        </p:nvCxnSpPr>
        <p:spPr>
          <a:xfrm>
            <a:off x="10503016" y="5130556"/>
            <a:ext cx="6543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xmlns="" id="{D7769B54-8FCB-48DE-B679-49C79BCF9BDC}"/>
              </a:ext>
            </a:extLst>
          </p:cNvPr>
          <p:cNvSpPr txBox="1"/>
          <p:nvPr/>
        </p:nvSpPr>
        <p:spPr>
          <a:xfrm>
            <a:off x="11190914" y="4962776"/>
            <a:ext cx="796952" cy="369332"/>
          </a:xfrm>
          <a:prstGeom prst="rect">
            <a:avLst/>
          </a:prstGeom>
          <a:noFill/>
        </p:spPr>
        <p:txBody>
          <a:bodyPr wrap="square" rtlCol="0">
            <a:spAutoFit/>
          </a:bodyPr>
          <a:lstStyle/>
          <a:p>
            <a:r>
              <a:rPr lang="en-US" altLang="zh-CN" dirty="0">
                <a:solidFill>
                  <a:schemeClr val="accent2"/>
                </a:solidFill>
              </a:rPr>
              <a:t>high</a:t>
            </a:r>
            <a:endParaRPr lang="zh-CN" altLang="en-US" dirty="0">
              <a:solidFill>
                <a:schemeClr val="accent2"/>
              </a:solidFill>
            </a:endParaRPr>
          </a:p>
        </p:txBody>
      </p:sp>
      <p:sp>
        <p:nvSpPr>
          <p:cNvPr id="21" name="文本框 20">
            <a:extLst>
              <a:ext uri="{FF2B5EF4-FFF2-40B4-BE49-F238E27FC236}">
                <a16:creationId xmlns:a16="http://schemas.microsoft.com/office/drawing/2014/main" xmlns="" id="{EBC9A535-2FAF-411B-80BA-C2B864BBC6FA}"/>
              </a:ext>
            </a:extLst>
          </p:cNvPr>
          <p:cNvSpPr txBox="1"/>
          <p:nvPr/>
        </p:nvSpPr>
        <p:spPr>
          <a:xfrm>
            <a:off x="6803471" y="1160768"/>
            <a:ext cx="4899168" cy="369332"/>
          </a:xfrm>
          <a:prstGeom prst="rect">
            <a:avLst/>
          </a:prstGeom>
          <a:noFill/>
        </p:spPr>
        <p:txBody>
          <a:bodyPr wrap="square" rtlCol="0">
            <a:spAutoFit/>
          </a:bodyPr>
          <a:lstStyle/>
          <a:p>
            <a:r>
              <a:rPr lang="en-US" altLang="zh-CN" dirty="0"/>
              <a:t>Low=5&gt;high=4</a:t>
            </a:r>
          </a:p>
        </p:txBody>
      </p:sp>
      <p:sp>
        <p:nvSpPr>
          <p:cNvPr id="3" name="文本框 2">
            <a:extLst>
              <a:ext uri="{FF2B5EF4-FFF2-40B4-BE49-F238E27FC236}">
                <a16:creationId xmlns:a16="http://schemas.microsoft.com/office/drawing/2014/main" xmlns="" id="{F0EE35B9-C977-4D1F-BFC7-788013B8E226}"/>
              </a:ext>
            </a:extLst>
          </p:cNvPr>
          <p:cNvSpPr txBox="1"/>
          <p:nvPr/>
        </p:nvSpPr>
        <p:spPr>
          <a:xfrm>
            <a:off x="6736516" y="1814752"/>
            <a:ext cx="3718553" cy="646331"/>
          </a:xfrm>
          <a:prstGeom prst="rect">
            <a:avLst/>
          </a:prstGeom>
          <a:noFill/>
        </p:spPr>
        <p:txBody>
          <a:bodyPr wrap="square" rtlCol="0">
            <a:spAutoFit/>
          </a:bodyPr>
          <a:lstStyle/>
          <a:p>
            <a:r>
              <a:rPr lang="zh-CN" altLang="en-US" dirty="0"/>
              <a:t>由于</a:t>
            </a:r>
            <a:r>
              <a:rPr lang="en-US" altLang="zh-CN" dirty="0"/>
              <a:t>low&gt;high </a:t>
            </a:r>
            <a:r>
              <a:rPr lang="zh-CN" altLang="en-US" dirty="0"/>
              <a:t>不满足循环条件</a:t>
            </a:r>
            <a:endParaRPr lang="en-US" altLang="zh-CN" dirty="0"/>
          </a:p>
          <a:p>
            <a:r>
              <a:rPr lang="zh-CN" altLang="en-US" dirty="0"/>
              <a:t>跳出循环，返回</a:t>
            </a:r>
            <a:r>
              <a:rPr lang="en-US" altLang="zh-CN" dirty="0"/>
              <a:t>-1</a:t>
            </a:r>
            <a:r>
              <a:rPr lang="zh-CN" altLang="en-US" dirty="0"/>
              <a:t>表示</a:t>
            </a:r>
            <a:r>
              <a:rPr lang="zh-CN" altLang="en-US" dirty="0">
                <a:solidFill>
                  <a:schemeClr val="accent1"/>
                </a:solidFill>
              </a:rPr>
              <a:t>查找失败</a:t>
            </a:r>
            <a:endParaRPr lang="en-US" altLang="zh-CN" dirty="0">
              <a:solidFill>
                <a:schemeClr val="accent1"/>
              </a:solidFill>
            </a:endParaRPr>
          </a:p>
        </p:txBody>
      </p:sp>
    </p:spTree>
    <p:extLst>
      <p:ext uri="{BB962C8B-B14F-4D97-AF65-F5344CB8AC3E}">
        <p14:creationId xmlns:p14="http://schemas.microsoft.com/office/powerpoint/2010/main" val="167545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折半查找判定树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流程图: 接点 30">
            <a:extLst>
              <a:ext uri="{FF2B5EF4-FFF2-40B4-BE49-F238E27FC236}">
                <a16:creationId xmlns:a16="http://schemas.microsoft.com/office/drawing/2014/main" xmlns="" id="{9EB90EDF-2844-46A0-9B58-EBA8B30E17FA}"/>
              </a:ext>
            </a:extLst>
          </p:cNvPr>
          <p:cNvSpPr/>
          <p:nvPr/>
        </p:nvSpPr>
        <p:spPr>
          <a:xfrm>
            <a:off x="4574628" y="8443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39</a:t>
            </a:r>
            <a:endParaRPr lang="zh-CN" altLang="en-US" dirty="0"/>
          </a:p>
        </p:txBody>
      </p:sp>
      <p:sp>
        <p:nvSpPr>
          <p:cNvPr id="32" name="流程图: 接点 31">
            <a:extLst>
              <a:ext uri="{FF2B5EF4-FFF2-40B4-BE49-F238E27FC236}">
                <a16:creationId xmlns:a16="http://schemas.microsoft.com/office/drawing/2014/main" xmlns="" id="{DBC5F554-D52B-4B0E-B89F-7C66E82750A4}"/>
              </a:ext>
            </a:extLst>
          </p:cNvPr>
          <p:cNvSpPr/>
          <p:nvPr/>
        </p:nvSpPr>
        <p:spPr>
          <a:xfrm>
            <a:off x="3030844"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13</a:t>
            </a:r>
            <a:endParaRPr lang="zh-CN" altLang="en-US" dirty="0"/>
          </a:p>
        </p:txBody>
      </p:sp>
      <p:sp>
        <p:nvSpPr>
          <p:cNvPr id="33" name="流程图: 接点 32">
            <a:extLst>
              <a:ext uri="{FF2B5EF4-FFF2-40B4-BE49-F238E27FC236}">
                <a16:creationId xmlns:a16="http://schemas.microsoft.com/office/drawing/2014/main" xmlns="" id="{8033CB53-C847-48C4-8FCA-D0D38A230B9C}"/>
              </a:ext>
            </a:extLst>
          </p:cNvPr>
          <p:cNvSpPr/>
          <p:nvPr/>
        </p:nvSpPr>
        <p:spPr>
          <a:xfrm>
            <a:off x="6118412"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4" name="流程图: 接点 33">
            <a:extLst>
              <a:ext uri="{FF2B5EF4-FFF2-40B4-BE49-F238E27FC236}">
                <a16:creationId xmlns:a16="http://schemas.microsoft.com/office/drawing/2014/main" xmlns="" id="{9C94B04E-E76B-427A-A5FD-FFBB2D15DFEA}"/>
              </a:ext>
            </a:extLst>
          </p:cNvPr>
          <p:cNvSpPr/>
          <p:nvPr/>
        </p:nvSpPr>
        <p:spPr>
          <a:xfrm>
            <a:off x="2154803"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5" name="流程图: 接点 34">
            <a:extLst>
              <a:ext uri="{FF2B5EF4-FFF2-40B4-BE49-F238E27FC236}">
                <a16:creationId xmlns:a16="http://schemas.microsoft.com/office/drawing/2014/main" xmlns="" id="{8890FCD2-6FF5-48E3-A07D-A44F3D2ACF6E}"/>
              </a:ext>
            </a:extLst>
          </p:cNvPr>
          <p:cNvSpPr/>
          <p:nvPr/>
        </p:nvSpPr>
        <p:spPr>
          <a:xfrm>
            <a:off x="3808041"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27</a:t>
            </a:r>
            <a:endParaRPr lang="zh-CN" altLang="en-US" dirty="0"/>
          </a:p>
        </p:txBody>
      </p:sp>
      <p:sp>
        <p:nvSpPr>
          <p:cNvPr id="36" name="流程图: 接点 35">
            <a:extLst>
              <a:ext uri="{FF2B5EF4-FFF2-40B4-BE49-F238E27FC236}">
                <a16:creationId xmlns:a16="http://schemas.microsoft.com/office/drawing/2014/main" xmlns="" id="{F5CBFCDD-8D49-4822-89EE-0FD644F0AC5F}"/>
              </a:ext>
            </a:extLst>
          </p:cNvPr>
          <p:cNvSpPr/>
          <p:nvPr/>
        </p:nvSpPr>
        <p:spPr>
          <a:xfrm>
            <a:off x="5461279"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8" name="流程图: 接点 17">
            <a:extLst>
              <a:ext uri="{FF2B5EF4-FFF2-40B4-BE49-F238E27FC236}">
                <a16:creationId xmlns:a16="http://schemas.microsoft.com/office/drawing/2014/main" xmlns="" id="{77A4F276-0685-43DD-8CB9-FC6AAFD8AF0D}"/>
              </a:ext>
            </a:extLst>
          </p:cNvPr>
          <p:cNvSpPr/>
          <p:nvPr/>
        </p:nvSpPr>
        <p:spPr>
          <a:xfrm>
            <a:off x="7114517"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72</a:t>
            </a:r>
            <a:endParaRPr lang="zh-CN" altLang="en-US" dirty="0"/>
          </a:p>
        </p:txBody>
      </p:sp>
      <p:sp>
        <p:nvSpPr>
          <p:cNvPr id="19" name="流程图: 接点 18">
            <a:extLst>
              <a:ext uri="{FF2B5EF4-FFF2-40B4-BE49-F238E27FC236}">
                <a16:creationId xmlns:a16="http://schemas.microsoft.com/office/drawing/2014/main" xmlns="" id="{35349FD8-F758-41B8-B9BC-1D27D8E152A5}"/>
              </a:ext>
            </a:extLst>
          </p:cNvPr>
          <p:cNvSpPr/>
          <p:nvPr/>
        </p:nvSpPr>
        <p:spPr>
          <a:xfrm>
            <a:off x="8743380" y="358052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81</a:t>
            </a:r>
            <a:endParaRPr lang="zh-CN" altLang="en-US" dirty="0"/>
          </a:p>
        </p:txBody>
      </p:sp>
      <p:cxnSp>
        <p:nvCxnSpPr>
          <p:cNvPr id="4" name="直接连接符 3">
            <a:extLst>
              <a:ext uri="{FF2B5EF4-FFF2-40B4-BE49-F238E27FC236}">
                <a16:creationId xmlns:a16="http://schemas.microsoft.com/office/drawing/2014/main" xmlns="" id="{85C2A694-4F38-4E5D-8E13-D6E0167AD8F1}"/>
              </a:ext>
            </a:extLst>
          </p:cNvPr>
          <p:cNvCxnSpPr>
            <a:stCxn id="31" idx="2"/>
            <a:endCxn id="32" idx="0"/>
          </p:cNvCxnSpPr>
          <p:nvPr/>
        </p:nvCxnSpPr>
        <p:spPr>
          <a:xfrm flipH="1">
            <a:off x="333694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AD598C72-4595-4C4A-ADDB-AF9DE0AA91E1}"/>
              </a:ext>
            </a:extLst>
          </p:cNvPr>
          <p:cNvCxnSpPr>
            <a:stCxn id="31" idx="6"/>
            <a:endCxn id="33" idx="0"/>
          </p:cNvCxnSpPr>
          <p:nvPr/>
        </p:nvCxnSpPr>
        <p:spPr>
          <a:xfrm>
            <a:off x="518682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3883A0CC-F883-4DD8-96CB-3FA52847145A}"/>
              </a:ext>
            </a:extLst>
          </p:cNvPr>
          <p:cNvCxnSpPr>
            <a:stCxn id="32" idx="4"/>
            <a:endCxn id="34" idx="0"/>
          </p:cNvCxnSpPr>
          <p:nvPr/>
        </p:nvCxnSpPr>
        <p:spPr>
          <a:xfrm flipH="1">
            <a:off x="2460899" y="2037804"/>
            <a:ext cx="876041"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BCC7B93A-D179-468C-B1FA-1C5B404DCBA2}"/>
              </a:ext>
            </a:extLst>
          </p:cNvPr>
          <p:cNvCxnSpPr>
            <a:stCxn id="32" idx="4"/>
            <a:endCxn id="35" idx="0"/>
          </p:cNvCxnSpPr>
          <p:nvPr/>
        </p:nvCxnSpPr>
        <p:spPr>
          <a:xfrm>
            <a:off x="3336940" y="2037804"/>
            <a:ext cx="777197"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80FF8FE-8348-4B67-8664-5FF3CBC84779}"/>
              </a:ext>
            </a:extLst>
          </p:cNvPr>
          <p:cNvCxnSpPr>
            <a:stCxn id="33" idx="4"/>
            <a:endCxn id="36" idx="0"/>
          </p:cNvCxnSpPr>
          <p:nvPr/>
        </p:nvCxnSpPr>
        <p:spPr>
          <a:xfrm flipH="1">
            <a:off x="5767375" y="2037804"/>
            <a:ext cx="657133"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90889C1-7F41-4FA7-8940-3C2540330959}"/>
              </a:ext>
            </a:extLst>
          </p:cNvPr>
          <p:cNvCxnSpPr>
            <a:stCxn id="33" idx="4"/>
            <a:endCxn id="18" idx="0"/>
          </p:cNvCxnSpPr>
          <p:nvPr/>
        </p:nvCxnSpPr>
        <p:spPr>
          <a:xfrm>
            <a:off x="6424508" y="2037804"/>
            <a:ext cx="996105"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F136978-0779-4358-8E2F-A4F1772D9CE4}"/>
              </a:ext>
            </a:extLst>
          </p:cNvPr>
          <p:cNvCxnSpPr>
            <a:stCxn id="18" idx="6"/>
            <a:endCxn id="19" idx="0"/>
          </p:cNvCxnSpPr>
          <p:nvPr/>
        </p:nvCxnSpPr>
        <p:spPr>
          <a:xfrm>
            <a:off x="7726709" y="2901872"/>
            <a:ext cx="1322767" cy="6786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8D318C11-8F79-41A8-AAD9-CD39A920426C}"/>
              </a:ext>
            </a:extLst>
          </p:cNvPr>
          <p:cNvSpPr txBox="1"/>
          <p:nvPr/>
        </p:nvSpPr>
        <p:spPr>
          <a:xfrm>
            <a:off x="3643036" y="1022429"/>
            <a:ext cx="388599" cy="369332"/>
          </a:xfrm>
          <a:prstGeom prst="rect">
            <a:avLst/>
          </a:prstGeom>
          <a:noFill/>
        </p:spPr>
        <p:txBody>
          <a:bodyPr wrap="square" rtlCol="0">
            <a:spAutoFit/>
          </a:bodyPr>
          <a:lstStyle/>
          <a:p>
            <a:r>
              <a:rPr lang="zh-CN" altLang="en-US" dirty="0"/>
              <a:t>小</a:t>
            </a:r>
          </a:p>
        </p:txBody>
      </p:sp>
      <p:sp>
        <p:nvSpPr>
          <p:cNvPr id="37" name="文本框 36">
            <a:extLst>
              <a:ext uri="{FF2B5EF4-FFF2-40B4-BE49-F238E27FC236}">
                <a16:creationId xmlns:a16="http://schemas.microsoft.com/office/drawing/2014/main" xmlns="" id="{D8401610-650C-413D-B6EA-859E9B476491}"/>
              </a:ext>
            </a:extLst>
          </p:cNvPr>
          <p:cNvSpPr txBox="1"/>
          <p:nvPr/>
        </p:nvSpPr>
        <p:spPr>
          <a:xfrm>
            <a:off x="5797355" y="1070548"/>
            <a:ext cx="388599" cy="369332"/>
          </a:xfrm>
          <a:prstGeom prst="rect">
            <a:avLst/>
          </a:prstGeom>
          <a:noFill/>
        </p:spPr>
        <p:txBody>
          <a:bodyPr wrap="square" rtlCol="0">
            <a:spAutoFit/>
          </a:bodyPr>
          <a:lstStyle/>
          <a:p>
            <a:r>
              <a:rPr lang="zh-CN" altLang="en-US" dirty="0"/>
              <a:t>大</a:t>
            </a:r>
          </a:p>
        </p:txBody>
      </p:sp>
      <p:sp>
        <p:nvSpPr>
          <p:cNvPr id="38" name="文本框 37">
            <a:extLst>
              <a:ext uri="{FF2B5EF4-FFF2-40B4-BE49-F238E27FC236}">
                <a16:creationId xmlns:a16="http://schemas.microsoft.com/office/drawing/2014/main" xmlns="" id="{B5C01EDB-65D6-4DE4-B51E-D1353EF975E1}"/>
              </a:ext>
            </a:extLst>
          </p:cNvPr>
          <p:cNvSpPr txBox="1"/>
          <p:nvPr/>
        </p:nvSpPr>
        <p:spPr>
          <a:xfrm>
            <a:off x="2378396" y="2120905"/>
            <a:ext cx="388599" cy="369332"/>
          </a:xfrm>
          <a:prstGeom prst="rect">
            <a:avLst/>
          </a:prstGeom>
          <a:noFill/>
        </p:spPr>
        <p:txBody>
          <a:bodyPr wrap="square" rtlCol="0">
            <a:spAutoFit/>
          </a:bodyPr>
          <a:lstStyle/>
          <a:p>
            <a:r>
              <a:rPr lang="zh-CN" altLang="en-US" dirty="0"/>
              <a:t>小</a:t>
            </a:r>
          </a:p>
        </p:txBody>
      </p:sp>
      <p:sp>
        <p:nvSpPr>
          <p:cNvPr id="39" name="文本框 38">
            <a:extLst>
              <a:ext uri="{FF2B5EF4-FFF2-40B4-BE49-F238E27FC236}">
                <a16:creationId xmlns:a16="http://schemas.microsoft.com/office/drawing/2014/main" xmlns="" id="{E70BF9FA-8794-453A-8BDB-C45FFDBE2F4E}"/>
              </a:ext>
            </a:extLst>
          </p:cNvPr>
          <p:cNvSpPr txBox="1"/>
          <p:nvPr/>
        </p:nvSpPr>
        <p:spPr>
          <a:xfrm>
            <a:off x="3761484" y="2120905"/>
            <a:ext cx="388599" cy="369332"/>
          </a:xfrm>
          <a:prstGeom prst="rect">
            <a:avLst/>
          </a:prstGeom>
          <a:noFill/>
        </p:spPr>
        <p:txBody>
          <a:bodyPr wrap="square" rtlCol="0">
            <a:spAutoFit/>
          </a:bodyPr>
          <a:lstStyle/>
          <a:p>
            <a:r>
              <a:rPr lang="zh-CN" altLang="en-US" dirty="0"/>
              <a:t>大</a:t>
            </a:r>
          </a:p>
        </p:txBody>
      </p:sp>
      <p:sp>
        <p:nvSpPr>
          <p:cNvPr id="40" name="文本框 39">
            <a:extLst>
              <a:ext uri="{FF2B5EF4-FFF2-40B4-BE49-F238E27FC236}">
                <a16:creationId xmlns:a16="http://schemas.microsoft.com/office/drawing/2014/main" xmlns="" id="{FA54FDA3-F266-4211-A391-396C31369214}"/>
              </a:ext>
            </a:extLst>
          </p:cNvPr>
          <p:cNvSpPr txBox="1"/>
          <p:nvPr/>
        </p:nvSpPr>
        <p:spPr>
          <a:xfrm>
            <a:off x="5616932" y="2121949"/>
            <a:ext cx="388599" cy="369332"/>
          </a:xfrm>
          <a:prstGeom prst="rect">
            <a:avLst/>
          </a:prstGeom>
          <a:noFill/>
        </p:spPr>
        <p:txBody>
          <a:bodyPr wrap="square" rtlCol="0">
            <a:spAutoFit/>
          </a:bodyPr>
          <a:lstStyle/>
          <a:p>
            <a:r>
              <a:rPr lang="zh-CN" altLang="en-US" dirty="0"/>
              <a:t>小</a:t>
            </a:r>
          </a:p>
        </p:txBody>
      </p:sp>
      <p:sp>
        <p:nvSpPr>
          <p:cNvPr id="41" name="文本框 40">
            <a:extLst>
              <a:ext uri="{FF2B5EF4-FFF2-40B4-BE49-F238E27FC236}">
                <a16:creationId xmlns:a16="http://schemas.microsoft.com/office/drawing/2014/main" xmlns="" id="{55344B17-940C-4BC7-9631-F5BE5250F397}"/>
              </a:ext>
            </a:extLst>
          </p:cNvPr>
          <p:cNvSpPr txBox="1"/>
          <p:nvPr/>
        </p:nvSpPr>
        <p:spPr>
          <a:xfrm>
            <a:off x="7081641" y="2120905"/>
            <a:ext cx="388599" cy="369332"/>
          </a:xfrm>
          <a:prstGeom prst="rect">
            <a:avLst/>
          </a:prstGeom>
          <a:noFill/>
        </p:spPr>
        <p:txBody>
          <a:bodyPr wrap="square" rtlCol="0">
            <a:spAutoFit/>
          </a:bodyPr>
          <a:lstStyle/>
          <a:p>
            <a:r>
              <a:rPr lang="zh-CN" altLang="en-US" dirty="0"/>
              <a:t>大</a:t>
            </a:r>
          </a:p>
        </p:txBody>
      </p:sp>
      <p:sp>
        <p:nvSpPr>
          <p:cNvPr id="42" name="文本框 41">
            <a:extLst>
              <a:ext uri="{FF2B5EF4-FFF2-40B4-BE49-F238E27FC236}">
                <a16:creationId xmlns:a16="http://schemas.microsoft.com/office/drawing/2014/main" xmlns="" id="{DD39B05A-F9E7-4146-B0D1-F6D2FCB176BD}"/>
              </a:ext>
            </a:extLst>
          </p:cNvPr>
          <p:cNvSpPr txBox="1"/>
          <p:nvPr/>
        </p:nvSpPr>
        <p:spPr>
          <a:xfrm>
            <a:off x="8028119" y="2828521"/>
            <a:ext cx="388599" cy="369332"/>
          </a:xfrm>
          <a:prstGeom prst="rect">
            <a:avLst/>
          </a:prstGeom>
          <a:noFill/>
        </p:spPr>
        <p:txBody>
          <a:bodyPr wrap="square" rtlCol="0">
            <a:spAutoFit/>
          </a:bodyPr>
          <a:lstStyle/>
          <a:p>
            <a:r>
              <a:rPr lang="zh-CN" altLang="en-US" dirty="0"/>
              <a:t>大</a:t>
            </a:r>
          </a:p>
        </p:txBody>
      </p:sp>
      <p:sp>
        <p:nvSpPr>
          <p:cNvPr id="53" name="文本框 52">
            <a:extLst>
              <a:ext uri="{FF2B5EF4-FFF2-40B4-BE49-F238E27FC236}">
                <a16:creationId xmlns:a16="http://schemas.microsoft.com/office/drawing/2014/main" xmlns="" id="{B92C8CC4-6847-43F9-8930-5025BE56FC08}"/>
              </a:ext>
            </a:extLst>
          </p:cNvPr>
          <p:cNvSpPr txBox="1"/>
          <p:nvPr/>
        </p:nvSpPr>
        <p:spPr>
          <a:xfrm>
            <a:off x="1221839" y="3532147"/>
            <a:ext cx="986706" cy="307777"/>
          </a:xfrm>
          <a:prstGeom prst="rect">
            <a:avLst/>
          </a:prstGeom>
          <a:noFill/>
        </p:spPr>
        <p:txBody>
          <a:bodyPr wrap="square" rtlCol="0">
            <a:spAutoFit/>
          </a:bodyPr>
          <a:lstStyle/>
          <a:p>
            <a:r>
              <a:rPr lang="zh-CN" altLang="en-US" sz="1400" dirty="0"/>
              <a:t>（</a:t>
            </a:r>
            <a:r>
              <a:rPr lang="en-US" altLang="zh-CN" sz="1400" dirty="0"/>
              <a:t>-</a:t>
            </a:r>
            <a:r>
              <a:rPr lang="zh-CN" altLang="en-US" sz="1400" dirty="0"/>
              <a:t>∞，</a:t>
            </a:r>
            <a:r>
              <a:rPr lang="en-US" altLang="zh-CN" sz="1400" dirty="0"/>
              <a:t>5</a:t>
            </a:r>
            <a:r>
              <a:rPr lang="zh-CN" altLang="en-US" sz="1400" dirty="0"/>
              <a:t>）</a:t>
            </a:r>
          </a:p>
        </p:txBody>
      </p:sp>
      <p:sp>
        <p:nvSpPr>
          <p:cNvPr id="54" name="文本框 53">
            <a:extLst>
              <a:ext uri="{FF2B5EF4-FFF2-40B4-BE49-F238E27FC236}">
                <a16:creationId xmlns:a16="http://schemas.microsoft.com/office/drawing/2014/main" xmlns="" id="{DE8F02D2-E912-4CCE-B97D-3C0F3D9D0D13}"/>
              </a:ext>
            </a:extLst>
          </p:cNvPr>
          <p:cNvSpPr txBox="1"/>
          <p:nvPr/>
        </p:nvSpPr>
        <p:spPr>
          <a:xfrm>
            <a:off x="2400870" y="3536864"/>
            <a:ext cx="682429" cy="307777"/>
          </a:xfrm>
          <a:prstGeom prst="rect">
            <a:avLst/>
          </a:prstGeom>
          <a:noFill/>
        </p:spPr>
        <p:txBody>
          <a:bodyPr wrap="square" rtlCol="0">
            <a:spAutoFit/>
          </a:bodyPr>
          <a:lstStyle/>
          <a:p>
            <a:r>
              <a:rPr lang="zh-CN" altLang="en-US" sz="1400" dirty="0"/>
              <a:t>（</a:t>
            </a:r>
            <a:r>
              <a:rPr lang="en-US" altLang="zh-CN" sz="1400" dirty="0"/>
              <a:t>5,13</a:t>
            </a:r>
            <a:r>
              <a:rPr lang="zh-CN" altLang="en-US" sz="1400" dirty="0"/>
              <a:t>）</a:t>
            </a:r>
          </a:p>
        </p:txBody>
      </p:sp>
      <p:sp>
        <p:nvSpPr>
          <p:cNvPr id="55" name="文本框 54">
            <a:extLst>
              <a:ext uri="{FF2B5EF4-FFF2-40B4-BE49-F238E27FC236}">
                <a16:creationId xmlns:a16="http://schemas.microsoft.com/office/drawing/2014/main" xmlns="" id="{6623A232-E617-4C8D-980B-12278F8913D5}"/>
              </a:ext>
            </a:extLst>
          </p:cNvPr>
          <p:cNvSpPr txBox="1"/>
          <p:nvPr/>
        </p:nvSpPr>
        <p:spPr>
          <a:xfrm>
            <a:off x="3230316" y="3536864"/>
            <a:ext cx="812316" cy="307777"/>
          </a:xfrm>
          <a:prstGeom prst="rect">
            <a:avLst/>
          </a:prstGeom>
          <a:noFill/>
        </p:spPr>
        <p:txBody>
          <a:bodyPr wrap="square" rtlCol="0">
            <a:spAutoFit/>
          </a:bodyPr>
          <a:lstStyle/>
          <a:p>
            <a:r>
              <a:rPr lang="zh-CN" altLang="en-US" sz="1400" dirty="0"/>
              <a:t>（</a:t>
            </a:r>
            <a:r>
              <a:rPr lang="en-US" altLang="zh-CN" sz="1400" dirty="0"/>
              <a:t>13,27</a:t>
            </a:r>
            <a:r>
              <a:rPr lang="zh-CN" altLang="en-US" sz="1400" dirty="0"/>
              <a:t>）</a:t>
            </a:r>
          </a:p>
        </p:txBody>
      </p:sp>
      <p:sp>
        <p:nvSpPr>
          <p:cNvPr id="56" name="文本框 55">
            <a:extLst>
              <a:ext uri="{FF2B5EF4-FFF2-40B4-BE49-F238E27FC236}">
                <a16:creationId xmlns:a16="http://schemas.microsoft.com/office/drawing/2014/main" xmlns="" id="{3D348C3C-C3EE-4751-8F6E-49FE2CF7568C}"/>
              </a:ext>
            </a:extLst>
          </p:cNvPr>
          <p:cNvSpPr txBox="1"/>
          <p:nvPr/>
        </p:nvSpPr>
        <p:spPr>
          <a:xfrm>
            <a:off x="4200256" y="3536863"/>
            <a:ext cx="812316" cy="307777"/>
          </a:xfrm>
          <a:prstGeom prst="rect">
            <a:avLst/>
          </a:prstGeom>
          <a:noFill/>
        </p:spPr>
        <p:txBody>
          <a:bodyPr wrap="square" rtlCol="0">
            <a:spAutoFit/>
          </a:bodyPr>
          <a:lstStyle/>
          <a:p>
            <a:r>
              <a:rPr lang="zh-CN" altLang="en-US" sz="1400" dirty="0"/>
              <a:t>（</a:t>
            </a:r>
            <a:r>
              <a:rPr lang="en-US" altLang="zh-CN" sz="1400" dirty="0"/>
              <a:t>27,39</a:t>
            </a:r>
            <a:r>
              <a:rPr lang="zh-CN" altLang="en-US" sz="1400" dirty="0"/>
              <a:t>）</a:t>
            </a:r>
          </a:p>
        </p:txBody>
      </p:sp>
      <p:cxnSp>
        <p:nvCxnSpPr>
          <p:cNvPr id="60" name="直接连接符 59">
            <a:extLst>
              <a:ext uri="{FF2B5EF4-FFF2-40B4-BE49-F238E27FC236}">
                <a16:creationId xmlns:a16="http://schemas.microsoft.com/office/drawing/2014/main" xmlns="" id="{B8CDA2D4-8598-4CD8-8FC8-A77D7C8265D9}"/>
              </a:ext>
            </a:extLst>
          </p:cNvPr>
          <p:cNvCxnSpPr>
            <a:stCxn id="34" idx="5"/>
            <a:endCxn id="54" idx="0"/>
          </p:cNvCxnSpPr>
          <p:nvPr/>
        </p:nvCxnSpPr>
        <p:spPr>
          <a:xfrm>
            <a:off x="2677342" y="3061831"/>
            <a:ext cx="64743"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4EFEAF3F-0DFE-4AB9-8321-9AB3E681F652}"/>
              </a:ext>
            </a:extLst>
          </p:cNvPr>
          <p:cNvCxnSpPr>
            <a:stCxn id="34" idx="3"/>
            <a:endCxn id="53" idx="0"/>
          </p:cNvCxnSpPr>
          <p:nvPr/>
        </p:nvCxnSpPr>
        <p:spPr>
          <a:xfrm flipH="1">
            <a:off x="1715192" y="3061831"/>
            <a:ext cx="529264" cy="470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153F88AA-CA04-47E9-9AE5-B1A654A88E71}"/>
              </a:ext>
            </a:extLst>
          </p:cNvPr>
          <p:cNvCxnSpPr>
            <a:stCxn id="35" idx="3"/>
            <a:endCxn id="55" idx="0"/>
          </p:cNvCxnSpPr>
          <p:nvPr/>
        </p:nvCxnSpPr>
        <p:spPr>
          <a:xfrm flipH="1">
            <a:off x="3636474" y="3061831"/>
            <a:ext cx="261220"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0A293A72-4763-4CCB-8DE9-004B79108444}"/>
              </a:ext>
            </a:extLst>
          </p:cNvPr>
          <p:cNvCxnSpPr>
            <a:stCxn id="35" idx="5"/>
            <a:endCxn id="56" idx="0"/>
          </p:cNvCxnSpPr>
          <p:nvPr/>
        </p:nvCxnSpPr>
        <p:spPr>
          <a:xfrm>
            <a:off x="4330580" y="3061831"/>
            <a:ext cx="27583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89F26D42-83A7-4111-A5F5-324674D64830}"/>
              </a:ext>
            </a:extLst>
          </p:cNvPr>
          <p:cNvSpPr txBox="1"/>
          <p:nvPr/>
        </p:nvSpPr>
        <p:spPr>
          <a:xfrm>
            <a:off x="4937578" y="3532146"/>
            <a:ext cx="812316" cy="307777"/>
          </a:xfrm>
          <a:prstGeom prst="rect">
            <a:avLst/>
          </a:prstGeom>
          <a:noFill/>
        </p:spPr>
        <p:txBody>
          <a:bodyPr wrap="square" rtlCol="0">
            <a:spAutoFit/>
          </a:bodyPr>
          <a:lstStyle/>
          <a:p>
            <a:r>
              <a:rPr lang="zh-CN" altLang="en-US" sz="1400" dirty="0"/>
              <a:t>（</a:t>
            </a:r>
            <a:r>
              <a:rPr lang="en-US" altLang="zh-CN" sz="1400" dirty="0"/>
              <a:t>39,45</a:t>
            </a:r>
            <a:r>
              <a:rPr lang="zh-CN" altLang="en-US" sz="1400" dirty="0"/>
              <a:t>）</a:t>
            </a:r>
          </a:p>
        </p:txBody>
      </p:sp>
      <p:sp>
        <p:nvSpPr>
          <p:cNvPr id="68" name="文本框 67">
            <a:extLst>
              <a:ext uri="{FF2B5EF4-FFF2-40B4-BE49-F238E27FC236}">
                <a16:creationId xmlns:a16="http://schemas.microsoft.com/office/drawing/2014/main" xmlns="" id="{EBB6A4EB-4B1A-4F11-BBE9-A68B4662160C}"/>
              </a:ext>
            </a:extLst>
          </p:cNvPr>
          <p:cNvSpPr txBox="1"/>
          <p:nvPr/>
        </p:nvSpPr>
        <p:spPr>
          <a:xfrm>
            <a:off x="5748154" y="3536863"/>
            <a:ext cx="812316" cy="307777"/>
          </a:xfrm>
          <a:prstGeom prst="rect">
            <a:avLst/>
          </a:prstGeom>
          <a:noFill/>
        </p:spPr>
        <p:txBody>
          <a:bodyPr wrap="square" rtlCol="0">
            <a:spAutoFit/>
          </a:bodyPr>
          <a:lstStyle/>
          <a:p>
            <a:r>
              <a:rPr lang="zh-CN" altLang="en-US" sz="1400" dirty="0"/>
              <a:t>（</a:t>
            </a:r>
            <a:r>
              <a:rPr lang="en-US" altLang="zh-CN" sz="1400" dirty="0"/>
              <a:t>45,52</a:t>
            </a:r>
            <a:r>
              <a:rPr lang="zh-CN" altLang="en-US" sz="1400" dirty="0"/>
              <a:t>）</a:t>
            </a:r>
          </a:p>
        </p:txBody>
      </p:sp>
      <p:sp>
        <p:nvSpPr>
          <p:cNvPr id="69" name="文本框 68">
            <a:extLst>
              <a:ext uri="{FF2B5EF4-FFF2-40B4-BE49-F238E27FC236}">
                <a16:creationId xmlns:a16="http://schemas.microsoft.com/office/drawing/2014/main" xmlns="" id="{53CACC88-839A-47B8-9A05-3ED8807BB0CC}"/>
              </a:ext>
            </a:extLst>
          </p:cNvPr>
          <p:cNvSpPr txBox="1"/>
          <p:nvPr/>
        </p:nvSpPr>
        <p:spPr>
          <a:xfrm>
            <a:off x="6693327" y="3532145"/>
            <a:ext cx="812316" cy="307777"/>
          </a:xfrm>
          <a:prstGeom prst="rect">
            <a:avLst/>
          </a:prstGeom>
          <a:noFill/>
        </p:spPr>
        <p:txBody>
          <a:bodyPr wrap="square" rtlCol="0">
            <a:spAutoFit/>
          </a:bodyPr>
          <a:lstStyle/>
          <a:p>
            <a:r>
              <a:rPr lang="zh-CN" altLang="en-US" sz="1400" dirty="0"/>
              <a:t>（</a:t>
            </a:r>
            <a:r>
              <a:rPr lang="en-US" altLang="zh-CN" sz="1400" dirty="0"/>
              <a:t>52,72</a:t>
            </a:r>
            <a:r>
              <a:rPr lang="zh-CN" altLang="en-US" sz="1400" dirty="0"/>
              <a:t>）</a:t>
            </a:r>
          </a:p>
        </p:txBody>
      </p:sp>
      <p:sp>
        <p:nvSpPr>
          <p:cNvPr id="70" name="文本框 69">
            <a:extLst>
              <a:ext uri="{FF2B5EF4-FFF2-40B4-BE49-F238E27FC236}">
                <a16:creationId xmlns:a16="http://schemas.microsoft.com/office/drawing/2014/main" xmlns="" id="{71B9A2A7-5689-48F1-BFE7-C3B4CC39A205}"/>
              </a:ext>
            </a:extLst>
          </p:cNvPr>
          <p:cNvSpPr txBox="1"/>
          <p:nvPr/>
        </p:nvSpPr>
        <p:spPr>
          <a:xfrm>
            <a:off x="7816260" y="4212028"/>
            <a:ext cx="812316" cy="307777"/>
          </a:xfrm>
          <a:prstGeom prst="rect">
            <a:avLst/>
          </a:prstGeom>
          <a:noFill/>
        </p:spPr>
        <p:txBody>
          <a:bodyPr wrap="square" rtlCol="0">
            <a:spAutoFit/>
          </a:bodyPr>
          <a:lstStyle/>
          <a:p>
            <a:r>
              <a:rPr lang="zh-CN" altLang="en-US" sz="1400" dirty="0"/>
              <a:t>（</a:t>
            </a:r>
            <a:r>
              <a:rPr lang="en-US" altLang="zh-CN" sz="1400" dirty="0"/>
              <a:t>72,81</a:t>
            </a:r>
            <a:r>
              <a:rPr lang="zh-CN" altLang="en-US" sz="1400" dirty="0"/>
              <a:t>）</a:t>
            </a:r>
          </a:p>
        </p:txBody>
      </p:sp>
      <p:sp>
        <p:nvSpPr>
          <p:cNvPr id="71" name="文本框 70">
            <a:extLst>
              <a:ext uri="{FF2B5EF4-FFF2-40B4-BE49-F238E27FC236}">
                <a16:creationId xmlns:a16="http://schemas.microsoft.com/office/drawing/2014/main" xmlns="" id="{388DDFEE-33A2-483F-A5D6-7703D0B155AE}"/>
              </a:ext>
            </a:extLst>
          </p:cNvPr>
          <p:cNvSpPr txBox="1"/>
          <p:nvPr/>
        </p:nvSpPr>
        <p:spPr>
          <a:xfrm>
            <a:off x="9444773" y="4212028"/>
            <a:ext cx="1269095" cy="307777"/>
          </a:xfrm>
          <a:prstGeom prst="rect">
            <a:avLst/>
          </a:prstGeom>
          <a:noFill/>
        </p:spPr>
        <p:txBody>
          <a:bodyPr wrap="square" rtlCol="0">
            <a:spAutoFit/>
          </a:bodyPr>
          <a:lstStyle/>
          <a:p>
            <a:r>
              <a:rPr lang="zh-CN" altLang="en-US" sz="1400" dirty="0"/>
              <a:t>（</a:t>
            </a:r>
            <a:r>
              <a:rPr lang="en-US" altLang="zh-CN" sz="1400" dirty="0"/>
              <a:t>81</a:t>
            </a:r>
            <a:r>
              <a:rPr lang="zh-CN" altLang="en-US" sz="1400" dirty="0"/>
              <a:t>，</a:t>
            </a:r>
            <a:r>
              <a:rPr lang="en-US" altLang="zh-CN" sz="1400" dirty="0"/>
              <a:t>+</a:t>
            </a:r>
            <a:r>
              <a:rPr lang="zh-CN" altLang="en-US" sz="1400" dirty="0"/>
              <a:t>∞）</a:t>
            </a:r>
          </a:p>
        </p:txBody>
      </p:sp>
      <p:cxnSp>
        <p:nvCxnSpPr>
          <p:cNvPr id="73" name="直接连接符 72">
            <a:extLst>
              <a:ext uri="{FF2B5EF4-FFF2-40B4-BE49-F238E27FC236}">
                <a16:creationId xmlns:a16="http://schemas.microsoft.com/office/drawing/2014/main" xmlns="" id="{7410F932-538C-4438-8D74-A6BF9FED3A4C}"/>
              </a:ext>
            </a:extLst>
          </p:cNvPr>
          <p:cNvCxnSpPr>
            <a:cxnSpLocks/>
            <a:stCxn id="19" idx="5"/>
            <a:endCxn id="71" idx="0"/>
          </p:cNvCxnSpPr>
          <p:nvPr/>
        </p:nvCxnSpPr>
        <p:spPr>
          <a:xfrm>
            <a:off x="9265919" y="3966695"/>
            <a:ext cx="813402"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8ED3E0A4-E7FB-4654-B2FF-1E994581DF63}"/>
              </a:ext>
            </a:extLst>
          </p:cNvPr>
          <p:cNvCxnSpPr>
            <a:stCxn id="19" idx="3"/>
            <a:endCxn id="70" idx="0"/>
          </p:cNvCxnSpPr>
          <p:nvPr/>
        </p:nvCxnSpPr>
        <p:spPr>
          <a:xfrm flipH="1">
            <a:off x="8222418" y="3966695"/>
            <a:ext cx="610615"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BF97168-9B53-4DB5-B91B-7BEC38335A2B}"/>
              </a:ext>
            </a:extLst>
          </p:cNvPr>
          <p:cNvCxnSpPr>
            <a:stCxn id="18" idx="3"/>
            <a:endCxn id="69" idx="0"/>
          </p:cNvCxnSpPr>
          <p:nvPr/>
        </p:nvCxnSpPr>
        <p:spPr>
          <a:xfrm flipH="1">
            <a:off x="7099485" y="3061831"/>
            <a:ext cx="104685" cy="470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B101C485-F3DE-451F-94D0-338F2BFC5F9B}"/>
              </a:ext>
            </a:extLst>
          </p:cNvPr>
          <p:cNvCxnSpPr>
            <a:stCxn id="36" idx="3"/>
            <a:endCxn id="67" idx="0"/>
          </p:cNvCxnSpPr>
          <p:nvPr/>
        </p:nvCxnSpPr>
        <p:spPr>
          <a:xfrm flipH="1">
            <a:off x="5343736" y="3061831"/>
            <a:ext cx="207196" cy="47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CFB3538D-FD84-47D4-94E0-E5A7050E31A0}"/>
              </a:ext>
            </a:extLst>
          </p:cNvPr>
          <p:cNvCxnSpPr>
            <a:stCxn id="36" idx="5"/>
            <a:endCxn id="68" idx="0"/>
          </p:cNvCxnSpPr>
          <p:nvPr/>
        </p:nvCxnSpPr>
        <p:spPr>
          <a:xfrm>
            <a:off x="5983818" y="3061831"/>
            <a:ext cx="17049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xmlns="" id="{F2480908-2809-47C8-8FC5-F9FE0E304D17}"/>
              </a:ext>
            </a:extLst>
          </p:cNvPr>
          <p:cNvSpPr txBox="1"/>
          <p:nvPr/>
        </p:nvSpPr>
        <p:spPr>
          <a:xfrm>
            <a:off x="4433545" y="3061831"/>
            <a:ext cx="388599" cy="369332"/>
          </a:xfrm>
          <a:prstGeom prst="rect">
            <a:avLst/>
          </a:prstGeom>
          <a:noFill/>
        </p:spPr>
        <p:txBody>
          <a:bodyPr wrap="square" rtlCol="0">
            <a:spAutoFit/>
          </a:bodyPr>
          <a:lstStyle/>
          <a:p>
            <a:r>
              <a:rPr lang="zh-CN" altLang="en-US" dirty="0"/>
              <a:t>大</a:t>
            </a:r>
          </a:p>
        </p:txBody>
      </p:sp>
      <p:sp>
        <p:nvSpPr>
          <p:cNvPr id="83" name="文本框 82">
            <a:extLst>
              <a:ext uri="{FF2B5EF4-FFF2-40B4-BE49-F238E27FC236}">
                <a16:creationId xmlns:a16="http://schemas.microsoft.com/office/drawing/2014/main" xmlns="" id="{8A1E5975-08B6-4756-B32E-E3097A395008}"/>
              </a:ext>
            </a:extLst>
          </p:cNvPr>
          <p:cNvSpPr txBox="1"/>
          <p:nvPr/>
        </p:nvSpPr>
        <p:spPr>
          <a:xfrm>
            <a:off x="2678109" y="3061831"/>
            <a:ext cx="388599" cy="369332"/>
          </a:xfrm>
          <a:prstGeom prst="rect">
            <a:avLst/>
          </a:prstGeom>
          <a:noFill/>
        </p:spPr>
        <p:txBody>
          <a:bodyPr wrap="square" rtlCol="0">
            <a:spAutoFit/>
          </a:bodyPr>
          <a:lstStyle/>
          <a:p>
            <a:r>
              <a:rPr lang="zh-CN" altLang="en-US" dirty="0"/>
              <a:t>大</a:t>
            </a:r>
          </a:p>
        </p:txBody>
      </p:sp>
      <p:sp>
        <p:nvSpPr>
          <p:cNvPr id="84" name="文本框 83">
            <a:extLst>
              <a:ext uri="{FF2B5EF4-FFF2-40B4-BE49-F238E27FC236}">
                <a16:creationId xmlns:a16="http://schemas.microsoft.com/office/drawing/2014/main" xmlns="" id="{112B8BD0-7707-4531-872E-838CA900AF02}"/>
              </a:ext>
            </a:extLst>
          </p:cNvPr>
          <p:cNvSpPr txBox="1"/>
          <p:nvPr/>
        </p:nvSpPr>
        <p:spPr>
          <a:xfrm>
            <a:off x="3305294" y="3061831"/>
            <a:ext cx="388599" cy="369332"/>
          </a:xfrm>
          <a:prstGeom prst="rect">
            <a:avLst/>
          </a:prstGeom>
          <a:noFill/>
        </p:spPr>
        <p:txBody>
          <a:bodyPr wrap="square" rtlCol="0">
            <a:spAutoFit/>
          </a:bodyPr>
          <a:lstStyle/>
          <a:p>
            <a:r>
              <a:rPr lang="zh-CN" altLang="en-US" dirty="0"/>
              <a:t>小</a:t>
            </a:r>
          </a:p>
        </p:txBody>
      </p:sp>
      <p:sp>
        <p:nvSpPr>
          <p:cNvPr id="85" name="文本框 84">
            <a:extLst>
              <a:ext uri="{FF2B5EF4-FFF2-40B4-BE49-F238E27FC236}">
                <a16:creationId xmlns:a16="http://schemas.microsoft.com/office/drawing/2014/main" xmlns="" id="{F5859B83-50E6-4425-8506-EE2734448E97}"/>
              </a:ext>
            </a:extLst>
          </p:cNvPr>
          <p:cNvSpPr txBox="1"/>
          <p:nvPr/>
        </p:nvSpPr>
        <p:spPr>
          <a:xfrm>
            <a:off x="1535602" y="2960786"/>
            <a:ext cx="388599" cy="369332"/>
          </a:xfrm>
          <a:prstGeom prst="rect">
            <a:avLst/>
          </a:prstGeom>
          <a:noFill/>
        </p:spPr>
        <p:txBody>
          <a:bodyPr wrap="square" rtlCol="0">
            <a:spAutoFit/>
          </a:bodyPr>
          <a:lstStyle/>
          <a:p>
            <a:r>
              <a:rPr lang="zh-CN" altLang="en-US" dirty="0"/>
              <a:t>小</a:t>
            </a:r>
          </a:p>
        </p:txBody>
      </p:sp>
      <p:sp>
        <p:nvSpPr>
          <p:cNvPr id="86" name="文本框 85">
            <a:extLst>
              <a:ext uri="{FF2B5EF4-FFF2-40B4-BE49-F238E27FC236}">
                <a16:creationId xmlns:a16="http://schemas.microsoft.com/office/drawing/2014/main" xmlns="" id="{EE860415-0D47-4207-A4E6-9FB2BE26D7A9}"/>
              </a:ext>
            </a:extLst>
          </p:cNvPr>
          <p:cNvSpPr txBox="1"/>
          <p:nvPr/>
        </p:nvSpPr>
        <p:spPr>
          <a:xfrm>
            <a:off x="5028393" y="3061831"/>
            <a:ext cx="388599" cy="369332"/>
          </a:xfrm>
          <a:prstGeom prst="rect">
            <a:avLst/>
          </a:prstGeom>
          <a:noFill/>
        </p:spPr>
        <p:txBody>
          <a:bodyPr wrap="square" rtlCol="0">
            <a:spAutoFit/>
          </a:bodyPr>
          <a:lstStyle/>
          <a:p>
            <a:r>
              <a:rPr lang="zh-CN" altLang="en-US" dirty="0"/>
              <a:t>小</a:t>
            </a:r>
          </a:p>
        </p:txBody>
      </p:sp>
      <p:sp>
        <p:nvSpPr>
          <p:cNvPr id="87" name="文本框 86">
            <a:extLst>
              <a:ext uri="{FF2B5EF4-FFF2-40B4-BE49-F238E27FC236}">
                <a16:creationId xmlns:a16="http://schemas.microsoft.com/office/drawing/2014/main" xmlns="" id="{EF2A8DF0-59A9-445F-A3E7-6FF4B6A2BA3E}"/>
              </a:ext>
            </a:extLst>
          </p:cNvPr>
          <p:cNvSpPr txBox="1"/>
          <p:nvPr/>
        </p:nvSpPr>
        <p:spPr>
          <a:xfrm>
            <a:off x="6044000" y="3061831"/>
            <a:ext cx="388599" cy="369332"/>
          </a:xfrm>
          <a:prstGeom prst="rect">
            <a:avLst/>
          </a:prstGeom>
          <a:noFill/>
        </p:spPr>
        <p:txBody>
          <a:bodyPr wrap="square" rtlCol="0">
            <a:spAutoFit/>
          </a:bodyPr>
          <a:lstStyle/>
          <a:p>
            <a:r>
              <a:rPr lang="zh-CN" altLang="en-US" dirty="0"/>
              <a:t>大</a:t>
            </a:r>
          </a:p>
        </p:txBody>
      </p:sp>
      <p:sp>
        <p:nvSpPr>
          <p:cNvPr id="88" name="文本框 87">
            <a:extLst>
              <a:ext uri="{FF2B5EF4-FFF2-40B4-BE49-F238E27FC236}">
                <a16:creationId xmlns:a16="http://schemas.microsoft.com/office/drawing/2014/main" xmlns="" id="{1A455D36-B930-4706-8641-2DE752507827}"/>
              </a:ext>
            </a:extLst>
          </p:cNvPr>
          <p:cNvSpPr txBox="1"/>
          <p:nvPr/>
        </p:nvSpPr>
        <p:spPr>
          <a:xfrm>
            <a:off x="6740357" y="3056530"/>
            <a:ext cx="388599" cy="369332"/>
          </a:xfrm>
          <a:prstGeom prst="rect">
            <a:avLst/>
          </a:prstGeom>
          <a:noFill/>
        </p:spPr>
        <p:txBody>
          <a:bodyPr wrap="square" rtlCol="0">
            <a:spAutoFit/>
          </a:bodyPr>
          <a:lstStyle/>
          <a:p>
            <a:r>
              <a:rPr lang="zh-CN" altLang="en-US" dirty="0"/>
              <a:t>小</a:t>
            </a:r>
          </a:p>
        </p:txBody>
      </p:sp>
      <p:sp>
        <p:nvSpPr>
          <p:cNvPr id="89" name="文本框 88">
            <a:extLst>
              <a:ext uri="{FF2B5EF4-FFF2-40B4-BE49-F238E27FC236}">
                <a16:creationId xmlns:a16="http://schemas.microsoft.com/office/drawing/2014/main" xmlns="" id="{65FC1D0E-2DAE-4F5F-AFCA-2844FF1DCABB}"/>
              </a:ext>
            </a:extLst>
          </p:cNvPr>
          <p:cNvSpPr txBox="1"/>
          <p:nvPr/>
        </p:nvSpPr>
        <p:spPr>
          <a:xfrm>
            <a:off x="8193792" y="3782029"/>
            <a:ext cx="388599" cy="369332"/>
          </a:xfrm>
          <a:prstGeom prst="rect">
            <a:avLst/>
          </a:prstGeom>
          <a:noFill/>
        </p:spPr>
        <p:txBody>
          <a:bodyPr wrap="square" rtlCol="0">
            <a:spAutoFit/>
          </a:bodyPr>
          <a:lstStyle/>
          <a:p>
            <a:r>
              <a:rPr lang="zh-CN" altLang="en-US" dirty="0"/>
              <a:t>小</a:t>
            </a:r>
          </a:p>
        </p:txBody>
      </p:sp>
      <p:sp>
        <p:nvSpPr>
          <p:cNvPr id="90" name="文本框 89">
            <a:extLst>
              <a:ext uri="{FF2B5EF4-FFF2-40B4-BE49-F238E27FC236}">
                <a16:creationId xmlns:a16="http://schemas.microsoft.com/office/drawing/2014/main" xmlns="" id="{AC17EE40-7F59-4402-A440-60E9A754055D}"/>
              </a:ext>
            </a:extLst>
          </p:cNvPr>
          <p:cNvSpPr txBox="1"/>
          <p:nvPr/>
        </p:nvSpPr>
        <p:spPr>
          <a:xfrm>
            <a:off x="9560942" y="3782029"/>
            <a:ext cx="388599" cy="369332"/>
          </a:xfrm>
          <a:prstGeom prst="rect">
            <a:avLst/>
          </a:prstGeom>
          <a:noFill/>
        </p:spPr>
        <p:txBody>
          <a:bodyPr wrap="square" rtlCol="0">
            <a:spAutoFit/>
          </a:bodyPr>
          <a:lstStyle/>
          <a:p>
            <a:r>
              <a:rPr lang="zh-CN" altLang="en-US" dirty="0"/>
              <a:t>大</a:t>
            </a:r>
          </a:p>
        </p:txBody>
      </p:sp>
      <p:sp>
        <p:nvSpPr>
          <p:cNvPr id="91" name="文本框 90">
            <a:extLst>
              <a:ext uri="{FF2B5EF4-FFF2-40B4-BE49-F238E27FC236}">
                <a16:creationId xmlns:a16="http://schemas.microsoft.com/office/drawing/2014/main" xmlns="" id="{C088EFE5-8788-464B-8D38-CDD0E2B90471}"/>
              </a:ext>
            </a:extLst>
          </p:cNvPr>
          <p:cNvSpPr txBox="1"/>
          <p:nvPr/>
        </p:nvSpPr>
        <p:spPr>
          <a:xfrm>
            <a:off x="612396" y="4672668"/>
            <a:ext cx="3663705" cy="369332"/>
          </a:xfrm>
          <a:prstGeom prst="rect">
            <a:avLst/>
          </a:prstGeom>
          <a:noFill/>
        </p:spPr>
        <p:txBody>
          <a:bodyPr wrap="square" rtlCol="0">
            <a:spAutoFit/>
          </a:bodyPr>
          <a:lstStyle/>
          <a:p>
            <a:r>
              <a:rPr lang="zh-CN" altLang="en-US" dirty="0">
                <a:solidFill>
                  <a:schemeClr val="accent2"/>
                </a:solidFill>
              </a:rPr>
              <a:t>查找</a:t>
            </a:r>
            <a:r>
              <a:rPr lang="en-US" altLang="zh-CN" dirty="0">
                <a:solidFill>
                  <a:schemeClr val="accent2"/>
                </a:solidFill>
              </a:rPr>
              <a:t>72</a:t>
            </a:r>
            <a:r>
              <a:rPr lang="zh-CN" altLang="en-US" dirty="0">
                <a:solidFill>
                  <a:schemeClr val="accent2"/>
                </a:solidFill>
              </a:rPr>
              <a:t>的过程：</a:t>
            </a:r>
          </a:p>
        </p:txBody>
      </p:sp>
      <p:cxnSp>
        <p:nvCxnSpPr>
          <p:cNvPr id="93" name="直接箭头连接符 92">
            <a:extLst>
              <a:ext uri="{FF2B5EF4-FFF2-40B4-BE49-F238E27FC236}">
                <a16:creationId xmlns:a16="http://schemas.microsoft.com/office/drawing/2014/main" xmlns="" id="{887C51CA-3B5F-4728-B3BD-78513B630296}"/>
              </a:ext>
            </a:extLst>
          </p:cNvPr>
          <p:cNvCxnSpPr/>
          <p:nvPr/>
        </p:nvCxnSpPr>
        <p:spPr>
          <a:xfrm>
            <a:off x="2460899" y="4874698"/>
            <a:ext cx="7694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5" name="直接箭头连接符 94">
            <a:extLst>
              <a:ext uri="{FF2B5EF4-FFF2-40B4-BE49-F238E27FC236}">
                <a16:creationId xmlns:a16="http://schemas.microsoft.com/office/drawing/2014/main" xmlns="" id="{EDAD2E11-6300-4DF5-92D7-1AF18B69F274}"/>
              </a:ext>
            </a:extLst>
          </p:cNvPr>
          <p:cNvCxnSpPr/>
          <p:nvPr/>
        </p:nvCxnSpPr>
        <p:spPr>
          <a:xfrm flipH="1">
            <a:off x="5244330" y="687806"/>
            <a:ext cx="561334" cy="2348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6" name="文本框 105">
            <a:extLst>
              <a:ext uri="{FF2B5EF4-FFF2-40B4-BE49-F238E27FC236}">
                <a16:creationId xmlns:a16="http://schemas.microsoft.com/office/drawing/2014/main" xmlns="" id="{4000E2F0-F61C-4150-A7ED-7C9C1DB13FE2}"/>
              </a:ext>
            </a:extLst>
          </p:cNvPr>
          <p:cNvSpPr txBox="1"/>
          <p:nvPr/>
        </p:nvSpPr>
        <p:spPr>
          <a:xfrm>
            <a:off x="612396" y="5569950"/>
            <a:ext cx="3663705" cy="369332"/>
          </a:xfrm>
          <a:prstGeom prst="rect">
            <a:avLst/>
          </a:prstGeom>
          <a:noFill/>
        </p:spPr>
        <p:txBody>
          <a:bodyPr wrap="square" rtlCol="0">
            <a:spAutoFit/>
          </a:bodyPr>
          <a:lstStyle/>
          <a:p>
            <a:r>
              <a:rPr lang="zh-CN" altLang="en-US" dirty="0">
                <a:solidFill>
                  <a:schemeClr val="accent6"/>
                </a:solidFill>
              </a:rPr>
              <a:t>查找</a:t>
            </a:r>
            <a:r>
              <a:rPr lang="en-US" altLang="zh-CN" dirty="0">
                <a:solidFill>
                  <a:schemeClr val="accent6"/>
                </a:solidFill>
              </a:rPr>
              <a:t>48</a:t>
            </a:r>
            <a:r>
              <a:rPr lang="zh-CN" altLang="en-US" dirty="0">
                <a:solidFill>
                  <a:schemeClr val="accent6"/>
                </a:solidFill>
              </a:rPr>
              <a:t>的过程：</a:t>
            </a:r>
          </a:p>
        </p:txBody>
      </p:sp>
      <p:cxnSp>
        <p:nvCxnSpPr>
          <p:cNvPr id="107" name="直接箭头连接符 106">
            <a:extLst>
              <a:ext uri="{FF2B5EF4-FFF2-40B4-BE49-F238E27FC236}">
                <a16:creationId xmlns:a16="http://schemas.microsoft.com/office/drawing/2014/main" xmlns="" id="{279B61CD-BD0E-4D1B-A6E7-236C2268D33D}"/>
              </a:ext>
            </a:extLst>
          </p:cNvPr>
          <p:cNvCxnSpPr/>
          <p:nvPr/>
        </p:nvCxnSpPr>
        <p:spPr>
          <a:xfrm>
            <a:off x="2460899" y="5771980"/>
            <a:ext cx="76941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0" name="直接箭头连接符 109">
            <a:extLst>
              <a:ext uri="{FF2B5EF4-FFF2-40B4-BE49-F238E27FC236}">
                <a16:creationId xmlns:a16="http://schemas.microsoft.com/office/drawing/2014/main" xmlns="" id="{81560A04-3375-4A57-8A12-48B857777D0D}"/>
              </a:ext>
            </a:extLst>
          </p:cNvPr>
          <p:cNvCxnSpPr/>
          <p:nvPr/>
        </p:nvCxnSpPr>
        <p:spPr>
          <a:xfrm flipH="1">
            <a:off x="5396730" y="840206"/>
            <a:ext cx="561334" cy="2348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9" name="矩形: 圆角 118">
            <a:extLst>
              <a:ext uri="{FF2B5EF4-FFF2-40B4-BE49-F238E27FC236}">
                <a16:creationId xmlns:a16="http://schemas.microsoft.com/office/drawing/2014/main" xmlns="" id="{2B3E4D72-93AF-4689-9B0E-0D8C2E587703}"/>
              </a:ext>
            </a:extLst>
          </p:cNvPr>
          <p:cNvSpPr/>
          <p:nvPr/>
        </p:nvSpPr>
        <p:spPr>
          <a:xfrm>
            <a:off x="5186820" y="5217952"/>
            <a:ext cx="4603132" cy="967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树中结点表示查找成功，区间表示查找不成功</a:t>
            </a:r>
          </a:p>
        </p:txBody>
      </p:sp>
      <p:graphicFrame>
        <p:nvGraphicFramePr>
          <p:cNvPr id="120" name="表格 119">
            <a:extLst>
              <a:ext uri="{FF2B5EF4-FFF2-40B4-BE49-F238E27FC236}">
                <a16:creationId xmlns:a16="http://schemas.microsoft.com/office/drawing/2014/main" xmlns="" id="{C8C824BD-662A-4B3C-A26E-AE981923CDEA}"/>
              </a:ext>
            </a:extLst>
          </p:cNvPr>
          <p:cNvGraphicFramePr>
            <a:graphicFrameLocks noGrp="1"/>
          </p:cNvGraphicFramePr>
          <p:nvPr>
            <p:extLst>
              <p:ext uri="{D42A27DB-BD31-4B8C-83A1-F6EECF244321}">
                <p14:modId xmlns:p14="http://schemas.microsoft.com/office/powerpoint/2010/main" val="989869867"/>
              </p:ext>
            </p:extLst>
          </p:nvPr>
        </p:nvGraphicFramePr>
        <p:xfrm>
          <a:off x="7809939" y="835814"/>
          <a:ext cx="3897540" cy="1010920"/>
        </p:xfrm>
        <a:graphic>
          <a:graphicData uri="http://schemas.openxmlformats.org/drawingml/2006/table">
            <a:tbl>
              <a:tblPr firstRow="1" bandRow="1">
                <a:tableStyleId>{5C22544A-7EE6-4342-B048-85BDC9FD1C3A}</a:tableStyleId>
              </a:tblPr>
              <a:tblGrid>
                <a:gridCol w="433060">
                  <a:extLst>
                    <a:ext uri="{9D8B030D-6E8A-4147-A177-3AD203B41FA5}">
                      <a16:colId xmlns:a16="http://schemas.microsoft.com/office/drawing/2014/main" xmlns="" val="2288985028"/>
                    </a:ext>
                  </a:extLst>
                </a:gridCol>
                <a:gridCol w="433060">
                  <a:extLst>
                    <a:ext uri="{9D8B030D-6E8A-4147-A177-3AD203B41FA5}">
                      <a16:colId xmlns:a16="http://schemas.microsoft.com/office/drawing/2014/main" xmlns="" val="54468916"/>
                    </a:ext>
                  </a:extLst>
                </a:gridCol>
                <a:gridCol w="433060">
                  <a:extLst>
                    <a:ext uri="{9D8B030D-6E8A-4147-A177-3AD203B41FA5}">
                      <a16:colId xmlns:a16="http://schemas.microsoft.com/office/drawing/2014/main" xmlns="" val="3030839787"/>
                    </a:ext>
                  </a:extLst>
                </a:gridCol>
                <a:gridCol w="433060">
                  <a:extLst>
                    <a:ext uri="{9D8B030D-6E8A-4147-A177-3AD203B41FA5}">
                      <a16:colId xmlns:a16="http://schemas.microsoft.com/office/drawing/2014/main" xmlns="" val="2176109502"/>
                    </a:ext>
                  </a:extLst>
                </a:gridCol>
                <a:gridCol w="433060">
                  <a:extLst>
                    <a:ext uri="{9D8B030D-6E8A-4147-A177-3AD203B41FA5}">
                      <a16:colId xmlns:a16="http://schemas.microsoft.com/office/drawing/2014/main" xmlns="" val="1075131368"/>
                    </a:ext>
                  </a:extLst>
                </a:gridCol>
                <a:gridCol w="433060">
                  <a:extLst>
                    <a:ext uri="{9D8B030D-6E8A-4147-A177-3AD203B41FA5}">
                      <a16:colId xmlns:a16="http://schemas.microsoft.com/office/drawing/2014/main" xmlns="" val="2714524712"/>
                    </a:ext>
                  </a:extLst>
                </a:gridCol>
                <a:gridCol w="433060">
                  <a:extLst>
                    <a:ext uri="{9D8B030D-6E8A-4147-A177-3AD203B41FA5}">
                      <a16:colId xmlns:a16="http://schemas.microsoft.com/office/drawing/2014/main" xmlns="" val="2419399883"/>
                    </a:ext>
                  </a:extLst>
                </a:gridCol>
                <a:gridCol w="433060">
                  <a:extLst>
                    <a:ext uri="{9D8B030D-6E8A-4147-A177-3AD203B41FA5}">
                      <a16:colId xmlns:a16="http://schemas.microsoft.com/office/drawing/2014/main" xmlns="" val="3016943148"/>
                    </a:ext>
                  </a:extLst>
                </a:gridCol>
                <a:gridCol w="433060">
                  <a:extLst>
                    <a:ext uri="{9D8B030D-6E8A-4147-A177-3AD203B41FA5}">
                      <a16:colId xmlns:a16="http://schemas.microsoft.com/office/drawing/2014/main" xmlns="" val="246154754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bg1"/>
                          </a:solidFill>
                        </a:rPr>
                        <a:t>3</a:t>
                      </a:r>
                      <a:endParaRPr lang="zh-CN" altLang="en-US" dirty="0">
                        <a:solidFill>
                          <a:schemeClr val="bg1"/>
                        </a:solidFill>
                      </a:endParaRPr>
                    </a:p>
                  </a:txBody>
                  <a:tcPr/>
                </a:tc>
                <a:tc>
                  <a:txBody>
                    <a:bodyPr/>
                    <a:lstStyle/>
                    <a:p>
                      <a:r>
                        <a:rPr lang="en-US" altLang="zh-CN" dirty="0"/>
                        <a:t>4</a:t>
                      </a:r>
                      <a:endParaRPr lang="zh-CN" altLang="en-US" dirty="0"/>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39</a:t>
                      </a:r>
                      <a:endParaRPr lang="zh-CN" altLang="en-US" dirty="0">
                        <a:solidFill>
                          <a:schemeClr val="tx1"/>
                        </a:solidFill>
                      </a:endParaRPr>
                    </a:p>
                  </a:txBody>
                  <a:tcPr/>
                </a:tc>
                <a:tc>
                  <a:txBody>
                    <a:bodyPr/>
                    <a:lstStyle/>
                    <a:p>
                      <a:r>
                        <a:rPr lang="en-US" altLang="zh-CN" dirty="0"/>
                        <a:t>45</a:t>
                      </a:r>
                      <a:endParaRPr lang="zh-CN" altLang="en-US" dirty="0"/>
                    </a:p>
                  </a:txBody>
                  <a:tcPr/>
                </a:tc>
                <a:tc>
                  <a:txBody>
                    <a:bodyPr/>
                    <a:lstStyle/>
                    <a:p>
                      <a:r>
                        <a:rPr lang="en-US" altLang="zh-CN" dirty="0">
                          <a:solidFill>
                            <a:schemeClr val="tx1"/>
                          </a:solidFill>
                        </a:rPr>
                        <a:t>52</a:t>
                      </a:r>
                      <a:endParaRPr lang="zh-CN" altLang="en-US" dirty="0">
                        <a:solidFill>
                          <a:schemeClr val="tx1"/>
                        </a:solidFill>
                      </a:endParaRPr>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2079523133"/>
                  </a:ext>
                </a:extLst>
              </a:tr>
            </a:tbl>
          </a:graphicData>
        </a:graphic>
      </p:graphicFrame>
    </p:spTree>
    <p:extLst>
      <p:ext uri="{BB962C8B-B14F-4D97-AF65-F5344CB8AC3E}">
        <p14:creationId xmlns:p14="http://schemas.microsoft.com/office/powerpoint/2010/main" val="321062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par>
                                <p:cTn id="12" presetID="10" presetClass="entr" presetSubtype="0" fill="hold" nodeType="with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500"/>
                                        <p:tgtEl>
                                          <p:spTgt spid="93"/>
                                        </p:tgtEl>
                                      </p:cBhvr>
                                    </p:animEffect>
                                  </p:childTnLst>
                                </p:cTn>
                              </p:par>
                              <p:par>
                                <p:cTn id="15" presetID="10" presetClass="entr" presetSubtype="0"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5E-6 -1.11111E-6 L 0.12149 0.11019 " pathEditMode="relative" rAng="0" ptsTypes="AA">
                                      <p:cBhvr>
                                        <p:cTn id="21" dur="2000" fill="hold"/>
                                        <p:tgtEl>
                                          <p:spTgt spid="95"/>
                                        </p:tgtEl>
                                        <p:attrNameLst>
                                          <p:attrName>ppt_x</p:attrName>
                                          <p:attrName>ppt_y</p:attrName>
                                        </p:attrNameLst>
                                      </p:cBhvr>
                                      <p:rCtr x="6068" y="5509"/>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2149 0.11019 L 0.2004 0.25741 " pathEditMode="relative" rAng="0" ptsTypes="AA">
                                      <p:cBhvr>
                                        <p:cTn id="25" dur="2000" fill="hold"/>
                                        <p:tgtEl>
                                          <p:spTgt spid="95"/>
                                        </p:tgtEl>
                                        <p:attrNameLst>
                                          <p:attrName>ppt_x</p:attrName>
                                          <p:attrName>ppt_y</p:attrName>
                                        </p:attrNameLst>
                                      </p:cBhvr>
                                      <p:rCtr x="3945" y="7361"/>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fade">
                                      <p:cBhvr>
                                        <p:cTn id="30" dur="500"/>
                                        <p:tgtEl>
                                          <p:spTgt spid="106"/>
                                        </p:tgtEl>
                                      </p:cBhvr>
                                    </p:animEffect>
                                  </p:childTnLst>
                                </p:cTn>
                              </p:par>
                              <p:par>
                                <p:cTn id="31" presetID="10" presetClass="entr" presetSubtype="0" fill="hold"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childTnLst>
                                </p:cTn>
                              </p:par>
                              <p:par>
                                <p:cTn id="34" presetID="10" presetClass="entr" presetSubtype="0" fill="hold" nodeType="with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5E-6 -1.11111E-6 L 0.12149 0.11019 " pathEditMode="relative" rAng="0" ptsTypes="AA">
                                      <p:cBhvr>
                                        <p:cTn id="40" dur="2000" fill="hold"/>
                                        <p:tgtEl>
                                          <p:spTgt spid="110"/>
                                        </p:tgtEl>
                                        <p:attrNameLst>
                                          <p:attrName>ppt_x</p:attrName>
                                          <p:attrName>ppt_y</p:attrName>
                                        </p:attrNameLst>
                                      </p:cBhvr>
                                      <p:rCtr x="6068" y="5509"/>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2149 0.11019 L 0.05573 0.25047 " pathEditMode="relative" rAng="0" ptsTypes="AA">
                                      <p:cBhvr>
                                        <p:cTn id="44" dur="2000" fill="hold"/>
                                        <p:tgtEl>
                                          <p:spTgt spid="110"/>
                                        </p:tgtEl>
                                        <p:attrNameLst>
                                          <p:attrName>ppt_x</p:attrName>
                                          <p:attrName>ppt_y</p:attrName>
                                        </p:attrNameLst>
                                      </p:cBhvr>
                                      <p:rCtr x="-3294" y="7014"/>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0.05573 0.25047 L 0.06928 0.35996 " pathEditMode="relative" rAng="0" ptsTypes="AA">
                                      <p:cBhvr>
                                        <p:cTn id="48" dur="2000" fill="hold"/>
                                        <p:tgtEl>
                                          <p:spTgt spid="110"/>
                                        </p:tgtEl>
                                        <p:attrNameLst>
                                          <p:attrName>ppt_x</p:attrName>
                                          <p:attrName>ppt_y</p:attrName>
                                        </p:attrNameLst>
                                      </p:cBhvr>
                                      <p:rCtr x="677" y="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06" grpId="0"/>
      <p:bldP spid="1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流程图: 接点 30">
            <a:extLst>
              <a:ext uri="{FF2B5EF4-FFF2-40B4-BE49-F238E27FC236}">
                <a16:creationId xmlns:a16="http://schemas.microsoft.com/office/drawing/2014/main" xmlns="" id="{9EB90EDF-2844-46A0-9B58-EBA8B30E17FA}"/>
              </a:ext>
            </a:extLst>
          </p:cNvPr>
          <p:cNvSpPr/>
          <p:nvPr/>
        </p:nvSpPr>
        <p:spPr>
          <a:xfrm>
            <a:off x="4574628" y="8443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39</a:t>
            </a:r>
            <a:endParaRPr lang="zh-CN" altLang="en-US" dirty="0"/>
          </a:p>
        </p:txBody>
      </p:sp>
      <p:sp>
        <p:nvSpPr>
          <p:cNvPr id="32" name="流程图: 接点 31">
            <a:extLst>
              <a:ext uri="{FF2B5EF4-FFF2-40B4-BE49-F238E27FC236}">
                <a16:creationId xmlns:a16="http://schemas.microsoft.com/office/drawing/2014/main" xmlns="" id="{DBC5F554-D52B-4B0E-B89F-7C66E82750A4}"/>
              </a:ext>
            </a:extLst>
          </p:cNvPr>
          <p:cNvSpPr/>
          <p:nvPr/>
        </p:nvSpPr>
        <p:spPr>
          <a:xfrm>
            <a:off x="3030844"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13</a:t>
            </a:r>
            <a:endParaRPr lang="zh-CN" altLang="en-US" dirty="0"/>
          </a:p>
        </p:txBody>
      </p:sp>
      <p:sp>
        <p:nvSpPr>
          <p:cNvPr id="33" name="流程图: 接点 32">
            <a:extLst>
              <a:ext uri="{FF2B5EF4-FFF2-40B4-BE49-F238E27FC236}">
                <a16:creationId xmlns:a16="http://schemas.microsoft.com/office/drawing/2014/main" xmlns="" id="{8033CB53-C847-48C4-8FCA-D0D38A230B9C}"/>
              </a:ext>
            </a:extLst>
          </p:cNvPr>
          <p:cNvSpPr/>
          <p:nvPr/>
        </p:nvSpPr>
        <p:spPr>
          <a:xfrm>
            <a:off x="6118412"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4" name="流程图: 接点 33">
            <a:extLst>
              <a:ext uri="{FF2B5EF4-FFF2-40B4-BE49-F238E27FC236}">
                <a16:creationId xmlns:a16="http://schemas.microsoft.com/office/drawing/2014/main" xmlns="" id="{9C94B04E-E76B-427A-A5FD-FFBB2D15DFEA}"/>
              </a:ext>
            </a:extLst>
          </p:cNvPr>
          <p:cNvSpPr/>
          <p:nvPr/>
        </p:nvSpPr>
        <p:spPr>
          <a:xfrm>
            <a:off x="2154803"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5" name="流程图: 接点 34">
            <a:extLst>
              <a:ext uri="{FF2B5EF4-FFF2-40B4-BE49-F238E27FC236}">
                <a16:creationId xmlns:a16="http://schemas.microsoft.com/office/drawing/2014/main" xmlns="" id="{8890FCD2-6FF5-48E3-A07D-A44F3D2ACF6E}"/>
              </a:ext>
            </a:extLst>
          </p:cNvPr>
          <p:cNvSpPr/>
          <p:nvPr/>
        </p:nvSpPr>
        <p:spPr>
          <a:xfrm>
            <a:off x="3808041"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27</a:t>
            </a:r>
            <a:endParaRPr lang="zh-CN" altLang="en-US" dirty="0"/>
          </a:p>
        </p:txBody>
      </p:sp>
      <p:sp>
        <p:nvSpPr>
          <p:cNvPr id="36" name="流程图: 接点 35">
            <a:extLst>
              <a:ext uri="{FF2B5EF4-FFF2-40B4-BE49-F238E27FC236}">
                <a16:creationId xmlns:a16="http://schemas.microsoft.com/office/drawing/2014/main" xmlns="" id="{F5CBFCDD-8D49-4822-89EE-0FD644F0AC5F}"/>
              </a:ext>
            </a:extLst>
          </p:cNvPr>
          <p:cNvSpPr/>
          <p:nvPr/>
        </p:nvSpPr>
        <p:spPr>
          <a:xfrm>
            <a:off x="5461279"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8" name="流程图: 接点 17">
            <a:extLst>
              <a:ext uri="{FF2B5EF4-FFF2-40B4-BE49-F238E27FC236}">
                <a16:creationId xmlns:a16="http://schemas.microsoft.com/office/drawing/2014/main" xmlns="" id="{77A4F276-0685-43DD-8CB9-FC6AAFD8AF0D}"/>
              </a:ext>
            </a:extLst>
          </p:cNvPr>
          <p:cNvSpPr/>
          <p:nvPr/>
        </p:nvSpPr>
        <p:spPr>
          <a:xfrm>
            <a:off x="7114517"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72</a:t>
            </a:r>
            <a:endParaRPr lang="zh-CN" altLang="en-US" dirty="0"/>
          </a:p>
        </p:txBody>
      </p:sp>
      <p:sp>
        <p:nvSpPr>
          <p:cNvPr id="19" name="流程图: 接点 18">
            <a:extLst>
              <a:ext uri="{FF2B5EF4-FFF2-40B4-BE49-F238E27FC236}">
                <a16:creationId xmlns:a16="http://schemas.microsoft.com/office/drawing/2014/main" xmlns="" id="{35349FD8-F758-41B8-B9BC-1D27D8E152A5}"/>
              </a:ext>
            </a:extLst>
          </p:cNvPr>
          <p:cNvSpPr/>
          <p:nvPr/>
        </p:nvSpPr>
        <p:spPr>
          <a:xfrm>
            <a:off x="8743380" y="358052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81</a:t>
            </a:r>
            <a:endParaRPr lang="zh-CN" altLang="en-US" dirty="0"/>
          </a:p>
        </p:txBody>
      </p:sp>
      <p:cxnSp>
        <p:nvCxnSpPr>
          <p:cNvPr id="4" name="直接连接符 3">
            <a:extLst>
              <a:ext uri="{FF2B5EF4-FFF2-40B4-BE49-F238E27FC236}">
                <a16:creationId xmlns:a16="http://schemas.microsoft.com/office/drawing/2014/main" xmlns="" id="{85C2A694-4F38-4E5D-8E13-D6E0167AD8F1}"/>
              </a:ext>
            </a:extLst>
          </p:cNvPr>
          <p:cNvCxnSpPr>
            <a:stCxn id="31" idx="2"/>
            <a:endCxn id="32" idx="0"/>
          </p:cNvCxnSpPr>
          <p:nvPr/>
        </p:nvCxnSpPr>
        <p:spPr>
          <a:xfrm flipH="1">
            <a:off x="333694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AD598C72-4595-4C4A-ADDB-AF9DE0AA91E1}"/>
              </a:ext>
            </a:extLst>
          </p:cNvPr>
          <p:cNvCxnSpPr>
            <a:stCxn id="31" idx="6"/>
            <a:endCxn id="33" idx="0"/>
          </p:cNvCxnSpPr>
          <p:nvPr/>
        </p:nvCxnSpPr>
        <p:spPr>
          <a:xfrm>
            <a:off x="518682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3883A0CC-F883-4DD8-96CB-3FA52847145A}"/>
              </a:ext>
            </a:extLst>
          </p:cNvPr>
          <p:cNvCxnSpPr>
            <a:stCxn id="32" idx="4"/>
            <a:endCxn id="34" idx="0"/>
          </p:cNvCxnSpPr>
          <p:nvPr/>
        </p:nvCxnSpPr>
        <p:spPr>
          <a:xfrm flipH="1">
            <a:off x="2460899" y="2037804"/>
            <a:ext cx="876041"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BCC7B93A-D179-468C-B1FA-1C5B404DCBA2}"/>
              </a:ext>
            </a:extLst>
          </p:cNvPr>
          <p:cNvCxnSpPr>
            <a:stCxn id="32" idx="4"/>
            <a:endCxn id="35" idx="0"/>
          </p:cNvCxnSpPr>
          <p:nvPr/>
        </p:nvCxnSpPr>
        <p:spPr>
          <a:xfrm>
            <a:off x="3336940" y="2037804"/>
            <a:ext cx="777197"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80FF8FE-8348-4B67-8664-5FF3CBC84779}"/>
              </a:ext>
            </a:extLst>
          </p:cNvPr>
          <p:cNvCxnSpPr>
            <a:stCxn id="33" idx="4"/>
            <a:endCxn id="36" idx="0"/>
          </p:cNvCxnSpPr>
          <p:nvPr/>
        </p:nvCxnSpPr>
        <p:spPr>
          <a:xfrm flipH="1">
            <a:off x="5767375" y="2037804"/>
            <a:ext cx="657133"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90889C1-7F41-4FA7-8940-3C2540330959}"/>
              </a:ext>
            </a:extLst>
          </p:cNvPr>
          <p:cNvCxnSpPr>
            <a:stCxn id="33" idx="4"/>
            <a:endCxn id="18" idx="0"/>
          </p:cNvCxnSpPr>
          <p:nvPr/>
        </p:nvCxnSpPr>
        <p:spPr>
          <a:xfrm>
            <a:off x="6424508" y="2037804"/>
            <a:ext cx="996105"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F136978-0779-4358-8E2F-A4F1772D9CE4}"/>
              </a:ext>
            </a:extLst>
          </p:cNvPr>
          <p:cNvCxnSpPr>
            <a:stCxn id="18" idx="6"/>
            <a:endCxn id="19" idx="0"/>
          </p:cNvCxnSpPr>
          <p:nvPr/>
        </p:nvCxnSpPr>
        <p:spPr>
          <a:xfrm>
            <a:off x="7726709" y="2901872"/>
            <a:ext cx="1322767" cy="6786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8D318C11-8F79-41A8-AAD9-CD39A920426C}"/>
              </a:ext>
            </a:extLst>
          </p:cNvPr>
          <p:cNvSpPr txBox="1"/>
          <p:nvPr/>
        </p:nvSpPr>
        <p:spPr>
          <a:xfrm>
            <a:off x="3643036" y="1022429"/>
            <a:ext cx="388599" cy="369332"/>
          </a:xfrm>
          <a:prstGeom prst="rect">
            <a:avLst/>
          </a:prstGeom>
          <a:noFill/>
        </p:spPr>
        <p:txBody>
          <a:bodyPr wrap="square" rtlCol="0">
            <a:spAutoFit/>
          </a:bodyPr>
          <a:lstStyle/>
          <a:p>
            <a:r>
              <a:rPr lang="zh-CN" altLang="en-US" dirty="0"/>
              <a:t>小</a:t>
            </a:r>
          </a:p>
        </p:txBody>
      </p:sp>
      <p:sp>
        <p:nvSpPr>
          <p:cNvPr id="37" name="文本框 36">
            <a:extLst>
              <a:ext uri="{FF2B5EF4-FFF2-40B4-BE49-F238E27FC236}">
                <a16:creationId xmlns:a16="http://schemas.microsoft.com/office/drawing/2014/main" xmlns="" id="{D8401610-650C-413D-B6EA-859E9B476491}"/>
              </a:ext>
            </a:extLst>
          </p:cNvPr>
          <p:cNvSpPr txBox="1"/>
          <p:nvPr/>
        </p:nvSpPr>
        <p:spPr>
          <a:xfrm>
            <a:off x="5797355" y="1070548"/>
            <a:ext cx="388599" cy="369332"/>
          </a:xfrm>
          <a:prstGeom prst="rect">
            <a:avLst/>
          </a:prstGeom>
          <a:noFill/>
        </p:spPr>
        <p:txBody>
          <a:bodyPr wrap="square" rtlCol="0">
            <a:spAutoFit/>
          </a:bodyPr>
          <a:lstStyle/>
          <a:p>
            <a:r>
              <a:rPr lang="zh-CN" altLang="en-US" dirty="0"/>
              <a:t>大</a:t>
            </a:r>
          </a:p>
        </p:txBody>
      </p:sp>
      <p:sp>
        <p:nvSpPr>
          <p:cNvPr id="38" name="文本框 37">
            <a:extLst>
              <a:ext uri="{FF2B5EF4-FFF2-40B4-BE49-F238E27FC236}">
                <a16:creationId xmlns:a16="http://schemas.microsoft.com/office/drawing/2014/main" xmlns="" id="{B5C01EDB-65D6-4DE4-B51E-D1353EF975E1}"/>
              </a:ext>
            </a:extLst>
          </p:cNvPr>
          <p:cNvSpPr txBox="1"/>
          <p:nvPr/>
        </p:nvSpPr>
        <p:spPr>
          <a:xfrm>
            <a:off x="2378396" y="2120905"/>
            <a:ext cx="388599" cy="369332"/>
          </a:xfrm>
          <a:prstGeom prst="rect">
            <a:avLst/>
          </a:prstGeom>
          <a:noFill/>
        </p:spPr>
        <p:txBody>
          <a:bodyPr wrap="square" rtlCol="0">
            <a:spAutoFit/>
          </a:bodyPr>
          <a:lstStyle/>
          <a:p>
            <a:r>
              <a:rPr lang="zh-CN" altLang="en-US" dirty="0"/>
              <a:t>小</a:t>
            </a:r>
          </a:p>
        </p:txBody>
      </p:sp>
      <p:sp>
        <p:nvSpPr>
          <p:cNvPr id="39" name="文本框 38">
            <a:extLst>
              <a:ext uri="{FF2B5EF4-FFF2-40B4-BE49-F238E27FC236}">
                <a16:creationId xmlns:a16="http://schemas.microsoft.com/office/drawing/2014/main" xmlns="" id="{E70BF9FA-8794-453A-8BDB-C45FFDBE2F4E}"/>
              </a:ext>
            </a:extLst>
          </p:cNvPr>
          <p:cNvSpPr txBox="1"/>
          <p:nvPr/>
        </p:nvSpPr>
        <p:spPr>
          <a:xfrm>
            <a:off x="3761484" y="2120905"/>
            <a:ext cx="388599" cy="369332"/>
          </a:xfrm>
          <a:prstGeom prst="rect">
            <a:avLst/>
          </a:prstGeom>
          <a:noFill/>
        </p:spPr>
        <p:txBody>
          <a:bodyPr wrap="square" rtlCol="0">
            <a:spAutoFit/>
          </a:bodyPr>
          <a:lstStyle/>
          <a:p>
            <a:r>
              <a:rPr lang="zh-CN" altLang="en-US" dirty="0"/>
              <a:t>大</a:t>
            </a:r>
          </a:p>
        </p:txBody>
      </p:sp>
      <p:sp>
        <p:nvSpPr>
          <p:cNvPr id="40" name="文本框 39">
            <a:extLst>
              <a:ext uri="{FF2B5EF4-FFF2-40B4-BE49-F238E27FC236}">
                <a16:creationId xmlns:a16="http://schemas.microsoft.com/office/drawing/2014/main" xmlns="" id="{FA54FDA3-F266-4211-A391-396C31369214}"/>
              </a:ext>
            </a:extLst>
          </p:cNvPr>
          <p:cNvSpPr txBox="1"/>
          <p:nvPr/>
        </p:nvSpPr>
        <p:spPr>
          <a:xfrm>
            <a:off x="5616932" y="2121949"/>
            <a:ext cx="388599" cy="369332"/>
          </a:xfrm>
          <a:prstGeom prst="rect">
            <a:avLst/>
          </a:prstGeom>
          <a:noFill/>
        </p:spPr>
        <p:txBody>
          <a:bodyPr wrap="square" rtlCol="0">
            <a:spAutoFit/>
          </a:bodyPr>
          <a:lstStyle/>
          <a:p>
            <a:r>
              <a:rPr lang="zh-CN" altLang="en-US" dirty="0"/>
              <a:t>小</a:t>
            </a:r>
          </a:p>
        </p:txBody>
      </p:sp>
      <p:sp>
        <p:nvSpPr>
          <p:cNvPr id="41" name="文本框 40">
            <a:extLst>
              <a:ext uri="{FF2B5EF4-FFF2-40B4-BE49-F238E27FC236}">
                <a16:creationId xmlns:a16="http://schemas.microsoft.com/office/drawing/2014/main" xmlns="" id="{55344B17-940C-4BC7-9631-F5BE5250F397}"/>
              </a:ext>
            </a:extLst>
          </p:cNvPr>
          <p:cNvSpPr txBox="1"/>
          <p:nvPr/>
        </p:nvSpPr>
        <p:spPr>
          <a:xfrm>
            <a:off x="7081641" y="2120905"/>
            <a:ext cx="388599" cy="369332"/>
          </a:xfrm>
          <a:prstGeom prst="rect">
            <a:avLst/>
          </a:prstGeom>
          <a:noFill/>
        </p:spPr>
        <p:txBody>
          <a:bodyPr wrap="square" rtlCol="0">
            <a:spAutoFit/>
          </a:bodyPr>
          <a:lstStyle/>
          <a:p>
            <a:r>
              <a:rPr lang="zh-CN" altLang="en-US" dirty="0"/>
              <a:t>大</a:t>
            </a:r>
          </a:p>
        </p:txBody>
      </p:sp>
      <p:sp>
        <p:nvSpPr>
          <p:cNvPr id="42" name="文本框 41">
            <a:extLst>
              <a:ext uri="{FF2B5EF4-FFF2-40B4-BE49-F238E27FC236}">
                <a16:creationId xmlns:a16="http://schemas.microsoft.com/office/drawing/2014/main" xmlns="" id="{DD39B05A-F9E7-4146-B0D1-F6D2FCB176BD}"/>
              </a:ext>
            </a:extLst>
          </p:cNvPr>
          <p:cNvSpPr txBox="1"/>
          <p:nvPr/>
        </p:nvSpPr>
        <p:spPr>
          <a:xfrm>
            <a:off x="8028119" y="2828521"/>
            <a:ext cx="388599" cy="369332"/>
          </a:xfrm>
          <a:prstGeom prst="rect">
            <a:avLst/>
          </a:prstGeom>
          <a:noFill/>
        </p:spPr>
        <p:txBody>
          <a:bodyPr wrap="square" rtlCol="0">
            <a:spAutoFit/>
          </a:bodyPr>
          <a:lstStyle/>
          <a:p>
            <a:r>
              <a:rPr lang="zh-CN" altLang="en-US" dirty="0"/>
              <a:t>大</a:t>
            </a:r>
          </a:p>
        </p:txBody>
      </p:sp>
      <p:sp>
        <p:nvSpPr>
          <p:cNvPr id="53" name="文本框 52">
            <a:extLst>
              <a:ext uri="{FF2B5EF4-FFF2-40B4-BE49-F238E27FC236}">
                <a16:creationId xmlns:a16="http://schemas.microsoft.com/office/drawing/2014/main" xmlns="" id="{B92C8CC4-6847-43F9-8930-5025BE56FC08}"/>
              </a:ext>
            </a:extLst>
          </p:cNvPr>
          <p:cNvSpPr txBox="1"/>
          <p:nvPr/>
        </p:nvSpPr>
        <p:spPr>
          <a:xfrm>
            <a:off x="1221839" y="3532147"/>
            <a:ext cx="986706" cy="307777"/>
          </a:xfrm>
          <a:prstGeom prst="rect">
            <a:avLst/>
          </a:prstGeom>
          <a:noFill/>
        </p:spPr>
        <p:txBody>
          <a:bodyPr wrap="square" rtlCol="0">
            <a:spAutoFit/>
          </a:bodyPr>
          <a:lstStyle/>
          <a:p>
            <a:r>
              <a:rPr lang="zh-CN" altLang="en-US" sz="1400" dirty="0"/>
              <a:t>（</a:t>
            </a:r>
            <a:r>
              <a:rPr lang="en-US" altLang="zh-CN" sz="1400" dirty="0"/>
              <a:t>-</a:t>
            </a:r>
            <a:r>
              <a:rPr lang="zh-CN" altLang="en-US" sz="1400" dirty="0"/>
              <a:t>∞，</a:t>
            </a:r>
            <a:r>
              <a:rPr lang="en-US" altLang="zh-CN" sz="1400" dirty="0"/>
              <a:t>5</a:t>
            </a:r>
            <a:r>
              <a:rPr lang="zh-CN" altLang="en-US" sz="1400" dirty="0"/>
              <a:t>）</a:t>
            </a:r>
          </a:p>
        </p:txBody>
      </p:sp>
      <p:sp>
        <p:nvSpPr>
          <p:cNvPr id="54" name="文本框 53">
            <a:extLst>
              <a:ext uri="{FF2B5EF4-FFF2-40B4-BE49-F238E27FC236}">
                <a16:creationId xmlns:a16="http://schemas.microsoft.com/office/drawing/2014/main" xmlns="" id="{DE8F02D2-E912-4CCE-B97D-3C0F3D9D0D13}"/>
              </a:ext>
            </a:extLst>
          </p:cNvPr>
          <p:cNvSpPr txBox="1"/>
          <p:nvPr/>
        </p:nvSpPr>
        <p:spPr>
          <a:xfrm>
            <a:off x="2400870" y="3536864"/>
            <a:ext cx="682429" cy="307777"/>
          </a:xfrm>
          <a:prstGeom prst="rect">
            <a:avLst/>
          </a:prstGeom>
          <a:noFill/>
        </p:spPr>
        <p:txBody>
          <a:bodyPr wrap="square" rtlCol="0">
            <a:spAutoFit/>
          </a:bodyPr>
          <a:lstStyle/>
          <a:p>
            <a:r>
              <a:rPr lang="zh-CN" altLang="en-US" sz="1400" dirty="0"/>
              <a:t>（</a:t>
            </a:r>
            <a:r>
              <a:rPr lang="en-US" altLang="zh-CN" sz="1400" dirty="0"/>
              <a:t>5,13</a:t>
            </a:r>
            <a:r>
              <a:rPr lang="zh-CN" altLang="en-US" sz="1400" dirty="0"/>
              <a:t>）</a:t>
            </a:r>
          </a:p>
        </p:txBody>
      </p:sp>
      <p:sp>
        <p:nvSpPr>
          <p:cNvPr id="55" name="文本框 54">
            <a:extLst>
              <a:ext uri="{FF2B5EF4-FFF2-40B4-BE49-F238E27FC236}">
                <a16:creationId xmlns:a16="http://schemas.microsoft.com/office/drawing/2014/main" xmlns="" id="{6623A232-E617-4C8D-980B-12278F8913D5}"/>
              </a:ext>
            </a:extLst>
          </p:cNvPr>
          <p:cNvSpPr txBox="1"/>
          <p:nvPr/>
        </p:nvSpPr>
        <p:spPr>
          <a:xfrm>
            <a:off x="3230316" y="3536864"/>
            <a:ext cx="812316" cy="307777"/>
          </a:xfrm>
          <a:prstGeom prst="rect">
            <a:avLst/>
          </a:prstGeom>
          <a:noFill/>
        </p:spPr>
        <p:txBody>
          <a:bodyPr wrap="square" rtlCol="0">
            <a:spAutoFit/>
          </a:bodyPr>
          <a:lstStyle/>
          <a:p>
            <a:r>
              <a:rPr lang="zh-CN" altLang="en-US" sz="1400" dirty="0"/>
              <a:t>（</a:t>
            </a:r>
            <a:r>
              <a:rPr lang="en-US" altLang="zh-CN" sz="1400" dirty="0"/>
              <a:t>13,27</a:t>
            </a:r>
            <a:r>
              <a:rPr lang="zh-CN" altLang="en-US" sz="1400" dirty="0"/>
              <a:t>）</a:t>
            </a:r>
          </a:p>
        </p:txBody>
      </p:sp>
      <p:sp>
        <p:nvSpPr>
          <p:cNvPr id="56" name="文本框 55">
            <a:extLst>
              <a:ext uri="{FF2B5EF4-FFF2-40B4-BE49-F238E27FC236}">
                <a16:creationId xmlns:a16="http://schemas.microsoft.com/office/drawing/2014/main" xmlns="" id="{3D348C3C-C3EE-4751-8F6E-49FE2CF7568C}"/>
              </a:ext>
            </a:extLst>
          </p:cNvPr>
          <p:cNvSpPr txBox="1"/>
          <p:nvPr/>
        </p:nvSpPr>
        <p:spPr>
          <a:xfrm>
            <a:off x="4200256" y="3536863"/>
            <a:ext cx="812316" cy="307777"/>
          </a:xfrm>
          <a:prstGeom prst="rect">
            <a:avLst/>
          </a:prstGeom>
          <a:noFill/>
        </p:spPr>
        <p:txBody>
          <a:bodyPr wrap="square" rtlCol="0">
            <a:spAutoFit/>
          </a:bodyPr>
          <a:lstStyle/>
          <a:p>
            <a:r>
              <a:rPr lang="zh-CN" altLang="en-US" sz="1400" dirty="0"/>
              <a:t>（</a:t>
            </a:r>
            <a:r>
              <a:rPr lang="en-US" altLang="zh-CN" sz="1400" dirty="0"/>
              <a:t>27,39</a:t>
            </a:r>
            <a:r>
              <a:rPr lang="zh-CN" altLang="en-US" sz="1400" dirty="0"/>
              <a:t>）</a:t>
            </a:r>
          </a:p>
        </p:txBody>
      </p:sp>
      <p:cxnSp>
        <p:nvCxnSpPr>
          <p:cNvPr id="60" name="直接连接符 59">
            <a:extLst>
              <a:ext uri="{FF2B5EF4-FFF2-40B4-BE49-F238E27FC236}">
                <a16:creationId xmlns:a16="http://schemas.microsoft.com/office/drawing/2014/main" xmlns="" id="{B8CDA2D4-8598-4CD8-8FC8-A77D7C8265D9}"/>
              </a:ext>
            </a:extLst>
          </p:cNvPr>
          <p:cNvCxnSpPr>
            <a:stCxn id="34" idx="5"/>
            <a:endCxn id="54" idx="0"/>
          </p:cNvCxnSpPr>
          <p:nvPr/>
        </p:nvCxnSpPr>
        <p:spPr>
          <a:xfrm>
            <a:off x="2677342" y="3061831"/>
            <a:ext cx="64743"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4EFEAF3F-0DFE-4AB9-8321-9AB3E681F652}"/>
              </a:ext>
            </a:extLst>
          </p:cNvPr>
          <p:cNvCxnSpPr>
            <a:stCxn id="34" idx="3"/>
            <a:endCxn id="53" idx="0"/>
          </p:cNvCxnSpPr>
          <p:nvPr/>
        </p:nvCxnSpPr>
        <p:spPr>
          <a:xfrm flipH="1">
            <a:off x="1715192" y="3061831"/>
            <a:ext cx="529264" cy="470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153F88AA-CA04-47E9-9AE5-B1A654A88E71}"/>
              </a:ext>
            </a:extLst>
          </p:cNvPr>
          <p:cNvCxnSpPr>
            <a:stCxn id="35" idx="3"/>
            <a:endCxn id="55" idx="0"/>
          </p:cNvCxnSpPr>
          <p:nvPr/>
        </p:nvCxnSpPr>
        <p:spPr>
          <a:xfrm flipH="1">
            <a:off x="3636474" y="3061831"/>
            <a:ext cx="261220"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0A293A72-4763-4CCB-8DE9-004B79108444}"/>
              </a:ext>
            </a:extLst>
          </p:cNvPr>
          <p:cNvCxnSpPr>
            <a:stCxn id="35" idx="5"/>
            <a:endCxn id="56" idx="0"/>
          </p:cNvCxnSpPr>
          <p:nvPr/>
        </p:nvCxnSpPr>
        <p:spPr>
          <a:xfrm>
            <a:off x="4330580" y="3061831"/>
            <a:ext cx="27583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89F26D42-83A7-4111-A5F5-324674D64830}"/>
              </a:ext>
            </a:extLst>
          </p:cNvPr>
          <p:cNvSpPr txBox="1"/>
          <p:nvPr/>
        </p:nvSpPr>
        <p:spPr>
          <a:xfrm>
            <a:off x="4937578" y="3532146"/>
            <a:ext cx="812316" cy="307777"/>
          </a:xfrm>
          <a:prstGeom prst="rect">
            <a:avLst/>
          </a:prstGeom>
          <a:noFill/>
        </p:spPr>
        <p:txBody>
          <a:bodyPr wrap="square" rtlCol="0">
            <a:spAutoFit/>
          </a:bodyPr>
          <a:lstStyle/>
          <a:p>
            <a:r>
              <a:rPr lang="zh-CN" altLang="en-US" sz="1400" dirty="0"/>
              <a:t>（</a:t>
            </a:r>
            <a:r>
              <a:rPr lang="en-US" altLang="zh-CN" sz="1400" dirty="0"/>
              <a:t>39,45</a:t>
            </a:r>
            <a:r>
              <a:rPr lang="zh-CN" altLang="en-US" sz="1400" dirty="0"/>
              <a:t>）</a:t>
            </a:r>
          </a:p>
        </p:txBody>
      </p:sp>
      <p:sp>
        <p:nvSpPr>
          <p:cNvPr id="68" name="文本框 67">
            <a:extLst>
              <a:ext uri="{FF2B5EF4-FFF2-40B4-BE49-F238E27FC236}">
                <a16:creationId xmlns:a16="http://schemas.microsoft.com/office/drawing/2014/main" xmlns="" id="{EBB6A4EB-4B1A-4F11-BBE9-A68B4662160C}"/>
              </a:ext>
            </a:extLst>
          </p:cNvPr>
          <p:cNvSpPr txBox="1"/>
          <p:nvPr/>
        </p:nvSpPr>
        <p:spPr>
          <a:xfrm>
            <a:off x="5748154" y="3536863"/>
            <a:ext cx="812316" cy="307777"/>
          </a:xfrm>
          <a:prstGeom prst="rect">
            <a:avLst/>
          </a:prstGeom>
          <a:noFill/>
        </p:spPr>
        <p:txBody>
          <a:bodyPr wrap="square" rtlCol="0">
            <a:spAutoFit/>
          </a:bodyPr>
          <a:lstStyle/>
          <a:p>
            <a:r>
              <a:rPr lang="zh-CN" altLang="en-US" sz="1400" dirty="0"/>
              <a:t>（</a:t>
            </a:r>
            <a:r>
              <a:rPr lang="en-US" altLang="zh-CN" sz="1400" dirty="0"/>
              <a:t>45,52</a:t>
            </a:r>
            <a:r>
              <a:rPr lang="zh-CN" altLang="en-US" sz="1400" dirty="0"/>
              <a:t>）</a:t>
            </a:r>
          </a:p>
        </p:txBody>
      </p:sp>
      <p:sp>
        <p:nvSpPr>
          <p:cNvPr id="69" name="文本框 68">
            <a:extLst>
              <a:ext uri="{FF2B5EF4-FFF2-40B4-BE49-F238E27FC236}">
                <a16:creationId xmlns:a16="http://schemas.microsoft.com/office/drawing/2014/main" xmlns="" id="{53CACC88-839A-47B8-9A05-3ED8807BB0CC}"/>
              </a:ext>
            </a:extLst>
          </p:cNvPr>
          <p:cNvSpPr txBox="1"/>
          <p:nvPr/>
        </p:nvSpPr>
        <p:spPr>
          <a:xfrm>
            <a:off x="6693327" y="3532145"/>
            <a:ext cx="812316" cy="307777"/>
          </a:xfrm>
          <a:prstGeom prst="rect">
            <a:avLst/>
          </a:prstGeom>
          <a:noFill/>
        </p:spPr>
        <p:txBody>
          <a:bodyPr wrap="square" rtlCol="0">
            <a:spAutoFit/>
          </a:bodyPr>
          <a:lstStyle/>
          <a:p>
            <a:r>
              <a:rPr lang="zh-CN" altLang="en-US" sz="1400" dirty="0"/>
              <a:t>（</a:t>
            </a:r>
            <a:r>
              <a:rPr lang="en-US" altLang="zh-CN" sz="1400" dirty="0"/>
              <a:t>52,72</a:t>
            </a:r>
            <a:r>
              <a:rPr lang="zh-CN" altLang="en-US" sz="1400" dirty="0"/>
              <a:t>）</a:t>
            </a:r>
          </a:p>
        </p:txBody>
      </p:sp>
      <p:sp>
        <p:nvSpPr>
          <p:cNvPr id="70" name="文本框 69">
            <a:extLst>
              <a:ext uri="{FF2B5EF4-FFF2-40B4-BE49-F238E27FC236}">
                <a16:creationId xmlns:a16="http://schemas.microsoft.com/office/drawing/2014/main" xmlns="" id="{71B9A2A7-5689-48F1-BFE7-C3B4CC39A205}"/>
              </a:ext>
            </a:extLst>
          </p:cNvPr>
          <p:cNvSpPr txBox="1"/>
          <p:nvPr/>
        </p:nvSpPr>
        <p:spPr>
          <a:xfrm>
            <a:off x="7816260" y="4212028"/>
            <a:ext cx="812316" cy="307777"/>
          </a:xfrm>
          <a:prstGeom prst="rect">
            <a:avLst/>
          </a:prstGeom>
          <a:noFill/>
        </p:spPr>
        <p:txBody>
          <a:bodyPr wrap="square" rtlCol="0">
            <a:spAutoFit/>
          </a:bodyPr>
          <a:lstStyle/>
          <a:p>
            <a:r>
              <a:rPr lang="zh-CN" altLang="en-US" sz="1400" dirty="0"/>
              <a:t>（</a:t>
            </a:r>
            <a:r>
              <a:rPr lang="en-US" altLang="zh-CN" sz="1400" dirty="0"/>
              <a:t>72,81</a:t>
            </a:r>
            <a:r>
              <a:rPr lang="zh-CN" altLang="en-US" sz="1400" dirty="0"/>
              <a:t>）</a:t>
            </a:r>
          </a:p>
        </p:txBody>
      </p:sp>
      <p:sp>
        <p:nvSpPr>
          <p:cNvPr id="71" name="文本框 70">
            <a:extLst>
              <a:ext uri="{FF2B5EF4-FFF2-40B4-BE49-F238E27FC236}">
                <a16:creationId xmlns:a16="http://schemas.microsoft.com/office/drawing/2014/main" xmlns="" id="{388DDFEE-33A2-483F-A5D6-7703D0B155AE}"/>
              </a:ext>
            </a:extLst>
          </p:cNvPr>
          <p:cNvSpPr txBox="1"/>
          <p:nvPr/>
        </p:nvSpPr>
        <p:spPr>
          <a:xfrm>
            <a:off x="9444773" y="4212028"/>
            <a:ext cx="1269095" cy="307777"/>
          </a:xfrm>
          <a:prstGeom prst="rect">
            <a:avLst/>
          </a:prstGeom>
          <a:noFill/>
        </p:spPr>
        <p:txBody>
          <a:bodyPr wrap="square" rtlCol="0">
            <a:spAutoFit/>
          </a:bodyPr>
          <a:lstStyle/>
          <a:p>
            <a:r>
              <a:rPr lang="zh-CN" altLang="en-US" sz="1400" dirty="0"/>
              <a:t>（</a:t>
            </a:r>
            <a:r>
              <a:rPr lang="en-US" altLang="zh-CN" sz="1400" dirty="0"/>
              <a:t>81</a:t>
            </a:r>
            <a:r>
              <a:rPr lang="zh-CN" altLang="en-US" sz="1400" dirty="0"/>
              <a:t>，</a:t>
            </a:r>
            <a:r>
              <a:rPr lang="en-US" altLang="zh-CN" sz="1400" dirty="0"/>
              <a:t>+</a:t>
            </a:r>
            <a:r>
              <a:rPr lang="zh-CN" altLang="en-US" sz="1400" dirty="0"/>
              <a:t>∞）</a:t>
            </a:r>
          </a:p>
        </p:txBody>
      </p:sp>
      <p:cxnSp>
        <p:nvCxnSpPr>
          <p:cNvPr id="73" name="直接连接符 72">
            <a:extLst>
              <a:ext uri="{FF2B5EF4-FFF2-40B4-BE49-F238E27FC236}">
                <a16:creationId xmlns:a16="http://schemas.microsoft.com/office/drawing/2014/main" xmlns="" id="{7410F932-538C-4438-8D74-A6BF9FED3A4C}"/>
              </a:ext>
            </a:extLst>
          </p:cNvPr>
          <p:cNvCxnSpPr>
            <a:cxnSpLocks/>
            <a:stCxn id="19" idx="5"/>
            <a:endCxn id="71" idx="0"/>
          </p:cNvCxnSpPr>
          <p:nvPr/>
        </p:nvCxnSpPr>
        <p:spPr>
          <a:xfrm>
            <a:off x="9265919" y="3966695"/>
            <a:ext cx="813402"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8ED3E0A4-E7FB-4654-B2FF-1E994581DF63}"/>
              </a:ext>
            </a:extLst>
          </p:cNvPr>
          <p:cNvCxnSpPr>
            <a:stCxn id="19" idx="3"/>
            <a:endCxn id="70" idx="0"/>
          </p:cNvCxnSpPr>
          <p:nvPr/>
        </p:nvCxnSpPr>
        <p:spPr>
          <a:xfrm flipH="1">
            <a:off x="8222418" y="3966695"/>
            <a:ext cx="610615"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BF97168-9B53-4DB5-B91B-7BEC38335A2B}"/>
              </a:ext>
            </a:extLst>
          </p:cNvPr>
          <p:cNvCxnSpPr>
            <a:stCxn id="18" idx="3"/>
            <a:endCxn id="69" idx="0"/>
          </p:cNvCxnSpPr>
          <p:nvPr/>
        </p:nvCxnSpPr>
        <p:spPr>
          <a:xfrm flipH="1">
            <a:off x="7099485" y="3061831"/>
            <a:ext cx="104685" cy="470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B101C485-F3DE-451F-94D0-338F2BFC5F9B}"/>
              </a:ext>
            </a:extLst>
          </p:cNvPr>
          <p:cNvCxnSpPr>
            <a:stCxn id="36" idx="3"/>
            <a:endCxn id="67" idx="0"/>
          </p:cNvCxnSpPr>
          <p:nvPr/>
        </p:nvCxnSpPr>
        <p:spPr>
          <a:xfrm flipH="1">
            <a:off x="5343736" y="3061831"/>
            <a:ext cx="207196" cy="47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CFB3538D-FD84-47D4-94E0-E5A7050E31A0}"/>
              </a:ext>
            </a:extLst>
          </p:cNvPr>
          <p:cNvCxnSpPr>
            <a:stCxn id="36" idx="5"/>
            <a:endCxn id="68" idx="0"/>
          </p:cNvCxnSpPr>
          <p:nvPr/>
        </p:nvCxnSpPr>
        <p:spPr>
          <a:xfrm>
            <a:off x="5983818" y="3061831"/>
            <a:ext cx="17049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xmlns="" id="{F2480908-2809-47C8-8FC5-F9FE0E304D17}"/>
              </a:ext>
            </a:extLst>
          </p:cNvPr>
          <p:cNvSpPr txBox="1"/>
          <p:nvPr/>
        </p:nvSpPr>
        <p:spPr>
          <a:xfrm>
            <a:off x="4433545" y="3061831"/>
            <a:ext cx="388599" cy="369332"/>
          </a:xfrm>
          <a:prstGeom prst="rect">
            <a:avLst/>
          </a:prstGeom>
          <a:noFill/>
        </p:spPr>
        <p:txBody>
          <a:bodyPr wrap="square" rtlCol="0">
            <a:spAutoFit/>
          </a:bodyPr>
          <a:lstStyle/>
          <a:p>
            <a:r>
              <a:rPr lang="zh-CN" altLang="en-US" dirty="0"/>
              <a:t>大</a:t>
            </a:r>
          </a:p>
        </p:txBody>
      </p:sp>
      <p:sp>
        <p:nvSpPr>
          <p:cNvPr id="83" name="文本框 82">
            <a:extLst>
              <a:ext uri="{FF2B5EF4-FFF2-40B4-BE49-F238E27FC236}">
                <a16:creationId xmlns:a16="http://schemas.microsoft.com/office/drawing/2014/main" xmlns="" id="{8A1E5975-08B6-4756-B32E-E3097A395008}"/>
              </a:ext>
            </a:extLst>
          </p:cNvPr>
          <p:cNvSpPr txBox="1"/>
          <p:nvPr/>
        </p:nvSpPr>
        <p:spPr>
          <a:xfrm>
            <a:off x="2678109" y="3061831"/>
            <a:ext cx="388599" cy="369332"/>
          </a:xfrm>
          <a:prstGeom prst="rect">
            <a:avLst/>
          </a:prstGeom>
          <a:noFill/>
        </p:spPr>
        <p:txBody>
          <a:bodyPr wrap="square" rtlCol="0">
            <a:spAutoFit/>
          </a:bodyPr>
          <a:lstStyle/>
          <a:p>
            <a:r>
              <a:rPr lang="zh-CN" altLang="en-US" dirty="0"/>
              <a:t>大</a:t>
            </a:r>
          </a:p>
        </p:txBody>
      </p:sp>
      <p:sp>
        <p:nvSpPr>
          <p:cNvPr id="84" name="文本框 83">
            <a:extLst>
              <a:ext uri="{FF2B5EF4-FFF2-40B4-BE49-F238E27FC236}">
                <a16:creationId xmlns:a16="http://schemas.microsoft.com/office/drawing/2014/main" xmlns="" id="{112B8BD0-7707-4531-872E-838CA900AF02}"/>
              </a:ext>
            </a:extLst>
          </p:cNvPr>
          <p:cNvSpPr txBox="1"/>
          <p:nvPr/>
        </p:nvSpPr>
        <p:spPr>
          <a:xfrm>
            <a:off x="3305294" y="3061831"/>
            <a:ext cx="388599" cy="369332"/>
          </a:xfrm>
          <a:prstGeom prst="rect">
            <a:avLst/>
          </a:prstGeom>
          <a:noFill/>
        </p:spPr>
        <p:txBody>
          <a:bodyPr wrap="square" rtlCol="0">
            <a:spAutoFit/>
          </a:bodyPr>
          <a:lstStyle/>
          <a:p>
            <a:r>
              <a:rPr lang="zh-CN" altLang="en-US" dirty="0"/>
              <a:t>小</a:t>
            </a:r>
          </a:p>
        </p:txBody>
      </p:sp>
      <p:sp>
        <p:nvSpPr>
          <p:cNvPr id="85" name="文本框 84">
            <a:extLst>
              <a:ext uri="{FF2B5EF4-FFF2-40B4-BE49-F238E27FC236}">
                <a16:creationId xmlns:a16="http://schemas.microsoft.com/office/drawing/2014/main" xmlns="" id="{F5859B83-50E6-4425-8506-EE2734448E97}"/>
              </a:ext>
            </a:extLst>
          </p:cNvPr>
          <p:cNvSpPr txBox="1"/>
          <p:nvPr/>
        </p:nvSpPr>
        <p:spPr>
          <a:xfrm>
            <a:off x="1535602" y="2960786"/>
            <a:ext cx="388599" cy="369332"/>
          </a:xfrm>
          <a:prstGeom prst="rect">
            <a:avLst/>
          </a:prstGeom>
          <a:noFill/>
        </p:spPr>
        <p:txBody>
          <a:bodyPr wrap="square" rtlCol="0">
            <a:spAutoFit/>
          </a:bodyPr>
          <a:lstStyle/>
          <a:p>
            <a:r>
              <a:rPr lang="zh-CN" altLang="en-US" dirty="0"/>
              <a:t>小</a:t>
            </a:r>
          </a:p>
        </p:txBody>
      </p:sp>
      <p:sp>
        <p:nvSpPr>
          <p:cNvPr id="86" name="文本框 85">
            <a:extLst>
              <a:ext uri="{FF2B5EF4-FFF2-40B4-BE49-F238E27FC236}">
                <a16:creationId xmlns:a16="http://schemas.microsoft.com/office/drawing/2014/main" xmlns="" id="{EE860415-0D47-4207-A4E6-9FB2BE26D7A9}"/>
              </a:ext>
            </a:extLst>
          </p:cNvPr>
          <p:cNvSpPr txBox="1"/>
          <p:nvPr/>
        </p:nvSpPr>
        <p:spPr>
          <a:xfrm>
            <a:off x="5028393" y="3061831"/>
            <a:ext cx="388599" cy="369332"/>
          </a:xfrm>
          <a:prstGeom prst="rect">
            <a:avLst/>
          </a:prstGeom>
          <a:noFill/>
        </p:spPr>
        <p:txBody>
          <a:bodyPr wrap="square" rtlCol="0">
            <a:spAutoFit/>
          </a:bodyPr>
          <a:lstStyle/>
          <a:p>
            <a:r>
              <a:rPr lang="zh-CN" altLang="en-US" dirty="0"/>
              <a:t>小</a:t>
            </a:r>
          </a:p>
        </p:txBody>
      </p:sp>
      <p:sp>
        <p:nvSpPr>
          <p:cNvPr id="87" name="文本框 86">
            <a:extLst>
              <a:ext uri="{FF2B5EF4-FFF2-40B4-BE49-F238E27FC236}">
                <a16:creationId xmlns:a16="http://schemas.microsoft.com/office/drawing/2014/main" xmlns="" id="{EF2A8DF0-59A9-445F-A3E7-6FF4B6A2BA3E}"/>
              </a:ext>
            </a:extLst>
          </p:cNvPr>
          <p:cNvSpPr txBox="1"/>
          <p:nvPr/>
        </p:nvSpPr>
        <p:spPr>
          <a:xfrm>
            <a:off x="6044000" y="3061831"/>
            <a:ext cx="388599" cy="369332"/>
          </a:xfrm>
          <a:prstGeom prst="rect">
            <a:avLst/>
          </a:prstGeom>
          <a:noFill/>
        </p:spPr>
        <p:txBody>
          <a:bodyPr wrap="square" rtlCol="0">
            <a:spAutoFit/>
          </a:bodyPr>
          <a:lstStyle/>
          <a:p>
            <a:r>
              <a:rPr lang="zh-CN" altLang="en-US" dirty="0"/>
              <a:t>大</a:t>
            </a:r>
          </a:p>
        </p:txBody>
      </p:sp>
      <p:sp>
        <p:nvSpPr>
          <p:cNvPr id="88" name="文本框 87">
            <a:extLst>
              <a:ext uri="{FF2B5EF4-FFF2-40B4-BE49-F238E27FC236}">
                <a16:creationId xmlns:a16="http://schemas.microsoft.com/office/drawing/2014/main" xmlns="" id="{1A455D36-B930-4706-8641-2DE752507827}"/>
              </a:ext>
            </a:extLst>
          </p:cNvPr>
          <p:cNvSpPr txBox="1"/>
          <p:nvPr/>
        </p:nvSpPr>
        <p:spPr>
          <a:xfrm>
            <a:off x="6740357" y="3056530"/>
            <a:ext cx="388599" cy="369332"/>
          </a:xfrm>
          <a:prstGeom prst="rect">
            <a:avLst/>
          </a:prstGeom>
          <a:noFill/>
        </p:spPr>
        <p:txBody>
          <a:bodyPr wrap="square" rtlCol="0">
            <a:spAutoFit/>
          </a:bodyPr>
          <a:lstStyle/>
          <a:p>
            <a:r>
              <a:rPr lang="zh-CN" altLang="en-US" dirty="0"/>
              <a:t>小</a:t>
            </a:r>
          </a:p>
        </p:txBody>
      </p:sp>
      <p:sp>
        <p:nvSpPr>
          <p:cNvPr id="89" name="文本框 88">
            <a:extLst>
              <a:ext uri="{FF2B5EF4-FFF2-40B4-BE49-F238E27FC236}">
                <a16:creationId xmlns:a16="http://schemas.microsoft.com/office/drawing/2014/main" xmlns="" id="{65FC1D0E-2DAE-4F5F-AFCA-2844FF1DCABB}"/>
              </a:ext>
            </a:extLst>
          </p:cNvPr>
          <p:cNvSpPr txBox="1"/>
          <p:nvPr/>
        </p:nvSpPr>
        <p:spPr>
          <a:xfrm>
            <a:off x="8193792" y="3782029"/>
            <a:ext cx="388599" cy="369332"/>
          </a:xfrm>
          <a:prstGeom prst="rect">
            <a:avLst/>
          </a:prstGeom>
          <a:noFill/>
        </p:spPr>
        <p:txBody>
          <a:bodyPr wrap="square" rtlCol="0">
            <a:spAutoFit/>
          </a:bodyPr>
          <a:lstStyle/>
          <a:p>
            <a:r>
              <a:rPr lang="zh-CN" altLang="en-US" dirty="0"/>
              <a:t>小</a:t>
            </a:r>
          </a:p>
        </p:txBody>
      </p:sp>
      <p:sp>
        <p:nvSpPr>
          <p:cNvPr id="90" name="文本框 89">
            <a:extLst>
              <a:ext uri="{FF2B5EF4-FFF2-40B4-BE49-F238E27FC236}">
                <a16:creationId xmlns:a16="http://schemas.microsoft.com/office/drawing/2014/main" xmlns="" id="{AC17EE40-7F59-4402-A440-60E9A754055D}"/>
              </a:ext>
            </a:extLst>
          </p:cNvPr>
          <p:cNvSpPr txBox="1"/>
          <p:nvPr/>
        </p:nvSpPr>
        <p:spPr>
          <a:xfrm>
            <a:off x="9560942" y="3782029"/>
            <a:ext cx="388599" cy="369332"/>
          </a:xfrm>
          <a:prstGeom prst="rect">
            <a:avLst/>
          </a:prstGeom>
          <a:noFill/>
        </p:spPr>
        <p:txBody>
          <a:bodyPr wrap="square" rtlCol="0">
            <a:spAutoFit/>
          </a:bodyPr>
          <a:lstStyle/>
          <a:p>
            <a:r>
              <a:rPr lang="zh-CN" altLang="en-US" dirty="0"/>
              <a:t>大</a:t>
            </a:r>
          </a:p>
        </p:txBody>
      </p:sp>
      <p:sp>
        <p:nvSpPr>
          <p:cNvPr id="3" name="文本框 2">
            <a:extLst>
              <a:ext uri="{FF2B5EF4-FFF2-40B4-BE49-F238E27FC236}">
                <a16:creationId xmlns:a16="http://schemas.microsoft.com/office/drawing/2014/main" xmlns="" id="{1FE43C95-DD3C-4A1B-A883-7708C9E7F5FC}"/>
              </a:ext>
            </a:extLst>
          </p:cNvPr>
          <p:cNvSpPr txBox="1"/>
          <p:nvPr/>
        </p:nvSpPr>
        <p:spPr>
          <a:xfrm>
            <a:off x="718215" y="4630859"/>
            <a:ext cx="8438726" cy="369332"/>
          </a:xfrm>
          <a:prstGeom prst="rect">
            <a:avLst/>
          </a:prstGeom>
          <a:noFill/>
        </p:spPr>
        <p:txBody>
          <a:bodyPr wrap="square" rtlCol="0">
            <a:spAutoFit/>
          </a:bodyPr>
          <a:lstStyle/>
          <a:p>
            <a:r>
              <a:rPr lang="zh-CN" altLang="en-US" dirty="0"/>
              <a:t>对于折半查找，查找的比较次数就是从根结点到该结点经历的</a:t>
            </a:r>
            <a:r>
              <a:rPr lang="zh-CN" altLang="en-US" dirty="0">
                <a:solidFill>
                  <a:schemeClr val="accent1"/>
                </a:solidFill>
              </a:rPr>
              <a:t>结点数</a:t>
            </a:r>
          </a:p>
        </p:txBody>
      </p:sp>
      <p:sp>
        <p:nvSpPr>
          <p:cNvPr id="72" name="矩形 71">
            <a:extLst>
              <a:ext uri="{FF2B5EF4-FFF2-40B4-BE49-F238E27FC236}">
                <a16:creationId xmlns:a16="http://schemas.microsoft.com/office/drawing/2014/main" xmlns="" id="{38622D1D-D77D-4B2E-B905-3B3A43533BF5}"/>
              </a:ext>
            </a:extLst>
          </p:cNvPr>
          <p:cNvSpPr/>
          <p:nvPr/>
        </p:nvSpPr>
        <p:spPr>
          <a:xfrm>
            <a:off x="1868418" y="5435256"/>
            <a:ext cx="8259754" cy="369332"/>
          </a:xfrm>
          <a:prstGeom prst="rect">
            <a:avLst/>
          </a:prstGeom>
        </p:spPr>
        <p:txBody>
          <a:bodyPr wrap="square">
            <a:spAutoFit/>
          </a:bodyPr>
          <a:lstStyle/>
          <a:p>
            <a:r>
              <a:rPr lang="zh-CN" altLang="zh-CN" dirty="0">
                <a:solidFill>
                  <a:schemeClr val="accent1"/>
                </a:solidFill>
              </a:rPr>
              <a:t>具有</a:t>
            </a:r>
            <a:r>
              <a:rPr lang="en-US" altLang="zh-CN" dirty="0">
                <a:solidFill>
                  <a:schemeClr val="accent1"/>
                </a:solidFill>
              </a:rPr>
              <a:t>N</a:t>
            </a:r>
            <a:r>
              <a:rPr lang="zh-CN" altLang="zh-CN" dirty="0">
                <a:solidFill>
                  <a:schemeClr val="accent1"/>
                </a:solidFill>
              </a:rPr>
              <a:t>个（</a:t>
            </a:r>
            <a:r>
              <a:rPr lang="en-US" altLang="zh-CN" dirty="0">
                <a:solidFill>
                  <a:schemeClr val="accent1"/>
                </a:solidFill>
              </a:rPr>
              <a:t>N&gt;0</a:t>
            </a:r>
            <a:r>
              <a:rPr lang="zh-CN" altLang="zh-CN" dirty="0">
                <a:solidFill>
                  <a:schemeClr val="accent1"/>
                </a:solidFill>
              </a:rPr>
              <a:t>）结点的</a:t>
            </a:r>
            <a:r>
              <a:rPr lang="zh-CN" altLang="zh-CN" dirty="0">
                <a:solidFill>
                  <a:schemeClr val="accent2"/>
                </a:solidFill>
              </a:rPr>
              <a:t>完全二叉树</a:t>
            </a:r>
            <a:r>
              <a:rPr lang="zh-CN" altLang="zh-CN" dirty="0">
                <a:solidFill>
                  <a:schemeClr val="accent1"/>
                </a:solidFill>
              </a:rPr>
              <a:t>的高度为</a:t>
            </a:r>
            <a:r>
              <a:rPr lang="zh-CN" altLang="zh-CN" baseline="-25000" dirty="0">
                <a:solidFill>
                  <a:schemeClr val="accent1"/>
                </a:solidFill>
              </a:rPr>
              <a:t> </a:t>
            </a:r>
            <a:r>
              <a:rPr lang="en-US" altLang="zh-CN" dirty="0">
                <a:solidFill>
                  <a:schemeClr val="accent1"/>
                </a:solidFill>
                <a:sym typeface="Symbol" panose="05050102010706020507" pitchFamily="18" charset="2"/>
              </a:rPr>
              <a:t></a:t>
            </a:r>
            <a:r>
              <a:rPr lang="en-US" altLang="zh-CN" dirty="0">
                <a:solidFill>
                  <a:schemeClr val="accent1"/>
                </a:solidFill>
              </a:rPr>
              <a:t>log</a:t>
            </a:r>
            <a:r>
              <a:rPr lang="en-US" altLang="zh-CN" baseline="-25000" dirty="0">
                <a:solidFill>
                  <a:schemeClr val="accent1"/>
                </a:solidFill>
              </a:rPr>
              <a:t>2</a:t>
            </a:r>
            <a:r>
              <a:rPr lang="en-US" altLang="zh-CN" dirty="0">
                <a:solidFill>
                  <a:schemeClr val="accent1"/>
                </a:solidFill>
              </a:rPr>
              <a:t>(N+1)</a:t>
            </a:r>
            <a:r>
              <a:rPr lang="en-US" altLang="zh-CN" dirty="0">
                <a:solidFill>
                  <a:schemeClr val="accent1"/>
                </a:solidFill>
                <a:sym typeface="Symbol" panose="05050102010706020507" pitchFamily="18" charset="2"/>
              </a:rPr>
              <a:t></a:t>
            </a:r>
            <a:r>
              <a:rPr lang="en-US" altLang="zh-CN" baseline="-25000" dirty="0">
                <a:solidFill>
                  <a:schemeClr val="accent1"/>
                </a:solidFill>
              </a:rPr>
              <a:t> </a:t>
            </a:r>
            <a:r>
              <a:rPr lang="zh-CN" altLang="zh-CN" dirty="0">
                <a:solidFill>
                  <a:schemeClr val="accent1"/>
                </a:solidFill>
              </a:rPr>
              <a:t>或</a:t>
            </a:r>
            <a:r>
              <a:rPr lang="zh-CN" altLang="zh-CN" baseline="-25000" dirty="0">
                <a:solidFill>
                  <a:schemeClr val="accent1"/>
                </a:solidFill>
              </a:rPr>
              <a:t> </a:t>
            </a:r>
            <a:r>
              <a:rPr lang="en-US" altLang="zh-CN" dirty="0">
                <a:solidFill>
                  <a:schemeClr val="accent1"/>
                </a:solidFill>
                <a:sym typeface="Symbol" panose="05050102010706020507" pitchFamily="18" charset="2"/>
              </a:rPr>
              <a:t></a:t>
            </a:r>
            <a:r>
              <a:rPr lang="en-US" altLang="zh-CN" dirty="0">
                <a:solidFill>
                  <a:schemeClr val="accent1"/>
                </a:solidFill>
              </a:rPr>
              <a:t>log</a:t>
            </a:r>
            <a:r>
              <a:rPr lang="en-US" altLang="zh-CN" baseline="-25000" dirty="0">
                <a:solidFill>
                  <a:schemeClr val="accent1"/>
                </a:solidFill>
              </a:rPr>
              <a:t>2</a:t>
            </a:r>
            <a:r>
              <a:rPr lang="en-US" altLang="zh-CN" dirty="0">
                <a:solidFill>
                  <a:schemeClr val="accent1"/>
                </a:solidFill>
              </a:rPr>
              <a:t>N</a:t>
            </a:r>
            <a:r>
              <a:rPr lang="en-US" altLang="zh-CN" dirty="0">
                <a:solidFill>
                  <a:schemeClr val="accent1"/>
                </a:solidFill>
                <a:sym typeface="Symbol" panose="05050102010706020507" pitchFamily="18" charset="2"/>
              </a:rPr>
              <a:t></a:t>
            </a:r>
            <a:r>
              <a:rPr lang="en-US" altLang="zh-CN" baseline="-25000" dirty="0">
                <a:solidFill>
                  <a:schemeClr val="accent1"/>
                </a:solidFill>
              </a:rPr>
              <a:t> </a:t>
            </a:r>
            <a:r>
              <a:rPr lang="en-US" altLang="zh-CN" dirty="0">
                <a:solidFill>
                  <a:schemeClr val="accent1"/>
                </a:solidFill>
              </a:rPr>
              <a:t>+1</a:t>
            </a:r>
            <a:r>
              <a:rPr lang="zh-CN" altLang="zh-CN" dirty="0">
                <a:solidFill>
                  <a:schemeClr val="accent1"/>
                </a:solidFill>
              </a:rPr>
              <a:t>。</a:t>
            </a:r>
            <a:endParaRPr lang="zh-CN" altLang="en-US" dirty="0">
              <a:solidFill>
                <a:schemeClr val="accent1"/>
              </a:solidFill>
            </a:endParaRPr>
          </a:p>
        </p:txBody>
      </p:sp>
      <p:pic>
        <p:nvPicPr>
          <p:cNvPr id="5" name="图片 4">
            <a:extLst>
              <a:ext uri="{FF2B5EF4-FFF2-40B4-BE49-F238E27FC236}">
                <a16:creationId xmlns:a16="http://schemas.microsoft.com/office/drawing/2014/main" xmlns="" id="{FD47EB58-CD2F-4ACA-A5A0-D430E3EC9297}"/>
              </a:ext>
            </a:extLst>
          </p:cNvPr>
          <p:cNvPicPr>
            <a:picLocks noChangeAspect="1"/>
          </p:cNvPicPr>
          <p:nvPr/>
        </p:nvPicPr>
        <p:blipFill>
          <a:blip r:embed="rId2"/>
          <a:stretch>
            <a:fillRect/>
          </a:stretch>
        </p:blipFill>
        <p:spPr>
          <a:xfrm>
            <a:off x="718215" y="5151771"/>
            <a:ext cx="1142469" cy="747729"/>
          </a:xfrm>
          <a:prstGeom prst="rect">
            <a:avLst/>
          </a:prstGeom>
        </p:spPr>
      </p:pic>
      <p:sp>
        <p:nvSpPr>
          <p:cNvPr id="74" name="文本框 73">
            <a:extLst>
              <a:ext uri="{FF2B5EF4-FFF2-40B4-BE49-F238E27FC236}">
                <a16:creationId xmlns:a16="http://schemas.microsoft.com/office/drawing/2014/main" xmlns="" id="{F912D579-C8C6-48B8-9287-20F33367157B}"/>
              </a:ext>
            </a:extLst>
          </p:cNvPr>
          <p:cNvSpPr txBox="1"/>
          <p:nvPr/>
        </p:nvSpPr>
        <p:spPr>
          <a:xfrm>
            <a:off x="718215" y="6133630"/>
            <a:ext cx="7178724" cy="369332"/>
          </a:xfrm>
          <a:prstGeom prst="rect">
            <a:avLst/>
          </a:prstGeom>
          <a:noFill/>
        </p:spPr>
        <p:txBody>
          <a:bodyPr wrap="square" rtlCol="0">
            <a:spAutoFit/>
          </a:bodyPr>
          <a:lstStyle/>
          <a:p>
            <a:r>
              <a:rPr lang="zh-CN" altLang="en-US" dirty="0"/>
              <a:t>所以折半查找的时间复杂度为</a:t>
            </a:r>
            <a:r>
              <a:rPr lang="en-US" altLang="zh-CN" dirty="0">
                <a:solidFill>
                  <a:schemeClr val="accent1"/>
                </a:solidFill>
              </a:rPr>
              <a:t>O(</a:t>
            </a:r>
            <a:r>
              <a:rPr lang="en-US" altLang="zh-CN" dirty="0" err="1">
                <a:solidFill>
                  <a:schemeClr val="accent1"/>
                </a:solidFill>
              </a:rPr>
              <a:t>logn</a:t>
            </a:r>
            <a:r>
              <a:rPr lang="en-US" altLang="zh-CN" dirty="0">
                <a:solidFill>
                  <a:schemeClr val="accent1"/>
                </a:solidFill>
              </a:rPr>
              <a:t>)</a:t>
            </a:r>
            <a:endParaRPr lang="zh-CN" altLang="en-US" dirty="0">
              <a:solidFill>
                <a:schemeClr val="accent1"/>
              </a:solidFill>
            </a:endParaRPr>
          </a:p>
        </p:txBody>
      </p:sp>
    </p:spTree>
    <p:extLst>
      <p:ext uri="{BB962C8B-B14F-4D97-AF65-F5344CB8AC3E}">
        <p14:creationId xmlns:p14="http://schemas.microsoft.com/office/powerpoint/2010/main" val="19433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2" grpId="0"/>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流程图: 接点 30">
            <a:extLst>
              <a:ext uri="{FF2B5EF4-FFF2-40B4-BE49-F238E27FC236}">
                <a16:creationId xmlns:a16="http://schemas.microsoft.com/office/drawing/2014/main" xmlns="" id="{9EB90EDF-2844-46A0-9B58-EBA8B30E17FA}"/>
              </a:ext>
            </a:extLst>
          </p:cNvPr>
          <p:cNvSpPr/>
          <p:nvPr/>
        </p:nvSpPr>
        <p:spPr>
          <a:xfrm>
            <a:off x="4574628" y="8443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39</a:t>
            </a:r>
            <a:endParaRPr lang="zh-CN" altLang="en-US" dirty="0"/>
          </a:p>
        </p:txBody>
      </p:sp>
      <p:sp>
        <p:nvSpPr>
          <p:cNvPr id="32" name="流程图: 接点 31">
            <a:extLst>
              <a:ext uri="{FF2B5EF4-FFF2-40B4-BE49-F238E27FC236}">
                <a16:creationId xmlns:a16="http://schemas.microsoft.com/office/drawing/2014/main" xmlns="" id="{DBC5F554-D52B-4B0E-B89F-7C66E82750A4}"/>
              </a:ext>
            </a:extLst>
          </p:cNvPr>
          <p:cNvSpPr/>
          <p:nvPr/>
        </p:nvSpPr>
        <p:spPr>
          <a:xfrm>
            <a:off x="3030844"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13</a:t>
            </a:r>
            <a:endParaRPr lang="zh-CN" altLang="en-US" dirty="0"/>
          </a:p>
        </p:txBody>
      </p:sp>
      <p:sp>
        <p:nvSpPr>
          <p:cNvPr id="33" name="流程图: 接点 32">
            <a:extLst>
              <a:ext uri="{FF2B5EF4-FFF2-40B4-BE49-F238E27FC236}">
                <a16:creationId xmlns:a16="http://schemas.microsoft.com/office/drawing/2014/main" xmlns="" id="{8033CB53-C847-48C4-8FCA-D0D38A230B9C}"/>
              </a:ext>
            </a:extLst>
          </p:cNvPr>
          <p:cNvSpPr/>
          <p:nvPr/>
        </p:nvSpPr>
        <p:spPr>
          <a:xfrm>
            <a:off x="6118412"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4" name="流程图: 接点 33">
            <a:extLst>
              <a:ext uri="{FF2B5EF4-FFF2-40B4-BE49-F238E27FC236}">
                <a16:creationId xmlns:a16="http://schemas.microsoft.com/office/drawing/2014/main" xmlns="" id="{9C94B04E-E76B-427A-A5FD-FFBB2D15DFEA}"/>
              </a:ext>
            </a:extLst>
          </p:cNvPr>
          <p:cNvSpPr/>
          <p:nvPr/>
        </p:nvSpPr>
        <p:spPr>
          <a:xfrm>
            <a:off x="2154803"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5" name="流程图: 接点 34">
            <a:extLst>
              <a:ext uri="{FF2B5EF4-FFF2-40B4-BE49-F238E27FC236}">
                <a16:creationId xmlns:a16="http://schemas.microsoft.com/office/drawing/2014/main" xmlns="" id="{8890FCD2-6FF5-48E3-A07D-A44F3D2ACF6E}"/>
              </a:ext>
            </a:extLst>
          </p:cNvPr>
          <p:cNvSpPr/>
          <p:nvPr/>
        </p:nvSpPr>
        <p:spPr>
          <a:xfrm>
            <a:off x="3808041"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27</a:t>
            </a:r>
            <a:endParaRPr lang="zh-CN" altLang="en-US" dirty="0"/>
          </a:p>
        </p:txBody>
      </p:sp>
      <p:sp>
        <p:nvSpPr>
          <p:cNvPr id="36" name="流程图: 接点 35">
            <a:extLst>
              <a:ext uri="{FF2B5EF4-FFF2-40B4-BE49-F238E27FC236}">
                <a16:creationId xmlns:a16="http://schemas.microsoft.com/office/drawing/2014/main" xmlns="" id="{F5CBFCDD-8D49-4822-89EE-0FD644F0AC5F}"/>
              </a:ext>
            </a:extLst>
          </p:cNvPr>
          <p:cNvSpPr/>
          <p:nvPr/>
        </p:nvSpPr>
        <p:spPr>
          <a:xfrm>
            <a:off x="5461279"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8" name="流程图: 接点 17">
            <a:extLst>
              <a:ext uri="{FF2B5EF4-FFF2-40B4-BE49-F238E27FC236}">
                <a16:creationId xmlns:a16="http://schemas.microsoft.com/office/drawing/2014/main" xmlns="" id="{77A4F276-0685-43DD-8CB9-FC6AAFD8AF0D}"/>
              </a:ext>
            </a:extLst>
          </p:cNvPr>
          <p:cNvSpPr/>
          <p:nvPr/>
        </p:nvSpPr>
        <p:spPr>
          <a:xfrm>
            <a:off x="7114517"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72</a:t>
            </a:r>
            <a:endParaRPr lang="zh-CN" altLang="en-US" dirty="0"/>
          </a:p>
        </p:txBody>
      </p:sp>
      <p:sp>
        <p:nvSpPr>
          <p:cNvPr id="19" name="流程图: 接点 18">
            <a:extLst>
              <a:ext uri="{FF2B5EF4-FFF2-40B4-BE49-F238E27FC236}">
                <a16:creationId xmlns:a16="http://schemas.microsoft.com/office/drawing/2014/main" xmlns="" id="{35349FD8-F758-41B8-B9BC-1D27D8E152A5}"/>
              </a:ext>
            </a:extLst>
          </p:cNvPr>
          <p:cNvSpPr/>
          <p:nvPr/>
        </p:nvSpPr>
        <p:spPr>
          <a:xfrm>
            <a:off x="8743380" y="358052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81</a:t>
            </a:r>
            <a:endParaRPr lang="zh-CN" altLang="en-US" dirty="0"/>
          </a:p>
        </p:txBody>
      </p:sp>
      <p:cxnSp>
        <p:nvCxnSpPr>
          <p:cNvPr id="4" name="直接连接符 3">
            <a:extLst>
              <a:ext uri="{FF2B5EF4-FFF2-40B4-BE49-F238E27FC236}">
                <a16:creationId xmlns:a16="http://schemas.microsoft.com/office/drawing/2014/main" xmlns="" id="{85C2A694-4F38-4E5D-8E13-D6E0167AD8F1}"/>
              </a:ext>
            </a:extLst>
          </p:cNvPr>
          <p:cNvCxnSpPr>
            <a:stCxn id="31" idx="2"/>
            <a:endCxn id="32" idx="0"/>
          </p:cNvCxnSpPr>
          <p:nvPr/>
        </p:nvCxnSpPr>
        <p:spPr>
          <a:xfrm flipH="1">
            <a:off x="333694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AD598C72-4595-4C4A-ADDB-AF9DE0AA91E1}"/>
              </a:ext>
            </a:extLst>
          </p:cNvPr>
          <p:cNvCxnSpPr>
            <a:stCxn id="31" idx="6"/>
            <a:endCxn id="33" idx="0"/>
          </p:cNvCxnSpPr>
          <p:nvPr/>
        </p:nvCxnSpPr>
        <p:spPr>
          <a:xfrm>
            <a:off x="518682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3883A0CC-F883-4DD8-96CB-3FA52847145A}"/>
              </a:ext>
            </a:extLst>
          </p:cNvPr>
          <p:cNvCxnSpPr>
            <a:stCxn id="32" idx="4"/>
            <a:endCxn id="34" idx="0"/>
          </p:cNvCxnSpPr>
          <p:nvPr/>
        </p:nvCxnSpPr>
        <p:spPr>
          <a:xfrm flipH="1">
            <a:off x="2460899" y="2037804"/>
            <a:ext cx="876041"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BCC7B93A-D179-468C-B1FA-1C5B404DCBA2}"/>
              </a:ext>
            </a:extLst>
          </p:cNvPr>
          <p:cNvCxnSpPr>
            <a:stCxn id="32" idx="4"/>
            <a:endCxn id="35" idx="0"/>
          </p:cNvCxnSpPr>
          <p:nvPr/>
        </p:nvCxnSpPr>
        <p:spPr>
          <a:xfrm>
            <a:off x="3336940" y="2037804"/>
            <a:ext cx="777197"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80FF8FE-8348-4B67-8664-5FF3CBC84779}"/>
              </a:ext>
            </a:extLst>
          </p:cNvPr>
          <p:cNvCxnSpPr>
            <a:stCxn id="33" idx="4"/>
            <a:endCxn id="36" idx="0"/>
          </p:cNvCxnSpPr>
          <p:nvPr/>
        </p:nvCxnSpPr>
        <p:spPr>
          <a:xfrm flipH="1">
            <a:off x="5767375" y="2037804"/>
            <a:ext cx="657133"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90889C1-7F41-4FA7-8940-3C2540330959}"/>
              </a:ext>
            </a:extLst>
          </p:cNvPr>
          <p:cNvCxnSpPr>
            <a:stCxn id="33" idx="4"/>
            <a:endCxn id="18" idx="0"/>
          </p:cNvCxnSpPr>
          <p:nvPr/>
        </p:nvCxnSpPr>
        <p:spPr>
          <a:xfrm>
            <a:off x="6424508" y="2037804"/>
            <a:ext cx="996105"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F136978-0779-4358-8E2F-A4F1772D9CE4}"/>
              </a:ext>
            </a:extLst>
          </p:cNvPr>
          <p:cNvCxnSpPr>
            <a:stCxn id="18" idx="6"/>
            <a:endCxn id="19" idx="0"/>
          </p:cNvCxnSpPr>
          <p:nvPr/>
        </p:nvCxnSpPr>
        <p:spPr>
          <a:xfrm>
            <a:off x="7726709" y="2901872"/>
            <a:ext cx="1322767" cy="6786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8D318C11-8F79-41A8-AAD9-CD39A920426C}"/>
              </a:ext>
            </a:extLst>
          </p:cNvPr>
          <p:cNvSpPr txBox="1"/>
          <p:nvPr/>
        </p:nvSpPr>
        <p:spPr>
          <a:xfrm>
            <a:off x="3643036" y="1022429"/>
            <a:ext cx="388599" cy="369332"/>
          </a:xfrm>
          <a:prstGeom prst="rect">
            <a:avLst/>
          </a:prstGeom>
          <a:noFill/>
        </p:spPr>
        <p:txBody>
          <a:bodyPr wrap="square" rtlCol="0">
            <a:spAutoFit/>
          </a:bodyPr>
          <a:lstStyle/>
          <a:p>
            <a:r>
              <a:rPr lang="zh-CN" altLang="en-US" dirty="0"/>
              <a:t>小</a:t>
            </a:r>
          </a:p>
        </p:txBody>
      </p:sp>
      <p:sp>
        <p:nvSpPr>
          <p:cNvPr id="37" name="文本框 36">
            <a:extLst>
              <a:ext uri="{FF2B5EF4-FFF2-40B4-BE49-F238E27FC236}">
                <a16:creationId xmlns:a16="http://schemas.microsoft.com/office/drawing/2014/main" xmlns="" id="{D8401610-650C-413D-B6EA-859E9B476491}"/>
              </a:ext>
            </a:extLst>
          </p:cNvPr>
          <p:cNvSpPr txBox="1"/>
          <p:nvPr/>
        </p:nvSpPr>
        <p:spPr>
          <a:xfrm>
            <a:off x="5797355" y="1070548"/>
            <a:ext cx="388599" cy="369332"/>
          </a:xfrm>
          <a:prstGeom prst="rect">
            <a:avLst/>
          </a:prstGeom>
          <a:noFill/>
        </p:spPr>
        <p:txBody>
          <a:bodyPr wrap="square" rtlCol="0">
            <a:spAutoFit/>
          </a:bodyPr>
          <a:lstStyle/>
          <a:p>
            <a:r>
              <a:rPr lang="zh-CN" altLang="en-US" dirty="0"/>
              <a:t>大</a:t>
            </a:r>
          </a:p>
        </p:txBody>
      </p:sp>
      <p:sp>
        <p:nvSpPr>
          <p:cNvPr id="38" name="文本框 37">
            <a:extLst>
              <a:ext uri="{FF2B5EF4-FFF2-40B4-BE49-F238E27FC236}">
                <a16:creationId xmlns:a16="http://schemas.microsoft.com/office/drawing/2014/main" xmlns="" id="{B5C01EDB-65D6-4DE4-B51E-D1353EF975E1}"/>
              </a:ext>
            </a:extLst>
          </p:cNvPr>
          <p:cNvSpPr txBox="1"/>
          <p:nvPr/>
        </p:nvSpPr>
        <p:spPr>
          <a:xfrm>
            <a:off x="2378396" y="2120905"/>
            <a:ext cx="388599" cy="369332"/>
          </a:xfrm>
          <a:prstGeom prst="rect">
            <a:avLst/>
          </a:prstGeom>
          <a:noFill/>
        </p:spPr>
        <p:txBody>
          <a:bodyPr wrap="square" rtlCol="0">
            <a:spAutoFit/>
          </a:bodyPr>
          <a:lstStyle/>
          <a:p>
            <a:r>
              <a:rPr lang="zh-CN" altLang="en-US" dirty="0"/>
              <a:t>小</a:t>
            </a:r>
          </a:p>
        </p:txBody>
      </p:sp>
      <p:sp>
        <p:nvSpPr>
          <p:cNvPr id="39" name="文本框 38">
            <a:extLst>
              <a:ext uri="{FF2B5EF4-FFF2-40B4-BE49-F238E27FC236}">
                <a16:creationId xmlns:a16="http://schemas.microsoft.com/office/drawing/2014/main" xmlns="" id="{E70BF9FA-8794-453A-8BDB-C45FFDBE2F4E}"/>
              </a:ext>
            </a:extLst>
          </p:cNvPr>
          <p:cNvSpPr txBox="1"/>
          <p:nvPr/>
        </p:nvSpPr>
        <p:spPr>
          <a:xfrm>
            <a:off x="3761484" y="2120905"/>
            <a:ext cx="388599" cy="369332"/>
          </a:xfrm>
          <a:prstGeom prst="rect">
            <a:avLst/>
          </a:prstGeom>
          <a:noFill/>
        </p:spPr>
        <p:txBody>
          <a:bodyPr wrap="square" rtlCol="0">
            <a:spAutoFit/>
          </a:bodyPr>
          <a:lstStyle/>
          <a:p>
            <a:r>
              <a:rPr lang="zh-CN" altLang="en-US" dirty="0"/>
              <a:t>大</a:t>
            </a:r>
          </a:p>
        </p:txBody>
      </p:sp>
      <p:sp>
        <p:nvSpPr>
          <p:cNvPr id="40" name="文本框 39">
            <a:extLst>
              <a:ext uri="{FF2B5EF4-FFF2-40B4-BE49-F238E27FC236}">
                <a16:creationId xmlns:a16="http://schemas.microsoft.com/office/drawing/2014/main" xmlns="" id="{FA54FDA3-F266-4211-A391-396C31369214}"/>
              </a:ext>
            </a:extLst>
          </p:cNvPr>
          <p:cNvSpPr txBox="1"/>
          <p:nvPr/>
        </p:nvSpPr>
        <p:spPr>
          <a:xfrm>
            <a:off x="5616932" y="2121949"/>
            <a:ext cx="388599" cy="369332"/>
          </a:xfrm>
          <a:prstGeom prst="rect">
            <a:avLst/>
          </a:prstGeom>
          <a:noFill/>
        </p:spPr>
        <p:txBody>
          <a:bodyPr wrap="square" rtlCol="0">
            <a:spAutoFit/>
          </a:bodyPr>
          <a:lstStyle/>
          <a:p>
            <a:r>
              <a:rPr lang="zh-CN" altLang="en-US" dirty="0"/>
              <a:t>小</a:t>
            </a:r>
          </a:p>
        </p:txBody>
      </p:sp>
      <p:sp>
        <p:nvSpPr>
          <p:cNvPr id="41" name="文本框 40">
            <a:extLst>
              <a:ext uri="{FF2B5EF4-FFF2-40B4-BE49-F238E27FC236}">
                <a16:creationId xmlns:a16="http://schemas.microsoft.com/office/drawing/2014/main" xmlns="" id="{55344B17-940C-4BC7-9631-F5BE5250F397}"/>
              </a:ext>
            </a:extLst>
          </p:cNvPr>
          <p:cNvSpPr txBox="1"/>
          <p:nvPr/>
        </p:nvSpPr>
        <p:spPr>
          <a:xfrm>
            <a:off x="7081641" y="2120905"/>
            <a:ext cx="388599" cy="369332"/>
          </a:xfrm>
          <a:prstGeom prst="rect">
            <a:avLst/>
          </a:prstGeom>
          <a:noFill/>
        </p:spPr>
        <p:txBody>
          <a:bodyPr wrap="square" rtlCol="0">
            <a:spAutoFit/>
          </a:bodyPr>
          <a:lstStyle/>
          <a:p>
            <a:r>
              <a:rPr lang="zh-CN" altLang="en-US" dirty="0"/>
              <a:t>大</a:t>
            </a:r>
          </a:p>
        </p:txBody>
      </p:sp>
      <p:sp>
        <p:nvSpPr>
          <p:cNvPr id="42" name="文本框 41">
            <a:extLst>
              <a:ext uri="{FF2B5EF4-FFF2-40B4-BE49-F238E27FC236}">
                <a16:creationId xmlns:a16="http://schemas.microsoft.com/office/drawing/2014/main" xmlns="" id="{DD39B05A-F9E7-4146-B0D1-F6D2FCB176BD}"/>
              </a:ext>
            </a:extLst>
          </p:cNvPr>
          <p:cNvSpPr txBox="1"/>
          <p:nvPr/>
        </p:nvSpPr>
        <p:spPr>
          <a:xfrm>
            <a:off x="8028119" y="2828521"/>
            <a:ext cx="388599" cy="369332"/>
          </a:xfrm>
          <a:prstGeom prst="rect">
            <a:avLst/>
          </a:prstGeom>
          <a:noFill/>
        </p:spPr>
        <p:txBody>
          <a:bodyPr wrap="square" rtlCol="0">
            <a:spAutoFit/>
          </a:bodyPr>
          <a:lstStyle/>
          <a:p>
            <a:r>
              <a:rPr lang="zh-CN" altLang="en-US" dirty="0"/>
              <a:t>大</a:t>
            </a:r>
          </a:p>
        </p:txBody>
      </p:sp>
      <p:sp>
        <p:nvSpPr>
          <p:cNvPr id="53" name="文本框 52">
            <a:extLst>
              <a:ext uri="{FF2B5EF4-FFF2-40B4-BE49-F238E27FC236}">
                <a16:creationId xmlns:a16="http://schemas.microsoft.com/office/drawing/2014/main" xmlns="" id="{B92C8CC4-6847-43F9-8930-5025BE56FC08}"/>
              </a:ext>
            </a:extLst>
          </p:cNvPr>
          <p:cNvSpPr txBox="1"/>
          <p:nvPr/>
        </p:nvSpPr>
        <p:spPr>
          <a:xfrm>
            <a:off x="1221839" y="3532147"/>
            <a:ext cx="986706" cy="307777"/>
          </a:xfrm>
          <a:prstGeom prst="rect">
            <a:avLst/>
          </a:prstGeom>
          <a:noFill/>
        </p:spPr>
        <p:txBody>
          <a:bodyPr wrap="square" rtlCol="0">
            <a:spAutoFit/>
          </a:bodyPr>
          <a:lstStyle/>
          <a:p>
            <a:r>
              <a:rPr lang="zh-CN" altLang="en-US" sz="1400" dirty="0"/>
              <a:t>（</a:t>
            </a:r>
            <a:r>
              <a:rPr lang="en-US" altLang="zh-CN" sz="1400" dirty="0"/>
              <a:t>-</a:t>
            </a:r>
            <a:r>
              <a:rPr lang="zh-CN" altLang="en-US" sz="1400" dirty="0"/>
              <a:t>∞，</a:t>
            </a:r>
            <a:r>
              <a:rPr lang="en-US" altLang="zh-CN" sz="1400" dirty="0"/>
              <a:t>5</a:t>
            </a:r>
            <a:r>
              <a:rPr lang="zh-CN" altLang="en-US" sz="1400" dirty="0"/>
              <a:t>）</a:t>
            </a:r>
          </a:p>
        </p:txBody>
      </p:sp>
      <p:sp>
        <p:nvSpPr>
          <p:cNvPr id="54" name="文本框 53">
            <a:extLst>
              <a:ext uri="{FF2B5EF4-FFF2-40B4-BE49-F238E27FC236}">
                <a16:creationId xmlns:a16="http://schemas.microsoft.com/office/drawing/2014/main" xmlns="" id="{DE8F02D2-E912-4CCE-B97D-3C0F3D9D0D13}"/>
              </a:ext>
            </a:extLst>
          </p:cNvPr>
          <p:cNvSpPr txBox="1"/>
          <p:nvPr/>
        </p:nvSpPr>
        <p:spPr>
          <a:xfrm>
            <a:off x="2400870" y="3536864"/>
            <a:ext cx="682429" cy="307777"/>
          </a:xfrm>
          <a:prstGeom prst="rect">
            <a:avLst/>
          </a:prstGeom>
          <a:noFill/>
        </p:spPr>
        <p:txBody>
          <a:bodyPr wrap="square" rtlCol="0">
            <a:spAutoFit/>
          </a:bodyPr>
          <a:lstStyle/>
          <a:p>
            <a:r>
              <a:rPr lang="zh-CN" altLang="en-US" sz="1400" dirty="0"/>
              <a:t>（</a:t>
            </a:r>
            <a:r>
              <a:rPr lang="en-US" altLang="zh-CN" sz="1400" dirty="0"/>
              <a:t>5,13</a:t>
            </a:r>
            <a:r>
              <a:rPr lang="zh-CN" altLang="en-US" sz="1400" dirty="0"/>
              <a:t>）</a:t>
            </a:r>
          </a:p>
        </p:txBody>
      </p:sp>
      <p:sp>
        <p:nvSpPr>
          <p:cNvPr id="55" name="文本框 54">
            <a:extLst>
              <a:ext uri="{FF2B5EF4-FFF2-40B4-BE49-F238E27FC236}">
                <a16:creationId xmlns:a16="http://schemas.microsoft.com/office/drawing/2014/main" xmlns="" id="{6623A232-E617-4C8D-980B-12278F8913D5}"/>
              </a:ext>
            </a:extLst>
          </p:cNvPr>
          <p:cNvSpPr txBox="1"/>
          <p:nvPr/>
        </p:nvSpPr>
        <p:spPr>
          <a:xfrm>
            <a:off x="3230316" y="3536864"/>
            <a:ext cx="812316" cy="307777"/>
          </a:xfrm>
          <a:prstGeom prst="rect">
            <a:avLst/>
          </a:prstGeom>
          <a:noFill/>
        </p:spPr>
        <p:txBody>
          <a:bodyPr wrap="square" rtlCol="0">
            <a:spAutoFit/>
          </a:bodyPr>
          <a:lstStyle/>
          <a:p>
            <a:r>
              <a:rPr lang="zh-CN" altLang="en-US" sz="1400" dirty="0"/>
              <a:t>（</a:t>
            </a:r>
            <a:r>
              <a:rPr lang="en-US" altLang="zh-CN" sz="1400" dirty="0"/>
              <a:t>13,27</a:t>
            </a:r>
            <a:r>
              <a:rPr lang="zh-CN" altLang="en-US" sz="1400" dirty="0"/>
              <a:t>）</a:t>
            </a:r>
          </a:p>
        </p:txBody>
      </p:sp>
      <p:sp>
        <p:nvSpPr>
          <p:cNvPr id="56" name="文本框 55">
            <a:extLst>
              <a:ext uri="{FF2B5EF4-FFF2-40B4-BE49-F238E27FC236}">
                <a16:creationId xmlns:a16="http://schemas.microsoft.com/office/drawing/2014/main" xmlns="" id="{3D348C3C-C3EE-4751-8F6E-49FE2CF7568C}"/>
              </a:ext>
            </a:extLst>
          </p:cNvPr>
          <p:cNvSpPr txBox="1"/>
          <p:nvPr/>
        </p:nvSpPr>
        <p:spPr>
          <a:xfrm>
            <a:off x="4200256" y="3536863"/>
            <a:ext cx="812316" cy="307777"/>
          </a:xfrm>
          <a:prstGeom prst="rect">
            <a:avLst/>
          </a:prstGeom>
          <a:noFill/>
        </p:spPr>
        <p:txBody>
          <a:bodyPr wrap="square" rtlCol="0">
            <a:spAutoFit/>
          </a:bodyPr>
          <a:lstStyle/>
          <a:p>
            <a:r>
              <a:rPr lang="zh-CN" altLang="en-US" sz="1400" dirty="0"/>
              <a:t>（</a:t>
            </a:r>
            <a:r>
              <a:rPr lang="en-US" altLang="zh-CN" sz="1400" dirty="0"/>
              <a:t>27,39</a:t>
            </a:r>
            <a:r>
              <a:rPr lang="zh-CN" altLang="en-US" sz="1400" dirty="0"/>
              <a:t>）</a:t>
            </a:r>
          </a:p>
        </p:txBody>
      </p:sp>
      <p:cxnSp>
        <p:nvCxnSpPr>
          <p:cNvPr id="60" name="直接连接符 59">
            <a:extLst>
              <a:ext uri="{FF2B5EF4-FFF2-40B4-BE49-F238E27FC236}">
                <a16:creationId xmlns:a16="http://schemas.microsoft.com/office/drawing/2014/main" xmlns="" id="{B8CDA2D4-8598-4CD8-8FC8-A77D7C8265D9}"/>
              </a:ext>
            </a:extLst>
          </p:cNvPr>
          <p:cNvCxnSpPr>
            <a:stCxn id="34" idx="5"/>
            <a:endCxn id="54" idx="0"/>
          </p:cNvCxnSpPr>
          <p:nvPr/>
        </p:nvCxnSpPr>
        <p:spPr>
          <a:xfrm>
            <a:off x="2677342" y="3061831"/>
            <a:ext cx="64743"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4EFEAF3F-0DFE-4AB9-8321-9AB3E681F652}"/>
              </a:ext>
            </a:extLst>
          </p:cNvPr>
          <p:cNvCxnSpPr>
            <a:stCxn id="34" idx="3"/>
            <a:endCxn id="53" idx="0"/>
          </p:cNvCxnSpPr>
          <p:nvPr/>
        </p:nvCxnSpPr>
        <p:spPr>
          <a:xfrm flipH="1">
            <a:off x="1715192" y="3061831"/>
            <a:ext cx="529264" cy="470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153F88AA-CA04-47E9-9AE5-B1A654A88E71}"/>
              </a:ext>
            </a:extLst>
          </p:cNvPr>
          <p:cNvCxnSpPr>
            <a:stCxn id="35" idx="3"/>
            <a:endCxn id="55" idx="0"/>
          </p:cNvCxnSpPr>
          <p:nvPr/>
        </p:nvCxnSpPr>
        <p:spPr>
          <a:xfrm flipH="1">
            <a:off x="3636474" y="3061831"/>
            <a:ext cx="261220"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0A293A72-4763-4CCB-8DE9-004B79108444}"/>
              </a:ext>
            </a:extLst>
          </p:cNvPr>
          <p:cNvCxnSpPr>
            <a:stCxn id="35" idx="5"/>
            <a:endCxn id="56" idx="0"/>
          </p:cNvCxnSpPr>
          <p:nvPr/>
        </p:nvCxnSpPr>
        <p:spPr>
          <a:xfrm>
            <a:off x="4330580" y="3061831"/>
            <a:ext cx="27583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89F26D42-83A7-4111-A5F5-324674D64830}"/>
              </a:ext>
            </a:extLst>
          </p:cNvPr>
          <p:cNvSpPr txBox="1"/>
          <p:nvPr/>
        </p:nvSpPr>
        <p:spPr>
          <a:xfrm>
            <a:off x="4937578" y="3532146"/>
            <a:ext cx="812316" cy="307777"/>
          </a:xfrm>
          <a:prstGeom prst="rect">
            <a:avLst/>
          </a:prstGeom>
          <a:noFill/>
        </p:spPr>
        <p:txBody>
          <a:bodyPr wrap="square" rtlCol="0">
            <a:spAutoFit/>
          </a:bodyPr>
          <a:lstStyle/>
          <a:p>
            <a:r>
              <a:rPr lang="zh-CN" altLang="en-US" sz="1400" dirty="0"/>
              <a:t>（</a:t>
            </a:r>
            <a:r>
              <a:rPr lang="en-US" altLang="zh-CN" sz="1400" dirty="0"/>
              <a:t>39,45</a:t>
            </a:r>
            <a:r>
              <a:rPr lang="zh-CN" altLang="en-US" sz="1400" dirty="0"/>
              <a:t>）</a:t>
            </a:r>
          </a:p>
        </p:txBody>
      </p:sp>
      <p:sp>
        <p:nvSpPr>
          <p:cNvPr id="68" name="文本框 67">
            <a:extLst>
              <a:ext uri="{FF2B5EF4-FFF2-40B4-BE49-F238E27FC236}">
                <a16:creationId xmlns:a16="http://schemas.microsoft.com/office/drawing/2014/main" xmlns="" id="{EBB6A4EB-4B1A-4F11-BBE9-A68B4662160C}"/>
              </a:ext>
            </a:extLst>
          </p:cNvPr>
          <p:cNvSpPr txBox="1"/>
          <p:nvPr/>
        </p:nvSpPr>
        <p:spPr>
          <a:xfrm>
            <a:off x="5748154" y="3536863"/>
            <a:ext cx="812316" cy="307777"/>
          </a:xfrm>
          <a:prstGeom prst="rect">
            <a:avLst/>
          </a:prstGeom>
          <a:noFill/>
        </p:spPr>
        <p:txBody>
          <a:bodyPr wrap="square" rtlCol="0">
            <a:spAutoFit/>
          </a:bodyPr>
          <a:lstStyle/>
          <a:p>
            <a:r>
              <a:rPr lang="zh-CN" altLang="en-US" sz="1400" dirty="0"/>
              <a:t>（</a:t>
            </a:r>
            <a:r>
              <a:rPr lang="en-US" altLang="zh-CN" sz="1400" dirty="0"/>
              <a:t>45,52</a:t>
            </a:r>
            <a:r>
              <a:rPr lang="zh-CN" altLang="en-US" sz="1400" dirty="0"/>
              <a:t>）</a:t>
            </a:r>
          </a:p>
        </p:txBody>
      </p:sp>
      <p:sp>
        <p:nvSpPr>
          <p:cNvPr id="69" name="文本框 68">
            <a:extLst>
              <a:ext uri="{FF2B5EF4-FFF2-40B4-BE49-F238E27FC236}">
                <a16:creationId xmlns:a16="http://schemas.microsoft.com/office/drawing/2014/main" xmlns="" id="{53CACC88-839A-47B8-9A05-3ED8807BB0CC}"/>
              </a:ext>
            </a:extLst>
          </p:cNvPr>
          <p:cNvSpPr txBox="1"/>
          <p:nvPr/>
        </p:nvSpPr>
        <p:spPr>
          <a:xfrm>
            <a:off x="6693327" y="3532145"/>
            <a:ext cx="812316" cy="307777"/>
          </a:xfrm>
          <a:prstGeom prst="rect">
            <a:avLst/>
          </a:prstGeom>
          <a:noFill/>
        </p:spPr>
        <p:txBody>
          <a:bodyPr wrap="square" rtlCol="0">
            <a:spAutoFit/>
          </a:bodyPr>
          <a:lstStyle/>
          <a:p>
            <a:r>
              <a:rPr lang="zh-CN" altLang="en-US" sz="1400" dirty="0"/>
              <a:t>（</a:t>
            </a:r>
            <a:r>
              <a:rPr lang="en-US" altLang="zh-CN" sz="1400" dirty="0"/>
              <a:t>52,72</a:t>
            </a:r>
            <a:r>
              <a:rPr lang="zh-CN" altLang="en-US" sz="1400" dirty="0"/>
              <a:t>）</a:t>
            </a:r>
          </a:p>
        </p:txBody>
      </p:sp>
      <p:sp>
        <p:nvSpPr>
          <p:cNvPr id="70" name="文本框 69">
            <a:extLst>
              <a:ext uri="{FF2B5EF4-FFF2-40B4-BE49-F238E27FC236}">
                <a16:creationId xmlns:a16="http://schemas.microsoft.com/office/drawing/2014/main" xmlns="" id="{71B9A2A7-5689-48F1-BFE7-C3B4CC39A205}"/>
              </a:ext>
            </a:extLst>
          </p:cNvPr>
          <p:cNvSpPr txBox="1"/>
          <p:nvPr/>
        </p:nvSpPr>
        <p:spPr>
          <a:xfrm>
            <a:off x="7816260" y="4212028"/>
            <a:ext cx="812316" cy="307777"/>
          </a:xfrm>
          <a:prstGeom prst="rect">
            <a:avLst/>
          </a:prstGeom>
          <a:noFill/>
        </p:spPr>
        <p:txBody>
          <a:bodyPr wrap="square" rtlCol="0">
            <a:spAutoFit/>
          </a:bodyPr>
          <a:lstStyle/>
          <a:p>
            <a:r>
              <a:rPr lang="zh-CN" altLang="en-US" sz="1400" dirty="0"/>
              <a:t>（</a:t>
            </a:r>
            <a:r>
              <a:rPr lang="en-US" altLang="zh-CN" sz="1400" dirty="0"/>
              <a:t>72,81</a:t>
            </a:r>
            <a:r>
              <a:rPr lang="zh-CN" altLang="en-US" sz="1400" dirty="0"/>
              <a:t>）</a:t>
            </a:r>
          </a:p>
        </p:txBody>
      </p:sp>
      <p:sp>
        <p:nvSpPr>
          <p:cNvPr id="71" name="文本框 70">
            <a:extLst>
              <a:ext uri="{FF2B5EF4-FFF2-40B4-BE49-F238E27FC236}">
                <a16:creationId xmlns:a16="http://schemas.microsoft.com/office/drawing/2014/main" xmlns="" id="{388DDFEE-33A2-483F-A5D6-7703D0B155AE}"/>
              </a:ext>
            </a:extLst>
          </p:cNvPr>
          <p:cNvSpPr txBox="1"/>
          <p:nvPr/>
        </p:nvSpPr>
        <p:spPr>
          <a:xfrm>
            <a:off x="9444773" y="4212028"/>
            <a:ext cx="1269095" cy="307777"/>
          </a:xfrm>
          <a:prstGeom prst="rect">
            <a:avLst/>
          </a:prstGeom>
          <a:noFill/>
        </p:spPr>
        <p:txBody>
          <a:bodyPr wrap="square" rtlCol="0">
            <a:spAutoFit/>
          </a:bodyPr>
          <a:lstStyle/>
          <a:p>
            <a:r>
              <a:rPr lang="zh-CN" altLang="en-US" sz="1400" dirty="0"/>
              <a:t>（</a:t>
            </a:r>
            <a:r>
              <a:rPr lang="en-US" altLang="zh-CN" sz="1400" dirty="0"/>
              <a:t>81</a:t>
            </a:r>
            <a:r>
              <a:rPr lang="zh-CN" altLang="en-US" sz="1400" dirty="0"/>
              <a:t>，</a:t>
            </a:r>
            <a:r>
              <a:rPr lang="en-US" altLang="zh-CN" sz="1400" dirty="0"/>
              <a:t>+</a:t>
            </a:r>
            <a:r>
              <a:rPr lang="zh-CN" altLang="en-US" sz="1400" dirty="0"/>
              <a:t>∞）</a:t>
            </a:r>
          </a:p>
        </p:txBody>
      </p:sp>
      <p:cxnSp>
        <p:nvCxnSpPr>
          <p:cNvPr id="73" name="直接连接符 72">
            <a:extLst>
              <a:ext uri="{FF2B5EF4-FFF2-40B4-BE49-F238E27FC236}">
                <a16:creationId xmlns:a16="http://schemas.microsoft.com/office/drawing/2014/main" xmlns="" id="{7410F932-538C-4438-8D74-A6BF9FED3A4C}"/>
              </a:ext>
            </a:extLst>
          </p:cNvPr>
          <p:cNvCxnSpPr>
            <a:cxnSpLocks/>
            <a:stCxn id="19" idx="5"/>
            <a:endCxn id="71" idx="0"/>
          </p:cNvCxnSpPr>
          <p:nvPr/>
        </p:nvCxnSpPr>
        <p:spPr>
          <a:xfrm>
            <a:off x="9265919" y="3966695"/>
            <a:ext cx="813402"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8ED3E0A4-E7FB-4654-B2FF-1E994581DF63}"/>
              </a:ext>
            </a:extLst>
          </p:cNvPr>
          <p:cNvCxnSpPr>
            <a:stCxn id="19" idx="3"/>
            <a:endCxn id="70" idx="0"/>
          </p:cNvCxnSpPr>
          <p:nvPr/>
        </p:nvCxnSpPr>
        <p:spPr>
          <a:xfrm flipH="1">
            <a:off x="8222418" y="3966695"/>
            <a:ext cx="610615"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BF97168-9B53-4DB5-B91B-7BEC38335A2B}"/>
              </a:ext>
            </a:extLst>
          </p:cNvPr>
          <p:cNvCxnSpPr>
            <a:stCxn id="18" idx="3"/>
            <a:endCxn id="69" idx="0"/>
          </p:cNvCxnSpPr>
          <p:nvPr/>
        </p:nvCxnSpPr>
        <p:spPr>
          <a:xfrm flipH="1">
            <a:off x="7099485" y="3061831"/>
            <a:ext cx="104685" cy="470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B101C485-F3DE-451F-94D0-338F2BFC5F9B}"/>
              </a:ext>
            </a:extLst>
          </p:cNvPr>
          <p:cNvCxnSpPr>
            <a:stCxn id="36" idx="3"/>
            <a:endCxn id="67" idx="0"/>
          </p:cNvCxnSpPr>
          <p:nvPr/>
        </p:nvCxnSpPr>
        <p:spPr>
          <a:xfrm flipH="1">
            <a:off x="5343736" y="3061831"/>
            <a:ext cx="207196" cy="47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CFB3538D-FD84-47D4-94E0-E5A7050E31A0}"/>
              </a:ext>
            </a:extLst>
          </p:cNvPr>
          <p:cNvCxnSpPr>
            <a:stCxn id="36" idx="5"/>
            <a:endCxn id="68" idx="0"/>
          </p:cNvCxnSpPr>
          <p:nvPr/>
        </p:nvCxnSpPr>
        <p:spPr>
          <a:xfrm>
            <a:off x="5983818" y="3061831"/>
            <a:ext cx="17049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xmlns="" id="{F2480908-2809-47C8-8FC5-F9FE0E304D17}"/>
              </a:ext>
            </a:extLst>
          </p:cNvPr>
          <p:cNvSpPr txBox="1"/>
          <p:nvPr/>
        </p:nvSpPr>
        <p:spPr>
          <a:xfrm>
            <a:off x="4433545" y="3061831"/>
            <a:ext cx="388599" cy="369332"/>
          </a:xfrm>
          <a:prstGeom prst="rect">
            <a:avLst/>
          </a:prstGeom>
          <a:noFill/>
        </p:spPr>
        <p:txBody>
          <a:bodyPr wrap="square" rtlCol="0">
            <a:spAutoFit/>
          </a:bodyPr>
          <a:lstStyle/>
          <a:p>
            <a:r>
              <a:rPr lang="zh-CN" altLang="en-US" dirty="0"/>
              <a:t>大</a:t>
            </a:r>
          </a:p>
        </p:txBody>
      </p:sp>
      <p:sp>
        <p:nvSpPr>
          <p:cNvPr id="83" name="文本框 82">
            <a:extLst>
              <a:ext uri="{FF2B5EF4-FFF2-40B4-BE49-F238E27FC236}">
                <a16:creationId xmlns:a16="http://schemas.microsoft.com/office/drawing/2014/main" xmlns="" id="{8A1E5975-08B6-4756-B32E-E3097A395008}"/>
              </a:ext>
            </a:extLst>
          </p:cNvPr>
          <p:cNvSpPr txBox="1"/>
          <p:nvPr/>
        </p:nvSpPr>
        <p:spPr>
          <a:xfrm>
            <a:off x="2678109" y="3061831"/>
            <a:ext cx="388599" cy="369332"/>
          </a:xfrm>
          <a:prstGeom prst="rect">
            <a:avLst/>
          </a:prstGeom>
          <a:noFill/>
        </p:spPr>
        <p:txBody>
          <a:bodyPr wrap="square" rtlCol="0">
            <a:spAutoFit/>
          </a:bodyPr>
          <a:lstStyle/>
          <a:p>
            <a:r>
              <a:rPr lang="zh-CN" altLang="en-US" dirty="0"/>
              <a:t>大</a:t>
            </a:r>
          </a:p>
        </p:txBody>
      </p:sp>
      <p:sp>
        <p:nvSpPr>
          <p:cNvPr id="84" name="文本框 83">
            <a:extLst>
              <a:ext uri="{FF2B5EF4-FFF2-40B4-BE49-F238E27FC236}">
                <a16:creationId xmlns:a16="http://schemas.microsoft.com/office/drawing/2014/main" xmlns="" id="{112B8BD0-7707-4531-872E-838CA900AF02}"/>
              </a:ext>
            </a:extLst>
          </p:cNvPr>
          <p:cNvSpPr txBox="1"/>
          <p:nvPr/>
        </p:nvSpPr>
        <p:spPr>
          <a:xfrm>
            <a:off x="3305294" y="3061831"/>
            <a:ext cx="388599" cy="369332"/>
          </a:xfrm>
          <a:prstGeom prst="rect">
            <a:avLst/>
          </a:prstGeom>
          <a:noFill/>
        </p:spPr>
        <p:txBody>
          <a:bodyPr wrap="square" rtlCol="0">
            <a:spAutoFit/>
          </a:bodyPr>
          <a:lstStyle/>
          <a:p>
            <a:r>
              <a:rPr lang="zh-CN" altLang="en-US" dirty="0"/>
              <a:t>小</a:t>
            </a:r>
          </a:p>
        </p:txBody>
      </p:sp>
      <p:sp>
        <p:nvSpPr>
          <p:cNvPr id="85" name="文本框 84">
            <a:extLst>
              <a:ext uri="{FF2B5EF4-FFF2-40B4-BE49-F238E27FC236}">
                <a16:creationId xmlns:a16="http://schemas.microsoft.com/office/drawing/2014/main" xmlns="" id="{F5859B83-50E6-4425-8506-EE2734448E97}"/>
              </a:ext>
            </a:extLst>
          </p:cNvPr>
          <p:cNvSpPr txBox="1"/>
          <p:nvPr/>
        </p:nvSpPr>
        <p:spPr>
          <a:xfrm>
            <a:off x="1535602" y="2960786"/>
            <a:ext cx="388599" cy="369332"/>
          </a:xfrm>
          <a:prstGeom prst="rect">
            <a:avLst/>
          </a:prstGeom>
          <a:noFill/>
        </p:spPr>
        <p:txBody>
          <a:bodyPr wrap="square" rtlCol="0">
            <a:spAutoFit/>
          </a:bodyPr>
          <a:lstStyle/>
          <a:p>
            <a:r>
              <a:rPr lang="zh-CN" altLang="en-US" dirty="0"/>
              <a:t>小</a:t>
            </a:r>
          </a:p>
        </p:txBody>
      </p:sp>
      <p:sp>
        <p:nvSpPr>
          <p:cNvPr id="86" name="文本框 85">
            <a:extLst>
              <a:ext uri="{FF2B5EF4-FFF2-40B4-BE49-F238E27FC236}">
                <a16:creationId xmlns:a16="http://schemas.microsoft.com/office/drawing/2014/main" xmlns="" id="{EE860415-0D47-4207-A4E6-9FB2BE26D7A9}"/>
              </a:ext>
            </a:extLst>
          </p:cNvPr>
          <p:cNvSpPr txBox="1"/>
          <p:nvPr/>
        </p:nvSpPr>
        <p:spPr>
          <a:xfrm>
            <a:off x="5028393" y="3061831"/>
            <a:ext cx="388599" cy="369332"/>
          </a:xfrm>
          <a:prstGeom prst="rect">
            <a:avLst/>
          </a:prstGeom>
          <a:noFill/>
        </p:spPr>
        <p:txBody>
          <a:bodyPr wrap="square" rtlCol="0">
            <a:spAutoFit/>
          </a:bodyPr>
          <a:lstStyle/>
          <a:p>
            <a:r>
              <a:rPr lang="zh-CN" altLang="en-US" dirty="0"/>
              <a:t>小</a:t>
            </a:r>
          </a:p>
        </p:txBody>
      </p:sp>
      <p:sp>
        <p:nvSpPr>
          <p:cNvPr id="87" name="文本框 86">
            <a:extLst>
              <a:ext uri="{FF2B5EF4-FFF2-40B4-BE49-F238E27FC236}">
                <a16:creationId xmlns:a16="http://schemas.microsoft.com/office/drawing/2014/main" xmlns="" id="{EF2A8DF0-59A9-445F-A3E7-6FF4B6A2BA3E}"/>
              </a:ext>
            </a:extLst>
          </p:cNvPr>
          <p:cNvSpPr txBox="1"/>
          <p:nvPr/>
        </p:nvSpPr>
        <p:spPr>
          <a:xfrm>
            <a:off x="6044000" y="3061831"/>
            <a:ext cx="388599" cy="369332"/>
          </a:xfrm>
          <a:prstGeom prst="rect">
            <a:avLst/>
          </a:prstGeom>
          <a:noFill/>
        </p:spPr>
        <p:txBody>
          <a:bodyPr wrap="square" rtlCol="0">
            <a:spAutoFit/>
          </a:bodyPr>
          <a:lstStyle/>
          <a:p>
            <a:r>
              <a:rPr lang="zh-CN" altLang="en-US" dirty="0"/>
              <a:t>大</a:t>
            </a:r>
          </a:p>
        </p:txBody>
      </p:sp>
      <p:sp>
        <p:nvSpPr>
          <p:cNvPr id="88" name="文本框 87">
            <a:extLst>
              <a:ext uri="{FF2B5EF4-FFF2-40B4-BE49-F238E27FC236}">
                <a16:creationId xmlns:a16="http://schemas.microsoft.com/office/drawing/2014/main" xmlns="" id="{1A455D36-B930-4706-8641-2DE752507827}"/>
              </a:ext>
            </a:extLst>
          </p:cNvPr>
          <p:cNvSpPr txBox="1"/>
          <p:nvPr/>
        </p:nvSpPr>
        <p:spPr>
          <a:xfrm>
            <a:off x="6740357" y="3056530"/>
            <a:ext cx="388599" cy="369332"/>
          </a:xfrm>
          <a:prstGeom prst="rect">
            <a:avLst/>
          </a:prstGeom>
          <a:noFill/>
        </p:spPr>
        <p:txBody>
          <a:bodyPr wrap="square" rtlCol="0">
            <a:spAutoFit/>
          </a:bodyPr>
          <a:lstStyle/>
          <a:p>
            <a:r>
              <a:rPr lang="zh-CN" altLang="en-US" dirty="0"/>
              <a:t>小</a:t>
            </a:r>
          </a:p>
        </p:txBody>
      </p:sp>
      <p:sp>
        <p:nvSpPr>
          <p:cNvPr id="89" name="文本框 88">
            <a:extLst>
              <a:ext uri="{FF2B5EF4-FFF2-40B4-BE49-F238E27FC236}">
                <a16:creationId xmlns:a16="http://schemas.microsoft.com/office/drawing/2014/main" xmlns="" id="{65FC1D0E-2DAE-4F5F-AFCA-2844FF1DCABB}"/>
              </a:ext>
            </a:extLst>
          </p:cNvPr>
          <p:cNvSpPr txBox="1"/>
          <p:nvPr/>
        </p:nvSpPr>
        <p:spPr>
          <a:xfrm>
            <a:off x="8193792" y="3782029"/>
            <a:ext cx="388599" cy="369332"/>
          </a:xfrm>
          <a:prstGeom prst="rect">
            <a:avLst/>
          </a:prstGeom>
          <a:noFill/>
        </p:spPr>
        <p:txBody>
          <a:bodyPr wrap="square" rtlCol="0">
            <a:spAutoFit/>
          </a:bodyPr>
          <a:lstStyle/>
          <a:p>
            <a:r>
              <a:rPr lang="zh-CN" altLang="en-US" dirty="0"/>
              <a:t>小</a:t>
            </a:r>
          </a:p>
        </p:txBody>
      </p:sp>
      <p:sp>
        <p:nvSpPr>
          <p:cNvPr id="90" name="文本框 89">
            <a:extLst>
              <a:ext uri="{FF2B5EF4-FFF2-40B4-BE49-F238E27FC236}">
                <a16:creationId xmlns:a16="http://schemas.microsoft.com/office/drawing/2014/main" xmlns="" id="{AC17EE40-7F59-4402-A440-60E9A754055D}"/>
              </a:ext>
            </a:extLst>
          </p:cNvPr>
          <p:cNvSpPr txBox="1"/>
          <p:nvPr/>
        </p:nvSpPr>
        <p:spPr>
          <a:xfrm>
            <a:off x="9560942" y="3782029"/>
            <a:ext cx="388599" cy="369332"/>
          </a:xfrm>
          <a:prstGeom prst="rect">
            <a:avLst/>
          </a:prstGeom>
          <a:noFill/>
        </p:spPr>
        <p:txBody>
          <a:bodyPr wrap="square" rtlCol="0">
            <a:spAutoFit/>
          </a:bodyPr>
          <a:lstStyle/>
          <a:p>
            <a:r>
              <a:rPr lang="zh-CN" altLang="en-US" dirty="0"/>
              <a:t>大</a:t>
            </a:r>
          </a:p>
        </p:txBody>
      </p:sp>
      <p:pic>
        <p:nvPicPr>
          <p:cNvPr id="65" name="图片 64">
            <a:extLst>
              <a:ext uri="{FF2B5EF4-FFF2-40B4-BE49-F238E27FC236}">
                <a16:creationId xmlns:a16="http://schemas.microsoft.com/office/drawing/2014/main" xmlns="" id="{6D150B01-0BB1-4AFF-BE15-D1FB3995C9EA}"/>
              </a:ext>
            </a:extLst>
          </p:cNvPr>
          <p:cNvPicPr>
            <a:picLocks noChangeAspect="1"/>
          </p:cNvPicPr>
          <p:nvPr/>
        </p:nvPicPr>
        <p:blipFill>
          <a:blip r:embed="rId2"/>
          <a:stretch>
            <a:fillRect/>
          </a:stretch>
        </p:blipFill>
        <p:spPr>
          <a:xfrm>
            <a:off x="482958" y="4852113"/>
            <a:ext cx="1052644" cy="979417"/>
          </a:xfrm>
          <a:prstGeom prst="rect">
            <a:avLst/>
          </a:prstGeom>
        </p:spPr>
      </p:pic>
      <p:sp>
        <p:nvSpPr>
          <p:cNvPr id="3" name="文本框 2">
            <a:extLst>
              <a:ext uri="{FF2B5EF4-FFF2-40B4-BE49-F238E27FC236}">
                <a16:creationId xmlns:a16="http://schemas.microsoft.com/office/drawing/2014/main" xmlns="" id="{D9B9EBFF-FF67-4181-861F-5D9B39F8097C}"/>
              </a:ext>
            </a:extLst>
          </p:cNvPr>
          <p:cNvSpPr txBox="1"/>
          <p:nvPr/>
        </p:nvSpPr>
        <p:spPr>
          <a:xfrm>
            <a:off x="1610816" y="5337082"/>
            <a:ext cx="7700925" cy="369332"/>
          </a:xfrm>
          <a:prstGeom prst="rect">
            <a:avLst/>
          </a:prstGeom>
          <a:noFill/>
        </p:spPr>
        <p:txBody>
          <a:bodyPr wrap="square" rtlCol="0">
            <a:spAutoFit/>
          </a:bodyPr>
          <a:lstStyle/>
          <a:p>
            <a:r>
              <a:rPr lang="zh-CN" altLang="en-US" dirty="0"/>
              <a:t>求这棵树等概率查找的情况下查找成功和失败的</a:t>
            </a:r>
            <a:r>
              <a:rPr lang="en-US" altLang="zh-CN" dirty="0"/>
              <a:t>ASL</a:t>
            </a:r>
            <a:endParaRPr lang="zh-CN" altLang="en-US" dirty="0"/>
          </a:p>
        </p:txBody>
      </p:sp>
    </p:spTree>
    <p:extLst>
      <p:ext uri="{BB962C8B-B14F-4D97-AF65-F5344CB8AC3E}">
        <p14:creationId xmlns:p14="http://schemas.microsoft.com/office/powerpoint/2010/main" val="3993321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流程图: 接点 30">
            <a:extLst>
              <a:ext uri="{FF2B5EF4-FFF2-40B4-BE49-F238E27FC236}">
                <a16:creationId xmlns:a16="http://schemas.microsoft.com/office/drawing/2014/main" xmlns="" id="{9EB90EDF-2844-46A0-9B58-EBA8B30E17FA}"/>
              </a:ext>
            </a:extLst>
          </p:cNvPr>
          <p:cNvSpPr/>
          <p:nvPr/>
        </p:nvSpPr>
        <p:spPr>
          <a:xfrm>
            <a:off x="4574628" y="8443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39</a:t>
            </a:r>
            <a:endParaRPr lang="zh-CN" altLang="en-US" dirty="0"/>
          </a:p>
        </p:txBody>
      </p:sp>
      <p:sp>
        <p:nvSpPr>
          <p:cNvPr id="32" name="流程图: 接点 31">
            <a:extLst>
              <a:ext uri="{FF2B5EF4-FFF2-40B4-BE49-F238E27FC236}">
                <a16:creationId xmlns:a16="http://schemas.microsoft.com/office/drawing/2014/main" xmlns="" id="{DBC5F554-D52B-4B0E-B89F-7C66E82750A4}"/>
              </a:ext>
            </a:extLst>
          </p:cNvPr>
          <p:cNvSpPr/>
          <p:nvPr/>
        </p:nvSpPr>
        <p:spPr>
          <a:xfrm>
            <a:off x="3030844"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13</a:t>
            </a:r>
            <a:endParaRPr lang="zh-CN" altLang="en-US" dirty="0"/>
          </a:p>
        </p:txBody>
      </p:sp>
      <p:sp>
        <p:nvSpPr>
          <p:cNvPr id="33" name="流程图: 接点 32">
            <a:extLst>
              <a:ext uri="{FF2B5EF4-FFF2-40B4-BE49-F238E27FC236}">
                <a16:creationId xmlns:a16="http://schemas.microsoft.com/office/drawing/2014/main" xmlns="" id="{8033CB53-C847-48C4-8FCA-D0D38A230B9C}"/>
              </a:ext>
            </a:extLst>
          </p:cNvPr>
          <p:cNvSpPr/>
          <p:nvPr/>
        </p:nvSpPr>
        <p:spPr>
          <a:xfrm>
            <a:off x="6118412"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4" name="流程图: 接点 33">
            <a:extLst>
              <a:ext uri="{FF2B5EF4-FFF2-40B4-BE49-F238E27FC236}">
                <a16:creationId xmlns:a16="http://schemas.microsoft.com/office/drawing/2014/main" xmlns="" id="{9C94B04E-E76B-427A-A5FD-FFBB2D15DFEA}"/>
              </a:ext>
            </a:extLst>
          </p:cNvPr>
          <p:cNvSpPr/>
          <p:nvPr/>
        </p:nvSpPr>
        <p:spPr>
          <a:xfrm>
            <a:off x="2154803"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5" name="流程图: 接点 34">
            <a:extLst>
              <a:ext uri="{FF2B5EF4-FFF2-40B4-BE49-F238E27FC236}">
                <a16:creationId xmlns:a16="http://schemas.microsoft.com/office/drawing/2014/main" xmlns="" id="{8890FCD2-6FF5-48E3-A07D-A44F3D2ACF6E}"/>
              </a:ext>
            </a:extLst>
          </p:cNvPr>
          <p:cNvSpPr/>
          <p:nvPr/>
        </p:nvSpPr>
        <p:spPr>
          <a:xfrm>
            <a:off x="3808041"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27</a:t>
            </a:r>
            <a:endParaRPr lang="zh-CN" altLang="en-US" dirty="0"/>
          </a:p>
        </p:txBody>
      </p:sp>
      <p:sp>
        <p:nvSpPr>
          <p:cNvPr id="36" name="流程图: 接点 35">
            <a:extLst>
              <a:ext uri="{FF2B5EF4-FFF2-40B4-BE49-F238E27FC236}">
                <a16:creationId xmlns:a16="http://schemas.microsoft.com/office/drawing/2014/main" xmlns="" id="{F5CBFCDD-8D49-4822-89EE-0FD644F0AC5F}"/>
              </a:ext>
            </a:extLst>
          </p:cNvPr>
          <p:cNvSpPr/>
          <p:nvPr/>
        </p:nvSpPr>
        <p:spPr>
          <a:xfrm>
            <a:off x="5461279"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8" name="流程图: 接点 17">
            <a:extLst>
              <a:ext uri="{FF2B5EF4-FFF2-40B4-BE49-F238E27FC236}">
                <a16:creationId xmlns:a16="http://schemas.microsoft.com/office/drawing/2014/main" xmlns="" id="{77A4F276-0685-43DD-8CB9-FC6AAFD8AF0D}"/>
              </a:ext>
            </a:extLst>
          </p:cNvPr>
          <p:cNvSpPr/>
          <p:nvPr/>
        </p:nvSpPr>
        <p:spPr>
          <a:xfrm>
            <a:off x="7114517"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72</a:t>
            </a:r>
            <a:endParaRPr lang="zh-CN" altLang="en-US" dirty="0"/>
          </a:p>
        </p:txBody>
      </p:sp>
      <p:sp>
        <p:nvSpPr>
          <p:cNvPr id="19" name="流程图: 接点 18">
            <a:extLst>
              <a:ext uri="{FF2B5EF4-FFF2-40B4-BE49-F238E27FC236}">
                <a16:creationId xmlns:a16="http://schemas.microsoft.com/office/drawing/2014/main" xmlns="" id="{35349FD8-F758-41B8-B9BC-1D27D8E152A5}"/>
              </a:ext>
            </a:extLst>
          </p:cNvPr>
          <p:cNvSpPr/>
          <p:nvPr/>
        </p:nvSpPr>
        <p:spPr>
          <a:xfrm>
            <a:off x="8743380" y="358052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81</a:t>
            </a:r>
            <a:endParaRPr lang="zh-CN" altLang="en-US" dirty="0"/>
          </a:p>
        </p:txBody>
      </p:sp>
      <p:cxnSp>
        <p:nvCxnSpPr>
          <p:cNvPr id="4" name="直接连接符 3">
            <a:extLst>
              <a:ext uri="{FF2B5EF4-FFF2-40B4-BE49-F238E27FC236}">
                <a16:creationId xmlns:a16="http://schemas.microsoft.com/office/drawing/2014/main" xmlns="" id="{85C2A694-4F38-4E5D-8E13-D6E0167AD8F1}"/>
              </a:ext>
            </a:extLst>
          </p:cNvPr>
          <p:cNvCxnSpPr>
            <a:stCxn id="31" idx="2"/>
            <a:endCxn id="32" idx="0"/>
          </p:cNvCxnSpPr>
          <p:nvPr/>
        </p:nvCxnSpPr>
        <p:spPr>
          <a:xfrm flipH="1">
            <a:off x="333694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AD598C72-4595-4C4A-ADDB-AF9DE0AA91E1}"/>
              </a:ext>
            </a:extLst>
          </p:cNvPr>
          <p:cNvCxnSpPr>
            <a:stCxn id="31" idx="6"/>
            <a:endCxn id="33" idx="0"/>
          </p:cNvCxnSpPr>
          <p:nvPr/>
        </p:nvCxnSpPr>
        <p:spPr>
          <a:xfrm>
            <a:off x="518682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3883A0CC-F883-4DD8-96CB-3FA52847145A}"/>
              </a:ext>
            </a:extLst>
          </p:cNvPr>
          <p:cNvCxnSpPr>
            <a:stCxn id="32" idx="4"/>
            <a:endCxn id="34" idx="0"/>
          </p:cNvCxnSpPr>
          <p:nvPr/>
        </p:nvCxnSpPr>
        <p:spPr>
          <a:xfrm flipH="1">
            <a:off x="2460899" y="2037804"/>
            <a:ext cx="876041"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BCC7B93A-D179-468C-B1FA-1C5B404DCBA2}"/>
              </a:ext>
            </a:extLst>
          </p:cNvPr>
          <p:cNvCxnSpPr>
            <a:stCxn id="32" idx="4"/>
            <a:endCxn id="35" idx="0"/>
          </p:cNvCxnSpPr>
          <p:nvPr/>
        </p:nvCxnSpPr>
        <p:spPr>
          <a:xfrm>
            <a:off x="3336940" y="2037804"/>
            <a:ext cx="777197"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80FF8FE-8348-4B67-8664-5FF3CBC84779}"/>
              </a:ext>
            </a:extLst>
          </p:cNvPr>
          <p:cNvCxnSpPr>
            <a:stCxn id="33" idx="4"/>
            <a:endCxn id="36" idx="0"/>
          </p:cNvCxnSpPr>
          <p:nvPr/>
        </p:nvCxnSpPr>
        <p:spPr>
          <a:xfrm flipH="1">
            <a:off x="5767375" y="2037804"/>
            <a:ext cx="657133"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90889C1-7F41-4FA7-8940-3C2540330959}"/>
              </a:ext>
            </a:extLst>
          </p:cNvPr>
          <p:cNvCxnSpPr>
            <a:stCxn id="33" idx="4"/>
            <a:endCxn id="18" idx="0"/>
          </p:cNvCxnSpPr>
          <p:nvPr/>
        </p:nvCxnSpPr>
        <p:spPr>
          <a:xfrm>
            <a:off x="6424508" y="2037804"/>
            <a:ext cx="996105"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F136978-0779-4358-8E2F-A4F1772D9CE4}"/>
              </a:ext>
            </a:extLst>
          </p:cNvPr>
          <p:cNvCxnSpPr>
            <a:stCxn id="18" idx="6"/>
            <a:endCxn id="19" idx="0"/>
          </p:cNvCxnSpPr>
          <p:nvPr/>
        </p:nvCxnSpPr>
        <p:spPr>
          <a:xfrm>
            <a:off x="7726709" y="2901872"/>
            <a:ext cx="1322767" cy="6786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8D318C11-8F79-41A8-AAD9-CD39A920426C}"/>
              </a:ext>
            </a:extLst>
          </p:cNvPr>
          <p:cNvSpPr txBox="1"/>
          <p:nvPr/>
        </p:nvSpPr>
        <p:spPr>
          <a:xfrm>
            <a:off x="3643036" y="1022429"/>
            <a:ext cx="388599" cy="369332"/>
          </a:xfrm>
          <a:prstGeom prst="rect">
            <a:avLst/>
          </a:prstGeom>
          <a:noFill/>
        </p:spPr>
        <p:txBody>
          <a:bodyPr wrap="square" rtlCol="0">
            <a:spAutoFit/>
          </a:bodyPr>
          <a:lstStyle/>
          <a:p>
            <a:r>
              <a:rPr lang="zh-CN" altLang="en-US" dirty="0"/>
              <a:t>小</a:t>
            </a:r>
          </a:p>
        </p:txBody>
      </p:sp>
      <p:sp>
        <p:nvSpPr>
          <p:cNvPr id="37" name="文本框 36">
            <a:extLst>
              <a:ext uri="{FF2B5EF4-FFF2-40B4-BE49-F238E27FC236}">
                <a16:creationId xmlns:a16="http://schemas.microsoft.com/office/drawing/2014/main" xmlns="" id="{D8401610-650C-413D-B6EA-859E9B476491}"/>
              </a:ext>
            </a:extLst>
          </p:cNvPr>
          <p:cNvSpPr txBox="1"/>
          <p:nvPr/>
        </p:nvSpPr>
        <p:spPr>
          <a:xfrm>
            <a:off x="5797355" y="1070548"/>
            <a:ext cx="388599" cy="369332"/>
          </a:xfrm>
          <a:prstGeom prst="rect">
            <a:avLst/>
          </a:prstGeom>
          <a:noFill/>
        </p:spPr>
        <p:txBody>
          <a:bodyPr wrap="square" rtlCol="0">
            <a:spAutoFit/>
          </a:bodyPr>
          <a:lstStyle/>
          <a:p>
            <a:r>
              <a:rPr lang="zh-CN" altLang="en-US" dirty="0"/>
              <a:t>大</a:t>
            </a:r>
          </a:p>
        </p:txBody>
      </p:sp>
      <p:sp>
        <p:nvSpPr>
          <p:cNvPr id="38" name="文本框 37">
            <a:extLst>
              <a:ext uri="{FF2B5EF4-FFF2-40B4-BE49-F238E27FC236}">
                <a16:creationId xmlns:a16="http://schemas.microsoft.com/office/drawing/2014/main" xmlns="" id="{B5C01EDB-65D6-4DE4-B51E-D1353EF975E1}"/>
              </a:ext>
            </a:extLst>
          </p:cNvPr>
          <p:cNvSpPr txBox="1"/>
          <p:nvPr/>
        </p:nvSpPr>
        <p:spPr>
          <a:xfrm>
            <a:off x="2378396" y="2120905"/>
            <a:ext cx="388599" cy="369332"/>
          </a:xfrm>
          <a:prstGeom prst="rect">
            <a:avLst/>
          </a:prstGeom>
          <a:noFill/>
        </p:spPr>
        <p:txBody>
          <a:bodyPr wrap="square" rtlCol="0">
            <a:spAutoFit/>
          </a:bodyPr>
          <a:lstStyle/>
          <a:p>
            <a:r>
              <a:rPr lang="zh-CN" altLang="en-US" dirty="0"/>
              <a:t>小</a:t>
            </a:r>
          </a:p>
        </p:txBody>
      </p:sp>
      <p:sp>
        <p:nvSpPr>
          <p:cNvPr id="39" name="文本框 38">
            <a:extLst>
              <a:ext uri="{FF2B5EF4-FFF2-40B4-BE49-F238E27FC236}">
                <a16:creationId xmlns:a16="http://schemas.microsoft.com/office/drawing/2014/main" xmlns="" id="{E70BF9FA-8794-453A-8BDB-C45FFDBE2F4E}"/>
              </a:ext>
            </a:extLst>
          </p:cNvPr>
          <p:cNvSpPr txBox="1"/>
          <p:nvPr/>
        </p:nvSpPr>
        <p:spPr>
          <a:xfrm>
            <a:off x="3761484" y="2120905"/>
            <a:ext cx="388599" cy="369332"/>
          </a:xfrm>
          <a:prstGeom prst="rect">
            <a:avLst/>
          </a:prstGeom>
          <a:noFill/>
        </p:spPr>
        <p:txBody>
          <a:bodyPr wrap="square" rtlCol="0">
            <a:spAutoFit/>
          </a:bodyPr>
          <a:lstStyle/>
          <a:p>
            <a:r>
              <a:rPr lang="zh-CN" altLang="en-US" dirty="0"/>
              <a:t>大</a:t>
            </a:r>
          </a:p>
        </p:txBody>
      </p:sp>
      <p:sp>
        <p:nvSpPr>
          <p:cNvPr id="40" name="文本框 39">
            <a:extLst>
              <a:ext uri="{FF2B5EF4-FFF2-40B4-BE49-F238E27FC236}">
                <a16:creationId xmlns:a16="http://schemas.microsoft.com/office/drawing/2014/main" xmlns="" id="{FA54FDA3-F266-4211-A391-396C31369214}"/>
              </a:ext>
            </a:extLst>
          </p:cNvPr>
          <p:cNvSpPr txBox="1"/>
          <p:nvPr/>
        </p:nvSpPr>
        <p:spPr>
          <a:xfrm>
            <a:off x="5616932" y="2121949"/>
            <a:ext cx="388599" cy="369332"/>
          </a:xfrm>
          <a:prstGeom prst="rect">
            <a:avLst/>
          </a:prstGeom>
          <a:noFill/>
        </p:spPr>
        <p:txBody>
          <a:bodyPr wrap="square" rtlCol="0">
            <a:spAutoFit/>
          </a:bodyPr>
          <a:lstStyle/>
          <a:p>
            <a:r>
              <a:rPr lang="zh-CN" altLang="en-US" dirty="0"/>
              <a:t>小</a:t>
            </a:r>
          </a:p>
        </p:txBody>
      </p:sp>
      <p:sp>
        <p:nvSpPr>
          <p:cNvPr id="41" name="文本框 40">
            <a:extLst>
              <a:ext uri="{FF2B5EF4-FFF2-40B4-BE49-F238E27FC236}">
                <a16:creationId xmlns:a16="http://schemas.microsoft.com/office/drawing/2014/main" xmlns="" id="{55344B17-940C-4BC7-9631-F5BE5250F397}"/>
              </a:ext>
            </a:extLst>
          </p:cNvPr>
          <p:cNvSpPr txBox="1"/>
          <p:nvPr/>
        </p:nvSpPr>
        <p:spPr>
          <a:xfrm>
            <a:off x="7081641" y="2120905"/>
            <a:ext cx="388599" cy="369332"/>
          </a:xfrm>
          <a:prstGeom prst="rect">
            <a:avLst/>
          </a:prstGeom>
          <a:noFill/>
        </p:spPr>
        <p:txBody>
          <a:bodyPr wrap="square" rtlCol="0">
            <a:spAutoFit/>
          </a:bodyPr>
          <a:lstStyle/>
          <a:p>
            <a:r>
              <a:rPr lang="zh-CN" altLang="en-US" dirty="0"/>
              <a:t>大</a:t>
            </a:r>
          </a:p>
        </p:txBody>
      </p:sp>
      <p:sp>
        <p:nvSpPr>
          <p:cNvPr id="42" name="文本框 41">
            <a:extLst>
              <a:ext uri="{FF2B5EF4-FFF2-40B4-BE49-F238E27FC236}">
                <a16:creationId xmlns:a16="http://schemas.microsoft.com/office/drawing/2014/main" xmlns="" id="{DD39B05A-F9E7-4146-B0D1-F6D2FCB176BD}"/>
              </a:ext>
            </a:extLst>
          </p:cNvPr>
          <p:cNvSpPr txBox="1"/>
          <p:nvPr/>
        </p:nvSpPr>
        <p:spPr>
          <a:xfrm>
            <a:off x="8028119" y="2828521"/>
            <a:ext cx="388599" cy="369332"/>
          </a:xfrm>
          <a:prstGeom prst="rect">
            <a:avLst/>
          </a:prstGeom>
          <a:noFill/>
        </p:spPr>
        <p:txBody>
          <a:bodyPr wrap="square" rtlCol="0">
            <a:spAutoFit/>
          </a:bodyPr>
          <a:lstStyle/>
          <a:p>
            <a:r>
              <a:rPr lang="zh-CN" altLang="en-US" dirty="0"/>
              <a:t>大</a:t>
            </a:r>
          </a:p>
        </p:txBody>
      </p:sp>
      <p:sp>
        <p:nvSpPr>
          <p:cNvPr id="53" name="文本框 52">
            <a:extLst>
              <a:ext uri="{FF2B5EF4-FFF2-40B4-BE49-F238E27FC236}">
                <a16:creationId xmlns:a16="http://schemas.microsoft.com/office/drawing/2014/main" xmlns="" id="{B92C8CC4-6847-43F9-8930-5025BE56FC08}"/>
              </a:ext>
            </a:extLst>
          </p:cNvPr>
          <p:cNvSpPr txBox="1"/>
          <p:nvPr/>
        </p:nvSpPr>
        <p:spPr>
          <a:xfrm>
            <a:off x="1221839" y="3532147"/>
            <a:ext cx="986706" cy="307777"/>
          </a:xfrm>
          <a:prstGeom prst="rect">
            <a:avLst/>
          </a:prstGeom>
          <a:noFill/>
        </p:spPr>
        <p:txBody>
          <a:bodyPr wrap="square" rtlCol="0">
            <a:spAutoFit/>
          </a:bodyPr>
          <a:lstStyle/>
          <a:p>
            <a:r>
              <a:rPr lang="zh-CN" altLang="en-US" sz="1400" dirty="0"/>
              <a:t>（</a:t>
            </a:r>
            <a:r>
              <a:rPr lang="en-US" altLang="zh-CN" sz="1400" dirty="0"/>
              <a:t>-</a:t>
            </a:r>
            <a:r>
              <a:rPr lang="zh-CN" altLang="en-US" sz="1400" dirty="0"/>
              <a:t>∞，</a:t>
            </a:r>
            <a:r>
              <a:rPr lang="en-US" altLang="zh-CN" sz="1400" dirty="0"/>
              <a:t>5</a:t>
            </a:r>
            <a:r>
              <a:rPr lang="zh-CN" altLang="en-US" sz="1400" dirty="0"/>
              <a:t>）</a:t>
            </a:r>
          </a:p>
        </p:txBody>
      </p:sp>
      <p:sp>
        <p:nvSpPr>
          <p:cNvPr id="54" name="文本框 53">
            <a:extLst>
              <a:ext uri="{FF2B5EF4-FFF2-40B4-BE49-F238E27FC236}">
                <a16:creationId xmlns:a16="http://schemas.microsoft.com/office/drawing/2014/main" xmlns="" id="{DE8F02D2-E912-4CCE-B97D-3C0F3D9D0D13}"/>
              </a:ext>
            </a:extLst>
          </p:cNvPr>
          <p:cNvSpPr txBox="1"/>
          <p:nvPr/>
        </p:nvSpPr>
        <p:spPr>
          <a:xfrm>
            <a:off x="2400870" y="3536864"/>
            <a:ext cx="682429" cy="307777"/>
          </a:xfrm>
          <a:prstGeom prst="rect">
            <a:avLst/>
          </a:prstGeom>
          <a:noFill/>
        </p:spPr>
        <p:txBody>
          <a:bodyPr wrap="square" rtlCol="0">
            <a:spAutoFit/>
          </a:bodyPr>
          <a:lstStyle/>
          <a:p>
            <a:r>
              <a:rPr lang="zh-CN" altLang="en-US" sz="1400" dirty="0"/>
              <a:t>（</a:t>
            </a:r>
            <a:r>
              <a:rPr lang="en-US" altLang="zh-CN" sz="1400" dirty="0"/>
              <a:t>5,13</a:t>
            </a:r>
            <a:r>
              <a:rPr lang="zh-CN" altLang="en-US" sz="1400" dirty="0"/>
              <a:t>）</a:t>
            </a:r>
          </a:p>
        </p:txBody>
      </p:sp>
      <p:sp>
        <p:nvSpPr>
          <p:cNvPr id="55" name="文本框 54">
            <a:extLst>
              <a:ext uri="{FF2B5EF4-FFF2-40B4-BE49-F238E27FC236}">
                <a16:creationId xmlns:a16="http://schemas.microsoft.com/office/drawing/2014/main" xmlns="" id="{6623A232-E617-4C8D-980B-12278F8913D5}"/>
              </a:ext>
            </a:extLst>
          </p:cNvPr>
          <p:cNvSpPr txBox="1"/>
          <p:nvPr/>
        </p:nvSpPr>
        <p:spPr>
          <a:xfrm>
            <a:off x="3230316" y="3536864"/>
            <a:ext cx="812316" cy="307777"/>
          </a:xfrm>
          <a:prstGeom prst="rect">
            <a:avLst/>
          </a:prstGeom>
          <a:noFill/>
        </p:spPr>
        <p:txBody>
          <a:bodyPr wrap="square" rtlCol="0">
            <a:spAutoFit/>
          </a:bodyPr>
          <a:lstStyle/>
          <a:p>
            <a:r>
              <a:rPr lang="zh-CN" altLang="en-US" sz="1400" dirty="0"/>
              <a:t>（</a:t>
            </a:r>
            <a:r>
              <a:rPr lang="en-US" altLang="zh-CN" sz="1400" dirty="0"/>
              <a:t>13,27</a:t>
            </a:r>
            <a:r>
              <a:rPr lang="zh-CN" altLang="en-US" sz="1400" dirty="0"/>
              <a:t>）</a:t>
            </a:r>
          </a:p>
        </p:txBody>
      </p:sp>
      <p:sp>
        <p:nvSpPr>
          <p:cNvPr id="56" name="文本框 55">
            <a:extLst>
              <a:ext uri="{FF2B5EF4-FFF2-40B4-BE49-F238E27FC236}">
                <a16:creationId xmlns:a16="http://schemas.microsoft.com/office/drawing/2014/main" xmlns="" id="{3D348C3C-C3EE-4751-8F6E-49FE2CF7568C}"/>
              </a:ext>
            </a:extLst>
          </p:cNvPr>
          <p:cNvSpPr txBox="1"/>
          <p:nvPr/>
        </p:nvSpPr>
        <p:spPr>
          <a:xfrm>
            <a:off x="4200256" y="3536863"/>
            <a:ext cx="812316" cy="307777"/>
          </a:xfrm>
          <a:prstGeom prst="rect">
            <a:avLst/>
          </a:prstGeom>
          <a:noFill/>
        </p:spPr>
        <p:txBody>
          <a:bodyPr wrap="square" rtlCol="0">
            <a:spAutoFit/>
          </a:bodyPr>
          <a:lstStyle/>
          <a:p>
            <a:r>
              <a:rPr lang="zh-CN" altLang="en-US" sz="1400" dirty="0"/>
              <a:t>（</a:t>
            </a:r>
            <a:r>
              <a:rPr lang="en-US" altLang="zh-CN" sz="1400" dirty="0"/>
              <a:t>27,39</a:t>
            </a:r>
            <a:r>
              <a:rPr lang="zh-CN" altLang="en-US" sz="1400" dirty="0"/>
              <a:t>）</a:t>
            </a:r>
          </a:p>
        </p:txBody>
      </p:sp>
      <p:cxnSp>
        <p:nvCxnSpPr>
          <p:cNvPr id="60" name="直接连接符 59">
            <a:extLst>
              <a:ext uri="{FF2B5EF4-FFF2-40B4-BE49-F238E27FC236}">
                <a16:creationId xmlns:a16="http://schemas.microsoft.com/office/drawing/2014/main" xmlns="" id="{B8CDA2D4-8598-4CD8-8FC8-A77D7C8265D9}"/>
              </a:ext>
            </a:extLst>
          </p:cNvPr>
          <p:cNvCxnSpPr>
            <a:stCxn id="34" idx="5"/>
            <a:endCxn id="54" idx="0"/>
          </p:cNvCxnSpPr>
          <p:nvPr/>
        </p:nvCxnSpPr>
        <p:spPr>
          <a:xfrm>
            <a:off x="2677342" y="3061831"/>
            <a:ext cx="64743"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4EFEAF3F-0DFE-4AB9-8321-9AB3E681F652}"/>
              </a:ext>
            </a:extLst>
          </p:cNvPr>
          <p:cNvCxnSpPr>
            <a:stCxn id="34" idx="3"/>
            <a:endCxn id="53" idx="0"/>
          </p:cNvCxnSpPr>
          <p:nvPr/>
        </p:nvCxnSpPr>
        <p:spPr>
          <a:xfrm flipH="1">
            <a:off x="1715192" y="3061831"/>
            <a:ext cx="529264" cy="470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153F88AA-CA04-47E9-9AE5-B1A654A88E71}"/>
              </a:ext>
            </a:extLst>
          </p:cNvPr>
          <p:cNvCxnSpPr>
            <a:stCxn id="35" idx="3"/>
            <a:endCxn id="55" idx="0"/>
          </p:cNvCxnSpPr>
          <p:nvPr/>
        </p:nvCxnSpPr>
        <p:spPr>
          <a:xfrm flipH="1">
            <a:off x="3636474" y="3061831"/>
            <a:ext cx="261220"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0A293A72-4763-4CCB-8DE9-004B79108444}"/>
              </a:ext>
            </a:extLst>
          </p:cNvPr>
          <p:cNvCxnSpPr>
            <a:stCxn id="35" idx="5"/>
            <a:endCxn id="56" idx="0"/>
          </p:cNvCxnSpPr>
          <p:nvPr/>
        </p:nvCxnSpPr>
        <p:spPr>
          <a:xfrm>
            <a:off x="4330580" y="3061831"/>
            <a:ext cx="27583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89F26D42-83A7-4111-A5F5-324674D64830}"/>
              </a:ext>
            </a:extLst>
          </p:cNvPr>
          <p:cNvSpPr txBox="1"/>
          <p:nvPr/>
        </p:nvSpPr>
        <p:spPr>
          <a:xfrm>
            <a:off x="4937578" y="3532146"/>
            <a:ext cx="812316" cy="307777"/>
          </a:xfrm>
          <a:prstGeom prst="rect">
            <a:avLst/>
          </a:prstGeom>
          <a:noFill/>
        </p:spPr>
        <p:txBody>
          <a:bodyPr wrap="square" rtlCol="0">
            <a:spAutoFit/>
          </a:bodyPr>
          <a:lstStyle/>
          <a:p>
            <a:r>
              <a:rPr lang="zh-CN" altLang="en-US" sz="1400" dirty="0"/>
              <a:t>（</a:t>
            </a:r>
            <a:r>
              <a:rPr lang="en-US" altLang="zh-CN" sz="1400" dirty="0"/>
              <a:t>39,45</a:t>
            </a:r>
            <a:r>
              <a:rPr lang="zh-CN" altLang="en-US" sz="1400" dirty="0"/>
              <a:t>）</a:t>
            </a:r>
          </a:p>
        </p:txBody>
      </p:sp>
      <p:sp>
        <p:nvSpPr>
          <p:cNvPr id="68" name="文本框 67">
            <a:extLst>
              <a:ext uri="{FF2B5EF4-FFF2-40B4-BE49-F238E27FC236}">
                <a16:creationId xmlns:a16="http://schemas.microsoft.com/office/drawing/2014/main" xmlns="" id="{EBB6A4EB-4B1A-4F11-BBE9-A68B4662160C}"/>
              </a:ext>
            </a:extLst>
          </p:cNvPr>
          <p:cNvSpPr txBox="1"/>
          <p:nvPr/>
        </p:nvSpPr>
        <p:spPr>
          <a:xfrm>
            <a:off x="5748154" y="3536863"/>
            <a:ext cx="812316" cy="307777"/>
          </a:xfrm>
          <a:prstGeom prst="rect">
            <a:avLst/>
          </a:prstGeom>
          <a:noFill/>
        </p:spPr>
        <p:txBody>
          <a:bodyPr wrap="square" rtlCol="0">
            <a:spAutoFit/>
          </a:bodyPr>
          <a:lstStyle/>
          <a:p>
            <a:r>
              <a:rPr lang="zh-CN" altLang="en-US" sz="1400" dirty="0"/>
              <a:t>（</a:t>
            </a:r>
            <a:r>
              <a:rPr lang="en-US" altLang="zh-CN" sz="1400" dirty="0"/>
              <a:t>45,52</a:t>
            </a:r>
            <a:r>
              <a:rPr lang="zh-CN" altLang="en-US" sz="1400" dirty="0"/>
              <a:t>）</a:t>
            </a:r>
          </a:p>
        </p:txBody>
      </p:sp>
      <p:sp>
        <p:nvSpPr>
          <p:cNvPr id="69" name="文本框 68">
            <a:extLst>
              <a:ext uri="{FF2B5EF4-FFF2-40B4-BE49-F238E27FC236}">
                <a16:creationId xmlns:a16="http://schemas.microsoft.com/office/drawing/2014/main" xmlns="" id="{53CACC88-839A-47B8-9A05-3ED8807BB0CC}"/>
              </a:ext>
            </a:extLst>
          </p:cNvPr>
          <p:cNvSpPr txBox="1"/>
          <p:nvPr/>
        </p:nvSpPr>
        <p:spPr>
          <a:xfrm>
            <a:off x="6693327" y="3532145"/>
            <a:ext cx="812316" cy="307777"/>
          </a:xfrm>
          <a:prstGeom prst="rect">
            <a:avLst/>
          </a:prstGeom>
          <a:noFill/>
        </p:spPr>
        <p:txBody>
          <a:bodyPr wrap="square" rtlCol="0">
            <a:spAutoFit/>
          </a:bodyPr>
          <a:lstStyle/>
          <a:p>
            <a:r>
              <a:rPr lang="zh-CN" altLang="en-US" sz="1400" dirty="0"/>
              <a:t>（</a:t>
            </a:r>
            <a:r>
              <a:rPr lang="en-US" altLang="zh-CN" sz="1400" dirty="0"/>
              <a:t>52,72</a:t>
            </a:r>
            <a:r>
              <a:rPr lang="zh-CN" altLang="en-US" sz="1400" dirty="0"/>
              <a:t>）</a:t>
            </a:r>
          </a:p>
        </p:txBody>
      </p:sp>
      <p:sp>
        <p:nvSpPr>
          <p:cNvPr id="70" name="文本框 69">
            <a:extLst>
              <a:ext uri="{FF2B5EF4-FFF2-40B4-BE49-F238E27FC236}">
                <a16:creationId xmlns:a16="http://schemas.microsoft.com/office/drawing/2014/main" xmlns="" id="{71B9A2A7-5689-48F1-BFE7-C3B4CC39A205}"/>
              </a:ext>
            </a:extLst>
          </p:cNvPr>
          <p:cNvSpPr txBox="1"/>
          <p:nvPr/>
        </p:nvSpPr>
        <p:spPr>
          <a:xfrm>
            <a:off x="7816260" y="4212028"/>
            <a:ext cx="812316" cy="307777"/>
          </a:xfrm>
          <a:prstGeom prst="rect">
            <a:avLst/>
          </a:prstGeom>
          <a:noFill/>
        </p:spPr>
        <p:txBody>
          <a:bodyPr wrap="square" rtlCol="0">
            <a:spAutoFit/>
          </a:bodyPr>
          <a:lstStyle/>
          <a:p>
            <a:r>
              <a:rPr lang="zh-CN" altLang="en-US" sz="1400" dirty="0"/>
              <a:t>（</a:t>
            </a:r>
            <a:r>
              <a:rPr lang="en-US" altLang="zh-CN" sz="1400" dirty="0"/>
              <a:t>72,81</a:t>
            </a:r>
            <a:r>
              <a:rPr lang="zh-CN" altLang="en-US" sz="1400" dirty="0"/>
              <a:t>）</a:t>
            </a:r>
          </a:p>
        </p:txBody>
      </p:sp>
      <p:sp>
        <p:nvSpPr>
          <p:cNvPr id="71" name="文本框 70">
            <a:extLst>
              <a:ext uri="{FF2B5EF4-FFF2-40B4-BE49-F238E27FC236}">
                <a16:creationId xmlns:a16="http://schemas.microsoft.com/office/drawing/2014/main" xmlns="" id="{388DDFEE-33A2-483F-A5D6-7703D0B155AE}"/>
              </a:ext>
            </a:extLst>
          </p:cNvPr>
          <p:cNvSpPr txBox="1"/>
          <p:nvPr/>
        </p:nvSpPr>
        <p:spPr>
          <a:xfrm>
            <a:off x="9444773" y="4212028"/>
            <a:ext cx="1269095" cy="307777"/>
          </a:xfrm>
          <a:prstGeom prst="rect">
            <a:avLst/>
          </a:prstGeom>
          <a:noFill/>
        </p:spPr>
        <p:txBody>
          <a:bodyPr wrap="square" rtlCol="0">
            <a:spAutoFit/>
          </a:bodyPr>
          <a:lstStyle/>
          <a:p>
            <a:r>
              <a:rPr lang="zh-CN" altLang="en-US" sz="1400" dirty="0"/>
              <a:t>（</a:t>
            </a:r>
            <a:r>
              <a:rPr lang="en-US" altLang="zh-CN" sz="1400" dirty="0"/>
              <a:t>81</a:t>
            </a:r>
            <a:r>
              <a:rPr lang="zh-CN" altLang="en-US" sz="1400" dirty="0"/>
              <a:t>，</a:t>
            </a:r>
            <a:r>
              <a:rPr lang="en-US" altLang="zh-CN" sz="1400" dirty="0"/>
              <a:t>+</a:t>
            </a:r>
            <a:r>
              <a:rPr lang="zh-CN" altLang="en-US" sz="1400" dirty="0"/>
              <a:t>∞）</a:t>
            </a:r>
          </a:p>
        </p:txBody>
      </p:sp>
      <p:cxnSp>
        <p:nvCxnSpPr>
          <p:cNvPr id="73" name="直接连接符 72">
            <a:extLst>
              <a:ext uri="{FF2B5EF4-FFF2-40B4-BE49-F238E27FC236}">
                <a16:creationId xmlns:a16="http://schemas.microsoft.com/office/drawing/2014/main" xmlns="" id="{7410F932-538C-4438-8D74-A6BF9FED3A4C}"/>
              </a:ext>
            </a:extLst>
          </p:cNvPr>
          <p:cNvCxnSpPr>
            <a:cxnSpLocks/>
            <a:stCxn id="19" idx="5"/>
            <a:endCxn id="71" idx="0"/>
          </p:cNvCxnSpPr>
          <p:nvPr/>
        </p:nvCxnSpPr>
        <p:spPr>
          <a:xfrm>
            <a:off x="9265919" y="3966695"/>
            <a:ext cx="813402"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8ED3E0A4-E7FB-4654-B2FF-1E994581DF63}"/>
              </a:ext>
            </a:extLst>
          </p:cNvPr>
          <p:cNvCxnSpPr>
            <a:stCxn id="19" idx="3"/>
            <a:endCxn id="70" idx="0"/>
          </p:cNvCxnSpPr>
          <p:nvPr/>
        </p:nvCxnSpPr>
        <p:spPr>
          <a:xfrm flipH="1">
            <a:off x="8222418" y="3966695"/>
            <a:ext cx="610615"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BF97168-9B53-4DB5-B91B-7BEC38335A2B}"/>
              </a:ext>
            </a:extLst>
          </p:cNvPr>
          <p:cNvCxnSpPr>
            <a:stCxn id="18" idx="3"/>
            <a:endCxn id="69" idx="0"/>
          </p:cNvCxnSpPr>
          <p:nvPr/>
        </p:nvCxnSpPr>
        <p:spPr>
          <a:xfrm flipH="1">
            <a:off x="7099485" y="3061831"/>
            <a:ext cx="104685" cy="470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B101C485-F3DE-451F-94D0-338F2BFC5F9B}"/>
              </a:ext>
            </a:extLst>
          </p:cNvPr>
          <p:cNvCxnSpPr>
            <a:stCxn id="36" idx="3"/>
            <a:endCxn id="67" idx="0"/>
          </p:cNvCxnSpPr>
          <p:nvPr/>
        </p:nvCxnSpPr>
        <p:spPr>
          <a:xfrm flipH="1">
            <a:off x="5343736" y="3061831"/>
            <a:ext cx="207196" cy="47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CFB3538D-FD84-47D4-94E0-E5A7050E31A0}"/>
              </a:ext>
            </a:extLst>
          </p:cNvPr>
          <p:cNvCxnSpPr>
            <a:stCxn id="36" idx="5"/>
            <a:endCxn id="68" idx="0"/>
          </p:cNvCxnSpPr>
          <p:nvPr/>
        </p:nvCxnSpPr>
        <p:spPr>
          <a:xfrm>
            <a:off x="5983818" y="3061831"/>
            <a:ext cx="17049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xmlns="" id="{F2480908-2809-47C8-8FC5-F9FE0E304D17}"/>
              </a:ext>
            </a:extLst>
          </p:cNvPr>
          <p:cNvSpPr txBox="1"/>
          <p:nvPr/>
        </p:nvSpPr>
        <p:spPr>
          <a:xfrm>
            <a:off x="4433545" y="3061831"/>
            <a:ext cx="388599" cy="369332"/>
          </a:xfrm>
          <a:prstGeom prst="rect">
            <a:avLst/>
          </a:prstGeom>
          <a:noFill/>
        </p:spPr>
        <p:txBody>
          <a:bodyPr wrap="square" rtlCol="0">
            <a:spAutoFit/>
          </a:bodyPr>
          <a:lstStyle/>
          <a:p>
            <a:r>
              <a:rPr lang="zh-CN" altLang="en-US" dirty="0"/>
              <a:t>大</a:t>
            </a:r>
          </a:p>
        </p:txBody>
      </p:sp>
      <p:sp>
        <p:nvSpPr>
          <p:cNvPr id="83" name="文本框 82">
            <a:extLst>
              <a:ext uri="{FF2B5EF4-FFF2-40B4-BE49-F238E27FC236}">
                <a16:creationId xmlns:a16="http://schemas.microsoft.com/office/drawing/2014/main" xmlns="" id="{8A1E5975-08B6-4756-B32E-E3097A395008}"/>
              </a:ext>
            </a:extLst>
          </p:cNvPr>
          <p:cNvSpPr txBox="1"/>
          <p:nvPr/>
        </p:nvSpPr>
        <p:spPr>
          <a:xfrm>
            <a:off x="2678109" y="3061831"/>
            <a:ext cx="388599" cy="369332"/>
          </a:xfrm>
          <a:prstGeom prst="rect">
            <a:avLst/>
          </a:prstGeom>
          <a:noFill/>
        </p:spPr>
        <p:txBody>
          <a:bodyPr wrap="square" rtlCol="0">
            <a:spAutoFit/>
          </a:bodyPr>
          <a:lstStyle/>
          <a:p>
            <a:r>
              <a:rPr lang="zh-CN" altLang="en-US" dirty="0"/>
              <a:t>大</a:t>
            </a:r>
          </a:p>
        </p:txBody>
      </p:sp>
      <p:sp>
        <p:nvSpPr>
          <p:cNvPr id="84" name="文本框 83">
            <a:extLst>
              <a:ext uri="{FF2B5EF4-FFF2-40B4-BE49-F238E27FC236}">
                <a16:creationId xmlns:a16="http://schemas.microsoft.com/office/drawing/2014/main" xmlns="" id="{112B8BD0-7707-4531-872E-838CA900AF02}"/>
              </a:ext>
            </a:extLst>
          </p:cNvPr>
          <p:cNvSpPr txBox="1"/>
          <p:nvPr/>
        </p:nvSpPr>
        <p:spPr>
          <a:xfrm>
            <a:off x="3305294" y="3061831"/>
            <a:ext cx="388599" cy="369332"/>
          </a:xfrm>
          <a:prstGeom prst="rect">
            <a:avLst/>
          </a:prstGeom>
          <a:noFill/>
        </p:spPr>
        <p:txBody>
          <a:bodyPr wrap="square" rtlCol="0">
            <a:spAutoFit/>
          </a:bodyPr>
          <a:lstStyle/>
          <a:p>
            <a:r>
              <a:rPr lang="zh-CN" altLang="en-US" dirty="0"/>
              <a:t>小</a:t>
            </a:r>
          </a:p>
        </p:txBody>
      </p:sp>
      <p:sp>
        <p:nvSpPr>
          <p:cNvPr id="85" name="文本框 84">
            <a:extLst>
              <a:ext uri="{FF2B5EF4-FFF2-40B4-BE49-F238E27FC236}">
                <a16:creationId xmlns:a16="http://schemas.microsoft.com/office/drawing/2014/main" xmlns="" id="{F5859B83-50E6-4425-8506-EE2734448E97}"/>
              </a:ext>
            </a:extLst>
          </p:cNvPr>
          <p:cNvSpPr txBox="1"/>
          <p:nvPr/>
        </p:nvSpPr>
        <p:spPr>
          <a:xfrm>
            <a:off x="1535602" y="2960786"/>
            <a:ext cx="388599" cy="369332"/>
          </a:xfrm>
          <a:prstGeom prst="rect">
            <a:avLst/>
          </a:prstGeom>
          <a:noFill/>
        </p:spPr>
        <p:txBody>
          <a:bodyPr wrap="square" rtlCol="0">
            <a:spAutoFit/>
          </a:bodyPr>
          <a:lstStyle/>
          <a:p>
            <a:r>
              <a:rPr lang="zh-CN" altLang="en-US" dirty="0"/>
              <a:t>小</a:t>
            </a:r>
          </a:p>
        </p:txBody>
      </p:sp>
      <p:sp>
        <p:nvSpPr>
          <p:cNvPr id="86" name="文本框 85">
            <a:extLst>
              <a:ext uri="{FF2B5EF4-FFF2-40B4-BE49-F238E27FC236}">
                <a16:creationId xmlns:a16="http://schemas.microsoft.com/office/drawing/2014/main" xmlns="" id="{EE860415-0D47-4207-A4E6-9FB2BE26D7A9}"/>
              </a:ext>
            </a:extLst>
          </p:cNvPr>
          <p:cNvSpPr txBox="1"/>
          <p:nvPr/>
        </p:nvSpPr>
        <p:spPr>
          <a:xfrm>
            <a:off x="5028393" y="3061831"/>
            <a:ext cx="388599" cy="369332"/>
          </a:xfrm>
          <a:prstGeom prst="rect">
            <a:avLst/>
          </a:prstGeom>
          <a:noFill/>
        </p:spPr>
        <p:txBody>
          <a:bodyPr wrap="square" rtlCol="0">
            <a:spAutoFit/>
          </a:bodyPr>
          <a:lstStyle/>
          <a:p>
            <a:r>
              <a:rPr lang="zh-CN" altLang="en-US" dirty="0"/>
              <a:t>小</a:t>
            </a:r>
          </a:p>
        </p:txBody>
      </p:sp>
      <p:sp>
        <p:nvSpPr>
          <p:cNvPr id="87" name="文本框 86">
            <a:extLst>
              <a:ext uri="{FF2B5EF4-FFF2-40B4-BE49-F238E27FC236}">
                <a16:creationId xmlns:a16="http://schemas.microsoft.com/office/drawing/2014/main" xmlns="" id="{EF2A8DF0-59A9-445F-A3E7-6FF4B6A2BA3E}"/>
              </a:ext>
            </a:extLst>
          </p:cNvPr>
          <p:cNvSpPr txBox="1"/>
          <p:nvPr/>
        </p:nvSpPr>
        <p:spPr>
          <a:xfrm>
            <a:off x="6044000" y="3061831"/>
            <a:ext cx="388599" cy="369332"/>
          </a:xfrm>
          <a:prstGeom prst="rect">
            <a:avLst/>
          </a:prstGeom>
          <a:noFill/>
        </p:spPr>
        <p:txBody>
          <a:bodyPr wrap="square" rtlCol="0">
            <a:spAutoFit/>
          </a:bodyPr>
          <a:lstStyle/>
          <a:p>
            <a:r>
              <a:rPr lang="zh-CN" altLang="en-US" dirty="0"/>
              <a:t>大</a:t>
            </a:r>
          </a:p>
        </p:txBody>
      </p:sp>
      <p:sp>
        <p:nvSpPr>
          <p:cNvPr id="88" name="文本框 87">
            <a:extLst>
              <a:ext uri="{FF2B5EF4-FFF2-40B4-BE49-F238E27FC236}">
                <a16:creationId xmlns:a16="http://schemas.microsoft.com/office/drawing/2014/main" xmlns="" id="{1A455D36-B930-4706-8641-2DE752507827}"/>
              </a:ext>
            </a:extLst>
          </p:cNvPr>
          <p:cNvSpPr txBox="1"/>
          <p:nvPr/>
        </p:nvSpPr>
        <p:spPr>
          <a:xfrm>
            <a:off x="6740357" y="3056530"/>
            <a:ext cx="388599" cy="369332"/>
          </a:xfrm>
          <a:prstGeom prst="rect">
            <a:avLst/>
          </a:prstGeom>
          <a:noFill/>
        </p:spPr>
        <p:txBody>
          <a:bodyPr wrap="square" rtlCol="0">
            <a:spAutoFit/>
          </a:bodyPr>
          <a:lstStyle/>
          <a:p>
            <a:r>
              <a:rPr lang="zh-CN" altLang="en-US" dirty="0"/>
              <a:t>小</a:t>
            </a:r>
          </a:p>
        </p:txBody>
      </p:sp>
      <p:sp>
        <p:nvSpPr>
          <p:cNvPr id="89" name="文本框 88">
            <a:extLst>
              <a:ext uri="{FF2B5EF4-FFF2-40B4-BE49-F238E27FC236}">
                <a16:creationId xmlns:a16="http://schemas.microsoft.com/office/drawing/2014/main" xmlns="" id="{65FC1D0E-2DAE-4F5F-AFCA-2844FF1DCABB}"/>
              </a:ext>
            </a:extLst>
          </p:cNvPr>
          <p:cNvSpPr txBox="1"/>
          <p:nvPr/>
        </p:nvSpPr>
        <p:spPr>
          <a:xfrm>
            <a:off x="8193792" y="3782029"/>
            <a:ext cx="388599" cy="369332"/>
          </a:xfrm>
          <a:prstGeom prst="rect">
            <a:avLst/>
          </a:prstGeom>
          <a:noFill/>
        </p:spPr>
        <p:txBody>
          <a:bodyPr wrap="square" rtlCol="0">
            <a:spAutoFit/>
          </a:bodyPr>
          <a:lstStyle/>
          <a:p>
            <a:r>
              <a:rPr lang="zh-CN" altLang="en-US" dirty="0"/>
              <a:t>小</a:t>
            </a:r>
          </a:p>
        </p:txBody>
      </p:sp>
      <p:sp>
        <p:nvSpPr>
          <p:cNvPr id="90" name="文本框 89">
            <a:extLst>
              <a:ext uri="{FF2B5EF4-FFF2-40B4-BE49-F238E27FC236}">
                <a16:creationId xmlns:a16="http://schemas.microsoft.com/office/drawing/2014/main" xmlns="" id="{AC17EE40-7F59-4402-A440-60E9A754055D}"/>
              </a:ext>
            </a:extLst>
          </p:cNvPr>
          <p:cNvSpPr txBox="1"/>
          <p:nvPr/>
        </p:nvSpPr>
        <p:spPr>
          <a:xfrm>
            <a:off x="9560942" y="3782029"/>
            <a:ext cx="388599" cy="369332"/>
          </a:xfrm>
          <a:prstGeom prst="rect">
            <a:avLst/>
          </a:prstGeom>
          <a:noFill/>
        </p:spPr>
        <p:txBody>
          <a:bodyPr wrap="square" rtlCol="0">
            <a:spAutoFit/>
          </a:bodyPr>
          <a:lstStyle/>
          <a:p>
            <a:r>
              <a:rPr lang="zh-CN" altLang="en-US" dirty="0"/>
              <a:t>大</a:t>
            </a:r>
          </a:p>
        </p:txBody>
      </p:sp>
      <p:graphicFrame>
        <p:nvGraphicFramePr>
          <p:cNvPr id="5" name="表格 4">
            <a:extLst>
              <a:ext uri="{FF2B5EF4-FFF2-40B4-BE49-F238E27FC236}">
                <a16:creationId xmlns:a16="http://schemas.microsoft.com/office/drawing/2014/main" xmlns="" id="{75BA4120-645A-4848-8E3C-F13DCDE0E6FC}"/>
              </a:ext>
            </a:extLst>
          </p:cNvPr>
          <p:cNvGraphicFramePr>
            <a:graphicFrameLocks noGrp="1"/>
          </p:cNvGraphicFramePr>
          <p:nvPr>
            <p:extLst>
              <p:ext uri="{D42A27DB-BD31-4B8C-83A1-F6EECF244321}">
                <p14:modId xmlns:p14="http://schemas.microsoft.com/office/powerpoint/2010/main" val="1249680857"/>
              </p:ext>
            </p:extLst>
          </p:nvPr>
        </p:nvGraphicFramePr>
        <p:xfrm>
          <a:off x="338117" y="5117518"/>
          <a:ext cx="5068581" cy="741680"/>
        </p:xfrm>
        <a:graphic>
          <a:graphicData uri="http://schemas.openxmlformats.org/drawingml/2006/table">
            <a:tbl>
              <a:tblPr firstRow="1" bandRow="1">
                <a:tableStyleId>{5C22544A-7EE6-4342-B048-85BDC9FD1C3A}</a:tableStyleId>
              </a:tblPr>
              <a:tblGrid>
                <a:gridCol w="1192541">
                  <a:extLst>
                    <a:ext uri="{9D8B030D-6E8A-4147-A177-3AD203B41FA5}">
                      <a16:colId xmlns:a16="http://schemas.microsoft.com/office/drawing/2014/main" xmlns="" val="1359607787"/>
                    </a:ext>
                  </a:extLst>
                </a:gridCol>
                <a:gridCol w="500380">
                  <a:extLst>
                    <a:ext uri="{9D8B030D-6E8A-4147-A177-3AD203B41FA5}">
                      <a16:colId xmlns:a16="http://schemas.microsoft.com/office/drawing/2014/main" xmlns="" val="3011751223"/>
                    </a:ext>
                  </a:extLst>
                </a:gridCol>
                <a:gridCol w="500380">
                  <a:extLst>
                    <a:ext uri="{9D8B030D-6E8A-4147-A177-3AD203B41FA5}">
                      <a16:colId xmlns:a16="http://schemas.microsoft.com/office/drawing/2014/main" xmlns="" val="2065734255"/>
                    </a:ext>
                  </a:extLst>
                </a:gridCol>
                <a:gridCol w="500380">
                  <a:extLst>
                    <a:ext uri="{9D8B030D-6E8A-4147-A177-3AD203B41FA5}">
                      <a16:colId xmlns:a16="http://schemas.microsoft.com/office/drawing/2014/main" xmlns="" val="2605011840"/>
                    </a:ext>
                  </a:extLst>
                </a:gridCol>
                <a:gridCol w="373380">
                  <a:extLst>
                    <a:ext uri="{9D8B030D-6E8A-4147-A177-3AD203B41FA5}">
                      <a16:colId xmlns:a16="http://schemas.microsoft.com/office/drawing/2014/main" xmlns="" val="3402219627"/>
                    </a:ext>
                  </a:extLst>
                </a:gridCol>
                <a:gridCol w="500380">
                  <a:extLst>
                    <a:ext uri="{9D8B030D-6E8A-4147-A177-3AD203B41FA5}">
                      <a16:colId xmlns:a16="http://schemas.microsoft.com/office/drawing/2014/main" xmlns="" val="1900193353"/>
                    </a:ext>
                  </a:extLst>
                </a:gridCol>
                <a:gridCol w="500380">
                  <a:extLst>
                    <a:ext uri="{9D8B030D-6E8A-4147-A177-3AD203B41FA5}">
                      <a16:colId xmlns:a16="http://schemas.microsoft.com/office/drawing/2014/main" xmlns="" val="746115876"/>
                    </a:ext>
                  </a:extLst>
                </a:gridCol>
                <a:gridCol w="500380">
                  <a:extLst>
                    <a:ext uri="{9D8B030D-6E8A-4147-A177-3AD203B41FA5}">
                      <a16:colId xmlns:a16="http://schemas.microsoft.com/office/drawing/2014/main" xmlns="" val="1053410610"/>
                    </a:ext>
                  </a:extLst>
                </a:gridCol>
                <a:gridCol w="500380">
                  <a:extLst>
                    <a:ext uri="{9D8B030D-6E8A-4147-A177-3AD203B41FA5}">
                      <a16:colId xmlns:a16="http://schemas.microsoft.com/office/drawing/2014/main" xmlns="" val="4075050333"/>
                    </a:ext>
                  </a:extLst>
                </a:gridCol>
              </a:tblGrid>
              <a:tr h="370840">
                <a:tc>
                  <a:txBody>
                    <a:bodyPr/>
                    <a:lstStyle/>
                    <a:p>
                      <a:r>
                        <a:rPr lang="zh-CN" altLang="en-US" dirty="0"/>
                        <a:t>关键字</a:t>
                      </a:r>
                    </a:p>
                  </a:txBody>
                  <a:tcPr/>
                </a:tc>
                <a:tc>
                  <a:txBody>
                    <a:bodyPr/>
                    <a:lstStyle/>
                    <a:p>
                      <a:r>
                        <a:rPr lang="en-US" altLang="zh-CN" dirty="0"/>
                        <a:t>39</a:t>
                      </a:r>
                      <a:endParaRPr lang="zh-CN" altLang="en-US" dirty="0"/>
                    </a:p>
                  </a:txBody>
                  <a:tcPr/>
                </a:tc>
                <a:tc>
                  <a:txBody>
                    <a:bodyPr/>
                    <a:lstStyle/>
                    <a:p>
                      <a:r>
                        <a:rPr lang="en-US" altLang="zh-CN" dirty="0"/>
                        <a:t>13</a:t>
                      </a:r>
                      <a:endParaRPr lang="zh-CN" altLang="en-US" dirty="0"/>
                    </a:p>
                  </a:txBody>
                  <a:tcPr/>
                </a:tc>
                <a:tc>
                  <a:txBody>
                    <a:bodyPr/>
                    <a:lstStyle/>
                    <a:p>
                      <a:r>
                        <a:rPr lang="en-US" altLang="zh-CN" dirty="0"/>
                        <a:t>52</a:t>
                      </a:r>
                      <a:endParaRPr lang="zh-CN" altLang="en-US" dirty="0"/>
                    </a:p>
                  </a:txBody>
                  <a:tcPr/>
                </a:tc>
                <a:tc>
                  <a:txBody>
                    <a:bodyPr/>
                    <a:lstStyle/>
                    <a:p>
                      <a:r>
                        <a:rPr lang="en-US" altLang="zh-CN" dirty="0"/>
                        <a:t>5</a:t>
                      </a:r>
                      <a:endParaRPr lang="zh-CN" altLang="en-US" dirty="0"/>
                    </a:p>
                  </a:txBody>
                  <a:tcPr/>
                </a:tc>
                <a:tc>
                  <a:txBody>
                    <a:bodyPr/>
                    <a:lstStyle/>
                    <a:p>
                      <a:r>
                        <a:rPr lang="en-US" altLang="zh-CN" dirty="0"/>
                        <a:t>27</a:t>
                      </a:r>
                      <a:endParaRPr lang="zh-CN" altLang="en-US" dirty="0"/>
                    </a:p>
                  </a:txBody>
                  <a:tcPr/>
                </a:tc>
                <a:tc>
                  <a:txBody>
                    <a:bodyPr/>
                    <a:lstStyle/>
                    <a:p>
                      <a:r>
                        <a:rPr lang="en-US" altLang="zh-CN" dirty="0"/>
                        <a:t>45</a:t>
                      </a:r>
                      <a:endParaRPr lang="zh-CN" altLang="en-US" dirty="0"/>
                    </a:p>
                  </a:txBody>
                  <a:tcPr/>
                </a:tc>
                <a:tc>
                  <a:txBody>
                    <a:bodyPr/>
                    <a:lstStyle/>
                    <a:p>
                      <a:r>
                        <a:rPr lang="en-US" altLang="zh-CN" dirty="0"/>
                        <a:t>72</a:t>
                      </a:r>
                      <a:endParaRPr lang="zh-CN" altLang="en-US" dirty="0"/>
                    </a:p>
                  </a:txBody>
                  <a:tcPr/>
                </a:tc>
                <a:tc>
                  <a:txBody>
                    <a:bodyPr/>
                    <a:lstStyle/>
                    <a:p>
                      <a:r>
                        <a:rPr lang="en-US" altLang="zh-CN" dirty="0"/>
                        <a:t>81</a:t>
                      </a:r>
                      <a:endParaRPr lang="zh-CN" altLang="en-US" dirty="0"/>
                    </a:p>
                  </a:txBody>
                  <a:tcPr/>
                </a:tc>
                <a:extLst>
                  <a:ext uri="{0D108BD9-81ED-4DB2-BD59-A6C34878D82A}">
                    <a16:rowId xmlns:a16="http://schemas.microsoft.com/office/drawing/2014/main" xmlns="" val="1239956582"/>
                  </a:ext>
                </a:extLst>
              </a:tr>
              <a:tr h="370840">
                <a:tc>
                  <a:txBody>
                    <a:bodyPr/>
                    <a:lstStyle/>
                    <a:p>
                      <a:r>
                        <a:rPr lang="zh-CN" altLang="en-US" dirty="0"/>
                        <a:t>比较次数</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xmlns="" val="3107253221"/>
                  </a:ext>
                </a:extLst>
              </a:tr>
            </a:tbl>
          </a:graphicData>
        </a:graphic>
      </p:graphicFrame>
      <p:sp>
        <p:nvSpPr>
          <p:cNvPr id="8" name="文本框 7">
            <a:extLst>
              <a:ext uri="{FF2B5EF4-FFF2-40B4-BE49-F238E27FC236}">
                <a16:creationId xmlns:a16="http://schemas.microsoft.com/office/drawing/2014/main" xmlns="" id="{A8810598-9FC2-4E1F-9454-700C5636BD61}"/>
              </a:ext>
            </a:extLst>
          </p:cNvPr>
          <p:cNvSpPr txBox="1"/>
          <p:nvPr/>
        </p:nvSpPr>
        <p:spPr>
          <a:xfrm>
            <a:off x="5673024" y="5147642"/>
            <a:ext cx="5962505" cy="369332"/>
          </a:xfrm>
          <a:prstGeom prst="rect">
            <a:avLst/>
          </a:prstGeom>
          <a:noFill/>
        </p:spPr>
        <p:txBody>
          <a:bodyPr wrap="square" rtlCol="0">
            <a:spAutoFit/>
          </a:bodyPr>
          <a:lstStyle/>
          <a:p>
            <a:r>
              <a:rPr lang="en-US" altLang="zh-CN" dirty="0"/>
              <a:t>ASL</a:t>
            </a:r>
            <a:r>
              <a:rPr lang="zh-CN" altLang="en-US" baseline="-25000" dirty="0"/>
              <a:t>成功</a:t>
            </a:r>
            <a:r>
              <a:rPr lang="en-US" altLang="zh-CN" dirty="0"/>
              <a:t>=</a:t>
            </a:r>
            <a:r>
              <a:rPr lang="zh-CN" altLang="en-US" dirty="0"/>
              <a:t>（</a:t>
            </a:r>
            <a:r>
              <a:rPr lang="en-US" altLang="zh-CN" dirty="0"/>
              <a:t>1+2+2+3+3+3+3+4)/8=21/8</a:t>
            </a:r>
            <a:endParaRPr lang="zh-CN" altLang="en-US" baseline="30000" dirty="0"/>
          </a:p>
        </p:txBody>
      </p:sp>
    </p:spTree>
    <p:extLst>
      <p:ext uri="{BB962C8B-B14F-4D97-AF65-F5344CB8AC3E}">
        <p14:creationId xmlns:p14="http://schemas.microsoft.com/office/powerpoint/2010/main" val="2622480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流程图: 接点 30">
            <a:extLst>
              <a:ext uri="{FF2B5EF4-FFF2-40B4-BE49-F238E27FC236}">
                <a16:creationId xmlns:a16="http://schemas.microsoft.com/office/drawing/2014/main" xmlns="" id="{9EB90EDF-2844-46A0-9B58-EBA8B30E17FA}"/>
              </a:ext>
            </a:extLst>
          </p:cNvPr>
          <p:cNvSpPr/>
          <p:nvPr/>
        </p:nvSpPr>
        <p:spPr>
          <a:xfrm>
            <a:off x="4574628" y="8443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39</a:t>
            </a:r>
            <a:endParaRPr lang="zh-CN" altLang="en-US" dirty="0"/>
          </a:p>
        </p:txBody>
      </p:sp>
      <p:sp>
        <p:nvSpPr>
          <p:cNvPr id="32" name="流程图: 接点 31">
            <a:extLst>
              <a:ext uri="{FF2B5EF4-FFF2-40B4-BE49-F238E27FC236}">
                <a16:creationId xmlns:a16="http://schemas.microsoft.com/office/drawing/2014/main" xmlns="" id="{DBC5F554-D52B-4B0E-B89F-7C66E82750A4}"/>
              </a:ext>
            </a:extLst>
          </p:cNvPr>
          <p:cNvSpPr/>
          <p:nvPr/>
        </p:nvSpPr>
        <p:spPr>
          <a:xfrm>
            <a:off x="3030844"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13</a:t>
            </a:r>
            <a:endParaRPr lang="zh-CN" altLang="en-US" dirty="0"/>
          </a:p>
        </p:txBody>
      </p:sp>
      <p:sp>
        <p:nvSpPr>
          <p:cNvPr id="33" name="流程图: 接点 32">
            <a:extLst>
              <a:ext uri="{FF2B5EF4-FFF2-40B4-BE49-F238E27FC236}">
                <a16:creationId xmlns:a16="http://schemas.microsoft.com/office/drawing/2014/main" xmlns="" id="{8033CB53-C847-48C4-8FCA-D0D38A230B9C}"/>
              </a:ext>
            </a:extLst>
          </p:cNvPr>
          <p:cNvSpPr/>
          <p:nvPr/>
        </p:nvSpPr>
        <p:spPr>
          <a:xfrm>
            <a:off x="6118412" y="15853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4" name="流程图: 接点 33">
            <a:extLst>
              <a:ext uri="{FF2B5EF4-FFF2-40B4-BE49-F238E27FC236}">
                <a16:creationId xmlns:a16="http://schemas.microsoft.com/office/drawing/2014/main" xmlns="" id="{9C94B04E-E76B-427A-A5FD-FFBB2D15DFEA}"/>
              </a:ext>
            </a:extLst>
          </p:cNvPr>
          <p:cNvSpPr/>
          <p:nvPr/>
        </p:nvSpPr>
        <p:spPr>
          <a:xfrm>
            <a:off x="2154803"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5" name="流程图: 接点 34">
            <a:extLst>
              <a:ext uri="{FF2B5EF4-FFF2-40B4-BE49-F238E27FC236}">
                <a16:creationId xmlns:a16="http://schemas.microsoft.com/office/drawing/2014/main" xmlns="" id="{8890FCD2-6FF5-48E3-A07D-A44F3D2ACF6E}"/>
              </a:ext>
            </a:extLst>
          </p:cNvPr>
          <p:cNvSpPr/>
          <p:nvPr/>
        </p:nvSpPr>
        <p:spPr>
          <a:xfrm>
            <a:off x="3808041"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27</a:t>
            </a:r>
            <a:endParaRPr lang="zh-CN" altLang="en-US" dirty="0"/>
          </a:p>
        </p:txBody>
      </p:sp>
      <p:sp>
        <p:nvSpPr>
          <p:cNvPr id="36" name="流程图: 接点 35">
            <a:extLst>
              <a:ext uri="{FF2B5EF4-FFF2-40B4-BE49-F238E27FC236}">
                <a16:creationId xmlns:a16="http://schemas.microsoft.com/office/drawing/2014/main" xmlns="" id="{F5CBFCDD-8D49-4822-89EE-0FD644F0AC5F}"/>
              </a:ext>
            </a:extLst>
          </p:cNvPr>
          <p:cNvSpPr/>
          <p:nvPr/>
        </p:nvSpPr>
        <p:spPr>
          <a:xfrm>
            <a:off x="5461279"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8" name="流程图: 接点 17">
            <a:extLst>
              <a:ext uri="{FF2B5EF4-FFF2-40B4-BE49-F238E27FC236}">
                <a16:creationId xmlns:a16="http://schemas.microsoft.com/office/drawing/2014/main" xmlns="" id="{77A4F276-0685-43DD-8CB9-FC6AAFD8AF0D}"/>
              </a:ext>
            </a:extLst>
          </p:cNvPr>
          <p:cNvSpPr/>
          <p:nvPr/>
        </p:nvSpPr>
        <p:spPr>
          <a:xfrm>
            <a:off x="7114517" y="2675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72</a:t>
            </a:r>
            <a:endParaRPr lang="zh-CN" altLang="en-US" dirty="0"/>
          </a:p>
        </p:txBody>
      </p:sp>
      <p:sp>
        <p:nvSpPr>
          <p:cNvPr id="19" name="流程图: 接点 18">
            <a:extLst>
              <a:ext uri="{FF2B5EF4-FFF2-40B4-BE49-F238E27FC236}">
                <a16:creationId xmlns:a16="http://schemas.microsoft.com/office/drawing/2014/main" xmlns="" id="{35349FD8-F758-41B8-B9BC-1D27D8E152A5}"/>
              </a:ext>
            </a:extLst>
          </p:cNvPr>
          <p:cNvSpPr/>
          <p:nvPr/>
        </p:nvSpPr>
        <p:spPr>
          <a:xfrm>
            <a:off x="8743380" y="358052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81</a:t>
            </a:r>
            <a:endParaRPr lang="zh-CN" altLang="en-US" dirty="0"/>
          </a:p>
        </p:txBody>
      </p:sp>
      <p:cxnSp>
        <p:nvCxnSpPr>
          <p:cNvPr id="4" name="直接连接符 3">
            <a:extLst>
              <a:ext uri="{FF2B5EF4-FFF2-40B4-BE49-F238E27FC236}">
                <a16:creationId xmlns:a16="http://schemas.microsoft.com/office/drawing/2014/main" xmlns="" id="{85C2A694-4F38-4E5D-8E13-D6E0167AD8F1}"/>
              </a:ext>
            </a:extLst>
          </p:cNvPr>
          <p:cNvCxnSpPr>
            <a:stCxn id="31" idx="2"/>
            <a:endCxn id="32" idx="0"/>
          </p:cNvCxnSpPr>
          <p:nvPr/>
        </p:nvCxnSpPr>
        <p:spPr>
          <a:xfrm flipH="1">
            <a:off x="333694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AD598C72-4595-4C4A-ADDB-AF9DE0AA91E1}"/>
              </a:ext>
            </a:extLst>
          </p:cNvPr>
          <p:cNvCxnSpPr>
            <a:stCxn id="31" idx="6"/>
            <a:endCxn id="33" idx="0"/>
          </p:cNvCxnSpPr>
          <p:nvPr/>
        </p:nvCxnSpPr>
        <p:spPr>
          <a:xfrm>
            <a:off x="5186820" y="1070549"/>
            <a:ext cx="1237688" cy="51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3883A0CC-F883-4DD8-96CB-3FA52847145A}"/>
              </a:ext>
            </a:extLst>
          </p:cNvPr>
          <p:cNvCxnSpPr>
            <a:stCxn id="32" idx="4"/>
            <a:endCxn id="34" idx="0"/>
          </p:cNvCxnSpPr>
          <p:nvPr/>
        </p:nvCxnSpPr>
        <p:spPr>
          <a:xfrm flipH="1">
            <a:off x="2460899" y="2037804"/>
            <a:ext cx="876041"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BCC7B93A-D179-468C-B1FA-1C5B404DCBA2}"/>
              </a:ext>
            </a:extLst>
          </p:cNvPr>
          <p:cNvCxnSpPr>
            <a:stCxn id="32" idx="4"/>
            <a:endCxn id="35" idx="0"/>
          </p:cNvCxnSpPr>
          <p:nvPr/>
        </p:nvCxnSpPr>
        <p:spPr>
          <a:xfrm>
            <a:off x="3336940" y="2037804"/>
            <a:ext cx="777197"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80FF8FE-8348-4B67-8664-5FF3CBC84779}"/>
              </a:ext>
            </a:extLst>
          </p:cNvPr>
          <p:cNvCxnSpPr>
            <a:stCxn id="33" idx="4"/>
            <a:endCxn id="36" idx="0"/>
          </p:cNvCxnSpPr>
          <p:nvPr/>
        </p:nvCxnSpPr>
        <p:spPr>
          <a:xfrm flipH="1">
            <a:off x="5767375" y="2037804"/>
            <a:ext cx="657133"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590889C1-7F41-4FA7-8940-3C2540330959}"/>
              </a:ext>
            </a:extLst>
          </p:cNvPr>
          <p:cNvCxnSpPr>
            <a:stCxn id="33" idx="4"/>
            <a:endCxn id="18" idx="0"/>
          </p:cNvCxnSpPr>
          <p:nvPr/>
        </p:nvCxnSpPr>
        <p:spPr>
          <a:xfrm>
            <a:off x="6424508" y="2037804"/>
            <a:ext cx="996105" cy="63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F136978-0779-4358-8E2F-A4F1772D9CE4}"/>
              </a:ext>
            </a:extLst>
          </p:cNvPr>
          <p:cNvCxnSpPr>
            <a:stCxn id="18" idx="6"/>
            <a:endCxn id="19" idx="0"/>
          </p:cNvCxnSpPr>
          <p:nvPr/>
        </p:nvCxnSpPr>
        <p:spPr>
          <a:xfrm>
            <a:off x="7726709" y="2901872"/>
            <a:ext cx="1322767" cy="6786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8D318C11-8F79-41A8-AAD9-CD39A920426C}"/>
              </a:ext>
            </a:extLst>
          </p:cNvPr>
          <p:cNvSpPr txBox="1"/>
          <p:nvPr/>
        </p:nvSpPr>
        <p:spPr>
          <a:xfrm>
            <a:off x="3643036" y="1022429"/>
            <a:ext cx="388599" cy="369332"/>
          </a:xfrm>
          <a:prstGeom prst="rect">
            <a:avLst/>
          </a:prstGeom>
          <a:noFill/>
        </p:spPr>
        <p:txBody>
          <a:bodyPr wrap="square" rtlCol="0">
            <a:spAutoFit/>
          </a:bodyPr>
          <a:lstStyle/>
          <a:p>
            <a:r>
              <a:rPr lang="zh-CN" altLang="en-US" dirty="0"/>
              <a:t>小</a:t>
            </a:r>
          </a:p>
        </p:txBody>
      </p:sp>
      <p:sp>
        <p:nvSpPr>
          <p:cNvPr id="37" name="文本框 36">
            <a:extLst>
              <a:ext uri="{FF2B5EF4-FFF2-40B4-BE49-F238E27FC236}">
                <a16:creationId xmlns:a16="http://schemas.microsoft.com/office/drawing/2014/main" xmlns="" id="{D8401610-650C-413D-B6EA-859E9B476491}"/>
              </a:ext>
            </a:extLst>
          </p:cNvPr>
          <p:cNvSpPr txBox="1"/>
          <p:nvPr/>
        </p:nvSpPr>
        <p:spPr>
          <a:xfrm>
            <a:off x="5797355" y="1070548"/>
            <a:ext cx="388599" cy="369332"/>
          </a:xfrm>
          <a:prstGeom prst="rect">
            <a:avLst/>
          </a:prstGeom>
          <a:noFill/>
        </p:spPr>
        <p:txBody>
          <a:bodyPr wrap="square" rtlCol="0">
            <a:spAutoFit/>
          </a:bodyPr>
          <a:lstStyle/>
          <a:p>
            <a:r>
              <a:rPr lang="zh-CN" altLang="en-US" dirty="0"/>
              <a:t>大</a:t>
            </a:r>
          </a:p>
        </p:txBody>
      </p:sp>
      <p:sp>
        <p:nvSpPr>
          <p:cNvPr id="38" name="文本框 37">
            <a:extLst>
              <a:ext uri="{FF2B5EF4-FFF2-40B4-BE49-F238E27FC236}">
                <a16:creationId xmlns:a16="http://schemas.microsoft.com/office/drawing/2014/main" xmlns="" id="{B5C01EDB-65D6-4DE4-B51E-D1353EF975E1}"/>
              </a:ext>
            </a:extLst>
          </p:cNvPr>
          <p:cNvSpPr txBox="1"/>
          <p:nvPr/>
        </p:nvSpPr>
        <p:spPr>
          <a:xfrm>
            <a:off x="2378396" y="2120905"/>
            <a:ext cx="388599" cy="369332"/>
          </a:xfrm>
          <a:prstGeom prst="rect">
            <a:avLst/>
          </a:prstGeom>
          <a:noFill/>
        </p:spPr>
        <p:txBody>
          <a:bodyPr wrap="square" rtlCol="0">
            <a:spAutoFit/>
          </a:bodyPr>
          <a:lstStyle/>
          <a:p>
            <a:r>
              <a:rPr lang="zh-CN" altLang="en-US" dirty="0"/>
              <a:t>小</a:t>
            </a:r>
          </a:p>
        </p:txBody>
      </p:sp>
      <p:sp>
        <p:nvSpPr>
          <p:cNvPr id="39" name="文本框 38">
            <a:extLst>
              <a:ext uri="{FF2B5EF4-FFF2-40B4-BE49-F238E27FC236}">
                <a16:creationId xmlns:a16="http://schemas.microsoft.com/office/drawing/2014/main" xmlns="" id="{E70BF9FA-8794-453A-8BDB-C45FFDBE2F4E}"/>
              </a:ext>
            </a:extLst>
          </p:cNvPr>
          <p:cNvSpPr txBox="1"/>
          <p:nvPr/>
        </p:nvSpPr>
        <p:spPr>
          <a:xfrm>
            <a:off x="3761484" y="2120905"/>
            <a:ext cx="388599" cy="369332"/>
          </a:xfrm>
          <a:prstGeom prst="rect">
            <a:avLst/>
          </a:prstGeom>
          <a:noFill/>
        </p:spPr>
        <p:txBody>
          <a:bodyPr wrap="square" rtlCol="0">
            <a:spAutoFit/>
          </a:bodyPr>
          <a:lstStyle/>
          <a:p>
            <a:r>
              <a:rPr lang="zh-CN" altLang="en-US" dirty="0"/>
              <a:t>大</a:t>
            </a:r>
          </a:p>
        </p:txBody>
      </p:sp>
      <p:sp>
        <p:nvSpPr>
          <p:cNvPr id="40" name="文本框 39">
            <a:extLst>
              <a:ext uri="{FF2B5EF4-FFF2-40B4-BE49-F238E27FC236}">
                <a16:creationId xmlns:a16="http://schemas.microsoft.com/office/drawing/2014/main" xmlns="" id="{FA54FDA3-F266-4211-A391-396C31369214}"/>
              </a:ext>
            </a:extLst>
          </p:cNvPr>
          <p:cNvSpPr txBox="1"/>
          <p:nvPr/>
        </p:nvSpPr>
        <p:spPr>
          <a:xfrm>
            <a:off x="5616932" y="2121949"/>
            <a:ext cx="388599" cy="369332"/>
          </a:xfrm>
          <a:prstGeom prst="rect">
            <a:avLst/>
          </a:prstGeom>
          <a:noFill/>
        </p:spPr>
        <p:txBody>
          <a:bodyPr wrap="square" rtlCol="0">
            <a:spAutoFit/>
          </a:bodyPr>
          <a:lstStyle/>
          <a:p>
            <a:r>
              <a:rPr lang="zh-CN" altLang="en-US" dirty="0"/>
              <a:t>小</a:t>
            </a:r>
          </a:p>
        </p:txBody>
      </p:sp>
      <p:sp>
        <p:nvSpPr>
          <p:cNvPr id="41" name="文本框 40">
            <a:extLst>
              <a:ext uri="{FF2B5EF4-FFF2-40B4-BE49-F238E27FC236}">
                <a16:creationId xmlns:a16="http://schemas.microsoft.com/office/drawing/2014/main" xmlns="" id="{55344B17-940C-4BC7-9631-F5BE5250F397}"/>
              </a:ext>
            </a:extLst>
          </p:cNvPr>
          <p:cNvSpPr txBox="1"/>
          <p:nvPr/>
        </p:nvSpPr>
        <p:spPr>
          <a:xfrm>
            <a:off x="7081641" y="2120905"/>
            <a:ext cx="388599" cy="369332"/>
          </a:xfrm>
          <a:prstGeom prst="rect">
            <a:avLst/>
          </a:prstGeom>
          <a:noFill/>
        </p:spPr>
        <p:txBody>
          <a:bodyPr wrap="square" rtlCol="0">
            <a:spAutoFit/>
          </a:bodyPr>
          <a:lstStyle/>
          <a:p>
            <a:r>
              <a:rPr lang="zh-CN" altLang="en-US" dirty="0"/>
              <a:t>大</a:t>
            </a:r>
          </a:p>
        </p:txBody>
      </p:sp>
      <p:sp>
        <p:nvSpPr>
          <p:cNvPr id="42" name="文本框 41">
            <a:extLst>
              <a:ext uri="{FF2B5EF4-FFF2-40B4-BE49-F238E27FC236}">
                <a16:creationId xmlns:a16="http://schemas.microsoft.com/office/drawing/2014/main" xmlns="" id="{DD39B05A-F9E7-4146-B0D1-F6D2FCB176BD}"/>
              </a:ext>
            </a:extLst>
          </p:cNvPr>
          <p:cNvSpPr txBox="1"/>
          <p:nvPr/>
        </p:nvSpPr>
        <p:spPr>
          <a:xfrm>
            <a:off x="8028119" y="2828521"/>
            <a:ext cx="388599" cy="369332"/>
          </a:xfrm>
          <a:prstGeom prst="rect">
            <a:avLst/>
          </a:prstGeom>
          <a:noFill/>
        </p:spPr>
        <p:txBody>
          <a:bodyPr wrap="square" rtlCol="0">
            <a:spAutoFit/>
          </a:bodyPr>
          <a:lstStyle/>
          <a:p>
            <a:r>
              <a:rPr lang="zh-CN" altLang="en-US" dirty="0"/>
              <a:t>大</a:t>
            </a:r>
          </a:p>
        </p:txBody>
      </p:sp>
      <p:sp>
        <p:nvSpPr>
          <p:cNvPr id="53" name="文本框 52">
            <a:extLst>
              <a:ext uri="{FF2B5EF4-FFF2-40B4-BE49-F238E27FC236}">
                <a16:creationId xmlns:a16="http://schemas.microsoft.com/office/drawing/2014/main" xmlns="" id="{B92C8CC4-6847-43F9-8930-5025BE56FC08}"/>
              </a:ext>
            </a:extLst>
          </p:cNvPr>
          <p:cNvSpPr txBox="1"/>
          <p:nvPr/>
        </p:nvSpPr>
        <p:spPr>
          <a:xfrm>
            <a:off x="1221839" y="3532147"/>
            <a:ext cx="986706" cy="307777"/>
          </a:xfrm>
          <a:prstGeom prst="rect">
            <a:avLst/>
          </a:prstGeom>
          <a:noFill/>
        </p:spPr>
        <p:txBody>
          <a:bodyPr wrap="square" rtlCol="0">
            <a:spAutoFit/>
          </a:bodyPr>
          <a:lstStyle/>
          <a:p>
            <a:r>
              <a:rPr lang="zh-CN" altLang="en-US" sz="1400" dirty="0"/>
              <a:t>（</a:t>
            </a:r>
            <a:r>
              <a:rPr lang="en-US" altLang="zh-CN" sz="1400" dirty="0"/>
              <a:t>-</a:t>
            </a:r>
            <a:r>
              <a:rPr lang="zh-CN" altLang="en-US" sz="1400" dirty="0"/>
              <a:t>∞，</a:t>
            </a:r>
            <a:r>
              <a:rPr lang="en-US" altLang="zh-CN" sz="1400" dirty="0"/>
              <a:t>5</a:t>
            </a:r>
            <a:r>
              <a:rPr lang="zh-CN" altLang="en-US" sz="1400" dirty="0"/>
              <a:t>）</a:t>
            </a:r>
          </a:p>
        </p:txBody>
      </p:sp>
      <p:sp>
        <p:nvSpPr>
          <p:cNvPr id="54" name="文本框 53">
            <a:extLst>
              <a:ext uri="{FF2B5EF4-FFF2-40B4-BE49-F238E27FC236}">
                <a16:creationId xmlns:a16="http://schemas.microsoft.com/office/drawing/2014/main" xmlns="" id="{DE8F02D2-E912-4CCE-B97D-3C0F3D9D0D13}"/>
              </a:ext>
            </a:extLst>
          </p:cNvPr>
          <p:cNvSpPr txBox="1"/>
          <p:nvPr/>
        </p:nvSpPr>
        <p:spPr>
          <a:xfrm>
            <a:off x="2400870" y="3536864"/>
            <a:ext cx="682429" cy="307777"/>
          </a:xfrm>
          <a:prstGeom prst="rect">
            <a:avLst/>
          </a:prstGeom>
          <a:noFill/>
        </p:spPr>
        <p:txBody>
          <a:bodyPr wrap="square" rtlCol="0">
            <a:spAutoFit/>
          </a:bodyPr>
          <a:lstStyle/>
          <a:p>
            <a:r>
              <a:rPr lang="zh-CN" altLang="en-US" sz="1400" dirty="0"/>
              <a:t>（</a:t>
            </a:r>
            <a:r>
              <a:rPr lang="en-US" altLang="zh-CN" sz="1400" dirty="0"/>
              <a:t>5,13</a:t>
            </a:r>
            <a:r>
              <a:rPr lang="zh-CN" altLang="en-US" sz="1400" dirty="0"/>
              <a:t>）</a:t>
            </a:r>
          </a:p>
        </p:txBody>
      </p:sp>
      <p:sp>
        <p:nvSpPr>
          <p:cNvPr id="55" name="文本框 54">
            <a:extLst>
              <a:ext uri="{FF2B5EF4-FFF2-40B4-BE49-F238E27FC236}">
                <a16:creationId xmlns:a16="http://schemas.microsoft.com/office/drawing/2014/main" xmlns="" id="{6623A232-E617-4C8D-980B-12278F8913D5}"/>
              </a:ext>
            </a:extLst>
          </p:cNvPr>
          <p:cNvSpPr txBox="1"/>
          <p:nvPr/>
        </p:nvSpPr>
        <p:spPr>
          <a:xfrm>
            <a:off x="3230316" y="3536864"/>
            <a:ext cx="812316" cy="307777"/>
          </a:xfrm>
          <a:prstGeom prst="rect">
            <a:avLst/>
          </a:prstGeom>
          <a:noFill/>
        </p:spPr>
        <p:txBody>
          <a:bodyPr wrap="square" rtlCol="0">
            <a:spAutoFit/>
          </a:bodyPr>
          <a:lstStyle/>
          <a:p>
            <a:r>
              <a:rPr lang="zh-CN" altLang="en-US" sz="1400" dirty="0"/>
              <a:t>（</a:t>
            </a:r>
            <a:r>
              <a:rPr lang="en-US" altLang="zh-CN" sz="1400" dirty="0"/>
              <a:t>13,27</a:t>
            </a:r>
            <a:r>
              <a:rPr lang="zh-CN" altLang="en-US" sz="1400" dirty="0"/>
              <a:t>）</a:t>
            </a:r>
          </a:p>
        </p:txBody>
      </p:sp>
      <p:sp>
        <p:nvSpPr>
          <p:cNvPr id="56" name="文本框 55">
            <a:extLst>
              <a:ext uri="{FF2B5EF4-FFF2-40B4-BE49-F238E27FC236}">
                <a16:creationId xmlns:a16="http://schemas.microsoft.com/office/drawing/2014/main" xmlns="" id="{3D348C3C-C3EE-4751-8F6E-49FE2CF7568C}"/>
              </a:ext>
            </a:extLst>
          </p:cNvPr>
          <p:cNvSpPr txBox="1"/>
          <p:nvPr/>
        </p:nvSpPr>
        <p:spPr>
          <a:xfrm>
            <a:off x="4200256" y="3536863"/>
            <a:ext cx="812316" cy="307777"/>
          </a:xfrm>
          <a:prstGeom prst="rect">
            <a:avLst/>
          </a:prstGeom>
          <a:noFill/>
        </p:spPr>
        <p:txBody>
          <a:bodyPr wrap="square" rtlCol="0">
            <a:spAutoFit/>
          </a:bodyPr>
          <a:lstStyle/>
          <a:p>
            <a:r>
              <a:rPr lang="zh-CN" altLang="en-US" sz="1400" dirty="0"/>
              <a:t>（</a:t>
            </a:r>
            <a:r>
              <a:rPr lang="en-US" altLang="zh-CN" sz="1400" dirty="0"/>
              <a:t>27,39</a:t>
            </a:r>
            <a:r>
              <a:rPr lang="zh-CN" altLang="en-US" sz="1400" dirty="0"/>
              <a:t>）</a:t>
            </a:r>
          </a:p>
        </p:txBody>
      </p:sp>
      <p:cxnSp>
        <p:nvCxnSpPr>
          <p:cNvPr id="60" name="直接连接符 59">
            <a:extLst>
              <a:ext uri="{FF2B5EF4-FFF2-40B4-BE49-F238E27FC236}">
                <a16:creationId xmlns:a16="http://schemas.microsoft.com/office/drawing/2014/main" xmlns="" id="{B8CDA2D4-8598-4CD8-8FC8-A77D7C8265D9}"/>
              </a:ext>
            </a:extLst>
          </p:cNvPr>
          <p:cNvCxnSpPr>
            <a:stCxn id="34" idx="5"/>
            <a:endCxn id="54" idx="0"/>
          </p:cNvCxnSpPr>
          <p:nvPr/>
        </p:nvCxnSpPr>
        <p:spPr>
          <a:xfrm>
            <a:off x="2677342" y="3061831"/>
            <a:ext cx="64743"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4EFEAF3F-0DFE-4AB9-8321-9AB3E681F652}"/>
              </a:ext>
            </a:extLst>
          </p:cNvPr>
          <p:cNvCxnSpPr>
            <a:stCxn id="34" idx="3"/>
            <a:endCxn id="53" idx="0"/>
          </p:cNvCxnSpPr>
          <p:nvPr/>
        </p:nvCxnSpPr>
        <p:spPr>
          <a:xfrm flipH="1">
            <a:off x="1715192" y="3061831"/>
            <a:ext cx="529264" cy="470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153F88AA-CA04-47E9-9AE5-B1A654A88E71}"/>
              </a:ext>
            </a:extLst>
          </p:cNvPr>
          <p:cNvCxnSpPr>
            <a:stCxn id="35" idx="3"/>
            <a:endCxn id="55" idx="0"/>
          </p:cNvCxnSpPr>
          <p:nvPr/>
        </p:nvCxnSpPr>
        <p:spPr>
          <a:xfrm flipH="1">
            <a:off x="3636474" y="3061831"/>
            <a:ext cx="261220" cy="47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0A293A72-4763-4CCB-8DE9-004B79108444}"/>
              </a:ext>
            </a:extLst>
          </p:cNvPr>
          <p:cNvCxnSpPr>
            <a:stCxn id="35" idx="5"/>
            <a:endCxn id="56" idx="0"/>
          </p:cNvCxnSpPr>
          <p:nvPr/>
        </p:nvCxnSpPr>
        <p:spPr>
          <a:xfrm>
            <a:off x="4330580" y="3061831"/>
            <a:ext cx="27583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89F26D42-83A7-4111-A5F5-324674D64830}"/>
              </a:ext>
            </a:extLst>
          </p:cNvPr>
          <p:cNvSpPr txBox="1"/>
          <p:nvPr/>
        </p:nvSpPr>
        <p:spPr>
          <a:xfrm>
            <a:off x="4937578" y="3532146"/>
            <a:ext cx="812316" cy="307777"/>
          </a:xfrm>
          <a:prstGeom prst="rect">
            <a:avLst/>
          </a:prstGeom>
          <a:noFill/>
        </p:spPr>
        <p:txBody>
          <a:bodyPr wrap="square" rtlCol="0">
            <a:spAutoFit/>
          </a:bodyPr>
          <a:lstStyle/>
          <a:p>
            <a:r>
              <a:rPr lang="zh-CN" altLang="en-US" sz="1400" dirty="0"/>
              <a:t>（</a:t>
            </a:r>
            <a:r>
              <a:rPr lang="en-US" altLang="zh-CN" sz="1400" dirty="0"/>
              <a:t>39,45</a:t>
            </a:r>
            <a:r>
              <a:rPr lang="zh-CN" altLang="en-US" sz="1400" dirty="0"/>
              <a:t>）</a:t>
            </a:r>
          </a:p>
        </p:txBody>
      </p:sp>
      <p:sp>
        <p:nvSpPr>
          <p:cNvPr id="68" name="文本框 67">
            <a:extLst>
              <a:ext uri="{FF2B5EF4-FFF2-40B4-BE49-F238E27FC236}">
                <a16:creationId xmlns:a16="http://schemas.microsoft.com/office/drawing/2014/main" xmlns="" id="{EBB6A4EB-4B1A-4F11-BBE9-A68B4662160C}"/>
              </a:ext>
            </a:extLst>
          </p:cNvPr>
          <p:cNvSpPr txBox="1"/>
          <p:nvPr/>
        </p:nvSpPr>
        <p:spPr>
          <a:xfrm>
            <a:off x="5748154" y="3536863"/>
            <a:ext cx="812316" cy="307777"/>
          </a:xfrm>
          <a:prstGeom prst="rect">
            <a:avLst/>
          </a:prstGeom>
          <a:noFill/>
        </p:spPr>
        <p:txBody>
          <a:bodyPr wrap="square" rtlCol="0">
            <a:spAutoFit/>
          </a:bodyPr>
          <a:lstStyle/>
          <a:p>
            <a:r>
              <a:rPr lang="zh-CN" altLang="en-US" sz="1400" dirty="0"/>
              <a:t>（</a:t>
            </a:r>
            <a:r>
              <a:rPr lang="en-US" altLang="zh-CN" sz="1400" dirty="0"/>
              <a:t>45,52</a:t>
            </a:r>
            <a:r>
              <a:rPr lang="zh-CN" altLang="en-US" sz="1400" dirty="0"/>
              <a:t>）</a:t>
            </a:r>
          </a:p>
        </p:txBody>
      </p:sp>
      <p:sp>
        <p:nvSpPr>
          <p:cNvPr id="69" name="文本框 68">
            <a:extLst>
              <a:ext uri="{FF2B5EF4-FFF2-40B4-BE49-F238E27FC236}">
                <a16:creationId xmlns:a16="http://schemas.microsoft.com/office/drawing/2014/main" xmlns="" id="{53CACC88-839A-47B8-9A05-3ED8807BB0CC}"/>
              </a:ext>
            </a:extLst>
          </p:cNvPr>
          <p:cNvSpPr txBox="1"/>
          <p:nvPr/>
        </p:nvSpPr>
        <p:spPr>
          <a:xfrm>
            <a:off x="6693327" y="3532145"/>
            <a:ext cx="812316" cy="307777"/>
          </a:xfrm>
          <a:prstGeom prst="rect">
            <a:avLst/>
          </a:prstGeom>
          <a:noFill/>
        </p:spPr>
        <p:txBody>
          <a:bodyPr wrap="square" rtlCol="0">
            <a:spAutoFit/>
          </a:bodyPr>
          <a:lstStyle/>
          <a:p>
            <a:r>
              <a:rPr lang="zh-CN" altLang="en-US" sz="1400" dirty="0"/>
              <a:t>（</a:t>
            </a:r>
            <a:r>
              <a:rPr lang="en-US" altLang="zh-CN" sz="1400" dirty="0"/>
              <a:t>52,72</a:t>
            </a:r>
            <a:r>
              <a:rPr lang="zh-CN" altLang="en-US" sz="1400" dirty="0"/>
              <a:t>）</a:t>
            </a:r>
          </a:p>
        </p:txBody>
      </p:sp>
      <p:sp>
        <p:nvSpPr>
          <p:cNvPr id="70" name="文本框 69">
            <a:extLst>
              <a:ext uri="{FF2B5EF4-FFF2-40B4-BE49-F238E27FC236}">
                <a16:creationId xmlns:a16="http://schemas.microsoft.com/office/drawing/2014/main" xmlns="" id="{71B9A2A7-5689-48F1-BFE7-C3B4CC39A205}"/>
              </a:ext>
            </a:extLst>
          </p:cNvPr>
          <p:cNvSpPr txBox="1"/>
          <p:nvPr/>
        </p:nvSpPr>
        <p:spPr>
          <a:xfrm>
            <a:off x="7816260" y="4212028"/>
            <a:ext cx="812316" cy="307777"/>
          </a:xfrm>
          <a:prstGeom prst="rect">
            <a:avLst/>
          </a:prstGeom>
          <a:noFill/>
        </p:spPr>
        <p:txBody>
          <a:bodyPr wrap="square" rtlCol="0">
            <a:spAutoFit/>
          </a:bodyPr>
          <a:lstStyle/>
          <a:p>
            <a:r>
              <a:rPr lang="zh-CN" altLang="en-US" sz="1400" dirty="0"/>
              <a:t>（</a:t>
            </a:r>
            <a:r>
              <a:rPr lang="en-US" altLang="zh-CN" sz="1400" dirty="0"/>
              <a:t>72,81</a:t>
            </a:r>
            <a:r>
              <a:rPr lang="zh-CN" altLang="en-US" sz="1400" dirty="0"/>
              <a:t>）</a:t>
            </a:r>
          </a:p>
        </p:txBody>
      </p:sp>
      <p:sp>
        <p:nvSpPr>
          <p:cNvPr id="71" name="文本框 70">
            <a:extLst>
              <a:ext uri="{FF2B5EF4-FFF2-40B4-BE49-F238E27FC236}">
                <a16:creationId xmlns:a16="http://schemas.microsoft.com/office/drawing/2014/main" xmlns="" id="{388DDFEE-33A2-483F-A5D6-7703D0B155AE}"/>
              </a:ext>
            </a:extLst>
          </p:cNvPr>
          <p:cNvSpPr txBox="1"/>
          <p:nvPr/>
        </p:nvSpPr>
        <p:spPr>
          <a:xfrm>
            <a:off x="9444773" y="4212028"/>
            <a:ext cx="1269095" cy="307777"/>
          </a:xfrm>
          <a:prstGeom prst="rect">
            <a:avLst/>
          </a:prstGeom>
          <a:noFill/>
        </p:spPr>
        <p:txBody>
          <a:bodyPr wrap="square" rtlCol="0">
            <a:spAutoFit/>
          </a:bodyPr>
          <a:lstStyle/>
          <a:p>
            <a:r>
              <a:rPr lang="zh-CN" altLang="en-US" sz="1400" dirty="0"/>
              <a:t>（</a:t>
            </a:r>
            <a:r>
              <a:rPr lang="en-US" altLang="zh-CN" sz="1400" dirty="0"/>
              <a:t>81</a:t>
            </a:r>
            <a:r>
              <a:rPr lang="zh-CN" altLang="en-US" sz="1400" dirty="0"/>
              <a:t>，</a:t>
            </a:r>
            <a:r>
              <a:rPr lang="en-US" altLang="zh-CN" sz="1400" dirty="0"/>
              <a:t>+</a:t>
            </a:r>
            <a:r>
              <a:rPr lang="zh-CN" altLang="en-US" sz="1400" dirty="0"/>
              <a:t>∞）</a:t>
            </a:r>
          </a:p>
        </p:txBody>
      </p:sp>
      <p:cxnSp>
        <p:nvCxnSpPr>
          <p:cNvPr id="73" name="直接连接符 72">
            <a:extLst>
              <a:ext uri="{FF2B5EF4-FFF2-40B4-BE49-F238E27FC236}">
                <a16:creationId xmlns:a16="http://schemas.microsoft.com/office/drawing/2014/main" xmlns="" id="{7410F932-538C-4438-8D74-A6BF9FED3A4C}"/>
              </a:ext>
            </a:extLst>
          </p:cNvPr>
          <p:cNvCxnSpPr>
            <a:cxnSpLocks/>
            <a:stCxn id="19" idx="5"/>
            <a:endCxn id="71" idx="0"/>
          </p:cNvCxnSpPr>
          <p:nvPr/>
        </p:nvCxnSpPr>
        <p:spPr>
          <a:xfrm>
            <a:off x="9265919" y="3966695"/>
            <a:ext cx="813402"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8ED3E0A4-E7FB-4654-B2FF-1E994581DF63}"/>
              </a:ext>
            </a:extLst>
          </p:cNvPr>
          <p:cNvCxnSpPr>
            <a:stCxn id="19" idx="3"/>
            <a:endCxn id="70" idx="0"/>
          </p:cNvCxnSpPr>
          <p:nvPr/>
        </p:nvCxnSpPr>
        <p:spPr>
          <a:xfrm flipH="1">
            <a:off x="8222418" y="3966695"/>
            <a:ext cx="610615" cy="24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BF97168-9B53-4DB5-B91B-7BEC38335A2B}"/>
              </a:ext>
            </a:extLst>
          </p:cNvPr>
          <p:cNvCxnSpPr>
            <a:stCxn id="18" idx="3"/>
            <a:endCxn id="69" idx="0"/>
          </p:cNvCxnSpPr>
          <p:nvPr/>
        </p:nvCxnSpPr>
        <p:spPr>
          <a:xfrm flipH="1">
            <a:off x="7099485" y="3061831"/>
            <a:ext cx="104685" cy="470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B101C485-F3DE-451F-94D0-338F2BFC5F9B}"/>
              </a:ext>
            </a:extLst>
          </p:cNvPr>
          <p:cNvCxnSpPr>
            <a:stCxn id="36" idx="3"/>
            <a:endCxn id="67" idx="0"/>
          </p:cNvCxnSpPr>
          <p:nvPr/>
        </p:nvCxnSpPr>
        <p:spPr>
          <a:xfrm flipH="1">
            <a:off x="5343736" y="3061831"/>
            <a:ext cx="207196" cy="47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CFB3538D-FD84-47D4-94E0-E5A7050E31A0}"/>
              </a:ext>
            </a:extLst>
          </p:cNvPr>
          <p:cNvCxnSpPr>
            <a:stCxn id="36" idx="5"/>
            <a:endCxn id="68" idx="0"/>
          </p:cNvCxnSpPr>
          <p:nvPr/>
        </p:nvCxnSpPr>
        <p:spPr>
          <a:xfrm>
            <a:off x="5983818" y="3061831"/>
            <a:ext cx="170494" cy="475032"/>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xmlns="" id="{F2480908-2809-47C8-8FC5-F9FE0E304D17}"/>
              </a:ext>
            </a:extLst>
          </p:cNvPr>
          <p:cNvSpPr txBox="1"/>
          <p:nvPr/>
        </p:nvSpPr>
        <p:spPr>
          <a:xfrm>
            <a:off x="4433545" y="3061831"/>
            <a:ext cx="388599" cy="369332"/>
          </a:xfrm>
          <a:prstGeom prst="rect">
            <a:avLst/>
          </a:prstGeom>
          <a:noFill/>
        </p:spPr>
        <p:txBody>
          <a:bodyPr wrap="square" rtlCol="0">
            <a:spAutoFit/>
          </a:bodyPr>
          <a:lstStyle/>
          <a:p>
            <a:r>
              <a:rPr lang="zh-CN" altLang="en-US" dirty="0"/>
              <a:t>大</a:t>
            </a:r>
          </a:p>
        </p:txBody>
      </p:sp>
      <p:sp>
        <p:nvSpPr>
          <p:cNvPr id="83" name="文本框 82">
            <a:extLst>
              <a:ext uri="{FF2B5EF4-FFF2-40B4-BE49-F238E27FC236}">
                <a16:creationId xmlns:a16="http://schemas.microsoft.com/office/drawing/2014/main" xmlns="" id="{8A1E5975-08B6-4756-B32E-E3097A395008}"/>
              </a:ext>
            </a:extLst>
          </p:cNvPr>
          <p:cNvSpPr txBox="1"/>
          <p:nvPr/>
        </p:nvSpPr>
        <p:spPr>
          <a:xfrm>
            <a:off x="2678109" y="3061831"/>
            <a:ext cx="388599" cy="369332"/>
          </a:xfrm>
          <a:prstGeom prst="rect">
            <a:avLst/>
          </a:prstGeom>
          <a:noFill/>
        </p:spPr>
        <p:txBody>
          <a:bodyPr wrap="square" rtlCol="0">
            <a:spAutoFit/>
          </a:bodyPr>
          <a:lstStyle/>
          <a:p>
            <a:r>
              <a:rPr lang="zh-CN" altLang="en-US" dirty="0"/>
              <a:t>大</a:t>
            </a:r>
          </a:p>
        </p:txBody>
      </p:sp>
      <p:sp>
        <p:nvSpPr>
          <p:cNvPr id="84" name="文本框 83">
            <a:extLst>
              <a:ext uri="{FF2B5EF4-FFF2-40B4-BE49-F238E27FC236}">
                <a16:creationId xmlns:a16="http://schemas.microsoft.com/office/drawing/2014/main" xmlns="" id="{112B8BD0-7707-4531-872E-838CA900AF02}"/>
              </a:ext>
            </a:extLst>
          </p:cNvPr>
          <p:cNvSpPr txBox="1"/>
          <p:nvPr/>
        </p:nvSpPr>
        <p:spPr>
          <a:xfrm>
            <a:off x="3305294" y="3061831"/>
            <a:ext cx="388599" cy="369332"/>
          </a:xfrm>
          <a:prstGeom prst="rect">
            <a:avLst/>
          </a:prstGeom>
          <a:noFill/>
        </p:spPr>
        <p:txBody>
          <a:bodyPr wrap="square" rtlCol="0">
            <a:spAutoFit/>
          </a:bodyPr>
          <a:lstStyle/>
          <a:p>
            <a:r>
              <a:rPr lang="zh-CN" altLang="en-US" dirty="0"/>
              <a:t>小</a:t>
            </a:r>
          </a:p>
        </p:txBody>
      </p:sp>
      <p:sp>
        <p:nvSpPr>
          <p:cNvPr id="85" name="文本框 84">
            <a:extLst>
              <a:ext uri="{FF2B5EF4-FFF2-40B4-BE49-F238E27FC236}">
                <a16:creationId xmlns:a16="http://schemas.microsoft.com/office/drawing/2014/main" xmlns="" id="{F5859B83-50E6-4425-8506-EE2734448E97}"/>
              </a:ext>
            </a:extLst>
          </p:cNvPr>
          <p:cNvSpPr txBox="1"/>
          <p:nvPr/>
        </p:nvSpPr>
        <p:spPr>
          <a:xfrm>
            <a:off x="1535602" y="2960786"/>
            <a:ext cx="388599" cy="369332"/>
          </a:xfrm>
          <a:prstGeom prst="rect">
            <a:avLst/>
          </a:prstGeom>
          <a:noFill/>
        </p:spPr>
        <p:txBody>
          <a:bodyPr wrap="square" rtlCol="0">
            <a:spAutoFit/>
          </a:bodyPr>
          <a:lstStyle/>
          <a:p>
            <a:r>
              <a:rPr lang="zh-CN" altLang="en-US" dirty="0"/>
              <a:t>小</a:t>
            </a:r>
          </a:p>
        </p:txBody>
      </p:sp>
      <p:sp>
        <p:nvSpPr>
          <p:cNvPr id="86" name="文本框 85">
            <a:extLst>
              <a:ext uri="{FF2B5EF4-FFF2-40B4-BE49-F238E27FC236}">
                <a16:creationId xmlns:a16="http://schemas.microsoft.com/office/drawing/2014/main" xmlns="" id="{EE860415-0D47-4207-A4E6-9FB2BE26D7A9}"/>
              </a:ext>
            </a:extLst>
          </p:cNvPr>
          <p:cNvSpPr txBox="1"/>
          <p:nvPr/>
        </p:nvSpPr>
        <p:spPr>
          <a:xfrm>
            <a:off x="5028393" y="3061831"/>
            <a:ext cx="388599" cy="369332"/>
          </a:xfrm>
          <a:prstGeom prst="rect">
            <a:avLst/>
          </a:prstGeom>
          <a:noFill/>
        </p:spPr>
        <p:txBody>
          <a:bodyPr wrap="square" rtlCol="0">
            <a:spAutoFit/>
          </a:bodyPr>
          <a:lstStyle/>
          <a:p>
            <a:r>
              <a:rPr lang="zh-CN" altLang="en-US" dirty="0"/>
              <a:t>小</a:t>
            </a:r>
          </a:p>
        </p:txBody>
      </p:sp>
      <p:sp>
        <p:nvSpPr>
          <p:cNvPr id="87" name="文本框 86">
            <a:extLst>
              <a:ext uri="{FF2B5EF4-FFF2-40B4-BE49-F238E27FC236}">
                <a16:creationId xmlns:a16="http://schemas.microsoft.com/office/drawing/2014/main" xmlns="" id="{EF2A8DF0-59A9-445F-A3E7-6FF4B6A2BA3E}"/>
              </a:ext>
            </a:extLst>
          </p:cNvPr>
          <p:cNvSpPr txBox="1"/>
          <p:nvPr/>
        </p:nvSpPr>
        <p:spPr>
          <a:xfrm>
            <a:off x="6044000" y="3061831"/>
            <a:ext cx="388599" cy="369332"/>
          </a:xfrm>
          <a:prstGeom prst="rect">
            <a:avLst/>
          </a:prstGeom>
          <a:noFill/>
        </p:spPr>
        <p:txBody>
          <a:bodyPr wrap="square" rtlCol="0">
            <a:spAutoFit/>
          </a:bodyPr>
          <a:lstStyle/>
          <a:p>
            <a:r>
              <a:rPr lang="zh-CN" altLang="en-US" dirty="0"/>
              <a:t>大</a:t>
            </a:r>
          </a:p>
        </p:txBody>
      </p:sp>
      <p:sp>
        <p:nvSpPr>
          <p:cNvPr id="88" name="文本框 87">
            <a:extLst>
              <a:ext uri="{FF2B5EF4-FFF2-40B4-BE49-F238E27FC236}">
                <a16:creationId xmlns:a16="http://schemas.microsoft.com/office/drawing/2014/main" xmlns="" id="{1A455D36-B930-4706-8641-2DE752507827}"/>
              </a:ext>
            </a:extLst>
          </p:cNvPr>
          <p:cNvSpPr txBox="1"/>
          <p:nvPr/>
        </p:nvSpPr>
        <p:spPr>
          <a:xfrm>
            <a:off x="6740357" y="3056530"/>
            <a:ext cx="388599" cy="369332"/>
          </a:xfrm>
          <a:prstGeom prst="rect">
            <a:avLst/>
          </a:prstGeom>
          <a:noFill/>
        </p:spPr>
        <p:txBody>
          <a:bodyPr wrap="square" rtlCol="0">
            <a:spAutoFit/>
          </a:bodyPr>
          <a:lstStyle/>
          <a:p>
            <a:r>
              <a:rPr lang="zh-CN" altLang="en-US" dirty="0"/>
              <a:t>小</a:t>
            </a:r>
          </a:p>
        </p:txBody>
      </p:sp>
      <p:sp>
        <p:nvSpPr>
          <p:cNvPr id="89" name="文本框 88">
            <a:extLst>
              <a:ext uri="{FF2B5EF4-FFF2-40B4-BE49-F238E27FC236}">
                <a16:creationId xmlns:a16="http://schemas.microsoft.com/office/drawing/2014/main" xmlns="" id="{65FC1D0E-2DAE-4F5F-AFCA-2844FF1DCABB}"/>
              </a:ext>
            </a:extLst>
          </p:cNvPr>
          <p:cNvSpPr txBox="1"/>
          <p:nvPr/>
        </p:nvSpPr>
        <p:spPr>
          <a:xfrm>
            <a:off x="8193792" y="3782029"/>
            <a:ext cx="388599" cy="369332"/>
          </a:xfrm>
          <a:prstGeom prst="rect">
            <a:avLst/>
          </a:prstGeom>
          <a:noFill/>
        </p:spPr>
        <p:txBody>
          <a:bodyPr wrap="square" rtlCol="0">
            <a:spAutoFit/>
          </a:bodyPr>
          <a:lstStyle/>
          <a:p>
            <a:r>
              <a:rPr lang="zh-CN" altLang="en-US" dirty="0"/>
              <a:t>小</a:t>
            </a:r>
          </a:p>
        </p:txBody>
      </p:sp>
      <p:sp>
        <p:nvSpPr>
          <p:cNvPr id="90" name="文本框 89">
            <a:extLst>
              <a:ext uri="{FF2B5EF4-FFF2-40B4-BE49-F238E27FC236}">
                <a16:creationId xmlns:a16="http://schemas.microsoft.com/office/drawing/2014/main" xmlns="" id="{AC17EE40-7F59-4402-A440-60E9A754055D}"/>
              </a:ext>
            </a:extLst>
          </p:cNvPr>
          <p:cNvSpPr txBox="1"/>
          <p:nvPr/>
        </p:nvSpPr>
        <p:spPr>
          <a:xfrm>
            <a:off x="9560942" y="3782029"/>
            <a:ext cx="388599" cy="369332"/>
          </a:xfrm>
          <a:prstGeom prst="rect">
            <a:avLst/>
          </a:prstGeom>
          <a:noFill/>
        </p:spPr>
        <p:txBody>
          <a:bodyPr wrap="square" rtlCol="0">
            <a:spAutoFit/>
          </a:bodyPr>
          <a:lstStyle/>
          <a:p>
            <a:r>
              <a:rPr lang="zh-CN" altLang="en-US" dirty="0"/>
              <a:t>大</a:t>
            </a:r>
          </a:p>
        </p:txBody>
      </p:sp>
      <p:sp>
        <p:nvSpPr>
          <p:cNvPr id="8" name="文本框 7">
            <a:extLst>
              <a:ext uri="{FF2B5EF4-FFF2-40B4-BE49-F238E27FC236}">
                <a16:creationId xmlns:a16="http://schemas.microsoft.com/office/drawing/2014/main" xmlns="" id="{A8810598-9FC2-4E1F-9454-700C5636BD61}"/>
              </a:ext>
            </a:extLst>
          </p:cNvPr>
          <p:cNvSpPr txBox="1"/>
          <p:nvPr/>
        </p:nvSpPr>
        <p:spPr>
          <a:xfrm>
            <a:off x="7420613" y="5414925"/>
            <a:ext cx="4198887" cy="646331"/>
          </a:xfrm>
          <a:prstGeom prst="rect">
            <a:avLst/>
          </a:prstGeom>
          <a:noFill/>
        </p:spPr>
        <p:txBody>
          <a:bodyPr wrap="square" rtlCol="0">
            <a:spAutoFit/>
          </a:bodyPr>
          <a:lstStyle/>
          <a:p>
            <a:r>
              <a:rPr lang="en-US" altLang="zh-CN" dirty="0"/>
              <a:t>ASL</a:t>
            </a:r>
            <a:r>
              <a:rPr lang="zh-CN" altLang="en-US" baseline="-25000" dirty="0"/>
              <a:t>失败</a:t>
            </a:r>
            <a:r>
              <a:rPr lang="en-US" altLang="zh-CN" dirty="0"/>
              <a:t>=</a:t>
            </a:r>
            <a:r>
              <a:rPr lang="zh-CN" altLang="en-US" dirty="0"/>
              <a:t>（</a:t>
            </a:r>
            <a:r>
              <a:rPr lang="en-US" altLang="zh-CN" dirty="0"/>
              <a:t>3+3+3+3+3+3+3+4+4)/9</a:t>
            </a:r>
          </a:p>
          <a:p>
            <a:r>
              <a:rPr lang="en-US" altLang="zh-CN" dirty="0"/>
              <a:t>           =29/9</a:t>
            </a:r>
            <a:endParaRPr lang="zh-CN" altLang="en-US" baseline="30000" dirty="0"/>
          </a:p>
        </p:txBody>
      </p:sp>
      <p:sp>
        <p:nvSpPr>
          <p:cNvPr id="3" name="文本框 2">
            <a:extLst>
              <a:ext uri="{FF2B5EF4-FFF2-40B4-BE49-F238E27FC236}">
                <a16:creationId xmlns:a16="http://schemas.microsoft.com/office/drawing/2014/main" xmlns="" id="{CF6CA332-7DD1-49FA-AE44-1AA52BACC5C7}"/>
              </a:ext>
            </a:extLst>
          </p:cNvPr>
          <p:cNvSpPr txBox="1"/>
          <p:nvPr/>
        </p:nvSpPr>
        <p:spPr>
          <a:xfrm>
            <a:off x="1559860" y="3817797"/>
            <a:ext cx="494950" cy="369332"/>
          </a:xfrm>
          <a:prstGeom prst="rect">
            <a:avLst/>
          </a:prstGeom>
          <a:noFill/>
        </p:spPr>
        <p:txBody>
          <a:bodyPr wrap="square" rtlCol="0">
            <a:spAutoFit/>
          </a:bodyPr>
          <a:lstStyle/>
          <a:p>
            <a:r>
              <a:rPr lang="zh-CN" altLang="en-US" dirty="0"/>
              <a:t>①</a:t>
            </a:r>
          </a:p>
        </p:txBody>
      </p:sp>
      <p:sp>
        <p:nvSpPr>
          <p:cNvPr id="65" name="文本框 64">
            <a:extLst>
              <a:ext uri="{FF2B5EF4-FFF2-40B4-BE49-F238E27FC236}">
                <a16:creationId xmlns:a16="http://schemas.microsoft.com/office/drawing/2014/main" xmlns="" id="{4D2180CD-114B-4F5B-BD1F-EDA4746AF8EE}"/>
              </a:ext>
            </a:extLst>
          </p:cNvPr>
          <p:cNvSpPr txBox="1"/>
          <p:nvPr/>
        </p:nvSpPr>
        <p:spPr>
          <a:xfrm>
            <a:off x="2626236" y="3842696"/>
            <a:ext cx="494950" cy="369332"/>
          </a:xfrm>
          <a:prstGeom prst="rect">
            <a:avLst/>
          </a:prstGeom>
          <a:noFill/>
        </p:spPr>
        <p:txBody>
          <a:bodyPr wrap="square" rtlCol="0">
            <a:spAutoFit/>
          </a:bodyPr>
          <a:lstStyle/>
          <a:p>
            <a:r>
              <a:rPr lang="zh-CN" altLang="en-US" dirty="0"/>
              <a:t>②</a:t>
            </a:r>
          </a:p>
        </p:txBody>
      </p:sp>
      <p:sp>
        <p:nvSpPr>
          <p:cNvPr id="72" name="文本框 71">
            <a:extLst>
              <a:ext uri="{FF2B5EF4-FFF2-40B4-BE49-F238E27FC236}">
                <a16:creationId xmlns:a16="http://schemas.microsoft.com/office/drawing/2014/main" xmlns="" id="{E3B032A9-69EA-4DBC-A4DB-DB89B761CD09}"/>
              </a:ext>
            </a:extLst>
          </p:cNvPr>
          <p:cNvSpPr txBox="1"/>
          <p:nvPr/>
        </p:nvSpPr>
        <p:spPr>
          <a:xfrm>
            <a:off x="3512107" y="3837757"/>
            <a:ext cx="494950" cy="369332"/>
          </a:xfrm>
          <a:prstGeom prst="rect">
            <a:avLst/>
          </a:prstGeom>
          <a:noFill/>
        </p:spPr>
        <p:txBody>
          <a:bodyPr wrap="square" rtlCol="0">
            <a:spAutoFit/>
          </a:bodyPr>
          <a:lstStyle/>
          <a:p>
            <a:r>
              <a:rPr lang="zh-CN" altLang="en-US" dirty="0"/>
              <a:t>③</a:t>
            </a:r>
          </a:p>
        </p:txBody>
      </p:sp>
      <p:sp>
        <p:nvSpPr>
          <p:cNvPr id="74" name="文本框 73">
            <a:extLst>
              <a:ext uri="{FF2B5EF4-FFF2-40B4-BE49-F238E27FC236}">
                <a16:creationId xmlns:a16="http://schemas.microsoft.com/office/drawing/2014/main" xmlns="" id="{22CB87C9-ED15-4A89-9198-4C08372B29AE}"/>
              </a:ext>
            </a:extLst>
          </p:cNvPr>
          <p:cNvSpPr txBox="1"/>
          <p:nvPr/>
        </p:nvSpPr>
        <p:spPr>
          <a:xfrm>
            <a:off x="4428315" y="3837757"/>
            <a:ext cx="494950" cy="369332"/>
          </a:xfrm>
          <a:prstGeom prst="rect">
            <a:avLst/>
          </a:prstGeom>
          <a:noFill/>
        </p:spPr>
        <p:txBody>
          <a:bodyPr wrap="square" rtlCol="0">
            <a:spAutoFit/>
          </a:bodyPr>
          <a:lstStyle/>
          <a:p>
            <a:r>
              <a:rPr lang="zh-CN" altLang="en-US" dirty="0"/>
              <a:t>④</a:t>
            </a:r>
          </a:p>
        </p:txBody>
      </p:sp>
      <p:sp>
        <p:nvSpPr>
          <p:cNvPr id="76" name="文本框 75">
            <a:extLst>
              <a:ext uri="{FF2B5EF4-FFF2-40B4-BE49-F238E27FC236}">
                <a16:creationId xmlns:a16="http://schemas.microsoft.com/office/drawing/2014/main" xmlns="" id="{45AE553B-86EB-46A7-A62F-A40CD7A0E216}"/>
              </a:ext>
            </a:extLst>
          </p:cNvPr>
          <p:cNvSpPr txBox="1"/>
          <p:nvPr/>
        </p:nvSpPr>
        <p:spPr>
          <a:xfrm>
            <a:off x="5183539" y="3839998"/>
            <a:ext cx="494950" cy="369332"/>
          </a:xfrm>
          <a:prstGeom prst="rect">
            <a:avLst/>
          </a:prstGeom>
          <a:noFill/>
        </p:spPr>
        <p:txBody>
          <a:bodyPr wrap="square" rtlCol="0">
            <a:spAutoFit/>
          </a:bodyPr>
          <a:lstStyle/>
          <a:p>
            <a:r>
              <a:rPr lang="zh-CN" altLang="en-US" dirty="0"/>
              <a:t>⑤</a:t>
            </a:r>
          </a:p>
        </p:txBody>
      </p:sp>
      <p:sp>
        <p:nvSpPr>
          <p:cNvPr id="78" name="文本框 77">
            <a:extLst>
              <a:ext uri="{FF2B5EF4-FFF2-40B4-BE49-F238E27FC236}">
                <a16:creationId xmlns:a16="http://schemas.microsoft.com/office/drawing/2014/main" xmlns="" id="{2AFF1A04-967B-4842-AEDA-C249934700AA}"/>
              </a:ext>
            </a:extLst>
          </p:cNvPr>
          <p:cNvSpPr txBox="1"/>
          <p:nvPr/>
        </p:nvSpPr>
        <p:spPr>
          <a:xfrm>
            <a:off x="6049266" y="3848286"/>
            <a:ext cx="494950" cy="369332"/>
          </a:xfrm>
          <a:prstGeom prst="rect">
            <a:avLst/>
          </a:prstGeom>
          <a:noFill/>
        </p:spPr>
        <p:txBody>
          <a:bodyPr wrap="square" rtlCol="0">
            <a:spAutoFit/>
          </a:bodyPr>
          <a:lstStyle/>
          <a:p>
            <a:r>
              <a:rPr lang="zh-CN" altLang="en-US" dirty="0"/>
              <a:t>⑥</a:t>
            </a:r>
          </a:p>
        </p:txBody>
      </p:sp>
      <p:sp>
        <p:nvSpPr>
          <p:cNvPr id="80" name="文本框 79">
            <a:extLst>
              <a:ext uri="{FF2B5EF4-FFF2-40B4-BE49-F238E27FC236}">
                <a16:creationId xmlns:a16="http://schemas.microsoft.com/office/drawing/2014/main" xmlns="" id="{439D0250-772E-42E7-AFC1-1CA1E0F7DCFE}"/>
              </a:ext>
            </a:extLst>
          </p:cNvPr>
          <p:cNvSpPr txBox="1"/>
          <p:nvPr/>
        </p:nvSpPr>
        <p:spPr>
          <a:xfrm>
            <a:off x="6943032" y="3837757"/>
            <a:ext cx="494950" cy="369332"/>
          </a:xfrm>
          <a:prstGeom prst="rect">
            <a:avLst/>
          </a:prstGeom>
          <a:noFill/>
        </p:spPr>
        <p:txBody>
          <a:bodyPr wrap="square" rtlCol="0">
            <a:spAutoFit/>
          </a:bodyPr>
          <a:lstStyle/>
          <a:p>
            <a:r>
              <a:rPr lang="zh-CN" altLang="en-US" dirty="0"/>
              <a:t>⑦</a:t>
            </a:r>
          </a:p>
        </p:txBody>
      </p:sp>
      <p:sp>
        <p:nvSpPr>
          <p:cNvPr id="91" name="文本框 90">
            <a:extLst>
              <a:ext uri="{FF2B5EF4-FFF2-40B4-BE49-F238E27FC236}">
                <a16:creationId xmlns:a16="http://schemas.microsoft.com/office/drawing/2014/main" xmlns="" id="{11937B40-4F48-4B5F-97E9-C8AA181CB692}"/>
              </a:ext>
            </a:extLst>
          </p:cNvPr>
          <p:cNvSpPr txBox="1"/>
          <p:nvPr/>
        </p:nvSpPr>
        <p:spPr>
          <a:xfrm>
            <a:off x="8085591" y="4536813"/>
            <a:ext cx="494950" cy="369332"/>
          </a:xfrm>
          <a:prstGeom prst="rect">
            <a:avLst/>
          </a:prstGeom>
          <a:noFill/>
        </p:spPr>
        <p:txBody>
          <a:bodyPr wrap="square" rtlCol="0">
            <a:spAutoFit/>
          </a:bodyPr>
          <a:lstStyle/>
          <a:p>
            <a:r>
              <a:rPr lang="zh-CN" altLang="en-US" dirty="0"/>
              <a:t>⑧</a:t>
            </a:r>
          </a:p>
        </p:txBody>
      </p:sp>
      <p:sp>
        <p:nvSpPr>
          <p:cNvPr id="92" name="文本框 91">
            <a:extLst>
              <a:ext uri="{FF2B5EF4-FFF2-40B4-BE49-F238E27FC236}">
                <a16:creationId xmlns:a16="http://schemas.microsoft.com/office/drawing/2014/main" xmlns="" id="{D5B5882F-BF6D-43F7-8152-3ADD3F88EC1A}"/>
              </a:ext>
            </a:extLst>
          </p:cNvPr>
          <p:cNvSpPr txBox="1"/>
          <p:nvPr/>
        </p:nvSpPr>
        <p:spPr>
          <a:xfrm>
            <a:off x="9831845" y="4536813"/>
            <a:ext cx="494950" cy="369332"/>
          </a:xfrm>
          <a:prstGeom prst="rect">
            <a:avLst/>
          </a:prstGeom>
          <a:noFill/>
        </p:spPr>
        <p:txBody>
          <a:bodyPr wrap="square" rtlCol="0">
            <a:spAutoFit/>
          </a:bodyPr>
          <a:lstStyle/>
          <a:p>
            <a:r>
              <a:rPr lang="zh-CN" altLang="en-US" dirty="0"/>
              <a:t>⑨</a:t>
            </a:r>
          </a:p>
        </p:txBody>
      </p:sp>
      <p:graphicFrame>
        <p:nvGraphicFramePr>
          <p:cNvPr id="10" name="表格 9">
            <a:extLst>
              <a:ext uri="{FF2B5EF4-FFF2-40B4-BE49-F238E27FC236}">
                <a16:creationId xmlns:a16="http://schemas.microsoft.com/office/drawing/2014/main" xmlns="" id="{0FE1AC13-6CAE-4787-AAF8-604B5EE251CF}"/>
              </a:ext>
            </a:extLst>
          </p:cNvPr>
          <p:cNvGraphicFramePr>
            <a:graphicFrameLocks noGrp="1"/>
          </p:cNvGraphicFramePr>
          <p:nvPr>
            <p:extLst>
              <p:ext uri="{D42A27DB-BD31-4B8C-83A1-F6EECF244321}">
                <p14:modId xmlns:p14="http://schemas.microsoft.com/office/powerpoint/2010/main" val="1380684249"/>
              </p:ext>
            </p:extLst>
          </p:nvPr>
        </p:nvGraphicFramePr>
        <p:xfrm>
          <a:off x="344415" y="5136881"/>
          <a:ext cx="6806780" cy="1280160"/>
        </p:xfrm>
        <a:graphic>
          <a:graphicData uri="http://schemas.openxmlformats.org/drawingml/2006/table">
            <a:tbl>
              <a:tblPr firstRow="1" bandRow="1">
                <a:tableStyleId>{5C22544A-7EE6-4342-B048-85BDC9FD1C3A}</a:tableStyleId>
              </a:tblPr>
              <a:tblGrid>
                <a:gridCol w="680678">
                  <a:extLst>
                    <a:ext uri="{9D8B030D-6E8A-4147-A177-3AD203B41FA5}">
                      <a16:colId xmlns:a16="http://schemas.microsoft.com/office/drawing/2014/main" xmlns="" val="3373273243"/>
                    </a:ext>
                  </a:extLst>
                </a:gridCol>
                <a:gridCol w="680678">
                  <a:extLst>
                    <a:ext uri="{9D8B030D-6E8A-4147-A177-3AD203B41FA5}">
                      <a16:colId xmlns:a16="http://schemas.microsoft.com/office/drawing/2014/main" xmlns="" val="959068440"/>
                    </a:ext>
                  </a:extLst>
                </a:gridCol>
                <a:gridCol w="680678">
                  <a:extLst>
                    <a:ext uri="{9D8B030D-6E8A-4147-A177-3AD203B41FA5}">
                      <a16:colId xmlns:a16="http://schemas.microsoft.com/office/drawing/2014/main" xmlns="" val="143532082"/>
                    </a:ext>
                  </a:extLst>
                </a:gridCol>
                <a:gridCol w="680678">
                  <a:extLst>
                    <a:ext uri="{9D8B030D-6E8A-4147-A177-3AD203B41FA5}">
                      <a16:colId xmlns:a16="http://schemas.microsoft.com/office/drawing/2014/main" xmlns="" val="458315483"/>
                    </a:ext>
                  </a:extLst>
                </a:gridCol>
                <a:gridCol w="680678">
                  <a:extLst>
                    <a:ext uri="{9D8B030D-6E8A-4147-A177-3AD203B41FA5}">
                      <a16:colId xmlns:a16="http://schemas.microsoft.com/office/drawing/2014/main" xmlns="" val="2348876853"/>
                    </a:ext>
                  </a:extLst>
                </a:gridCol>
                <a:gridCol w="680678">
                  <a:extLst>
                    <a:ext uri="{9D8B030D-6E8A-4147-A177-3AD203B41FA5}">
                      <a16:colId xmlns:a16="http://schemas.microsoft.com/office/drawing/2014/main" xmlns="" val="3545965406"/>
                    </a:ext>
                  </a:extLst>
                </a:gridCol>
                <a:gridCol w="680678">
                  <a:extLst>
                    <a:ext uri="{9D8B030D-6E8A-4147-A177-3AD203B41FA5}">
                      <a16:colId xmlns:a16="http://schemas.microsoft.com/office/drawing/2014/main" xmlns="" val="3872940483"/>
                    </a:ext>
                  </a:extLst>
                </a:gridCol>
                <a:gridCol w="680678">
                  <a:extLst>
                    <a:ext uri="{9D8B030D-6E8A-4147-A177-3AD203B41FA5}">
                      <a16:colId xmlns:a16="http://schemas.microsoft.com/office/drawing/2014/main" xmlns="" val="1455879415"/>
                    </a:ext>
                  </a:extLst>
                </a:gridCol>
                <a:gridCol w="680678">
                  <a:extLst>
                    <a:ext uri="{9D8B030D-6E8A-4147-A177-3AD203B41FA5}">
                      <a16:colId xmlns:a16="http://schemas.microsoft.com/office/drawing/2014/main" xmlns="" val="388933307"/>
                    </a:ext>
                  </a:extLst>
                </a:gridCol>
                <a:gridCol w="680678">
                  <a:extLst>
                    <a:ext uri="{9D8B030D-6E8A-4147-A177-3AD203B41FA5}">
                      <a16:colId xmlns:a16="http://schemas.microsoft.com/office/drawing/2014/main" xmlns="" val="576897909"/>
                    </a:ext>
                  </a:extLst>
                </a:gridCol>
              </a:tblGrid>
              <a:tr h="370840">
                <a:tc>
                  <a:txBody>
                    <a:bodyPr/>
                    <a:lstStyle/>
                    <a:p>
                      <a:r>
                        <a:rPr lang="zh-CN" altLang="en-US" dirty="0"/>
                        <a:t>失败位置</a:t>
                      </a:r>
                    </a:p>
                  </a:txBody>
                  <a:tcPr/>
                </a:tc>
                <a:tc>
                  <a:txBody>
                    <a:bodyPr/>
                    <a:lstStyle/>
                    <a:p>
                      <a:r>
                        <a:rPr lang="zh-CN" altLang="en-US" dirty="0"/>
                        <a:t>①</a:t>
                      </a:r>
                    </a:p>
                  </a:txBody>
                  <a:tcPr/>
                </a:tc>
                <a:tc>
                  <a:txBody>
                    <a:bodyPr/>
                    <a:lstStyle/>
                    <a:p>
                      <a:r>
                        <a:rPr lang="zh-CN" altLang="en-US" dirty="0"/>
                        <a:t>②</a:t>
                      </a:r>
                    </a:p>
                  </a:txBody>
                  <a:tcPr/>
                </a:tc>
                <a:tc>
                  <a:txBody>
                    <a:bodyPr/>
                    <a:lstStyle/>
                    <a:p>
                      <a:r>
                        <a:rPr lang="zh-CN" altLang="en-US" dirty="0"/>
                        <a:t>③</a:t>
                      </a:r>
                    </a:p>
                  </a:txBody>
                  <a:tcPr/>
                </a:tc>
                <a:tc>
                  <a:txBody>
                    <a:bodyPr/>
                    <a:lstStyle/>
                    <a:p>
                      <a:r>
                        <a:rPr lang="zh-CN" altLang="en-US" dirty="0"/>
                        <a:t>④</a:t>
                      </a:r>
                    </a:p>
                  </a:txBody>
                  <a:tcPr/>
                </a:tc>
                <a:tc>
                  <a:txBody>
                    <a:bodyPr/>
                    <a:lstStyle/>
                    <a:p>
                      <a:r>
                        <a:rPr lang="zh-CN" altLang="en-US" dirty="0"/>
                        <a:t>⑤</a:t>
                      </a:r>
                    </a:p>
                  </a:txBody>
                  <a:tcPr/>
                </a:tc>
                <a:tc>
                  <a:txBody>
                    <a:bodyPr/>
                    <a:lstStyle/>
                    <a:p>
                      <a:r>
                        <a:rPr lang="zh-CN" altLang="en-US" dirty="0"/>
                        <a:t>⑥</a:t>
                      </a:r>
                    </a:p>
                  </a:txBody>
                  <a:tcPr/>
                </a:tc>
                <a:tc>
                  <a:txBody>
                    <a:bodyPr/>
                    <a:lstStyle/>
                    <a:p>
                      <a:r>
                        <a:rPr lang="zh-CN" altLang="en-US" dirty="0"/>
                        <a:t>⑦</a:t>
                      </a:r>
                    </a:p>
                  </a:txBody>
                  <a:tcPr/>
                </a:tc>
                <a:tc>
                  <a:txBody>
                    <a:bodyPr/>
                    <a:lstStyle/>
                    <a:p>
                      <a:r>
                        <a:rPr lang="zh-CN" altLang="en-US" dirty="0"/>
                        <a:t>⑧</a:t>
                      </a:r>
                    </a:p>
                  </a:txBody>
                  <a:tcPr/>
                </a:tc>
                <a:tc>
                  <a:txBody>
                    <a:bodyPr/>
                    <a:lstStyle/>
                    <a:p>
                      <a:r>
                        <a:rPr lang="zh-CN" altLang="en-US" dirty="0"/>
                        <a:t>⑨</a:t>
                      </a:r>
                    </a:p>
                  </a:txBody>
                  <a:tcPr/>
                </a:tc>
                <a:extLst>
                  <a:ext uri="{0D108BD9-81ED-4DB2-BD59-A6C34878D82A}">
                    <a16:rowId xmlns:a16="http://schemas.microsoft.com/office/drawing/2014/main" xmlns="" val="3325794659"/>
                  </a:ext>
                </a:extLst>
              </a:tr>
              <a:tr h="370840">
                <a:tc>
                  <a:txBody>
                    <a:bodyPr/>
                    <a:lstStyle/>
                    <a:p>
                      <a:r>
                        <a:rPr lang="zh-CN" altLang="en-US" dirty="0"/>
                        <a:t>比较次数</a:t>
                      </a:r>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xmlns="" val="117588759"/>
                  </a:ext>
                </a:extLst>
              </a:tr>
            </a:tbl>
          </a:graphicData>
        </a:graphic>
      </p:graphicFrame>
    </p:spTree>
    <p:extLst>
      <p:ext uri="{BB962C8B-B14F-4D97-AF65-F5344CB8AC3E}">
        <p14:creationId xmlns:p14="http://schemas.microsoft.com/office/powerpoint/2010/main" val="1311290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分块查找</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291435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分块查找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xmlns="" id="{884C7EAA-03EF-4CD1-B298-12A569B68B07}"/>
              </a:ext>
            </a:extLst>
          </p:cNvPr>
          <p:cNvSpPr txBox="1"/>
          <p:nvPr/>
        </p:nvSpPr>
        <p:spPr>
          <a:xfrm>
            <a:off x="4311342" y="1015068"/>
            <a:ext cx="3495925" cy="369332"/>
          </a:xfrm>
          <a:prstGeom prst="rect">
            <a:avLst/>
          </a:prstGeom>
          <a:noFill/>
        </p:spPr>
        <p:txBody>
          <a:bodyPr wrap="square" rtlCol="0">
            <a:spAutoFit/>
          </a:bodyPr>
          <a:lstStyle/>
          <a:p>
            <a:r>
              <a:rPr lang="zh-CN" altLang="en-US" dirty="0"/>
              <a:t>分块查找又称为</a:t>
            </a:r>
            <a:r>
              <a:rPr lang="zh-CN" altLang="en-US" dirty="0">
                <a:solidFill>
                  <a:schemeClr val="accent1"/>
                </a:solidFill>
              </a:rPr>
              <a:t>索引顺序</a:t>
            </a:r>
            <a:r>
              <a:rPr lang="zh-CN" altLang="en-US" dirty="0"/>
              <a:t>查找</a:t>
            </a:r>
          </a:p>
        </p:txBody>
      </p:sp>
      <p:graphicFrame>
        <p:nvGraphicFramePr>
          <p:cNvPr id="8" name="表格 7">
            <a:extLst>
              <a:ext uri="{FF2B5EF4-FFF2-40B4-BE49-F238E27FC236}">
                <a16:creationId xmlns:a16="http://schemas.microsoft.com/office/drawing/2014/main" xmlns="" id="{95F3C4F3-7760-4C83-BAE1-2FF3A8041478}"/>
              </a:ext>
            </a:extLst>
          </p:cNvPr>
          <p:cNvGraphicFramePr>
            <a:graphicFrameLocks noGrp="1"/>
          </p:cNvGraphicFramePr>
          <p:nvPr>
            <p:extLst>
              <p:ext uri="{D42A27DB-BD31-4B8C-83A1-F6EECF244321}">
                <p14:modId xmlns:p14="http://schemas.microsoft.com/office/powerpoint/2010/main" val="1687134990"/>
              </p:ext>
            </p:extLst>
          </p:nvPr>
        </p:nvGraphicFramePr>
        <p:xfrm>
          <a:off x="2191391" y="3061018"/>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4179304139"/>
                    </a:ext>
                  </a:extLst>
                </a:gridCol>
                <a:gridCol w="1016000">
                  <a:extLst>
                    <a:ext uri="{9D8B030D-6E8A-4147-A177-3AD203B41FA5}">
                      <a16:colId xmlns:a16="http://schemas.microsoft.com/office/drawing/2014/main" xmlns="" val="1584044690"/>
                    </a:ext>
                  </a:extLst>
                </a:gridCol>
                <a:gridCol w="1016000">
                  <a:extLst>
                    <a:ext uri="{9D8B030D-6E8A-4147-A177-3AD203B41FA5}">
                      <a16:colId xmlns:a16="http://schemas.microsoft.com/office/drawing/2014/main" xmlns="" val="924577569"/>
                    </a:ext>
                  </a:extLst>
                </a:gridCol>
                <a:gridCol w="1016000">
                  <a:extLst>
                    <a:ext uri="{9D8B030D-6E8A-4147-A177-3AD203B41FA5}">
                      <a16:colId xmlns:a16="http://schemas.microsoft.com/office/drawing/2014/main" xmlns="" val="1997898748"/>
                    </a:ext>
                  </a:extLst>
                </a:gridCol>
                <a:gridCol w="1016000">
                  <a:extLst>
                    <a:ext uri="{9D8B030D-6E8A-4147-A177-3AD203B41FA5}">
                      <a16:colId xmlns:a16="http://schemas.microsoft.com/office/drawing/2014/main" xmlns="" val="2237222133"/>
                    </a:ext>
                  </a:extLst>
                </a:gridCol>
                <a:gridCol w="1016000">
                  <a:extLst>
                    <a:ext uri="{9D8B030D-6E8A-4147-A177-3AD203B41FA5}">
                      <a16:colId xmlns:a16="http://schemas.microsoft.com/office/drawing/2014/main" xmlns="" val="3254742560"/>
                    </a:ext>
                  </a:extLst>
                </a:gridCol>
                <a:gridCol w="1016000">
                  <a:extLst>
                    <a:ext uri="{9D8B030D-6E8A-4147-A177-3AD203B41FA5}">
                      <a16:colId xmlns:a16="http://schemas.microsoft.com/office/drawing/2014/main" xmlns="" val="1560636351"/>
                    </a:ext>
                  </a:extLst>
                </a:gridCol>
                <a:gridCol w="1016000">
                  <a:extLst>
                    <a:ext uri="{9D8B030D-6E8A-4147-A177-3AD203B41FA5}">
                      <a16:colId xmlns:a16="http://schemas.microsoft.com/office/drawing/2014/main" xmlns="" val="511264684"/>
                    </a:ext>
                  </a:extLst>
                </a:gridCol>
              </a:tblGrid>
              <a:tr h="370840">
                <a:tc>
                  <a:txBody>
                    <a:bodyPr/>
                    <a:lstStyle/>
                    <a:p>
                      <a:endParaRPr lang="zh-CN" altLang="en-US" dirty="0"/>
                    </a:p>
                  </a:txBody>
                  <a:tcPr/>
                </a:tc>
                <a:tc>
                  <a:txBody>
                    <a:bodyPr/>
                    <a:lstStyle/>
                    <a:p>
                      <a:endParaRPr lang="zh-CN" altLang="en-US" baseline="-25000" dirty="0"/>
                    </a:p>
                  </a:txBody>
                  <a:tcPr/>
                </a:tc>
                <a:tc>
                  <a:txBody>
                    <a:bodyPr/>
                    <a:lstStyle/>
                    <a:p>
                      <a:endParaRPr lang="zh-CN" altLang="en-US" baseline="-25000"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endParaRPr lang="zh-CN" altLang="en-US" baseline="-25000" dirty="0"/>
                    </a:p>
                  </a:txBody>
                  <a:tcPr/>
                </a:tc>
                <a:extLst>
                  <a:ext uri="{0D108BD9-81ED-4DB2-BD59-A6C34878D82A}">
                    <a16:rowId xmlns:a16="http://schemas.microsoft.com/office/drawing/2014/main" xmlns="" val="1700375126"/>
                  </a:ext>
                </a:extLst>
              </a:tr>
            </a:tbl>
          </a:graphicData>
        </a:graphic>
      </p:graphicFrame>
      <p:graphicFrame>
        <p:nvGraphicFramePr>
          <p:cNvPr id="10" name="表格 9">
            <a:extLst>
              <a:ext uri="{FF2B5EF4-FFF2-40B4-BE49-F238E27FC236}">
                <a16:creationId xmlns:a16="http://schemas.microsoft.com/office/drawing/2014/main" xmlns="" id="{78B900AF-6450-4120-B2E4-C77E8F01A9E1}"/>
              </a:ext>
            </a:extLst>
          </p:cNvPr>
          <p:cNvGraphicFramePr>
            <a:graphicFrameLocks noGrp="1"/>
          </p:cNvGraphicFramePr>
          <p:nvPr>
            <p:extLst>
              <p:ext uri="{D42A27DB-BD31-4B8C-83A1-F6EECF244321}">
                <p14:modId xmlns:p14="http://schemas.microsoft.com/office/powerpoint/2010/main" val="2212798969"/>
              </p:ext>
            </p:extLst>
          </p:nvPr>
        </p:nvGraphicFramePr>
        <p:xfrm>
          <a:off x="2191391" y="212905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736234865"/>
                    </a:ext>
                  </a:extLst>
                </a:gridCol>
              </a:tblGrid>
              <a:tr h="370840">
                <a:tc>
                  <a:txBody>
                    <a:bodyPr/>
                    <a:lstStyle/>
                    <a:p>
                      <a:r>
                        <a:rPr lang="en-US" altLang="zh-CN" dirty="0"/>
                        <a:t>a</a:t>
                      </a:r>
                      <a:r>
                        <a:rPr lang="en-US" altLang="zh-CN" baseline="-25000" dirty="0"/>
                        <a:t>1</a:t>
                      </a:r>
                      <a:r>
                        <a:rPr lang="en-US" altLang="zh-CN" dirty="0"/>
                        <a:t> a</a:t>
                      </a:r>
                      <a:r>
                        <a:rPr lang="en-US" altLang="zh-CN" baseline="-25000" dirty="0"/>
                        <a:t>2</a:t>
                      </a:r>
                      <a:r>
                        <a:rPr lang="en-US" altLang="zh-CN" dirty="0"/>
                        <a:t> a</a:t>
                      </a:r>
                      <a:r>
                        <a:rPr lang="en-US" altLang="zh-CN" baseline="-25000" dirty="0"/>
                        <a:t>3</a:t>
                      </a:r>
                      <a:r>
                        <a:rPr lang="en-US" altLang="zh-CN" dirty="0"/>
                        <a:t> a</a:t>
                      </a:r>
                      <a:r>
                        <a:rPr lang="en-US" altLang="zh-CN" baseline="-25000" dirty="0"/>
                        <a:t>4</a:t>
                      </a:r>
                      <a:r>
                        <a:rPr lang="en-US" altLang="zh-CN" dirty="0"/>
                        <a:t> a</a:t>
                      </a:r>
                      <a:r>
                        <a:rPr lang="en-US" altLang="zh-CN" baseline="-25000" dirty="0"/>
                        <a:t>5</a:t>
                      </a:r>
                      <a:r>
                        <a:rPr lang="en-US" altLang="zh-CN" dirty="0"/>
                        <a:t>……………………………………………………………………………………a</a:t>
                      </a:r>
                      <a:r>
                        <a:rPr lang="en-US" altLang="zh-CN" baseline="-25000" dirty="0"/>
                        <a:t>n-1</a:t>
                      </a:r>
                      <a:r>
                        <a:rPr lang="en-US" altLang="zh-CN" dirty="0"/>
                        <a:t>a</a:t>
                      </a:r>
                      <a:r>
                        <a:rPr lang="en-US" altLang="zh-CN" baseline="-25000" dirty="0"/>
                        <a:t>n</a:t>
                      </a:r>
                      <a:endParaRPr lang="zh-CN" altLang="en-US" baseline="-25000" dirty="0"/>
                    </a:p>
                  </a:txBody>
                  <a:tcPr/>
                </a:tc>
                <a:extLst>
                  <a:ext uri="{0D108BD9-81ED-4DB2-BD59-A6C34878D82A}">
                    <a16:rowId xmlns:a16="http://schemas.microsoft.com/office/drawing/2014/main" xmlns="" val="3876019247"/>
                  </a:ext>
                </a:extLst>
              </a:tr>
            </a:tbl>
          </a:graphicData>
        </a:graphic>
      </p:graphicFrame>
      <p:sp>
        <p:nvSpPr>
          <p:cNvPr id="12" name="对话气泡: 圆角矩形 11">
            <a:extLst>
              <a:ext uri="{FF2B5EF4-FFF2-40B4-BE49-F238E27FC236}">
                <a16:creationId xmlns:a16="http://schemas.microsoft.com/office/drawing/2014/main" xmlns="" id="{3667075C-7655-4A83-ABCD-00CA9B549ABF}"/>
              </a:ext>
            </a:extLst>
          </p:cNvPr>
          <p:cNvSpPr/>
          <p:nvPr/>
        </p:nvSpPr>
        <p:spPr>
          <a:xfrm>
            <a:off x="788565" y="4022192"/>
            <a:ext cx="1199626" cy="608225"/>
          </a:xfrm>
          <a:prstGeom prst="wedgeRoundRectCallout">
            <a:avLst>
              <a:gd name="adj1" fmla="val 94552"/>
              <a:gd name="adj2" fmla="val -1250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块：存储顺序</a:t>
            </a:r>
            <a:r>
              <a:rPr lang="zh-CN" altLang="en-US" dirty="0">
                <a:solidFill>
                  <a:schemeClr val="accent2"/>
                </a:solidFill>
              </a:rPr>
              <a:t>任意</a:t>
            </a:r>
          </a:p>
        </p:txBody>
      </p:sp>
      <p:sp>
        <p:nvSpPr>
          <p:cNvPr id="13" name="左大括号 12">
            <a:extLst>
              <a:ext uri="{FF2B5EF4-FFF2-40B4-BE49-F238E27FC236}">
                <a16:creationId xmlns:a16="http://schemas.microsoft.com/office/drawing/2014/main" xmlns="" id="{46DC5DAF-0A6D-44D3-84E4-D1B7BBC7939F}"/>
              </a:ext>
            </a:extLst>
          </p:cNvPr>
          <p:cNvSpPr/>
          <p:nvPr/>
        </p:nvSpPr>
        <p:spPr>
          <a:xfrm rot="16200000">
            <a:off x="6031651" y="-240208"/>
            <a:ext cx="447484" cy="8128001"/>
          </a:xfrm>
          <a:prstGeom prst="leftBrace">
            <a:avLst>
              <a:gd name="adj1" fmla="val 23331"/>
              <a:gd name="adj2" fmla="val 5069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D1545C69-E4BE-4D8F-9AFF-C076AF05C72A}"/>
              </a:ext>
            </a:extLst>
          </p:cNvPr>
          <p:cNvSpPr txBox="1"/>
          <p:nvPr/>
        </p:nvSpPr>
        <p:spPr>
          <a:xfrm>
            <a:off x="5432955" y="4236440"/>
            <a:ext cx="2482945" cy="369332"/>
          </a:xfrm>
          <a:prstGeom prst="rect">
            <a:avLst/>
          </a:prstGeom>
          <a:noFill/>
        </p:spPr>
        <p:txBody>
          <a:bodyPr wrap="square" rtlCol="0">
            <a:spAutoFit/>
          </a:bodyPr>
          <a:lstStyle/>
          <a:p>
            <a:r>
              <a:rPr lang="zh-CN" altLang="en-US" dirty="0"/>
              <a:t>每一块之间是有顺序的</a:t>
            </a:r>
          </a:p>
        </p:txBody>
      </p:sp>
      <p:cxnSp>
        <p:nvCxnSpPr>
          <p:cNvPr id="17" name="直接箭头连接符 16">
            <a:extLst>
              <a:ext uri="{FF2B5EF4-FFF2-40B4-BE49-F238E27FC236}">
                <a16:creationId xmlns:a16="http://schemas.microsoft.com/office/drawing/2014/main" xmlns="" id="{DFCF4539-97B4-4BA2-ABC7-A4AD62AA9333}"/>
              </a:ext>
            </a:extLst>
          </p:cNvPr>
          <p:cNvCxnSpPr>
            <a:cxnSpLocks/>
          </p:cNvCxnSpPr>
          <p:nvPr/>
        </p:nvCxnSpPr>
        <p:spPr>
          <a:xfrm>
            <a:off x="2910980" y="3506598"/>
            <a:ext cx="0" cy="98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E235B89F-84AD-415C-934B-80E50E52D3B7}"/>
              </a:ext>
            </a:extLst>
          </p:cNvPr>
          <p:cNvCxnSpPr>
            <a:cxnSpLocks/>
          </p:cNvCxnSpPr>
          <p:nvPr/>
        </p:nvCxnSpPr>
        <p:spPr>
          <a:xfrm>
            <a:off x="3756403" y="3591665"/>
            <a:ext cx="0" cy="89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4FC0F9E9-1587-445F-9602-A2B021D2FB0E}"/>
              </a:ext>
            </a:extLst>
          </p:cNvPr>
          <p:cNvSpPr txBox="1"/>
          <p:nvPr/>
        </p:nvSpPr>
        <p:spPr>
          <a:xfrm>
            <a:off x="1926392" y="4716207"/>
            <a:ext cx="3322127" cy="369332"/>
          </a:xfrm>
          <a:prstGeom prst="rect">
            <a:avLst/>
          </a:prstGeom>
          <a:noFill/>
        </p:spPr>
        <p:txBody>
          <a:bodyPr wrap="square" rtlCol="0">
            <a:spAutoFit/>
          </a:bodyPr>
          <a:lstStyle/>
          <a:p>
            <a:r>
              <a:rPr lang="en-US" altLang="zh-CN" dirty="0"/>
              <a:t>Max{a1,a2,a3}&lt;Min{a4,a5,a6}</a:t>
            </a:r>
            <a:endParaRPr lang="zh-CN" altLang="en-US" dirty="0"/>
          </a:p>
        </p:txBody>
      </p:sp>
      <p:sp>
        <p:nvSpPr>
          <p:cNvPr id="31" name="文本框 30">
            <a:extLst>
              <a:ext uri="{FF2B5EF4-FFF2-40B4-BE49-F238E27FC236}">
                <a16:creationId xmlns:a16="http://schemas.microsoft.com/office/drawing/2014/main" xmlns="" id="{C8A5AD4F-A8A4-4524-BC89-AE306DFB70F3}"/>
              </a:ext>
            </a:extLst>
          </p:cNvPr>
          <p:cNvSpPr txBox="1"/>
          <p:nvPr/>
        </p:nvSpPr>
        <p:spPr>
          <a:xfrm>
            <a:off x="672983" y="2129052"/>
            <a:ext cx="1199626" cy="370840"/>
          </a:xfrm>
          <a:prstGeom prst="rect">
            <a:avLst/>
          </a:prstGeom>
          <a:noFill/>
        </p:spPr>
        <p:txBody>
          <a:bodyPr wrap="square" rtlCol="0">
            <a:spAutoFit/>
          </a:bodyPr>
          <a:lstStyle/>
          <a:p>
            <a:r>
              <a:rPr lang="zh-CN" altLang="en-US" dirty="0"/>
              <a:t>线性表</a:t>
            </a:r>
          </a:p>
        </p:txBody>
      </p:sp>
      <p:sp>
        <p:nvSpPr>
          <p:cNvPr id="32" name="文本框 31">
            <a:extLst>
              <a:ext uri="{FF2B5EF4-FFF2-40B4-BE49-F238E27FC236}">
                <a16:creationId xmlns:a16="http://schemas.microsoft.com/office/drawing/2014/main" xmlns="" id="{783D6632-D31E-4CB9-9408-714B1231EB7A}"/>
              </a:ext>
            </a:extLst>
          </p:cNvPr>
          <p:cNvSpPr txBox="1"/>
          <p:nvPr/>
        </p:nvSpPr>
        <p:spPr>
          <a:xfrm>
            <a:off x="672983" y="5521435"/>
            <a:ext cx="6818386" cy="369332"/>
          </a:xfrm>
          <a:prstGeom prst="rect">
            <a:avLst/>
          </a:prstGeom>
          <a:noFill/>
        </p:spPr>
        <p:txBody>
          <a:bodyPr wrap="square" rtlCol="0">
            <a:spAutoFit/>
          </a:bodyPr>
          <a:lstStyle/>
          <a:p>
            <a:r>
              <a:rPr lang="zh-CN" altLang="en-US" dirty="0"/>
              <a:t>需要额外建立一个</a:t>
            </a:r>
            <a:r>
              <a:rPr lang="zh-CN" altLang="en-US" dirty="0">
                <a:solidFill>
                  <a:schemeClr val="accent1"/>
                </a:solidFill>
              </a:rPr>
              <a:t>索引表</a:t>
            </a:r>
            <a:r>
              <a:rPr lang="zh-CN" altLang="en-US" dirty="0"/>
              <a:t>来存储索引，每个索引对应表中</a:t>
            </a:r>
            <a:r>
              <a:rPr lang="zh-CN" altLang="en-US" dirty="0">
                <a:solidFill>
                  <a:schemeClr val="accent1"/>
                </a:solidFill>
              </a:rPr>
              <a:t>每一块</a:t>
            </a:r>
            <a:r>
              <a:rPr lang="zh-CN" altLang="en-US" dirty="0"/>
              <a:t>。</a:t>
            </a:r>
          </a:p>
        </p:txBody>
      </p:sp>
    </p:spTree>
    <p:extLst>
      <p:ext uri="{BB962C8B-B14F-4D97-AF65-F5344CB8AC3E}">
        <p14:creationId xmlns:p14="http://schemas.microsoft.com/office/powerpoint/2010/main" val="2410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28"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xmlns="" id="{2FB9431E-6E26-44CE-8D85-63822391E8C6}"/>
              </a:ext>
            </a:extLst>
          </p:cNvPr>
          <p:cNvPicPr>
            <a:picLocks noChangeAspect="1"/>
          </p:cNvPicPr>
          <p:nvPr/>
        </p:nvPicPr>
        <p:blipFill>
          <a:blip r:embed="rId2"/>
          <a:stretch>
            <a:fillRect/>
          </a:stretch>
        </p:blipFill>
        <p:spPr>
          <a:xfrm>
            <a:off x="3820419" y="727418"/>
            <a:ext cx="5030129" cy="1407749"/>
          </a:xfrm>
          <a:prstGeom prst="rect">
            <a:avLst/>
          </a:prstGeom>
        </p:spPr>
      </p:pic>
      <p:cxnSp>
        <p:nvCxnSpPr>
          <p:cNvPr id="15" name="直接箭头连接符 14">
            <a:extLst>
              <a:ext uri="{FF2B5EF4-FFF2-40B4-BE49-F238E27FC236}">
                <a16:creationId xmlns:a16="http://schemas.microsoft.com/office/drawing/2014/main" xmlns="" id="{C04BB9BD-3610-4751-A1A6-ADD498297544}"/>
              </a:ext>
            </a:extLst>
          </p:cNvPr>
          <p:cNvCxnSpPr>
            <a:cxnSpLocks/>
          </p:cNvCxnSpPr>
          <p:nvPr/>
        </p:nvCxnSpPr>
        <p:spPr>
          <a:xfrm flipH="1">
            <a:off x="3758268" y="1299493"/>
            <a:ext cx="1809631" cy="1068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 name="图片 2">
            <a:extLst>
              <a:ext uri="{FF2B5EF4-FFF2-40B4-BE49-F238E27FC236}">
                <a16:creationId xmlns:a16="http://schemas.microsoft.com/office/drawing/2014/main" xmlns="" id="{11AD2FE1-CC3E-4D70-B4E5-ACA7F38E14DE}"/>
              </a:ext>
            </a:extLst>
          </p:cNvPr>
          <p:cNvPicPr>
            <a:picLocks noChangeAspect="1"/>
          </p:cNvPicPr>
          <p:nvPr/>
        </p:nvPicPr>
        <p:blipFill rotWithShape="1">
          <a:blip r:embed="rId3"/>
          <a:srcRect l="4172" t="10536" r="3792" b="16397"/>
          <a:stretch/>
        </p:blipFill>
        <p:spPr>
          <a:xfrm>
            <a:off x="2310147" y="2410150"/>
            <a:ext cx="6946084" cy="1795076"/>
          </a:xfrm>
          <a:prstGeom prst="rect">
            <a:avLst/>
          </a:prstGeom>
        </p:spPr>
      </p:pic>
      <p:pic>
        <p:nvPicPr>
          <p:cNvPr id="14" name="图片 13">
            <a:extLst>
              <a:ext uri="{FF2B5EF4-FFF2-40B4-BE49-F238E27FC236}">
                <a16:creationId xmlns:a16="http://schemas.microsoft.com/office/drawing/2014/main" xmlns="" id="{91F87E10-EEBA-4116-9808-610485B8EE8E}"/>
              </a:ext>
            </a:extLst>
          </p:cNvPr>
          <p:cNvPicPr>
            <a:picLocks noChangeAspect="1"/>
          </p:cNvPicPr>
          <p:nvPr/>
        </p:nvPicPr>
        <p:blipFill rotWithShape="1">
          <a:blip r:embed="rId4"/>
          <a:srcRect l="7720" t="16891" r="4272" b="15315"/>
          <a:stretch/>
        </p:blipFill>
        <p:spPr>
          <a:xfrm>
            <a:off x="981512" y="4089983"/>
            <a:ext cx="3412035" cy="1226208"/>
          </a:xfrm>
          <a:prstGeom prst="rect">
            <a:avLst/>
          </a:prstGeom>
        </p:spPr>
      </p:pic>
      <p:sp>
        <p:nvSpPr>
          <p:cNvPr id="16" name="箭头: 右 15">
            <a:extLst>
              <a:ext uri="{FF2B5EF4-FFF2-40B4-BE49-F238E27FC236}">
                <a16:creationId xmlns:a16="http://schemas.microsoft.com/office/drawing/2014/main" xmlns="" id="{0B5D5F12-F82A-404F-BE45-5958C86B7609}"/>
              </a:ext>
            </a:extLst>
          </p:cNvPr>
          <p:cNvSpPr/>
          <p:nvPr/>
        </p:nvSpPr>
        <p:spPr>
          <a:xfrm>
            <a:off x="5156839" y="4460771"/>
            <a:ext cx="97840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xmlns="" id="{AC6DB9A6-C062-48DE-8D0F-5581857B070C}"/>
              </a:ext>
            </a:extLst>
          </p:cNvPr>
          <p:cNvPicPr>
            <a:picLocks noChangeAspect="1"/>
          </p:cNvPicPr>
          <p:nvPr/>
        </p:nvPicPr>
        <p:blipFill>
          <a:blip r:embed="rId5"/>
          <a:stretch>
            <a:fillRect/>
          </a:stretch>
        </p:blipFill>
        <p:spPr>
          <a:xfrm>
            <a:off x="6898539" y="4322558"/>
            <a:ext cx="4105275" cy="876300"/>
          </a:xfrm>
          <a:prstGeom prst="rect">
            <a:avLst/>
          </a:prstGeom>
        </p:spPr>
      </p:pic>
      <p:sp>
        <p:nvSpPr>
          <p:cNvPr id="19" name="文本框 18">
            <a:extLst>
              <a:ext uri="{FF2B5EF4-FFF2-40B4-BE49-F238E27FC236}">
                <a16:creationId xmlns:a16="http://schemas.microsoft.com/office/drawing/2014/main" xmlns="" id="{AD93F48D-D9E7-4EB6-A414-1F6D4571929B}"/>
              </a:ext>
            </a:extLst>
          </p:cNvPr>
          <p:cNvSpPr txBox="1"/>
          <p:nvPr/>
        </p:nvSpPr>
        <p:spPr>
          <a:xfrm>
            <a:off x="1113452" y="5558507"/>
            <a:ext cx="3162649" cy="369332"/>
          </a:xfrm>
          <a:prstGeom prst="rect">
            <a:avLst/>
          </a:prstGeom>
          <a:noFill/>
        </p:spPr>
        <p:txBody>
          <a:bodyPr wrap="square" rtlCol="0">
            <a:spAutoFit/>
          </a:bodyPr>
          <a:lstStyle/>
          <a:p>
            <a:r>
              <a:rPr lang="zh-CN" altLang="en-US" dirty="0"/>
              <a:t>顺序查找， 折半查找 </a:t>
            </a:r>
          </a:p>
        </p:txBody>
      </p:sp>
      <p:sp>
        <p:nvSpPr>
          <p:cNvPr id="28" name="文本框 27">
            <a:extLst>
              <a:ext uri="{FF2B5EF4-FFF2-40B4-BE49-F238E27FC236}">
                <a16:creationId xmlns:a16="http://schemas.microsoft.com/office/drawing/2014/main" xmlns="" id="{09214720-B309-414B-9FA8-DCD5F5BA4F23}"/>
              </a:ext>
            </a:extLst>
          </p:cNvPr>
          <p:cNvSpPr txBox="1"/>
          <p:nvPr/>
        </p:nvSpPr>
        <p:spPr>
          <a:xfrm>
            <a:off x="7430059" y="5554788"/>
            <a:ext cx="3162649" cy="369332"/>
          </a:xfrm>
          <a:prstGeom prst="rect">
            <a:avLst/>
          </a:prstGeom>
          <a:noFill/>
        </p:spPr>
        <p:txBody>
          <a:bodyPr wrap="square" rtlCol="0">
            <a:spAutoFit/>
          </a:bodyPr>
          <a:lstStyle/>
          <a:p>
            <a:r>
              <a:rPr lang="zh-CN" altLang="en-US" dirty="0"/>
              <a:t>二叉排序树，二叉平衡树</a:t>
            </a:r>
          </a:p>
        </p:txBody>
      </p:sp>
    </p:spTree>
    <p:extLst>
      <p:ext uri="{BB962C8B-B14F-4D97-AF65-F5344CB8AC3E}">
        <p14:creationId xmlns:p14="http://schemas.microsoft.com/office/powerpoint/2010/main" val="96040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分块查找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3" name="文本框 2">
            <a:extLst>
              <a:ext uri="{FF2B5EF4-FFF2-40B4-BE49-F238E27FC236}">
                <a16:creationId xmlns:a16="http://schemas.microsoft.com/office/drawing/2014/main" xmlns="" id="{DCE754D6-720C-4BC0-93F6-5802333A1A8D}"/>
              </a:ext>
            </a:extLst>
          </p:cNvPr>
          <p:cNvSpPr txBox="1"/>
          <p:nvPr/>
        </p:nvSpPr>
        <p:spPr>
          <a:xfrm>
            <a:off x="407753" y="869501"/>
            <a:ext cx="6328763" cy="1200329"/>
          </a:xfrm>
          <a:prstGeom prst="rect">
            <a:avLst/>
          </a:prstGeom>
          <a:noFill/>
        </p:spPr>
        <p:txBody>
          <a:bodyPr wrap="square" rtlCol="0">
            <a:spAutoFit/>
          </a:bodyPr>
          <a:lstStyle/>
          <a:p>
            <a:r>
              <a:rPr lang="en-US" altLang="zh-CN" dirty="0">
                <a:solidFill>
                  <a:schemeClr val="accent1"/>
                </a:solidFill>
              </a:rPr>
              <a:t>typedef</a:t>
            </a:r>
            <a:r>
              <a:rPr lang="en-US" altLang="zh-CN" dirty="0"/>
              <a:t> </a:t>
            </a:r>
            <a:r>
              <a:rPr lang="en-US" altLang="zh-CN" dirty="0">
                <a:solidFill>
                  <a:schemeClr val="accent1"/>
                </a:solidFill>
              </a:rPr>
              <a:t>struct</a:t>
            </a:r>
            <a:r>
              <a:rPr lang="en-US" altLang="zh-CN" dirty="0"/>
              <a:t>{</a:t>
            </a:r>
          </a:p>
          <a:p>
            <a:r>
              <a:rPr lang="en-US" altLang="zh-CN" dirty="0"/>
              <a:t>        </a:t>
            </a:r>
            <a:r>
              <a:rPr lang="en-US" altLang="zh-CN" dirty="0">
                <a:solidFill>
                  <a:schemeClr val="accent1"/>
                </a:solidFill>
              </a:rPr>
              <a:t>int</a:t>
            </a:r>
            <a:r>
              <a:rPr lang="en-US" altLang="zh-CN" dirty="0"/>
              <a:t> key;  //</a:t>
            </a:r>
            <a:r>
              <a:rPr lang="zh-CN" altLang="en-US" dirty="0"/>
              <a:t>这个索引块中最大关键字的值</a:t>
            </a:r>
            <a:endParaRPr lang="en-US" altLang="zh-CN" dirty="0"/>
          </a:p>
          <a:p>
            <a:r>
              <a:rPr lang="en-US" altLang="zh-CN" dirty="0"/>
              <a:t>        </a:t>
            </a:r>
            <a:r>
              <a:rPr lang="en-US" altLang="zh-CN" dirty="0">
                <a:solidFill>
                  <a:schemeClr val="accent1"/>
                </a:solidFill>
              </a:rPr>
              <a:t>int</a:t>
            </a:r>
            <a:r>
              <a:rPr lang="en-US" altLang="zh-CN" dirty="0"/>
              <a:t> </a:t>
            </a:r>
            <a:r>
              <a:rPr lang="en-US" altLang="zh-CN" dirty="0" err="1"/>
              <a:t>low,num</a:t>
            </a:r>
            <a:r>
              <a:rPr lang="en-US" altLang="zh-CN" dirty="0"/>
              <a:t>; //</a:t>
            </a:r>
            <a:r>
              <a:rPr lang="zh-CN" altLang="en-US" dirty="0"/>
              <a:t>存储索引块中第一个元素下标和块的长度</a:t>
            </a:r>
            <a:endParaRPr lang="en-US" altLang="zh-CN" dirty="0"/>
          </a:p>
          <a:p>
            <a:r>
              <a:rPr lang="en-US" altLang="zh-CN" dirty="0"/>
              <a:t>}</a:t>
            </a:r>
            <a:r>
              <a:rPr lang="en-US" altLang="zh-CN" dirty="0" err="1"/>
              <a:t>indexElem</a:t>
            </a:r>
            <a:r>
              <a:rPr lang="en-US" altLang="zh-CN" dirty="0"/>
              <a:t>  //</a:t>
            </a:r>
            <a:r>
              <a:rPr lang="zh-CN" altLang="en-US" dirty="0"/>
              <a:t>索引块结构</a:t>
            </a:r>
          </a:p>
        </p:txBody>
      </p:sp>
      <p:graphicFrame>
        <p:nvGraphicFramePr>
          <p:cNvPr id="5" name="表格 4">
            <a:extLst>
              <a:ext uri="{FF2B5EF4-FFF2-40B4-BE49-F238E27FC236}">
                <a16:creationId xmlns:a16="http://schemas.microsoft.com/office/drawing/2014/main" xmlns="" id="{1386BA62-3DB3-420E-85DF-D8BB68766218}"/>
              </a:ext>
            </a:extLst>
          </p:cNvPr>
          <p:cNvGraphicFramePr>
            <a:graphicFrameLocks noGrp="1"/>
          </p:cNvGraphicFramePr>
          <p:nvPr>
            <p:extLst>
              <p:ext uri="{D42A27DB-BD31-4B8C-83A1-F6EECF244321}">
                <p14:modId xmlns:p14="http://schemas.microsoft.com/office/powerpoint/2010/main" val="1221175622"/>
              </p:ext>
            </p:extLst>
          </p:nvPr>
        </p:nvGraphicFramePr>
        <p:xfrm>
          <a:off x="10855355" y="502920"/>
          <a:ext cx="486093" cy="5852160"/>
        </p:xfrm>
        <a:graphic>
          <a:graphicData uri="http://schemas.openxmlformats.org/drawingml/2006/table">
            <a:tbl>
              <a:tblPr>
                <a:tableStyleId>{7DF18680-E054-41AD-8BC1-D1AEF772440D}</a:tableStyleId>
              </a:tblPr>
              <a:tblGrid>
                <a:gridCol w="486093">
                  <a:extLst>
                    <a:ext uri="{9D8B030D-6E8A-4147-A177-3AD203B41FA5}">
                      <a16:colId xmlns:a16="http://schemas.microsoft.com/office/drawing/2014/main" xmlns="" val="1072294950"/>
                    </a:ext>
                  </a:extLst>
                </a:gridCol>
              </a:tblGrid>
              <a:tr h="311205">
                <a:tc>
                  <a:txBody>
                    <a:bodyPr/>
                    <a:lstStyle/>
                    <a:p>
                      <a:pPr algn="ctr"/>
                      <a:r>
                        <a:rPr lang="en-US" altLang="zh-CN" dirty="0">
                          <a:solidFill>
                            <a:schemeClr val="accent1"/>
                          </a:solidFill>
                        </a:rPr>
                        <a:t>15</a:t>
                      </a:r>
                      <a:endParaRPr lang="zh-CN" altLang="en-US" dirty="0">
                        <a:solidFill>
                          <a:schemeClr val="accent1"/>
                        </a:solidFill>
                      </a:endParaRPr>
                    </a:p>
                  </a:txBody>
                  <a:tcPr/>
                </a:tc>
                <a:extLst>
                  <a:ext uri="{0D108BD9-81ED-4DB2-BD59-A6C34878D82A}">
                    <a16:rowId xmlns:a16="http://schemas.microsoft.com/office/drawing/2014/main" xmlns="" val="1234143365"/>
                  </a:ext>
                </a:extLst>
              </a:tr>
              <a:tr h="311205">
                <a:tc>
                  <a:txBody>
                    <a:bodyPr/>
                    <a:lstStyle/>
                    <a:p>
                      <a:pPr algn="ctr"/>
                      <a:r>
                        <a:rPr lang="en-US" altLang="zh-CN" dirty="0">
                          <a:solidFill>
                            <a:schemeClr val="accent1"/>
                          </a:solidFill>
                        </a:rPr>
                        <a:t>12</a:t>
                      </a:r>
                      <a:endParaRPr lang="zh-CN" altLang="en-US" dirty="0">
                        <a:solidFill>
                          <a:schemeClr val="accent1"/>
                        </a:solidFill>
                      </a:endParaRPr>
                    </a:p>
                  </a:txBody>
                  <a:tcPr/>
                </a:tc>
                <a:extLst>
                  <a:ext uri="{0D108BD9-81ED-4DB2-BD59-A6C34878D82A}">
                    <a16:rowId xmlns:a16="http://schemas.microsoft.com/office/drawing/2014/main" xmlns="" val="4215156608"/>
                  </a:ext>
                </a:extLst>
              </a:tr>
              <a:tr h="311205">
                <a:tc>
                  <a:txBody>
                    <a:bodyPr/>
                    <a:lstStyle/>
                    <a:p>
                      <a:pPr algn="ctr"/>
                      <a:r>
                        <a:rPr lang="en-US" altLang="zh-CN" dirty="0">
                          <a:solidFill>
                            <a:schemeClr val="accent1"/>
                          </a:solidFill>
                        </a:rPr>
                        <a:t>14</a:t>
                      </a:r>
                      <a:endParaRPr lang="zh-CN" altLang="en-US" dirty="0">
                        <a:solidFill>
                          <a:schemeClr val="accent1"/>
                        </a:solidFill>
                      </a:endParaRPr>
                    </a:p>
                  </a:txBody>
                  <a:tcPr/>
                </a:tc>
                <a:extLst>
                  <a:ext uri="{0D108BD9-81ED-4DB2-BD59-A6C34878D82A}">
                    <a16:rowId xmlns:a16="http://schemas.microsoft.com/office/drawing/2014/main" xmlns="" val="3857353728"/>
                  </a:ext>
                </a:extLst>
              </a:tr>
              <a:tr h="311205">
                <a:tc>
                  <a:txBody>
                    <a:bodyPr/>
                    <a:lstStyle/>
                    <a:p>
                      <a:pPr algn="ctr"/>
                      <a:r>
                        <a:rPr lang="en-US" altLang="zh-CN" dirty="0">
                          <a:solidFill>
                            <a:srgbClr val="FF0000"/>
                          </a:solidFill>
                        </a:rPr>
                        <a:t>22</a:t>
                      </a:r>
                      <a:endParaRPr lang="zh-CN" altLang="en-US" dirty="0">
                        <a:solidFill>
                          <a:srgbClr val="FF0000"/>
                        </a:solidFill>
                      </a:endParaRPr>
                    </a:p>
                  </a:txBody>
                  <a:tcPr/>
                </a:tc>
                <a:extLst>
                  <a:ext uri="{0D108BD9-81ED-4DB2-BD59-A6C34878D82A}">
                    <a16:rowId xmlns:a16="http://schemas.microsoft.com/office/drawing/2014/main" xmlns="" val="1410748071"/>
                  </a:ext>
                </a:extLst>
              </a:tr>
              <a:tr h="311205">
                <a:tc>
                  <a:txBody>
                    <a:bodyPr/>
                    <a:lstStyle/>
                    <a:p>
                      <a:pPr algn="ctr"/>
                      <a:r>
                        <a:rPr lang="en-US" altLang="zh-CN" dirty="0"/>
                        <a:t>33</a:t>
                      </a:r>
                      <a:endParaRPr lang="zh-CN" altLang="en-US" dirty="0"/>
                    </a:p>
                  </a:txBody>
                  <a:tcPr/>
                </a:tc>
                <a:extLst>
                  <a:ext uri="{0D108BD9-81ED-4DB2-BD59-A6C34878D82A}">
                    <a16:rowId xmlns:a16="http://schemas.microsoft.com/office/drawing/2014/main" xmlns="" val="2056220485"/>
                  </a:ext>
                </a:extLst>
              </a:tr>
              <a:tr h="311205">
                <a:tc>
                  <a:txBody>
                    <a:bodyPr/>
                    <a:lstStyle/>
                    <a:p>
                      <a:pPr algn="ctr"/>
                      <a:r>
                        <a:rPr lang="en-US" altLang="zh-CN" dirty="0">
                          <a:solidFill>
                            <a:srgbClr val="FF0000"/>
                          </a:solidFill>
                        </a:rPr>
                        <a:t>56</a:t>
                      </a:r>
                      <a:endParaRPr lang="zh-CN" altLang="en-US" dirty="0">
                        <a:solidFill>
                          <a:srgbClr val="FF0000"/>
                        </a:solidFill>
                      </a:endParaRPr>
                    </a:p>
                  </a:txBody>
                  <a:tcPr/>
                </a:tc>
                <a:extLst>
                  <a:ext uri="{0D108BD9-81ED-4DB2-BD59-A6C34878D82A}">
                    <a16:rowId xmlns:a16="http://schemas.microsoft.com/office/drawing/2014/main" xmlns="" val="750478414"/>
                  </a:ext>
                </a:extLst>
              </a:tr>
              <a:tr h="311205">
                <a:tc>
                  <a:txBody>
                    <a:bodyPr/>
                    <a:lstStyle/>
                    <a:p>
                      <a:pPr algn="ctr"/>
                      <a:r>
                        <a:rPr lang="en-US" altLang="zh-CN" dirty="0"/>
                        <a:t>28</a:t>
                      </a:r>
                      <a:endParaRPr lang="zh-CN" altLang="en-US" dirty="0"/>
                    </a:p>
                  </a:txBody>
                  <a:tcPr/>
                </a:tc>
                <a:extLst>
                  <a:ext uri="{0D108BD9-81ED-4DB2-BD59-A6C34878D82A}">
                    <a16:rowId xmlns:a16="http://schemas.microsoft.com/office/drawing/2014/main" xmlns="" val="3448865761"/>
                  </a:ext>
                </a:extLst>
              </a:tr>
              <a:tr h="311205">
                <a:tc>
                  <a:txBody>
                    <a:bodyPr/>
                    <a:lstStyle/>
                    <a:p>
                      <a:pPr algn="ctr"/>
                      <a:r>
                        <a:rPr lang="en-US" altLang="zh-CN" dirty="0"/>
                        <a:t>25</a:t>
                      </a:r>
                      <a:endParaRPr lang="zh-CN" altLang="en-US" dirty="0"/>
                    </a:p>
                  </a:txBody>
                  <a:tcPr/>
                </a:tc>
                <a:extLst>
                  <a:ext uri="{0D108BD9-81ED-4DB2-BD59-A6C34878D82A}">
                    <a16:rowId xmlns:a16="http://schemas.microsoft.com/office/drawing/2014/main" xmlns="" val="392588235"/>
                  </a:ext>
                </a:extLst>
              </a:tr>
              <a:tr h="311205">
                <a:tc>
                  <a:txBody>
                    <a:bodyPr/>
                    <a:lstStyle/>
                    <a:p>
                      <a:pPr algn="ctr"/>
                      <a:r>
                        <a:rPr lang="en-US" altLang="zh-CN" dirty="0">
                          <a:solidFill>
                            <a:schemeClr val="accent6"/>
                          </a:solidFill>
                        </a:rPr>
                        <a:t>58</a:t>
                      </a:r>
                      <a:endParaRPr lang="zh-CN" altLang="en-US" dirty="0">
                        <a:solidFill>
                          <a:schemeClr val="accent6"/>
                        </a:solidFill>
                      </a:endParaRPr>
                    </a:p>
                  </a:txBody>
                  <a:tcPr/>
                </a:tc>
                <a:extLst>
                  <a:ext uri="{0D108BD9-81ED-4DB2-BD59-A6C34878D82A}">
                    <a16:rowId xmlns:a16="http://schemas.microsoft.com/office/drawing/2014/main" xmlns="" val="2075500282"/>
                  </a:ext>
                </a:extLst>
              </a:tr>
              <a:tr h="311205">
                <a:tc>
                  <a:txBody>
                    <a:bodyPr/>
                    <a:lstStyle/>
                    <a:p>
                      <a:pPr algn="ctr"/>
                      <a:r>
                        <a:rPr lang="en-US" altLang="zh-CN" dirty="0">
                          <a:solidFill>
                            <a:srgbClr val="FF0000"/>
                          </a:solidFill>
                        </a:rPr>
                        <a:t>65</a:t>
                      </a:r>
                      <a:endParaRPr lang="zh-CN" altLang="en-US" dirty="0">
                        <a:solidFill>
                          <a:srgbClr val="FF0000"/>
                        </a:solidFill>
                      </a:endParaRPr>
                    </a:p>
                  </a:txBody>
                  <a:tcPr/>
                </a:tc>
                <a:extLst>
                  <a:ext uri="{0D108BD9-81ED-4DB2-BD59-A6C34878D82A}">
                    <a16:rowId xmlns:a16="http://schemas.microsoft.com/office/drawing/2014/main" xmlns="" val="2782097811"/>
                  </a:ext>
                </a:extLst>
              </a:tr>
              <a:tr h="311205">
                <a:tc>
                  <a:txBody>
                    <a:bodyPr/>
                    <a:lstStyle/>
                    <a:p>
                      <a:pPr algn="ctr"/>
                      <a:r>
                        <a:rPr lang="en-US" altLang="zh-CN" dirty="0">
                          <a:solidFill>
                            <a:schemeClr val="accent6"/>
                          </a:solidFill>
                        </a:rPr>
                        <a:t>62</a:t>
                      </a:r>
                      <a:endParaRPr lang="zh-CN" altLang="en-US" dirty="0">
                        <a:solidFill>
                          <a:schemeClr val="accent6"/>
                        </a:solidFill>
                      </a:endParaRPr>
                    </a:p>
                  </a:txBody>
                  <a:tcPr/>
                </a:tc>
                <a:extLst>
                  <a:ext uri="{0D108BD9-81ED-4DB2-BD59-A6C34878D82A}">
                    <a16:rowId xmlns:a16="http://schemas.microsoft.com/office/drawing/2014/main" xmlns="" val="2209306318"/>
                  </a:ext>
                </a:extLst>
              </a:tr>
              <a:tr h="311205">
                <a:tc>
                  <a:txBody>
                    <a:bodyPr/>
                    <a:lstStyle/>
                    <a:p>
                      <a:pPr algn="ctr"/>
                      <a:r>
                        <a:rPr lang="en-US" altLang="zh-CN" dirty="0">
                          <a:solidFill>
                            <a:schemeClr val="accent6"/>
                          </a:solidFill>
                        </a:rPr>
                        <a:t>60</a:t>
                      </a:r>
                      <a:endParaRPr lang="zh-CN" altLang="en-US" dirty="0">
                        <a:solidFill>
                          <a:schemeClr val="accent6"/>
                        </a:solidFill>
                      </a:endParaRPr>
                    </a:p>
                  </a:txBody>
                  <a:tcPr/>
                </a:tc>
                <a:extLst>
                  <a:ext uri="{0D108BD9-81ED-4DB2-BD59-A6C34878D82A}">
                    <a16:rowId xmlns:a16="http://schemas.microsoft.com/office/drawing/2014/main" xmlns="" val="2832900816"/>
                  </a:ext>
                </a:extLst>
              </a:tr>
              <a:tr h="311205">
                <a:tc>
                  <a:txBody>
                    <a:bodyPr/>
                    <a:lstStyle/>
                    <a:p>
                      <a:pPr algn="ctr"/>
                      <a:r>
                        <a:rPr lang="en-US" altLang="zh-CN" dirty="0">
                          <a:solidFill>
                            <a:schemeClr val="accent2"/>
                          </a:solidFill>
                        </a:rPr>
                        <a:t>67</a:t>
                      </a:r>
                      <a:endParaRPr lang="zh-CN" altLang="en-US" dirty="0">
                        <a:solidFill>
                          <a:schemeClr val="accent2"/>
                        </a:solidFill>
                      </a:endParaRPr>
                    </a:p>
                  </a:txBody>
                  <a:tcPr/>
                </a:tc>
                <a:extLst>
                  <a:ext uri="{0D108BD9-81ED-4DB2-BD59-A6C34878D82A}">
                    <a16:rowId xmlns:a16="http://schemas.microsoft.com/office/drawing/2014/main" xmlns="" val="4205624890"/>
                  </a:ext>
                </a:extLst>
              </a:tr>
              <a:tr h="311205">
                <a:tc>
                  <a:txBody>
                    <a:bodyPr/>
                    <a:lstStyle/>
                    <a:p>
                      <a:pPr algn="ctr"/>
                      <a:r>
                        <a:rPr lang="en-US" altLang="zh-CN" dirty="0">
                          <a:solidFill>
                            <a:schemeClr val="accent2"/>
                          </a:solidFill>
                        </a:rPr>
                        <a:t>70</a:t>
                      </a:r>
                      <a:endParaRPr lang="zh-CN" altLang="en-US" dirty="0">
                        <a:solidFill>
                          <a:schemeClr val="accent2"/>
                        </a:solidFill>
                      </a:endParaRPr>
                    </a:p>
                  </a:txBody>
                  <a:tcPr/>
                </a:tc>
                <a:extLst>
                  <a:ext uri="{0D108BD9-81ED-4DB2-BD59-A6C34878D82A}">
                    <a16:rowId xmlns:a16="http://schemas.microsoft.com/office/drawing/2014/main" xmlns="" val="3923876219"/>
                  </a:ext>
                </a:extLst>
              </a:tr>
              <a:tr h="311205">
                <a:tc>
                  <a:txBody>
                    <a:bodyPr/>
                    <a:lstStyle/>
                    <a:p>
                      <a:pPr algn="ctr"/>
                      <a:r>
                        <a:rPr lang="en-US" altLang="zh-CN" dirty="0">
                          <a:solidFill>
                            <a:srgbClr val="FF0000"/>
                          </a:solidFill>
                        </a:rPr>
                        <a:t>90</a:t>
                      </a:r>
                      <a:endParaRPr lang="zh-CN" altLang="en-US" dirty="0">
                        <a:solidFill>
                          <a:srgbClr val="FF0000"/>
                        </a:solidFill>
                      </a:endParaRPr>
                    </a:p>
                  </a:txBody>
                  <a:tcPr/>
                </a:tc>
                <a:extLst>
                  <a:ext uri="{0D108BD9-81ED-4DB2-BD59-A6C34878D82A}">
                    <a16:rowId xmlns:a16="http://schemas.microsoft.com/office/drawing/2014/main" xmlns="" val="1008357961"/>
                  </a:ext>
                </a:extLst>
              </a:tr>
              <a:tr h="311205">
                <a:tc>
                  <a:txBody>
                    <a:bodyPr/>
                    <a:lstStyle/>
                    <a:p>
                      <a:pPr algn="ctr"/>
                      <a:r>
                        <a:rPr lang="en-US" altLang="zh-CN" dirty="0">
                          <a:solidFill>
                            <a:schemeClr val="accent2"/>
                          </a:solidFill>
                        </a:rPr>
                        <a:t>85</a:t>
                      </a:r>
                      <a:endParaRPr lang="zh-CN" altLang="en-US" dirty="0">
                        <a:solidFill>
                          <a:schemeClr val="accent2"/>
                        </a:solidFill>
                      </a:endParaRPr>
                    </a:p>
                  </a:txBody>
                  <a:tcPr/>
                </a:tc>
                <a:extLst>
                  <a:ext uri="{0D108BD9-81ED-4DB2-BD59-A6C34878D82A}">
                    <a16:rowId xmlns:a16="http://schemas.microsoft.com/office/drawing/2014/main" xmlns="" val="2509160240"/>
                  </a:ext>
                </a:extLst>
              </a:tr>
            </a:tbl>
          </a:graphicData>
        </a:graphic>
      </p:graphicFrame>
      <p:sp>
        <p:nvSpPr>
          <p:cNvPr id="9" name="文本框 8">
            <a:extLst>
              <a:ext uri="{FF2B5EF4-FFF2-40B4-BE49-F238E27FC236}">
                <a16:creationId xmlns:a16="http://schemas.microsoft.com/office/drawing/2014/main" xmlns="" id="{1D4CD3AA-CFFA-4781-B83F-5025DCAFDB5E}"/>
              </a:ext>
            </a:extLst>
          </p:cNvPr>
          <p:cNvSpPr txBox="1"/>
          <p:nvPr/>
        </p:nvSpPr>
        <p:spPr>
          <a:xfrm>
            <a:off x="407754" y="2302230"/>
            <a:ext cx="3006566" cy="369332"/>
          </a:xfrm>
          <a:prstGeom prst="rect">
            <a:avLst/>
          </a:prstGeom>
          <a:noFill/>
        </p:spPr>
        <p:txBody>
          <a:bodyPr wrap="square" rtlCol="0">
            <a:spAutoFit/>
          </a:bodyPr>
          <a:lstStyle/>
          <a:p>
            <a:r>
              <a:rPr lang="en-US" altLang="zh-CN" dirty="0" err="1"/>
              <a:t>indexElem</a:t>
            </a:r>
            <a:r>
              <a:rPr lang="en-US" altLang="zh-CN" dirty="0"/>
              <a:t> index[</a:t>
            </a:r>
            <a:r>
              <a:rPr lang="en-US" altLang="zh-CN" dirty="0" err="1"/>
              <a:t>MaxSize</a:t>
            </a:r>
            <a:r>
              <a:rPr lang="en-US" altLang="zh-CN" dirty="0"/>
              <a:t>];</a:t>
            </a:r>
            <a:endParaRPr lang="zh-CN" altLang="en-US" dirty="0"/>
          </a:p>
        </p:txBody>
      </p:sp>
      <p:graphicFrame>
        <p:nvGraphicFramePr>
          <p:cNvPr id="14" name="表格 13">
            <a:extLst>
              <a:ext uri="{FF2B5EF4-FFF2-40B4-BE49-F238E27FC236}">
                <a16:creationId xmlns:a16="http://schemas.microsoft.com/office/drawing/2014/main" xmlns="" id="{C9199F4D-3C03-45B9-A4D5-2381D8A0CB6B}"/>
              </a:ext>
            </a:extLst>
          </p:cNvPr>
          <p:cNvGraphicFramePr>
            <a:graphicFrameLocks noGrp="1"/>
          </p:cNvGraphicFramePr>
          <p:nvPr>
            <p:extLst>
              <p:ext uri="{D42A27DB-BD31-4B8C-83A1-F6EECF244321}">
                <p14:modId xmlns:p14="http://schemas.microsoft.com/office/powerpoint/2010/main" val="960273116"/>
              </p:ext>
            </p:extLst>
          </p:nvPr>
        </p:nvGraphicFramePr>
        <p:xfrm>
          <a:off x="1013623" y="3242155"/>
          <a:ext cx="2001520" cy="111252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997346141"/>
                    </a:ext>
                  </a:extLst>
                </a:gridCol>
                <a:gridCol w="500380">
                  <a:extLst>
                    <a:ext uri="{9D8B030D-6E8A-4147-A177-3AD203B41FA5}">
                      <a16:colId xmlns:a16="http://schemas.microsoft.com/office/drawing/2014/main" xmlns="" val="3582706725"/>
                    </a:ext>
                  </a:extLst>
                </a:gridCol>
                <a:gridCol w="500380">
                  <a:extLst>
                    <a:ext uri="{9D8B030D-6E8A-4147-A177-3AD203B41FA5}">
                      <a16:colId xmlns:a16="http://schemas.microsoft.com/office/drawing/2014/main" xmlns="" val="1842245603"/>
                    </a:ext>
                  </a:extLst>
                </a:gridCol>
                <a:gridCol w="500380">
                  <a:extLst>
                    <a:ext uri="{9D8B030D-6E8A-4147-A177-3AD203B41FA5}">
                      <a16:colId xmlns:a16="http://schemas.microsoft.com/office/drawing/2014/main" xmlns="" val="1600216600"/>
                    </a:ext>
                  </a:extLst>
                </a:gridCol>
              </a:tblGrid>
              <a:tr h="370840">
                <a:tc>
                  <a:txBody>
                    <a:bodyPr/>
                    <a:lstStyle/>
                    <a:p>
                      <a:pPr algn="ctr"/>
                      <a:r>
                        <a:rPr lang="en-US" altLang="zh-CN" dirty="0"/>
                        <a:t>22</a:t>
                      </a:r>
                      <a:endParaRPr lang="zh-CN" altLang="en-US" dirty="0"/>
                    </a:p>
                  </a:txBody>
                  <a:tcPr/>
                </a:tc>
                <a:tc>
                  <a:txBody>
                    <a:bodyPr/>
                    <a:lstStyle/>
                    <a:p>
                      <a:pPr algn="ctr"/>
                      <a:r>
                        <a:rPr lang="en-US" altLang="zh-CN" dirty="0"/>
                        <a:t>56</a:t>
                      </a:r>
                      <a:endParaRPr lang="zh-CN" altLang="en-US" dirty="0"/>
                    </a:p>
                  </a:txBody>
                  <a:tcPr/>
                </a:tc>
                <a:tc>
                  <a:txBody>
                    <a:bodyPr/>
                    <a:lstStyle/>
                    <a:p>
                      <a:pPr algn="ctr"/>
                      <a:r>
                        <a:rPr lang="en-US" altLang="zh-CN" dirty="0"/>
                        <a:t>65</a:t>
                      </a:r>
                      <a:endParaRPr lang="zh-CN" altLang="en-US" dirty="0"/>
                    </a:p>
                  </a:txBody>
                  <a:tcPr/>
                </a:tc>
                <a:tc>
                  <a:txBody>
                    <a:bodyPr/>
                    <a:lstStyle/>
                    <a:p>
                      <a:pPr algn="ctr"/>
                      <a:r>
                        <a:rPr lang="en-US" altLang="zh-CN" dirty="0"/>
                        <a:t>90</a:t>
                      </a:r>
                      <a:endParaRPr lang="zh-CN" altLang="en-US" dirty="0"/>
                    </a:p>
                  </a:txBody>
                  <a:tcPr/>
                </a:tc>
                <a:extLst>
                  <a:ext uri="{0D108BD9-81ED-4DB2-BD59-A6C34878D82A}">
                    <a16:rowId xmlns:a16="http://schemas.microsoft.com/office/drawing/2014/main" xmlns="" val="1340331413"/>
                  </a:ext>
                </a:extLst>
              </a:tr>
              <a:tr h="370840">
                <a:tc>
                  <a:txBody>
                    <a:bodyPr/>
                    <a:lstStyle/>
                    <a:p>
                      <a:pPr algn="l"/>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xmlns="" val="2622315298"/>
                  </a:ext>
                </a:extLst>
              </a:tr>
              <a:tr h="370840">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xmlns="" val="2254964942"/>
                  </a:ext>
                </a:extLst>
              </a:tr>
            </a:tbl>
          </a:graphicData>
        </a:graphic>
      </p:graphicFrame>
      <p:sp>
        <p:nvSpPr>
          <p:cNvPr id="16" name="文本框 15">
            <a:extLst>
              <a:ext uri="{FF2B5EF4-FFF2-40B4-BE49-F238E27FC236}">
                <a16:creationId xmlns:a16="http://schemas.microsoft.com/office/drawing/2014/main" xmlns="" id="{4241096B-14AE-48AE-8E34-62054791D978}"/>
              </a:ext>
            </a:extLst>
          </p:cNvPr>
          <p:cNvSpPr txBox="1"/>
          <p:nvPr/>
        </p:nvSpPr>
        <p:spPr>
          <a:xfrm>
            <a:off x="407753" y="3242155"/>
            <a:ext cx="514992" cy="369332"/>
          </a:xfrm>
          <a:prstGeom prst="rect">
            <a:avLst/>
          </a:prstGeom>
          <a:noFill/>
        </p:spPr>
        <p:txBody>
          <a:bodyPr wrap="square" rtlCol="0">
            <a:spAutoFit/>
          </a:bodyPr>
          <a:lstStyle/>
          <a:p>
            <a:r>
              <a:rPr lang="en-US" altLang="zh-CN" dirty="0"/>
              <a:t>key</a:t>
            </a:r>
            <a:endParaRPr lang="zh-CN" altLang="en-US" dirty="0"/>
          </a:p>
        </p:txBody>
      </p:sp>
      <p:sp>
        <p:nvSpPr>
          <p:cNvPr id="29" name="文本框 28">
            <a:extLst>
              <a:ext uri="{FF2B5EF4-FFF2-40B4-BE49-F238E27FC236}">
                <a16:creationId xmlns:a16="http://schemas.microsoft.com/office/drawing/2014/main" xmlns="" id="{0DC6B3FC-A533-44E1-A5B6-59F3507776DD}"/>
              </a:ext>
            </a:extLst>
          </p:cNvPr>
          <p:cNvSpPr txBox="1"/>
          <p:nvPr/>
        </p:nvSpPr>
        <p:spPr>
          <a:xfrm>
            <a:off x="407753" y="3613749"/>
            <a:ext cx="699552" cy="369332"/>
          </a:xfrm>
          <a:prstGeom prst="rect">
            <a:avLst/>
          </a:prstGeom>
          <a:noFill/>
        </p:spPr>
        <p:txBody>
          <a:bodyPr wrap="square" rtlCol="0">
            <a:spAutoFit/>
          </a:bodyPr>
          <a:lstStyle/>
          <a:p>
            <a:r>
              <a:rPr lang="en-US" altLang="zh-CN" dirty="0"/>
              <a:t>low</a:t>
            </a:r>
            <a:endParaRPr lang="zh-CN" altLang="en-US" dirty="0"/>
          </a:p>
        </p:txBody>
      </p:sp>
      <p:sp>
        <p:nvSpPr>
          <p:cNvPr id="30" name="文本框 29">
            <a:extLst>
              <a:ext uri="{FF2B5EF4-FFF2-40B4-BE49-F238E27FC236}">
                <a16:creationId xmlns:a16="http://schemas.microsoft.com/office/drawing/2014/main" xmlns="" id="{891A7353-B593-4F11-9FF6-85ED410901CC}"/>
              </a:ext>
            </a:extLst>
          </p:cNvPr>
          <p:cNvSpPr txBox="1"/>
          <p:nvPr/>
        </p:nvSpPr>
        <p:spPr>
          <a:xfrm>
            <a:off x="407753" y="3952911"/>
            <a:ext cx="699552" cy="369332"/>
          </a:xfrm>
          <a:prstGeom prst="rect">
            <a:avLst/>
          </a:prstGeom>
          <a:noFill/>
        </p:spPr>
        <p:txBody>
          <a:bodyPr wrap="square" rtlCol="0">
            <a:spAutoFit/>
          </a:bodyPr>
          <a:lstStyle/>
          <a:p>
            <a:r>
              <a:rPr lang="en-US" altLang="zh-CN" dirty="0"/>
              <a:t>num</a:t>
            </a:r>
            <a:endParaRPr lang="zh-CN" altLang="en-US" dirty="0"/>
          </a:p>
        </p:txBody>
      </p:sp>
      <p:sp>
        <p:nvSpPr>
          <p:cNvPr id="18" name="文本框 17">
            <a:extLst>
              <a:ext uri="{FF2B5EF4-FFF2-40B4-BE49-F238E27FC236}">
                <a16:creationId xmlns:a16="http://schemas.microsoft.com/office/drawing/2014/main" xmlns="" id="{C1092EFC-F122-4104-851A-64F5E34138FA}"/>
              </a:ext>
            </a:extLst>
          </p:cNvPr>
          <p:cNvSpPr txBox="1"/>
          <p:nvPr/>
        </p:nvSpPr>
        <p:spPr>
          <a:xfrm>
            <a:off x="10196632" y="121530"/>
            <a:ext cx="704675" cy="369332"/>
          </a:xfrm>
          <a:prstGeom prst="rect">
            <a:avLst/>
          </a:prstGeom>
          <a:noFill/>
        </p:spPr>
        <p:txBody>
          <a:bodyPr wrap="square" rtlCol="0">
            <a:spAutoFit/>
          </a:bodyPr>
          <a:lstStyle/>
          <a:p>
            <a:r>
              <a:rPr lang="zh-CN" altLang="en-US" dirty="0"/>
              <a:t>下标</a:t>
            </a:r>
          </a:p>
        </p:txBody>
      </p:sp>
      <p:sp>
        <p:nvSpPr>
          <p:cNvPr id="21" name="文本框 20">
            <a:extLst>
              <a:ext uri="{FF2B5EF4-FFF2-40B4-BE49-F238E27FC236}">
                <a16:creationId xmlns:a16="http://schemas.microsoft.com/office/drawing/2014/main" xmlns="" id="{873E3561-AEC2-4E81-B21B-44AABB926B29}"/>
              </a:ext>
            </a:extLst>
          </p:cNvPr>
          <p:cNvSpPr txBox="1"/>
          <p:nvPr/>
        </p:nvSpPr>
        <p:spPr>
          <a:xfrm>
            <a:off x="10456459" y="499814"/>
            <a:ext cx="335560" cy="369332"/>
          </a:xfrm>
          <a:prstGeom prst="rect">
            <a:avLst/>
          </a:prstGeom>
          <a:noFill/>
        </p:spPr>
        <p:txBody>
          <a:bodyPr wrap="square" rtlCol="0">
            <a:spAutoFit/>
          </a:bodyPr>
          <a:lstStyle/>
          <a:p>
            <a:r>
              <a:rPr lang="en-US" altLang="zh-CN" dirty="0"/>
              <a:t>0</a:t>
            </a:r>
            <a:endParaRPr lang="zh-CN" altLang="en-US" dirty="0"/>
          </a:p>
        </p:txBody>
      </p:sp>
      <p:sp>
        <p:nvSpPr>
          <p:cNvPr id="33" name="文本框 32">
            <a:extLst>
              <a:ext uri="{FF2B5EF4-FFF2-40B4-BE49-F238E27FC236}">
                <a16:creationId xmlns:a16="http://schemas.microsoft.com/office/drawing/2014/main" xmlns="" id="{DCA48CC2-DD45-49D0-8F8A-B7E2F057BACB}"/>
              </a:ext>
            </a:extLst>
          </p:cNvPr>
          <p:cNvSpPr txBox="1"/>
          <p:nvPr/>
        </p:nvSpPr>
        <p:spPr>
          <a:xfrm>
            <a:off x="10456459" y="853862"/>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8A502238-D633-4B56-BB64-8D15020220D0}"/>
              </a:ext>
            </a:extLst>
          </p:cNvPr>
          <p:cNvSpPr txBox="1"/>
          <p:nvPr/>
        </p:nvSpPr>
        <p:spPr>
          <a:xfrm>
            <a:off x="10456459" y="1218271"/>
            <a:ext cx="335560" cy="369332"/>
          </a:xfrm>
          <a:prstGeom prst="rect">
            <a:avLst/>
          </a:prstGeom>
          <a:noFill/>
        </p:spPr>
        <p:txBody>
          <a:bodyPr wrap="square" rtlCol="0">
            <a:spAutoFit/>
          </a:bodyPr>
          <a:lstStyle/>
          <a:p>
            <a:r>
              <a:rPr lang="en-US" altLang="zh-CN" dirty="0"/>
              <a:t>2</a:t>
            </a:r>
            <a:endParaRPr lang="zh-CN" altLang="en-US" dirty="0"/>
          </a:p>
        </p:txBody>
      </p:sp>
      <p:sp>
        <p:nvSpPr>
          <p:cNvPr id="35" name="文本框 34">
            <a:extLst>
              <a:ext uri="{FF2B5EF4-FFF2-40B4-BE49-F238E27FC236}">
                <a16:creationId xmlns:a16="http://schemas.microsoft.com/office/drawing/2014/main" xmlns="" id="{A45E2929-04B7-41E5-B12A-41E7B4A1266F}"/>
              </a:ext>
            </a:extLst>
          </p:cNvPr>
          <p:cNvSpPr txBox="1"/>
          <p:nvPr/>
        </p:nvSpPr>
        <p:spPr>
          <a:xfrm>
            <a:off x="10456459" y="1587603"/>
            <a:ext cx="335560" cy="369332"/>
          </a:xfrm>
          <a:prstGeom prst="rect">
            <a:avLst/>
          </a:prstGeom>
          <a:noFill/>
        </p:spPr>
        <p:txBody>
          <a:bodyPr wrap="square" rtlCol="0">
            <a:spAutoFit/>
          </a:bodyPr>
          <a:lstStyle/>
          <a:p>
            <a:r>
              <a:rPr lang="en-US" altLang="zh-CN" dirty="0"/>
              <a:t>3</a:t>
            </a:r>
            <a:endParaRPr lang="zh-CN" altLang="en-US" dirty="0"/>
          </a:p>
        </p:txBody>
      </p:sp>
      <p:sp>
        <p:nvSpPr>
          <p:cNvPr id="36" name="文本框 35">
            <a:extLst>
              <a:ext uri="{FF2B5EF4-FFF2-40B4-BE49-F238E27FC236}">
                <a16:creationId xmlns:a16="http://schemas.microsoft.com/office/drawing/2014/main" xmlns="" id="{A1D8BB2E-5B6E-4D08-930D-74781A6879EC}"/>
              </a:ext>
            </a:extLst>
          </p:cNvPr>
          <p:cNvSpPr txBox="1"/>
          <p:nvPr/>
        </p:nvSpPr>
        <p:spPr>
          <a:xfrm>
            <a:off x="10456459" y="1932898"/>
            <a:ext cx="335560" cy="369332"/>
          </a:xfrm>
          <a:prstGeom prst="rect">
            <a:avLst/>
          </a:prstGeom>
          <a:noFill/>
        </p:spPr>
        <p:txBody>
          <a:bodyPr wrap="square" rtlCol="0">
            <a:spAutoFit/>
          </a:bodyPr>
          <a:lstStyle/>
          <a:p>
            <a:r>
              <a:rPr lang="en-US" altLang="zh-CN" dirty="0"/>
              <a:t>4</a:t>
            </a:r>
            <a:endParaRPr lang="zh-CN" altLang="en-US" dirty="0"/>
          </a:p>
        </p:txBody>
      </p:sp>
      <p:sp>
        <p:nvSpPr>
          <p:cNvPr id="37" name="文本框 36">
            <a:extLst>
              <a:ext uri="{FF2B5EF4-FFF2-40B4-BE49-F238E27FC236}">
                <a16:creationId xmlns:a16="http://schemas.microsoft.com/office/drawing/2014/main" xmlns="" id="{A3D9C018-42EB-49F9-8AE7-F1F8D7BBB041}"/>
              </a:ext>
            </a:extLst>
          </p:cNvPr>
          <p:cNvSpPr txBox="1"/>
          <p:nvPr/>
        </p:nvSpPr>
        <p:spPr>
          <a:xfrm>
            <a:off x="10456459" y="2302230"/>
            <a:ext cx="335560" cy="369332"/>
          </a:xfrm>
          <a:prstGeom prst="rect">
            <a:avLst/>
          </a:prstGeom>
          <a:noFill/>
        </p:spPr>
        <p:txBody>
          <a:bodyPr wrap="square" rtlCol="0">
            <a:spAutoFit/>
          </a:bodyPr>
          <a:lstStyle/>
          <a:p>
            <a:r>
              <a:rPr lang="en-US" altLang="zh-CN" dirty="0"/>
              <a:t>5</a:t>
            </a:r>
            <a:endParaRPr lang="zh-CN" altLang="en-US" dirty="0"/>
          </a:p>
        </p:txBody>
      </p:sp>
      <p:sp>
        <p:nvSpPr>
          <p:cNvPr id="38" name="文本框 37">
            <a:extLst>
              <a:ext uri="{FF2B5EF4-FFF2-40B4-BE49-F238E27FC236}">
                <a16:creationId xmlns:a16="http://schemas.microsoft.com/office/drawing/2014/main" xmlns="" id="{DC460A1A-8A9A-47FC-A44F-70B2C4F3D31A}"/>
              </a:ext>
            </a:extLst>
          </p:cNvPr>
          <p:cNvSpPr txBox="1"/>
          <p:nvPr/>
        </p:nvSpPr>
        <p:spPr>
          <a:xfrm>
            <a:off x="10456459" y="2661123"/>
            <a:ext cx="335560" cy="369332"/>
          </a:xfrm>
          <a:prstGeom prst="rect">
            <a:avLst/>
          </a:prstGeom>
          <a:noFill/>
        </p:spPr>
        <p:txBody>
          <a:bodyPr wrap="square" rtlCol="0">
            <a:spAutoFit/>
          </a:bodyPr>
          <a:lstStyle/>
          <a:p>
            <a:r>
              <a:rPr lang="en-US" altLang="zh-CN" dirty="0"/>
              <a:t>6</a:t>
            </a:r>
            <a:endParaRPr lang="zh-CN" altLang="en-US" dirty="0"/>
          </a:p>
        </p:txBody>
      </p:sp>
      <p:sp>
        <p:nvSpPr>
          <p:cNvPr id="39" name="文本框 38">
            <a:extLst>
              <a:ext uri="{FF2B5EF4-FFF2-40B4-BE49-F238E27FC236}">
                <a16:creationId xmlns:a16="http://schemas.microsoft.com/office/drawing/2014/main" xmlns="" id="{C36F5B23-BCA2-4B22-8902-EE586277A309}"/>
              </a:ext>
            </a:extLst>
          </p:cNvPr>
          <p:cNvSpPr txBox="1"/>
          <p:nvPr/>
        </p:nvSpPr>
        <p:spPr>
          <a:xfrm>
            <a:off x="10456459" y="3020016"/>
            <a:ext cx="335560"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FA9634D2-3B58-41C3-9F54-B1A905366441}"/>
              </a:ext>
            </a:extLst>
          </p:cNvPr>
          <p:cNvSpPr txBox="1"/>
          <p:nvPr/>
        </p:nvSpPr>
        <p:spPr>
          <a:xfrm>
            <a:off x="10456459" y="3433959"/>
            <a:ext cx="335560" cy="369332"/>
          </a:xfrm>
          <a:prstGeom prst="rect">
            <a:avLst/>
          </a:prstGeom>
          <a:noFill/>
        </p:spPr>
        <p:txBody>
          <a:bodyPr wrap="square" rtlCol="0">
            <a:spAutoFit/>
          </a:bodyPr>
          <a:lstStyle/>
          <a:p>
            <a:r>
              <a:rPr lang="en-US" altLang="zh-CN" dirty="0"/>
              <a:t>8</a:t>
            </a:r>
            <a:endParaRPr lang="zh-CN" altLang="en-US" dirty="0"/>
          </a:p>
        </p:txBody>
      </p:sp>
      <p:sp>
        <p:nvSpPr>
          <p:cNvPr id="41" name="文本框 40">
            <a:extLst>
              <a:ext uri="{FF2B5EF4-FFF2-40B4-BE49-F238E27FC236}">
                <a16:creationId xmlns:a16="http://schemas.microsoft.com/office/drawing/2014/main" xmlns="" id="{69F69D4E-FE69-41A3-9B06-F50515901D5C}"/>
              </a:ext>
            </a:extLst>
          </p:cNvPr>
          <p:cNvSpPr txBox="1"/>
          <p:nvPr/>
        </p:nvSpPr>
        <p:spPr>
          <a:xfrm>
            <a:off x="10456459" y="3798415"/>
            <a:ext cx="335560" cy="369332"/>
          </a:xfrm>
          <a:prstGeom prst="rect">
            <a:avLst/>
          </a:prstGeom>
          <a:noFill/>
        </p:spPr>
        <p:txBody>
          <a:bodyPr wrap="square" rtlCol="0">
            <a:spAutoFit/>
          </a:bodyPr>
          <a:lstStyle/>
          <a:p>
            <a:r>
              <a:rPr lang="en-US" altLang="zh-CN" dirty="0"/>
              <a:t>9</a:t>
            </a:r>
            <a:endParaRPr lang="zh-CN" altLang="en-US" dirty="0"/>
          </a:p>
        </p:txBody>
      </p:sp>
      <p:sp>
        <p:nvSpPr>
          <p:cNvPr id="42" name="文本框 41">
            <a:extLst>
              <a:ext uri="{FF2B5EF4-FFF2-40B4-BE49-F238E27FC236}">
                <a16:creationId xmlns:a16="http://schemas.microsoft.com/office/drawing/2014/main" xmlns="" id="{384C5CC0-4B00-4C12-8446-203B316EC312}"/>
              </a:ext>
            </a:extLst>
          </p:cNvPr>
          <p:cNvSpPr txBox="1"/>
          <p:nvPr/>
        </p:nvSpPr>
        <p:spPr>
          <a:xfrm>
            <a:off x="10305926" y="4182580"/>
            <a:ext cx="486093" cy="369332"/>
          </a:xfrm>
          <a:prstGeom prst="rect">
            <a:avLst/>
          </a:prstGeom>
          <a:noFill/>
        </p:spPr>
        <p:txBody>
          <a:bodyPr wrap="square" rtlCol="0">
            <a:spAutoFit/>
          </a:bodyPr>
          <a:lstStyle/>
          <a:p>
            <a:r>
              <a:rPr lang="en-US" altLang="zh-CN" dirty="0"/>
              <a:t>10</a:t>
            </a:r>
            <a:endParaRPr lang="zh-CN" altLang="en-US" dirty="0"/>
          </a:p>
        </p:txBody>
      </p:sp>
      <p:sp>
        <p:nvSpPr>
          <p:cNvPr id="43" name="文本框 42">
            <a:extLst>
              <a:ext uri="{FF2B5EF4-FFF2-40B4-BE49-F238E27FC236}">
                <a16:creationId xmlns:a16="http://schemas.microsoft.com/office/drawing/2014/main" xmlns="" id="{43D598D1-6379-429B-8297-8741853528E1}"/>
              </a:ext>
            </a:extLst>
          </p:cNvPr>
          <p:cNvSpPr txBox="1"/>
          <p:nvPr/>
        </p:nvSpPr>
        <p:spPr>
          <a:xfrm>
            <a:off x="10305926" y="4561869"/>
            <a:ext cx="486093" cy="369332"/>
          </a:xfrm>
          <a:prstGeom prst="rect">
            <a:avLst/>
          </a:prstGeom>
          <a:noFill/>
        </p:spPr>
        <p:txBody>
          <a:bodyPr wrap="square" rtlCol="0">
            <a:spAutoFit/>
          </a:bodyPr>
          <a:lstStyle/>
          <a:p>
            <a:r>
              <a:rPr lang="en-US" altLang="zh-CN" dirty="0"/>
              <a:t>11</a:t>
            </a:r>
            <a:endParaRPr lang="zh-CN" altLang="en-US" dirty="0"/>
          </a:p>
        </p:txBody>
      </p:sp>
      <p:sp>
        <p:nvSpPr>
          <p:cNvPr id="44" name="文本框 43">
            <a:extLst>
              <a:ext uri="{FF2B5EF4-FFF2-40B4-BE49-F238E27FC236}">
                <a16:creationId xmlns:a16="http://schemas.microsoft.com/office/drawing/2014/main" xmlns="" id="{1C574E9D-D4F0-47FD-9F48-247F247D84BE}"/>
              </a:ext>
            </a:extLst>
          </p:cNvPr>
          <p:cNvSpPr txBox="1"/>
          <p:nvPr/>
        </p:nvSpPr>
        <p:spPr>
          <a:xfrm>
            <a:off x="10305926" y="4932067"/>
            <a:ext cx="486093" cy="369332"/>
          </a:xfrm>
          <a:prstGeom prst="rect">
            <a:avLst/>
          </a:prstGeom>
          <a:noFill/>
        </p:spPr>
        <p:txBody>
          <a:bodyPr wrap="square" rtlCol="0">
            <a:spAutoFit/>
          </a:bodyPr>
          <a:lstStyle/>
          <a:p>
            <a:r>
              <a:rPr lang="en-US" altLang="zh-CN" dirty="0"/>
              <a:t>12</a:t>
            </a:r>
            <a:endParaRPr lang="zh-CN" altLang="en-US" dirty="0"/>
          </a:p>
        </p:txBody>
      </p:sp>
      <p:sp>
        <p:nvSpPr>
          <p:cNvPr id="45" name="文本框 44">
            <a:extLst>
              <a:ext uri="{FF2B5EF4-FFF2-40B4-BE49-F238E27FC236}">
                <a16:creationId xmlns:a16="http://schemas.microsoft.com/office/drawing/2014/main" xmlns="" id="{04F5952D-01A6-499D-8E87-7632F858B52C}"/>
              </a:ext>
            </a:extLst>
          </p:cNvPr>
          <p:cNvSpPr txBox="1"/>
          <p:nvPr/>
        </p:nvSpPr>
        <p:spPr>
          <a:xfrm>
            <a:off x="10305925" y="5301399"/>
            <a:ext cx="486093" cy="369332"/>
          </a:xfrm>
          <a:prstGeom prst="rect">
            <a:avLst/>
          </a:prstGeom>
          <a:noFill/>
        </p:spPr>
        <p:txBody>
          <a:bodyPr wrap="square" rtlCol="0">
            <a:spAutoFit/>
          </a:bodyPr>
          <a:lstStyle/>
          <a:p>
            <a:r>
              <a:rPr lang="en-US" altLang="zh-CN" dirty="0"/>
              <a:t>13</a:t>
            </a:r>
            <a:endParaRPr lang="zh-CN" altLang="en-US" dirty="0"/>
          </a:p>
        </p:txBody>
      </p:sp>
      <p:sp>
        <p:nvSpPr>
          <p:cNvPr id="46" name="文本框 45">
            <a:extLst>
              <a:ext uri="{FF2B5EF4-FFF2-40B4-BE49-F238E27FC236}">
                <a16:creationId xmlns:a16="http://schemas.microsoft.com/office/drawing/2014/main" xmlns="" id="{0F89C2BD-EC66-40F9-964D-C50A23210F16}"/>
              </a:ext>
            </a:extLst>
          </p:cNvPr>
          <p:cNvSpPr txBox="1"/>
          <p:nvPr/>
        </p:nvSpPr>
        <p:spPr>
          <a:xfrm>
            <a:off x="10305924" y="5678765"/>
            <a:ext cx="486093" cy="369332"/>
          </a:xfrm>
          <a:prstGeom prst="rect">
            <a:avLst/>
          </a:prstGeom>
          <a:noFill/>
        </p:spPr>
        <p:txBody>
          <a:bodyPr wrap="square" rtlCol="0">
            <a:spAutoFit/>
          </a:bodyPr>
          <a:lstStyle/>
          <a:p>
            <a:r>
              <a:rPr lang="en-US" altLang="zh-CN" dirty="0"/>
              <a:t>14</a:t>
            </a:r>
            <a:endParaRPr lang="zh-CN" altLang="en-US" dirty="0"/>
          </a:p>
        </p:txBody>
      </p:sp>
      <p:sp>
        <p:nvSpPr>
          <p:cNvPr id="47" name="文本框 46">
            <a:extLst>
              <a:ext uri="{FF2B5EF4-FFF2-40B4-BE49-F238E27FC236}">
                <a16:creationId xmlns:a16="http://schemas.microsoft.com/office/drawing/2014/main" xmlns="" id="{3479CF6B-D1D3-4C7F-8D8E-74F76EC85B9F}"/>
              </a:ext>
            </a:extLst>
          </p:cNvPr>
          <p:cNvSpPr txBox="1"/>
          <p:nvPr/>
        </p:nvSpPr>
        <p:spPr>
          <a:xfrm>
            <a:off x="10305925" y="6048097"/>
            <a:ext cx="486093" cy="369332"/>
          </a:xfrm>
          <a:prstGeom prst="rect">
            <a:avLst/>
          </a:prstGeom>
          <a:noFill/>
        </p:spPr>
        <p:txBody>
          <a:bodyPr wrap="square" rtlCol="0">
            <a:spAutoFit/>
          </a:bodyPr>
          <a:lstStyle/>
          <a:p>
            <a:r>
              <a:rPr lang="en-US" altLang="zh-CN" dirty="0"/>
              <a:t>15</a:t>
            </a:r>
            <a:endParaRPr lang="zh-CN" altLang="en-US" dirty="0"/>
          </a:p>
        </p:txBody>
      </p:sp>
      <p:sp>
        <p:nvSpPr>
          <p:cNvPr id="48" name="文本框 47">
            <a:extLst>
              <a:ext uri="{FF2B5EF4-FFF2-40B4-BE49-F238E27FC236}">
                <a16:creationId xmlns:a16="http://schemas.microsoft.com/office/drawing/2014/main" xmlns="" id="{A170082A-76AE-4B96-A6CD-C763222639FC}"/>
              </a:ext>
            </a:extLst>
          </p:cNvPr>
          <p:cNvSpPr txBox="1"/>
          <p:nvPr/>
        </p:nvSpPr>
        <p:spPr>
          <a:xfrm>
            <a:off x="1527822" y="4541997"/>
            <a:ext cx="973122" cy="369332"/>
          </a:xfrm>
          <a:prstGeom prst="rect">
            <a:avLst/>
          </a:prstGeom>
          <a:noFill/>
        </p:spPr>
        <p:txBody>
          <a:bodyPr wrap="square" rtlCol="0">
            <a:spAutoFit/>
          </a:bodyPr>
          <a:lstStyle/>
          <a:p>
            <a:r>
              <a:rPr lang="zh-CN" altLang="en-US" dirty="0"/>
              <a:t>索引表</a:t>
            </a:r>
          </a:p>
        </p:txBody>
      </p:sp>
      <p:cxnSp>
        <p:nvCxnSpPr>
          <p:cNvPr id="50" name="直接箭头连接符 49">
            <a:extLst>
              <a:ext uri="{FF2B5EF4-FFF2-40B4-BE49-F238E27FC236}">
                <a16:creationId xmlns:a16="http://schemas.microsoft.com/office/drawing/2014/main" xmlns="" id="{9443F46E-00B7-40B2-9F5B-8D178C3E896A}"/>
              </a:ext>
            </a:extLst>
          </p:cNvPr>
          <p:cNvCxnSpPr/>
          <p:nvPr/>
        </p:nvCxnSpPr>
        <p:spPr>
          <a:xfrm flipH="1">
            <a:off x="3414320" y="3030455"/>
            <a:ext cx="1137896" cy="358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xmlns="" id="{06B99A12-6CDA-48FF-8C87-76999A7B6E78}"/>
              </a:ext>
            </a:extLst>
          </p:cNvPr>
          <p:cNvSpPr txBox="1"/>
          <p:nvPr/>
        </p:nvSpPr>
        <p:spPr>
          <a:xfrm>
            <a:off x="4731391" y="2777412"/>
            <a:ext cx="3989528" cy="369332"/>
          </a:xfrm>
          <a:prstGeom prst="rect">
            <a:avLst/>
          </a:prstGeom>
          <a:noFill/>
        </p:spPr>
        <p:txBody>
          <a:bodyPr wrap="square" rtlCol="0">
            <a:spAutoFit/>
          </a:bodyPr>
          <a:lstStyle/>
          <a:p>
            <a:r>
              <a:rPr lang="zh-CN" altLang="en-US" dirty="0"/>
              <a:t>索引表按照各个块中关键字大小排序</a:t>
            </a:r>
          </a:p>
        </p:txBody>
      </p:sp>
      <p:sp>
        <p:nvSpPr>
          <p:cNvPr id="52" name="文本框 51">
            <a:extLst>
              <a:ext uri="{FF2B5EF4-FFF2-40B4-BE49-F238E27FC236}">
                <a16:creationId xmlns:a16="http://schemas.microsoft.com/office/drawing/2014/main" xmlns="" id="{7B4A5CBF-5F1F-4432-8676-947BD5575D9D}"/>
              </a:ext>
            </a:extLst>
          </p:cNvPr>
          <p:cNvSpPr txBox="1"/>
          <p:nvPr/>
        </p:nvSpPr>
        <p:spPr>
          <a:xfrm>
            <a:off x="4127383" y="3952911"/>
            <a:ext cx="4676700" cy="1754326"/>
          </a:xfrm>
          <a:prstGeom prst="rect">
            <a:avLst/>
          </a:prstGeom>
          <a:noFill/>
        </p:spPr>
        <p:txBody>
          <a:bodyPr wrap="square" rtlCol="0">
            <a:spAutoFit/>
          </a:bodyPr>
          <a:lstStyle/>
          <a:p>
            <a:r>
              <a:rPr lang="zh-CN" altLang="en-US" dirty="0"/>
              <a:t>分块查找思想：</a:t>
            </a:r>
            <a:endParaRPr lang="en-US" altLang="zh-CN" dirty="0"/>
          </a:p>
          <a:p>
            <a:endParaRPr lang="en-US" altLang="zh-CN" dirty="0"/>
          </a:p>
          <a:p>
            <a:r>
              <a:rPr lang="zh-CN" altLang="en-US" dirty="0"/>
              <a:t>①确定待查找值在哪个块（</a:t>
            </a:r>
            <a:r>
              <a:rPr lang="zh-CN" altLang="en-US" dirty="0">
                <a:solidFill>
                  <a:schemeClr val="accent1"/>
                </a:solidFill>
              </a:rPr>
              <a:t>折半查找</a:t>
            </a:r>
            <a:r>
              <a:rPr lang="zh-CN" altLang="en-US" dirty="0"/>
              <a:t>）</a:t>
            </a:r>
            <a:endParaRPr lang="en-US" altLang="zh-CN" dirty="0"/>
          </a:p>
          <a:p>
            <a:endParaRPr lang="en-US" altLang="zh-CN" dirty="0"/>
          </a:p>
          <a:p>
            <a:r>
              <a:rPr lang="zh-CN" altLang="en-US" dirty="0"/>
              <a:t>②在确定的块中查找待查找值（</a:t>
            </a:r>
            <a:r>
              <a:rPr lang="zh-CN" altLang="en-US" dirty="0">
                <a:solidFill>
                  <a:schemeClr val="accent1"/>
                </a:solidFill>
              </a:rPr>
              <a:t>顺序查找</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4074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6" grpId="0"/>
      <p:bldP spid="29" grpId="0"/>
      <p:bldP spid="30" grpId="0"/>
      <p:bldP spid="18" grpId="0"/>
      <p:bldP spid="21"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51" grpId="0"/>
      <p:bldP spid="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分块查找的分析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xmlns="" id="{1386BA62-3DB3-420E-85DF-D8BB68766218}"/>
              </a:ext>
            </a:extLst>
          </p:cNvPr>
          <p:cNvGraphicFramePr>
            <a:graphicFrameLocks noGrp="1"/>
          </p:cNvGraphicFramePr>
          <p:nvPr/>
        </p:nvGraphicFramePr>
        <p:xfrm>
          <a:off x="10855355" y="502920"/>
          <a:ext cx="486093" cy="5852160"/>
        </p:xfrm>
        <a:graphic>
          <a:graphicData uri="http://schemas.openxmlformats.org/drawingml/2006/table">
            <a:tbl>
              <a:tblPr>
                <a:tableStyleId>{7DF18680-E054-41AD-8BC1-D1AEF772440D}</a:tableStyleId>
              </a:tblPr>
              <a:tblGrid>
                <a:gridCol w="486093">
                  <a:extLst>
                    <a:ext uri="{9D8B030D-6E8A-4147-A177-3AD203B41FA5}">
                      <a16:colId xmlns:a16="http://schemas.microsoft.com/office/drawing/2014/main" xmlns="" val="1072294950"/>
                    </a:ext>
                  </a:extLst>
                </a:gridCol>
              </a:tblGrid>
              <a:tr h="311205">
                <a:tc>
                  <a:txBody>
                    <a:bodyPr/>
                    <a:lstStyle/>
                    <a:p>
                      <a:pPr algn="ctr"/>
                      <a:r>
                        <a:rPr lang="en-US" altLang="zh-CN" dirty="0">
                          <a:solidFill>
                            <a:schemeClr val="accent1"/>
                          </a:solidFill>
                        </a:rPr>
                        <a:t>15</a:t>
                      </a:r>
                      <a:endParaRPr lang="zh-CN" altLang="en-US" dirty="0">
                        <a:solidFill>
                          <a:schemeClr val="accent1"/>
                        </a:solidFill>
                      </a:endParaRPr>
                    </a:p>
                  </a:txBody>
                  <a:tcPr/>
                </a:tc>
                <a:extLst>
                  <a:ext uri="{0D108BD9-81ED-4DB2-BD59-A6C34878D82A}">
                    <a16:rowId xmlns:a16="http://schemas.microsoft.com/office/drawing/2014/main" xmlns="" val="1234143365"/>
                  </a:ext>
                </a:extLst>
              </a:tr>
              <a:tr h="311205">
                <a:tc>
                  <a:txBody>
                    <a:bodyPr/>
                    <a:lstStyle/>
                    <a:p>
                      <a:pPr algn="ctr"/>
                      <a:r>
                        <a:rPr lang="en-US" altLang="zh-CN" dirty="0">
                          <a:solidFill>
                            <a:schemeClr val="accent1"/>
                          </a:solidFill>
                        </a:rPr>
                        <a:t>12</a:t>
                      </a:r>
                      <a:endParaRPr lang="zh-CN" altLang="en-US" dirty="0">
                        <a:solidFill>
                          <a:schemeClr val="accent1"/>
                        </a:solidFill>
                      </a:endParaRPr>
                    </a:p>
                  </a:txBody>
                  <a:tcPr/>
                </a:tc>
                <a:extLst>
                  <a:ext uri="{0D108BD9-81ED-4DB2-BD59-A6C34878D82A}">
                    <a16:rowId xmlns:a16="http://schemas.microsoft.com/office/drawing/2014/main" xmlns="" val="4215156608"/>
                  </a:ext>
                </a:extLst>
              </a:tr>
              <a:tr h="311205">
                <a:tc>
                  <a:txBody>
                    <a:bodyPr/>
                    <a:lstStyle/>
                    <a:p>
                      <a:pPr algn="ctr"/>
                      <a:r>
                        <a:rPr lang="en-US" altLang="zh-CN" dirty="0">
                          <a:solidFill>
                            <a:schemeClr val="accent1"/>
                          </a:solidFill>
                        </a:rPr>
                        <a:t>14</a:t>
                      </a:r>
                      <a:endParaRPr lang="zh-CN" altLang="en-US" dirty="0">
                        <a:solidFill>
                          <a:schemeClr val="accent1"/>
                        </a:solidFill>
                      </a:endParaRPr>
                    </a:p>
                  </a:txBody>
                  <a:tcPr/>
                </a:tc>
                <a:extLst>
                  <a:ext uri="{0D108BD9-81ED-4DB2-BD59-A6C34878D82A}">
                    <a16:rowId xmlns:a16="http://schemas.microsoft.com/office/drawing/2014/main" xmlns="" val="3857353728"/>
                  </a:ext>
                </a:extLst>
              </a:tr>
              <a:tr h="311205">
                <a:tc>
                  <a:txBody>
                    <a:bodyPr/>
                    <a:lstStyle/>
                    <a:p>
                      <a:pPr algn="ctr"/>
                      <a:r>
                        <a:rPr lang="en-US" altLang="zh-CN" dirty="0">
                          <a:solidFill>
                            <a:srgbClr val="FF0000"/>
                          </a:solidFill>
                        </a:rPr>
                        <a:t>22</a:t>
                      </a:r>
                      <a:endParaRPr lang="zh-CN" altLang="en-US" dirty="0">
                        <a:solidFill>
                          <a:srgbClr val="FF0000"/>
                        </a:solidFill>
                      </a:endParaRPr>
                    </a:p>
                  </a:txBody>
                  <a:tcPr/>
                </a:tc>
                <a:extLst>
                  <a:ext uri="{0D108BD9-81ED-4DB2-BD59-A6C34878D82A}">
                    <a16:rowId xmlns:a16="http://schemas.microsoft.com/office/drawing/2014/main" xmlns="" val="1410748071"/>
                  </a:ext>
                </a:extLst>
              </a:tr>
              <a:tr h="311205">
                <a:tc>
                  <a:txBody>
                    <a:bodyPr/>
                    <a:lstStyle/>
                    <a:p>
                      <a:pPr algn="ctr"/>
                      <a:r>
                        <a:rPr lang="en-US" altLang="zh-CN" dirty="0"/>
                        <a:t>33</a:t>
                      </a:r>
                      <a:endParaRPr lang="zh-CN" altLang="en-US" dirty="0"/>
                    </a:p>
                  </a:txBody>
                  <a:tcPr/>
                </a:tc>
                <a:extLst>
                  <a:ext uri="{0D108BD9-81ED-4DB2-BD59-A6C34878D82A}">
                    <a16:rowId xmlns:a16="http://schemas.microsoft.com/office/drawing/2014/main" xmlns="" val="2056220485"/>
                  </a:ext>
                </a:extLst>
              </a:tr>
              <a:tr h="311205">
                <a:tc>
                  <a:txBody>
                    <a:bodyPr/>
                    <a:lstStyle/>
                    <a:p>
                      <a:pPr algn="ctr"/>
                      <a:r>
                        <a:rPr lang="en-US" altLang="zh-CN" dirty="0">
                          <a:solidFill>
                            <a:srgbClr val="FF0000"/>
                          </a:solidFill>
                        </a:rPr>
                        <a:t>56</a:t>
                      </a:r>
                      <a:endParaRPr lang="zh-CN" altLang="en-US" dirty="0">
                        <a:solidFill>
                          <a:srgbClr val="FF0000"/>
                        </a:solidFill>
                      </a:endParaRPr>
                    </a:p>
                  </a:txBody>
                  <a:tcPr/>
                </a:tc>
                <a:extLst>
                  <a:ext uri="{0D108BD9-81ED-4DB2-BD59-A6C34878D82A}">
                    <a16:rowId xmlns:a16="http://schemas.microsoft.com/office/drawing/2014/main" xmlns="" val="750478414"/>
                  </a:ext>
                </a:extLst>
              </a:tr>
              <a:tr h="311205">
                <a:tc>
                  <a:txBody>
                    <a:bodyPr/>
                    <a:lstStyle/>
                    <a:p>
                      <a:pPr algn="ctr"/>
                      <a:r>
                        <a:rPr lang="en-US" altLang="zh-CN" dirty="0"/>
                        <a:t>28</a:t>
                      </a:r>
                      <a:endParaRPr lang="zh-CN" altLang="en-US" dirty="0"/>
                    </a:p>
                  </a:txBody>
                  <a:tcPr/>
                </a:tc>
                <a:extLst>
                  <a:ext uri="{0D108BD9-81ED-4DB2-BD59-A6C34878D82A}">
                    <a16:rowId xmlns:a16="http://schemas.microsoft.com/office/drawing/2014/main" xmlns="" val="3448865761"/>
                  </a:ext>
                </a:extLst>
              </a:tr>
              <a:tr h="311205">
                <a:tc>
                  <a:txBody>
                    <a:bodyPr/>
                    <a:lstStyle/>
                    <a:p>
                      <a:pPr algn="ctr"/>
                      <a:r>
                        <a:rPr lang="en-US" altLang="zh-CN" dirty="0"/>
                        <a:t>25</a:t>
                      </a:r>
                      <a:endParaRPr lang="zh-CN" altLang="en-US" dirty="0"/>
                    </a:p>
                  </a:txBody>
                  <a:tcPr/>
                </a:tc>
                <a:extLst>
                  <a:ext uri="{0D108BD9-81ED-4DB2-BD59-A6C34878D82A}">
                    <a16:rowId xmlns:a16="http://schemas.microsoft.com/office/drawing/2014/main" xmlns="" val="392588235"/>
                  </a:ext>
                </a:extLst>
              </a:tr>
              <a:tr h="311205">
                <a:tc>
                  <a:txBody>
                    <a:bodyPr/>
                    <a:lstStyle/>
                    <a:p>
                      <a:pPr algn="ctr"/>
                      <a:r>
                        <a:rPr lang="en-US" altLang="zh-CN" dirty="0">
                          <a:solidFill>
                            <a:schemeClr val="accent6"/>
                          </a:solidFill>
                        </a:rPr>
                        <a:t>58</a:t>
                      </a:r>
                      <a:endParaRPr lang="zh-CN" altLang="en-US" dirty="0">
                        <a:solidFill>
                          <a:schemeClr val="accent6"/>
                        </a:solidFill>
                      </a:endParaRPr>
                    </a:p>
                  </a:txBody>
                  <a:tcPr/>
                </a:tc>
                <a:extLst>
                  <a:ext uri="{0D108BD9-81ED-4DB2-BD59-A6C34878D82A}">
                    <a16:rowId xmlns:a16="http://schemas.microsoft.com/office/drawing/2014/main" xmlns="" val="2075500282"/>
                  </a:ext>
                </a:extLst>
              </a:tr>
              <a:tr h="311205">
                <a:tc>
                  <a:txBody>
                    <a:bodyPr/>
                    <a:lstStyle/>
                    <a:p>
                      <a:pPr algn="ctr"/>
                      <a:r>
                        <a:rPr lang="en-US" altLang="zh-CN" dirty="0">
                          <a:solidFill>
                            <a:srgbClr val="FF0000"/>
                          </a:solidFill>
                        </a:rPr>
                        <a:t>65</a:t>
                      </a:r>
                      <a:endParaRPr lang="zh-CN" altLang="en-US" dirty="0">
                        <a:solidFill>
                          <a:srgbClr val="FF0000"/>
                        </a:solidFill>
                      </a:endParaRPr>
                    </a:p>
                  </a:txBody>
                  <a:tcPr/>
                </a:tc>
                <a:extLst>
                  <a:ext uri="{0D108BD9-81ED-4DB2-BD59-A6C34878D82A}">
                    <a16:rowId xmlns:a16="http://schemas.microsoft.com/office/drawing/2014/main" xmlns="" val="2782097811"/>
                  </a:ext>
                </a:extLst>
              </a:tr>
              <a:tr h="311205">
                <a:tc>
                  <a:txBody>
                    <a:bodyPr/>
                    <a:lstStyle/>
                    <a:p>
                      <a:pPr algn="ctr"/>
                      <a:r>
                        <a:rPr lang="en-US" altLang="zh-CN" dirty="0">
                          <a:solidFill>
                            <a:schemeClr val="accent6"/>
                          </a:solidFill>
                        </a:rPr>
                        <a:t>62</a:t>
                      </a:r>
                      <a:endParaRPr lang="zh-CN" altLang="en-US" dirty="0">
                        <a:solidFill>
                          <a:schemeClr val="accent6"/>
                        </a:solidFill>
                      </a:endParaRPr>
                    </a:p>
                  </a:txBody>
                  <a:tcPr/>
                </a:tc>
                <a:extLst>
                  <a:ext uri="{0D108BD9-81ED-4DB2-BD59-A6C34878D82A}">
                    <a16:rowId xmlns:a16="http://schemas.microsoft.com/office/drawing/2014/main" xmlns="" val="2209306318"/>
                  </a:ext>
                </a:extLst>
              </a:tr>
              <a:tr h="311205">
                <a:tc>
                  <a:txBody>
                    <a:bodyPr/>
                    <a:lstStyle/>
                    <a:p>
                      <a:pPr algn="ctr"/>
                      <a:r>
                        <a:rPr lang="en-US" altLang="zh-CN" dirty="0">
                          <a:solidFill>
                            <a:schemeClr val="accent6"/>
                          </a:solidFill>
                        </a:rPr>
                        <a:t>60</a:t>
                      </a:r>
                      <a:endParaRPr lang="zh-CN" altLang="en-US" dirty="0">
                        <a:solidFill>
                          <a:schemeClr val="accent6"/>
                        </a:solidFill>
                      </a:endParaRPr>
                    </a:p>
                  </a:txBody>
                  <a:tcPr/>
                </a:tc>
                <a:extLst>
                  <a:ext uri="{0D108BD9-81ED-4DB2-BD59-A6C34878D82A}">
                    <a16:rowId xmlns:a16="http://schemas.microsoft.com/office/drawing/2014/main" xmlns="" val="2832900816"/>
                  </a:ext>
                </a:extLst>
              </a:tr>
              <a:tr h="311205">
                <a:tc>
                  <a:txBody>
                    <a:bodyPr/>
                    <a:lstStyle/>
                    <a:p>
                      <a:pPr algn="ctr"/>
                      <a:r>
                        <a:rPr lang="en-US" altLang="zh-CN" dirty="0">
                          <a:solidFill>
                            <a:schemeClr val="accent2"/>
                          </a:solidFill>
                        </a:rPr>
                        <a:t>67</a:t>
                      </a:r>
                      <a:endParaRPr lang="zh-CN" altLang="en-US" dirty="0">
                        <a:solidFill>
                          <a:schemeClr val="accent2"/>
                        </a:solidFill>
                      </a:endParaRPr>
                    </a:p>
                  </a:txBody>
                  <a:tcPr/>
                </a:tc>
                <a:extLst>
                  <a:ext uri="{0D108BD9-81ED-4DB2-BD59-A6C34878D82A}">
                    <a16:rowId xmlns:a16="http://schemas.microsoft.com/office/drawing/2014/main" xmlns="" val="4205624890"/>
                  </a:ext>
                </a:extLst>
              </a:tr>
              <a:tr h="311205">
                <a:tc>
                  <a:txBody>
                    <a:bodyPr/>
                    <a:lstStyle/>
                    <a:p>
                      <a:pPr algn="ctr"/>
                      <a:r>
                        <a:rPr lang="en-US" altLang="zh-CN" dirty="0">
                          <a:solidFill>
                            <a:schemeClr val="accent2"/>
                          </a:solidFill>
                        </a:rPr>
                        <a:t>70</a:t>
                      </a:r>
                      <a:endParaRPr lang="zh-CN" altLang="en-US" dirty="0">
                        <a:solidFill>
                          <a:schemeClr val="accent2"/>
                        </a:solidFill>
                      </a:endParaRPr>
                    </a:p>
                  </a:txBody>
                  <a:tcPr/>
                </a:tc>
                <a:extLst>
                  <a:ext uri="{0D108BD9-81ED-4DB2-BD59-A6C34878D82A}">
                    <a16:rowId xmlns:a16="http://schemas.microsoft.com/office/drawing/2014/main" xmlns="" val="3923876219"/>
                  </a:ext>
                </a:extLst>
              </a:tr>
              <a:tr h="311205">
                <a:tc>
                  <a:txBody>
                    <a:bodyPr/>
                    <a:lstStyle/>
                    <a:p>
                      <a:pPr algn="ctr"/>
                      <a:r>
                        <a:rPr lang="en-US" altLang="zh-CN" dirty="0">
                          <a:solidFill>
                            <a:srgbClr val="FF0000"/>
                          </a:solidFill>
                        </a:rPr>
                        <a:t>90</a:t>
                      </a:r>
                      <a:endParaRPr lang="zh-CN" altLang="en-US" dirty="0">
                        <a:solidFill>
                          <a:srgbClr val="FF0000"/>
                        </a:solidFill>
                      </a:endParaRPr>
                    </a:p>
                  </a:txBody>
                  <a:tcPr/>
                </a:tc>
                <a:extLst>
                  <a:ext uri="{0D108BD9-81ED-4DB2-BD59-A6C34878D82A}">
                    <a16:rowId xmlns:a16="http://schemas.microsoft.com/office/drawing/2014/main" xmlns="" val="1008357961"/>
                  </a:ext>
                </a:extLst>
              </a:tr>
              <a:tr h="311205">
                <a:tc>
                  <a:txBody>
                    <a:bodyPr/>
                    <a:lstStyle/>
                    <a:p>
                      <a:pPr algn="ctr"/>
                      <a:r>
                        <a:rPr lang="en-US" altLang="zh-CN" dirty="0">
                          <a:solidFill>
                            <a:schemeClr val="accent2"/>
                          </a:solidFill>
                        </a:rPr>
                        <a:t>85</a:t>
                      </a:r>
                      <a:endParaRPr lang="zh-CN" altLang="en-US" dirty="0">
                        <a:solidFill>
                          <a:schemeClr val="accent2"/>
                        </a:solidFill>
                      </a:endParaRPr>
                    </a:p>
                  </a:txBody>
                  <a:tcPr/>
                </a:tc>
                <a:extLst>
                  <a:ext uri="{0D108BD9-81ED-4DB2-BD59-A6C34878D82A}">
                    <a16:rowId xmlns:a16="http://schemas.microsoft.com/office/drawing/2014/main" xmlns="" val="2509160240"/>
                  </a:ext>
                </a:extLst>
              </a:tr>
            </a:tbl>
          </a:graphicData>
        </a:graphic>
      </p:graphicFrame>
      <p:graphicFrame>
        <p:nvGraphicFramePr>
          <p:cNvPr id="14" name="表格 13">
            <a:extLst>
              <a:ext uri="{FF2B5EF4-FFF2-40B4-BE49-F238E27FC236}">
                <a16:creationId xmlns:a16="http://schemas.microsoft.com/office/drawing/2014/main" xmlns="" id="{C9199F4D-3C03-45B9-A4D5-2381D8A0CB6B}"/>
              </a:ext>
            </a:extLst>
          </p:cNvPr>
          <p:cNvGraphicFramePr>
            <a:graphicFrameLocks noGrp="1"/>
          </p:cNvGraphicFramePr>
          <p:nvPr>
            <p:extLst>
              <p:ext uri="{D42A27DB-BD31-4B8C-83A1-F6EECF244321}">
                <p14:modId xmlns:p14="http://schemas.microsoft.com/office/powerpoint/2010/main" val="1640789628"/>
              </p:ext>
            </p:extLst>
          </p:nvPr>
        </p:nvGraphicFramePr>
        <p:xfrm>
          <a:off x="7720159" y="2221302"/>
          <a:ext cx="2001520" cy="111252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997346141"/>
                    </a:ext>
                  </a:extLst>
                </a:gridCol>
                <a:gridCol w="500380">
                  <a:extLst>
                    <a:ext uri="{9D8B030D-6E8A-4147-A177-3AD203B41FA5}">
                      <a16:colId xmlns:a16="http://schemas.microsoft.com/office/drawing/2014/main" xmlns="" val="3582706725"/>
                    </a:ext>
                  </a:extLst>
                </a:gridCol>
                <a:gridCol w="500380">
                  <a:extLst>
                    <a:ext uri="{9D8B030D-6E8A-4147-A177-3AD203B41FA5}">
                      <a16:colId xmlns:a16="http://schemas.microsoft.com/office/drawing/2014/main" xmlns="" val="1842245603"/>
                    </a:ext>
                  </a:extLst>
                </a:gridCol>
                <a:gridCol w="500380">
                  <a:extLst>
                    <a:ext uri="{9D8B030D-6E8A-4147-A177-3AD203B41FA5}">
                      <a16:colId xmlns:a16="http://schemas.microsoft.com/office/drawing/2014/main" xmlns="" val="1600216600"/>
                    </a:ext>
                  </a:extLst>
                </a:gridCol>
              </a:tblGrid>
              <a:tr h="370840">
                <a:tc>
                  <a:txBody>
                    <a:bodyPr/>
                    <a:lstStyle/>
                    <a:p>
                      <a:pPr algn="ctr"/>
                      <a:r>
                        <a:rPr lang="en-US" altLang="zh-CN" dirty="0"/>
                        <a:t>22</a:t>
                      </a:r>
                      <a:endParaRPr lang="zh-CN" altLang="en-US" dirty="0"/>
                    </a:p>
                  </a:txBody>
                  <a:tcPr/>
                </a:tc>
                <a:tc>
                  <a:txBody>
                    <a:bodyPr/>
                    <a:lstStyle/>
                    <a:p>
                      <a:pPr algn="ctr"/>
                      <a:r>
                        <a:rPr lang="en-US" altLang="zh-CN" dirty="0"/>
                        <a:t>56</a:t>
                      </a:r>
                      <a:endParaRPr lang="zh-CN" altLang="en-US" dirty="0"/>
                    </a:p>
                  </a:txBody>
                  <a:tcPr/>
                </a:tc>
                <a:tc>
                  <a:txBody>
                    <a:bodyPr/>
                    <a:lstStyle/>
                    <a:p>
                      <a:pPr algn="ctr"/>
                      <a:r>
                        <a:rPr lang="en-US" altLang="zh-CN" dirty="0"/>
                        <a:t>65</a:t>
                      </a:r>
                      <a:endParaRPr lang="zh-CN" altLang="en-US" dirty="0"/>
                    </a:p>
                  </a:txBody>
                  <a:tcPr/>
                </a:tc>
                <a:tc>
                  <a:txBody>
                    <a:bodyPr/>
                    <a:lstStyle/>
                    <a:p>
                      <a:pPr algn="ctr"/>
                      <a:r>
                        <a:rPr lang="en-US" altLang="zh-CN" dirty="0"/>
                        <a:t>90</a:t>
                      </a:r>
                      <a:endParaRPr lang="zh-CN" altLang="en-US" dirty="0"/>
                    </a:p>
                  </a:txBody>
                  <a:tcPr/>
                </a:tc>
                <a:extLst>
                  <a:ext uri="{0D108BD9-81ED-4DB2-BD59-A6C34878D82A}">
                    <a16:rowId xmlns:a16="http://schemas.microsoft.com/office/drawing/2014/main" xmlns="" val="1340331413"/>
                  </a:ext>
                </a:extLst>
              </a:tr>
              <a:tr h="370840">
                <a:tc>
                  <a:txBody>
                    <a:bodyPr/>
                    <a:lstStyle/>
                    <a:p>
                      <a:pPr algn="l"/>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xmlns="" val="2622315298"/>
                  </a:ext>
                </a:extLst>
              </a:tr>
              <a:tr h="370840">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xmlns="" val="2254964942"/>
                  </a:ext>
                </a:extLst>
              </a:tr>
            </a:tbl>
          </a:graphicData>
        </a:graphic>
      </p:graphicFrame>
      <p:sp>
        <p:nvSpPr>
          <p:cNvPr id="16" name="文本框 15">
            <a:extLst>
              <a:ext uri="{FF2B5EF4-FFF2-40B4-BE49-F238E27FC236}">
                <a16:creationId xmlns:a16="http://schemas.microsoft.com/office/drawing/2014/main" xmlns="" id="{4241096B-14AE-48AE-8E34-62054791D978}"/>
              </a:ext>
            </a:extLst>
          </p:cNvPr>
          <p:cNvSpPr txBox="1"/>
          <p:nvPr/>
        </p:nvSpPr>
        <p:spPr>
          <a:xfrm>
            <a:off x="7114289" y="2221302"/>
            <a:ext cx="514992" cy="369332"/>
          </a:xfrm>
          <a:prstGeom prst="rect">
            <a:avLst/>
          </a:prstGeom>
          <a:noFill/>
        </p:spPr>
        <p:txBody>
          <a:bodyPr wrap="square" rtlCol="0">
            <a:spAutoFit/>
          </a:bodyPr>
          <a:lstStyle/>
          <a:p>
            <a:r>
              <a:rPr lang="en-US" altLang="zh-CN" dirty="0"/>
              <a:t>key</a:t>
            </a:r>
            <a:endParaRPr lang="zh-CN" altLang="en-US" dirty="0"/>
          </a:p>
        </p:txBody>
      </p:sp>
      <p:sp>
        <p:nvSpPr>
          <p:cNvPr id="29" name="文本框 28">
            <a:extLst>
              <a:ext uri="{FF2B5EF4-FFF2-40B4-BE49-F238E27FC236}">
                <a16:creationId xmlns:a16="http://schemas.microsoft.com/office/drawing/2014/main" xmlns="" id="{0DC6B3FC-A533-44E1-A5B6-59F3507776DD}"/>
              </a:ext>
            </a:extLst>
          </p:cNvPr>
          <p:cNvSpPr txBox="1"/>
          <p:nvPr/>
        </p:nvSpPr>
        <p:spPr>
          <a:xfrm>
            <a:off x="7114289" y="2592896"/>
            <a:ext cx="699552" cy="369332"/>
          </a:xfrm>
          <a:prstGeom prst="rect">
            <a:avLst/>
          </a:prstGeom>
          <a:noFill/>
        </p:spPr>
        <p:txBody>
          <a:bodyPr wrap="square" rtlCol="0">
            <a:spAutoFit/>
          </a:bodyPr>
          <a:lstStyle/>
          <a:p>
            <a:r>
              <a:rPr lang="en-US" altLang="zh-CN" dirty="0"/>
              <a:t>low</a:t>
            </a:r>
            <a:endParaRPr lang="zh-CN" altLang="en-US" dirty="0"/>
          </a:p>
        </p:txBody>
      </p:sp>
      <p:sp>
        <p:nvSpPr>
          <p:cNvPr id="30" name="文本框 29">
            <a:extLst>
              <a:ext uri="{FF2B5EF4-FFF2-40B4-BE49-F238E27FC236}">
                <a16:creationId xmlns:a16="http://schemas.microsoft.com/office/drawing/2014/main" xmlns="" id="{891A7353-B593-4F11-9FF6-85ED410901CC}"/>
              </a:ext>
            </a:extLst>
          </p:cNvPr>
          <p:cNvSpPr txBox="1"/>
          <p:nvPr/>
        </p:nvSpPr>
        <p:spPr>
          <a:xfrm>
            <a:off x="7114289" y="2932058"/>
            <a:ext cx="699552" cy="369332"/>
          </a:xfrm>
          <a:prstGeom prst="rect">
            <a:avLst/>
          </a:prstGeom>
          <a:noFill/>
        </p:spPr>
        <p:txBody>
          <a:bodyPr wrap="square" rtlCol="0">
            <a:spAutoFit/>
          </a:bodyPr>
          <a:lstStyle/>
          <a:p>
            <a:r>
              <a:rPr lang="en-US" altLang="zh-CN" dirty="0"/>
              <a:t>num</a:t>
            </a:r>
            <a:endParaRPr lang="zh-CN" altLang="en-US" dirty="0"/>
          </a:p>
        </p:txBody>
      </p:sp>
      <p:sp>
        <p:nvSpPr>
          <p:cNvPr id="18" name="文本框 17">
            <a:extLst>
              <a:ext uri="{FF2B5EF4-FFF2-40B4-BE49-F238E27FC236}">
                <a16:creationId xmlns:a16="http://schemas.microsoft.com/office/drawing/2014/main" xmlns="" id="{C1092EFC-F122-4104-851A-64F5E34138FA}"/>
              </a:ext>
            </a:extLst>
          </p:cNvPr>
          <p:cNvSpPr txBox="1"/>
          <p:nvPr/>
        </p:nvSpPr>
        <p:spPr>
          <a:xfrm>
            <a:off x="10196632" y="121530"/>
            <a:ext cx="704675" cy="369332"/>
          </a:xfrm>
          <a:prstGeom prst="rect">
            <a:avLst/>
          </a:prstGeom>
          <a:noFill/>
        </p:spPr>
        <p:txBody>
          <a:bodyPr wrap="square" rtlCol="0">
            <a:spAutoFit/>
          </a:bodyPr>
          <a:lstStyle/>
          <a:p>
            <a:r>
              <a:rPr lang="zh-CN" altLang="en-US" dirty="0"/>
              <a:t>下标</a:t>
            </a:r>
          </a:p>
        </p:txBody>
      </p:sp>
      <p:sp>
        <p:nvSpPr>
          <p:cNvPr id="21" name="文本框 20">
            <a:extLst>
              <a:ext uri="{FF2B5EF4-FFF2-40B4-BE49-F238E27FC236}">
                <a16:creationId xmlns:a16="http://schemas.microsoft.com/office/drawing/2014/main" xmlns="" id="{873E3561-AEC2-4E81-B21B-44AABB926B29}"/>
              </a:ext>
            </a:extLst>
          </p:cNvPr>
          <p:cNvSpPr txBox="1"/>
          <p:nvPr/>
        </p:nvSpPr>
        <p:spPr>
          <a:xfrm>
            <a:off x="10456459" y="499814"/>
            <a:ext cx="335560" cy="369332"/>
          </a:xfrm>
          <a:prstGeom prst="rect">
            <a:avLst/>
          </a:prstGeom>
          <a:noFill/>
        </p:spPr>
        <p:txBody>
          <a:bodyPr wrap="square" rtlCol="0">
            <a:spAutoFit/>
          </a:bodyPr>
          <a:lstStyle/>
          <a:p>
            <a:r>
              <a:rPr lang="en-US" altLang="zh-CN" dirty="0"/>
              <a:t>0</a:t>
            </a:r>
            <a:endParaRPr lang="zh-CN" altLang="en-US" dirty="0"/>
          </a:p>
        </p:txBody>
      </p:sp>
      <p:sp>
        <p:nvSpPr>
          <p:cNvPr id="33" name="文本框 32">
            <a:extLst>
              <a:ext uri="{FF2B5EF4-FFF2-40B4-BE49-F238E27FC236}">
                <a16:creationId xmlns:a16="http://schemas.microsoft.com/office/drawing/2014/main" xmlns="" id="{DCA48CC2-DD45-49D0-8F8A-B7E2F057BACB}"/>
              </a:ext>
            </a:extLst>
          </p:cNvPr>
          <p:cNvSpPr txBox="1"/>
          <p:nvPr/>
        </p:nvSpPr>
        <p:spPr>
          <a:xfrm>
            <a:off x="10456459" y="853862"/>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8A502238-D633-4B56-BB64-8D15020220D0}"/>
              </a:ext>
            </a:extLst>
          </p:cNvPr>
          <p:cNvSpPr txBox="1"/>
          <p:nvPr/>
        </p:nvSpPr>
        <p:spPr>
          <a:xfrm>
            <a:off x="10456459" y="1218271"/>
            <a:ext cx="335560" cy="369332"/>
          </a:xfrm>
          <a:prstGeom prst="rect">
            <a:avLst/>
          </a:prstGeom>
          <a:noFill/>
        </p:spPr>
        <p:txBody>
          <a:bodyPr wrap="square" rtlCol="0">
            <a:spAutoFit/>
          </a:bodyPr>
          <a:lstStyle/>
          <a:p>
            <a:r>
              <a:rPr lang="en-US" altLang="zh-CN" dirty="0"/>
              <a:t>2</a:t>
            </a:r>
            <a:endParaRPr lang="zh-CN" altLang="en-US" dirty="0"/>
          </a:p>
        </p:txBody>
      </p:sp>
      <p:sp>
        <p:nvSpPr>
          <p:cNvPr id="35" name="文本框 34">
            <a:extLst>
              <a:ext uri="{FF2B5EF4-FFF2-40B4-BE49-F238E27FC236}">
                <a16:creationId xmlns:a16="http://schemas.microsoft.com/office/drawing/2014/main" xmlns="" id="{A45E2929-04B7-41E5-B12A-41E7B4A1266F}"/>
              </a:ext>
            </a:extLst>
          </p:cNvPr>
          <p:cNvSpPr txBox="1"/>
          <p:nvPr/>
        </p:nvSpPr>
        <p:spPr>
          <a:xfrm>
            <a:off x="10456459" y="1587603"/>
            <a:ext cx="335560" cy="369332"/>
          </a:xfrm>
          <a:prstGeom prst="rect">
            <a:avLst/>
          </a:prstGeom>
          <a:noFill/>
        </p:spPr>
        <p:txBody>
          <a:bodyPr wrap="square" rtlCol="0">
            <a:spAutoFit/>
          </a:bodyPr>
          <a:lstStyle/>
          <a:p>
            <a:r>
              <a:rPr lang="en-US" altLang="zh-CN" dirty="0"/>
              <a:t>3</a:t>
            </a:r>
            <a:endParaRPr lang="zh-CN" altLang="en-US" dirty="0"/>
          </a:p>
        </p:txBody>
      </p:sp>
      <p:sp>
        <p:nvSpPr>
          <p:cNvPr id="36" name="文本框 35">
            <a:extLst>
              <a:ext uri="{FF2B5EF4-FFF2-40B4-BE49-F238E27FC236}">
                <a16:creationId xmlns:a16="http://schemas.microsoft.com/office/drawing/2014/main" xmlns="" id="{A1D8BB2E-5B6E-4D08-930D-74781A6879EC}"/>
              </a:ext>
            </a:extLst>
          </p:cNvPr>
          <p:cNvSpPr txBox="1"/>
          <p:nvPr/>
        </p:nvSpPr>
        <p:spPr>
          <a:xfrm>
            <a:off x="10456459" y="1932898"/>
            <a:ext cx="335560" cy="369332"/>
          </a:xfrm>
          <a:prstGeom prst="rect">
            <a:avLst/>
          </a:prstGeom>
          <a:noFill/>
        </p:spPr>
        <p:txBody>
          <a:bodyPr wrap="square" rtlCol="0">
            <a:spAutoFit/>
          </a:bodyPr>
          <a:lstStyle/>
          <a:p>
            <a:r>
              <a:rPr lang="en-US" altLang="zh-CN" dirty="0"/>
              <a:t>4</a:t>
            </a:r>
            <a:endParaRPr lang="zh-CN" altLang="en-US" dirty="0"/>
          </a:p>
        </p:txBody>
      </p:sp>
      <p:sp>
        <p:nvSpPr>
          <p:cNvPr id="37" name="文本框 36">
            <a:extLst>
              <a:ext uri="{FF2B5EF4-FFF2-40B4-BE49-F238E27FC236}">
                <a16:creationId xmlns:a16="http://schemas.microsoft.com/office/drawing/2014/main" xmlns="" id="{A3D9C018-42EB-49F9-8AE7-F1F8D7BBB041}"/>
              </a:ext>
            </a:extLst>
          </p:cNvPr>
          <p:cNvSpPr txBox="1"/>
          <p:nvPr/>
        </p:nvSpPr>
        <p:spPr>
          <a:xfrm>
            <a:off x="10456459" y="2302230"/>
            <a:ext cx="335560" cy="369332"/>
          </a:xfrm>
          <a:prstGeom prst="rect">
            <a:avLst/>
          </a:prstGeom>
          <a:noFill/>
        </p:spPr>
        <p:txBody>
          <a:bodyPr wrap="square" rtlCol="0">
            <a:spAutoFit/>
          </a:bodyPr>
          <a:lstStyle/>
          <a:p>
            <a:r>
              <a:rPr lang="en-US" altLang="zh-CN" dirty="0"/>
              <a:t>5</a:t>
            </a:r>
            <a:endParaRPr lang="zh-CN" altLang="en-US" dirty="0"/>
          </a:p>
        </p:txBody>
      </p:sp>
      <p:sp>
        <p:nvSpPr>
          <p:cNvPr id="38" name="文本框 37">
            <a:extLst>
              <a:ext uri="{FF2B5EF4-FFF2-40B4-BE49-F238E27FC236}">
                <a16:creationId xmlns:a16="http://schemas.microsoft.com/office/drawing/2014/main" xmlns="" id="{DC460A1A-8A9A-47FC-A44F-70B2C4F3D31A}"/>
              </a:ext>
            </a:extLst>
          </p:cNvPr>
          <p:cNvSpPr txBox="1"/>
          <p:nvPr/>
        </p:nvSpPr>
        <p:spPr>
          <a:xfrm>
            <a:off x="10456459" y="2661123"/>
            <a:ext cx="335560" cy="369332"/>
          </a:xfrm>
          <a:prstGeom prst="rect">
            <a:avLst/>
          </a:prstGeom>
          <a:noFill/>
        </p:spPr>
        <p:txBody>
          <a:bodyPr wrap="square" rtlCol="0">
            <a:spAutoFit/>
          </a:bodyPr>
          <a:lstStyle/>
          <a:p>
            <a:r>
              <a:rPr lang="en-US" altLang="zh-CN" dirty="0"/>
              <a:t>6</a:t>
            </a:r>
            <a:endParaRPr lang="zh-CN" altLang="en-US" dirty="0"/>
          </a:p>
        </p:txBody>
      </p:sp>
      <p:sp>
        <p:nvSpPr>
          <p:cNvPr id="39" name="文本框 38">
            <a:extLst>
              <a:ext uri="{FF2B5EF4-FFF2-40B4-BE49-F238E27FC236}">
                <a16:creationId xmlns:a16="http://schemas.microsoft.com/office/drawing/2014/main" xmlns="" id="{C36F5B23-BCA2-4B22-8902-EE586277A309}"/>
              </a:ext>
            </a:extLst>
          </p:cNvPr>
          <p:cNvSpPr txBox="1"/>
          <p:nvPr/>
        </p:nvSpPr>
        <p:spPr>
          <a:xfrm>
            <a:off x="10456459" y="3020016"/>
            <a:ext cx="335560"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FA9634D2-3B58-41C3-9F54-B1A905366441}"/>
              </a:ext>
            </a:extLst>
          </p:cNvPr>
          <p:cNvSpPr txBox="1"/>
          <p:nvPr/>
        </p:nvSpPr>
        <p:spPr>
          <a:xfrm>
            <a:off x="10456459" y="3433959"/>
            <a:ext cx="335560" cy="369332"/>
          </a:xfrm>
          <a:prstGeom prst="rect">
            <a:avLst/>
          </a:prstGeom>
          <a:noFill/>
        </p:spPr>
        <p:txBody>
          <a:bodyPr wrap="square" rtlCol="0">
            <a:spAutoFit/>
          </a:bodyPr>
          <a:lstStyle/>
          <a:p>
            <a:r>
              <a:rPr lang="en-US" altLang="zh-CN" dirty="0"/>
              <a:t>8</a:t>
            </a:r>
            <a:endParaRPr lang="zh-CN" altLang="en-US" dirty="0"/>
          </a:p>
        </p:txBody>
      </p:sp>
      <p:sp>
        <p:nvSpPr>
          <p:cNvPr id="41" name="文本框 40">
            <a:extLst>
              <a:ext uri="{FF2B5EF4-FFF2-40B4-BE49-F238E27FC236}">
                <a16:creationId xmlns:a16="http://schemas.microsoft.com/office/drawing/2014/main" xmlns="" id="{69F69D4E-FE69-41A3-9B06-F50515901D5C}"/>
              </a:ext>
            </a:extLst>
          </p:cNvPr>
          <p:cNvSpPr txBox="1"/>
          <p:nvPr/>
        </p:nvSpPr>
        <p:spPr>
          <a:xfrm>
            <a:off x="10456459" y="3798415"/>
            <a:ext cx="335560" cy="369332"/>
          </a:xfrm>
          <a:prstGeom prst="rect">
            <a:avLst/>
          </a:prstGeom>
          <a:noFill/>
        </p:spPr>
        <p:txBody>
          <a:bodyPr wrap="square" rtlCol="0">
            <a:spAutoFit/>
          </a:bodyPr>
          <a:lstStyle/>
          <a:p>
            <a:r>
              <a:rPr lang="en-US" altLang="zh-CN" dirty="0"/>
              <a:t>9</a:t>
            </a:r>
            <a:endParaRPr lang="zh-CN" altLang="en-US" dirty="0"/>
          </a:p>
        </p:txBody>
      </p:sp>
      <p:sp>
        <p:nvSpPr>
          <p:cNvPr id="42" name="文本框 41">
            <a:extLst>
              <a:ext uri="{FF2B5EF4-FFF2-40B4-BE49-F238E27FC236}">
                <a16:creationId xmlns:a16="http://schemas.microsoft.com/office/drawing/2014/main" xmlns="" id="{384C5CC0-4B00-4C12-8446-203B316EC312}"/>
              </a:ext>
            </a:extLst>
          </p:cNvPr>
          <p:cNvSpPr txBox="1"/>
          <p:nvPr/>
        </p:nvSpPr>
        <p:spPr>
          <a:xfrm>
            <a:off x="10305926" y="4182580"/>
            <a:ext cx="486093" cy="369332"/>
          </a:xfrm>
          <a:prstGeom prst="rect">
            <a:avLst/>
          </a:prstGeom>
          <a:noFill/>
        </p:spPr>
        <p:txBody>
          <a:bodyPr wrap="square" rtlCol="0">
            <a:spAutoFit/>
          </a:bodyPr>
          <a:lstStyle/>
          <a:p>
            <a:r>
              <a:rPr lang="en-US" altLang="zh-CN" dirty="0"/>
              <a:t>10</a:t>
            </a:r>
            <a:endParaRPr lang="zh-CN" altLang="en-US" dirty="0"/>
          </a:p>
        </p:txBody>
      </p:sp>
      <p:sp>
        <p:nvSpPr>
          <p:cNvPr id="43" name="文本框 42">
            <a:extLst>
              <a:ext uri="{FF2B5EF4-FFF2-40B4-BE49-F238E27FC236}">
                <a16:creationId xmlns:a16="http://schemas.microsoft.com/office/drawing/2014/main" xmlns="" id="{43D598D1-6379-429B-8297-8741853528E1}"/>
              </a:ext>
            </a:extLst>
          </p:cNvPr>
          <p:cNvSpPr txBox="1"/>
          <p:nvPr/>
        </p:nvSpPr>
        <p:spPr>
          <a:xfrm>
            <a:off x="10305926" y="4561869"/>
            <a:ext cx="486093" cy="369332"/>
          </a:xfrm>
          <a:prstGeom prst="rect">
            <a:avLst/>
          </a:prstGeom>
          <a:noFill/>
        </p:spPr>
        <p:txBody>
          <a:bodyPr wrap="square" rtlCol="0">
            <a:spAutoFit/>
          </a:bodyPr>
          <a:lstStyle/>
          <a:p>
            <a:r>
              <a:rPr lang="en-US" altLang="zh-CN" dirty="0"/>
              <a:t>11</a:t>
            </a:r>
            <a:endParaRPr lang="zh-CN" altLang="en-US" dirty="0"/>
          </a:p>
        </p:txBody>
      </p:sp>
      <p:sp>
        <p:nvSpPr>
          <p:cNvPr id="44" name="文本框 43">
            <a:extLst>
              <a:ext uri="{FF2B5EF4-FFF2-40B4-BE49-F238E27FC236}">
                <a16:creationId xmlns:a16="http://schemas.microsoft.com/office/drawing/2014/main" xmlns="" id="{1C574E9D-D4F0-47FD-9F48-247F247D84BE}"/>
              </a:ext>
            </a:extLst>
          </p:cNvPr>
          <p:cNvSpPr txBox="1"/>
          <p:nvPr/>
        </p:nvSpPr>
        <p:spPr>
          <a:xfrm>
            <a:off x="10305926" y="4932067"/>
            <a:ext cx="486093" cy="369332"/>
          </a:xfrm>
          <a:prstGeom prst="rect">
            <a:avLst/>
          </a:prstGeom>
          <a:noFill/>
        </p:spPr>
        <p:txBody>
          <a:bodyPr wrap="square" rtlCol="0">
            <a:spAutoFit/>
          </a:bodyPr>
          <a:lstStyle/>
          <a:p>
            <a:r>
              <a:rPr lang="en-US" altLang="zh-CN" dirty="0"/>
              <a:t>12</a:t>
            </a:r>
            <a:endParaRPr lang="zh-CN" altLang="en-US" dirty="0"/>
          </a:p>
        </p:txBody>
      </p:sp>
      <p:sp>
        <p:nvSpPr>
          <p:cNvPr id="45" name="文本框 44">
            <a:extLst>
              <a:ext uri="{FF2B5EF4-FFF2-40B4-BE49-F238E27FC236}">
                <a16:creationId xmlns:a16="http://schemas.microsoft.com/office/drawing/2014/main" xmlns="" id="{04F5952D-01A6-499D-8E87-7632F858B52C}"/>
              </a:ext>
            </a:extLst>
          </p:cNvPr>
          <p:cNvSpPr txBox="1"/>
          <p:nvPr/>
        </p:nvSpPr>
        <p:spPr>
          <a:xfrm>
            <a:off x="10305925" y="5301399"/>
            <a:ext cx="486093" cy="369332"/>
          </a:xfrm>
          <a:prstGeom prst="rect">
            <a:avLst/>
          </a:prstGeom>
          <a:noFill/>
        </p:spPr>
        <p:txBody>
          <a:bodyPr wrap="square" rtlCol="0">
            <a:spAutoFit/>
          </a:bodyPr>
          <a:lstStyle/>
          <a:p>
            <a:r>
              <a:rPr lang="en-US" altLang="zh-CN" dirty="0"/>
              <a:t>13</a:t>
            </a:r>
            <a:endParaRPr lang="zh-CN" altLang="en-US" dirty="0"/>
          </a:p>
        </p:txBody>
      </p:sp>
      <p:sp>
        <p:nvSpPr>
          <p:cNvPr id="46" name="文本框 45">
            <a:extLst>
              <a:ext uri="{FF2B5EF4-FFF2-40B4-BE49-F238E27FC236}">
                <a16:creationId xmlns:a16="http://schemas.microsoft.com/office/drawing/2014/main" xmlns="" id="{0F89C2BD-EC66-40F9-964D-C50A23210F16}"/>
              </a:ext>
            </a:extLst>
          </p:cNvPr>
          <p:cNvSpPr txBox="1"/>
          <p:nvPr/>
        </p:nvSpPr>
        <p:spPr>
          <a:xfrm>
            <a:off x="10305924" y="5678765"/>
            <a:ext cx="486093" cy="369332"/>
          </a:xfrm>
          <a:prstGeom prst="rect">
            <a:avLst/>
          </a:prstGeom>
          <a:noFill/>
        </p:spPr>
        <p:txBody>
          <a:bodyPr wrap="square" rtlCol="0">
            <a:spAutoFit/>
          </a:bodyPr>
          <a:lstStyle/>
          <a:p>
            <a:r>
              <a:rPr lang="en-US" altLang="zh-CN" dirty="0"/>
              <a:t>14</a:t>
            </a:r>
            <a:endParaRPr lang="zh-CN" altLang="en-US" dirty="0"/>
          </a:p>
        </p:txBody>
      </p:sp>
      <p:sp>
        <p:nvSpPr>
          <p:cNvPr id="47" name="文本框 46">
            <a:extLst>
              <a:ext uri="{FF2B5EF4-FFF2-40B4-BE49-F238E27FC236}">
                <a16:creationId xmlns:a16="http://schemas.microsoft.com/office/drawing/2014/main" xmlns="" id="{3479CF6B-D1D3-4C7F-8D8E-74F76EC85B9F}"/>
              </a:ext>
            </a:extLst>
          </p:cNvPr>
          <p:cNvSpPr txBox="1"/>
          <p:nvPr/>
        </p:nvSpPr>
        <p:spPr>
          <a:xfrm>
            <a:off x="10305925" y="6048097"/>
            <a:ext cx="486093" cy="369332"/>
          </a:xfrm>
          <a:prstGeom prst="rect">
            <a:avLst/>
          </a:prstGeom>
          <a:noFill/>
        </p:spPr>
        <p:txBody>
          <a:bodyPr wrap="square" rtlCol="0">
            <a:spAutoFit/>
          </a:bodyPr>
          <a:lstStyle/>
          <a:p>
            <a:r>
              <a:rPr lang="en-US" altLang="zh-CN" dirty="0"/>
              <a:t>15</a:t>
            </a:r>
            <a:endParaRPr lang="zh-CN" altLang="en-US" dirty="0"/>
          </a:p>
        </p:txBody>
      </p:sp>
      <p:sp>
        <p:nvSpPr>
          <p:cNvPr id="48" name="文本框 47">
            <a:extLst>
              <a:ext uri="{FF2B5EF4-FFF2-40B4-BE49-F238E27FC236}">
                <a16:creationId xmlns:a16="http://schemas.microsoft.com/office/drawing/2014/main" xmlns="" id="{A170082A-76AE-4B96-A6CD-C763222639FC}"/>
              </a:ext>
            </a:extLst>
          </p:cNvPr>
          <p:cNvSpPr txBox="1"/>
          <p:nvPr/>
        </p:nvSpPr>
        <p:spPr>
          <a:xfrm>
            <a:off x="8234358" y="3521144"/>
            <a:ext cx="973122" cy="369332"/>
          </a:xfrm>
          <a:prstGeom prst="rect">
            <a:avLst/>
          </a:prstGeom>
          <a:noFill/>
        </p:spPr>
        <p:txBody>
          <a:bodyPr wrap="square" rtlCol="0">
            <a:spAutoFit/>
          </a:bodyPr>
          <a:lstStyle/>
          <a:p>
            <a:r>
              <a:rPr lang="zh-CN" altLang="en-US" dirty="0"/>
              <a:t>索引表</a:t>
            </a:r>
          </a:p>
        </p:txBody>
      </p:sp>
      <p:sp>
        <p:nvSpPr>
          <p:cNvPr id="4" name="文本框 3">
            <a:extLst>
              <a:ext uri="{FF2B5EF4-FFF2-40B4-BE49-F238E27FC236}">
                <a16:creationId xmlns:a16="http://schemas.microsoft.com/office/drawing/2014/main" xmlns="" id="{63AF3D1D-2E9F-42DE-9114-5662956C4A7A}"/>
              </a:ext>
            </a:extLst>
          </p:cNvPr>
          <p:cNvSpPr txBox="1"/>
          <p:nvPr/>
        </p:nvSpPr>
        <p:spPr>
          <a:xfrm>
            <a:off x="394282" y="756606"/>
            <a:ext cx="5234731" cy="923330"/>
          </a:xfrm>
          <a:prstGeom prst="rect">
            <a:avLst/>
          </a:prstGeom>
          <a:noFill/>
        </p:spPr>
        <p:txBody>
          <a:bodyPr wrap="square" rtlCol="0">
            <a:spAutoFit/>
          </a:bodyPr>
          <a:lstStyle/>
          <a:p>
            <a:r>
              <a:rPr lang="zh-CN" altLang="en-US" dirty="0"/>
              <a:t>由于分块查找实际是进行两次查找，所以整个算法的平均查找长度是两次查找的平均查找长度之和。</a:t>
            </a:r>
            <a:endParaRPr lang="en-US" altLang="zh-CN" dirty="0"/>
          </a:p>
          <a:p>
            <a:r>
              <a:rPr lang="zh-CN" altLang="en-US" dirty="0"/>
              <a:t>即</a:t>
            </a:r>
            <a:r>
              <a:rPr lang="en-US" altLang="zh-CN" dirty="0"/>
              <a:t>ASL</a:t>
            </a:r>
            <a:r>
              <a:rPr lang="zh-CN" altLang="en-US" baseline="-25000" dirty="0"/>
              <a:t>分块</a:t>
            </a:r>
            <a:r>
              <a:rPr lang="en-US" altLang="zh-CN" dirty="0"/>
              <a:t>=ASL</a:t>
            </a:r>
            <a:r>
              <a:rPr lang="zh-CN" altLang="en-US" baseline="-25000" dirty="0"/>
              <a:t>折半</a:t>
            </a:r>
            <a:r>
              <a:rPr lang="en-US" altLang="zh-CN" dirty="0"/>
              <a:t>+ASL</a:t>
            </a:r>
            <a:r>
              <a:rPr lang="zh-CN" altLang="en-US" baseline="-25000" dirty="0"/>
              <a:t>顺序</a:t>
            </a:r>
          </a:p>
        </p:txBody>
      </p:sp>
      <p:sp>
        <p:nvSpPr>
          <p:cNvPr id="10" name="矩形 9">
            <a:extLst>
              <a:ext uri="{FF2B5EF4-FFF2-40B4-BE49-F238E27FC236}">
                <a16:creationId xmlns:a16="http://schemas.microsoft.com/office/drawing/2014/main" xmlns="" id="{BCD1E562-D387-47EA-BDED-F0E27E3F6C9C}"/>
              </a:ext>
            </a:extLst>
          </p:cNvPr>
          <p:cNvSpPr/>
          <p:nvPr/>
        </p:nvSpPr>
        <p:spPr>
          <a:xfrm>
            <a:off x="394281" y="1979064"/>
            <a:ext cx="6096000" cy="1200329"/>
          </a:xfrm>
          <a:prstGeom prst="rect">
            <a:avLst/>
          </a:prstGeom>
        </p:spPr>
        <p:txBody>
          <a:bodyPr>
            <a:spAutoFit/>
          </a:bodyPr>
          <a:lstStyle/>
          <a:p>
            <a:r>
              <a:rPr lang="zh-CN" altLang="en-US" dirty="0"/>
              <a:t>设将长度为</a:t>
            </a:r>
            <a:r>
              <a:rPr lang="en-US" altLang="zh-CN" dirty="0"/>
              <a:t>n</a:t>
            </a:r>
            <a:r>
              <a:rPr lang="zh-CN" altLang="en-US" dirty="0"/>
              <a:t>的查找表均匀的分为</a:t>
            </a:r>
            <a:r>
              <a:rPr lang="en-US" altLang="zh-CN" dirty="0">
                <a:solidFill>
                  <a:schemeClr val="accent1"/>
                </a:solidFill>
              </a:rPr>
              <a:t>b</a:t>
            </a:r>
            <a:r>
              <a:rPr lang="zh-CN" altLang="en-US" dirty="0"/>
              <a:t>块，每块有</a:t>
            </a:r>
            <a:r>
              <a:rPr lang="en-US" altLang="zh-CN" dirty="0">
                <a:solidFill>
                  <a:schemeClr val="accent1"/>
                </a:solidFill>
              </a:rPr>
              <a:t>s</a:t>
            </a:r>
            <a:r>
              <a:rPr lang="zh-CN" altLang="en-US" dirty="0"/>
              <a:t>个记录，在等概率的情况下</a:t>
            </a:r>
            <a:endParaRPr lang="en-US" altLang="zh-CN" dirty="0"/>
          </a:p>
          <a:p>
            <a:endParaRPr lang="en-US" altLang="zh-CN" dirty="0"/>
          </a:p>
          <a:p>
            <a:r>
              <a:rPr lang="zh-CN" altLang="en-US" dirty="0"/>
              <a:t>①如果块间采用</a:t>
            </a:r>
            <a:r>
              <a:rPr lang="zh-CN" altLang="en-US" dirty="0">
                <a:solidFill>
                  <a:schemeClr val="accent1"/>
                </a:solidFill>
              </a:rPr>
              <a:t>折半查找</a:t>
            </a:r>
            <a:r>
              <a:rPr lang="zh-CN" altLang="en-US" dirty="0"/>
              <a:t>，块内采用</a:t>
            </a:r>
            <a:r>
              <a:rPr lang="zh-CN" altLang="en-US" dirty="0">
                <a:solidFill>
                  <a:schemeClr val="accent1"/>
                </a:solidFill>
              </a:rPr>
              <a:t>顺序查找</a:t>
            </a:r>
          </a:p>
        </p:txBody>
      </p:sp>
      <p:sp>
        <p:nvSpPr>
          <p:cNvPr id="49" name="矩形 48">
            <a:extLst>
              <a:ext uri="{FF2B5EF4-FFF2-40B4-BE49-F238E27FC236}">
                <a16:creationId xmlns:a16="http://schemas.microsoft.com/office/drawing/2014/main" xmlns="" id="{3DE26B7C-70E0-4E44-845A-5D5B41474A7C}"/>
              </a:ext>
            </a:extLst>
          </p:cNvPr>
          <p:cNvSpPr/>
          <p:nvPr/>
        </p:nvSpPr>
        <p:spPr>
          <a:xfrm>
            <a:off x="394281" y="3301390"/>
            <a:ext cx="6096000" cy="369332"/>
          </a:xfrm>
          <a:prstGeom prst="rect">
            <a:avLst/>
          </a:prstGeom>
        </p:spPr>
        <p:txBody>
          <a:bodyPr>
            <a:spAutoFit/>
          </a:bodyPr>
          <a:lstStyle/>
          <a:p>
            <a:r>
              <a:rPr lang="en-US" altLang="zh-CN" dirty="0"/>
              <a:t>ASL</a:t>
            </a:r>
            <a:r>
              <a:rPr lang="zh-CN" altLang="en-US" baseline="-25000" dirty="0"/>
              <a:t>分块</a:t>
            </a:r>
            <a:r>
              <a:rPr lang="en-US" altLang="zh-CN" dirty="0"/>
              <a:t>=ASL</a:t>
            </a:r>
            <a:r>
              <a:rPr lang="zh-CN" altLang="en-US" baseline="-25000" dirty="0"/>
              <a:t>折半</a:t>
            </a:r>
            <a:r>
              <a:rPr lang="en-US" altLang="zh-CN" dirty="0"/>
              <a:t>+ASL</a:t>
            </a:r>
            <a:r>
              <a:rPr lang="zh-CN" altLang="en-US" baseline="-25000" dirty="0"/>
              <a:t>顺序</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xmlns="" id="{81535C7A-EE4B-4B8B-9A5D-9DA0BFFAA10B}"/>
                  </a:ext>
                </a:extLst>
              </p:cNvPr>
              <p:cNvSpPr txBox="1"/>
              <p:nvPr/>
            </p:nvSpPr>
            <p:spPr>
              <a:xfrm>
                <a:off x="1076158" y="3766282"/>
                <a:ext cx="2550253" cy="483466"/>
              </a:xfrm>
              <a:prstGeom prst="rect">
                <a:avLst/>
              </a:prstGeom>
              <a:noFill/>
            </p:spPr>
            <p:txBody>
              <a:bodyPr wrap="square" rtlCol="0">
                <a:spAutoFit/>
              </a:bodyPr>
              <a:lstStyle/>
              <a:p>
                <a:r>
                  <a:rPr lang="en-US" altLang="zh-CN" dirty="0"/>
                  <a:t>=</a:t>
                </a:r>
                <a:r>
                  <a:rPr lang="en-US" altLang="zh-CN" dirty="0">
                    <a:latin typeface="Lucida Sans Unicode" panose="020B0602030504020204" pitchFamily="34" charset="0"/>
                    <a:cs typeface="Lucida Sans Unicode" panose="020B0602030504020204" pitchFamily="34" charset="0"/>
                  </a:rPr>
                  <a:t>⌈</a:t>
                </a:r>
                <a14:m>
                  <m:oMath xmlns:m="http://schemas.openxmlformats.org/officeDocument/2006/math">
                    <m:r>
                      <a:rPr lang="en-US" altLang="zh-CN" b="0" i="1" smtClean="0">
                        <a:latin typeface="Cambria Math" panose="02040503050406030204" pitchFamily="18" charset="0"/>
                      </a:rPr>
                      <m:t>𝑙𝑜</m:t>
                    </m:r>
                    <m:r>
                      <m:rPr>
                        <m:sty m:val="p"/>
                      </m:rPr>
                      <a:rPr lang="en-US" altLang="zh-CN" i="1">
                        <a:latin typeface="Cambria Math" panose="02040503050406030204" pitchFamily="18" charset="0"/>
                      </a:rPr>
                      <m:t>g</m:t>
                    </m:r>
                  </m:oMath>
                </a14:m>
                <a:r>
                  <a:rPr lang="en-US" altLang="zh-CN" baseline="-25000" dirty="0"/>
                  <a:t>2</a:t>
                </a:r>
                <a:r>
                  <a:rPr lang="en-US" altLang="zh-CN" dirty="0"/>
                  <a:t>(b+1)</a:t>
                </a:r>
                <a:r>
                  <a:rPr lang="en-US" altLang="zh-CN" dirty="0">
                    <a:latin typeface="Lucida Sans Unicode" panose="020B0602030504020204" pitchFamily="34" charset="0"/>
                    <a:cs typeface="Lucida Sans Unicode" panose="020B0602030504020204" pitchFamily="34" charset="0"/>
                  </a:rPr>
                  <a:t> ⌉+</a:t>
                </a:r>
                <a:r>
                  <a:rPr lang="en-US" altLang="zh-CN" dirty="0"/>
                  <a:t> </a:t>
                </a:r>
                <a14:m>
                  <m:oMath xmlns:m="http://schemas.openxmlformats.org/officeDocument/2006/math">
                    <m:f>
                      <m:fPr>
                        <m:ctrlPr>
                          <a:rPr lang="en-US" altLang="zh-CN" i="1" dirty="0">
                            <a:latin typeface="Cambria Math" charset="0"/>
                          </a:rPr>
                        </m:ctrlPr>
                      </m:fPr>
                      <m:num>
                        <m:r>
                          <a:rPr lang="en-US" altLang="zh-CN" i="1" dirty="0">
                            <a:latin typeface="Cambria Math" panose="02040503050406030204" pitchFamily="18" charset="0"/>
                          </a:rPr>
                          <m:t>1+</m:t>
                        </m:r>
                        <m:r>
                          <a:rPr lang="en-US" altLang="zh-CN" b="0" i="1" dirty="0" smtClean="0">
                            <a:latin typeface="Cambria Math" panose="02040503050406030204" pitchFamily="18" charset="0"/>
                          </a:rPr>
                          <m:t>𝑠</m:t>
                        </m:r>
                      </m:num>
                      <m:den>
                        <m:r>
                          <a:rPr lang="en-US" altLang="zh-CN" i="1" dirty="0">
                            <a:latin typeface="Cambria Math" panose="02040503050406030204" pitchFamily="18" charset="0"/>
                          </a:rPr>
                          <m:t>2</m:t>
                        </m:r>
                      </m:den>
                    </m:f>
                  </m:oMath>
                </a14:m>
                <a:r>
                  <a:rPr lang="zh-CN" altLang="en-US" dirty="0"/>
                  <a:t> </a:t>
                </a:r>
              </a:p>
            </p:txBody>
          </p:sp>
        </mc:Choice>
        <mc:Fallback xmlns="">
          <p:sp>
            <p:nvSpPr>
              <p:cNvPr id="54" name="文本框 53">
                <a:extLst>
                  <a:ext uri="{FF2B5EF4-FFF2-40B4-BE49-F238E27FC236}">
                    <a16:creationId xmlns:a16="http://schemas.microsoft.com/office/drawing/2014/main" id="{81535C7A-EE4B-4B8B-9A5D-9DA0BFFAA10B}"/>
                  </a:ext>
                </a:extLst>
              </p:cNvPr>
              <p:cNvSpPr txBox="1">
                <a:spLocks noRot="1" noChangeAspect="1" noMove="1" noResize="1" noEditPoints="1" noAdjustHandles="1" noChangeArrowheads="1" noChangeShapeType="1" noTextEdit="1"/>
              </p:cNvSpPr>
              <p:nvPr/>
            </p:nvSpPr>
            <p:spPr>
              <a:xfrm>
                <a:off x="1076158" y="3766282"/>
                <a:ext cx="2550253" cy="483466"/>
              </a:xfrm>
              <a:prstGeom prst="rect">
                <a:avLst/>
              </a:prstGeom>
              <a:blipFill>
                <a:blip r:embed="rId2"/>
                <a:stretch>
                  <a:fillRect l="-2153" b="-12658"/>
                </a:stretch>
              </a:blipFill>
            </p:spPr>
            <p:txBody>
              <a:bodyPr/>
              <a:lstStyle/>
              <a:p>
                <a:r>
                  <a:rPr lang="zh-CN" altLang="en-US">
                    <a:noFill/>
                  </a:rPr>
                  <a:t> </a:t>
                </a:r>
              </a:p>
            </p:txBody>
          </p:sp>
        </mc:Fallback>
      </mc:AlternateContent>
      <p:sp>
        <p:nvSpPr>
          <p:cNvPr id="55" name="文本框 54">
            <a:extLst>
              <a:ext uri="{FF2B5EF4-FFF2-40B4-BE49-F238E27FC236}">
                <a16:creationId xmlns:a16="http://schemas.microsoft.com/office/drawing/2014/main" xmlns="" id="{058ED19F-7D94-4E20-B655-09B36D921BAC}"/>
              </a:ext>
            </a:extLst>
          </p:cNvPr>
          <p:cNvSpPr txBox="1"/>
          <p:nvPr/>
        </p:nvSpPr>
        <p:spPr>
          <a:xfrm>
            <a:off x="394281" y="4377203"/>
            <a:ext cx="4486443" cy="369332"/>
          </a:xfrm>
          <a:prstGeom prst="rect">
            <a:avLst/>
          </a:prstGeom>
          <a:noFill/>
        </p:spPr>
        <p:txBody>
          <a:bodyPr wrap="square" rtlCol="0">
            <a:spAutoFit/>
          </a:bodyPr>
          <a:lstStyle/>
          <a:p>
            <a:r>
              <a:rPr lang="zh-CN" altLang="en-US" dirty="0"/>
              <a:t>②如果块间和块内</a:t>
            </a:r>
            <a:r>
              <a:rPr lang="zh-CN" altLang="en-US" dirty="0">
                <a:solidFill>
                  <a:schemeClr val="accent1"/>
                </a:solidFill>
              </a:rPr>
              <a:t>都采用顺序查找</a:t>
            </a:r>
            <a:endParaRPr lang="zh-CN" altLang="en-US" dirty="0"/>
          </a:p>
        </p:txBody>
      </p:sp>
      <p:sp>
        <p:nvSpPr>
          <p:cNvPr id="56" name="矩形 55">
            <a:extLst>
              <a:ext uri="{FF2B5EF4-FFF2-40B4-BE49-F238E27FC236}">
                <a16:creationId xmlns:a16="http://schemas.microsoft.com/office/drawing/2014/main" xmlns="" id="{B9850549-30E6-482A-A21D-6C4B10767524}"/>
              </a:ext>
            </a:extLst>
          </p:cNvPr>
          <p:cNvSpPr/>
          <p:nvPr/>
        </p:nvSpPr>
        <p:spPr>
          <a:xfrm>
            <a:off x="394281" y="4925890"/>
            <a:ext cx="6096000" cy="369332"/>
          </a:xfrm>
          <a:prstGeom prst="rect">
            <a:avLst/>
          </a:prstGeom>
        </p:spPr>
        <p:txBody>
          <a:bodyPr>
            <a:spAutoFit/>
          </a:bodyPr>
          <a:lstStyle/>
          <a:p>
            <a:r>
              <a:rPr lang="en-US" altLang="zh-CN" dirty="0"/>
              <a:t>ASL</a:t>
            </a:r>
            <a:r>
              <a:rPr lang="zh-CN" altLang="en-US" baseline="-25000" dirty="0"/>
              <a:t>分块</a:t>
            </a:r>
            <a:r>
              <a:rPr lang="en-US" altLang="zh-CN" dirty="0"/>
              <a:t>=ASL</a:t>
            </a:r>
            <a:r>
              <a:rPr lang="zh-CN" altLang="en-US" baseline="-25000" dirty="0"/>
              <a:t>块间顺序</a:t>
            </a:r>
            <a:r>
              <a:rPr lang="en-US" altLang="zh-CN" dirty="0"/>
              <a:t>+ASL</a:t>
            </a:r>
            <a:r>
              <a:rPr lang="zh-CN" altLang="en-US" baseline="-25000" dirty="0"/>
              <a:t>块内顺序</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xmlns="" id="{CA15F9FB-FFC0-41D2-9ABE-8467B17A5128}"/>
                  </a:ext>
                </a:extLst>
              </p:cNvPr>
              <p:cNvSpPr txBox="1"/>
              <p:nvPr/>
            </p:nvSpPr>
            <p:spPr>
              <a:xfrm>
                <a:off x="1076157" y="5404848"/>
                <a:ext cx="2550253" cy="496867"/>
              </a:xfrm>
              <a:prstGeom prst="rect">
                <a:avLst/>
              </a:prstGeom>
              <a:noFill/>
            </p:spPr>
            <p:txBody>
              <a:bodyPr wrap="square" rtlCol="0">
                <a:spAutoFit/>
              </a:bodyPr>
              <a:lstStyle/>
              <a:p>
                <a:r>
                  <a:rPr lang="en-US" altLang="zh-CN" dirty="0"/>
                  <a:t>= </a:t>
                </a:r>
                <a14:m>
                  <m:oMath xmlns:m="http://schemas.openxmlformats.org/officeDocument/2006/math">
                    <m:f>
                      <m:fPr>
                        <m:ctrlPr>
                          <a:rPr lang="en-US" altLang="zh-CN" i="1" dirty="0">
                            <a:latin typeface="Cambria Math" charset="0"/>
                          </a:rPr>
                        </m:ctrlPr>
                      </m:fPr>
                      <m:num>
                        <m:r>
                          <a:rPr lang="en-US" altLang="zh-CN" i="1" dirty="0">
                            <a:latin typeface="Cambria Math" panose="02040503050406030204" pitchFamily="18" charset="0"/>
                          </a:rPr>
                          <m:t>1+</m:t>
                        </m:r>
                        <m:r>
                          <m:rPr>
                            <m:sty m:val="p"/>
                          </m:rPr>
                          <a:rPr lang="en-US" altLang="zh-CN" i="1" dirty="0">
                            <a:latin typeface="Cambria Math" panose="02040503050406030204" pitchFamily="18" charset="0"/>
                          </a:rPr>
                          <m:t>b</m:t>
                        </m:r>
                      </m:num>
                      <m:den>
                        <m:r>
                          <a:rPr lang="en-US" altLang="zh-CN" i="1" dirty="0">
                            <a:latin typeface="Cambria Math" panose="02040503050406030204" pitchFamily="18" charset="0"/>
                          </a:rPr>
                          <m:t>2</m:t>
                        </m:r>
                      </m:den>
                    </m:f>
                  </m:oMath>
                </a14:m>
                <a:r>
                  <a:rPr lang="zh-CN" altLang="en-US" dirty="0"/>
                  <a:t> </a:t>
                </a:r>
                <a:r>
                  <a:rPr lang="en-US" altLang="zh-CN" dirty="0">
                    <a:latin typeface="Lucida Sans Unicode" panose="020B0602030504020204" pitchFamily="34" charset="0"/>
                    <a:cs typeface="Lucida Sans Unicode" panose="020B0602030504020204" pitchFamily="34" charset="0"/>
                  </a:rPr>
                  <a:t>+</a:t>
                </a:r>
                <a:r>
                  <a:rPr lang="en-US" altLang="zh-CN" dirty="0"/>
                  <a:t> </a:t>
                </a:r>
                <a14:m>
                  <m:oMath xmlns:m="http://schemas.openxmlformats.org/officeDocument/2006/math">
                    <m:f>
                      <m:fPr>
                        <m:ctrlPr>
                          <a:rPr lang="en-US" altLang="zh-CN" i="1" dirty="0">
                            <a:latin typeface="Cambria Math" charset="0"/>
                          </a:rPr>
                        </m:ctrlPr>
                      </m:fPr>
                      <m:num>
                        <m:r>
                          <a:rPr lang="en-US" altLang="zh-CN" i="1" dirty="0">
                            <a:latin typeface="Cambria Math" panose="02040503050406030204" pitchFamily="18" charset="0"/>
                          </a:rPr>
                          <m:t>1+</m:t>
                        </m:r>
                        <m:r>
                          <a:rPr lang="en-US" altLang="zh-CN" b="0" i="1" dirty="0" smtClean="0">
                            <a:latin typeface="Cambria Math" panose="02040503050406030204" pitchFamily="18" charset="0"/>
                          </a:rPr>
                          <m:t>𝑠</m:t>
                        </m:r>
                      </m:num>
                      <m:den>
                        <m:r>
                          <a:rPr lang="en-US" altLang="zh-CN" i="1" dirty="0">
                            <a:latin typeface="Cambria Math" panose="02040503050406030204" pitchFamily="18" charset="0"/>
                          </a:rPr>
                          <m:t>2</m:t>
                        </m:r>
                      </m:den>
                    </m:f>
                  </m:oMath>
                </a14:m>
                <a:r>
                  <a:rPr lang="zh-CN" altLang="en-US" dirty="0"/>
                  <a:t> </a:t>
                </a:r>
              </a:p>
            </p:txBody>
          </p:sp>
        </mc:Choice>
        <mc:Fallback xmlns="">
          <p:sp>
            <p:nvSpPr>
              <p:cNvPr id="57" name="文本框 56">
                <a:extLst>
                  <a:ext uri="{FF2B5EF4-FFF2-40B4-BE49-F238E27FC236}">
                    <a16:creationId xmlns:a16="http://schemas.microsoft.com/office/drawing/2014/main" id="{CA15F9FB-FFC0-41D2-9ABE-8467B17A5128}"/>
                  </a:ext>
                </a:extLst>
              </p:cNvPr>
              <p:cNvSpPr txBox="1">
                <a:spLocks noRot="1" noChangeAspect="1" noMove="1" noResize="1" noEditPoints="1" noAdjustHandles="1" noChangeArrowheads="1" noChangeShapeType="1" noTextEdit="1"/>
              </p:cNvSpPr>
              <p:nvPr/>
            </p:nvSpPr>
            <p:spPr>
              <a:xfrm>
                <a:off x="1076157" y="5404848"/>
                <a:ext cx="2550253" cy="496867"/>
              </a:xfrm>
              <a:prstGeom prst="rect">
                <a:avLst/>
              </a:prstGeom>
              <a:blipFill>
                <a:blip r:embed="rId3"/>
                <a:stretch>
                  <a:fillRect l="-2153" b="-123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xmlns="" id="{A8D92C46-2CE1-4765-81A3-C51BB7FE7038}"/>
                  </a:ext>
                </a:extLst>
              </p:cNvPr>
              <p:cNvSpPr txBox="1"/>
              <p:nvPr/>
            </p:nvSpPr>
            <p:spPr>
              <a:xfrm>
                <a:off x="1076156" y="5866029"/>
                <a:ext cx="2550253" cy="496867"/>
              </a:xfrm>
              <a:prstGeom prst="rect">
                <a:avLst/>
              </a:prstGeom>
              <a:noFill/>
            </p:spPr>
            <p:txBody>
              <a:bodyPr wrap="square" rtlCol="0">
                <a:spAutoFit/>
              </a:bodyPr>
              <a:lstStyle/>
              <a:p>
                <a:r>
                  <a:rPr lang="en-US" altLang="zh-CN" dirty="0"/>
                  <a:t>= </a:t>
                </a:r>
                <a14:m>
                  <m:oMath xmlns:m="http://schemas.openxmlformats.org/officeDocument/2006/math">
                    <m:f>
                      <m:fPr>
                        <m:ctrlPr>
                          <a:rPr lang="en-US" altLang="zh-CN" i="1" dirty="0">
                            <a:latin typeface="Cambria Math" charset="0"/>
                          </a:rPr>
                        </m:ctrlPr>
                      </m:fPr>
                      <m:num>
                        <m:r>
                          <a:rPr lang="en-US" altLang="zh-CN" i="1" dirty="0">
                            <a:latin typeface="Cambria Math" panose="02040503050406030204" pitchFamily="18" charset="0"/>
                          </a:rPr>
                          <m:t>1+</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num>
                      <m:den>
                        <m:r>
                          <a:rPr lang="en-US" altLang="zh-CN" i="1" dirty="0">
                            <a:latin typeface="Cambria Math" panose="02040503050406030204" pitchFamily="18" charset="0"/>
                          </a:rPr>
                          <m:t>2</m:t>
                        </m:r>
                      </m:den>
                    </m:f>
                  </m:oMath>
                </a14:m>
                <a:r>
                  <a:rPr lang="zh-CN" altLang="en-US" dirty="0"/>
                  <a:t> </a:t>
                </a:r>
                <a:r>
                  <a:rPr lang="en-US" altLang="zh-CN" dirty="0">
                    <a:latin typeface="Lucida Sans Unicode" panose="020B0602030504020204" pitchFamily="34" charset="0"/>
                    <a:cs typeface="Lucida Sans Unicode" panose="020B0602030504020204" pitchFamily="34" charset="0"/>
                  </a:rPr>
                  <a:t>+</a:t>
                </a:r>
                <a:r>
                  <a:rPr lang="en-US" altLang="zh-CN" dirty="0"/>
                  <a:t> </a:t>
                </a:r>
                <a14:m>
                  <m:oMath xmlns:m="http://schemas.openxmlformats.org/officeDocument/2006/math">
                    <m:f>
                      <m:fPr>
                        <m:ctrlPr>
                          <a:rPr lang="en-US" altLang="zh-CN" i="1" dirty="0">
                            <a:latin typeface="Cambria Math" charset="0"/>
                          </a:rPr>
                        </m:ctrlPr>
                      </m:fPr>
                      <m:num>
                        <m:r>
                          <a:rPr lang="en-US" altLang="zh-CN" i="1" dirty="0">
                            <a:latin typeface="Cambria Math" panose="02040503050406030204" pitchFamily="18" charset="0"/>
                          </a:rPr>
                          <m:t>1+</m:t>
                        </m:r>
                        <m:r>
                          <a:rPr lang="en-US" altLang="zh-CN" b="0" i="1" dirty="0" smtClean="0">
                            <a:latin typeface="Cambria Math" panose="02040503050406030204" pitchFamily="18" charset="0"/>
                          </a:rPr>
                          <m:t>𝑠</m:t>
                        </m:r>
                      </m:num>
                      <m:den>
                        <m:r>
                          <a:rPr lang="en-US" altLang="zh-CN" i="1" dirty="0">
                            <a:latin typeface="Cambria Math" panose="02040503050406030204" pitchFamily="18" charset="0"/>
                          </a:rPr>
                          <m:t>2</m:t>
                        </m:r>
                      </m:den>
                    </m:f>
                  </m:oMath>
                </a14:m>
                <a:r>
                  <a:rPr lang="zh-CN" altLang="en-US" dirty="0"/>
                  <a:t> </a:t>
                </a:r>
              </a:p>
            </p:txBody>
          </p:sp>
        </mc:Choice>
        <mc:Fallback xmlns="">
          <p:sp>
            <p:nvSpPr>
              <p:cNvPr id="58" name="文本框 57">
                <a:extLst>
                  <a:ext uri="{FF2B5EF4-FFF2-40B4-BE49-F238E27FC236}">
                    <a16:creationId xmlns:a16="http://schemas.microsoft.com/office/drawing/2014/main" id="{A8D92C46-2CE1-4765-81A3-C51BB7FE7038}"/>
                  </a:ext>
                </a:extLst>
              </p:cNvPr>
              <p:cNvSpPr txBox="1">
                <a:spLocks noRot="1" noChangeAspect="1" noMove="1" noResize="1" noEditPoints="1" noAdjustHandles="1" noChangeArrowheads="1" noChangeShapeType="1" noTextEdit="1"/>
              </p:cNvSpPr>
              <p:nvPr/>
            </p:nvSpPr>
            <p:spPr>
              <a:xfrm>
                <a:off x="1076156" y="5866029"/>
                <a:ext cx="2550253" cy="496867"/>
              </a:xfrm>
              <a:prstGeom prst="rect">
                <a:avLst/>
              </a:prstGeom>
              <a:blipFill>
                <a:blip r:embed="rId4"/>
                <a:stretch>
                  <a:fillRect l="-2153" b="-109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xmlns="" id="{8CE098E0-199C-47C8-820A-00907AA7AC7A}"/>
                  </a:ext>
                </a:extLst>
              </p:cNvPr>
              <p:cNvSpPr txBox="1"/>
              <p:nvPr/>
            </p:nvSpPr>
            <p:spPr>
              <a:xfrm>
                <a:off x="1076155" y="6338559"/>
                <a:ext cx="1650266" cy="485518"/>
              </a:xfrm>
              <a:prstGeom prst="rect">
                <a:avLst/>
              </a:prstGeom>
              <a:noFill/>
            </p:spPr>
            <p:txBody>
              <a:bodyPr wrap="square" rtlCol="0">
                <a:spAutoFit/>
              </a:bodyPr>
              <a:lstStyle/>
              <a:p>
                <a:r>
                  <a:rPr lang="en-US" altLang="zh-CN" dirty="0"/>
                  <a:t>= </a:t>
                </a:r>
                <a14:m>
                  <m:oMath xmlns:m="http://schemas.openxmlformats.org/officeDocument/2006/math">
                    <m:f>
                      <m:fPr>
                        <m:ctrlPr>
                          <a:rPr lang="en-US" altLang="zh-CN" i="1" dirty="0" smtClean="0">
                            <a:latin typeface="Cambria Math" charset="0"/>
                          </a:rPr>
                        </m:ctrlPr>
                      </m:fPr>
                      <m:num>
                        <m:r>
                          <a:rPr lang="en-US" altLang="zh-CN" b="0" i="1" dirty="0" smtClean="0">
                            <a:latin typeface="Cambria Math" panose="02040503050406030204" pitchFamily="18" charset="0"/>
                          </a:rPr>
                          <m:t>𝑠</m:t>
                        </m:r>
                        <m:r>
                          <a:rPr lang="en-US" altLang="zh-CN" b="0" i="1" baseline="30000" dirty="0" smtClean="0">
                            <a:latin typeface="Cambria Math" panose="02040503050406030204" pitchFamily="18" charset="0"/>
                          </a:rPr>
                          <m:t>2</m:t>
                        </m:r>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num>
                      <m:den>
                        <m:r>
                          <a:rPr lang="en-US" altLang="zh-CN" i="1" dirty="0">
                            <a:latin typeface="Cambria Math" panose="02040503050406030204" pitchFamily="18" charset="0"/>
                          </a:rPr>
                          <m:t>2</m:t>
                        </m:r>
                        <m:r>
                          <m:rPr>
                            <m:sty m:val="p"/>
                          </m:rPr>
                          <a:rPr lang="en-US" altLang="zh-CN" i="1" dirty="0">
                            <a:latin typeface="Cambria Math" panose="02040503050406030204" pitchFamily="18" charset="0"/>
                          </a:rPr>
                          <m:t>s</m:t>
                        </m:r>
                      </m:den>
                    </m:f>
                  </m:oMath>
                </a14:m>
                <a:r>
                  <a:rPr lang="zh-CN" altLang="en-US" dirty="0"/>
                  <a:t> </a:t>
                </a:r>
              </a:p>
            </p:txBody>
          </p:sp>
        </mc:Choice>
        <mc:Fallback xmlns="">
          <p:sp>
            <p:nvSpPr>
              <p:cNvPr id="60" name="文本框 59">
                <a:extLst>
                  <a:ext uri="{FF2B5EF4-FFF2-40B4-BE49-F238E27FC236}">
                    <a16:creationId xmlns:a16="http://schemas.microsoft.com/office/drawing/2014/main" xmlns:a14="http://schemas.microsoft.com/office/drawing/2010/main" xmlns="" id="{8CE098E0-199C-47C8-820A-00907AA7AC7A}"/>
                  </a:ext>
                </a:extLst>
              </p:cNvPr>
              <p:cNvSpPr txBox="1">
                <a:spLocks noRot="1" noChangeAspect="1" noMove="1" noResize="1" noEditPoints="1" noAdjustHandles="1" noChangeArrowheads="1" noChangeShapeType="1" noTextEdit="1"/>
              </p:cNvSpPr>
              <p:nvPr/>
            </p:nvSpPr>
            <p:spPr>
              <a:xfrm>
                <a:off x="1076155" y="6338559"/>
                <a:ext cx="1650266" cy="485518"/>
              </a:xfrm>
              <a:prstGeom prst="rect">
                <a:avLst/>
              </a:prstGeom>
              <a:blipFill rotWithShape="0">
                <a:blip r:embed="rId5"/>
                <a:stretch>
                  <a:fillRect l="-3333" b="-8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86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49" grpId="0"/>
      <p:bldP spid="54" grpId="0"/>
      <p:bldP spid="55" grpId="0"/>
      <p:bldP spid="56" grpId="0"/>
      <p:bldP spid="57" grpId="0"/>
      <p:bldP spid="58"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二叉排序树</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613663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B5068B92-9DD5-4C2D-9B10-E829E7FDC96B}"/>
              </a:ext>
            </a:extLst>
          </p:cNvPr>
          <p:cNvSpPr txBox="1"/>
          <p:nvPr/>
        </p:nvSpPr>
        <p:spPr>
          <a:xfrm>
            <a:off x="1333849" y="922789"/>
            <a:ext cx="10326847" cy="369332"/>
          </a:xfrm>
          <a:prstGeom prst="rect">
            <a:avLst/>
          </a:prstGeom>
          <a:noFill/>
        </p:spPr>
        <p:txBody>
          <a:bodyPr wrap="square" rtlCol="0">
            <a:spAutoFit/>
          </a:bodyPr>
          <a:lstStyle/>
          <a:p>
            <a:r>
              <a:rPr lang="zh-CN" altLang="en-US" b="1" dirty="0"/>
              <a:t>二叉排序树</a:t>
            </a:r>
            <a:r>
              <a:rPr lang="en-US" altLang="zh-CN" b="1" dirty="0"/>
              <a:t>(Binary Search Tree </a:t>
            </a:r>
            <a:r>
              <a:rPr lang="zh-CN" altLang="en-US" b="1" dirty="0"/>
              <a:t>也叫二叉搜索树</a:t>
            </a:r>
            <a:r>
              <a:rPr lang="en-US" altLang="zh-CN" b="1" dirty="0"/>
              <a:t>)</a:t>
            </a:r>
            <a:r>
              <a:rPr lang="zh-CN" altLang="en-US" dirty="0"/>
              <a:t>或者是一棵空树，或者是具有以下性质的二叉树</a:t>
            </a:r>
          </a:p>
        </p:txBody>
      </p:sp>
      <p:sp>
        <p:nvSpPr>
          <p:cNvPr id="29" name="文本框 28">
            <a:extLst>
              <a:ext uri="{FF2B5EF4-FFF2-40B4-BE49-F238E27FC236}">
                <a16:creationId xmlns:a16="http://schemas.microsoft.com/office/drawing/2014/main" xmlns="" id="{76AAA4BC-FD73-4862-8518-A868ADD08F60}"/>
              </a:ext>
            </a:extLst>
          </p:cNvPr>
          <p:cNvSpPr txBox="1"/>
          <p:nvPr/>
        </p:nvSpPr>
        <p:spPr>
          <a:xfrm>
            <a:off x="1333850" y="1577809"/>
            <a:ext cx="6971251" cy="369332"/>
          </a:xfrm>
          <a:prstGeom prst="rect">
            <a:avLst/>
          </a:prstGeom>
          <a:noFill/>
        </p:spPr>
        <p:txBody>
          <a:bodyPr wrap="square" rtlCol="0">
            <a:spAutoFit/>
          </a:bodyPr>
          <a:lstStyle/>
          <a:p>
            <a:r>
              <a:rPr lang="zh-CN" altLang="en-US" dirty="0"/>
              <a:t>①若左子树不空，则左子树上所有结点的值均</a:t>
            </a:r>
            <a:r>
              <a:rPr lang="zh-CN" altLang="en-US" dirty="0">
                <a:solidFill>
                  <a:schemeClr val="accent1"/>
                </a:solidFill>
              </a:rPr>
              <a:t>小于</a:t>
            </a:r>
            <a:r>
              <a:rPr lang="zh-CN" altLang="en-US" dirty="0"/>
              <a:t>它的根结点的值。</a:t>
            </a:r>
          </a:p>
        </p:txBody>
      </p:sp>
      <p:sp>
        <p:nvSpPr>
          <p:cNvPr id="30" name="文本框 29">
            <a:extLst>
              <a:ext uri="{FF2B5EF4-FFF2-40B4-BE49-F238E27FC236}">
                <a16:creationId xmlns:a16="http://schemas.microsoft.com/office/drawing/2014/main" xmlns="" id="{237FFA8A-3DCE-41D6-8BF7-A9715D08D677}"/>
              </a:ext>
            </a:extLst>
          </p:cNvPr>
          <p:cNvSpPr txBox="1"/>
          <p:nvPr/>
        </p:nvSpPr>
        <p:spPr>
          <a:xfrm>
            <a:off x="1333850" y="2030243"/>
            <a:ext cx="6875879" cy="369332"/>
          </a:xfrm>
          <a:prstGeom prst="rect">
            <a:avLst/>
          </a:prstGeom>
          <a:noFill/>
        </p:spPr>
        <p:txBody>
          <a:bodyPr wrap="square" rtlCol="0">
            <a:spAutoFit/>
          </a:bodyPr>
          <a:lstStyle/>
          <a:p>
            <a:r>
              <a:rPr lang="zh-CN" altLang="en-US" dirty="0"/>
              <a:t>②若右子树不空，则右子树上所有结点的值均</a:t>
            </a:r>
            <a:r>
              <a:rPr lang="zh-CN" altLang="en-US" dirty="0">
                <a:solidFill>
                  <a:schemeClr val="accent1"/>
                </a:solidFill>
              </a:rPr>
              <a:t>大于</a:t>
            </a:r>
            <a:r>
              <a:rPr lang="zh-CN" altLang="en-US" dirty="0"/>
              <a:t>它的根结点的值。</a:t>
            </a:r>
          </a:p>
        </p:txBody>
      </p:sp>
      <p:sp>
        <p:nvSpPr>
          <p:cNvPr id="33" name="右大括号 32">
            <a:extLst>
              <a:ext uri="{FF2B5EF4-FFF2-40B4-BE49-F238E27FC236}">
                <a16:creationId xmlns:a16="http://schemas.microsoft.com/office/drawing/2014/main" xmlns="" id="{F338FD79-E144-4B96-86B1-BEDA4EE78EE7}"/>
              </a:ext>
            </a:extLst>
          </p:cNvPr>
          <p:cNvSpPr/>
          <p:nvPr/>
        </p:nvSpPr>
        <p:spPr>
          <a:xfrm>
            <a:off x="8305100" y="1652631"/>
            <a:ext cx="226503" cy="67950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7B2B3A48-AC89-4105-B010-71BAAC9B1340}"/>
              </a:ext>
            </a:extLst>
          </p:cNvPr>
          <p:cNvSpPr txBox="1"/>
          <p:nvPr/>
        </p:nvSpPr>
        <p:spPr>
          <a:xfrm>
            <a:off x="8829976" y="1807719"/>
            <a:ext cx="1446538" cy="369332"/>
          </a:xfrm>
          <a:prstGeom prst="rect">
            <a:avLst/>
          </a:prstGeom>
          <a:noFill/>
        </p:spPr>
        <p:txBody>
          <a:bodyPr wrap="square" rtlCol="0">
            <a:spAutoFit/>
          </a:bodyPr>
          <a:lstStyle/>
          <a:p>
            <a:r>
              <a:rPr lang="en-US" altLang="zh-CN" dirty="0">
                <a:solidFill>
                  <a:schemeClr val="accent1"/>
                </a:solidFill>
              </a:rPr>
              <a:t>“</a:t>
            </a:r>
            <a:r>
              <a:rPr lang="zh-CN" altLang="en-US" dirty="0">
                <a:solidFill>
                  <a:schemeClr val="accent1"/>
                </a:solidFill>
              </a:rPr>
              <a:t>左小右大</a:t>
            </a:r>
            <a:r>
              <a:rPr lang="en-US" altLang="zh-CN" dirty="0">
                <a:solidFill>
                  <a:schemeClr val="accent1"/>
                </a:solidFill>
              </a:rPr>
              <a:t>”</a:t>
            </a:r>
            <a:endParaRPr lang="zh-CN" altLang="en-US" dirty="0">
              <a:solidFill>
                <a:schemeClr val="accent1"/>
              </a:solidFill>
            </a:endParaRPr>
          </a:p>
        </p:txBody>
      </p:sp>
      <p:sp>
        <p:nvSpPr>
          <p:cNvPr id="36" name="文本框 35">
            <a:extLst>
              <a:ext uri="{FF2B5EF4-FFF2-40B4-BE49-F238E27FC236}">
                <a16:creationId xmlns:a16="http://schemas.microsoft.com/office/drawing/2014/main" xmlns="" id="{2A99A6E3-C81E-4501-B721-19007BBD1471}"/>
              </a:ext>
            </a:extLst>
          </p:cNvPr>
          <p:cNvSpPr txBox="1"/>
          <p:nvPr/>
        </p:nvSpPr>
        <p:spPr>
          <a:xfrm>
            <a:off x="1333850" y="2482677"/>
            <a:ext cx="6875879" cy="369332"/>
          </a:xfrm>
          <a:prstGeom prst="rect">
            <a:avLst/>
          </a:prstGeom>
          <a:noFill/>
        </p:spPr>
        <p:txBody>
          <a:bodyPr wrap="square" rtlCol="0">
            <a:spAutoFit/>
          </a:bodyPr>
          <a:lstStyle/>
          <a:p>
            <a:r>
              <a:rPr lang="zh-CN" altLang="en-US" dirty="0"/>
              <a:t>③它的左右子树也是一棵二叉排序树。</a:t>
            </a:r>
          </a:p>
        </p:txBody>
      </p:sp>
      <p:sp>
        <p:nvSpPr>
          <p:cNvPr id="38" name="流程图: 接点 37">
            <a:extLst>
              <a:ext uri="{FF2B5EF4-FFF2-40B4-BE49-F238E27FC236}">
                <a16:creationId xmlns:a16="http://schemas.microsoft.com/office/drawing/2014/main" xmlns="" id="{DABA7086-1BA8-4AD5-AEBB-E5086D8E4906}"/>
              </a:ext>
            </a:extLst>
          </p:cNvPr>
          <p:cNvSpPr/>
          <p:nvPr/>
        </p:nvSpPr>
        <p:spPr>
          <a:xfrm>
            <a:off x="5483808" y="335456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39" name="流程图: 接点 38">
            <a:extLst>
              <a:ext uri="{FF2B5EF4-FFF2-40B4-BE49-F238E27FC236}">
                <a16:creationId xmlns:a16="http://schemas.microsoft.com/office/drawing/2014/main" xmlns="" id="{02FAF213-CF52-41E6-9D5C-A1F7D971CED6}"/>
              </a:ext>
            </a:extLst>
          </p:cNvPr>
          <p:cNvSpPr/>
          <p:nvPr/>
        </p:nvSpPr>
        <p:spPr>
          <a:xfrm>
            <a:off x="6901528" y="397300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40" name="流程图: 接点 39">
            <a:extLst>
              <a:ext uri="{FF2B5EF4-FFF2-40B4-BE49-F238E27FC236}">
                <a16:creationId xmlns:a16="http://schemas.microsoft.com/office/drawing/2014/main" xmlns="" id="{DA7CF439-1D35-4BA9-AB0B-8B8743D445B6}"/>
              </a:ext>
            </a:extLst>
          </p:cNvPr>
          <p:cNvSpPr/>
          <p:nvPr/>
        </p:nvSpPr>
        <p:spPr>
          <a:xfrm>
            <a:off x="3973129" y="397300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1" name="流程图: 接点 40">
            <a:extLst>
              <a:ext uri="{FF2B5EF4-FFF2-40B4-BE49-F238E27FC236}">
                <a16:creationId xmlns:a16="http://schemas.microsoft.com/office/drawing/2014/main" xmlns="" id="{7BA19285-B5C0-4C18-8F13-9D95ED5D8C65}"/>
              </a:ext>
            </a:extLst>
          </p:cNvPr>
          <p:cNvSpPr/>
          <p:nvPr/>
        </p:nvSpPr>
        <p:spPr>
          <a:xfrm>
            <a:off x="4720374" y="4651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43" name="流程图: 接点 42">
            <a:extLst>
              <a:ext uri="{FF2B5EF4-FFF2-40B4-BE49-F238E27FC236}">
                <a16:creationId xmlns:a16="http://schemas.microsoft.com/office/drawing/2014/main" xmlns="" id="{304FDDC0-82F8-4B2D-9A02-09EB245334FE}"/>
              </a:ext>
            </a:extLst>
          </p:cNvPr>
          <p:cNvSpPr/>
          <p:nvPr/>
        </p:nvSpPr>
        <p:spPr>
          <a:xfrm>
            <a:off x="3074642" y="4651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44" name="流程图: 接点 43">
            <a:extLst>
              <a:ext uri="{FF2B5EF4-FFF2-40B4-BE49-F238E27FC236}">
                <a16:creationId xmlns:a16="http://schemas.microsoft.com/office/drawing/2014/main" xmlns="" id="{1BD349B0-A4CB-4940-9E40-F1283AC96066}"/>
              </a:ext>
            </a:extLst>
          </p:cNvPr>
          <p:cNvSpPr/>
          <p:nvPr/>
        </p:nvSpPr>
        <p:spPr>
          <a:xfrm>
            <a:off x="6096000" y="4651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78</a:t>
            </a:r>
            <a:endParaRPr lang="zh-CN" altLang="en-US" dirty="0"/>
          </a:p>
        </p:txBody>
      </p:sp>
      <p:sp>
        <p:nvSpPr>
          <p:cNvPr id="45" name="流程图: 接点 44">
            <a:extLst>
              <a:ext uri="{FF2B5EF4-FFF2-40B4-BE49-F238E27FC236}">
                <a16:creationId xmlns:a16="http://schemas.microsoft.com/office/drawing/2014/main" xmlns="" id="{3F0D59EA-75E6-4EDB-A58F-C92A9E7868DD}"/>
              </a:ext>
            </a:extLst>
          </p:cNvPr>
          <p:cNvSpPr/>
          <p:nvPr/>
        </p:nvSpPr>
        <p:spPr>
          <a:xfrm>
            <a:off x="7753214" y="46516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99</a:t>
            </a:r>
            <a:endParaRPr lang="zh-CN" altLang="en-US" dirty="0"/>
          </a:p>
        </p:txBody>
      </p:sp>
      <p:sp>
        <p:nvSpPr>
          <p:cNvPr id="46" name="流程图: 接点 45">
            <a:extLst>
              <a:ext uri="{FF2B5EF4-FFF2-40B4-BE49-F238E27FC236}">
                <a16:creationId xmlns:a16="http://schemas.microsoft.com/office/drawing/2014/main" xmlns="" id="{F0315B56-B277-4A6B-BB0E-5AABA49B3289}"/>
              </a:ext>
            </a:extLst>
          </p:cNvPr>
          <p:cNvSpPr/>
          <p:nvPr/>
        </p:nvSpPr>
        <p:spPr>
          <a:xfrm>
            <a:off x="2307152" y="53895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33</a:t>
            </a:r>
            <a:endParaRPr lang="zh-CN" altLang="en-US" dirty="0"/>
          </a:p>
        </p:txBody>
      </p:sp>
      <p:cxnSp>
        <p:nvCxnSpPr>
          <p:cNvPr id="48" name="直接连接符 47">
            <a:extLst>
              <a:ext uri="{FF2B5EF4-FFF2-40B4-BE49-F238E27FC236}">
                <a16:creationId xmlns:a16="http://schemas.microsoft.com/office/drawing/2014/main" xmlns="" id="{D50F933F-BAAB-472D-B8A2-C22991EB6A14}"/>
              </a:ext>
            </a:extLst>
          </p:cNvPr>
          <p:cNvCxnSpPr>
            <a:stCxn id="38" idx="2"/>
            <a:endCxn id="40" idx="0"/>
          </p:cNvCxnSpPr>
          <p:nvPr/>
        </p:nvCxnSpPr>
        <p:spPr>
          <a:xfrm flipH="1">
            <a:off x="4279225" y="3580776"/>
            <a:ext cx="1204583"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C6F6F6AB-D41F-432B-A5ED-1961DE6D2243}"/>
              </a:ext>
            </a:extLst>
          </p:cNvPr>
          <p:cNvCxnSpPr>
            <a:stCxn id="38" idx="6"/>
            <a:endCxn id="39" idx="0"/>
          </p:cNvCxnSpPr>
          <p:nvPr/>
        </p:nvCxnSpPr>
        <p:spPr>
          <a:xfrm>
            <a:off x="6096000" y="3580776"/>
            <a:ext cx="1111624"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10F6EC60-F57C-45D1-9EEF-42413FE7861D}"/>
              </a:ext>
            </a:extLst>
          </p:cNvPr>
          <p:cNvCxnSpPr>
            <a:stCxn id="40" idx="2"/>
            <a:endCxn id="43" idx="0"/>
          </p:cNvCxnSpPr>
          <p:nvPr/>
        </p:nvCxnSpPr>
        <p:spPr>
          <a:xfrm flipH="1">
            <a:off x="3380738" y="4199224"/>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6A0A8005-E9B3-455F-9966-B26C5A32F819}"/>
              </a:ext>
            </a:extLst>
          </p:cNvPr>
          <p:cNvCxnSpPr>
            <a:stCxn id="40" idx="6"/>
            <a:endCxn id="41" idx="0"/>
          </p:cNvCxnSpPr>
          <p:nvPr/>
        </p:nvCxnSpPr>
        <p:spPr>
          <a:xfrm>
            <a:off x="4585321" y="4199224"/>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C2F64CE5-ABCC-40E6-8F33-0A6AD2FDB55E}"/>
              </a:ext>
            </a:extLst>
          </p:cNvPr>
          <p:cNvCxnSpPr>
            <a:stCxn id="39" idx="2"/>
            <a:endCxn id="44" idx="0"/>
          </p:cNvCxnSpPr>
          <p:nvPr/>
        </p:nvCxnSpPr>
        <p:spPr>
          <a:xfrm flipH="1">
            <a:off x="6402096" y="4199224"/>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AF549C11-9664-4B8A-83FF-20EB40AEFBE6}"/>
              </a:ext>
            </a:extLst>
          </p:cNvPr>
          <p:cNvCxnSpPr>
            <a:stCxn id="39" idx="6"/>
            <a:endCxn id="45" idx="0"/>
          </p:cNvCxnSpPr>
          <p:nvPr/>
        </p:nvCxnSpPr>
        <p:spPr>
          <a:xfrm>
            <a:off x="7513720" y="4199224"/>
            <a:ext cx="545590"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11240B92-839F-49DA-A3D4-BAECF901E20A}"/>
              </a:ext>
            </a:extLst>
          </p:cNvPr>
          <p:cNvCxnSpPr>
            <a:stCxn id="43" idx="2"/>
            <a:endCxn id="46" idx="0"/>
          </p:cNvCxnSpPr>
          <p:nvPr/>
        </p:nvCxnSpPr>
        <p:spPr>
          <a:xfrm flipH="1">
            <a:off x="2613248" y="4877872"/>
            <a:ext cx="461394" cy="511662"/>
          </a:xfrm>
          <a:prstGeom prst="line">
            <a:avLst/>
          </a:prstGeom>
        </p:spPr>
        <p:style>
          <a:lnRef idx="1">
            <a:schemeClr val="accent1"/>
          </a:lnRef>
          <a:fillRef idx="0">
            <a:schemeClr val="accent1"/>
          </a:fillRef>
          <a:effectRef idx="0">
            <a:schemeClr val="accent1"/>
          </a:effectRef>
          <a:fontRef idx="minor">
            <a:schemeClr val="tx1"/>
          </a:fontRef>
        </p:style>
      </p:cxnSp>
      <p:sp>
        <p:nvSpPr>
          <p:cNvPr id="61" name="矩形: 圆角 60">
            <a:extLst>
              <a:ext uri="{FF2B5EF4-FFF2-40B4-BE49-F238E27FC236}">
                <a16:creationId xmlns:a16="http://schemas.microsoft.com/office/drawing/2014/main" xmlns="" id="{C1AE24C9-115D-40CF-8820-F9C9258D25BD}"/>
              </a:ext>
            </a:extLst>
          </p:cNvPr>
          <p:cNvSpPr/>
          <p:nvPr/>
        </p:nvSpPr>
        <p:spPr>
          <a:xfrm>
            <a:off x="9185945" y="3580776"/>
            <a:ext cx="2088859" cy="1746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对二叉排序树进行中序遍历可以得到一个递增的有序序列</a:t>
            </a:r>
          </a:p>
        </p:txBody>
      </p:sp>
      <p:sp>
        <p:nvSpPr>
          <p:cNvPr id="63" name="文本框 62">
            <a:extLst>
              <a:ext uri="{FF2B5EF4-FFF2-40B4-BE49-F238E27FC236}">
                <a16:creationId xmlns:a16="http://schemas.microsoft.com/office/drawing/2014/main" xmlns="" id="{FE0470E4-AB7F-4E90-9D91-7220C147411B}"/>
              </a:ext>
            </a:extLst>
          </p:cNvPr>
          <p:cNvSpPr txBox="1"/>
          <p:nvPr/>
        </p:nvSpPr>
        <p:spPr>
          <a:xfrm>
            <a:off x="5432956" y="5841966"/>
            <a:ext cx="447728" cy="369332"/>
          </a:xfrm>
          <a:prstGeom prst="rect">
            <a:avLst/>
          </a:prstGeom>
          <a:noFill/>
        </p:spPr>
        <p:txBody>
          <a:bodyPr wrap="square" rtlCol="0">
            <a:spAutoFit/>
          </a:bodyPr>
          <a:lstStyle/>
          <a:p>
            <a:r>
              <a:rPr lang="en-US" altLang="zh-CN" dirty="0"/>
              <a:t>33</a:t>
            </a:r>
            <a:endParaRPr lang="zh-CN" altLang="en-US" dirty="0"/>
          </a:p>
        </p:txBody>
      </p:sp>
      <p:sp>
        <p:nvSpPr>
          <p:cNvPr id="64" name="文本框 63">
            <a:extLst>
              <a:ext uri="{FF2B5EF4-FFF2-40B4-BE49-F238E27FC236}">
                <a16:creationId xmlns:a16="http://schemas.microsoft.com/office/drawing/2014/main" xmlns="" id="{5235E281-8ECF-4821-A278-9BDE4F8AACCB}"/>
              </a:ext>
            </a:extLst>
          </p:cNvPr>
          <p:cNvSpPr txBox="1"/>
          <p:nvPr/>
        </p:nvSpPr>
        <p:spPr>
          <a:xfrm>
            <a:off x="5880684" y="5841966"/>
            <a:ext cx="447728" cy="369332"/>
          </a:xfrm>
          <a:prstGeom prst="rect">
            <a:avLst/>
          </a:prstGeom>
          <a:noFill/>
        </p:spPr>
        <p:txBody>
          <a:bodyPr wrap="square" rtlCol="0">
            <a:spAutoFit/>
          </a:bodyPr>
          <a:lstStyle/>
          <a:p>
            <a:r>
              <a:rPr lang="en-US" altLang="zh-CN" dirty="0"/>
              <a:t>36</a:t>
            </a:r>
            <a:endParaRPr lang="zh-CN" altLang="en-US" dirty="0"/>
          </a:p>
        </p:txBody>
      </p:sp>
      <p:sp>
        <p:nvSpPr>
          <p:cNvPr id="65" name="文本框 64">
            <a:extLst>
              <a:ext uri="{FF2B5EF4-FFF2-40B4-BE49-F238E27FC236}">
                <a16:creationId xmlns:a16="http://schemas.microsoft.com/office/drawing/2014/main" xmlns="" id="{076262A8-1CD0-481A-9B31-AD0D2DBB1021}"/>
              </a:ext>
            </a:extLst>
          </p:cNvPr>
          <p:cNvSpPr txBox="1"/>
          <p:nvPr/>
        </p:nvSpPr>
        <p:spPr>
          <a:xfrm>
            <a:off x="6400635" y="5841966"/>
            <a:ext cx="447728" cy="369332"/>
          </a:xfrm>
          <a:prstGeom prst="rect">
            <a:avLst/>
          </a:prstGeom>
          <a:noFill/>
        </p:spPr>
        <p:txBody>
          <a:bodyPr wrap="square" rtlCol="0">
            <a:spAutoFit/>
          </a:bodyPr>
          <a:lstStyle/>
          <a:p>
            <a:r>
              <a:rPr lang="en-US" altLang="zh-CN" dirty="0"/>
              <a:t>45</a:t>
            </a:r>
            <a:endParaRPr lang="zh-CN" altLang="en-US" dirty="0"/>
          </a:p>
        </p:txBody>
      </p:sp>
      <p:sp>
        <p:nvSpPr>
          <p:cNvPr id="66" name="文本框 65">
            <a:extLst>
              <a:ext uri="{FF2B5EF4-FFF2-40B4-BE49-F238E27FC236}">
                <a16:creationId xmlns:a16="http://schemas.microsoft.com/office/drawing/2014/main" xmlns="" id="{5CC44F19-5446-4E97-9789-31644E361960}"/>
              </a:ext>
            </a:extLst>
          </p:cNvPr>
          <p:cNvSpPr txBox="1"/>
          <p:nvPr/>
        </p:nvSpPr>
        <p:spPr>
          <a:xfrm>
            <a:off x="6915941" y="5841966"/>
            <a:ext cx="447728" cy="369332"/>
          </a:xfrm>
          <a:prstGeom prst="rect">
            <a:avLst/>
          </a:prstGeom>
          <a:noFill/>
        </p:spPr>
        <p:txBody>
          <a:bodyPr wrap="square" rtlCol="0">
            <a:spAutoFit/>
          </a:bodyPr>
          <a:lstStyle/>
          <a:p>
            <a:r>
              <a:rPr lang="en-US" altLang="zh-CN" dirty="0"/>
              <a:t>47</a:t>
            </a:r>
            <a:endParaRPr lang="zh-CN" altLang="en-US" dirty="0"/>
          </a:p>
        </p:txBody>
      </p:sp>
      <p:sp>
        <p:nvSpPr>
          <p:cNvPr id="67" name="文本框 66">
            <a:extLst>
              <a:ext uri="{FF2B5EF4-FFF2-40B4-BE49-F238E27FC236}">
                <a16:creationId xmlns:a16="http://schemas.microsoft.com/office/drawing/2014/main" xmlns="" id="{07E8863B-1CCE-452D-9C96-5BC3C8059A5D}"/>
              </a:ext>
            </a:extLst>
          </p:cNvPr>
          <p:cNvSpPr txBox="1"/>
          <p:nvPr/>
        </p:nvSpPr>
        <p:spPr>
          <a:xfrm>
            <a:off x="7363669" y="5841966"/>
            <a:ext cx="447728" cy="369332"/>
          </a:xfrm>
          <a:prstGeom prst="rect">
            <a:avLst/>
          </a:prstGeom>
          <a:noFill/>
        </p:spPr>
        <p:txBody>
          <a:bodyPr wrap="square" rtlCol="0">
            <a:spAutoFit/>
          </a:bodyPr>
          <a:lstStyle/>
          <a:p>
            <a:r>
              <a:rPr lang="en-US" altLang="zh-CN" dirty="0"/>
              <a:t>64</a:t>
            </a:r>
            <a:endParaRPr lang="zh-CN" altLang="en-US" dirty="0"/>
          </a:p>
        </p:txBody>
      </p:sp>
      <p:sp>
        <p:nvSpPr>
          <p:cNvPr id="68" name="文本框 67">
            <a:extLst>
              <a:ext uri="{FF2B5EF4-FFF2-40B4-BE49-F238E27FC236}">
                <a16:creationId xmlns:a16="http://schemas.microsoft.com/office/drawing/2014/main" xmlns="" id="{B3D67AE4-46B1-469F-845F-AD9704ED5A7D}"/>
              </a:ext>
            </a:extLst>
          </p:cNvPr>
          <p:cNvSpPr txBox="1"/>
          <p:nvPr/>
        </p:nvSpPr>
        <p:spPr>
          <a:xfrm>
            <a:off x="7811397" y="5841966"/>
            <a:ext cx="447728" cy="369332"/>
          </a:xfrm>
          <a:prstGeom prst="rect">
            <a:avLst/>
          </a:prstGeom>
          <a:noFill/>
        </p:spPr>
        <p:txBody>
          <a:bodyPr wrap="square" rtlCol="0">
            <a:spAutoFit/>
          </a:bodyPr>
          <a:lstStyle/>
          <a:p>
            <a:r>
              <a:rPr lang="en-US" altLang="zh-CN" dirty="0"/>
              <a:t>78</a:t>
            </a:r>
            <a:endParaRPr lang="zh-CN" altLang="en-US" dirty="0"/>
          </a:p>
        </p:txBody>
      </p:sp>
      <p:sp>
        <p:nvSpPr>
          <p:cNvPr id="69" name="文本框 68">
            <a:extLst>
              <a:ext uri="{FF2B5EF4-FFF2-40B4-BE49-F238E27FC236}">
                <a16:creationId xmlns:a16="http://schemas.microsoft.com/office/drawing/2014/main" xmlns="" id="{ED61D72A-C47C-4940-8D70-73CA568ED798}"/>
              </a:ext>
            </a:extLst>
          </p:cNvPr>
          <p:cNvSpPr txBox="1"/>
          <p:nvPr/>
        </p:nvSpPr>
        <p:spPr>
          <a:xfrm>
            <a:off x="8365406" y="5841966"/>
            <a:ext cx="447728" cy="369332"/>
          </a:xfrm>
          <a:prstGeom prst="rect">
            <a:avLst/>
          </a:prstGeom>
          <a:noFill/>
        </p:spPr>
        <p:txBody>
          <a:bodyPr wrap="square" rtlCol="0">
            <a:spAutoFit/>
          </a:bodyPr>
          <a:lstStyle/>
          <a:p>
            <a:r>
              <a:rPr lang="en-US" altLang="zh-CN" dirty="0"/>
              <a:t>88</a:t>
            </a:r>
            <a:endParaRPr lang="zh-CN" altLang="en-US" dirty="0"/>
          </a:p>
        </p:txBody>
      </p:sp>
      <p:sp>
        <p:nvSpPr>
          <p:cNvPr id="70" name="文本框 69">
            <a:extLst>
              <a:ext uri="{FF2B5EF4-FFF2-40B4-BE49-F238E27FC236}">
                <a16:creationId xmlns:a16="http://schemas.microsoft.com/office/drawing/2014/main" xmlns="" id="{00778370-1CE3-4C24-B602-9E8EB85A4F6E}"/>
              </a:ext>
            </a:extLst>
          </p:cNvPr>
          <p:cNvSpPr txBox="1"/>
          <p:nvPr/>
        </p:nvSpPr>
        <p:spPr>
          <a:xfrm>
            <a:off x="8919415" y="5841966"/>
            <a:ext cx="447728" cy="369332"/>
          </a:xfrm>
          <a:prstGeom prst="rect">
            <a:avLst/>
          </a:prstGeom>
          <a:noFill/>
        </p:spPr>
        <p:txBody>
          <a:bodyPr wrap="square" rtlCol="0">
            <a:spAutoFit/>
          </a:bodyPr>
          <a:lstStyle/>
          <a:p>
            <a:r>
              <a:rPr lang="en-US" altLang="zh-CN" dirty="0"/>
              <a:t>99</a:t>
            </a:r>
            <a:endParaRPr lang="zh-CN" altLang="en-US" dirty="0"/>
          </a:p>
        </p:txBody>
      </p:sp>
    </p:spTree>
    <p:extLst>
      <p:ext uri="{BB962C8B-B14F-4D97-AF65-F5344CB8AC3E}">
        <p14:creationId xmlns:p14="http://schemas.microsoft.com/office/powerpoint/2010/main" val="99415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P spid="30" grpId="0"/>
      <p:bldP spid="33" grpId="0" animBg="1"/>
      <p:bldP spid="35" grpId="0"/>
      <p:bldP spid="36" grpId="0"/>
      <p:bldP spid="38" grpId="0" animBg="1"/>
      <p:bldP spid="39" grpId="0" animBg="1"/>
      <p:bldP spid="40" grpId="0" animBg="1"/>
      <p:bldP spid="41" grpId="0" animBg="1"/>
      <p:bldP spid="43" grpId="0" animBg="1"/>
      <p:bldP spid="44" grpId="0" animBg="1"/>
      <p:bldP spid="45" grpId="0" animBg="1"/>
      <p:bldP spid="46" grpId="0" animBg="1"/>
      <p:bldP spid="61" grpId="0" animBg="1"/>
      <p:bldP spid="63" grpId="0"/>
      <p:bldP spid="64" grpId="0"/>
      <p:bldP spid="65" grpId="0"/>
      <p:bldP spid="66" grpId="0"/>
      <p:bldP spid="67" grpId="0"/>
      <p:bldP spid="68" grpId="0"/>
      <p:bldP spid="69" grpId="0"/>
      <p:bldP spid="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ADF4FE7E-477D-4008-8EC6-83A4A97DE285}"/>
              </a:ext>
            </a:extLst>
          </p:cNvPr>
          <p:cNvSpPr txBox="1"/>
          <p:nvPr/>
        </p:nvSpPr>
        <p:spPr>
          <a:xfrm>
            <a:off x="2137452" y="843677"/>
            <a:ext cx="7843706" cy="2308324"/>
          </a:xfrm>
          <a:prstGeom prst="rect">
            <a:avLst/>
          </a:prstGeom>
          <a:noFill/>
        </p:spPr>
        <p:txBody>
          <a:bodyPr wrap="square" rtlCol="0">
            <a:spAutoFit/>
          </a:bodyPr>
          <a:lstStyle/>
          <a:p>
            <a:r>
              <a:rPr lang="zh-CN" altLang="en-US" dirty="0"/>
              <a:t>由于二叉排序树的特点</a:t>
            </a:r>
            <a:r>
              <a:rPr lang="en-US" altLang="zh-CN" dirty="0"/>
              <a:t>(</a:t>
            </a:r>
            <a:r>
              <a:rPr lang="zh-CN" altLang="en-US" dirty="0"/>
              <a:t>左子树</a:t>
            </a:r>
            <a:r>
              <a:rPr lang="en-US" altLang="zh-CN" dirty="0"/>
              <a:t>&lt;</a:t>
            </a:r>
            <a:r>
              <a:rPr lang="zh-CN" altLang="en-US" dirty="0"/>
              <a:t>根结点</a:t>
            </a:r>
            <a:r>
              <a:rPr lang="en-US" altLang="zh-CN" dirty="0"/>
              <a:t>&lt;</a:t>
            </a:r>
            <a:r>
              <a:rPr lang="zh-CN" altLang="en-US" dirty="0"/>
              <a:t>右子树</a:t>
            </a:r>
            <a:r>
              <a:rPr lang="en-US" altLang="zh-CN" dirty="0"/>
              <a:t>),</a:t>
            </a:r>
            <a:r>
              <a:rPr lang="zh-CN" altLang="en-US" dirty="0"/>
              <a:t>所以每次查找一个关键字，需要先和根结点进行比较：</a:t>
            </a:r>
            <a:endParaRPr lang="en-US" altLang="zh-CN" dirty="0"/>
          </a:p>
          <a:p>
            <a:r>
              <a:rPr lang="zh-CN" altLang="en-US" dirty="0"/>
              <a:t>如果这个关键字</a:t>
            </a:r>
            <a:r>
              <a:rPr lang="zh-CN" altLang="en-US" dirty="0">
                <a:solidFill>
                  <a:schemeClr val="accent1"/>
                </a:solidFill>
              </a:rPr>
              <a:t>小于</a:t>
            </a:r>
            <a:r>
              <a:rPr lang="zh-CN" altLang="en-US" dirty="0"/>
              <a:t>根结点的值，则再到这个根结点的</a:t>
            </a:r>
            <a:r>
              <a:rPr lang="zh-CN" altLang="en-US" dirty="0">
                <a:solidFill>
                  <a:schemeClr val="accent1"/>
                </a:solidFill>
              </a:rPr>
              <a:t>左子树</a:t>
            </a:r>
            <a:r>
              <a:rPr lang="zh-CN" altLang="en-US" dirty="0"/>
              <a:t>进行同样的比较操作一直进行下去直到找到该关键字，表示查找成功，或者是空指针，表示查找失败。</a:t>
            </a:r>
            <a:endParaRPr lang="en-US" altLang="zh-CN" dirty="0"/>
          </a:p>
          <a:p>
            <a:r>
              <a:rPr lang="zh-CN" altLang="en-US" dirty="0"/>
              <a:t>如果这个关键字</a:t>
            </a:r>
            <a:r>
              <a:rPr lang="zh-CN" altLang="en-US" dirty="0">
                <a:solidFill>
                  <a:schemeClr val="accent1"/>
                </a:solidFill>
              </a:rPr>
              <a:t>大于</a:t>
            </a:r>
            <a:r>
              <a:rPr lang="zh-CN" altLang="en-US" dirty="0"/>
              <a:t>根结点的值，则再到这个根结点的</a:t>
            </a:r>
            <a:r>
              <a:rPr lang="zh-CN" altLang="en-US" dirty="0">
                <a:solidFill>
                  <a:schemeClr val="accent1"/>
                </a:solidFill>
              </a:rPr>
              <a:t>右子树</a:t>
            </a:r>
            <a:r>
              <a:rPr lang="zh-CN" altLang="en-US" dirty="0"/>
              <a:t>进行同样的比较操作一直进行下去直到找到该关键字，表示查找成功，或者是空指针，表示查找失败。</a:t>
            </a:r>
            <a:endParaRPr lang="en-US" altLang="zh-CN" dirty="0"/>
          </a:p>
        </p:txBody>
      </p:sp>
      <p:pic>
        <p:nvPicPr>
          <p:cNvPr id="7" name="图片 6">
            <a:extLst>
              <a:ext uri="{FF2B5EF4-FFF2-40B4-BE49-F238E27FC236}">
                <a16:creationId xmlns:a16="http://schemas.microsoft.com/office/drawing/2014/main" xmlns="" id="{16A51123-388C-4B54-B643-F12BDAEDE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386" y="3429000"/>
            <a:ext cx="4896533" cy="905001"/>
          </a:xfrm>
          <a:prstGeom prst="rect">
            <a:avLst/>
          </a:prstGeom>
        </p:spPr>
      </p:pic>
      <p:sp>
        <p:nvSpPr>
          <p:cNvPr id="9" name="文本框 8">
            <a:extLst>
              <a:ext uri="{FF2B5EF4-FFF2-40B4-BE49-F238E27FC236}">
                <a16:creationId xmlns:a16="http://schemas.microsoft.com/office/drawing/2014/main" xmlns="" id="{CC9CBD07-B779-4006-924C-43C6A71E3E9E}"/>
              </a:ext>
            </a:extLst>
          </p:cNvPr>
          <p:cNvSpPr txBox="1"/>
          <p:nvPr/>
        </p:nvSpPr>
        <p:spPr>
          <a:xfrm>
            <a:off x="3010233" y="4813273"/>
            <a:ext cx="6780804"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dirty="0">
                <a:solidFill>
                  <a:schemeClr val="accent1"/>
                </a:solidFill>
              </a:rPr>
              <a:t>typedef struct </a:t>
            </a:r>
            <a:r>
              <a:rPr lang="en-US" altLang="zh-CN" dirty="0" err="1"/>
              <a:t>BiTNode</a:t>
            </a:r>
            <a:r>
              <a:rPr lang="en-US" altLang="zh-CN" dirty="0"/>
              <a:t>{            //</a:t>
            </a:r>
            <a:r>
              <a:rPr lang="zh-CN" altLang="en-US" dirty="0"/>
              <a:t>二叉排序树结点结构</a:t>
            </a:r>
            <a:endParaRPr lang="en-US" altLang="zh-CN" dirty="0"/>
          </a:p>
          <a:p>
            <a:r>
              <a:rPr lang="en-US" altLang="zh-CN" dirty="0"/>
              <a:t>       </a:t>
            </a:r>
            <a:r>
              <a:rPr lang="en-US" altLang="zh-CN" dirty="0">
                <a:solidFill>
                  <a:schemeClr val="accent1"/>
                </a:solidFill>
              </a:rPr>
              <a:t> int </a:t>
            </a:r>
            <a:r>
              <a:rPr lang="en-US" altLang="zh-CN" dirty="0"/>
              <a:t>data;                            //</a:t>
            </a:r>
            <a:r>
              <a:rPr lang="zh-CN" altLang="en-US" dirty="0"/>
              <a:t>结点数据</a:t>
            </a:r>
            <a:endParaRPr lang="en-US" altLang="zh-CN" dirty="0"/>
          </a:p>
          <a:p>
            <a:r>
              <a:rPr lang="en-US" altLang="zh-CN" dirty="0"/>
              <a:t>        </a:t>
            </a:r>
            <a:r>
              <a:rPr lang="en-US" altLang="zh-CN" dirty="0">
                <a:solidFill>
                  <a:schemeClr val="accent1"/>
                </a:solidFill>
              </a:rPr>
              <a:t>struct</a:t>
            </a:r>
            <a:r>
              <a:rPr lang="en-US" altLang="zh-CN" dirty="0"/>
              <a:t> </a:t>
            </a:r>
            <a:r>
              <a:rPr lang="en-US" altLang="zh-CN" dirty="0" err="1"/>
              <a:t>BiTNode</a:t>
            </a:r>
            <a:r>
              <a:rPr lang="en-US" altLang="zh-CN" dirty="0"/>
              <a:t> *</a:t>
            </a:r>
            <a:r>
              <a:rPr lang="en-US" altLang="zh-CN" dirty="0" err="1"/>
              <a:t>lchild</a:t>
            </a:r>
            <a:r>
              <a:rPr lang="en-US" altLang="zh-CN" dirty="0"/>
              <a:t>,*</a:t>
            </a:r>
            <a:r>
              <a:rPr lang="en-US" altLang="zh-CN" dirty="0" err="1"/>
              <a:t>rchild</a:t>
            </a:r>
            <a:r>
              <a:rPr lang="en-US" altLang="zh-CN" dirty="0"/>
              <a:t>;   //</a:t>
            </a:r>
            <a:r>
              <a:rPr lang="zh-CN" altLang="en-US" dirty="0"/>
              <a:t>指向该结点左右孩子的指针</a:t>
            </a:r>
            <a:endParaRPr lang="en-US" altLang="zh-CN" dirty="0"/>
          </a:p>
          <a:p>
            <a:r>
              <a:rPr lang="en-US" altLang="zh-CN" dirty="0"/>
              <a:t>}</a:t>
            </a:r>
            <a:r>
              <a:rPr lang="en-US" altLang="zh-CN" dirty="0" err="1"/>
              <a:t>BiTNode</a:t>
            </a:r>
            <a:r>
              <a:rPr lang="en-US" altLang="zh-CN" dirty="0"/>
              <a:t>, *</a:t>
            </a:r>
            <a:r>
              <a:rPr lang="en-US" altLang="zh-CN" dirty="0" err="1"/>
              <a:t>BiTree</a:t>
            </a:r>
            <a:r>
              <a:rPr lang="en-US" altLang="zh-CN" dirty="0"/>
              <a:t>; </a:t>
            </a:r>
            <a:endParaRPr lang="zh-CN" altLang="en-US" dirty="0"/>
          </a:p>
        </p:txBody>
      </p:sp>
    </p:spTree>
    <p:extLst>
      <p:ext uri="{BB962C8B-B14F-4D97-AF65-F5344CB8AC3E}">
        <p14:creationId xmlns:p14="http://schemas.microsoft.com/office/powerpoint/2010/main" val="333842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DB170F72-EA3E-4CA0-9D73-06D535391738}"/>
              </a:ext>
            </a:extLst>
          </p:cNvPr>
          <p:cNvSpPr txBox="1"/>
          <p:nvPr/>
        </p:nvSpPr>
        <p:spPr>
          <a:xfrm>
            <a:off x="1577130" y="713064"/>
            <a:ext cx="9630562" cy="369332"/>
          </a:xfrm>
          <a:prstGeom prst="rect">
            <a:avLst/>
          </a:prstGeom>
          <a:noFill/>
        </p:spPr>
        <p:txBody>
          <a:bodyPr wrap="square" rtlCol="0">
            <a:spAutoFit/>
          </a:bodyPr>
          <a:lstStyle/>
          <a:p>
            <a:r>
              <a:rPr lang="zh-CN" altLang="en-US" dirty="0"/>
              <a:t>二叉排序树的目的，不是为了排序，而是为了提高</a:t>
            </a:r>
            <a:r>
              <a:rPr lang="zh-CN" altLang="en-US" dirty="0">
                <a:solidFill>
                  <a:schemeClr val="accent1"/>
                </a:solidFill>
              </a:rPr>
              <a:t>查找</a:t>
            </a:r>
            <a:r>
              <a:rPr lang="zh-CN" altLang="en-US" dirty="0"/>
              <a:t>和</a:t>
            </a:r>
            <a:r>
              <a:rPr lang="zh-CN" altLang="en-US" dirty="0">
                <a:solidFill>
                  <a:schemeClr val="accent1"/>
                </a:solidFill>
              </a:rPr>
              <a:t>插入删除</a:t>
            </a:r>
            <a:r>
              <a:rPr lang="zh-CN" altLang="en-US" dirty="0"/>
              <a:t>关键字的速度。</a:t>
            </a:r>
          </a:p>
        </p:txBody>
      </p:sp>
      <p:cxnSp>
        <p:nvCxnSpPr>
          <p:cNvPr id="5" name="直接箭头连接符 4">
            <a:extLst>
              <a:ext uri="{FF2B5EF4-FFF2-40B4-BE49-F238E27FC236}">
                <a16:creationId xmlns:a16="http://schemas.microsoft.com/office/drawing/2014/main" xmlns="" id="{87625E02-384F-4CB3-B8DF-8967B1FA200B}"/>
              </a:ext>
            </a:extLst>
          </p:cNvPr>
          <p:cNvCxnSpPr/>
          <p:nvPr/>
        </p:nvCxnSpPr>
        <p:spPr>
          <a:xfrm flipH="1">
            <a:off x="6676751" y="1082396"/>
            <a:ext cx="235777" cy="209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0D801ECF-4D99-4743-9FCB-2D7CD4F5B521}"/>
              </a:ext>
            </a:extLst>
          </p:cNvPr>
          <p:cNvSpPr txBox="1"/>
          <p:nvPr/>
        </p:nvSpPr>
        <p:spPr>
          <a:xfrm>
            <a:off x="6282747" y="1343025"/>
            <a:ext cx="797561" cy="369332"/>
          </a:xfrm>
          <a:prstGeom prst="rect">
            <a:avLst/>
          </a:prstGeom>
          <a:noFill/>
        </p:spPr>
        <p:txBody>
          <a:bodyPr wrap="square" rtlCol="0">
            <a:spAutoFit/>
          </a:bodyPr>
          <a:lstStyle/>
          <a:p>
            <a:r>
              <a:rPr lang="zh-CN" altLang="en-US" dirty="0"/>
              <a:t>有序</a:t>
            </a:r>
          </a:p>
        </p:txBody>
      </p:sp>
      <p:cxnSp>
        <p:nvCxnSpPr>
          <p:cNvPr id="9" name="直接箭头连接符 8">
            <a:extLst>
              <a:ext uri="{FF2B5EF4-FFF2-40B4-BE49-F238E27FC236}">
                <a16:creationId xmlns:a16="http://schemas.microsoft.com/office/drawing/2014/main" xmlns="" id="{7B1387E6-D09C-44A5-8AA3-4388AECC94A3}"/>
              </a:ext>
            </a:extLst>
          </p:cNvPr>
          <p:cNvCxnSpPr/>
          <p:nvPr/>
        </p:nvCxnSpPr>
        <p:spPr>
          <a:xfrm>
            <a:off x="7746378" y="1082396"/>
            <a:ext cx="243280" cy="260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xmlns="" id="{6DD72581-30D0-4B33-968F-4EE40E4EE40D}"/>
              </a:ext>
            </a:extLst>
          </p:cNvPr>
          <p:cNvSpPr txBox="1"/>
          <p:nvPr/>
        </p:nvSpPr>
        <p:spPr>
          <a:xfrm>
            <a:off x="7639784" y="1343025"/>
            <a:ext cx="1202212" cy="369332"/>
          </a:xfrm>
          <a:prstGeom prst="rect">
            <a:avLst/>
          </a:prstGeom>
          <a:noFill/>
        </p:spPr>
        <p:txBody>
          <a:bodyPr wrap="square" rtlCol="0">
            <a:spAutoFit/>
          </a:bodyPr>
          <a:lstStyle/>
          <a:p>
            <a:r>
              <a:rPr lang="zh-CN" altLang="en-US" dirty="0"/>
              <a:t>树型结构</a:t>
            </a:r>
          </a:p>
        </p:txBody>
      </p:sp>
      <p:sp>
        <p:nvSpPr>
          <p:cNvPr id="10" name="矩形 9">
            <a:extLst>
              <a:ext uri="{FF2B5EF4-FFF2-40B4-BE49-F238E27FC236}">
                <a16:creationId xmlns:a16="http://schemas.microsoft.com/office/drawing/2014/main" xmlns="" id="{091FD7B4-F3B9-46F7-853F-3CB37A864468}"/>
              </a:ext>
            </a:extLst>
          </p:cNvPr>
          <p:cNvSpPr/>
          <p:nvPr/>
        </p:nvSpPr>
        <p:spPr>
          <a:xfrm>
            <a:off x="455869" y="2476390"/>
            <a:ext cx="6907800" cy="2308324"/>
          </a:xfrm>
          <a:prstGeom prst="rect">
            <a:avLst/>
          </a:prstGeom>
        </p:spPr>
        <p:txBody>
          <a:bodyPr wrap="square">
            <a:spAutoFit/>
          </a:bodyPr>
          <a:lstStyle/>
          <a:p>
            <a:r>
              <a:rPr lang="en-US" altLang="zh-CN" dirty="0">
                <a:solidFill>
                  <a:schemeClr val="accent4"/>
                </a:solidFill>
              </a:rPr>
              <a:t>//</a:t>
            </a:r>
            <a:r>
              <a:rPr lang="zh-CN" altLang="en-US" dirty="0">
                <a:solidFill>
                  <a:schemeClr val="accent4"/>
                </a:solidFill>
              </a:rPr>
              <a:t>递归代码</a:t>
            </a:r>
            <a:endParaRPr lang="en-US" altLang="zh-CN" dirty="0">
              <a:solidFill>
                <a:schemeClr val="accent4"/>
              </a:solidFill>
            </a:endParaRPr>
          </a:p>
          <a:p>
            <a:r>
              <a:rPr lang="en-US" altLang="zh-CN" dirty="0" err="1"/>
              <a:t>BiTNode</a:t>
            </a:r>
            <a:r>
              <a:rPr lang="en-US" altLang="zh-CN" dirty="0"/>
              <a:t> *</a:t>
            </a:r>
            <a:r>
              <a:rPr lang="en-US" altLang="zh-CN" dirty="0" err="1"/>
              <a:t>BST_Search</a:t>
            </a:r>
            <a:r>
              <a:rPr lang="en-US" altLang="zh-CN" dirty="0"/>
              <a:t>(</a:t>
            </a:r>
            <a:r>
              <a:rPr lang="en-US" altLang="zh-CN" dirty="0" err="1"/>
              <a:t>BiTNode</a:t>
            </a:r>
            <a:r>
              <a:rPr lang="en-US" altLang="zh-CN" dirty="0"/>
              <a:t> *</a:t>
            </a:r>
            <a:r>
              <a:rPr lang="en-US" altLang="zh-CN" dirty="0" err="1"/>
              <a:t>t,ElemType</a:t>
            </a:r>
            <a:r>
              <a:rPr lang="en-US" altLang="zh-CN" dirty="0"/>
              <a:t> key){</a:t>
            </a:r>
          </a:p>
          <a:p>
            <a:r>
              <a:rPr lang="en-US" altLang="zh-CN" dirty="0"/>
              <a:t>               </a:t>
            </a:r>
            <a:r>
              <a:rPr lang="en-US" altLang="zh-CN" dirty="0">
                <a:solidFill>
                  <a:schemeClr val="accent1"/>
                </a:solidFill>
              </a:rPr>
              <a:t>if</a:t>
            </a:r>
            <a:r>
              <a:rPr lang="en-US" altLang="zh-CN" dirty="0"/>
              <a:t>(t==NULL)</a:t>
            </a:r>
            <a:r>
              <a:rPr lang="en-US" altLang="zh-CN" dirty="0">
                <a:solidFill>
                  <a:schemeClr val="accent1"/>
                </a:solidFill>
              </a:rPr>
              <a:t>return</a:t>
            </a:r>
            <a:r>
              <a:rPr lang="en-US" altLang="zh-CN" dirty="0"/>
              <a:t> NULL; //</a:t>
            </a:r>
            <a:r>
              <a:rPr lang="zh-CN" altLang="en-US" dirty="0"/>
              <a:t>如果树为空则 返回空值</a:t>
            </a:r>
          </a:p>
          <a:p>
            <a:r>
              <a:rPr lang="zh-CN" altLang="en-US" dirty="0"/>
              <a:t>	</a:t>
            </a:r>
            <a:r>
              <a:rPr lang="en-US" altLang="zh-CN" dirty="0">
                <a:solidFill>
                  <a:schemeClr val="accent1"/>
                </a:solidFill>
              </a:rPr>
              <a:t>else</a:t>
            </a:r>
            <a:r>
              <a:rPr lang="en-US" altLang="zh-CN" dirty="0"/>
              <a:t>{</a:t>
            </a:r>
          </a:p>
          <a:p>
            <a:r>
              <a:rPr lang="en-US" altLang="zh-CN" dirty="0"/>
              <a:t>                        </a:t>
            </a:r>
            <a:r>
              <a:rPr lang="en-US" altLang="zh-CN" dirty="0">
                <a:solidFill>
                  <a:schemeClr val="accent1"/>
                </a:solidFill>
              </a:rPr>
              <a:t>if</a:t>
            </a:r>
            <a:r>
              <a:rPr lang="en-US" altLang="zh-CN" dirty="0"/>
              <a:t>(t-&gt;key==key)</a:t>
            </a:r>
            <a:r>
              <a:rPr lang="en-US" altLang="zh-CN" dirty="0">
                <a:solidFill>
                  <a:schemeClr val="accent1"/>
                </a:solidFill>
              </a:rPr>
              <a:t>return</a:t>
            </a:r>
            <a:r>
              <a:rPr lang="en-US" altLang="zh-CN" dirty="0"/>
              <a:t> t;</a:t>
            </a:r>
          </a:p>
          <a:p>
            <a:r>
              <a:rPr lang="en-US" altLang="zh-CN" dirty="0"/>
              <a:t>                        </a:t>
            </a:r>
            <a:r>
              <a:rPr lang="en-US" altLang="zh-CN" dirty="0">
                <a:solidFill>
                  <a:schemeClr val="accent1"/>
                </a:solidFill>
              </a:rPr>
              <a:t>else if</a:t>
            </a:r>
            <a:r>
              <a:rPr lang="en-US" altLang="zh-CN" dirty="0"/>
              <a:t>(key&lt;t-&gt;key)</a:t>
            </a:r>
            <a:r>
              <a:rPr lang="en-US" altLang="zh-CN" dirty="0">
                <a:solidFill>
                  <a:schemeClr val="accent1"/>
                </a:solidFill>
              </a:rPr>
              <a:t>return</a:t>
            </a:r>
            <a:r>
              <a:rPr lang="en-US" altLang="zh-CN" dirty="0"/>
              <a:t> </a:t>
            </a:r>
            <a:r>
              <a:rPr lang="en-US" altLang="zh-CN" dirty="0" err="1"/>
              <a:t>BST_Search</a:t>
            </a:r>
            <a:r>
              <a:rPr lang="en-US" altLang="zh-CN" dirty="0"/>
              <a:t>(t-&gt;</a:t>
            </a:r>
            <a:r>
              <a:rPr lang="en-US" altLang="zh-CN" dirty="0" err="1"/>
              <a:t>lchild,key</a:t>
            </a:r>
            <a:r>
              <a:rPr lang="en-US" altLang="zh-CN" dirty="0"/>
              <a:t>);</a:t>
            </a:r>
          </a:p>
          <a:p>
            <a:r>
              <a:rPr lang="en-US" altLang="zh-CN" dirty="0"/>
              <a:t>                        </a:t>
            </a:r>
            <a:r>
              <a:rPr lang="en-US" altLang="zh-CN" dirty="0">
                <a:solidFill>
                  <a:schemeClr val="accent1"/>
                </a:solidFill>
              </a:rPr>
              <a:t>else</a:t>
            </a:r>
            <a:r>
              <a:rPr lang="en-US" altLang="zh-CN" dirty="0"/>
              <a:t> </a:t>
            </a:r>
            <a:r>
              <a:rPr lang="en-US" altLang="zh-CN" dirty="0">
                <a:solidFill>
                  <a:schemeClr val="accent1"/>
                </a:solidFill>
              </a:rPr>
              <a:t>return </a:t>
            </a:r>
            <a:r>
              <a:rPr lang="en-US" altLang="zh-CN" dirty="0" err="1"/>
              <a:t>BST_Search</a:t>
            </a:r>
            <a:r>
              <a:rPr lang="en-US" altLang="zh-CN" dirty="0"/>
              <a:t>(t-&gt;</a:t>
            </a:r>
            <a:r>
              <a:rPr lang="en-US" altLang="zh-CN" dirty="0" err="1"/>
              <a:t>rchild,key</a:t>
            </a:r>
            <a:r>
              <a:rPr lang="en-US" altLang="zh-CN" dirty="0"/>
              <a:t>);</a:t>
            </a:r>
          </a:p>
          <a:p>
            <a:r>
              <a:rPr lang="en-US" altLang="zh-CN" dirty="0"/>
              <a:t>}</a:t>
            </a:r>
          </a:p>
        </p:txBody>
      </p:sp>
      <p:sp>
        <p:nvSpPr>
          <p:cNvPr id="12" name="文本框 11">
            <a:extLst>
              <a:ext uri="{FF2B5EF4-FFF2-40B4-BE49-F238E27FC236}">
                <a16:creationId xmlns:a16="http://schemas.microsoft.com/office/drawing/2014/main" xmlns="" id="{7324B901-7D94-4DEF-AF12-5B6249497DE1}"/>
              </a:ext>
            </a:extLst>
          </p:cNvPr>
          <p:cNvSpPr txBox="1"/>
          <p:nvPr/>
        </p:nvSpPr>
        <p:spPr>
          <a:xfrm>
            <a:off x="455869" y="1918196"/>
            <a:ext cx="6338770" cy="369332"/>
          </a:xfrm>
          <a:prstGeom prst="rect">
            <a:avLst/>
          </a:prstGeom>
          <a:noFill/>
        </p:spPr>
        <p:txBody>
          <a:bodyPr wrap="square" rtlCol="0">
            <a:spAutoFit/>
          </a:bodyPr>
          <a:lstStyle/>
          <a:p>
            <a:r>
              <a:rPr lang="en-US" altLang="zh-CN" b="1" dirty="0"/>
              <a:t>1.</a:t>
            </a:r>
            <a:r>
              <a:rPr lang="zh-CN" altLang="en-US" b="1" dirty="0"/>
              <a:t>二叉排序树</a:t>
            </a:r>
            <a:r>
              <a:rPr lang="zh-CN" altLang="en-US" b="1" dirty="0">
                <a:solidFill>
                  <a:schemeClr val="accent1"/>
                </a:solidFill>
              </a:rPr>
              <a:t>查找关键字</a:t>
            </a:r>
            <a:r>
              <a:rPr lang="zh-CN" altLang="en-US" b="1" dirty="0"/>
              <a:t>代码：</a:t>
            </a:r>
          </a:p>
        </p:txBody>
      </p:sp>
    </p:spTree>
    <p:extLst>
      <p:ext uri="{BB962C8B-B14F-4D97-AF65-F5344CB8AC3E}">
        <p14:creationId xmlns:p14="http://schemas.microsoft.com/office/powerpoint/2010/main" val="339871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8" grpId="0"/>
      <p:bldP spid="10"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a:extLst>
              <a:ext uri="{FF2B5EF4-FFF2-40B4-BE49-F238E27FC236}">
                <a16:creationId xmlns:a16="http://schemas.microsoft.com/office/drawing/2014/main" xmlns="" id="{9939B8E5-9FC3-4A8A-9067-791272B4AEC3}"/>
              </a:ext>
            </a:extLst>
          </p:cNvPr>
          <p:cNvSpPr/>
          <p:nvPr/>
        </p:nvSpPr>
        <p:spPr>
          <a:xfrm>
            <a:off x="397745" y="1578768"/>
            <a:ext cx="11162283" cy="2585323"/>
          </a:xfrm>
          <a:prstGeom prst="rect">
            <a:avLst/>
          </a:prstGeom>
        </p:spPr>
        <p:txBody>
          <a:bodyPr wrap="square">
            <a:spAutoFit/>
          </a:bodyPr>
          <a:lstStyle/>
          <a:p>
            <a:r>
              <a:rPr lang="en-US" altLang="zh-CN" dirty="0">
                <a:solidFill>
                  <a:schemeClr val="accent4"/>
                </a:solidFill>
              </a:rPr>
              <a:t>//</a:t>
            </a:r>
            <a:r>
              <a:rPr lang="zh-CN" altLang="en-US" dirty="0">
                <a:solidFill>
                  <a:schemeClr val="accent4"/>
                </a:solidFill>
              </a:rPr>
              <a:t>非递归代码</a:t>
            </a:r>
            <a:endParaRPr lang="en-US" altLang="zh-CN" dirty="0">
              <a:solidFill>
                <a:schemeClr val="accent4"/>
              </a:solidFill>
            </a:endParaRPr>
          </a:p>
          <a:p>
            <a:r>
              <a:rPr lang="en-US" altLang="zh-CN" dirty="0" err="1"/>
              <a:t>BiTNode</a:t>
            </a:r>
            <a:r>
              <a:rPr lang="en-US" altLang="zh-CN" dirty="0"/>
              <a:t> * </a:t>
            </a:r>
            <a:r>
              <a:rPr lang="en-US" altLang="zh-CN" dirty="0" err="1"/>
              <a:t>BST_Search</a:t>
            </a:r>
            <a:r>
              <a:rPr lang="en-US" altLang="zh-CN" dirty="0"/>
              <a:t>(</a:t>
            </a:r>
            <a:r>
              <a:rPr lang="en-US" altLang="zh-CN" dirty="0" err="1"/>
              <a:t>BiTNode</a:t>
            </a:r>
            <a:r>
              <a:rPr lang="en-US" altLang="zh-CN" dirty="0"/>
              <a:t> *</a:t>
            </a:r>
            <a:r>
              <a:rPr lang="en-US" altLang="zh-CN" dirty="0" err="1"/>
              <a:t>t,ElemType</a:t>
            </a:r>
            <a:r>
              <a:rPr lang="en-US" altLang="zh-CN" dirty="0"/>
              <a:t> key){</a:t>
            </a:r>
          </a:p>
          <a:p>
            <a:r>
              <a:rPr lang="en-US" altLang="zh-CN" dirty="0"/>
              <a:t>	</a:t>
            </a:r>
            <a:r>
              <a:rPr lang="en-US" altLang="zh-CN" dirty="0" err="1"/>
              <a:t>BiTNode</a:t>
            </a:r>
            <a:r>
              <a:rPr lang="en-US" altLang="zh-CN" dirty="0"/>
              <a:t> *p=t;   //</a:t>
            </a:r>
            <a:r>
              <a:rPr lang="zh-CN" altLang="en-US" dirty="0"/>
              <a:t>工作指针 初值指向二叉排序树根结点</a:t>
            </a:r>
          </a:p>
          <a:p>
            <a:r>
              <a:rPr lang="zh-CN" altLang="en-US" dirty="0"/>
              <a:t>	</a:t>
            </a:r>
            <a:r>
              <a:rPr lang="en-US" altLang="zh-CN" dirty="0"/>
              <a:t>while(p!=NULL &amp;&amp; key!=p-&gt;data){   //p</a:t>
            </a:r>
            <a:r>
              <a:rPr lang="zh-CN" altLang="en-US" dirty="0"/>
              <a:t>不为空且没有找到</a:t>
            </a:r>
            <a:r>
              <a:rPr lang="en-US" altLang="zh-CN" dirty="0"/>
              <a:t>key</a:t>
            </a:r>
          </a:p>
          <a:p>
            <a:r>
              <a:rPr lang="en-US" altLang="zh-CN" dirty="0"/>
              <a:t>		if(key&lt;p-&gt;data)  p=p-&gt;</a:t>
            </a:r>
            <a:r>
              <a:rPr lang="en-US" altLang="zh-CN" dirty="0" err="1"/>
              <a:t>lchild</a:t>
            </a:r>
            <a:r>
              <a:rPr lang="en-US" altLang="zh-CN" dirty="0"/>
              <a:t>;  //</a:t>
            </a:r>
            <a:r>
              <a:rPr lang="zh-CN" altLang="en-US" dirty="0"/>
              <a:t>如果</a:t>
            </a:r>
            <a:r>
              <a:rPr lang="en-US" altLang="zh-CN" dirty="0"/>
              <a:t>key</a:t>
            </a:r>
            <a:r>
              <a:rPr lang="zh-CN" altLang="en-US" dirty="0"/>
              <a:t>值比</a:t>
            </a:r>
            <a:r>
              <a:rPr lang="en-US" altLang="zh-CN" dirty="0"/>
              <a:t>p</a:t>
            </a:r>
            <a:r>
              <a:rPr lang="zh-CN" altLang="en-US" dirty="0"/>
              <a:t>指向结点值小，则查找左子树</a:t>
            </a:r>
            <a:endParaRPr lang="en-US" altLang="zh-CN" dirty="0"/>
          </a:p>
          <a:p>
            <a:r>
              <a:rPr lang="en-US" altLang="zh-CN" dirty="0"/>
              <a:t>		else  p=p-&gt;</a:t>
            </a:r>
            <a:r>
              <a:rPr lang="en-US" altLang="zh-CN" dirty="0" err="1"/>
              <a:t>rchild</a:t>
            </a:r>
            <a:r>
              <a:rPr lang="en-US" altLang="zh-CN" dirty="0"/>
              <a:t>;  //</a:t>
            </a:r>
            <a:r>
              <a:rPr lang="zh-CN" altLang="en-US" dirty="0"/>
              <a:t>如果</a:t>
            </a:r>
            <a:r>
              <a:rPr lang="en-US" altLang="zh-CN" dirty="0"/>
              <a:t>key</a:t>
            </a:r>
            <a:r>
              <a:rPr lang="zh-CN" altLang="en-US" dirty="0"/>
              <a:t>值比</a:t>
            </a:r>
            <a:r>
              <a:rPr lang="en-US" altLang="zh-CN" dirty="0"/>
              <a:t>p</a:t>
            </a:r>
            <a:r>
              <a:rPr lang="zh-CN" altLang="en-US" dirty="0"/>
              <a:t>指向结点值大，则查找右子树</a:t>
            </a:r>
            <a:endParaRPr lang="en-US" altLang="zh-CN" dirty="0"/>
          </a:p>
          <a:p>
            <a:r>
              <a:rPr lang="en-US" altLang="zh-CN" dirty="0"/>
              <a:t>	}</a:t>
            </a:r>
          </a:p>
          <a:p>
            <a:r>
              <a:rPr lang="en-US" altLang="zh-CN" dirty="0"/>
              <a:t>	return p; //</a:t>
            </a:r>
            <a:r>
              <a:rPr lang="zh-CN" altLang="en-US" dirty="0"/>
              <a:t>查找成功返回指向值为</a:t>
            </a:r>
            <a:r>
              <a:rPr lang="en-US" altLang="zh-CN" dirty="0"/>
              <a:t>key</a:t>
            </a:r>
            <a:r>
              <a:rPr lang="zh-CN" altLang="en-US" dirty="0"/>
              <a:t>值的结点的指针 查找失败返回</a:t>
            </a:r>
            <a:r>
              <a:rPr lang="en-US" altLang="zh-CN" dirty="0"/>
              <a:t>NULL </a:t>
            </a:r>
          </a:p>
          <a:p>
            <a:r>
              <a:rPr lang="en-US" altLang="zh-CN" dirty="0"/>
              <a:t>}</a:t>
            </a:r>
          </a:p>
        </p:txBody>
      </p:sp>
      <p:sp>
        <p:nvSpPr>
          <p:cNvPr id="13" name="文本框 12">
            <a:extLst>
              <a:ext uri="{FF2B5EF4-FFF2-40B4-BE49-F238E27FC236}">
                <a16:creationId xmlns:a16="http://schemas.microsoft.com/office/drawing/2014/main" xmlns="" id="{735DEDAE-E723-4B8A-8889-EBEE5AE918C9}"/>
              </a:ext>
            </a:extLst>
          </p:cNvPr>
          <p:cNvSpPr txBox="1"/>
          <p:nvPr/>
        </p:nvSpPr>
        <p:spPr>
          <a:xfrm>
            <a:off x="397746" y="1020574"/>
            <a:ext cx="6338770" cy="369332"/>
          </a:xfrm>
          <a:prstGeom prst="rect">
            <a:avLst/>
          </a:prstGeom>
          <a:noFill/>
        </p:spPr>
        <p:txBody>
          <a:bodyPr wrap="square" rtlCol="0">
            <a:spAutoFit/>
          </a:bodyPr>
          <a:lstStyle/>
          <a:p>
            <a:r>
              <a:rPr lang="zh-CN" altLang="en-US" b="1" dirty="0"/>
              <a:t>二叉排序树</a:t>
            </a:r>
            <a:r>
              <a:rPr lang="zh-CN" altLang="en-US" b="1" dirty="0">
                <a:solidFill>
                  <a:schemeClr val="accent1"/>
                </a:solidFill>
              </a:rPr>
              <a:t>查找关键字</a:t>
            </a:r>
            <a:r>
              <a:rPr lang="zh-CN" altLang="en-US" b="1" dirty="0"/>
              <a:t>代码：</a:t>
            </a:r>
          </a:p>
        </p:txBody>
      </p:sp>
    </p:spTree>
    <p:extLst>
      <p:ext uri="{BB962C8B-B14F-4D97-AF65-F5344CB8AC3E}">
        <p14:creationId xmlns:p14="http://schemas.microsoft.com/office/powerpoint/2010/main" val="303116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xmlns="" id="{00B31415-1138-47DF-9A84-39A41A1CFF5C}"/>
              </a:ext>
            </a:extLst>
          </p:cNvPr>
          <p:cNvSpPr txBox="1"/>
          <p:nvPr/>
        </p:nvSpPr>
        <p:spPr>
          <a:xfrm>
            <a:off x="464258" y="571474"/>
            <a:ext cx="3327566" cy="369332"/>
          </a:xfrm>
          <a:prstGeom prst="rect">
            <a:avLst/>
          </a:prstGeom>
          <a:noFill/>
        </p:spPr>
        <p:txBody>
          <a:bodyPr wrap="square" rtlCol="0">
            <a:spAutoFit/>
          </a:bodyPr>
          <a:lstStyle/>
          <a:p>
            <a:r>
              <a:rPr lang="en-US" altLang="zh-CN" b="1" dirty="0"/>
              <a:t>2.</a:t>
            </a:r>
            <a:r>
              <a:rPr lang="zh-CN" altLang="en-US" b="1" dirty="0"/>
              <a:t>二叉排序树</a:t>
            </a:r>
            <a:r>
              <a:rPr lang="zh-CN" altLang="en-US" b="1" dirty="0">
                <a:solidFill>
                  <a:schemeClr val="accent1"/>
                </a:solidFill>
              </a:rPr>
              <a:t>插入关键字</a:t>
            </a:r>
            <a:r>
              <a:rPr lang="zh-CN" altLang="en-US" b="1" dirty="0"/>
              <a:t>代码：</a:t>
            </a:r>
          </a:p>
        </p:txBody>
      </p:sp>
      <p:sp>
        <p:nvSpPr>
          <p:cNvPr id="3" name="矩形 2">
            <a:extLst>
              <a:ext uri="{FF2B5EF4-FFF2-40B4-BE49-F238E27FC236}">
                <a16:creationId xmlns:a16="http://schemas.microsoft.com/office/drawing/2014/main" xmlns="" id="{942D44A6-6F50-4943-88EF-CB7A80344A9E}"/>
              </a:ext>
            </a:extLst>
          </p:cNvPr>
          <p:cNvSpPr/>
          <p:nvPr/>
        </p:nvSpPr>
        <p:spPr>
          <a:xfrm>
            <a:off x="916362" y="2495781"/>
            <a:ext cx="10359276" cy="397031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dirty="0">
                <a:solidFill>
                  <a:schemeClr val="accent1"/>
                </a:solidFill>
              </a:rPr>
              <a:t>int</a:t>
            </a:r>
            <a:r>
              <a:rPr lang="en-US" altLang="zh-CN" dirty="0"/>
              <a:t> </a:t>
            </a:r>
            <a:r>
              <a:rPr lang="en-US" altLang="zh-CN" dirty="0" err="1"/>
              <a:t>BST_Insert</a:t>
            </a:r>
            <a:r>
              <a:rPr lang="en-US" altLang="zh-CN" dirty="0"/>
              <a:t>(</a:t>
            </a:r>
            <a:r>
              <a:rPr lang="en-US" altLang="zh-CN" dirty="0" err="1"/>
              <a:t>BiTNode</a:t>
            </a:r>
            <a:r>
              <a:rPr lang="en-US" altLang="zh-CN" dirty="0"/>
              <a:t>* </a:t>
            </a:r>
            <a:r>
              <a:rPr lang="en-US" altLang="zh-CN" dirty="0">
                <a:solidFill>
                  <a:srgbClr val="FF0000"/>
                </a:solidFill>
              </a:rPr>
              <a:t>&amp;</a:t>
            </a:r>
            <a:r>
              <a:rPr lang="en-US" altLang="zh-CN" dirty="0" err="1">
                <a:solidFill>
                  <a:srgbClr val="FF0000"/>
                </a:solidFill>
              </a:rPr>
              <a:t>t</a:t>
            </a:r>
            <a:r>
              <a:rPr lang="en-US" altLang="zh-CN" dirty="0" err="1"/>
              <a:t>,ElemType</a:t>
            </a:r>
            <a:r>
              <a:rPr lang="en-US" altLang="zh-CN" dirty="0"/>
              <a:t> k){ //</a:t>
            </a:r>
            <a:r>
              <a:rPr lang="zh-CN" altLang="en-US" dirty="0"/>
              <a:t>插入操作是要对树进行修改，所以是引用类型的指针</a:t>
            </a:r>
            <a:endParaRPr lang="en-US" altLang="zh-CN" dirty="0"/>
          </a:p>
          <a:p>
            <a:r>
              <a:rPr lang="zh-CN" altLang="en-US" dirty="0"/>
              <a:t>	</a:t>
            </a:r>
            <a:r>
              <a:rPr lang="en-US" altLang="zh-CN" dirty="0">
                <a:solidFill>
                  <a:schemeClr val="accent1"/>
                </a:solidFill>
              </a:rPr>
              <a:t>if</a:t>
            </a:r>
            <a:r>
              <a:rPr lang="en-US" altLang="zh-CN" dirty="0"/>
              <a:t>(t==NULL){	//</a:t>
            </a:r>
            <a:r>
              <a:rPr lang="zh-CN" altLang="en-US" dirty="0"/>
              <a:t>原树为空，新插入的记录为根结点</a:t>
            </a:r>
          </a:p>
          <a:p>
            <a:r>
              <a:rPr lang="zh-CN" altLang="en-US" dirty="0"/>
              <a:t>		</a:t>
            </a:r>
            <a:r>
              <a:rPr lang="en-US" altLang="zh-CN" dirty="0"/>
              <a:t>t=(</a:t>
            </a:r>
            <a:r>
              <a:rPr lang="en-US" altLang="zh-CN" dirty="0" err="1"/>
              <a:t>BiTNode</a:t>
            </a:r>
            <a:r>
              <a:rPr lang="en-US" altLang="zh-CN" dirty="0"/>
              <a:t>*)</a:t>
            </a:r>
            <a:r>
              <a:rPr lang="en-US" altLang="zh-CN" dirty="0">
                <a:solidFill>
                  <a:schemeClr val="accent1"/>
                </a:solidFill>
              </a:rPr>
              <a:t>malloc</a:t>
            </a:r>
            <a:r>
              <a:rPr lang="en-US" altLang="zh-CN" dirty="0"/>
              <a:t>(</a:t>
            </a:r>
            <a:r>
              <a:rPr lang="en-US" altLang="zh-CN" dirty="0" err="1">
                <a:solidFill>
                  <a:schemeClr val="accent1"/>
                </a:solidFill>
              </a:rPr>
              <a:t>sizeof</a:t>
            </a:r>
            <a:r>
              <a:rPr lang="en-US" altLang="zh-CN" dirty="0"/>
              <a:t>(</a:t>
            </a:r>
            <a:r>
              <a:rPr lang="en-US" altLang="zh-CN" dirty="0" err="1"/>
              <a:t>BiTNode</a:t>
            </a:r>
            <a:r>
              <a:rPr lang="en-US" altLang="zh-CN" dirty="0"/>
              <a:t>));  //malloc</a:t>
            </a:r>
            <a:r>
              <a:rPr lang="zh-CN" altLang="en-US" dirty="0"/>
              <a:t>库函数分配新结点的存储空间</a:t>
            </a:r>
            <a:endParaRPr lang="en-US" altLang="zh-CN" dirty="0"/>
          </a:p>
          <a:p>
            <a:r>
              <a:rPr lang="en-US" altLang="zh-CN" dirty="0"/>
              <a:t>		t-&gt;key=k;                                         //</a:t>
            </a:r>
            <a:r>
              <a:rPr lang="zh-CN" altLang="en-US" dirty="0"/>
              <a:t>该结点的关键字值赋值为</a:t>
            </a:r>
            <a:r>
              <a:rPr lang="en-US" altLang="zh-CN" dirty="0"/>
              <a:t>k</a:t>
            </a:r>
          </a:p>
          <a:p>
            <a:r>
              <a:rPr lang="en-US" altLang="zh-CN" dirty="0"/>
              <a:t>		t-&gt;</a:t>
            </a:r>
            <a:r>
              <a:rPr lang="en-US" altLang="zh-CN" dirty="0" err="1"/>
              <a:t>lchild</a:t>
            </a:r>
            <a:r>
              <a:rPr lang="en-US" altLang="zh-CN" dirty="0"/>
              <a:t>=t-&gt;</a:t>
            </a:r>
            <a:r>
              <a:rPr lang="en-US" altLang="zh-CN" dirty="0" err="1"/>
              <a:t>rhild</a:t>
            </a:r>
            <a:r>
              <a:rPr lang="en-US" altLang="zh-CN" dirty="0"/>
              <a:t>=NULL;                //</a:t>
            </a:r>
            <a:r>
              <a:rPr lang="zh-CN" altLang="en-US" dirty="0"/>
              <a:t>根结点初始化左右孩子为空</a:t>
            </a:r>
            <a:endParaRPr lang="en-US" altLang="zh-CN" dirty="0"/>
          </a:p>
          <a:p>
            <a:r>
              <a:rPr lang="en-US" altLang="zh-CN" dirty="0"/>
              <a:t>		</a:t>
            </a:r>
            <a:r>
              <a:rPr lang="en-US" altLang="zh-CN" dirty="0">
                <a:solidFill>
                  <a:schemeClr val="accent1"/>
                </a:solidFill>
              </a:rPr>
              <a:t>return </a:t>
            </a:r>
            <a:r>
              <a:rPr lang="en-US" altLang="zh-CN" dirty="0"/>
              <a:t> 1;			            //</a:t>
            </a:r>
            <a:r>
              <a:rPr lang="zh-CN" altLang="en-US" dirty="0"/>
              <a:t>返回</a:t>
            </a:r>
            <a:r>
              <a:rPr lang="en-US" altLang="zh-CN" dirty="0"/>
              <a:t>1</a:t>
            </a:r>
            <a:r>
              <a:rPr lang="zh-CN" altLang="en-US" dirty="0"/>
              <a:t>，表示成功</a:t>
            </a:r>
          </a:p>
          <a:p>
            <a:r>
              <a:rPr lang="zh-CN" altLang="en-US" dirty="0"/>
              <a:t>	</a:t>
            </a:r>
            <a:r>
              <a:rPr lang="en-US" altLang="zh-CN" dirty="0"/>
              <a:t>}</a:t>
            </a:r>
          </a:p>
          <a:p>
            <a:r>
              <a:rPr lang="en-US" altLang="zh-CN" dirty="0"/>
              <a:t>	</a:t>
            </a:r>
            <a:r>
              <a:rPr lang="en-US" altLang="zh-CN" dirty="0">
                <a:solidFill>
                  <a:schemeClr val="accent1"/>
                </a:solidFill>
              </a:rPr>
              <a:t>else if</a:t>
            </a:r>
            <a:r>
              <a:rPr lang="en-US" altLang="zh-CN" dirty="0"/>
              <a:t>(k==t-&gt;key)			//</a:t>
            </a:r>
            <a:r>
              <a:rPr lang="zh-CN" altLang="en-US" dirty="0"/>
              <a:t>树中存在相同关键字的结点 插入失败</a:t>
            </a:r>
          </a:p>
          <a:p>
            <a:r>
              <a:rPr lang="zh-CN" altLang="en-US" dirty="0"/>
              <a:t>		</a:t>
            </a:r>
            <a:r>
              <a:rPr lang="en-US" altLang="zh-CN" dirty="0">
                <a:solidFill>
                  <a:schemeClr val="accent1"/>
                </a:solidFill>
              </a:rPr>
              <a:t>return</a:t>
            </a:r>
            <a:r>
              <a:rPr lang="en-US" altLang="zh-CN" dirty="0"/>
              <a:t>  0;</a:t>
            </a:r>
          </a:p>
          <a:p>
            <a:r>
              <a:rPr lang="en-US" altLang="zh-CN" dirty="0"/>
              <a:t>	</a:t>
            </a:r>
            <a:r>
              <a:rPr lang="en-US" altLang="zh-CN" dirty="0">
                <a:solidFill>
                  <a:schemeClr val="accent1"/>
                </a:solidFill>
              </a:rPr>
              <a:t>else if</a:t>
            </a:r>
            <a:r>
              <a:rPr lang="en-US" altLang="zh-CN" dirty="0"/>
              <a:t>(k&lt;t-&gt;key)			//</a:t>
            </a:r>
            <a:r>
              <a:rPr lang="zh-CN" altLang="en-US" dirty="0"/>
              <a:t>插入到</a:t>
            </a:r>
            <a:r>
              <a:rPr lang="en-US" altLang="zh-CN" dirty="0"/>
              <a:t>t</a:t>
            </a:r>
            <a:r>
              <a:rPr lang="zh-CN" altLang="en-US" dirty="0"/>
              <a:t>的左子树中</a:t>
            </a:r>
          </a:p>
          <a:p>
            <a:r>
              <a:rPr lang="zh-CN" altLang="en-US" dirty="0"/>
              <a:t>		</a:t>
            </a:r>
            <a:r>
              <a:rPr lang="en-US" altLang="zh-CN" dirty="0">
                <a:solidFill>
                  <a:schemeClr val="accent1"/>
                </a:solidFill>
              </a:rPr>
              <a:t>return</a:t>
            </a:r>
            <a:r>
              <a:rPr lang="en-US" altLang="zh-CN" dirty="0"/>
              <a:t>  </a:t>
            </a:r>
            <a:r>
              <a:rPr lang="en-US" altLang="zh-CN" dirty="0" err="1"/>
              <a:t>BST_Insert</a:t>
            </a:r>
            <a:r>
              <a:rPr lang="en-US" altLang="zh-CN" dirty="0"/>
              <a:t>(t-&gt;</a:t>
            </a:r>
            <a:r>
              <a:rPr lang="en-US" altLang="zh-CN" dirty="0" err="1"/>
              <a:t>lchild,k</a:t>
            </a:r>
            <a:r>
              <a:rPr lang="en-US" altLang="zh-CN" dirty="0"/>
              <a:t>);</a:t>
            </a:r>
          </a:p>
          <a:p>
            <a:r>
              <a:rPr lang="en-US" altLang="zh-CN" dirty="0"/>
              <a:t>	</a:t>
            </a:r>
            <a:r>
              <a:rPr lang="en-US" altLang="zh-CN" dirty="0">
                <a:solidFill>
                  <a:schemeClr val="accent1"/>
                </a:solidFill>
              </a:rPr>
              <a:t>else</a:t>
            </a:r>
            <a:r>
              <a:rPr lang="en-US" altLang="zh-CN" dirty="0"/>
              <a:t>				//</a:t>
            </a:r>
            <a:r>
              <a:rPr lang="zh-CN" altLang="en-US" dirty="0"/>
              <a:t>插入到</a:t>
            </a:r>
            <a:r>
              <a:rPr lang="en-US" altLang="zh-CN" dirty="0"/>
              <a:t>t</a:t>
            </a:r>
            <a:r>
              <a:rPr lang="zh-CN" altLang="en-US" dirty="0"/>
              <a:t>的右子树中</a:t>
            </a:r>
          </a:p>
          <a:p>
            <a:r>
              <a:rPr lang="zh-CN" altLang="en-US" dirty="0"/>
              <a:t>		</a:t>
            </a:r>
            <a:r>
              <a:rPr lang="en-US" altLang="zh-CN" dirty="0">
                <a:solidFill>
                  <a:schemeClr val="accent1"/>
                </a:solidFill>
              </a:rPr>
              <a:t>return</a:t>
            </a:r>
            <a:r>
              <a:rPr lang="en-US" altLang="zh-CN" dirty="0"/>
              <a:t>  </a:t>
            </a:r>
            <a:r>
              <a:rPr lang="en-US" altLang="zh-CN" dirty="0" err="1"/>
              <a:t>BST_Insert</a:t>
            </a:r>
            <a:r>
              <a:rPr lang="en-US" altLang="zh-CN" dirty="0"/>
              <a:t>(t-&gt;</a:t>
            </a:r>
            <a:r>
              <a:rPr lang="en-US" altLang="zh-CN" dirty="0" err="1"/>
              <a:t>rchild,k</a:t>
            </a:r>
            <a:r>
              <a:rPr lang="en-US" altLang="zh-CN" dirty="0"/>
              <a:t>);</a:t>
            </a:r>
          </a:p>
          <a:p>
            <a:r>
              <a:rPr lang="en-US" altLang="zh-CN" dirty="0"/>
              <a:t>}</a:t>
            </a:r>
          </a:p>
        </p:txBody>
      </p:sp>
      <p:sp>
        <p:nvSpPr>
          <p:cNvPr id="4" name="矩形: 圆角 3">
            <a:extLst>
              <a:ext uri="{FF2B5EF4-FFF2-40B4-BE49-F238E27FC236}">
                <a16:creationId xmlns:a16="http://schemas.microsoft.com/office/drawing/2014/main" xmlns="" id="{A365C9E4-49F6-4F5B-9590-297040DE5399}"/>
              </a:ext>
            </a:extLst>
          </p:cNvPr>
          <p:cNvSpPr/>
          <p:nvPr/>
        </p:nvSpPr>
        <p:spPr>
          <a:xfrm>
            <a:off x="1221700" y="978761"/>
            <a:ext cx="9348428" cy="1332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空树：直接插入新结点返回成功</a:t>
            </a:r>
            <a:endParaRPr lang="en-US" altLang="zh-CN" dirty="0"/>
          </a:p>
          <a:p>
            <a:pPr algn="ctr"/>
            <a:r>
              <a:rPr lang="en-US" altLang="zh-CN" dirty="0"/>
              <a:t>2)</a:t>
            </a:r>
            <a:r>
              <a:rPr lang="zh-CN" altLang="en-US" dirty="0"/>
              <a:t>树不空：检查是否存在关键字重复的结点：</a:t>
            </a:r>
            <a:endParaRPr lang="en-US" altLang="zh-CN" dirty="0"/>
          </a:p>
          <a:p>
            <a:pPr algn="ctr"/>
            <a:r>
              <a:rPr lang="zh-CN" altLang="en-US" dirty="0"/>
              <a:t>①存在：返回插入失败</a:t>
            </a:r>
            <a:endParaRPr lang="en-US" altLang="zh-CN" dirty="0"/>
          </a:p>
          <a:p>
            <a:pPr algn="ctr"/>
            <a:r>
              <a:rPr lang="zh-CN" altLang="en-US" dirty="0"/>
              <a:t>②不存在：检查根结点的值和待插入关键字值的大小关系递归插入左右子树</a:t>
            </a:r>
          </a:p>
        </p:txBody>
      </p:sp>
    </p:spTree>
    <p:extLst>
      <p:ext uri="{BB962C8B-B14F-4D97-AF65-F5344CB8AC3E}">
        <p14:creationId xmlns:p14="http://schemas.microsoft.com/office/powerpoint/2010/main" val="18826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xmlns="" id="{7265EF06-F15B-4A88-AAEF-2BA1E081E15A}"/>
              </a:ext>
            </a:extLst>
          </p:cNvPr>
          <p:cNvSpPr txBox="1"/>
          <p:nvPr/>
        </p:nvSpPr>
        <p:spPr>
          <a:xfrm>
            <a:off x="464258" y="571474"/>
            <a:ext cx="3327566" cy="369332"/>
          </a:xfrm>
          <a:prstGeom prst="rect">
            <a:avLst/>
          </a:prstGeom>
          <a:noFill/>
        </p:spPr>
        <p:txBody>
          <a:bodyPr wrap="square" rtlCol="0">
            <a:spAutoFit/>
          </a:bodyPr>
          <a:lstStyle/>
          <a:p>
            <a:r>
              <a:rPr lang="en-US" altLang="zh-CN" b="1" dirty="0"/>
              <a:t>3.</a:t>
            </a:r>
            <a:r>
              <a:rPr lang="zh-CN" altLang="en-US" b="1" dirty="0"/>
              <a:t>二叉排序树</a:t>
            </a:r>
            <a:r>
              <a:rPr lang="zh-CN" altLang="en-US" b="1" dirty="0">
                <a:solidFill>
                  <a:schemeClr val="accent1"/>
                </a:solidFill>
              </a:rPr>
              <a:t>构造</a:t>
            </a:r>
            <a:r>
              <a:rPr lang="zh-CN" altLang="en-US" b="1" dirty="0"/>
              <a:t>代码：</a:t>
            </a:r>
          </a:p>
        </p:txBody>
      </p:sp>
      <p:sp>
        <p:nvSpPr>
          <p:cNvPr id="3" name="文本框 2">
            <a:extLst>
              <a:ext uri="{FF2B5EF4-FFF2-40B4-BE49-F238E27FC236}">
                <a16:creationId xmlns:a16="http://schemas.microsoft.com/office/drawing/2014/main" xmlns="" id="{8992287D-AA71-44AB-B854-0A5AEA375ECE}"/>
              </a:ext>
            </a:extLst>
          </p:cNvPr>
          <p:cNvSpPr txBox="1"/>
          <p:nvPr/>
        </p:nvSpPr>
        <p:spPr>
          <a:xfrm>
            <a:off x="796954" y="1057462"/>
            <a:ext cx="9194334" cy="369332"/>
          </a:xfrm>
          <a:prstGeom prst="rect">
            <a:avLst/>
          </a:prstGeom>
          <a:noFill/>
        </p:spPr>
        <p:txBody>
          <a:bodyPr wrap="square" rtlCol="0">
            <a:spAutoFit/>
          </a:bodyPr>
          <a:lstStyle/>
          <a:p>
            <a:r>
              <a:rPr lang="zh-CN" altLang="en-US" dirty="0"/>
              <a:t>构造二叉排序树的过程可以理解成从一棵空树开始，依次插入二叉排序树中的结点。</a:t>
            </a:r>
          </a:p>
        </p:txBody>
      </p:sp>
      <p:sp>
        <p:nvSpPr>
          <p:cNvPr id="4" name="矩形 3">
            <a:extLst>
              <a:ext uri="{FF2B5EF4-FFF2-40B4-BE49-F238E27FC236}">
                <a16:creationId xmlns:a16="http://schemas.microsoft.com/office/drawing/2014/main" xmlns="" id="{572C736E-1024-4A28-8E5D-9DE0BCDD0120}"/>
              </a:ext>
            </a:extLst>
          </p:cNvPr>
          <p:cNvSpPr/>
          <p:nvPr/>
        </p:nvSpPr>
        <p:spPr>
          <a:xfrm>
            <a:off x="820835" y="1491997"/>
            <a:ext cx="8742615" cy="258532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dirty="0">
                <a:solidFill>
                  <a:schemeClr val="accent1"/>
                </a:solidFill>
              </a:rPr>
              <a:t>void</a:t>
            </a:r>
            <a:r>
              <a:rPr lang="en-US" altLang="zh-CN" dirty="0"/>
              <a:t> </a:t>
            </a:r>
            <a:r>
              <a:rPr lang="en-US" altLang="zh-CN" dirty="0" err="1"/>
              <a:t>Creat_BST</a:t>
            </a:r>
            <a:r>
              <a:rPr lang="en-US" altLang="zh-CN" dirty="0"/>
              <a:t>(</a:t>
            </a:r>
            <a:r>
              <a:rPr lang="en-US" altLang="zh-CN" dirty="0" err="1"/>
              <a:t>BiTNode</a:t>
            </a:r>
            <a:r>
              <a:rPr lang="en-US" altLang="zh-CN" dirty="0"/>
              <a:t> *&amp;</a:t>
            </a:r>
            <a:r>
              <a:rPr lang="en-US" altLang="zh-CN" dirty="0" err="1"/>
              <a:t>t,ElemType</a:t>
            </a:r>
            <a:r>
              <a:rPr lang="en-US" altLang="zh-CN" dirty="0"/>
              <a:t> key[ ],</a:t>
            </a:r>
            <a:r>
              <a:rPr lang="en-US" altLang="zh-CN" dirty="0">
                <a:solidFill>
                  <a:schemeClr val="accent1"/>
                </a:solidFill>
              </a:rPr>
              <a:t>int </a:t>
            </a:r>
            <a:r>
              <a:rPr lang="en-US" altLang="zh-CN" dirty="0"/>
              <a:t>n){ </a:t>
            </a:r>
          </a:p>
          <a:p>
            <a:r>
              <a:rPr lang="en-US" altLang="zh-CN" dirty="0"/>
              <a:t>//t</a:t>
            </a:r>
            <a:r>
              <a:rPr lang="zh-CN" altLang="en-US" dirty="0"/>
              <a:t>是二叉排序树的根结点指针 </a:t>
            </a:r>
            <a:r>
              <a:rPr lang="en-US" altLang="zh-CN" dirty="0"/>
              <a:t>key</a:t>
            </a:r>
            <a:r>
              <a:rPr lang="zh-CN" altLang="en-US" dirty="0"/>
              <a:t>是关键字数组 </a:t>
            </a:r>
            <a:r>
              <a:rPr lang="en-US" altLang="zh-CN" dirty="0"/>
              <a:t>n</a:t>
            </a:r>
            <a:r>
              <a:rPr lang="zh-CN" altLang="en-US" dirty="0"/>
              <a:t>是关键字数量</a:t>
            </a:r>
            <a:endParaRPr lang="en-US" altLang="zh-CN" dirty="0"/>
          </a:p>
          <a:p>
            <a:r>
              <a:rPr lang="zh-CN" altLang="en-US" dirty="0"/>
              <a:t>	</a:t>
            </a:r>
            <a:r>
              <a:rPr lang="en-US" altLang="zh-CN" dirty="0"/>
              <a:t>t=NULL;	   //</a:t>
            </a:r>
            <a:r>
              <a:rPr lang="zh-CN" altLang="en-US" dirty="0"/>
              <a:t>初始时</a:t>
            </a:r>
            <a:r>
              <a:rPr lang="en-US" altLang="zh-CN" dirty="0"/>
              <a:t>t</a:t>
            </a:r>
            <a:r>
              <a:rPr lang="zh-CN" altLang="en-US" dirty="0"/>
              <a:t>为空树</a:t>
            </a:r>
          </a:p>
          <a:p>
            <a:r>
              <a:rPr lang="zh-CN" altLang="en-US" dirty="0"/>
              <a:t>	</a:t>
            </a:r>
            <a:r>
              <a:rPr lang="en-US" altLang="zh-CN" dirty="0">
                <a:solidFill>
                  <a:schemeClr val="accent1"/>
                </a:solidFill>
              </a:rPr>
              <a:t>int</a:t>
            </a:r>
            <a:r>
              <a:rPr lang="en-US" altLang="zh-CN" dirty="0"/>
              <a:t> </a:t>
            </a:r>
            <a:r>
              <a:rPr lang="en-US" altLang="zh-CN" dirty="0" err="1"/>
              <a:t>i</a:t>
            </a:r>
            <a:r>
              <a:rPr lang="en-US" altLang="zh-CN" dirty="0"/>
              <a:t>=0;</a:t>
            </a:r>
          </a:p>
          <a:p>
            <a:r>
              <a:rPr lang="en-US" altLang="zh-CN" dirty="0"/>
              <a:t>	</a:t>
            </a:r>
            <a:r>
              <a:rPr lang="en-US" altLang="zh-CN" dirty="0">
                <a:solidFill>
                  <a:schemeClr val="accent1"/>
                </a:solidFill>
              </a:rPr>
              <a:t>while</a:t>
            </a:r>
            <a:r>
              <a:rPr lang="en-US" altLang="zh-CN" dirty="0"/>
              <a:t>(</a:t>
            </a:r>
            <a:r>
              <a:rPr lang="en-US" altLang="zh-CN" dirty="0" err="1"/>
              <a:t>i</a:t>
            </a:r>
            <a:r>
              <a:rPr lang="en-US" altLang="zh-CN" dirty="0"/>
              <a:t>&lt;n){		</a:t>
            </a:r>
            <a:r>
              <a:rPr lang="zh-CN" altLang="en-US" dirty="0"/>
              <a:t>		</a:t>
            </a:r>
            <a:endParaRPr lang="en-US" altLang="zh-CN" dirty="0"/>
          </a:p>
          <a:p>
            <a:r>
              <a:rPr lang="en-US" altLang="zh-CN" dirty="0"/>
              <a:t>                             </a:t>
            </a:r>
            <a:r>
              <a:rPr lang="en-US" altLang="zh-CN" dirty="0" err="1" smtClean="0"/>
              <a:t>BST_Insert</a:t>
            </a:r>
            <a:r>
              <a:rPr lang="en-US" altLang="zh-CN" dirty="0" smtClean="0"/>
              <a:t>(</a:t>
            </a:r>
            <a:r>
              <a:rPr lang="en-US" altLang="zh-CN" dirty="0" err="1" smtClean="0"/>
              <a:t>t,key</a:t>
            </a:r>
            <a:r>
              <a:rPr lang="en-US" altLang="zh-CN" dirty="0" smtClean="0"/>
              <a:t>[</a:t>
            </a:r>
            <a:r>
              <a:rPr lang="en-US" altLang="zh-CN" dirty="0" err="1" smtClean="0"/>
              <a:t>i</a:t>
            </a:r>
            <a:r>
              <a:rPr lang="en-US" altLang="zh-CN" dirty="0"/>
              <a:t>]);</a:t>
            </a:r>
          </a:p>
          <a:p>
            <a:r>
              <a:rPr lang="en-US" altLang="zh-CN" dirty="0"/>
              <a:t>		</a:t>
            </a:r>
            <a:r>
              <a:rPr lang="en-US" altLang="zh-CN" dirty="0" err="1"/>
              <a:t>i</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14448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xmlns="" id="{ECC26CC3-9BCE-4D9B-807C-ABBAC326470B}"/>
              </a:ext>
            </a:extLst>
          </p:cNvPr>
          <p:cNvSpPr txBox="1"/>
          <p:nvPr/>
        </p:nvSpPr>
        <p:spPr>
          <a:xfrm>
            <a:off x="464258" y="1143970"/>
            <a:ext cx="2622891" cy="369332"/>
          </a:xfrm>
          <a:prstGeom prst="rect">
            <a:avLst/>
          </a:prstGeom>
          <a:noFill/>
        </p:spPr>
        <p:txBody>
          <a:bodyPr wrap="square" rtlCol="0">
            <a:spAutoFit/>
          </a:bodyPr>
          <a:lstStyle/>
          <a:p>
            <a:r>
              <a:rPr lang="en-US" altLang="zh-CN" b="1" dirty="0"/>
              <a:t>4.</a:t>
            </a:r>
            <a:r>
              <a:rPr lang="zh-CN" altLang="en-US" b="1" dirty="0"/>
              <a:t>二叉排序树</a:t>
            </a:r>
            <a:r>
              <a:rPr lang="zh-CN" altLang="en-US" b="1" dirty="0">
                <a:solidFill>
                  <a:schemeClr val="accent1"/>
                </a:solidFill>
              </a:rPr>
              <a:t>删除结点</a:t>
            </a:r>
            <a:endParaRPr lang="zh-CN" altLang="en-US" b="1" dirty="0"/>
          </a:p>
        </p:txBody>
      </p:sp>
      <p:sp>
        <p:nvSpPr>
          <p:cNvPr id="5" name="左大括号 4">
            <a:extLst>
              <a:ext uri="{FF2B5EF4-FFF2-40B4-BE49-F238E27FC236}">
                <a16:creationId xmlns:a16="http://schemas.microsoft.com/office/drawing/2014/main" xmlns="" id="{8BA9CCC5-9D28-403D-A964-9C26F6A380EA}"/>
              </a:ext>
            </a:extLst>
          </p:cNvPr>
          <p:cNvSpPr/>
          <p:nvPr/>
        </p:nvSpPr>
        <p:spPr>
          <a:xfrm>
            <a:off x="2910980" y="804326"/>
            <a:ext cx="352337" cy="104861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xmlns="" id="{27F87AF0-BA52-4439-B22B-D30BB45F12E0}"/>
              </a:ext>
            </a:extLst>
          </p:cNvPr>
          <p:cNvSpPr txBox="1"/>
          <p:nvPr/>
        </p:nvSpPr>
        <p:spPr>
          <a:xfrm>
            <a:off x="3405930" y="649474"/>
            <a:ext cx="2390863" cy="369332"/>
          </a:xfrm>
          <a:prstGeom prst="rect">
            <a:avLst/>
          </a:prstGeom>
          <a:noFill/>
        </p:spPr>
        <p:txBody>
          <a:bodyPr wrap="square" rtlCol="0">
            <a:spAutoFit/>
          </a:bodyPr>
          <a:lstStyle/>
          <a:p>
            <a:r>
              <a:rPr lang="zh-CN" altLang="en-US" dirty="0"/>
              <a:t>①删除的是叶子结点</a:t>
            </a:r>
          </a:p>
        </p:txBody>
      </p:sp>
      <p:sp>
        <p:nvSpPr>
          <p:cNvPr id="19" name="文本框 18">
            <a:extLst>
              <a:ext uri="{FF2B5EF4-FFF2-40B4-BE49-F238E27FC236}">
                <a16:creationId xmlns:a16="http://schemas.microsoft.com/office/drawing/2014/main" xmlns="" id="{7F72BB4C-1E9A-48E5-9BA6-E66E760796D5}"/>
              </a:ext>
            </a:extLst>
          </p:cNvPr>
          <p:cNvSpPr txBox="1"/>
          <p:nvPr/>
        </p:nvSpPr>
        <p:spPr>
          <a:xfrm>
            <a:off x="3405930" y="1143969"/>
            <a:ext cx="5947796" cy="369332"/>
          </a:xfrm>
          <a:prstGeom prst="rect">
            <a:avLst/>
          </a:prstGeom>
          <a:noFill/>
        </p:spPr>
        <p:txBody>
          <a:bodyPr wrap="square" rtlCol="0">
            <a:spAutoFit/>
          </a:bodyPr>
          <a:lstStyle/>
          <a:p>
            <a:r>
              <a:rPr lang="zh-CN" altLang="en-US" dirty="0"/>
              <a:t>②删除的是仅有左子树或者右子树的结点</a:t>
            </a:r>
          </a:p>
        </p:txBody>
      </p:sp>
      <p:sp>
        <p:nvSpPr>
          <p:cNvPr id="21" name="文本框 20">
            <a:extLst>
              <a:ext uri="{FF2B5EF4-FFF2-40B4-BE49-F238E27FC236}">
                <a16:creationId xmlns:a16="http://schemas.microsoft.com/office/drawing/2014/main" xmlns="" id="{FAAF6D1D-8DEC-4331-9E21-C2D327C51EC9}"/>
              </a:ext>
            </a:extLst>
          </p:cNvPr>
          <p:cNvSpPr txBox="1"/>
          <p:nvPr/>
        </p:nvSpPr>
        <p:spPr>
          <a:xfrm>
            <a:off x="3405930" y="1668279"/>
            <a:ext cx="3882817" cy="369332"/>
          </a:xfrm>
          <a:prstGeom prst="rect">
            <a:avLst/>
          </a:prstGeom>
          <a:noFill/>
        </p:spPr>
        <p:txBody>
          <a:bodyPr wrap="square" rtlCol="0">
            <a:spAutoFit/>
          </a:bodyPr>
          <a:lstStyle/>
          <a:p>
            <a:r>
              <a:rPr lang="zh-CN" altLang="en-US" dirty="0"/>
              <a:t>③删除的是左右子树都有的结点</a:t>
            </a:r>
          </a:p>
        </p:txBody>
      </p:sp>
      <p:sp>
        <p:nvSpPr>
          <p:cNvPr id="28" name="流程图: 接点 27">
            <a:extLst>
              <a:ext uri="{FF2B5EF4-FFF2-40B4-BE49-F238E27FC236}">
                <a16:creationId xmlns:a16="http://schemas.microsoft.com/office/drawing/2014/main" xmlns="" id="{3EEC22BB-3963-459D-BD57-294E82C3C299}"/>
              </a:ext>
            </a:extLst>
          </p:cNvPr>
          <p:cNvSpPr/>
          <p:nvPr/>
        </p:nvSpPr>
        <p:spPr>
          <a:xfrm>
            <a:off x="5936814" y="249159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29" name="流程图: 接点 28">
            <a:extLst>
              <a:ext uri="{FF2B5EF4-FFF2-40B4-BE49-F238E27FC236}">
                <a16:creationId xmlns:a16="http://schemas.microsoft.com/office/drawing/2014/main" xmlns="" id="{668EDA98-810B-418D-9B46-DB40B81F58A0}"/>
              </a:ext>
            </a:extLst>
          </p:cNvPr>
          <p:cNvSpPr/>
          <p:nvPr/>
        </p:nvSpPr>
        <p:spPr>
          <a:xfrm>
            <a:off x="7354534" y="311004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30" name="流程图: 接点 29">
            <a:extLst>
              <a:ext uri="{FF2B5EF4-FFF2-40B4-BE49-F238E27FC236}">
                <a16:creationId xmlns:a16="http://schemas.microsoft.com/office/drawing/2014/main" xmlns="" id="{49A55735-6AB9-45D7-A0C6-07266F1F4C29}"/>
              </a:ext>
            </a:extLst>
          </p:cNvPr>
          <p:cNvSpPr/>
          <p:nvPr/>
        </p:nvSpPr>
        <p:spPr>
          <a:xfrm>
            <a:off x="4426135" y="311004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1" name="流程图: 接点 30">
            <a:extLst>
              <a:ext uri="{FF2B5EF4-FFF2-40B4-BE49-F238E27FC236}">
                <a16:creationId xmlns:a16="http://schemas.microsoft.com/office/drawing/2014/main" xmlns="" id="{D6820BAD-9B35-4A3B-8780-219575E80DCA}"/>
              </a:ext>
            </a:extLst>
          </p:cNvPr>
          <p:cNvSpPr/>
          <p:nvPr/>
        </p:nvSpPr>
        <p:spPr>
          <a:xfrm>
            <a:off x="5173380" y="378869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32" name="流程图: 接点 31">
            <a:extLst>
              <a:ext uri="{FF2B5EF4-FFF2-40B4-BE49-F238E27FC236}">
                <a16:creationId xmlns:a16="http://schemas.microsoft.com/office/drawing/2014/main" xmlns="" id="{F8CBDC79-3FD5-41EA-9526-161FC26D36AA}"/>
              </a:ext>
            </a:extLst>
          </p:cNvPr>
          <p:cNvSpPr/>
          <p:nvPr/>
        </p:nvSpPr>
        <p:spPr>
          <a:xfrm>
            <a:off x="3527648" y="378869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33" name="流程图: 接点 32">
            <a:extLst>
              <a:ext uri="{FF2B5EF4-FFF2-40B4-BE49-F238E27FC236}">
                <a16:creationId xmlns:a16="http://schemas.microsoft.com/office/drawing/2014/main" xmlns="" id="{C1F8E36F-ADDA-4E03-9903-84627124FB87}"/>
              </a:ext>
            </a:extLst>
          </p:cNvPr>
          <p:cNvSpPr/>
          <p:nvPr/>
        </p:nvSpPr>
        <p:spPr>
          <a:xfrm>
            <a:off x="6549006" y="378869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78</a:t>
            </a:r>
            <a:endParaRPr lang="zh-CN" altLang="en-US" dirty="0"/>
          </a:p>
        </p:txBody>
      </p:sp>
      <p:sp>
        <p:nvSpPr>
          <p:cNvPr id="34" name="流程图: 接点 33">
            <a:extLst>
              <a:ext uri="{FF2B5EF4-FFF2-40B4-BE49-F238E27FC236}">
                <a16:creationId xmlns:a16="http://schemas.microsoft.com/office/drawing/2014/main" xmlns="" id="{18008248-2C63-44E7-A3BA-5CA70CD5B22A}"/>
              </a:ext>
            </a:extLst>
          </p:cNvPr>
          <p:cNvSpPr/>
          <p:nvPr/>
        </p:nvSpPr>
        <p:spPr>
          <a:xfrm>
            <a:off x="8206220" y="378869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99</a:t>
            </a:r>
            <a:endParaRPr lang="zh-CN" altLang="en-US" dirty="0"/>
          </a:p>
        </p:txBody>
      </p:sp>
      <p:cxnSp>
        <p:nvCxnSpPr>
          <p:cNvPr id="36" name="直接连接符 35">
            <a:extLst>
              <a:ext uri="{FF2B5EF4-FFF2-40B4-BE49-F238E27FC236}">
                <a16:creationId xmlns:a16="http://schemas.microsoft.com/office/drawing/2014/main" xmlns="" id="{EAEEF79C-A5AF-4E83-8410-303E4A892162}"/>
              </a:ext>
            </a:extLst>
          </p:cNvPr>
          <p:cNvCxnSpPr>
            <a:stCxn id="28" idx="2"/>
            <a:endCxn id="30" idx="0"/>
          </p:cNvCxnSpPr>
          <p:nvPr/>
        </p:nvCxnSpPr>
        <p:spPr>
          <a:xfrm flipH="1">
            <a:off x="4732231" y="2717812"/>
            <a:ext cx="1204583"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23A1350C-500D-40F7-96D4-3278B5C26A2C}"/>
              </a:ext>
            </a:extLst>
          </p:cNvPr>
          <p:cNvCxnSpPr>
            <a:stCxn id="28" idx="6"/>
            <a:endCxn id="29" idx="0"/>
          </p:cNvCxnSpPr>
          <p:nvPr/>
        </p:nvCxnSpPr>
        <p:spPr>
          <a:xfrm>
            <a:off x="6549006" y="2717812"/>
            <a:ext cx="1111624"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7DC74FC1-14DB-493E-82D3-D859AD43263F}"/>
              </a:ext>
            </a:extLst>
          </p:cNvPr>
          <p:cNvCxnSpPr>
            <a:stCxn id="30" idx="2"/>
            <a:endCxn id="32" idx="0"/>
          </p:cNvCxnSpPr>
          <p:nvPr/>
        </p:nvCxnSpPr>
        <p:spPr>
          <a:xfrm flipH="1">
            <a:off x="3833744" y="3336260"/>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0BBDC91C-3C27-4C52-B00B-A5CAB79627B6}"/>
              </a:ext>
            </a:extLst>
          </p:cNvPr>
          <p:cNvCxnSpPr>
            <a:stCxn id="30" idx="6"/>
            <a:endCxn id="31" idx="0"/>
          </p:cNvCxnSpPr>
          <p:nvPr/>
        </p:nvCxnSpPr>
        <p:spPr>
          <a:xfrm>
            <a:off x="5038327" y="3336260"/>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FF1688D5-A17C-4F92-925B-A190D7342858}"/>
              </a:ext>
            </a:extLst>
          </p:cNvPr>
          <p:cNvCxnSpPr>
            <a:stCxn id="29" idx="2"/>
            <a:endCxn id="33" idx="0"/>
          </p:cNvCxnSpPr>
          <p:nvPr/>
        </p:nvCxnSpPr>
        <p:spPr>
          <a:xfrm flipH="1">
            <a:off x="6855102" y="3336260"/>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7CE27A6-53FD-4241-B0A9-ABF427DE82D6}"/>
              </a:ext>
            </a:extLst>
          </p:cNvPr>
          <p:cNvCxnSpPr>
            <a:stCxn id="29" idx="6"/>
            <a:endCxn id="34" idx="0"/>
          </p:cNvCxnSpPr>
          <p:nvPr/>
        </p:nvCxnSpPr>
        <p:spPr>
          <a:xfrm>
            <a:off x="7966726" y="3336260"/>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流程图: 接点 42">
            <a:extLst>
              <a:ext uri="{FF2B5EF4-FFF2-40B4-BE49-F238E27FC236}">
                <a16:creationId xmlns:a16="http://schemas.microsoft.com/office/drawing/2014/main" xmlns="" id="{12117344-7CAC-4514-8A28-089DB42F4046}"/>
              </a:ext>
            </a:extLst>
          </p:cNvPr>
          <p:cNvSpPr/>
          <p:nvPr/>
        </p:nvSpPr>
        <p:spPr>
          <a:xfrm>
            <a:off x="4111650" y="463490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44" name="流程图: 接点 43">
            <a:extLst>
              <a:ext uri="{FF2B5EF4-FFF2-40B4-BE49-F238E27FC236}">
                <a16:creationId xmlns:a16="http://schemas.microsoft.com/office/drawing/2014/main" xmlns="" id="{C2C9965A-B9EB-443F-BE1C-AAD0178ACB5D}"/>
              </a:ext>
            </a:extLst>
          </p:cNvPr>
          <p:cNvSpPr/>
          <p:nvPr/>
        </p:nvSpPr>
        <p:spPr>
          <a:xfrm>
            <a:off x="3405930" y="553977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37</a:t>
            </a:r>
            <a:endParaRPr lang="zh-CN" altLang="en-US" dirty="0"/>
          </a:p>
        </p:txBody>
      </p:sp>
      <p:cxnSp>
        <p:nvCxnSpPr>
          <p:cNvPr id="10" name="直接连接符 9">
            <a:extLst>
              <a:ext uri="{FF2B5EF4-FFF2-40B4-BE49-F238E27FC236}">
                <a16:creationId xmlns:a16="http://schemas.microsoft.com/office/drawing/2014/main" xmlns="" id="{AB32F6DF-44CB-4CA3-80A1-2FD225D99E51}"/>
              </a:ext>
            </a:extLst>
          </p:cNvPr>
          <p:cNvCxnSpPr>
            <a:stCxn id="32" idx="5"/>
            <a:endCxn id="43" idx="0"/>
          </p:cNvCxnSpPr>
          <p:nvPr/>
        </p:nvCxnSpPr>
        <p:spPr>
          <a:xfrm>
            <a:off x="4050187" y="4174867"/>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A36EE670-F44F-469F-AF4F-8F427E66EE9F}"/>
              </a:ext>
            </a:extLst>
          </p:cNvPr>
          <p:cNvCxnSpPr>
            <a:endCxn id="44" idx="0"/>
          </p:cNvCxnSpPr>
          <p:nvPr/>
        </p:nvCxnSpPr>
        <p:spPr>
          <a:xfrm flipH="1">
            <a:off x="3712026" y="5087341"/>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45" name="流程图: 接点 44">
            <a:extLst>
              <a:ext uri="{FF2B5EF4-FFF2-40B4-BE49-F238E27FC236}">
                <a16:creationId xmlns:a16="http://schemas.microsoft.com/office/drawing/2014/main" xmlns="" id="{BAEC2B9E-5E5E-4D5F-9F15-8D4FA52A9DED}"/>
              </a:ext>
            </a:extLst>
          </p:cNvPr>
          <p:cNvSpPr/>
          <p:nvPr/>
        </p:nvSpPr>
        <p:spPr>
          <a:xfrm>
            <a:off x="5753209" y="463490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6" name="流程图: 接点 45">
            <a:extLst>
              <a:ext uri="{FF2B5EF4-FFF2-40B4-BE49-F238E27FC236}">
                <a16:creationId xmlns:a16="http://schemas.microsoft.com/office/drawing/2014/main" xmlns="" id="{7A8E2CE5-C253-4838-B731-1B811507599E}"/>
              </a:ext>
            </a:extLst>
          </p:cNvPr>
          <p:cNvSpPr/>
          <p:nvPr/>
        </p:nvSpPr>
        <p:spPr>
          <a:xfrm>
            <a:off x="5041242" y="554223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50</a:t>
            </a:r>
            <a:endParaRPr lang="zh-CN" altLang="en-US" dirty="0"/>
          </a:p>
        </p:txBody>
      </p:sp>
      <p:cxnSp>
        <p:nvCxnSpPr>
          <p:cNvPr id="16" name="直接连接符 15">
            <a:extLst>
              <a:ext uri="{FF2B5EF4-FFF2-40B4-BE49-F238E27FC236}">
                <a16:creationId xmlns:a16="http://schemas.microsoft.com/office/drawing/2014/main" xmlns="" id="{8B36DCB1-9305-43F0-B0AC-D6ACA66D1D5E}"/>
              </a:ext>
            </a:extLst>
          </p:cNvPr>
          <p:cNvCxnSpPr>
            <a:stCxn id="31" idx="4"/>
            <a:endCxn id="45" idx="0"/>
          </p:cNvCxnSpPr>
          <p:nvPr/>
        </p:nvCxnSpPr>
        <p:spPr>
          <a:xfrm>
            <a:off x="5479476" y="4241124"/>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12064EAD-4625-4E64-AB1E-BDC961479199}"/>
              </a:ext>
            </a:extLst>
          </p:cNvPr>
          <p:cNvCxnSpPr>
            <a:stCxn id="45" idx="4"/>
            <a:endCxn id="46" idx="0"/>
          </p:cNvCxnSpPr>
          <p:nvPr/>
        </p:nvCxnSpPr>
        <p:spPr>
          <a:xfrm flipH="1">
            <a:off x="5347338" y="5087341"/>
            <a:ext cx="711967" cy="454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9" grpId="0"/>
      <p:bldP spid="21" grpId="0"/>
      <p:bldP spid="28" grpId="0" animBg="1"/>
      <p:bldP spid="29" grpId="0" animBg="1"/>
      <p:bldP spid="30" grpId="0" animBg="1"/>
      <p:bldP spid="31" grpId="0" animBg="1"/>
      <p:bldP spid="32" grpId="0" animBg="1"/>
      <p:bldP spid="33" grpId="0" animBg="1"/>
      <p:bldP spid="34" grpId="0" animBg="1"/>
      <p:bldP spid="43" grpId="0" animBg="1"/>
      <p:bldP spid="44" grpId="0" animBg="1"/>
      <p:bldP spid="45"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xmlns="" id="{08D6BFFF-D85B-4838-A82A-B6490C32DAB6}"/>
              </a:ext>
            </a:extLst>
          </p:cNvPr>
          <p:cNvPicPr>
            <a:picLocks noChangeAspect="1"/>
          </p:cNvPicPr>
          <p:nvPr/>
        </p:nvPicPr>
        <p:blipFill>
          <a:blip r:embed="rId2"/>
          <a:stretch>
            <a:fillRect/>
          </a:stretch>
        </p:blipFill>
        <p:spPr>
          <a:xfrm>
            <a:off x="501844" y="709180"/>
            <a:ext cx="3480427" cy="997885"/>
          </a:xfrm>
          <a:prstGeom prst="rect">
            <a:avLst/>
          </a:prstGeom>
        </p:spPr>
      </p:pic>
      <p:sp>
        <p:nvSpPr>
          <p:cNvPr id="8" name="文本框 7">
            <a:extLst>
              <a:ext uri="{FF2B5EF4-FFF2-40B4-BE49-F238E27FC236}">
                <a16:creationId xmlns:a16="http://schemas.microsoft.com/office/drawing/2014/main" xmlns="" id="{E3CB1BC8-7C99-4352-A24E-DEBA14A84F4B}"/>
              </a:ext>
            </a:extLst>
          </p:cNvPr>
          <p:cNvSpPr txBox="1"/>
          <p:nvPr/>
        </p:nvSpPr>
        <p:spPr>
          <a:xfrm>
            <a:off x="4399608" y="905063"/>
            <a:ext cx="6056851" cy="646331"/>
          </a:xfrm>
          <a:prstGeom prst="rect">
            <a:avLst/>
          </a:prstGeom>
          <a:noFill/>
        </p:spPr>
        <p:txBody>
          <a:bodyPr wrap="square" rtlCol="0">
            <a:spAutoFit/>
          </a:bodyPr>
          <a:lstStyle/>
          <a:p>
            <a:r>
              <a:rPr lang="zh-CN" altLang="en-US" dirty="0"/>
              <a:t>数据元素往往包含除了关键字以外的很多数据 这个数据元素也叫做是</a:t>
            </a:r>
            <a:r>
              <a:rPr lang="zh-CN" altLang="en-US" dirty="0">
                <a:solidFill>
                  <a:schemeClr val="accent1"/>
                </a:solidFill>
              </a:rPr>
              <a:t>记录</a:t>
            </a:r>
          </a:p>
        </p:txBody>
      </p:sp>
      <p:sp>
        <p:nvSpPr>
          <p:cNvPr id="9" name="文本框 8">
            <a:extLst>
              <a:ext uri="{FF2B5EF4-FFF2-40B4-BE49-F238E27FC236}">
                <a16:creationId xmlns:a16="http://schemas.microsoft.com/office/drawing/2014/main" xmlns="" id="{6AF85B98-8825-4169-8228-8DB18CB414AD}"/>
              </a:ext>
            </a:extLst>
          </p:cNvPr>
          <p:cNvSpPr txBox="1"/>
          <p:nvPr/>
        </p:nvSpPr>
        <p:spPr>
          <a:xfrm>
            <a:off x="4453268" y="1576102"/>
            <a:ext cx="5670958" cy="1200329"/>
          </a:xfrm>
          <a:prstGeom prst="rect">
            <a:avLst/>
          </a:prstGeom>
          <a:noFill/>
        </p:spPr>
        <p:txBody>
          <a:bodyPr wrap="square" rtlCol="0">
            <a:spAutoFit/>
          </a:bodyPr>
          <a:lstStyle/>
          <a:p>
            <a:r>
              <a:rPr lang="en-US" altLang="zh-CN" dirty="0">
                <a:solidFill>
                  <a:schemeClr val="accent1"/>
                </a:solidFill>
              </a:rPr>
              <a:t>typedef</a:t>
            </a:r>
            <a:r>
              <a:rPr lang="en-US" altLang="zh-CN" dirty="0"/>
              <a:t> </a:t>
            </a:r>
            <a:r>
              <a:rPr lang="en-US" altLang="zh-CN" dirty="0">
                <a:solidFill>
                  <a:schemeClr val="accent1"/>
                </a:solidFill>
              </a:rPr>
              <a:t>struct</a:t>
            </a:r>
            <a:r>
              <a:rPr lang="en-US" altLang="zh-CN" dirty="0"/>
              <a:t>{</a:t>
            </a:r>
          </a:p>
          <a:p>
            <a:r>
              <a:rPr lang="en-US" altLang="zh-CN" dirty="0"/>
              <a:t>            </a:t>
            </a:r>
            <a:r>
              <a:rPr lang="en-US" altLang="zh-CN" dirty="0" err="1">
                <a:solidFill>
                  <a:schemeClr val="accent2"/>
                </a:solidFill>
              </a:rPr>
              <a:t>Elemtype</a:t>
            </a:r>
            <a:r>
              <a:rPr lang="en-US" altLang="zh-CN" dirty="0">
                <a:solidFill>
                  <a:schemeClr val="accent2"/>
                </a:solidFill>
              </a:rPr>
              <a:t> key;  // </a:t>
            </a:r>
            <a:r>
              <a:rPr lang="zh-CN" altLang="en-US" dirty="0">
                <a:solidFill>
                  <a:schemeClr val="accent2"/>
                </a:solidFill>
              </a:rPr>
              <a:t>关键字</a:t>
            </a:r>
            <a:endParaRPr lang="en-US" altLang="zh-CN" dirty="0">
              <a:solidFill>
                <a:schemeClr val="accent2"/>
              </a:solidFill>
            </a:endParaRPr>
          </a:p>
          <a:p>
            <a:r>
              <a:rPr lang="en-US" altLang="zh-CN" dirty="0">
                <a:solidFill>
                  <a:schemeClr val="accent2"/>
                </a:solidFill>
              </a:rPr>
              <a:t>            </a:t>
            </a:r>
            <a:r>
              <a:rPr lang="zh-CN" altLang="en-US" dirty="0">
                <a:solidFill>
                  <a:schemeClr val="accent1"/>
                </a:solidFill>
              </a:rPr>
              <a:t>其他信息</a:t>
            </a:r>
            <a:r>
              <a:rPr lang="en-US" altLang="zh-CN" dirty="0">
                <a:solidFill>
                  <a:schemeClr val="accent1"/>
                </a:solidFill>
              </a:rPr>
              <a:t>…</a:t>
            </a:r>
          </a:p>
          <a:p>
            <a:r>
              <a:rPr lang="en-US" altLang="zh-CN" dirty="0"/>
              <a:t>}</a:t>
            </a:r>
            <a:r>
              <a:rPr lang="zh-CN" altLang="en-US" dirty="0"/>
              <a:t>数据元素</a:t>
            </a:r>
            <a:r>
              <a:rPr lang="en-US" altLang="zh-CN" dirty="0"/>
              <a:t>(</a:t>
            </a:r>
            <a:r>
              <a:rPr lang="zh-CN" altLang="en-US" dirty="0">
                <a:solidFill>
                  <a:schemeClr val="accent1"/>
                </a:solidFill>
              </a:rPr>
              <a:t>记录</a:t>
            </a:r>
            <a:r>
              <a:rPr lang="en-US" altLang="zh-CN" dirty="0"/>
              <a:t>)</a:t>
            </a:r>
            <a:endParaRPr lang="zh-CN" altLang="en-US" dirty="0"/>
          </a:p>
        </p:txBody>
      </p:sp>
      <p:cxnSp>
        <p:nvCxnSpPr>
          <p:cNvPr id="13" name="直接箭头连接符 12">
            <a:extLst>
              <a:ext uri="{FF2B5EF4-FFF2-40B4-BE49-F238E27FC236}">
                <a16:creationId xmlns:a16="http://schemas.microsoft.com/office/drawing/2014/main" xmlns="" id="{E210AD03-2C97-47A6-BBAA-83F03C43F73C}"/>
              </a:ext>
            </a:extLst>
          </p:cNvPr>
          <p:cNvCxnSpPr/>
          <p:nvPr/>
        </p:nvCxnSpPr>
        <p:spPr>
          <a:xfrm flipV="1">
            <a:off x="1073791" y="1770077"/>
            <a:ext cx="58723"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xmlns="" id="{BE5900EA-CAE1-4CF2-8C71-5D0D744C0428}"/>
              </a:ext>
            </a:extLst>
          </p:cNvPr>
          <p:cNvSpPr txBox="1"/>
          <p:nvPr/>
        </p:nvSpPr>
        <p:spPr>
          <a:xfrm>
            <a:off x="805344" y="2776431"/>
            <a:ext cx="2130804" cy="369332"/>
          </a:xfrm>
          <a:prstGeom prst="rect">
            <a:avLst/>
          </a:prstGeom>
          <a:noFill/>
        </p:spPr>
        <p:txBody>
          <a:bodyPr wrap="square" rtlCol="0">
            <a:spAutoFit/>
          </a:bodyPr>
          <a:lstStyle/>
          <a:p>
            <a:r>
              <a:rPr lang="zh-CN" altLang="en-US" dirty="0"/>
              <a:t>查找时</a:t>
            </a:r>
            <a:r>
              <a:rPr lang="zh-CN" altLang="en-US" dirty="0">
                <a:solidFill>
                  <a:schemeClr val="accent1"/>
                </a:solidFill>
              </a:rPr>
              <a:t>比较的对象</a:t>
            </a:r>
          </a:p>
        </p:txBody>
      </p:sp>
      <p:sp>
        <p:nvSpPr>
          <p:cNvPr id="21" name="椭圆 20">
            <a:extLst>
              <a:ext uri="{FF2B5EF4-FFF2-40B4-BE49-F238E27FC236}">
                <a16:creationId xmlns:a16="http://schemas.microsoft.com/office/drawing/2014/main" xmlns="" id="{8027E12A-712D-4945-B2BA-936B19CCA813}"/>
              </a:ext>
            </a:extLst>
          </p:cNvPr>
          <p:cNvSpPr/>
          <p:nvPr/>
        </p:nvSpPr>
        <p:spPr>
          <a:xfrm>
            <a:off x="8086989" y="1723247"/>
            <a:ext cx="3758268" cy="120032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accent1"/>
                </a:solidFill>
              </a:rPr>
              <a:t>如果不特别说明，记录可以看做是只含</a:t>
            </a:r>
            <a:r>
              <a:rPr lang="zh-CN" altLang="en-US" dirty="0">
                <a:solidFill>
                  <a:schemeClr val="accent4"/>
                </a:solidFill>
              </a:rPr>
              <a:t>关键字</a:t>
            </a:r>
          </a:p>
        </p:txBody>
      </p:sp>
      <p:pic>
        <p:nvPicPr>
          <p:cNvPr id="29" name="图片 28">
            <a:extLst>
              <a:ext uri="{FF2B5EF4-FFF2-40B4-BE49-F238E27FC236}">
                <a16:creationId xmlns:a16="http://schemas.microsoft.com/office/drawing/2014/main" xmlns="" id="{5BE45C70-2B98-4B96-932B-9414C2FCE35B}"/>
              </a:ext>
            </a:extLst>
          </p:cNvPr>
          <p:cNvPicPr>
            <a:picLocks noChangeAspect="1"/>
          </p:cNvPicPr>
          <p:nvPr/>
        </p:nvPicPr>
        <p:blipFill>
          <a:blip r:embed="rId3"/>
          <a:stretch>
            <a:fillRect/>
          </a:stretch>
        </p:blipFill>
        <p:spPr>
          <a:xfrm>
            <a:off x="501844" y="3429000"/>
            <a:ext cx="5985346" cy="1669369"/>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xmlns="" id="{F01AF83C-FC5D-453B-9BBB-F16F5B5E7EE0}"/>
                  </a:ext>
                </a:extLst>
              </p:cNvPr>
              <p:cNvSpPr txBox="1"/>
              <p:nvPr/>
            </p:nvSpPr>
            <p:spPr>
              <a:xfrm>
                <a:off x="805344" y="5402510"/>
                <a:ext cx="9318882" cy="739946"/>
              </a:xfrm>
              <a:prstGeom prst="rect">
                <a:avLst/>
              </a:prstGeom>
              <a:noFill/>
            </p:spPr>
            <p:txBody>
              <a:bodyPr wrap="square" rtlCol="0">
                <a:spAutoFit/>
              </a:bodyPr>
              <a:lstStyle/>
              <a:p>
                <a:r>
                  <a:rPr lang="en-US" altLang="zh-CN" sz="2400" dirty="0"/>
                  <a:t>ASL=</a:t>
                </a:r>
                <a14:m>
                  <m:oMath xmlns:m="http://schemas.openxmlformats.org/officeDocument/2006/math">
                    <m:nary>
                      <m:naryPr>
                        <m:chr m:val="∑"/>
                        <m:limLoc m:val="undOvr"/>
                        <m:grow m:val="on"/>
                        <m:ctrlPr>
                          <a:rPr lang="zh-CN" altLang="en-US" sz="2400" i="1" dirty="0" smtClean="0">
                            <a:latin typeface="Cambria Math" charset="0"/>
                          </a:rPr>
                        </m:ctrlPr>
                      </m:naryPr>
                      <m:sub>
                        <m:r>
                          <a:rPr lang="zh-CN" altLang="en-US" sz="2400" i="1" dirty="0">
                            <a:latin typeface="Cambria Math" panose="02040503050406030204" pitchFamily="18" charset="0"/>
                          </a:rPr>
                          <m:t>𝑖</m:t>
                        </m:r>
                        <m:r>
                          <a:rPr lang="zh-CN" altLang="en-US" sz="2400" i="0" dirty="0">
                            <a:latin typeface="Cambria Math" panose="02040503050406030204" pitchFamily="18" charset="0"/>
                          </a:rPr>
                          <m:t>=1</m:t>
                        </m:r>
                      </m:sub>
                      <m:sup>
                        <m:r>
                          <a:rPr lang="zh-CN" altLang="en-US" sz="2400" i="1" dirty="0">
                            <a:latin typeface="Cambria Math" panose="02040503050406030204" pitchFamily="18" charset="0"/>
                          </a:rPr>
                          <m:t>𝑛</m:t>
                        </m:r>
                      </m:sup>
                      <m:e>
                        <m:sSub>
                          <m:sSubPr>
                            <m:ctrlPr>
                              <a:rPr lang="zh-CN" altLang="en-US" sz="2400" i="1" dirty="0">
                                <a:latin typeface="Cambria Math" charset="0"/>
                              </a:rPr>
                            </m:ctrlPr>
                          </m:sSubPr>
                          <m:e>
                            <m:r>
                              <a:rPr lang="zh-CN" altLang="en-US" sz="2400" i="1" dirty="0">
                                <a:latin typeface="Cambria Math" panose="02040503050406030204" pitchFamily="18" charset="0"/>
                              </a:rPr>
                              <m:t>𝑝</m:t>
                            </m:r>
                          </m:e>
                          <m:sub>
                            <m:r>
                              <a:rPr lang="zh-CN" altLang="en-US" sz="2400" i="1" dirty="0">
                                <a:latin typeface="Cambria Math" panose="02040503050406030204" pitchFamily="18" charset="0"/>
                              </a:rPr>
                              <m:t>𝑖</m:t>
                            </m:r>
                          </m:sub>
                        </m:sSub>
                      </m:e>
                    </m:nary>
                    <m:r>
                      <a:rPr lang="zh-CN" altLang="en-US" sz="2400" i="0" dirty="0">
                        <a:latin typeface="Cambria Math" panose="02040503050406030204" pitchFamily="18" charset="0"/>
                      </a:rPr>
                      <m:t>×</m:t>
                    </m:r>
                    <m:sSub>
                      <m:sSubPr>
                        <m:ctrlPr>
                          <a:rPr lang="zh-CN" altLang="en-US" sz="2400" i="1" dirty="0">
                            <a:latin typeface="Cambria Math" charset="0"/>
                          </a:rPr>
                        </m:ctrlPr>
                      </m:sSubPr>
                      <m:e>
                        <m:r>
                          <a:rPr lang="zh-CN" altLang="en-US" sz="2400" i="1" dirty="0">
                            <a:latin typeface="Cambria Math" panose="02040503050406030204" pitchFamily="18" charset="0"/>
                          </a:rPr>
                          <m:t>𝑐</m:t>
                        </m:r>
                      </m:e>
                      <m:sub>
                        <m:r>
                          <a:rPr lang="zh-CN" altLang="en-US" sz="2400" i="1" dirty="0">
                            <a:latin typeface="Cambria Math" panose="02040503050406030204" pitchFamily="18" charset="0"/>
                          </a:rPr>
                          <m:t>𝑖</m:t>
                        </m:r>
                      </m:sub>
                    </m:sSub>
                  </m:oMath>
                </a14:m>
                <a:r>
                  <a:rPr lang="zh-CN" altLang="en-US" sz="2400" dirty="0"/>
                  <a:t>  </a:t>
                </a:r>
                <a:r>
                  <a:rPr lang="en-US" altLang="zh-CN" dirty="0"/>
                  <a:t>n</a:t>
                </a:r>
                <a:r>
                  <a:rPr lang="zh-CN" altLang="en-US" dirty="0"/>
                  <a:t>是查找表中数据元素的个数  </a:t>
                </a:r>
                <a14:m>
                  <m:oMath xmlns:m="http://schemas.openxmlformats.org/officeDocument/2006/math">
                    <m:sSub>
                      <m:sSubPr>
                        <m:ctrlPr>
                          <a:rPr lang="zh-CN" altLang="en-US" i="1" dirty="0">
                            <a:latin typeface="Cambria Math" charset="0"/>
                          </a:rPr>
                        </m:ctrlPr>
                      </m:sSubPr>
                      <m:e>
                        <m:r>
                          <a:rPr lang="zh-CN" altLang="en-US" i="1" dirty="0">
                            <a:latin typeface="Cambria Math" panose="02040503050406030204" pitchFamily="18" charset="0"/>
                          </a:rPr>
                          <m:t>𝑝</m:t>
                        </m:r>
                      </m:e>
                      <m:sub>
                        <m:r>
                          <a:rPr lang="zh-CN" altLang="en-US" i="1" dirty="0">
                            <a:latin typeface="Cambria Math" panose="02040503050406030204" pitchFamily="18" charset="0"/>
                          </a:rPr>
                          <m:t>𝑖</m:t>
                        </m:r>
                      </m:sub>
                    </m:sSub>
                  </m:oMath>
                </a14:m>
                <a:r>
                  <a:rPr lang="zh-CN" altLang="en-US" dirty="0"/>
                  <a:t>是查找第</a:t>
                </a:r>
                <a:r>
                  <a:rPr lang="en-US" altLang="zh-CN" dirty="0" err="1"/>
                  <a:t>i</a:t>
                </a:r>
                <a:r>
                  <a:rPr lang="zh-CN" altLang="en-US" dirty="0"/>
                  <a:t>个元素的概率。一般是等概率查找， </a:t>
                </a:r>
                <a14:m>
                  <m:oMath xmlns:m="http://schemas.openxmlformats.org/officeDocument/2006/math">
                    <m:sSub>
                      <m:sSubPr>
                        <m:ctrlPr>
                          <a:rPr lang="zh-CN" altLang="en-US" i="1" dirty="0">
                            <a:latin typeface="Cambria Math" charset="0"/>
                          </a:rPr>
                        </m:ctrlPr>
                      </m:sSubPr>
                      <m:e>
                        <m:r>
                          <a:rPr lang="zh-CN" altLang="en-US" i="1" dirty="0">
                            <a:latin typeface="Cambria Math" panose="02040503050406030204" pitchFamily="18" charset="0"/>
                          </a:rPr>
                          <m:t>𝑝</m:t>
                        </m:r>
                      </m:e>
                      <m:sub>
                        <m:r>
                          <a:rPr lang="zh-CN" altLang="en-US" i="1" dirty="0">
                            <a:latin typeface="Cambria Math" panose="02040503050406030204" pitchFamily="18" charset="0"/>
                          </a:rPr>
                          <m:t>𝑖</m:t>
                        </m:r>
                      </m:sub>
                    </m:sSub>
                  </m:oMath>
                </a14:m>
                <a:r>
                  <a:rPr lang="zh-CN" altLang="en-US" dirty="0"/>
                  <a:t>值为</a:t>
                </a:r>
                <a:r>
                  <a:rPr lang="en-US" altLang="zh-CN" dirty="0"/>
                  <a:t>1/n</a:t>
                </a:r>
                <a:r>
                  <a:rPr lang="zh-CN" altLang="en-US" dirty="0"/>
                  <a:t>。 </a:t>
                </a:r>
                <a14:m>
                  <m:oMath xmlns:m="http://schemas.openxmlformats.org/officeDocument/2006/math">
                    <m:sSub>
                      <m:sSubPr>
                        <m:ctrlPr>
                          <a:rPr lang="zh-CN" altLang="en-US" i="1" dirty="0">
                            <a:latin typeface="Cambria Math"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𝑖</m:t>
                        </m:r>
                      </m:sub>
                    </m:sSub>
                  </m:oMath>
                </a14:m>
                <a:r>
                  <a:rPr lang="zh-CN" altLang="en-US" dirty="0"/>
                  <a:t> 是找到第</a:t>
                </a:r>
                <a:r>
                  <a:rPr lang="en-US" altLang="zh-CN" dirty="0" err="1"/>
                  <a:t>i</a:t>
                </a:r>
                <a:r>
                  <a:rPr lang="zh-CN" altLang="en-US" dirty="0"/>
                  <a:t>个元素需要比较的关键字次数，即</a:t>
                </a:r>
                <a:r>
                  <a:rPr lang="zh-CN" altLang="en-US" dirty="0">
                    <a:solidFill>
                      <a:schemeClr val="accent1"/>
                    </a:solidFill>
                  </a:rPr>
                  <a:t>查找长度</a:t>
                </a:r>
                <a:r>
                  <a:rPr lang="zh-CN" altLang="en-US" dirty="0"/>
                  <a:t>。</a:t>
                </a:r>
              </a:p>
            </p:txBody>
          </p:sp>
        </mc:Choice>
        <mc:Fallback xmlns="">
          <p:sp>
            <p:nvSpPr>
              <p:cNvPr id="30" name="文本框 29">
                <a:extLst>
                  <a:ext uri="{FF2B5EF4-FFF2-40B4-BE49-F238E27FC236}">
                    <a16:creationId xmlns:a16="http://schemas.microsoft.com/office/drawing/2014/main" id="{F01AF83C-FC5D-453B-9BBB-F16F5B5E7EE0}"/>
                  </a:ext>
                </a:extLst>
              </p:cNvPr>
              <p:cNvSpPr txBox="1">
                <a:spLocks noRot="1" noChangeAspect="1" noMove="1" noResize="1" noEditPoints="1" noAdjustHandles="1" noChangeArrowheads="1" noChangeShapeType="1" noTextEdit="1"/>
              </p:cNvSpPr>
              <p:nvPr/>
            </p:nvSpPr>
            <p:spPr>
              <a:xfrm>
                <a:off x="805344" y="5402510"/>
                <a:ext cx="9318882" cy="739946"/>
              </a:xfrm>
              <a:prstGeom prst="rect">
                <a:avLst/>
              </a:prstGeom>
              <a:blipFill>
                <a:blip r:embed="rId4"/>
                <a:stretch>
                  <a:fillRect l="-981" t="-81148" b="-83607"/>
                </a:stretch>
              </a:blipFill>
            </p:spPr>
            <p:txBody>
              <a:bodyPr/>
              <a:lstStyle/>
              <a:p>
                <a:r>
                  <a:rPr lang="zh-CN" altLang="en-US">
                    <a:noFill/>
                  </a:rPr>
                  <a:t> </a:t>
                </a:r>
              </a:p>
            </p:txBody>
          </p:sp>
        </mc:Fallback>
      </mc:AlternateContent>
      <p:sp>
        <p:nvSpPr>
          <p:cNvPr id="32" name="椭圆 31">
            <a:extLst>
              <a:ext uri="{FF2B5EF4-FFF2-40B4-BE49-F238E27FC236}">
                <a16:creationId xmlns:a16="http://schemas.microsoft.com/office/drawing/2014/main" xmlns="" id="{937B415B-13A7-4EBC-A6FC-784D245F0BBE}"/>
              </a:ext>
            </a:extLst>
          </p:cNvPr>
          <p:cNvSpPr/>
          <p:nvPr/>
        </p:nvSpPr>
        <p:spPr>
          <a:xfrm>
            <a:off x="8086989" y="3799153"/>
            <a:ext cx="3758268" cy="120032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accent1"/>
                </a:solidFill>
              </a:rPr>
              <a:t>ASL</a:t>
            </a:r>
            <a:r>
              <a:rPr lang="zh-CN" altLang="en-US" dirty="0">
                <a:solidFill>
                  <a:schemeClr val="accent1"/>
                </a:solidFill>
              </a:rPr>
              <a:t>相当于是查找算法的基本操作执行次数</a:t>
            </a:r>
            <a:endParaRPr lang="zh-CN" altLang="en-US" dirty="0">
              <a:solidFill>
                <a:schemeClr val="accent4"/>
              </a:solidFill>
            </a:endParaRPr>
          </a:p>
        </p:txBody>
      </p:sp>
    </p:spTree>
    <p:extLst>
      <p:ext uri="{BB962C8B-B14F-4D97-AF65-F5344CB8AC3E}">
        <p14:creationId xmlns:p14="http://schemas.microsoft.com/office/powerpoint/2010/main" val="5663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8" grpId="0"/>
      <p:bldP spid="21" grpId="0" animBg="1"/>
      <p:bldP spid="30" grpId="0"/>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xmlns="" id="{CF27FA06-8CC0-48DD-B0F8-DA4A42D24B24}"/>
              </a:ext>
            </a:extLst>
          </p:cNvPr>
          <p:cNvSpPr txBox="1"/>
          <p:nvPr/>
        </p:nvSpPr>
        <p:spPr>
          <a:xfrm>
            <a:off x="729842" y="766920"/>
            <a:ext cx="2390863" cy="369332"/>
          </a:xfrm>
          <a:prstGeom prst="rect">
            <a:avLst/>
          </a:prstGeom>
          <a:noFill/>
        </p:spPr>
        <p:txBody>
          <a:bodyPr wrap="square" rtlCol="0">
            <a:spAutoFit/>
          </a:bodyPr>
          <a:lstStyle/>
          <a:p>
            <a:r>
              <a:rPr lang="zh-CN" altLang="en-US" dirty="0"/>
              <a:t>①删除的是叶子结点</a:t>
            </a:r>
          </a:p>
        </p:txBody>
      </p:sp>
      <p:sp>
        <p:nvSpPr>
          <p:cNvPr id="13" name="流程图: 接点 12">
            <a:extLst>
              <a:ext uri="{FF2B5EF4-FFF2-40B4-BE49-F238E27FC236}">
                <a16:creationId xmlns:a16="http://schemas.microsoft.com/office/drawing/2014/main" xmlns="" id="{FD7F2F24-2CB1-4320-9979-2327296CD527}"/>
              </a:ext>
            </a:extLst>
          </p:cNvPr>
          <p:cNvSpPr/>
          <p:nvPr/>
        </p:nvSpPr>
        <p:spPr>
          <a:xfrm>
            <a:off x="3120705" y="167695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4" name="流程图: 接点 13">
            <a:extLst>
              <a:ext uri="{FF2B5EF4-FFF2-40B4-BE49-F238E27FC236}">
                <a16:creationId xmlns:a16="http://schemas.microsoft.com/office/drawing/2014/main" xmlns="" id="{5EDFFCDE-3C66-4021-8616-7C39AD0083BA}"/>
              </a:ext>
            </a:extLst>
          </p:cNvPr>
          <p:cNvSpPr/>
          <p:nvPr/>
        </p:nvSpPr>
        <p:spPr>
          <a:xfrm>
            <a:off x="4538425" y="229540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5" name="流程图: 接点 14">
            <a:extLst>
              <a:ext uri="{FF2B5EF4-FFF2-40B4-BE49-F238E27FC236}">
                <a16:creationId xmlns:a16="http://schemas.microsoft.com/office/drawing/2014/main" xmlns="" id="{9F471DC6-E79B-4D70-8004-0EB4DE9EE520}"/>
              </a:ext>
            </a:extLst>
          </p:cNvPr>
          <p:cNvSpPr/>
          <p:nvPr/>
        </p:nvSpPr>
        <p:spPr>
          <a:xfrm>
            <a:off x="1610026" y="229540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6" name="流程图: 接点 15">
            <a:extLst>
              <a:ext uri="{FF2B5EF4-FFF2-40B4-BE49-F238E27FC236}">
                <a16:creationId xmlns:a16="http://schemas.microsoft.com/office/drawing/2014/main" xmlns="" id="{8052B299-8A44-4AB2-BC93-6F7A797136D7}"/>
              </a:ext>
            </a:extLst>
          </p:cNvPr>
          <p:cNvSpPr/>
          <p:nvPr/>
        </p:nvSpPr>
        <p:spPr>
          <a:xfrm>
            <a:off x="2357271"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17" name="流程图: 接点 16">
            <a:extLst>
              <a:ext uri="{FF2B5EF4-FFF2-40B4-BE49-F238E27FC236}">
                <a16:creationId xmlns:a16="http://schemas.microsoft.com/office/drawing/2014/main" xmlns="" id="{BAEEBD9B-A81F-47F0-B30C-EDA5EF9A69C6}"/>
              </a:ext>
            </a:extLst>
          </p:cNvPr>
          <p:cNvSpPr/>
          <p:nvPr/>
        </p:nvSpPr>
        <p:spPr>
          <a:xfrm>
            <a:off x="711539"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8" name="流程图: 接点 17">
            <a:extLst>
              <a:ext uri="{FF2B5EF4-FFF2-40B4-BE49-F238E27FC236}">
                <a16:creationId xmlns:a16="http://schemas.microsoft.com/office/drawing/2014/main" xmlns="" id="{4E32E196-8C27-4497-9AFB-3DB6A6A8759B}"/>
              </a:ext>
            </a:extLst>
          </p:cNvPr>
          <p:cNvSpPr/>
          <p:nvPr/>
        </p:nvSpPr>
        <p:spPr>
          <a:xfrm>
            <a:off x="3732897"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19" name="流程图: 接点 18">
            <a:extLst>
              <a:ext uri="{FF2B5EF4-FFF2-40B4-BE49-F238E27FC236}">
                <a16:creationId xmlns:a16="http://schemas.microsoft.com/office/drawing/2014/main" xmlns="" id="{9E0A1FB5-E2CD-4C71-A7AF-EC4ED863CFEB}"/>
              </a:ext>
            </a:extLst>
          </p:cNvPr>
          <p:cNvSpPr/>
          <p:nvPr/>
        </p:nvSpPr>
        <p:spPr>
          <a:xfrm>
            <a:off x="5390111"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99</a:t>
            </a:r>
            <a:endParaRPr lang="zh-CN" altLang="en-US" dirty="0">
              <a:solidFill>
                <a:srgbClr val="FF0000"/>
              </a:solidFill>
            </a:endParaRPr>
          </a:p>
        </p:txBody>
      </p:sp>
      <p:cxnSp>
        <p:nvCxnSpPr>
          <p:cNvPr id="21" name="直接连接符 20">
            <a:extLst>
              <a:ext uri="{FF2B5EF4-FFF2-40B4-BE49-F238E27FC236}">
                <a16:creationId xmlns:a16="http://schemas.microsoft.com/office/drawing/2014/main" xmlns="" id="{D22ABF54-63D6-42FE-947B-64656E333D2D}"/>
              </a:ext>
            </a:extLst>
          </p:cNvPr>
          <p:cNvCxnSpPr>
            <a:stCxn id="13" idx="2"/>
            <a:endCxn id="15" idx="0"/>
          </p:cNvCxnSpPr>
          <p:nvPr/>
        </p:nvCxnSpPr>
        <p:spPr>
          <a:xfrm flipH="1">
            <a:off x="1916122" y="1903171"/>
            <a:ext cx="1204583"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7059E6CC-0B4A-498E-94B0-FC8DD76B0AC6}"/>
              </a:ext>
            </a:extLst>
          </p:cNvPr>
          <p:cNvCxnSpPr>
            <a:stCxn id="13" idx="6"/>
            <a:endCxn id="14" idx="0"/>
          </p:cNvCxnSpPr>
          <p:nvPr/>
        </p:nvCxnSpPr>
        <p:spPr>
          <a:xfrm>
            <a:off x="3732897" y="1903171"/>
            <a:ext cx="1111624"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2861C495-7D56-4BDF-B9F3-6141A0D817B6}"/>
              </a:ext>
            </a:extLst>
          </p:cNvPr>
          <p:cNvCxnSpPr>
            <a:stCxn id="15" idx="2"/>
            <a:endCxn id="17" idx="0"/>
          </p:cNvCxnSpPr>
          <p:nvPr/>
        </p:nvCxnSpPr>
        <p:spPr>
          <a:xfrm flipH="1">
            <a:off x="1017635" y="2521619"/>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36E01089-5EBB-4C69-A4FE-A3D71B8A3057}"/>
              </a:ext>
            </a:extLst>
          </p:cNvPr>
          <p:cNvCxnSpPr>
            <a:stCxn id="15" idx="6"/>
            <a:endCxn id="16" idx="0"/>
          </p:cNvCxnSpPr>
          <p:nvPr/>
        </p:nvCxnSpPr>
        <p:spPr>
          <a:xfrm>
            <a:off x="2222218" y="2521619"/>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99C7096D-51AE-4555-9180-FD8A178D5FD6}"/>
              </a:ext>
            </a:extLst>
          </p:cNvPr>
          <p:cNvCxnSpPr>
            <a:stCxn id="14" idx="2"/>
            <a:endCxn id="18" idx="0"/>
          </p:cNvCxnSpPr>
          <p:nvPr/>
        </p:nvCxnSpPr>
        <p:spPr>
          <a:xfrm flipH="1">
            <a:off x="4038993" y="2521619"/>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B1629FA4-7382-48D3-A1E2-F4D162EEF9C8}"/>
              </a:ext>
            </a:extLst>
          </p:cNvPr>
          <p:cNvCxnSpPr>
            <a:stCxn id="14" idx="6"/>
            <a:endCxn id="19" idx="0"/>
          </p:cNvCxnSpPr>
          <p:nvPr/>
        </p:nvCxnSpPr>
        <p:spPr>
          <a:xfrm>
            <a:off x="5150617" y="2521619"/>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流程图: 接点 32">
            <a:extLst>
              <a:ext uri="{FF2B5EF4-FFF2-40B4-BE49-F238E27FC236}">
                <a16:creationId xmlns:a16="http://schemas.microsoft.com/office/drawing/2014/main" xmlns="" id="{2BD7858B-DB08-4502-BDFB-959F27511E1E}"/>
              </a:ext>
            </a:extLst>
          </p:cNvPr>
          <p:cNvSpPr/>
          <p:nvPr/>
        </p:nvSpPr>
        <p:spPr>
          <a:xfrm>
            <a:off x="1295541" y="38202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34" name="流程图: 接点 33">
            <a:extLst>
              <a:ext uri="{FF2B5EF4-FFF2-40B4-BE49-F238E27FC236}">
                <a16:creationId xmlns:a16="http://schemas.microsoft.com/office/drawing/2014/main" xmlns="" id="{E69E26D0-8C95-4CE9-B86E-3483BD3C4FEC}"/>
              </a:ext>
            </a:extLst>
          </p:cNvPr>
          <p:cNvSpPr/>
          <p:nvPr/>
        </p:nvSpPr>
        <p:spPr>
          <a:xfrm>
            <a:off x="589821" y="472513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37</a:t>
            </a:r>
            <a:endParaRPr lang="zh-CN" altLang="en-US" dirty="0">
              <a:solidFill>
                <a:srgbClr val="FF0000"/>
              </a:solidFill>
            </a:endParaRPr>
          </a:p>
        </p:txBody>
      </p:sp>
      <p:cxnSp>
        <p:nvCxnSpPr>
          <p:cNvPr id="35" name="直接连接符 34">
            <a:extLst>
              <a:ext uri="{FF2B5EF4-FFF2-40B4-BE49-F238E27FC236}">
                <a16:creationId xmlns:a16="http://schemas.microsoft.com/office/drawing/2014/main" xmlns="" id="{54ABAF99-A6D7-44CF-82F1-EA209D41FA7A}"/>
              </a:ext>
            </a:extLst>
          </p:cNvPr>
          <p:cNvCxnSpPr>
            <a:stCxn id="17" idx="5"/>
            <a:endCxn id="33" idx="0"/>
          </p:cNvCxnSpPr>
          <p:nvPr/>
        </p:nvCxnSpPr>
        <p:spPr>
          <a:xfrm>
            <a:off x="1234078" y="3360226"/>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CF2A2EC1-CB24-4FEA-8DF9-B399C92525DD}"/>
              </a:ext>
            </a:extLst>
          </p:cNvPr>
          <p:cNvCxnSpPr>
            <a:endCxn id="34" idx="0"/>
          </p:cNvCxnSpPr>
          <p:nvPr/>
        </p:nvCxnSpPr>
        <p:spPr>
          <a:xfrm flipH="1">
            <a:off x="895917" y="4272700"/>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xmlns="" id="{94206792-AD5E-466B-A0AE-A9EB6FF89A56}"/>
              </a:ext>
            </a:extLst>
          </p:cNvPr>
          <p:cNvSpPr/>
          <p:nvPr/>
        </p:nvSpPr>
        <p:spPr>
          <a:xfrm>
            <a:off x="2937100" y="38202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8" name="流程图: 接点 37">
            <a:extLst>
              <a:ext uri="{FF2B5EF4-FFF2-40B4-BE49-F238E27FC236}">
                <a16:creationId xmlns:a16="http://schemas.microsoft.com/office/drawing/2014/main" xmlns="" id="{4DB9AAAC-9AC1-4BEF-898B-56C18F8C8DBD}"/>
              </a:ext>
            </a:extLst>
          </p:cNvPr>
          <p:cNvSpPr/>
          <p:nvPr/>
        </p:nvSpPr>
        <p:spPr>
          <a:xfrm>
            <a:off x="2225133" y="47275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50</a:t>
            </a:r>
            <a:endParaRPr lang="zh-CN" altLang="en-US" dirty="0"/>
          </a:p>
        </p:txBody>
      </p:sp>
      <p:cxnSp>
        <p:nvCxnSpPr>
          <p:cNvPr id="39" name="直接连接符 38">
            <a:extLst>
              <a:ext uri="{FF2B5EF4-FFF2-40B4-BE49-F238E27FC236}">
                <a16:creationId xmlns:a16="http://schemas.microsoft.com/office/drawing/2014/main" xmlns="" id="{DD5B39EF-A3B9-4279-B873-37A29372F184}"/>
              </a:ext>
            </a:extLst>
          </p:cNvPr>
          <p:cNvCxnSpPr>
            <a:stCxn id="16" idx="4"/>
            <a:endCxn id="37" idx="0"/>
          </p:cNvCxnSpPr>
          <p:nvPr/>
        </p:nvCxnSpPr>
        <p:spPr>
          <a:xfrm>
            <a:off x="2663367" y="3426483"/>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9841D77-6118-4D52-B7D4-B87746A32BB5}"/>
              </a:ext>
            </a:extLst>
          </p:cNvPr>
          <p:cNvCxnSpPr>
            <a:stCxn id="37" idx="4"/>
            <a:endCxn id="38" idx="0"/>
          </p:cNvCxnSpPr>
          <p:nvPr/>
        </p:nvCxnSpPr>
        <p:spPr>
          <a:xfrm flipH="1">
            <a:off x="2531229" y="4272700"/>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3" name="箭头: 右 2">
            <a:extLst>
              <a:ext uri="{FF2B5EF4-FFF2-40B4-BE49-F238E27FC236}">
                <a16:creationId xmlns:a16="http://schemas.microsoft.com/office/drawing/2014/main" xmlns="" id="{1492730B-E865-4859-A489-5BC9391291FF}"/>
              </a:ext>
            </a:extLst>
          </p:cNvPr>
          <p:cNvSpPr/>
          <p:nvPr/>
        </p:nvSpPr>
        <p:spPr>
          <a:xfrm>
            <a:off x="5855087" y="203229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流程图: 接点 61">
            <a:extLst>
              <a:ext uri="{FF2B5EF4-FFF2-40B4-BE49-F238E27FC236}">
                <a16:creationId xmlns:a16="http://schemas.microsoft.com/office/drawing/2014/main" xmlns="" id="{4C0BAF0B-AE41-4DA5-8F53-49AB3A3CBFC2}"/>
              </a:ext>
            </a:extLst>
          </p:cNvPr>
          <p:cNvSpPr/>
          <p:nvPr/>
        </p:nvSpPr>
        <p:spPr>
          <a:xfrm>
            <a:off x="9528633" y="167695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63" name="流程图: 接点 62">
            <a:extLst>
              <a:ext uri="{FF2B5EF4-FFF2-40B4-BE49-F238E27FC236}">
                <a16:creationId xmlns:a16="http://schemas.microsoft.com/office/drawing/2014/main" xmlns="" id="{B5E0A618-5D78-4D3F-B7AC-33B108C047CD}"/>
              </a:ext>
            </a:extLst>
          </p:cNvPr>
          <p:cNvSpPr/>
          <p:nvPr/>
        </p:nvSpPr>
        <p:spPr>
          <a:xfrm>
            <a:off x="10946353" y="229540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64" name="流程图: 接点 63">
            <a:extLst>
              <a:ext uri="{FF2B5EF4-FFF2-40B4-BE49-F238E27FC236}">
                <a16:creationId xmlns:a16="http://schemas.microsoft.com/office/drawing/2014/main" xmlns="" id="{EAC17F16-DF00-4E01-8021-1DAB3803A08E}"/>
              </a:ext>
            </a:extLst>
          </p:cNvPr>
          <p:cNvSpPr/>
          <p:nvPr/>
        </p:nvSpPr>
        <p:spPr>
          <a:xfrm>
            <a:off x="8017954" y="229540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65" name="流程图: 接点 64">
            <a:extLst>
              <a:ext uri="{FF2B5EF4-FFF2-40B4-BE49-F238E27FC236}">
                <a16:creationId xmlns:a16="http://schemas.microsoft.com/office/drawing/2014/main" xmlns="" id="{89ABDEE7-0A17-4D78-B401-4A26F27CA338}"/>
              </a:ext>
            </a:extLst>
          </p:cNvPr>
          <p:cNvSpPr/>
          <p:nvPr/>
        </p:nvSpPr>
        <p:spPr>
          <a:xfrm>
            <a:off x="8765199"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66" name="流程图: 接点 65">
            <a:extLst>
              <a:ext uri="{FF2B5EF4-FFF2-40B4-BE49-F238E27FC236}">
                <a16:creationId xmlns:a16="http://schemas.microsoft.com/office/drawing/2014/main" xmlns="" id="{174FC9CB-EF35-438D-A09B-9A5F9ACD707C}"/>
              </a:ext>
            </a:extLst>
          </p:cNvPr>
          <p:cNvSpPr/>
          <p:nvPr/>
        </p:nvSpPr>
        <p:spPr>
          <a:xfrm>
            <a:off x="7119467"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67" name="流程图: 接点 66">
            <a:extLst>
              <a:ext uri="{FF2B5EF4-FFF2-40B4-BE49-F238E27FC236}">
                <a16:creationId xmlns:a16="http://schemas.microsoft.com/office/drawing/2014/main" xmlns="" id="{3157406B-A128-4168-834F-1E1AE2A60DD0}"/>
              </a:ext>
            </a:extLst>
          </p:cNvPr>
          <p:cNvSpPr/>
          <p:nvPr/>
        </p:nvSpPr>
        <p:spPr>
          <a:xfrm>
            <a:off x="10140825" y="29740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cxnSp>
        <p:nvCxnSpPr>
          <p:cNvPr id="69" name="直接连接符 68">
            <a:extLst>
              <a:ext uri="{FF2B5EF4-FFF2-40B4-BE49-F238E27FC236}">
                <a16:creationId xmlns:a16="http://schemas.microsoft.com/office/drawing/2014/main" xmlns="" id="{4E655168-6D32-4E93-AE21-8F9EC7A46086}"/>
              </a:ext>
            </a:extLst>
          </p:cNvPr>
          <p:cNvCxnSpPr>
            <a:stCxn id="62" idx="2"/>
            <a:endCxn id="64" idx="0"/>
          </p:cNvCxnSpPr>
          <p:nvPr/>
        </p:nvCxnSpPr>
        <p:spPr>
          <a:xfrm flipH="1">
            <a:off x="8324050" y="1903171"/>
            <a:ext cx="1204583"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xmlns="" id="{57327986-E8C7-4121-ACED-E5B8E73D6F8F}"/>
              </a:ext>
            </a:extLst>
          </p:cNvPr>
          <p:cNvCxnSpPr>
            <a:stCxn id="62" idx="6"/>
            <a:endCxn id="63" idx="0"/>
          </p:cNvCxnSpPr>
          <p:nvPr/>
        </p:nvCxnSpPr>
        <p:spPr>
          <a:xfrm>
            <a:off x="10140825" y="1903171"/>
            <a:ext cx="1111624" cy="392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xmlns="" id="{EE3D05DC-FB8D-4C35-A90B-93A2544017DD}"/>
              </a:ext>
            </a:extLst>
          </p:cNvPr>
          <p:cNvCxnSpPr>
            <a:stCxn id="64" idx="2"/>
            <a:endCxn id="66" idx="0"/>
          </p:cNvCxnSpPr>
          <p:nvPr/>
        </p:nvCxnSpPr>
        <p:spPr>
          <a:xfrm flipH="1">
            <a:off x="7425563" y="2521619"/>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xmlns="" id="{104179C6-CD29-4907-92E4-5B1BEC9C6D95}"/>
              </a:ext>
            </a:extLst>
          </p:cNvPr>
          <p:cNvCxnSpPr>
            <a:stCxn id="64" idx="6"/>
            <a:endCxn id="65" idx="0"/>
          </p:cNvCxnSpPr>
          <p:nvPr/>
        </p:nvCxnSpPr>
        <p:spPr>
          <a:xfrm>
            <a:off x="8630146" y="2521619"/>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xmlns="" id="{D952E628-90A8-42BC-812A-69F4A8131BCE}"/>
              </a:ext>
            </a:extLst>
          </p:cNvPr>
          <p:cNvCxnSpPr>
            <a:stCxn id="63" idx="2"/>
            <a:endCxn id="67" idx="0"/>
          </p:cNvCxnSpPr>
          <p:nvPr/>
        </p:nvCxnSpPr>
        <p:spPr>
          <a:xfrm flipH="1">
            <a:off x="10446921" y="2521619"/>
            <a:ext cx="499432"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75" name="流程图: 接点 74">
            <a:extLst>
              <a:ext uri="{FF2B5EF4-FFF2-40B4-BE49-F238E27FC236}">
                <a16:creationId xmlns:a16="http://schemas.microsoft.com/office/drawing/2014/main" xmlns="" id="{3BB0D8E1-8020-4C08-AEA3-1383E144CFF7}"/>
              </a:ext>
            </a:extLst>
          </p:cNvPr>
          <p:cNvSpPr/>
          <p:nvPr/>
        </p:nvSpPr>
        <p:spPr>
          <a:xfrm>
            <a:off x="7703469" y="38202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cxnSp>
        <p:nvCxnSpPr>
          <p:cNvPr id="77" name="直接连接符 76">
            <a:extLst>
              <a:ext uri="{FF2B5EF4-FFF2-40B4-BE49-F238E27FC236}">
                <a16:creationId xmlns:a16="http://schemas.microsoft.com/office/drawing/2014/main" xmlns="" id="{1497FB2A-8EF4-464E-B219-C30B75773A0B}"/>
              </a:ext>
            </a:extLst>
          </p:cNvPr>
          <p:cNvCxnSpPr>
            <a:stCxn id="66" idx="5"/>
            <a:endCxn id="75" idx="0"/>
          </p:cNvCxnSpPr>
          <p:nvPr/>
        </p:nvCxnSpPr>
        <p:spPr>
          <a:xfrm>
            <a:off x="7642006" y="3360226"/>
            <a:ext cx="367559" cy="460042"/>
          </a:xfrm>
          <a:prstGeom prst="line">
            <a:avLst/>
          </a:prstGeom>
        </p:spPr>
        <p:style>
          <a:lnRef idx="1">
            <a:schemeClr val="accent1"/>
          </a:lnRef>
          <a:fillRef idx="0">
            <a:schemeClr val="accent1"/>
          </a:fillRef>
          <a:effectRef idx="0">
            <a:schemeClr val="accent1"/>
          </a:effectRef>
          <a:fontRef idx="minor">
            <a:schemeClr val="tx1"/>
          </a:fontRef>
        </p:style>
      </p:cxnSp>
      <p:sp>
        <p:nvSpPr>
          <p:cNvPr id="79" name="流程图: 接点 78">
            <a:extLst>
              <a:ext uri="{FF2B5EF4-FFF2-40B4-BE49-F238E27FC236}">
                <a16:creationId xmlns:a16="http://schemas.microsoft.com/office/drawing/2014/main" xmlns="" id="{FFD562E9-6599-4087-8336-E6FA159FA022}"/>
              </a:ext>
            </a:extLst>
          </p:cNvPr>
          <p:cNvSpPr/>
          <p:nvPr/>
        </p:nvSpPr>
        <p:spPr>
          <a:xfrm>
            <a:off x="9345028" y="38202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80" name="流程图: 接点 79">
            <a:extLst>
              <a:ext uri="{FF2B5EF4-FFF2-40B4-BE49-F238E27FC236}">
                <a16:creationId xmlns:a16="http://schemas.microsoft.com/office/drawing/2014/main" xmlns="" id="{CE25C5CE-47B7-4945-8836-52C1052BE9DA}"/>
              </a:ext>
            </a:extLst>
          </p:cNvPr>
          <p:cNvSpPr/>
          <p:nvPr/>
        </p:nvSpPr>
        <p:spPr>
          <a:xfrm>
            <a:off x="8633061" y="47275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50</a:t>
            </a:r>
            <a:endParaRPr lang="zh-CN" altLang="en-US" dirty="0"/>
          </a:p>
        </p:txBody>
      </p:sp>
      <p:cxnSp>
        <p:nvCxnSpPr>
          <p:cNvPr id="81" name="直接连接符 80">
            <a:extLst>
              <a:ext uri="{FF2B5EF4-FFF2-40B4-BE49-F238E27FC236}">
                <a16:creationId xmlns:a16="http://schemas.microsoft.com/office/drawing/2014/main" xmlns="" id="{DE56295C-E087-479B-9254-2D217144FFB6}"/>
              </a:ext>
            </a:extLst>
          </p:cNvPr>
          <p:cNvCxnSpPr>
            <a:stCxn id="65" idx="4"/>
            <a:endCxn id="79" idx="0"/>
          </p:cNvCxnSpPr>
          <p:nvPr/>
        </p:nvCxnSpPr>
        <p:spPr>
          <a:xfrm>
            <a:off x="9071295" y="3426483"/>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xmlns="" id="{A63EDB49-FC30-40D6-918D-4BABDF9452C8}"/>
              </a:ext>
            </a:extLst>
          </p:cNvPr>
          <p:cNvCxnSpPr>
            <a:stCxn id="79" idx="4"/>
            <a:endCxn id="80" idx="0"/>
          </p:cNvCxnSpPr>
          <p:nvPr/>
        </p:nvCxnSpPr>
        <p:spPr>
          <a:xfrm flipH="1">
            <a:off x="8939157" y="4272700"/>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25777F66-B778-44B1-AB70-4B18A349FF2B}"/>
              </a:ext>
            </a:extLst>
          </p:cNvPr>
          <p:cNvSpPr txBox="1"/>
          <p:nvPr/>
        </p:nvSpPr>
        <p:spPr>
          <a:xfrm>
            <a:off x="3428949" y="761750"/>
            <a:ext cx="5334102" cy="369332"/>
          </a:xfrm>
          <a:prstGeom prst="rect">
            <a:avLst/>
          </a:prstGeom>
          <a:noFill/>
        </p:spPr>
        <p:txBody>
          <a:bodyPr wrap="square" rtlCol="0">
            <a:spAutoFit/>
          </a:bodyPr>
          <a:lstStyle/>
          <a:p>
            <a:r>
              <a:rPr lang="zh-CN" altLang="en-US" dirty="0">
                <a:solidFill>
                  <a:schemeClr val="accent1"/>
                </a:solidFill>
              </a:rPr>
              <a:t>方法：直接删去该结点即可</a:t>
            </a:r>
          </a:p>
        </p:txBody>
      </p:sp>
      <p:sp>
        <p:nvSpPr>
          <p:cNvPr id="83" name="对话气泡: 圆角矩形 82">
            <a:extLst>
              <a:ext uri="{FF2B5EF4-FFF2-40B4-BE49-F238E27FC236}">
                <a16:creationId xmlns:a16="http://schemas.microsoft.com/office/drawing/2014/main" xmlns="" id="{EE88CF5D-12D1-4021-928D-6330ADEE97E3}"/>
              </a:ext>
            </a:extLst>
          </p:cNvPr>
          <p:cNvSpPr/>
          <p:nvPr/>
        </p:nvSpPr>
        <p:spPr>
          <a:xfrm>
            <a:off x="4957020" y="4291334"/>
            <a:ext cx="1634857" cy="598939"/>
          </a:xfrm>
          <a:prstGeom prst="wedgeRoundRectCallout">
            <a:avLst>
              <a:gd name="adj1" fmla="val -3722"/>
              <a:gd name="adj2" fmla="val -16160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我</a:t>
            </a:r>
            <a:r>
              <a:rPr lang="en-US" altLang="zh-CN" dirty="0">
                <a:solidFill>
                  <a:srgbClr val="FF0000"/>
                </a:solidFill>
              </a:rPr>
              <a:t>..</a:t>
            </a:r>
            <a:r>
              <a:rPr lang="zh-CN" altLang="en-US" dirty="0">
                <a:solidFill>
                  <a:srgbClr val="FF0000"/>
                </a:solidFill>
              </a:rPr>
              <a:t>不</a:t>
            </a:r>
            <a:r>
              <a:rPr lang="en-US" altLang="zh-CN" dirty="0">
                <a:solidFill>
                  <a:srgbClr val="FF0000"/>
                </a:solidFill>
              </a:rPr>
              <a:t>…</a:t>
            </a:r>
            <a:r>
              <a:rPr lang="zh-CN" altLang="en-US" dirty="0">
                <a:solidFill>
                  <a:srgbClr val="FF0000"/>
                </a:solidFill>
              </a:rPr>
              <a:t>行了</a:t>
            </a:r>
          </a:p>
        </p:txBody>
      </p:sp>
      <p:sp>
        <p:nvSpPr>
          <p:cNvPr id="84" name="对话气泡: 圆角矩形 83">
            <a:extLst>
              <a:ext uri="{FF2B5EF4-FFF2-40B4-BE49-F238E27FC236}">
                <a16:creationId xmlns:a16="http://schemas.microsoft.com/office/drawing/2014/main" xmlns="" id="{51AB01A5-CF13-4A6A-BEC5-22A475AF625A}"/>
              </a:ext>
            </a:extLst>
          </p:cNvPr>
          <p:cNvSpPr/>
          <p:nvPr/>
        </p:nvSpPr>
        <p:spPr>
          <a:xfrm>
            <a:off x="1050754" y="5877274"/>
            <a:ext cx="1387270" cy="598939"/>
          </a:xfrm>
          <a:prstGeom prst="wedgeRoundRectCallout">
            <a:avLst>
              <a:gd name="adj1" fmla="val -37586"/>
              <a:gd name="adj2" fmla="val -15179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反正咱俩都</a:t>
            </a:r>
            <a:r>
              <a:rPr lang="zh-CN" altLang="en-US" dirty="0" smtClean="0">
                <a:solidFill>
                  <a:srgbClr val="FF0000"/>
                </a:solidFill>
              </a:rPr>
              <a:t>是没有后代</a:t>
            </a:r>
            <a:endParaRPr lang="zh-CN" altLang="en-US" dirty="0">
              <a:solidFill>
                <a:srgbClr val="FF0000"/>
              </a:solidFill>
            </a:endParaRPr>
          </a:p>
        </p:txBody>
      </p:sp>
    </p:spTree>
    <p:extLst>
      <p:ext uri="{BB962C8B-B14F-4D97-AF65-F5344CB8AC3E}">
        <p14:creationId xmlns:p14="http://schemas.microsoft.com/office/powerpoint/2010/main" val="340108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33" grpId="0" animBg="1"/>
      <p:bldP spid="34" grpId="0" animBg="1"/>
      <p:bldP spid="37" grpId="0" animBg="1"/>
      <p:bldP spid="38" grpId="0" animBg="1"/>
      <p:bldP spid="3" grpId="0" animBg="1"/>
      <p:bldP spid="62" grpId="0" animBg="1"/>
      <p:bldP spid="63" grpId="0" animBg="1"/>
      <p:bldP spid="64" grpId="0" animBg="1"/>
      <p:bldP spid="65" grpId="0" animBg="1"/>
      <p:bldP spid="66" grpId="0" animBg="1"/>
      <p:bldP spid="67" grpId="0" animBg="1"/>
      <p:bldP spid="75" grpId="0" animBg="1"/>
      <p:bldP spid="79" grpId="0" animBg="1"/>
      <p:bldP spid="80" grpId="0" animBg="1"/>
      <p:bldP spid="7" grpId="0"/>
      <p:bldP spid="83" grpId="0" animBg="1"/>
      <p:bldP spid="8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xmlns="" id="{420BE9B9-8A42-4C8F-83EF-ECDB3A8D8894}"/>
              </a:ext>
            </a:extLst>
          </p:cNvPr>
          <p:cNvSpPr txBox="1"/>
          <p:nvPr/>
        </p:nvSpPr>
        <p:spPr>
          <a:xfrm>
            <a:off x="729843" y="766920"/>
            <a:ext cx="4353886" cy="369332"/>
          </a:xfrm>
          <a:prstGeom prst="rect">
            <a:avLst/>
          </a:prstGeom>
          <a:noFill/>
        </p:spPr>
        <p:txBody>
          <a:bodyPr wrap="square" rtlCol="0">
            <a:spAutoFit/>
          </a:bodyPr>
          <a:lstStyle/>
          <a:p>
            <a:r>
              <a:rPr lang="zh-CN" altLang="en-US" dirty="0"/>
              <a:t>②删除的是仅有左子树或者右子树的结点</a:t>
            </a:r>
          </a:p>
        </p:txBody>
      </p:sp>
      <p:sp>
        <p:nvSpPr>
          <p:cNvPr id="15" name="流程图: 接点 14">
            <a:extLst>
              <a:ext uri="{FF2B5EF4-FFF2-40B4-BE49-F238E27FC236}">
                <a16:creationId xmlns:a16="http://schemas.microsoft.com/office/drawing/2014/main" xmlns="" id="{9D775061-0738-4603-9A55-A7AFC2165D82}"/>
              </a:ext>
            </a:extLst>
          </p:cNvPr>
          <p:cNvSpPr/>
          <p:nvPr/>
        </p:nvSpPr>
        <p:spPr>
          <a:xfrm>
            <a:off x="2650922" y="167695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6" name="流程图: 接点 15">
            <a:extLst>
              <a:ext uri="{FF2B5EF4-FFF2-40B4-BE49-F238E27FC236}">
                <a16:creationId xmlns:a16="http://schemas.microsoft.com/office/drawing/2014/main" xmlns="" id="{4A5869BC-3088-4156-B2D6-020ED8940D6C}"/>
              </a:ext>
            </a:extLst>
          </p:cNvPr>
          <p:cNvSpPr/>
          <p:nvPr/>
        </p:nvSpPr>
        <p:spPr>
          <a:xfrm>
            <a:off x="4102330" y="212938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7" name="流程图: 接点 16">
            <a:extLst>
              <a:ext uri="{FF2B5EF4-FFF2-40B4-BE49-F238E27FC236}">
                <a16:creationId xmlns:a16="http://schemas.microsoft.com/office/drawing/2014/main" xmlns="" id="{8D52E6E6-EF27-496B-945C-0C0C53314EB0}"/>
              </a:ext>
            </a:extLst>
          </p:cNvPr>
          <p:cNvSpPr/>
          <p:nvPr/>
        </p:nvSpPr>
        <p:spPr>
          <a:xfrm>
            <a:off x="1357536" y="212938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18" name="流程图: 接点 17">
            <a:extLst>
              <a:ext uri="{FF2B5EF4-FFF2-40B4-BE49-F238E27FC236}">
                <a16:creationId xmlns:a16="http://schemas.microsoft.com/office/drawing/2014/main" xmlns="" id="{DFD6A361-8743-489B-AA3D-576F19FC9AAB}"/>
              </a:ext>
            </a:extLst>
          </p:cNvPr>
          <p:cNvSpPr/>
          <p:nvPr/>
        </p:nvSpPr>
        <p:spPr>
          <a:xfrm>
            <a:off x="2104781"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19" name="流程图: 接点 18">
            <a:extLst>
              <a:ext uri="{FF2B5EF4-FFF2-40B4-BE49-F238E27FC236}">
                <a16:creationId xmlns:a16="http://schemas.microsoft.com/office/drawing/2014/main" xmlns="" id="{D167DA72-0E66-4DC4-86EF-28A3B824720F}"/>
              </a:ext>
            </a:extLst>
          </p:cNvPr>
          <p:cNvSpPr/>
          <p:nvPr/>
        </p:nvSpPr>
        <p:spPr>
          <a:xfrm>
            <a:off x="459049"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21" name="流程图: 接点 20">
            <a:extLst>
              <a:ext uri="{FF2B5EF4-FFF2-40B4-BE49-F238E27FC236}">
                <a16:creationId xmlns:a16="http://schemas.microsoft.com/office/drawing/2014/main" xmlns="" id="{528261C8-B0B0-4723-A58D-477723F0F936}"/>
              </a:ext>
            </a:extLst>
          </p:cNvPr>
          <p:cNvSpPr/>
          <p:nvPr/>
        </p:nvSpPr>
        <p:spPr>
          <a:xfrm>
            <a:off x="3296802"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8" name="流程图: 接点 27">
            <a:extLst>
              <a:ext uri="{FF2B5EF4-FFF2-40B4-BE49-F238E27FC236}">
                <a16:creationId xmlns:a16="http://schemas.microsoft.com/office/drawing/2014/main" xmlns="" id="{6AA6B5D9-1BC6-4C92-B562-C23D70E082C1}"/>
              </a:ext>
            </a:extLst>
          </p:cNvPr>
          <p:cNvSpPr/>
          <p:nvPr/>
        </p:nvSpPr>
        <p:spPr>
          <a:xfrm>
            <a:off x="4954016"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9" name="直接连接符 28">
            <a:extLst>
              <a:ext uri="{FF2B5EF4-FFF2-40B4-BE49-F238E27FC236}">
                <a16:creationId xmlns:a16="http://schemas.microsoft.com/office/drawing/2014/main" xmlns="" id="{8E2D9E71-48B7-4052-AAC8-96D10AD6372C}"/>
              </a:ext>
            </a:extLst>
          </p:cNvPr>
          <p:cNvCxnSpPr>
            <a:stCxn id="15" idx="2"/>
            <a:endCxn id="17" idx="0"/>
          </p:cNvCxnSpPr>
          <p:nvPr/>
        </p:nvCxnSpPr>
        <p:spPr>
          <a:xfrm flipH="1">
            <a:off x="1663632" y="1903171"/>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76270F77-5DE7-4340-B638-54AB12BA382E}"/>
              </a:ext>
            </a:extLst>
          </p:cNvPr>
          <p:cNvCxnSpPr>
            <a:stCxn id="15" idx="6"/>
            <a:endCxn id="16" idx="0"/>
          </p:cNvCxnSpPr>
          <p:nvPr/>
        </p:nvCxnSpPr>
        <p:spPr>
          <a:xfrm>
            <a:off x="3263114" y="1903171"/>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7446F075-9B2F-474C-8FFA-09E640805232}"/>
              </a:ext>
            </a:extLst>
          </p:cNvPr>
          <p:cNvCxnSpPr>
            <a:stCxn id="17" idx="2"/>
            <a:endCxn id="19" idx="0"/>
          </p:cNvCxnSpPr>
          <p:nvPr/>
        </p:nvCxnSpPr>
        <p:spPr>
          <a:xfrm flipH="1">
            <a:off x="765145" y="2355603"/>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65C0C445-9649-4169-BEC7-61D7B32C6B05}"/>
              </a:ext>
            </a:extLst>
          </p:cNvPr>
          <p:cNvCxnSpPr>
            <a:stCxn id="17" idx="6"/>
            <a:endCxn id="18" idx="0"/>
          </p:cNvCxnSpPr>
          <p:nvPr/>
        </p:nvCxnSpPr>
        <p:spPr>
          <a:xfrm>
            <a:off x="1969728" y="2355603"/>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538D530-C9AE-4821-B09C-EAB3A91EC4B9}"/>
              </a:ext>
            </a:extLst>
          </p:cNvPr>
          <p:cNvCxnSpPr>
            <a:stCxn id="16" idx="2"/>
            <a:endCxn id="21" idx="0"/>
          </p:cNvCxnSpPr>
          <p:nvPr/>
        </p:nvCxnSpPr>
        <p:spPr>
          <a:xfrm flipH="1">
            <a:off x="3602898" y="2355603"/>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06D19224-ECC4-4007-916E-5BC22497A61C}"/>
              </a:ext>
            </a:extLst>
          </p:cNvPr>
          <p:cNvCxnSpPr>
            <a:stCxn id="16" idx="6"/>
            <a:endCxn id="28" idx="0"/>
          </p:cNvCxnSpPr>
          <p:nvPr/>
        </p:nvCxnSpPr>
        <p:spPr>
          <a:xfrm>
            <a:off x="4714522" y="2355603"/>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xmlns="" id="{9015C950-A437-439A-9675-96DE397D16BE}"/>
              </a:ext>
            </a:extLst>
          </p:cNvPr>
          <p:cNvSpPr/>
          <p:nvPr/>
        </p:nvSpPr>
        <p:spPr>
          <a:xfrm>
            <a:off x="1043051" y="365425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36" name="流程图: 接点 35">
            <a:extLst>
              <a:ext uri="{FF2B5EF4-FFF2-40B4-BE49-F238E27FC236}">
                <a16:creationId xmlns:a16="http://schemas.microsoft.com/office/drawing/2014/main" xmlns="" id="{B0A53A30-939B-46EB-92CB-EFD567B139C5}"/>
              </a:ext>
            </a:extLst>
          </p:cNvPr>
          <p:cNvSpPr/>
          <p:nvPr/>
        </p:nvSpPr>
        <p:spPr>
          <a:xfrm>
            <a:off x="337331" y="455911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37" name="直接连接符 36">
            <a:extLst>
              <a:ext uri="{FF2B5EF4-FFF2-40B4-BE49-F238E27FC236}">
                <a16:creationId xmlns:a16="http://schemas.microsoft.com/office/drawing/2014/main" xmlns="" id="{7567E173-B76D-4001-97D6-236CCE1137A0}"/>
              </a:ext>
            </a:extLst>
          </p:cNvPr>
          <p:cNvCxnSpPr>
            <a:stCxn id="19" idx="5"/>
            <a:endCxn id="35" idx="0"/>
          </p:cNvCxnSpPr>
          <p:nvPr/>
        </p:nvCxnSpPr>
        <p:spPr>
          <a:xfrm>
            <a:off x="981588" y="3194210"/>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FA577157-EE55-4FBC-8B8C-0E8C173414EE}"/>
              </a:ext>
            </a:extLst>
          </p:cNvPr>
          <p:cNvCxnSpPr>
            <a:endCxn id="36" idx="0"/>
          </p:cNvCxnSpPr>
          <p:nvPr/>
        </p:nvCxnSpPr>
        <p:spPr>
          <a:xfrm flipH="1">
            <a:off x="643427" y="4106684"/>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流程图: 接点 38">
            <a:extLst>
              <a:ext uri="{FF2B5EF4-FFF2-40B4-BE49-F238E27FC236}">
                <a16:creationId xmlns:a16="http://schemas.microsoft.com/office/drawing/2014/main" xmlns="" id="{1CBA99C0-801E-4368-A95C-477EF392D831}"/>
              </a:ext>
            </a:extLst>
          </p:cNvPr>
          <p:cNvSpPr/>
          <p:nvPr/>
        </p:nvSpPr>
        <p:spPr>
          <a:xfrm>
            <a:off x="2684610" y="365425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52</a:t>
            </a:r>
            <a:endParaRPr lang="zh-CN" altLang="en-US" dirty="0">
              <a:solidFill>
                <a:srgbClr val="FF0000"/>
              </a:solidFill>
            </a:endParaRPr>
          </a:p>
        </p:txBody>
      </p:sp>
      <p:sp>
        <p:nvSpPr>
          <p:cNvPr id="40" name="流程图: 接点 39">
            <a:extLst>
              <a:ext uri="{FF2B5EF4-FFF2-40B4-BE49-F238E27FC236}">
                <a16:creationId xmlns:a16="http://schemas.microsoft.com/office/drawing/2014/main" xmlns="" id="{60B82EB0-3FDD-4B2D-913F-ED554C8F1AC6}"/>
              </a:ext>
            </a:extLst>
          </p:cNvPr>
          <p:cNvSpPr/>
          <p:nvPr/>
        </p:nvSpPr>
        <p:spPr>
          <a:xfrm>
            <a:off x="1972643" y="456158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50</a:t>
            </a:r>
            <a:endParaRPr lang="zh-CN" altLang="en-US" dirty="0">
              <a:solidFill>
                <a:schemeClr val="accent1"/>
              </a:solidFill>
            </a:endParaRPr>
          </a:p>
        </p:txBody>
      </p:sp>
      <p:cxnSp>
        <p:nvCxnSpPr>
          <p:cNvPr id="41" name="直接连接符 40">
            <a:extLst>
              <a:ext uri="{FF2B5EF4-FFF2-40B4-BE49-F238E27FC236}">
                <a16:creationId xmlns:a16="http://schemas.microsoft.com/office/drawing/2014/main" xmlns="" id="{F43705DE-8B72-48B8-83E6-3E4E7C0B026E}"/>
              </a:ext>
            </a:extLst>
          </p:cNvPr>
          <p:cNvCxnSpPr>
            <a:stCxn id="18" idx="4"/>
            <a:endCxn id="39" idx="0"/>
          </p:cNvCxnSpPr>
          <p:nvPr/>
        </p:nvCxnSpPr>
        <p:spPr>
          <a:xfrm>
            <a:off x="2410877" y="3260467"/>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C306E272-7070-434A-8BF0-50DEE8EE57A2}"/>
              </a:ext>
            </a:extLst>
          </p:cNvPr>
          <p:cNvCxnSpPr>
            <a:stCxn id="39" idx="4"/>
            <a:endCxn id="40" idx="0"/>
          </p:cNvCxnSpPr>
          <p:nvPr/>
        </p:nvCxnSpPr>
        <p:spPr>
          <a:xfrm flipH="1">
            <a:off x="2278739" y="4106684"/>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96B6B65D-E4E2-46C2-BDE1-7E19EF3B2A29}"/>
              </a:ext>
            </a:extLst>
          </p:cNvPr>
          <p:cNvSpPr txBox="1"/>
          <p:nvPr/>
        </p:nvSpPr>
        <p:spPr>
          <a:xfrm>
            <a:off x="5350028" y="766919"/>
            <a:ext cx="2013641" cy="369332"/>
          </a:xfrm>
          <a:prstGeom prst="rect">
            <a:avLst/>
          </a:prstGeom>
          <a:noFill/>
        </p:spPr>
        <p:txBody>
          <a:bodyPr wrap="square" rtlCol="0">
            <a:spAutoFit/>
          </a:bodyPr>
          <a:lstStyle/>
          <a:p>
            <a:r>
              <a:rPr lang="zh-CN" altLang="en-US" dirty="0">
                <a:solidFill>
                  <a:schemeClr val="accent1"/>
                </a:solidFill>
              </a:rPr>
              <a:t>方法：“子承父业”</a:t>
            </a:r>
          </a:p>
        </p:txBody>
      </p:sp>
      <p:sp>
        <p:nvSpPr>
          <p:cNvPr id="5" name="对话气泡: 圆角矩形 4">
            <a:extLst>
              <a:ext uri="{FF2B5EF4-FFF2-40B4-BE49-F238E27FC236}">
                <a16:creationId xmlns:a16="http://schemas.microsoft.com/office/drawing/2014/main" xmlns="" id="{3DA39F5A-202A-474B-8EF5-6845B32D0039}"/>
              </a:ext>
            </a:extLst>
          </p:cNvPr>
          <p:cNvSpPr/>
          <p:nvPr/>
        </p:nvSpPr>
        <p:spPr>
          <a:xfrm>
            <a:off x="3696459" y="4412609"/>
            <a:ext cx="2013640" cy="598939"/>
          </a:xfrm>
          <a:prstGeom prst="wedgeRoundRectCallout">
            <a:avLst>
              <a:gd name="adj1" fmla="val -61774"/>
              <a:gd name="adj2" fmla="val -11538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我</a:t>
            </a:r>
            <a:r>
              <a:rPr lang="en-US" altLang="zh-CN" dirty="0">
                <a:solidFill>
                  <a:srgbClr val="FF0000"/>
                </a:solidFill>
              </a:rPr>
              <a:t>..</a:t>
            </a:r>
            <a:r>
              <a:rPr lang="zh-CN" altLang="en-US" dirty="0">
                <a:solidFill>
                  <a:srgbClr val="FF0000"/>
                </a:solidFill>
              </a:rPr>
              <a:t>不</a:t>
            </a:r>
            <a:r>
              <a:rPr lang="en-US" altLang="zh-CN" dirty="0">
                <a:solidFill>
                  <a:srgbClr val="FF0000"/>
                </a:solidFill>
              </a:rPr>
              <a:t>…</a:t>
            </a:r>
            <a:r>
              <a:rPr lang="zh-CN" altLang="en-US" dirty="0">
                <a:solidFill>
                  <a:srgbClr val="FF0000"/>
                </a:solidFill>
              </a:rPr>
              <a:t>行了</a:t>
            </a:r>
            <a:endParaRPr lang="en-US" altLang="zh-CN" dirty="0">
              <a:solidFill>
                <a:srgbClr val="FF0000"/>
              </a:solidFill>
            </a:endParaRPr>
          </a:p>
          <a:p>
            <a:pPr algn="ctr"/>
            <a:r>
              <a:rPr lang="zh-CN" altLang="en-US" dirty="0">
                <a:solidFill>
                  <a:srgbClr val="FF0000"/>
                </a:solidFill>
              </a:rPr>
              <a:t>我的事业怎么办</a:t>
            </a:r>
          </a:p>
        </p:txBody>
      </p:sp>
      <p:sp>
        <p:nvSpPr>
          <p:cNvPr id="44" name="对话气泡: 圆角矩形 43">
            <a:extLst>
              <a:ext uri="{FF2B5EF4-FFF2-40B4-BE49-F238E27FC236}">
                <a16:creationId xmlns:a16="http://schemas.microsoft.com/office/drawing/2014/main" xmlns="" id="{E1A0759D-E691-4B1F-985A-5E92A8FD1614}"/>
              </a:ext>
            </a:extLst>
          </p:cNvPr>
          <p:cNvSpPr/>
          <p:nvPr/>
        </p:nvSpPr>
        <p:spPr>
          <a:xfrm>
            <a:off x="2023338" y="5716190"/>
            <a:ext cx="1673121" cy="894335"/>
          </a:xfrm>
          <a:prstGeom prst="wedgeRoundRectCallout">
            <a:avLst>
              <a:gd name="adj1" fmla="val -29382"/>
              <a:gd name="adj2" fmla="val -1245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爸，别担心，你走了还有我</a:t>
            </a:r>
          </a:p>
        </p:txBody>
      </p:sp>
      <p:sp>
        <p:nvSpPr>
          <p:cNvPr id="45" name="箭头: 右 44">
            <a:extLst>
              <a:ext uri="{FF2B5EF4-FFF2-40B4-BE49-F238E27FC236}">
                <a16:creationId xmlns:a16="http://schemas.microsoft.com/office/drawing/2014/main" xmlns="" id="{E7D9419F-3FD0-4037-B5B7-42F309560BC2}"/>
              </a:ext>
            </a:extLst>
          </p:cNvPr>
          <p:cNvSpPr/>
          <p:nvPr/>
        </p:nvSpPr>
        <p:spPr>
          <a:xfrm>
            <a:off x="5494455" y="163958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流程图: 接点 45">
            <a:extLst>
              <a:ext uri="{FF2B5EF4-FFF2-40B4-BE49-F238E27FC236}">
                <a16:creationId xmlns:a16="http://schemas.microsoft.com/office/drawing/2014/main" xmlns="" id="{A1A64108-B336-4B06-92D1-C54839F4DB11}"/>
              </a:ext>
            </a:extLst>
          </p:cNvPr>
          <p:cNvSpPr/>
          <p:nvPr/>
        </p:nvSpPr>
        <p:spPr>
          <a:xfrm>
            <a:off x="8704205" y="167695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47" name="流程图: 接点 46">
            <a:extLst>
              <a:ext uri="{FF2B5EF4-FFF2-40B4-BE49-F238E27FC236}">
                <a16:creationId xmlns:a16="http://schemas.microsoft.com/office/drawing/2014/main" xmlns="" id="{64D0E8C0-ED71-4C09-8216-229DEAAF755D}"/>
              </a:ext>
            </a:extLst>
          </p:cNvPr>
          <p:cNvSpPr/>
          <p:nvPr/>
        </p:nvSpPr>
        <p:spPr>
          <a:xfrm>
            <a:off x="10155613" y="212938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48" name="流程图: 接点 47">
            <a:extLst>
              <a:ext uri="{FF2B5EF4-FFF2-40B4-BE49-F238E27FC236}">
                <a16:creationId xmlns:a16="http://schemas.microsoft.com/office/drawing/2014/main" xmlns="" id="{660694D1-ED69-4627-882F-43D60488C526}"/>
              </a:ext>
            </a:extLst>
          </p:cNvPr>
          <p:cNvSpPr/>
          <p:nvPr/>
        </p:nvSpPr>
        <p:spPr>
          <a:xfrm>
            <a:off x="7410819" y="212938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9" name="流程图: 接点 48">
            <a:extLst>
              <a:ext uri="{FF2B5EF4-FFF2-40B4-BE49-F238E27FC236}">
                <a16:creationId xmlns:a16="http://schemas.microsoft.com/office/drawing/2014/main" xmlns="" id="{38650C87-4A16-4974-A405-06140B9FE313}"/>
              </a:ext>
            </a:extLst>
          </p:cNvPr>
          <p:cNvSpPr/>
          <p:nvPr/>
        </p:nvSpPr>
        <p:spPr>
          <a:xfrm>
            <a:off x="8158064"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50" name="流程图: 接点 49">
            <a:extLst>
              <a:ext uri="{FF2B5EF4-FFF2-40B4-BE49-F238E27FC236}">
                <a16:creationId xmlns:a16="http://schemas.microsoft.com/office/drawing/2014/main" xmlns="" id="{771EC8B4-EC33-4E0E-A783-78DE69CABAC2}"/>
              </a:ext>
            </a:extLst>
          </p:cNvPr>
          <p:cNvSpPr/>
          <p:nvPr/>
        </p:nvSpPr>
        <p:spPr>
          <a:xfrm>
            <a:off x="6512332"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51" name="流程图: 接点 50">
            <a:extLst>
              <a:ext uri="{FF2B5EF4-FFF2-40B4-BE49-F238E27FC236}">
                <a16:creationId xmlns:a16="http://schemas.microsoft.com/office/drawing/2014/main" xmlns="" id="{6A87683E-5AC8-42DE-9FAE-EC54E4F6FDD7}"/>
              </a:ext>
            </a:extLst>
          </p:cNvPr>
          <p:cNvSpPr/>
          <p:nvPr/>
        </p:nvSpPr>
        <p:spPr>
          <a:xfrm>
            <a:off x="9350085"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52" name="流程图: 接点 51">
            <a:extLst>
              <a:ext uri="{FF2B5EF4-FFF2-40B4-BE49-F238E27FC236}">
                <a16:creationId xmlns:a16="http://schemas.microsoft.com/office/drawing/2014/main" xmlns="" id="{44D93611-5FCF-4318-9D58-E41280E0518C}"/>
              </a:ext>
            </a:extLst>
          </p:cNvPr>
          <p:cNvSpPr/>
          <p:nvPr/>
        </p:nvSpPr>
        <p:spPr>
          <a:xfrm>
            <a:off x="11007299" y="28080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53" name="直接连接符 52">
            <a:extLst>
              <a:ext uri="{FF2B5EF4-FFF2-40B4-BE49-F238E27FC236}">
                <a16:creationId xmlns:a16="http://schemas.microsoft.com/office/drawing/2014/main" xmlns="" id="{0381E600-908F-40DE-A8B0-5698AC080CBE}"/>
              </a:ext>
            </a:extLst>
          </p:cNvPr>
          <p:cNvCxnSpPr>
            <a:stCxn id="46" idx="2"/>
            <a:endCxn id="48" idx="0"/>
          </p:cNvCxnSpPr>
          <p:nvPr/>
        </p:nvCxnSpPr>
        <p:spPr>
          <a:xfrm flipH="1">
            <a:off x="7716915" y="1903171"/>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2C0BF5DE-4547-4F15-B24C-816804ABEFA4}"/>
              </a:ext>
            </a:extLst>
          </p:cNvPr>
          <p:cNvCxnSpPr>
            <a:stCxn id="46" idx="6"/>
            <a:endCxn id="47" idx="0"/>
          </p:cNvCxnSpPr>
          <p:nvPr/>
        </p:nvCxnSpPr>
        <p:spPr>
          <a:xfrm>
            <a:off x="9316397" y="1903171"/>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B74647D8-EB6A-411D-926A-3FCD71B43C1F}"/>
              </a:ext>
            </a:extLst>
          </p:cNvPr>
          <p:cNvCxnSpPr>
            <a:stCxn id="48" idx="2"/>
            <a:endCxn id="50" idx="0"/>
          </p:cNvCxnSpPr>
          <p:nvPr/>
        </p:nvCxnSpPr>
        <p:spPr>
          <a:xfrm flipH="1">
            <a:off x="6818428" y="2355603"/>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57A01210-AE36-421B-A4CD-A6BC05235FE5}"/>
              </a:ext>
            </a:extLst>
          </p:cNvPr>
          <p:cNvCxnSpPr>
            <a:stCxn id="48" idx="6"/>
            <a:endCxn id="49" idx="0"/>
          </p:cNvCxnSpPr>
          <p:nvPr/>
        </p:nvCxnSpPr>
        <p:spPr>
          <a:xfrm>
            <a:off x="8023011" y="2355603"/>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8391BCC8-370C-4C80-8D64-14A954AC3715}"/>
              </a:ext>
            </a:extLst>
          </p:cNvPr>
          <p:cNvCxnSpPr>
            <a:stCxn id="47" idx="2"/>
            <a:endCxn id="51" idx="0"/>
          </p:cNvCxnSpPr>
          <p:nvPr/>
        </p:nvCxnSpPr>
        <p:spPr>
          <a:xfrm flipH="1">
            <a:off x="9656181" y="2355603"/>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756EAAD8-F8A8-42D7-A420-D3E54A360F7F}"/>
              </a:ext>
            </a:extLst>
          </p:cNvPr>
          <p:cNvCxnSpPr>
            <a:stCxn id="47" idx="6"/>
            <a:endCxn id="52" idx="0"/>
          </p:cNvCxnSpPr>
          <p:nvPr/>
        </p:nvCxnSpPr>
        <p:spPr>
          <a:xfrm>
            <a:off x="10767805" y="2355603"/>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59" name="流程图: 接点 58">
            <a:extLst>
              <a:ext uri="{FF2B5EF4-FFF2-40B4-BE49-F238E27FC236}">
                <a16:creationId xmlns:a16="http://schemas.microsoft.com/office/drawing/2014/main" xmlns="" id="{88810451-AD0B-41C1-A261-A8EC5547A93D}"/>
              </a:ext>
            </a:extLst>
          </p:cNvPr>
          <p:cNvSpPr/>
          <p:nvPr/>
        </p:nvSpPr>
        <p:spPr>
          <a:xfrm>
            <a:off x="7096334" y="365425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60" name="流程图: 接点 59">
            <a:extLst>
              <a:ext uri="{FF2B5EF4-FFF2-40B4-BE49-F238E27FC236}">
                <a16:creationId xmlns:a16="http://schemas.microsoft.com/office/drawing/2014/main" xmlns="" id="{281E6EDE-959E-43C0-AD43-062F5380DE39}"/>
              </a:ext>
            </a:extLst>
          </p:cNvPr>
          <p:cNvSpPr/>
          <p:nvPr/>
        </p:nvSpPr>
        <p:spPr>
          <a:xfrm>
            <a:off x="6390614" y="455911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61" name="直接连接符 60">
            <a:extLst>
              <a:ext uri="{FF2B5EF4-FFF2-40B4-BE49-F238E27FC236}">
                <a16:creationId xmlns:a16="http://schemas.microsoft.com/office/drawing/2014/main" xmlns="" id="{DA93676F-9321-4227-A055-6DA7135D906E}"/>
              </a:ext>
            </a:extLst>
          </p:cNvPr>
          <p:cNvCxnSpPr>
            <a:stCxn id="50" idx="5"/>
            <a:endCxn id="59" idx="0"/>
          </p:cNvCxnSpPr>
          <p:nvPr/>
        </p:nvCxnSpPr>
        <p:spPr>
          <a:xfrm>
            <a:off x="7034871" y="3194210"/>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664BF8C3-4723-4893-8959-2D739D8F0492}"/>
              </a:ext>
            </a:extLst>
          </p:cNvPr>
          <p:cNvCxnSpPr>
            <a:endCxn id="60" idx="0"/>
          </p:cNvCxnSpPr>
          <p:nvPr/>
        </p:nvCxnSpPr>
        <p:spPr>
          <a:xfrm flipH="1">
            <a:off x="6696710" y="4106684"/>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64" name="流程图: 接点 63">
            <a:extLst>
              <a:ext uri="{FF2B5EF4-FFF2-40B4-BE49-F238E27FC236}">
                <a16:creationId xmlns:a16="http://schemas.microsoft.com/office/drawing/2014/main" xmlns="" id="{FD741C3E-770C-455E-BBFF-7DCCA75197FC}"/>
              </a:ext>
            </a:extLst>
          </p:cNvPr>
          <p:cNvSpPr/>
          <p:nvPr/>
        </p:nvSpPr>
        <p:spPr>
          <a:xfrm>
            <a:off x="8720919" y="365596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50</a:t>
            </a:r>
            <a:endParaRPr lang="zh-CN" altLang="en-US" dirty="0">
              <a:solidFill>
                <a:schemeClr val="accent1"/>
              </a:solidFill>
            </a:endParaRPr>
          </a:p>
        </p:txBody>
      </p:sp>
      <p:cxnSp>
        <p:nvCxnSpPr>
          <p:cNvPr id="65" name="直接连接符 64">
            <a:extLst>
              <a:ext uri="{FF2B5EF4-FFF2-40B4-BE49-F238E27FC236}">
                <a16:creationId xmlns:a16="http://schemas.microsoft.com/office/drawing/2014/main" xmlns="" id="{41F089F6-7DE0-4888-96FD-6FBFD1EB97F2}"/>
              </a:ext>
            </a:extLst>
          </p:cNvPr>
          <p:cNvCxnSpPr>
            <a:cxnSpLocks/>
            <a:stCxn id="49" idx="4"/>
            <a:endCxn id="64" idx="0"/>
          </p:cNvCxnSpPr>
          <p:nvPr/>
        </p:nvCxnSpPr>
        <p:spPr>
          <a:xfrm>
            <a:off x="8464160" y="3260467"/>
            <a:ext cx="562855" cy="3954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79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1" grpId="0" animBg="1"/>
      <p:bldP spid="28" grpId="0" animBg="1"/>
      <p:bldP spid="35" grpId="0" animBg="1"/>
      <p:bldP spid="36" grpId="0" animBg="1"/>
      <p:bldP spid="39" grpId="0" animBg="1"/>
      <p:bldP spid="40" grpId="0" animBg="1"/>
      <p:bldP spid="43" grpId="0"/>
      <p:bldP spid="5" grpId="0" animBg="1"/>
      <p:bldP spid="44" grpId="0" animBg="1"/>
      <p:bldP spid="45" grpId="0" animBg="1"/>
      <p:bldP spid="46" grpId="0" animBg="1"/>
      <p:bldP spid="47" grpId="0" animBg="1"/>
      <p:bldP spid="48" grpId="0" animBg="1"/>
      <p:bldP spid="49" grpId="0" animBg="1"/>
      <p:bldP spid="50" grpId="0" animBg="1"/>
      <p:bldP spid="51" grpId="0" animBg="1"/>
      <p:bldP spid="52" grpId="0" animBg="1"/>
      <p:bldP spid="59" grpId="0" animBg="1"/>
      <p:bldP spid="60" grpId="0" animBg="1"/>
      <p:bldP spid="6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xmlns="" id="{2D72715F-C0B2-4F01-BA87-6C3E97C7BE70}"/>
              </a:ext>
            </a:extLst>
          </p:cNvPr>
          <p:cNvSpPr txBox="1"/>
          <p:nvPr/>
        </p:nvSpPr>
        <p:spPr>
          <a:xfrm>
            <a:off x="729842" y="766920"/>
            <a:ext cx="3850547" cy="369332"/>
          </a:xfrm>
          <a:prstGeom prst="rect">
            <a:avLst/>
          </a:prstGeom>
          <a:noFill/>
        </p:spPr>
        <p:txBody>
          <a:bodyPr wrap="square" rtlCol="0">
            <a:spAutoFit/>
          </a:bodyPr>
          <a:lstStyle/>
          <a:p>
            <a:r>
              <a:rPr lang="zh-CN" altLang="en-US" dirty="0"/>
              <a:t>③删除的是左右子树都有的结点</a:t>
            </a:r>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5964573" y="24822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7415981" y="293473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6" name="流程图: 接点 15">
            <a:extLst>
              <a:ext uri="{FF2B5EF4-FFF2-40B4-BE49-F238E27FC236}">
                <a16:creationId xmlns:a16="http://schemas.microsoft.com/office/drawing/2014/main" xmlns="" id="{5E3C17E5-E946-4899-9F2E-A619143E00B8}"/>
              </a:ext>
            </a:extLst>
          </p:cNvPr>
          <p:cNvSpPr/>
          <p:nvPr/>
        </p:nvSpPr>
        <p:spPr>
          <a:xfrm>
            <a:off x="4671187" y="293473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45</a:t>
            </a:r>
            <a:endParaRPr lang="zh-CN" altLang="en-US" dirty="0">
              <a:solidFill>
                <a:srgbClr val="FF0000"/>
              </a:solidFill>
            </a:endParaRPr>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5418432" y="361337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3772700" y="361337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6610453" y="361337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8267667" y="361337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stCxn id="14" idx="2"/>
            <a:endCxn id="16" idx="0"/>
          </p:cNvCxnSpPr>
          <p:nvPr/>
        </p:nvCxnSpPr>
        <p:spPr>
          <a:xfrm flipH="1">
            <a:off x="4977283" y="2708514"/>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6576765" y="2708514"/>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F72587D-372D-4A9A-8068-E0304100EBFB}"/>
              </a:ext>
            </a:extLst>
          </p:cNvPr>
          <p:cNvCxnSpPr>
            <a:stCxn id="16" idx="2"/>
            <a:endCxn id="18" idx="0"/>
          </p:cNvCxnSpPr>
          <p:nvPr/>
        </p:nvCxnSpPr>
        <p:spPr>
          <a:xfrm flipH="1">
            <a:off x="4078796" y="3160946"/>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stCxn id="16" idx="6"/>
            <a:endCxn id="17" idx="0"/>
          </p:cNvCxnSpPr>
          <p:nvPr/>
        </p:nvCxnSpPr>
        <p:spPr>
          <a:xfrm>
            <a:off x="5283379" y="3160946"/>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6916549" y="3160946"/>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8028173" y="3160946"/>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流程图: 接点 33">
            <a:extLst>
              <a:ext uri="{FF2B5EF4-FFF2-40B4-BE49-F238E27FC236}">
                <a16:creationId xmlns:a16="http://schemas.microsoft.com/office/drawing/2014/main" xmlns="" id="{F219396B-3C79-4541-A84B-890EB60973C8}"/>
              </a:ext>
            </a:extLst>
          </p:cNvPr>
          <p:cNvSpPr/>
          <p:nvPr/>
        </p:nvSpPr>
        <p:spPr>
          <a:xfrm>
            <a:off x="4356702" y="445959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35" name="流程图: 接点 34">
            <a:extLst>
              <a:ext uri="{FF2B5EF4-FFF2-40B4-BE49-F238E27FC236}">
                <a16:creationId xmlns:a16="http://schemas.microsoft.com/office/drawing/2014/main" xmlns="" id="{7DDE5511-ACE5-4649-8E3C-A9C20BCEC883}"/>
              </a:ext>
            </a:extLst>
          </p:cNvPr>
          <p:cNvSpPr/>
          <p:nvPr/>
        </p:nvSpPr>
        <p:spPr>
          <a:xfrm>
            <a:off x="3650982" y="536445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36" name="直接连接符 35">
            <a:extLst>
              <a:ext uri="{FF2B5EF4-FFF2-40B4-BE49-F238E27FC236}">
                <a16:creationId xmlns:a16="http://schemas.microsoft.com/office/drawing/2014/main" xmlns="" id="{FD9517D7-C46E-4F99-83F7-E2A77AC15790}"/>
              </a:ext>
            </a:extLst>
          </p:cNvPr>
          <p:cNvCxnSpPr>
            <a:stCxn id="18" idx="5"/>
            <a:endCxn id="34" idx="0"/>
          </p:cNvCxnSpPr>
          <p:nvPr/>
        </p:nvCxnSpPr>
        <p:spPr>
          <a:xfrm>
            <a:off x="4295239" y="3999553"/>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D571C3B-FA87-4B68-9AAA-3ABD0E40963E}"/>
              </a:ext>
            </a:extLst>
          </p:cNvPr>
          <p:cNvCxnSpPr>
            <a:endCxn id="35" idx="0"/>
          </p:cNvCxnSpPr>
          <p:nvPr/>
        </p:nvCxnSpPr>
        <p:spPr>
          <a:xfrm flipH="1">
            <a:off x="3957078" y="4912027"/>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接点 37">
            <a:extLst>
              <a:ext uri="{FF2B5EF4-FFF2-40B4-BE49-F238E27FC236}">
                <a16:creationId xmlns:a16="http://schemas.microsoft.com/office/drawing/2014/main" xmlns="" id="{08C75981-2A36-49F1-BD84-2030DB147665}"/>
              </a:ext>
            </a:extLst>
          </p:cNvPr>
          <p:cNvSpPr/>
          <p:nvPr/>
        </p:nvSpPr>
        <p:spPr>
          <a:xfrm>
            <a:off x="5998261" y="445959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CA1B6907-408E-437F-8C79-9245215FC73B}"/>
              </a:ext>
            </a:extLst>
          </p:cNvPr>
          <p:cNvSpPr/>
          <p:nvPr/>
        </p:nvSpPr>
        <p:spPr>
          <a:xfrm>
            <a:off x="5286294" y="536692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40" name="直接连接符 39">
            <a:extLst>
              <a:ext uri="{FF2B5EF4-FFF2-40B4-BE49-F238E27FC236}">
                <a16:creationId xmlns:a16="http://schemas.microsoft.com/office/drawing/2014/main" xmlns="" id="{714EE8F8-CC8A-4141-B6A2-1BC1738DBCF0}"/>
              </a:ext>
            </a:extLst>
          </p:cNvPr>
          <p:cNvCxnSpPr>
            <a:stCxn id="17" idx="4"/>
            <a:endCxn id="38" idx="0"/>
          </p:cNvCxnSpPr>
          <p:nvPr/>
        </p:nvCxnSpPr>
        <p:spPr>
          <a:xfrm>
            <a:off x="5724528" y="4065810"/>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0FB4968-9454-4FA2-860A-8B9B5A8B6C9F}"/>
              </a:ext>
            </a:extLst>
          </p:cNvPr>
          <p:cNvCxnSpPr>
            <a:stCxn id="38" idx="4"/>
            <a:endCxn id="39" idx="0"/>
          </p:cNvCxnSpPr>
          <p:nvPr/>
        </p:nvCxnSpPr>
        <p:spPr>
          <a:xfrm flipH="1">
            <a:off x="5592390" y="4912027"/>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43" name="对话气泡: 圆角矩形 42">
            <a:extLst>
              <a:ext uri="{FF2B5EF4-FFF2-40B4-BE49-F238E27FC236}">
                <a16:creationId xmlns:a16="http://schemas.microsoft.com/office/drawing/2014/main" xmlns="" id="{1F1F20EF-4A69-4B3D-AF8E-2D111711C4B1}"/>
              </a:ext>
            </a:extLst>
          </p:cNvPr>
          <p:cNvSpPr/>
          <p:nvPr/>
        </p:nvSpPr>
        <p:spPr>
          <a:xfrm>
            <a:off x="3926048" y="1657143"/>
            <a:ext cx="2013640" cy="598939"/>
          </a:xfrm>
          <a:prstGeom prst="wedgeRoundRectCallout">
            <a:avLst>
              <a:gd name="adj1" fmla="val -2616"/>
              <a:gd name="adj2" fmla="val 13673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朕</a:t>
            </a:r>
            <a:r>
              <a:rPr lang="en-US" altLang="zh-CN" dirty="0">
                <a:solidFill>
                  <a:srgbClr val="FF0000"/>
                </a:solidFill>
              </a:rPr>
              <a:t>..</a:t>
            </a:r>
            <a:r>
              <a:rPr lang="zh-CN" altLang="en-US" dirty="0">
                <a:solidFill>
                  <a:srgbClr val="FF0000"/>
                </a:solidFill>
              </a:rPr>
              <a:t>不</a:t>
            </a:r>
            <a:r>
              <a:rPr lang="en-US" altLang="zh-CN" dirty="0">
                <a:solidFill>
                  <a:srgbClr val="FF0000"/>
                </a:solidFill>
              </a:rPr>
              <a:t>…</a:t>
            </a:r>
            <a:r>
              <a:rPr lang="zh-CN" altLang="en-US" dirty="0">
                <a:solidFill>
                  <a:srgbClr val="FF0000"/>
                </a:solidFill>
              </a:rPr>
              <a:t>行了</a:t>
            </a:r>
            <a:endParaRPr lang="en-US" altLang="zh-CN" dirty="0">
              <a:solidFill>
                <a:srgbClr val="FF0000"/>
              </a:solidFill>
            </a:endParaRPr>
          </a:p>
          <a:p>
            <a:pPr algn="ctr"/>
            <a:r>
              <a:rPr lang="zh-CN" altLang="en-US" dirty="0">
                <a:solidFill>
                  <a:srgbClr val="FF0000"/>
                </a:solidFill>
              </a:rPr>
              <a:t>朕的江山怎么办</a:t>
            </a:r>
            <a:endParaRPr lang="en-US" altLang="zh-CN" dirty="0">
              <a:solidFill>
                <a:srgbClr val="FF0000"/>
              </a:solidFill>
            </a:endParaRPr>
          </a:p>
        </p:txBody>
      </p:sp>
      <p:sp>
        <p:nvSpPr>
          <p:cNvPr id="44" name="对话气泡: 圆角矩形 43">
            <a:extLst>
              <a:ext uri="{FF2B5EF4-FFF2-40B4-BE49-F238E27FC236}">
                <a16:creationId xmlns:a16="http://schemas.microsoft.com/office/drawing/2014/main" xmlns="" id="{DA444403-ACC1-4436-89E8-79980CB7ED9D}"/>
              </a:ext>
            </a:extLst>
          </p:cNvPr>
          <p:cNvSpPr/>
          <p:nvPr/>
        </p:nvSpPr>
        <p:spPr>
          <a:xfrm>
            <a:off x="1625886" y="2559607"/>
            <a:ext cx="2013640" cy="598939"/>
          </a:xfrm>
          <a:prstGeom prst="wedgeRoundRectCallout">
            <a:avLst>
              <a:gd name="adj1" fmla="val 53210"/>
              <a:gd name="adj2" fmla="val 1535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父皇，请您让位于我</a:t>
            </a:r>
            <a:endParaRPr lang="en-US" altLang="zh-CN" dirty="0">
              <a:solidFill>
                <a:schemeClr val="accent1"/>
              </a:solidFill>
            </a:endParaRPr>
          </a:p>
        </p:txBody>
      </p:sp>
      <p:sp>
        <p:nvSpPr>
          <p:cNvPr id="45" name="文本框 44">
            <a:extLst>
              <a:ext uri="{FF2B5EF4-FFF2-40B4-BE49-F238E27FC236}">
                <a16:creationId xmlns:a16="http://schemas.microsoft.com/office/drawing/2014/main" xmlns="" id="{8915EA23-8EF5-41FE-8488-0F975A30F10B}"/>
              </a:ext>
            </a:extLst>
          </p:cNvPr>
          <p:cNvSpPr txBox="1"/>
          <p:nvPr/>
        </p:nvSpPr>
        <p:spPr>
          <a:xfrm>
            <a:off x="8580866" y="1794417"/>
            <a:ext cx="3035176" cy="923330"/>
          </a:xfrm>
          <a:prstGeom prst="rect">
            <a:avLst/>
          </a:prstGeom>
          <a:noFill/>
        </p:spPr>
        <p:txBody>
          <a:bodyPr wrap="square" rtlCol="0">
            <a:spAutoFit/>
          </a:bodyPr>
          <a:lstStyle/>
          <a:p>
            <a:r>
              <a:rPr lang="zh-CN" altLang="en-US" dirty="0"/>
              <a:t>仿照②类型，先将一个孩子“继承父业”，另一个孩子“归顺”于这个孩子</a:t>
            </a:r>
          </a:p>
        </p:txBody>
      </p:sp>
    </p:spTree>
    <p:extLst>
      <p:ext uri="{BB962C8B-B14F-4D97-AF65-F5344CB8AC3E}">
        <p14:creationId xmlns:p14="http://schemas.microsoft.com/office/powerpoint/2010/main" val="20623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1" grpId="0" animBg="1"/>
      <p:bldP spid="34" grpId="0" animBg="1"/>
      <p:bldP spid="35" grpId="0" animBg="1"/>
      <p:bldP spid="38" grpId="0" animBg="1"/>
      <p:bldP spid="39" grpId="0" animBg="1"/>
      <p:bldP spid="43" grpId="0" animBg="1"/>
      <p:bldP spid="44" grpId="0" animBg="1"/>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xmlns="" id="{2D72715F-C0B2-4F01-BA87-6C3E97C7BE70}"/>
              </a:ext>
            </a:extLst>
          </p:cNvPr>
          <p:cNvSpPr txBox="1"/>
          <p:nvPr/>
        </p:nvSpPr>
        <p:spPr>
          <a:xfrm>
            <a:off x="729842" y="766920"/>
            <a:ext cx="3850547" cy="369332"/>
          </a:xfrm>
          <a:prstGeom prst="rect">
            <a:avLst/>
          </a:prstGeom>
          <a:noFill/>
        </p:spPr>
        <p:txBody>
          <a:bodyPr wrap="square" rtlCol="0">
            <a:spAutoFit/>
          </a:bodyPr>
          <a:lstStyle/>
          <a:p>
            <a:r>
              <a:rPr lang="zh-CN" altLang="en-US" dirty="0"/>
              <a:t>③删除的是左右子树都有的结点</a:t>
            </a:r>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3506599" y="22656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4958007" y="27180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4863962" y="449848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2148454" y="27180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36</a:t>
            </a:r>
            <a:endParaRPr lang="zh-CN" altLang="en-US" dirty="0">
              <a:solidFill>
                <a:schemeClr val="accent1"/>
              </a:solidFill>
            </a:endParaRPr>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4152479" y="3396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5809693" y="3396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cxnSpLocks/>
            <a:stCxn id="14" idx="2"/>
            <a:endCxn id="18" idx="0"/>
          </p:cNvCxnSpPr>
          <p:nvPr/>
        </p:nvCxnSpPr>
        <p:spPr>
          <a:xfrm flipH="1">
            <a:off x="2454550" y="2491867"/>
            <a:ext cx="1052049"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4118791" y="2491867"/>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cxnSpLocks/>
            <a:endCxn id="17" idx="0"/>
          </p:cNvCxnSpPr>
          <p:nvPr/>
        </p:nvCxnSpPr>
        <p:spPr>
          <a:xfrm>
            <a:off x="4528492" y="4104702"/>
            <a:ext cx="641566"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4458575" y="2944299"/>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5570199" y="2944299"/>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流程图: 接点 33">
            <a:extLst>
              <a:ext uri="{FF2B5EF4-FFF2-40B4-BE49-F238E27FC236}">
                <a16:creationId xmlns:a16="http://schemas.microsoft.com/office/drawing/2014/main" xmlns="" id="{F219396B-3C79-4541-A84B-890EB60973C8}"/>
              </a:ext>
            </a:extLst>
          </p:cNvPr>
          <p:cNvSpPr/>
          <p:nvPr/>
        </p:nvSpPr>
        <p:spPr>
          <a:xfrm>
            <a:off x="2732456" y="356430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35" name="流程图: 接点 34">
            <a:extLst>
              <a:ext uri="{FF2B5EF4-FFF2-40B4-BE49-F238E27FC236}">
                <a16:creationId xmlns:a16="http://schemas.microsoft.com/office/drawing/2014/main" xmlns="" id="{7DDE5511-ACE5-4649-8E3C-A9C20BCEC883}"/>
              </a:ext>
            </a:extLst>
          </p:cNvPr>
          <p:cNvSpPr/>
          <p:nvPr/>
        </p:nvSpPr>
        <p:spPr>
          <a:xfrm>
            <a:off x="2026736" y="44691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36" name="直接连接符 35">
            <a:extLst>
              <a:ext uri="{FF2B5EF4-FFF2-40B4-BE49-F238E27FC236}">
                <a16:creationId xmlns:a16="http://schemas.microsoft.com/office/drawing/2014/main" xmlns="" id="{FD9517D7-C46E-4F99-83F7-E2A77AC15790}"/>
              </a:ext>
            </a:extLst>
          </p:cNvPr>
          <p:cNvCxnSpPr>
            <a:stCxn id="18" idx="5"/>
            <a:endCxn id="34" idx="0"/>
          </p:cNvCxnSpPr>
          <p:nvPr/>
        </p:nvCxnSpPr>
        <p:spPr>
          <a:xfrm>
            <a:off x="2670993" y="3104258"/>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D571C3B-FA87-4B68-9AAA-3ABD0E40963E}"/>
              </a:ext>
            </a:extLst>
          </p:cNvPr>
          <p:cNvCxnSpPr>
            <a:endCxn id="35" idx="0"/>
          </p:cNvCxnSpPr>
          <p:nvPr/>
        </p:nvCxnSpPr>
        <p:spPr>
          <a:xfrm flipH="1">
            <a:off x="2332832" y="4016732"/>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接点 37">
            <a:extLst>
              <a:ext uri="{FF2B5EF4-FFF2-40B4-BE49-F238E27FC236}">
                <a16:creationId xmlns:a16="http://schemas.microsoft.com/office/drawing/2014/main" xmlns="" id="{08C75981-2A36-49F1-BD84-2030DB147665}"/>
              </a:ext>
            </a:extLst>
          </p:cNvPr>
          <p:cNvSpPr/>
          <p:nvPr/>
        </p:nvSpPr>
        <p:spPr>
          <a:xfrm>
            <a:off x="5443791" y="534470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CA1B6907-408E-437F-8C79-9245215FC73B}"/>
              </a:ext>
            </a:extLst>
          </p:cNvPr>
          <p:cNvSpPr/>
          <p:nvPr/>
        </p:nvSpPr>
        <p:spPr>
          <a:xfrm>
            <a:off x="4731824" y="62520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40" name="直接连接符 39">
            <a:extLst>
              <a:ext uri="{FF2B5EF4-FFF2-40B4-BE49-F238E27FC236}">
                <a16:creationId xmlns:a16="http://schemas.microsoft.com/office/drawing/2014/main" xmlns="" id="{714EE8F8-CC8A-4141-B6A2-1BC1738DBCF0}"/>
              </a:ext>
            </a:extLst>
          </p:cNvPr>
          <p:cNvCxnSpPr>
            <a:stCxn id="17" idx="4"/>
            <a:endCxn id="38" idx="0"/>
          </p:cNvCxnSpPr>
          <p:nvPr/>
        </p:nvCxnSpPr>
        <p:spPr>
          <a:xfrm>
            <a:off x="5170058" y="4950919"/>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0FB4968-9454-4FA2-860A-8B9B5A8B6C9F}"/>
              </a:ext>
            </a:extLst>
          </p:cNvPr>
          <p:cNvCxnSpPr>
            <a:stCxn id="38" idx="4"/>
            <a:endCxn id="39" idx="0"/>
          </p:cNvCxnSpPr>
          <p:nvPr/>
        </p:nvCxnSpPr>
        <p:spPr>
          <a:xfrm flipH="1">
            <a:off x="5037920" y="5797136"/>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8915EA23-8EF5-41FE-8488-0F975A30F10B}"/>
              </a:ext>
            </a:extLst>
          </p:cNvPr>
          <p:cNvSpPr txBox="1"/>
          <p:nvPr/>
        </p:nvSpPr>
        <p:spPr>
          <a:xfrm>
            <a:off x="8580866" y="1794417"/>
            <a:ext cx="3035176" cy="923330"/>
          </a:xfrm>
          <a:prstGeom prst="rect">
            <a:avLst/>
          </a:prstGeom>
          <a:noFill/>
        </p:spPr>
        <p:txBody>
          <a:bodyPr wrap="square" rtlCol="0">
            <a:spAutoFit/>
          </a:bodyPr>
          <a:lstStyle/>
          <a:p>
            <a:r>
              <a:rPr lang="zh-CN" altLang="en-US" dirty="0"/>
              <a:t>仿照②类型，先将一个孩子“继承父业”，另一个孩子“归顺”于这个孩子</a:t>
            </a:r>
          </a:p>
        </p:txBody>
      </p:sp>
      <p:sp>
        <p:nvSpPr>
          <p:cNvPr id="42" name="对话气泡: 圆角矩形 41">
            <a:extLst>
              <a:ext uri="{FF2B5EF4-FFF2-40B4-BE49-F238E27FC236}">
                <a16:creationId xmlns:a16="http://schemas.microsoft.com/office/drawing/2014/main" xmlns="" id="{52914F60-E45E-4485-AB13-EE1F8BB6572F}"/>
              </a:ext>
            </a:extLst>
          </p:cNvPr>
          <p:cNvSpPr/>
          <p:nvPr/>
        </p:nvSpPr>
        <p:spPr>
          <a:xfrm>
            <a:off x="625288" y="1595154"/>
            <a:ext cx="2013640" cy="598939"/>
          </a:xfrm>
          <a:prstGeom prst="wedgeRoundRectCallout">
            <a:avLst>
              <a:gd name="adj1" fmla="val 29463"/>
              <a:gd name="adj2" fmla="val 11712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老子当皇上啦</a:t>
            </a:r>
            <a:r>
              <a:rPr lang="en-US" altLang="zh-CN" dirty="0">
                <a:solidFill>
                  <a:schemeClr val="accent1"/>
                </a:solidFill>
              </a:rPr>
              <a:t>(*^▽^*)</a:t>
            </a:r>
          </a:p>
        </p:txBody>
      </p:sp>
      <p:sp>
        <p:nvSpPr>
          <p:cNvPr id="46" name="对话气泡: 圆角矩形 45">
            <a:extLst>
              <a:ext uri="{FF2B5EF4-FFF2-40B4-BE49-F238E27FC236}">
                <a16:creationId xmlns:a16="http://schemas.microsoft.com/office/drawing/2014/main" xmlns="" id="{FF3C324A-FB8D-4BC8-9131-3188BB3C946F}"/>
              </a:ext>
            </a:extLst>
          </p:cNvPr>
          <p:cNvSpPr/>
          <p:nvPr/>
        </p:nvSpPr>
        <p:spPr>
          <a:xfrm>
            <a:off x="1968631" y="5425646"/>
            <a:ext cx="2013640" cy="598939"/>
          </a:xfrm>
          <a:prstGeom prst="wedgeRoundRectCallout">
            <a:avLst>
              <a:gd name="adj1" fmla="val 89038"/>
              <a:gd name="adj2" fmla="val -13919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1"/>
                </a:solidFill>
              </a:rPr>
              <a:t>Fxck</a:t>
            </a:r>
            <a:r>
              <a:rPr lang="en-US" altLang="zh-CN" dirty="0">
                <a:solidFill>
                  <a:schemeClr val="accent1"/>
                </a:solidFill>
              </a:rPr>
              <a:t>..</a:t>
            </a:r>
          </a:p>
        </p:txBody>
      </p:sp>
      <p:sp>
        <p:nvSpPr>
          <p:cNvPr id="9" name="椭圆 8">
            <a:extLst>
              <a:ext uri="{FF2B5EF4-FFF2-40B4-BE49-F238E27FC236}">
                <a16:creationId xmlns:a16="http://schemas.microsoft.com/office/drawing/2014/main" xmlns="" id="{86CB4B00-8FDA-4347-A71D-C1B6AE719799}"/>
              </a:ext>
            </a:extLst>
          </p:cNvPr>
          <p:cNvSpPr/>
          <p:nvPr/>
        </p:nvSpPr>
        <p:spPr>
          <a:xfrm>
            <a:off x="8649050" y="4104707"/>
            <a:ext cx="2265027" cy="1692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效率低！</a:t>
            </a:r>
            <a:endParaRPr lang="en-US" altLang="zh-CN" dirty="0"/>
          </a:p>
          <a:p>
            <a:pPr algn="ctr"/>
            <a:r>
              <a:rPr lang="zh-CN" altLang="en-US" dirty="0"/>
              <a:t>改变</a:t>
            </a:r>
            <a:r>
              <a:rPr lang="en-US" altLang="zh-CN" dirty="0"/>
              <a:t>BST</a:t>
            </a:r>
            <a:r>
              <a:rPr lang="zh-CN" altLang="en-US" dirty="0"/>
              <a:t>的结构！</a:t>
            </a:r>
          </a:p>
        </p:txBody>
      </p:sp>
    </p:spTree>
    <p:extLst>
      <p:ext uri="{BB962C8B-B14F-4D97-AF65-F5344CB8AC3E}">
        <p14:creationId xmlns:p14="http://schemas.microsoft.com/office/powerpoint/2010/main" val="132272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xmlns="" id="{2D72715F-C0B2-4F01-BA87-6C3E97C7BE70}"/>
              </a:ext>
            </a:extLst>
          </p:cNvPr>
          <p:cNvSpPr txBox="1"/>
          <p:nvPr/>
        </p:nvSpPr>
        <p:spPr>
          <a:xfrm>
            <a:off x="729842" y="766920"/>
            <a:ext cx="3850547" cy="369332"/>
          </a:xfrm>
          <a:prstGeom prst="rect">
            <a:avLst/>
          </a:prstGeom>
          <a:noFill/>
        </p:spPr>
        <p:txBody>
          <a:bodyPr wrap="square" rtlCol="0">
            <a:spAutoFit/>
          </a:bodyPr>
          <a:lstStyle/>
          <a:p>
            <a:r>
              <a:rPr lang="zh-CN" altLang="en-US" dirty="0"/>
              <a:t>③删除的是左右子树都有的结点</a:t>
            </a:r>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3043433" y="252563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4494841" y="29780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6" name="流程图: 接点 15">
            <a:extLst>
              <a:ext uri="{FF2B5EF4-FFF2-40B4-BE49-F238E27FC236}">
                <a16:creationId xmlns:a16="http://schemas.microsoft.com/office/drawing/2014/main" xmlns="" id="{5E3C17E5-E946-4899-9F2E-A619143E00B8}"/>
              </a:ext>
            </a:extLst>
          </p:cNvPr>
          <p:cNvSpPr/>
          <p:nvPr/>
        </p:nvSpPr>
        <p:spPr>
          <a:xfrm>
            <a:off x="1750047" y="29780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45</a:t>
            </a:r>
            <a:endParaRPr lang="zh-CN" altLang="en-US" dirty="0">
              <a:solidFill>
                <a:srgbClr val="FF0000"/>
              </a:solidFill>
            </a:endParaRPr>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2497292" y="365671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47</a:t>
            </a:r>
            <a:endParaRPr lang="zh-CN" altLang="en-US" dirty="0"/>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851560" y="365671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3689313" y="365671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5346527" y="365671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stCxn id="14" idx="2"/>
            <a:endCxn id="16" idx="0"/>
          </p:cNvCxnSpPr>
          <p:nvPr/>
        </p:nvCxnSpPr>
        <p:spPr>
          <a:xfrm flipH="1">
            <a:off x="2056143" y="2751852"/>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3655625" y="2751852"/>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F72587D-372D-4A9A-8068-E0304100EBFB}"/>
              </a:ext>
            </a:extLst>
          </p:cNvPr>
          <p:cNvCxnSpPr>
            <a:stCxn id="16" idx="2"/>
            <a:endCxn id="18" idx="0"/>
          </p:cNvCxnSpPr>
          <p:nvPr/>
        </p:nvCxnSpPr>
        <p:spPr>
          <a:xfrm flipH="1">
            <a:off x="1157656" y="3204284"/>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stCxn id="16" idx="6"/>
            <a:endCxn id="17" idx="0"/>
          </p:cNvCxnSpPr>
          <p:nvPr/>
        </p:nvCxnSpPr>
        <p:spPr>
          <a:xfrm>
            <a:off x="2362239" y="3204284"/>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3995409" y="3204284"/>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5107033" y="3204284"/>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流程图: 接点 33">
            <a:extLst>
              <a:ext uri="{FF2B5EF4-FFF2-40B4-BE49-F238E27FC236}">
                <a16:creationId xmlns:a16="http://schemas.microsoft.com/office/drawing/2014/main" xmlns="" id="{F219396B-3C79-4541-A84B-890EB60973C8}"/>
              </a:ext>
            </a:extLst>
          </p:cNvPr>
          <p:cNvSpPr/>
          <p:nvPr/>
        </p:nvSpPr>
        <p:spPr>
          <a:xfrm>
            <a:off x="1435562" y="45029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38</a:t>
            </a:r>
            <a:endParaRPr lang="zh-CN" altLang="en-US" dirty="0"/>
          </a:p>
        </p:txBody>
      </p:sp>
      <p:sp>
        <p:nvSpPr>
          <p:cNvPr id="35" name="流程图: 接点 34">
            <a:extLst>
              <a:ext uri="{FF2B5EF4-FFF2-40B4-BE49-F238E27FC236}">
                <a16:creationId xmlns:a16="http://schemas.microsoft.com/office/drawing/2014/main" xmlns="" id="{7DDE5511-ACE5-4649-8E3C-A9C20BCEC883}"/>
              </a:ext>
            </a:extLst>
          </p:cNvPr>
          <p:cNvSpPr/>
          <p:nvPr/>
        </p:nvSpPr>
        <p:spPr>
          <a:xfrm>
            <a:off x="729842" y="540779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36" name="直接连接符 35">
            <a:extLst>
              <a:ext uri="{FF2B5EF4-FFF2-40B4-BE49-F238E27FC236}">
                <a16:creationId xmlns:a16="http://schemas.microsoft.com/office/drawing/2014/main" xmlns="" id="{FD9517D7-C46E-4F99-83F7-E2A77AC15790}"/>
              </a:ext>
            </a:extLst>
          </p:cNvPr>
          <p:cNvCxnSpPr>
            <a:stCxn id="18" idx="5"/>
            <a:endCxn id="34" idx="0"/>
          </p:cNvCxnSpPr>
          <p:nvPr/>
        </p:nvCxnSpPr>
        <p:spPr>
          <a:xfrm>
            <a:off x="1374099" y="4042891"/>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D571C3B-FA87-4B68-9AAA-3ABD0E40963E}"/>
              </a:ext>
            </a:extLst>
          </p:cNvPr>
          <p:cNvCxnSpPr>
            <a:endCxn id="35" idx="0"/>
          </p:cNvCxnSpPr>
          <p:nvPr/>
        </p:nvCxnSpPr>
        <p:spPr>
          <a:xfrm flipH="1">
            <a:off x="1035938" y="4955365"/>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接点 37">
            <a:extLst>
              <a:ext uri="{FF2B5EF4-FFF2-40B4-BE49-F238E27FC236}">
                <a16:creationId xmlns:a16="http://schemas.microsoft.com/office/drawing/2014/main" xmlns="" id="{08C75981-2A36-49F1-BD84-2030DB147665}"/>
              </a:ext>
            </a:extLst>
          </p:cNvPr>
          <p:cNvSpPr/>
          <p:nvPr/>
        </p:nvSpPr>
        <p:spPr>
          <a:xfrm>
            <a:off x="3077121" y="45029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CA1B6907-408E-437F-8C79-9245215FC73B}"/>
              </a:ext>
            </a:extLst>
          </p:cNvPr>
          <p:cNvSpPr/>
          <p:nvPr/>
        </p:nvSpPr>
        <p:spPr>
          <a:xfrm>
            <a:off x="2365154" y="541026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40" name="直接连接符 39">
            <a:extLst>
              <a:ext uri="{FF2B5EF4-FFF2-40B4-BE49-F238E27FC236}">
                <a16:creationId xmlns:a16="http://schemas.microsoft.com/office/drawing/2014/main" xmlns="" id="{714EE8F8-CC8A-4141-B6A2-1BC1738DBCF0}"/>
              </a:ext>
            </a:extLst>
          </p:cNvPr>
          <p:cNvCxnSpPr>
            <a:stCxn id="17" idx="4"/>
            <a:endCxn id="38" idx="0"/>
          </p:cNvCxnSpPr>
          <p:nvPr/>
        </p:nvCxnSpPr>
        <p:spPr>
          <a:xfrm>
            <a:off x="2803388" y="4109148"/>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0FB4968-9454-4FA2-860A-8B9B5A8B6C9F}"/>
              </a:ext>
            </a:extLst>
          </p:cNvPr>
          <p:cNvCxnSpPr>
            <a:stCxn id="38" idx="4"/>
            <a:endCxn id="39" idx="0"/>
          </p:cNvCxnSpPr>
          <p:nvPr/>
        </p:nvCxnSpPr>
        <p:spPr>
          <a:xfrm flipH="1">
            <a:off x="2671250" y="4955365"/>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43" name="对话气泡: 圆角矩形 42">
            <a:extLst>
              <a:ext uri="{FF2B5EF4-FFF2-40B4-BE49-F238E27FC236}">
                <a16:creationId xmlns:a16="http://schemas.microsoft.com/office/drawing/2014/main" xmlns="" id="{1F1F20EF-4A69-4B3D-AF8E-2D111711C4B1}"/>
              </a:ext>
            </a:extLst>
          </p:cNvPr>
          <p:cNvSpPr/>
          <p:nvPr/>
        </p:nvSpPr>
        <p:spPr>
          <a:xfrm>
            <a:off x="1004908" y="1450737"/>
            <a:ext cx="2541864" cy="848683"/>
          </a:xfrm>
          <a:prstGeom prst="wedgeRoundRectCallout">
            <a:avLst>
              <a:gd name="adj1" fmla="val -14497"/>
              <a:gd name="adj2" fmla="val 12487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我需要有才能的人来继承我的皇位</a:t>
            </a:r>
            <a:endParaRPr lang="en-US" altLang="zh-CN" dirty="0">
              <a:solidFill>
                <a:srgbClr val="FF0000"/>
              </a:solidFill>
            </a:endParaRPr>
          </a:p>
        </p:txBody>
      </p:sp>
      <p:sp>
        <p:nvSpPr>
          <p:cNvPr id="3" name="文本框 2">
            <a:extLst>
              <a:ext uri="{FF2B5EF4-FFF2-40B4-BE49-F238E27FC236}">
                <a16:creationId xmlns:a16="http://schemas.microsoft.com/office/drawing/2014/main" xmlns="" id="{B7041E86-7819-48A1-81A3-00DF2E003408}"/>
              </a:ext>
            </a:extLst>
          </p:cNvPr>
          <p:cNvSpPr txBox="1"/>
          <p:nvPr/>
        </p:nvSpPr>
        <p:spPr>
          <a:xfrm>
            <a:off x="6944528" y="1169643"/>
            <a:ext cx="3860493" cy="369332"/>
          </a:xfrm>
          <a:prstGeom prst="rect">
            <a:avLst/>
          </a:prstGeom>
          <a:noFill/>
        </p:spPr>
        <p:txBody>
          <a:bodyPr wrap="square" rtlCol="0">
            <a:spAutoFit/>
          </a:bodyPr>
          <a:lstStyle/>
          <a:p>
            <a:r>
              <a:rPr lang="en-US" altLang="zh-CN" dirty="0"/>
              <a:t>36 37 38 </a:t>
            </a:r>
            <a:r>
              <a:rPr lang="en-US" altLang="zh-CN" dirty="0">
                <a:solidFill>
                  <a:srgbClr val="FF0000"/>
                </a:solidFill>
              </a:rPr>
              <a:t>45</a:t>
            </a:r>
            <a:r>
              <a:rPr lang="en-US" altLang="zh-CN" dirty="0"/>
              <a:t> 47 50 52 64 78 88 99</a:t>
            </a:r>
            <a:endParaRPr lang="zh-CN" altLang="en-US" dirty="0"/>
          </a:p>
        </p:txBody>
      </p:sp>
      <p:cxnSp>
        <p:nvCxnSpPr>
          <p:cNvPr id="5" name="直接箭头连接符 4">
            <a:extLst>
              <a:ext uri="{FF2B5EF4-FFF2-40B4-BE49-F238E27FC236}">
                <a16:creationId xmlns:a16="http://schemas.microsoft.com/office/drawing/2014/main" xmlns="" id="{C532F6B3-50CB-48D7-8020-A269626DB6F0}"/>
              </a:ext>
            </a:extLst>
          </p:cNvPr>
          <p:cNvCxnSpPr/>
          <p:nvPr/>
        </p:nvCxnSpPr>
        <p:spPr>
          <a:xfrm flipV="1">
            <a:off x="7734650" y="1538975"/>
            <a:ext cx="0" cy="33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C8E3D865-DD34-4D6F-9548-8C9527F399BB}"/>
              </a:ext>
            </a:extLst>
          </p:cNvPr>
          <p:cNvCxnSpPr/>
          <p:nvPr/>
        </p:nvCxnSpPr>
        <p:spPr>
          <a:xfrm flipV="1">
            <a:off x="8373612" y="1538974"/>
            <a:ext cx="0" cy="33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73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xmlns="" id="{2D72715F-C0B2-4F01-BA87-6C3E97C7BE70}"/>
              </a:ext>
            </a:extLst>
          </p:cNvPr>
          <p:cNvSpPr txBox="1"/>
          <p:nvPr/>
        </p:nvSpPr>
        <p:spPr>
          <a:xfrm>
            <a:off x="729842" y="766920"/>
            <a:ext cx="3850547" cy="369332"/>
          </a:xfrm>
          <a:prstGeom prst="rect">
            <a:avLst/>
          </a:prstGeom>
          <a:noFill/>
        </p:spPr>
        <p:txBody>
          <a:bodyPr wrap="square" rtlCol="0">
            <a:spAutoFit/>
          </a:bodyPr>
          <a:lstStyle/>
          <a:p>
            <a:r>
              <a:rPr lang="zh-CN" altLang="en-US" dirty="0"/>
              <a:t>③删除的是左右子树都有的结点</a:t>
            </a:r>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2766597" y="14507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4218005" y="190316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6" name="流程图: 接点 15">
            <a:extLst>
              <a:ext uri="{FF2B5EF4-FFF2-40B4-BE49-F238E27FC236}">
                <a16:creationId xmlns:a16="http://schemas.microsoft.com/office/drawing/2014/main" xmlns="" id="{5E3C17E5-E946-4899-9F2E-A619143E00B8}"/>
              </a:ext>
            </a:extLst>
          </p:cNvPr>
          <p:cNvSpPr/>
          <p:nvPr/>
        </p:nvSpPr>
        <p:spPr>
          <a:xfrm>
            <a:off x="1473211" y="190316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45</a:t>
            </a:r>
            <a:endParaRPr lang="zh-CN" altLang="en-US" dirty="0">
              <a:solidFill>
                <a:srgbClr val="FF0000"/>
              </a:solidFill>
            </a:endParaRPr>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2220456"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47</a:t>
            </a:r>
            <a:endParaRPr lang="zh-CN" altLang="en-US" dirty="0">
              <a:solidFill>
                <a:schemeClr val="accent1"/>
              </a:solidFill>
            </a:endParaRPr>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574724"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3412477"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5069691"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stCxn id="14" idx="2"/>
            <a:endCxn id="16" idx="0"/>
          </p:cNvCxnSpPr>
          <p:nvPr/>
        </p:nvCxnSpPr>
        <p:spPr>
          <a:xfrm flipH="1">
            <a:off x="1779307" y="1676953"/>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3378789" y="1676953"/>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F72587D-372D-4A9A-8068-E0304100EBFB}"/>
              </a:ext>
            </a:extLst>
          </p:cNvPr>
          <p:cNvCxnSpPr>
            <a:stCxn id="16" idx="2"/>
            <a:endCxn id="18" idx="0"/>
          </p:cNvCxnSpPr>
          <p:nvPr/>
        </p:nvCxnSpPr>
        <p:spPr>
          <a:xfrm flipH="1">
            <a:off x="880820" y="2129385"/>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stCxn id="16" idx="6"/>
            <a:endCxn id="17" idx="0"/>
          </p:cNvCxnSpPr>
          <p:nvPr/>
        </p:nvCxnSpPr>
        <p:spPr>
          <a:xfrm>
            <a:off x="2085403" y="2129385"/>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3718573" y="2129385"/>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4830197" y="2129385"/>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流程图: 接点 33">
            <a:extLst>
              <a:ext uri="{FF2B5EF4-FFF2-40B4-BE49-F238E27FC236}">
                <a16:creationId xmlns:a16="http://schemas.microsoft.com/office/drawing/2014/main" xmlns="" id="{F219396B-3C79-4541-A84B-890EB60973C8}"/>
              </a:ext>
            </a:extLst>
          </p:cNvPr>
          <p:cNvSpPr/>
          <p:nvPr/>
        </p:nvSpPr>
        <p:spPr>
          <a:xfrm>
            <a:off x="1158726" y="34280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38</a:t>
            </a:r>
            <a:endParaRPr lang="zh-CN" altLang="en-US" dirty="0">
              <a:solidFill>
                <a:schemeClr val="accent1"/>
              </a:solidFill>
            </a:endParaRPr>
          </a:p>
        </p:txBody>
      </p:sp>
      <p:sp>
        <p:nvSpPr>
          <p:cNvPr id="35" name="流程图: 接点 34">
            <a:extLst>
              <a:ext uri="{FF2B5EF4-FFF2-40B4-BE49-F238E27FC236}">
                <a16:creationId xmlns:a16="http://schemas.microsoft.com/office/drawing/2014/main" xmlns="" id="{7DDE5511-ACE5-4649-8E3C-A9C20BCEC883}"/>
              </a:ext>
            </a:extLst>
          </p:cNvPr>
          <p:cNvSpPr/>
          <p:nvPr/>
        </p:nvSpPr>
        <p:spPr>
          <a:xfrm>
            <a:off x="453006" y="43328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36" name="直接连接符 35">
            <a:extLst>
              <a:ext uri="{FF2B5EF4-FFF2-40B4-BE49-F238E27FC236}">
                <a16:creationId xmlns:a16="http://schemas.microsoft.com/office/drawing/2014/main" xmlns="" id="{FD9517D7-C46E-4F99-83F7-E2A77AC15790}"/>
              </a:ext>
            </a:extLst>
          </p:cNvPr>
          <p:cNvCxnSpPr>
            <a:stCxn id="18" idx="5"/>
            <a:endCxn id="34" idx="0"/>
          </p:cNvCxnSpPr>
          <p:nvPr/>
        </p:nvCxnSpPr>
        <p:spPr>
          <a:xfrm>
            <a:off x="1097263" y="2967992"/>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D571C3B-FA87-4B68-9AAA-3ABD0E40963E}"/>
              </a:ext>
            </a:extLst>
          </p:cNvPr>
          <p:cNvCxnSpPr>
            <a:endCxn id="35" idx="0"/>
          </p:cNvCxnSpPr>
          <p:nvPr/>
        </p:nvCxnSpPr>
        <p:spPr>
          <a:xfrm flipH="1">
            <a:off x="759102" y="3880466"/>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接点 37">
            <a:extLst>
              <a:ext uri="{FF2B5EF4-FFF2-40B4-BE49-F238E27FC236}">
                <a16:creationId xmlns:a16="http://schemas.microsoft.com/office/drawing/2014/main" xmlns="" id="{08C75981-2A36-49F1-BD84-2030DB147665}"/>
              </a:ext>
            </a:extLst>
          </p:cNvPr>
          <p:cNvSpPr/>
          <p:nvPr/>
        </p:nvSpPr>
        <p:spPr>
          <a:xfrm>
            <a:off x="2800285" y="34280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CA1B6907-408E-437F-8C79-9245215FC73B}"/>
              </a:ext>
            </a:extLst>
          </p:cNvPr>
          <p:cNvSpPr/>
          <p:nvPr/>
        </p:nvSpPr>
        <p:spPr>
          <a:xfrm>
            <a:off x="2088318" y="43353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40" name="直接连接符 39">
            <a:extLst>
              <a:ext uri="{FF2B5EF4-FFF2-40B4-BE49-F238E27FC236}">
                <a16:creationId xmlns:a16="http://schemas.microsoft.com/office/drawing/2014/main" xmlns="" id="{714EE8F8-CC8A-4141-B6A2-1BC1738DBCF0}"/>
              </a:ext>
            </a:extLst>
          </p:cNvPr>
          <p:cNvCxnSpPr>
            <a:stCxn id="17" idx="4"/>
            <a:endCxn id="38" idx="0"/>
          </p:cNvCxnSpPr>
          <p:nvPr/>
        </p:nvCxnSpPr>
        <p:spPr>
          <a:xfrm>
            <a:off x="2526552" y="3034249"/>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0FB4968-9454-4FA2-860A-8B9B5A8B6C9F}"/>
              </a:ext>
            </a:extLst>
          </p:cNvPr>
          <p:cNvCxnSpPr>
            <a:stCxn id="38" idx="4"/>
            <a:endCxn id="39" idx="0"/>
          </p:cNvCxnSpPr>
          <p:nvPr/>
        </p:nvCxnSpPr>
        <p:spPr>
          <a:xfrm flipH="1">
            <a:off x="2394414" y="3880466"/>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45" name="箭头: 右 44">
            <a:extLst>
              <a:ext uri="{FF2B5EF4-FFF2-40B4-BE49-F238E27FC236}">
                <a16:creationId xmlns:a16="http://schemas.microsoft.com/office/drawing/2014/main" xmlns="" id="{9AB826E4-7EC4-4948-8C95-042104E20F8E}"/>
              </a:ext>
            </a:extLst>
          </p:cNvPr>
          <p:cNvSpPr/>
          <p:nvPr/>
        </p:nvSpPr>
        <p:spPr>
          <a:xfrm>
            <a:off x="5649972" y="14944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流程图: 接点 45">
            <a:extLst>
              <a:ext uri="{FF2B5EF4-FFF2-40B4-BE49-F238E27FC236}">
                <a16:creationId xmlns:a16="http://schemas.microsoft.com/office/drawing/2014/main" xmlns="" id="{619720BA-3DA7-4A86-B722-C899ABCDFC9D}"/>
              </a:ext>
            </a:extLst>
          </p:cNvPr>
          <p:cNvSpPr/>
          <p:nvPr/>
        </p:nvSpPr>
        <p:spPr>
          <a:xfrm>
            <a:off x="9001876" y="14507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47" name="流程图: 接点 46">
            <a:extLst>
              <a:ext uri="{FF2B5EF4-FFF2-40B4-BE49-F238E27FC236}">
                <a16:creationId xmlns:a16="http://schemas.microsoft.com/office/drawing/2014/main" xmlns="" id="{D6F49F48-0866-4CAF-A845-D0AC7A513631}"/>
              </a:ext>
            </a:extLst>
          </p:cNvPr>
          <p:cNvSpPr/>
          <p:nvPr/>
        </p:nvSpPr>
        <p:spPr>
          <a:xfrm>
            <a:off x="10453284" y="190316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49" name="流程图: 接点 48">
            <a:extLst>
              <a:ext uri="{FF2B5EF4-FFF2-40B4-BE49-F238E27FC236}">
                <a16:creationId xmlns:a16="http://schemas.microsoft.com/office/drawing/2014/main" xmlns="" id="{9BF07914-60CA-433C-91E5-CE4967DAA5F1}"/>
              </a:ext>
            </a:extLst>
          </p:cNvPr>
          <p:cNvSpPr/>
          <p:nvPr/>
        </p:nvSpPr>
        <p:spPr>
          <a:xfrm>
            <a:off x="8455735"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47</a:t>
            </a:r>
            <a:endParaRPr lang="zh-CN" altLang="en-US" dirty="0">
              <a:solidFill>
                <a:schemeClr val="accent1"/>
              </a:solidFill>
            </a:endParaRPr>
          </a:p>
        </p:txBody>
      </p:sp>
      <p:sp>
        <p:nvSpPr>
          <p:cNvPr id="50" name="流程图: 接点 49">
            <a:extLst>
              <a:ext uri="{FF2B5EF4-FFF2-40B4-BE49-F238E27FC236}">
                <a16:creationId xmlns:a16="http://schemas.microsoft.com/office/drawing/2014/main" xmlns="" id="{4F9B90AE-EFA3-412F-8FB9-04FAC9155FEC}"/>
              </a:ext>
            </a:extLst>
          </p:cNvPr>
          <p:cNvSpPr/>
          <p:nvPr/>
        </p:nvSpPr>
        <p:spPr>
          <a:xfrm>
            <a:off x="6810003"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51" name="流程图: 接点 50">
            <a:extLst>
              <a:ext uri="{FF2B5EF4-FFF2-40B4-BE49-F238E27FC236}">
                <a16:creationId xmlns:a16="http://schemas.microsoft.com/office/drawing/2014/main" xmlns="" id="{F76E1FF4-5113-4953-BEA4-3E195D13E168}"/>
              </a:ext>
            </a:extLst>
          </p:cNvPr>
          <p:cNvSpPr/>
          <p:nvPr/>
        </p:nvSpPr>
        <p:spPr>
          <a:xfrm>
            <a:off x="9647756"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52" name="流程图: 接点 51">
            <a:extLst>
              <a:ext uri="{FF2B5EF4-FFF2-40B4-BE49-F238E27FC236}">
                <a16:creationId xmlns:a16="http://schemas.microsoft.com/office/drawing/2014/main" xmlns="" id="{AEA93479-CAAE-4969-B158-89081F64D688}"/>
              </a:ext>
            </a:extLst>
          </p:cNvPr>
          <p:cNvSpPr/>
          <p:nvPr/>
        </p:nvSpPr>
        <p:spPr>
          <a:xfrm>
            <a:off x="11304970"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53" name="直接连接符 52">
            <a:extLst>
              <a:ext uri="{FF2B5EF4-FFF2-40B4-BE49-F238E27FC236}">
                <a16:creationId xmlns:a16="http://schemas.microsoft.com/office/drawing/2014/main" xmlns="" id="{C8025669-4FDB-47C8-9269-EC9D56FBBA01}"/>
              </a:ext>
            </a:extLst>
          </p:cNvPr>
          <p:cNvCxnSpPr>
            <a:cxnSpLocks/>
            <a:stCxn id="46" idx="2"/>
            <a:endCxn id="59" idx="0"/>
          </p:cNvCxnSpPr>
          <p:nvPr/>
        </p:nvCxnSpPr>
        <p:spPr>
          <a:xfrm flipH="1">
            <a:off x="8019668" y="1676953"/>
            <a:ext cx="982208" cy="22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0A29CC74-9D5D-4099-96D3-A056A9B6EE1A}"/>
              </a:ext>
            </a:extLst>
          </p:cNvPr>
          <p:cNvCxnSpPr>
            <a:stCxn id="46" idx="6"/>
            <a:endCxn id="47" idx="0"/>
          </p:cNvCxnSpPr>
          <p:nvPr/>
        </p:nvCxnSpPr>
        <p:spPr>
          <a:xfrm>
            <a:off x="9614068" y="1676953"/>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3C7CEF1D-F8C5-435D-BA2F-9AB36B1DFF8C}"/>
              </a:ext>
            </a:extLst>
          </p:cNvPr>
          <p:cNvCxnSpPr>
            <a:cxnSpLocks/>
            <a:stCxn id="59" idx="2"/>
            <a:endCxn id="50" idx="0"/>
          </p:cNvCxnSpPr>
          <p:nvPr/>
        </p:nvCxnSpPr>
        <p:spPr>
          <a:xfrm flipH="1">
            <a:off x="7116099" y="2129384"/>
            <a:ext cx="597473" cy="45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A4EF5FF5-F765-4692-9555-9EEBC45215C3}"/>
              </a:ext>
            </a:extLst>
          </p:cNvPr>
          <p:cNvCxnSpPr>
            <a:cxnSpLocks/>
            <a:stCxn id="59" idx="6"/>
            <a:endCxn id="49" idx="0"/>
          </p:cNvCxnSpPr>
          <p:nvPr/>
        </p:nvCxnSpPr>
        <p:spPr>
          <a:xfrm>
            <a:off x="8325764" y="2129384"/>
            <a:ext cx="436067" cy="45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B1B86F82-4C26-4FDA-9CC6-3DCFA5D0504D}"/>
              </a:ext>
            </a:extLst>
          </p:cNvPr>
          <p:cNvCxnSpPr>
            <a:stCxn id="47" idx="2"/>
            <a:endCxn id="51" idx="0"/>
          </p:cNvCxnSpPr>
          <p:nvPr/>
        </p:nvCxnSpPr>
        <p:spPr>
          <a:xfrm flipH="1">
            <a:off x="9953852" y="2129385"/>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1385D0B5-A773-4C0C-A6AF-667BA6D1439C}"/>
              </a:ext>
            </a:extLst>
          </p:cNvPr>
          <p:cNvCxnSpPr>
            <a:stCxn id="47" idx="6"/>
            <a:endCxn id="52" idx="0"/>
          </p:cNvCxnSpPr>
          <p:nvPr/>
        </p:nvCxnSpPr>
        <p:spPr>
          <a:xfrm>
            <a:off x="11065476" y="2129385"/>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59" name="流程图: 接点 58">
            <a:extLst>
              <a:ext uri="{FF2B5EF4-FFF2-40B4-BE49-F238E27FC236}">
                <a16:creationId xmlns:a16="http://schemas.microsoft.com/office/drawing/2014/main" xmlns="" id="{1306AD6E-2256-417E-8B25-9E7FA1049A28}"/>
              </a:ext>
            </a:extLst>
          </p:cNvPr>
          <p:cNvSpPr/>
          <p:nvPr/>
        </p:nvSpPr>
        <p:spPr>
          <a:xfrm>
            <a:off x="7713572" y="19031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38</a:t>
            </a:r>
            <a:endParaRPr lang="zh-CN" altLang="en-US" dirty="0">
              <a:solidFill>
                <a:schemeClr val="accent1"/>
              </a:solidFill>
            </a:endParaRPr>
          </a:p>
        </p:txBody>
      </p:sp>
      <p:sp>
        <p:nvSpPr>
          <p:cNvPr id="60" name="流程图: 接点 59">
            <a:extLst>
              <a:ext uri="{FF2B5EF4-FFF2-40B4-BE49-F238E27FC236}">
                <a16:creationId xmlns:a16="http://schemas.microsoft.com/office/drawing/2014/main" xmlns="" id="{5300A3D2-F9D3-4B04-9729-F85BF7E745AB}"/>
              </a:ext>
            </a:extLst>
          </p:cNvPr>
          <p:cNvSpPr/>
          <p:nvPr/>
        </p:nvSpPr>
        <p:spPr>
          <a:xfrm>
            <a:off x="7447017" y="370039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62" name="直接连接符 61">
            <a:extLst>
              <a:ext uri="{FF2B5EF4-FFF2-40B4-BE49-F238E27FC236}">
                <a16:creationId xmlns:a16="http://schemas.microsoft.com/office/drawing/2014/main" xmlns="" id="{8EA6AFA2-10C0-40E5-A0D0-E65FD8A1B277}"/>
              </a:ext>
            </a:extLst>
          </p:cNvPr>
          <p:cNvCxnSpPr>
            <a:cxnSpLocks/>
            <a:stCxn id="50" idx="4"/>
            <a:endCxn id="60" idx="0"/>
          </p:cNvCxnSpPr>
          <p:nvPr/>
        </p:nvCxnSpPr>
        <p:spPr>
          <a:xfrm>
            <a:off x="7116099" y="3034249"/>
            <a:ext cx="637014" cy="666147"/>
          </a:xfrm>
          <a:prstGeom prst="line">
            <a:avLst/>
          </a:prstGeom>
        </p:spPr>
        <p:style>
          <a:lnRef idx="1">
            <a:schemeClr val="accent1"/>
          </a:lnRef>
          <a:fillRef idx="0">
            <a:schemeClr val="accent1"/>
          </a:fillRef>
          <a:effectRef idx="0">
            <a:schemeClr val="accent1"/>
          </a:effectRef>
          <a:fontRef idx="minor">
            <a:schemeClr val="tx1"/>
          </a:fontRef>
        </p:style>
      </p:cxnSp>
      <p:sp>
        <p:nvSpPr>
          <p:cNvPr id="63" name="流程图: 接点 62">
            <a:extLst>
              <a:ext uri="{FF2B5EF4-FFF2-40B4-BE49-F238E27FC236}">
                <a16:creationId xmlns:a16="http://schemas.microsoft.com/office/drawing/2014/main" xmlns="" id="{C6229742-7539-4C79-9B9B-EB532836B59A}"/>
              </a:ext>
            </a:extLst>
          </p:cNvPr>
          <p:cNvSpPr/>
          <p:nvPr/>
        </p:nvSpPr>
        <p:spPr>
          <a:xfrm>
            <a:off x="9035564" y="34280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64" name="流程图: 接点 63">
            <a:extLst>
              <a:ext uri="{FF2B5EF4-FFF2-40B4-BE49-F238E27FC236}">
                <a16:creationId xmlns:a16="http://schemas.microsoft.com/office/drawing/2014/main" xmlns="" id="{5246076E-DE84-4716-A919-427E4F4BA525}"/>
              </a:ext>
            </a:extLst>
          </p:cNvPr>
          <p:cNvSpPr/>
          <p:nvPr/>
        </p:nvSpPr>
        <p:spPr>
          <a:xfrm>
            <a:off x="8323597" y="43353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65" name="直接连接符 64">
            <a:extLst>
              <a:ext uri="{FF2B5EF4-FFF2-40B4-BE49-F238E27FC236}">
                <a16:creationId xmlns:a16="http://schemas.microsoft.com/office/drawing/2014/main" xmlns="" id="{33D48006-705F-4A75-AF31-B7A3BC762D1B}"/>
              </a:ext>
            </a:extLst>
          </p:cNvPr>
          <p:cNvCxnSpPr>
            <a:stCxn id="49" idx="4"/>
            <a:endCxn id="63" idx="0"/>
          </p:cNvCxnSpPr>
          <p:nvPr/>
        </p:nvCxnSpPr>
        <p:spPr>
          <a:xfrm>
            <a:off x="8761831" y="3034249"/>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0898E302-E8FC-4009-BC3D-FED535C31887}"/>
              </a:ext>
            </a:extLst>
          </p:cNvPr>
          <p:cNvCxnSpPr>
            <a:stCxn id="63" idx="4"/>
            <a:endCxn id="64" idx="0"/>
          </p:cNvCxnSpPr>
          <p:nvPr/>
        </p:nvCxnSpPr>
        <p:spPr>
          <a:xfrm flipH="1">
            <a:off x="8629693" y="3880466"/>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xmlns="" id="{8D01AB49-4072-4D69-91F1-059C4C8382A6}"/>
              </a:ext>
            </a:extLst>
          </p:cNvPr>
          <p:cNvSpPr txBox="1"/>
          <p:nvPr/>
        </p:nvSpPr>
        <p:spPr>
          <a:xfrm>
            <a:off x="2220456" y="5390436"/>
            <a:ext cx="6815108" cy="646331"/>
          </a:xfrm>
          <a:prstGeom prst="rect">
            <a:avLst/>
          </a:prstGeom>
          <a:noFill/>
        </p:spPr>
        <p:txBody>
          <a:bodyPr wrap="square" rtlCol="0">
            <a:spAutoFit/>
          </a:bodyPr>
          <a:lstStyle/>
          <a:p>
            <a:r>
              <a:rPr lang="zh-CN" altLang="en-US" dirty="0">
                <a:solidFill>
                  <a:schemeClr val="accent1"/>
                </a:solidFill>
              </a:rPr>
              <a:t>方法：找到待删除结点的</a:t>
            </a:r>
            <a:r>
              <a:rPr lang="zh-CN" altLang="en-US" dirty="0">
                <a:solidFill>
                  <a:schemeClr val="accent2"/>
                </a:solidFill>
              </a:rPr>
              <a:t>直接前驱</a:t>
            </a:r>
            <a:r>
              <a:rPr lang="zh-CN" altLang="en-US" dirty="0">
                <a:solidFill>
                  <a:schemeClr val="accent1"/>
                </a:solidFill>
              </a:rPr>
              <a:t>或者</a:t>
            </a:r>
            <a:r>
              <a:rPr lang="zh-CN" altLang="en-US" dirty="0">
                <a:solidFill>
                  <a:schemeClr val="accent2"/>
                </a:solidFill>
              </a:rPr>
              <a:t>直接后继</a:t>
            </a:r>
            <a:r>
              <a:rPr lang="zh-CN" altLang="en-US" dirty="0">
                <a:solidFill>
                  <a:schemeClr val="accent1"/>
                </a:solidFill>
              </a:rPr>
              <a:t>结点，用该结点来替换待删除结点，再删除该结点。</a:t>
            </a:r>
          </a:p>
        </p:txBody>
      </p:sp>
    </p:spTree>
    <p:extLst>
      <p:ext uri="{BB962C8B-B14F-4D97-AF65-F5344CB8AC3E}">
        <p14:creationId xmlns:p14="http://schemas.microsoft.com/office/powerpoint/2010/main" val="3415103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xmlns="" id="{2D72715F-C0B2-4F01-BA87-6C3E97C7BE70}"/>
              </a:ext>
            </a:extLst>
          </p:cNvPr>
          <p:cNvSpPr txBox="1"/>
          <p:nvPr/>
        </p:nvSpPr>
        <p:spPr>
          <a:xfrm>
            <a:off x="729842" y="766920"/>
            <a:ext cx="3850547" cy="369332"/>
          </a:xfrm>
          <a:prstGeom prst="rect">
            <a:avLst/>
          </a:prstGeom>
          <a:noFill/>
        </p:spPr>
        <p:txBody>
          <a:bodyPr wrap="square" rtlCol="0">
            <a:spAutoFit/>
          </a:bodyPr>
          <a:lstStyle/>
          <a:p>
            <a:r>
              <a:rPr lang="zh-CN" altLang="en-US" dirty="0"/>
              <a:t>③删除的是左右子树都有的结点</a:t>
            </a:r>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2766597" y="14507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4218005" y="190316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6" name="流程图: 接点 15">
            <a:extLst>
              <a:ext uri="{FF2B5EF4-FFF2-40B4-BE49-F238E27FC236}">
                <a16:creationId xmlns:a16="http://schemas.microsoft.com/office/drawing/2014/main" xmlns="" id="{5E3C17E5-E946-4899-9F2E-A619143E00B8}"/>
              </a:ext>
            </a:extLst>
          </p:cNvPr>
          <p:cNvSpPr/>
          <p:nvPr/>
        </p:nvSpPr>
        <p:spPr>
          <a:xfrm>
            <a:off x="1473211" y="190316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45</a:t>
            </a:r>
            <a:endParaRPr lang="zh-CN" altLang="en-US" dirty="0">
              <a:solidFill>
                <a:srgbClr val="FF0000"/>
              </a:solidFill>
            </a:endParaRPr>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2220456"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47</a:t>
            </a:r>
            <a:endParaRPr lang="zh-CN" altLang="en-US" dirty="0">
              <a:solidFill>
                <a:schemeClr val="accent1"/>
              </a:solidFill>
            </a:endParaRPr>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574724"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3412477"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5069691" y="258181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stCxn id="14" idx="2"/>
            <a:endCxn id="16" idx="0"/>
          </p:cNvCxnSpPr>
          <p:nvPr/>
        </p:nvCxnSpPr>
        <p:spPr>
          <a:xfrm flipH="1">
            <a:off x="1779307" y="1676953"/>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3378789" y="1676953"/>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F72587D-372D-4A9A-8068-E0304100EBFB}"/>
              </a:ext>
            </a:extLst>
          </p:cNvPr>
          <p:cNvCxnSpPr>
            <a:stCxn id="16" idx="2"/>
            <a:endCxn id="18" idx="0"/>
          </p:cNvCxnSpPr>
          <p:nvPr/>
        </p:nvCxnSpPr>
        <p:spPr>
          <a:xfrm flipH="1">
            <a:off x="880820" y="2129385"/>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stCxn id="16" idx="6"/>
            <a:endCxn id="17" idx="0"/>
          </p:cNvCxnSpPr>
          <p:nvPr/>
        </p:nvCxnSpPr>
        <p:spPr>
          <a:xfrm>
            <a:off x="2085403" y="2129385"/>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3718573" y="2129385"/>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4830197" y="2129385"/>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流程图: 接点 33">
            <a:extLst>
              <a:ext uri="{FF2B5EF4-FFF2-40B4-BE49-F238E27FC236}">
                <a16:creationId xmlns:a16="http://schemas.microsoft.com/office/drawing/2014/main" xmlns="" id="{F219396B-3C79-4541-A84B-890EB60973C8}"/>
              </a:ext>
            </a:extLst>
          </p:cNvPr>
          <p:cNvSpPr/>
          <p:nvPr/>
        </p:nvSpPr>
        <p:spPr>
          <a:xfrm>
            <a:off x="1158726" y="34280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38</a:t>
            </a:r>
            <a:endParaRPr lang="zh-CN" altLang="en-US" dirty="0">
              <a:solidFill>
                <a:schemeClr val="accent1"/>
              </a:solidFill>
            </a:endParaRPr>
          </a:p>
        </p:txBody>
      </p:sp>
      <p:sp>
        <p:nvSpPr>
          <p:cNvPr id="35" name="流程图: 接点 34">
            <a:extLst>
              <a:ext uri="{FF2B5EF4-FFF2-40B4-BE49-F238E27FC236}">
                <a16:creationId xmlns:a16="http://schemas.microsoft.com/office/drawing/2014/main" xmlns="" id="{7DDE5511-ACE5-4649-8E3C-A9C20BCEC883}"/>
              </a:ext>
            </a:extLst>
          </p:cNvPr>
          <p:cNvSpPr/>
          <p:nvPr/>
        </p:nvSpPr>
        <p:spPr>
          <a:xfrm>
            <a:off x="453006" y="43328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36" name="直接连接符 35">
            <a:extLst>
              <a:ext uri="{FF2B5EF4-FFF2-40B4-BE49-F238E27FC236}">
                <a16:creationId xmlns:a16="http://schemas.microsoft.com/office/drawing/2014/main" xmlns="" id="{FD9517D7-C46E-4F99-83F7-E2A77AC15790}"/>
              </a:ext>
            </a:extLst>
          </p:cNvPr>
          <p:cNvCxnSpPr>
            <a:stCxn id="18" idx="5"/>
            <a:endCxn id="34" idx="0"/>
          </p:cNvCxnSpPr>
          <p:nvPr/>
        </p:nvCxnSpPr>
        <p:spPr>
          <a:xfrm>
            <a:off x="1097263" y="2967992"/>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D571C3B-FA87-4B68-9AAA-3ABD0E40963E}"/>
              </a:ext>
            </a:extLst>
          </p:cNvPr>
          <p:cNvCxnSpPr>
            <a:endCxn id="35" idx="0"/>
          </p:cNvCxnSpPr>
          <p:nvPr/>
        </p:nvCxnSpPr>
        <p:spPr>
          <a:xfrm flipH="1">
            <a:off x="759102" y="3880466"/>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接点 37">
            <a:extLst>
              <a:ext uri="{FF2B5EF4-FFF2-40B4-BE49-F238E27FC236}">
                <a16:creationId xmlns:a16="http://schemas.microsoft.com/office/drawing/2014/main" xmlns="" id="{08C75981-2A36-49F1-BD84-2030DB147665}"/>
              </a:ext>
            </a:extLst>
          </p:cNvPr>
          <p:cNvSpPr/>
          <p:nvPr/>
        </p:nvSpPr>
        <p:spPr>
          <a:xfrm>
            <a:off x="2800285" y="34280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CA1B6907-408E-437F-8C79-9245215FC73B}"/>
              </a:ext>
            </a:extLst>
          </p:cNvPr>
          <p:cNvSpPr/>
          <p:nvPr/>
        </p:nvSpPr>
        <p:spPr>
          <a:xfrm>
            <a:off x="2088318" y="43353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40" name="直接连接符 39">
            <a:extLst>
              <a:ext uri="{FF2B5EF4-FFF2-40B4-BE49-F238E27FC236}">
                <a16:creationId xmlns:a16="http://schemas.microsoft.com/office/drawing/2014/main" xmlns="" id="{714EE8F8-CC8A-4141-B6A2-1BC1738DBCF0}"/>
              </a:ext>
            </a:extLst>
          </p:cNvPr>
          <p:cNvCxnSpPr>
            <a:stCxn id="17" idx="4"/>
            <a:endCxn id="38" idx="0"/>
          </p:cNvCxnSpPr>
          <p:nvPr/>
        </p:nvCxnSpPr>
        <p:spPr>
          <a:xfrm>
            <a:off x="2526552" y="3034249"/>
            <a:ext cx="579829" cy="39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0FB4968-9454-4FA2-860A-8B9B5A8B6C9F}"/>
              </a:ext>
            </a:extLst>
          </p:cNvPr>
          <p:cNvCxnSpPr>
            <a:stCxn id="38" idx="4"/>
            <a:endCxn id="39" idx="0"/>
          </p:cNvCxnSpPr>
          <p:nvPr/>
        </p:nvCxnSpPr>
        <p:spPr>
          <a:xfrm flipH="1">
            <a:off x="2394414" y="3880466"/>
            <a:ext cx="711967" cy="454898"/>
          </a:xfrm>
          <a:prstGeom prst="line">
            <a:avLst/>
          </a:prstGeom>
        </p:spPr>
        <p:style>
          <a:lnRef idx="1">
            <a:schemeClr val="accent1"/>
          </a:lnRef>
          <a:fillRef idx="0">
            <a:schemeClr val="accent1"/>
          </a:fillRef>
          <a:effectRef idx="0">
            <a:schemeClr val="accent1"/>
          </a:effectRef>
          <a:fontRef idx="minor">
            <a:schemeClr val="tx1"/>
          </a:fontRef>
        </p:style>
      </p:cxnSp>
      <p:sp>
        <p:nvSpPr>
          <p:cNvPr id="45" name="箭头: 右 44">
            <a:extLst>
              <a:ext uri="{FF2B5EF4-FFF2-40B4-BE49-F238E27FC236}">
                <a16:creationId xmlns:a16="http://schemas.microsoft.com/office/drawing/2014/main" xmlns="" id="{9AB826E4-7EC4-4948-8C95-042104E20F8E}"/>
              </a:ext>
            </a:extLst>
          </p:cNvPr>
          <p:cNvSpPr/>
          <p:nvPr/>
        </p:nvSpPr>
        <p:spPr>
          <a:xfrm>
            <a:off x="5731217" y="14777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xmlns="" id="{8D01AB49-4072-4D69-91F1-059C4C8382A6}"/>
              </a:ext>
            </a:extLst>
          </p:cNvPr>
          <p:cNvSpPr txBox="1"/>
          <p:nvPr/>
        </p:nvSpPr>
        <p:spPr>
          <a:xfrm>
            <a:off x="2220456" y="5390436"/>
            <a:ext cx="6815108" cy="646331"/>
          </a:xfrm>
          <a:prstGeom prst="rect">
            <a:avLst/>
          </a:prstGeom>
          <a:noFill/>
        </p:spPr>
        <p:txBody>
          <a:bodyPr wrap="square" rtlCol="0">
            <a:spAutoFit/>
          </a:bodyPr>
          <a:lstStyle/>
          <a:p>
            <a:r>
              <a:rPr lang="zh-CN" altLang="en-US" dirty="0">
                <a:solidFill>
                  <a:schemeClr val="accent1"/>
                </a:solidFill>
              </a:rPr>
              <a:t>方法：找到待删除结点的</a:t>
            </a:r>
            <a:r>
              <a:rPr lang="zh-CN" altLang="en-US" dirty="0">
                <a:solidFill>
                  <a:schemeClr val="accent2"/>
                </a:solidFill>
              </a:rPr>
              <a:t>直接前驱</a:t>
            </a:r>
            <a:r>
              <a:rPr lang="zh-CN" altLang="en-US" dirty="0">
                <a:solidFill>
                  <a:schemeClr val="accent1"/>
                </a:solidFill>
              </a:rPr>
              <a:t>或者</a:t>
            </a:r>
            <a:r>
              <a:rPr lang="zh-CN" altLang="en-US" dirty="0">
                <a:solidFill>
                  <a:schemeClr val="accent2"/>
                </a:solidFill>
              </a:rPr>
              <a:t>直接后继</a:t>
            </a:r>
            <a:r>
              <a:rPr lang="zh-CN" altLang="en-US" dirty="0">
                <a:solidFill>
                  <a:schemeClr val="accent1"/>
                </a:solidFill>
              </a:rPr>
              <a:t>结点，用该结点来替换待删除结点，再删除该结点。</a:t>
            </a:r>
          </a:p>
        </p:txBody>
      </p:sp>
      <p:sp>
        <p:nvSpPr>
          <p:cNvPr id="61" name="流程图: 接点 60">
            <a:extLst>
              <a:ext uri="{FF2B5EF4-FFF2-40B4-BE49-F238E27FC236}">
                <a16:creationId xmlns:a16="http://schemas.microsoft.com/office/drawing/2014/main" xmlns="" id="{8E5B0366-4696-4B59-A864-4031DD69A9E7}"/>
              </a:ext>
            </a:extLst>
          </p:cNvPr>
          <p:cNvSpPr/>
          <p:nvPr/>
        </p:nvSpPr>
        <p:spPr>
          <a:xfrm>
            <a:off x="9010133" y="144827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68" name="流程图: 接点 67">
            <a:extLst>
              <a:ext uri="{FF2B5EF4-FFF2-40B4-BE49-F238E27FC236}">
                <a16:creationId xmlns:a16="http://schemas.microsoft.com/office/drawing/2014/main" xmlns="" id="{9E952FE2-B92F-4802-918B-EFA74BBDCDC2}"/>
              </a:ext>
            </a:extLst>
          </p:cNvPr>
          <p:cNvSpPr/>
          <p:nvPr/>
        </p:nvSpPr>
        <p:spPr>
          <a:xfrm>
            <a:off x="10461541" y="190070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71" name="流程图: 接点 70">
            <a:extLst>
              <a:ext uri="{FF2B5EF4-FFF2-40B4-BE49-F238E27FC236}">
                <a16:creationId xmlns:a16="http://schemas.microsoft.com/office/drawing/2014/main" xmlns="" id="{0863C7C2-5B69-4ECA-8C30-54455A2F08C4}"/>
              </a:ext>
            </a:extLst>
          </p:cNvPr>
          <p:cNvSpPr/>
          <p:nvPr/>
        </p:nvSpPr>
        <p:spPr>
          <a:xfrm>
            <a:off x="6818260" y="25793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72" name="流程图: 接点 71">
            <a:extLst>
              <a:ext uri="{FF2B5EF4-FFF2-40B4-BE49-F238E27FC236}">
                <a16:creationId xmlns:a16="http://schemas.microsoft.com/office/drawing/2014/main" xmlns="" id="{71F6377D-C0DE-42DF-9625-F805EEBED0BB}"/>
              </a:ext>
            </a:extLst>
          </p:cNvPr>
          <p:cNvSpPr/>
          <p:nvPr/>
        </p:nvSpPr>
        <p:spPr>
          <a:xfrm>
            <a:off x="9656013" y="25793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73" name="流程图: 接点 72">
            <a:extLst>
              <a:ext uri="{FF2B5EF4-FFF2-40B4-BE49-F238E27FC236}">
                <a16:creationId xmlns:a16="http://schemas.microsoft.com/office/drawing/2014/main" xmlns="" id="{41D95023-D2F1-4448-BEE4-586AFB27D416}"/>
              </a:ext>
            </a:extLst>
          </p:cNvPr>
          <p:cNvSpPr/>
          <p:nvPr/>
        </p:nvSpPr>
        <p:spPr>
          <a:xfrm>
            <a:off x="11313227" y="25793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74" name="直接连接符 73">
            <a:extLst>
              <a:ext uri="{FF2B5EF4-FFF2-40B4-BE49-F238E27FC236}">
                <a16:creationId xmlns:a16="http://schemas.microsoft.com/office/drawing/2014/main" xmlns="" id="{4187D3AA-4023-4A59-8579-F2F405967CF8}"/>
              </a:ext>
            </a:extLst>
          </p:cNvPr>
          <p:cNvCxnSpPr>
            <a:cxnSpLocks/>
            <a:stCxn id="61" idx="2"/>
            <a:endCxn id="88" idx="0"/>
          </p:cNvCxnSpPr>
          <p:nvPr/>
        </p:nvCxnSpPr>
        <p:spPr>
          <a:xfrm flipH="1">
            <a:off x="8006661" y="1674487"/>
            <a:ext cx="100347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DB409633-55A3-4A80-BC0F-24EF73ACCAA7}"/>
              </a:ext>
            </a:extLst>
          </p:cNvPr>
          <p:cNvCxnSpPr>
            <a:stCxn id="61" idx="6"/>
            <a:endCxn id="68" idx="0"/>
          </p:cNvCxnSpPr>
          <p:nvPr/>
        </p:nvCxnSpPr>
        <p:spPr>
          <a:xfrm>
            <a:off x="9622325" y="1674487"/>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xmlns="" id="{45C840D8-A3FF-4A71-ADB5-9CDA1CB37402}"/>
              </a:ext>
            </a:extLst>
          </p:cNvPr>
          <p:cNvCxnSpPr>
            <a:cxnSpLocks/>
            <a:stCxn id="88" idx="2"/>
            <a:endCxn id="71" idx="0"/>
          </p:cNvCxnSpPr>
          <p:nvPr/>
        </p:nvCxnSpPr>
        <p:spPr>
          <a:xfrm flipH="1">
            <a:off x="7124356" y="2126919"/>
            <a:ext cx="57620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2B8C5DCB-1850-4760-97CB-2678F061E5DE}"/>
              </a:ext>
            </a:extLst>
          </p:cNvPr>
          <p:cNvCxnSpPr>
            <a:stCxn id="68" idx="2"/>
            <a:endCxn id="72" idx="0"/>
          </p:cNvCxnSpPr>
          <p:nvPr/>
        </p:nvCxnSpPr>
        <p:spPr>
          <a:xfrm flipH="1">
            <a:off x="9962109" y="2126919"/>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8680DF07-334B-48F5-BE57-DFBA33A0CF8A}"/>
              </a:ext>
            </a:extLst>
          </p:cNvPr>
          <p:cNvCxnSpPr>
            <a:stCxn id="68" idx="6"/>
            <a:endCxn id="73" idx="0"/>
          </p:cNvCxnSpPr>
          <p:nvPr/>
        </p:nvCxnSpPr>
        <p:spPr>
          <a:xfrm>
            <a:off x="11073733" y="2126919"/>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80" name="流程图: 接点 79">
            <a:extLst>
              <a:ext uri="{FF2B5EF4-FFF2-40B4-BE49-F238E27FC236}">
                <a16:creationId xmlns:a16="http://schemas.microsoft.com/office/drawing/2014/main" xmlns="" id="{0E26148B-77CD-4DC5-8767-59B9BB24ECDC}"/>
              </a:ext>
            </a:extLst>
          </p:cNvPr>
          <p:cNvSpPr/>
          <p:nvPr/>
        </p:nvSpPr>
        <p:spPr>
          <a:xfrm>
            <a:off x="7402262" y="342556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38</a:t>
            </a:r>
            <a:endParaRPr lang="zh-CN" altLang="en-US" dirty="0">
              <a:solidFill>
                <a:schemeClr val="accent1"/>
              </a:solidFill>
            </a:endParaRPr>
          </a:p>
        </p:txBody>
      </p:sp>
      <p:sp>
        <p:nvSpPr>
          <p:cNvPr id="81" name="流程图: 接点 80">
            <a:extLst>
              <a:ext uri="{FF2B5EF4-FFF2-40B4-BE49-F238E27FC236}">
                <a16:creationId xmlns:a16="http://schemas.microsoft.com/office/drawing/2014/main" xmlns="" id="{48621171-BE86-4555-A5BB-C3AF2E2CF087}"/>
              </a:ext>
            </a:extLst>
          </p:cNvPr>
          <p:cNvSpPr/>
          <p:nvPr/>
        </p:nvSpPr>
        <p:spPr>
          <a:xfrm>
            <a:off x="6696542" y="433043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37</a:t>
            </a:r>
            <a:endParaRPr lang="zh-CN" altLang="en-US" dirty="0">
              <a:solidFill>
                <a:schemeClr val="bg1"/>
              </a:solidFill>
            </a:endParaRPr>
          </a:p>
        </p:txBody>
      </p:sp>
      <p:cxnSp>
        <p:nvCxnSpPr>
          <p:cNvPr id="82" name="直接连接符 81">
            <a:extLst>
              <a:ext uri="{FF2B5EF4-FFF2-40B4-BE49-F238E27FC236}">
                <a16:creationId xmlns:a16="http://schemas.microsoft.com/office/drawing/2014/main" xmlns="" id="{7922E1B5-71B8-49CD-B739-A10B1B095C99}"/>
              </a:ext>
            </a:extLst>
          </p:cNvPr>
          <p:cNvCxnSpPr>
            <a:stCxn id="71" idx="5"/>
            <a:endCxn id="80" idx="0"/>
          </p:cNvCxnSpPr>
          <p:nvPr/>
        </p:nvCxnSpPr>
        <p:spPr>
          <a:xfrm>
            <a:off x="7340799" y="2965526"/>
            <a:ext cx="367559" cy="460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xmlns="" id="{6C13A588-64D3-4D51-A736-0D8978F6676D}"/>
              </a:ext>
            </a:extLst>
          </p:cNvPr>
          <p:cNvCxnSpPr>
            <a:endCxn id="81" idx="0"/>
          </p:cNvCxnSpPr>
          <p:nvPr/>
        </p:nvCxnSpPr>
        <p:spPr>
          <a:xfrm flipH="1">
            <a:off x="7002638" y="3878000"/>
            <a:ext cx="693278"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接点 83">
            <a:extLst>
              <a:ext uri="{FF2B5EF4-FFF2-40B4-BE49-F238E27FC236}">
                <a16:creationId xmlns:a16="http://schemas.microsoft.com/office/drawing/2014/main" xmlns="" id="{E572131E-F34E-46F7-8928-78630CD68A2A}"/>
              </a:ext>
            </a:extLst>
          </p:cNvPr>
          <p:cNvSpPr/>
          <p:nvPr/>
        </p:nvSpPr>
        <p:spPr>
          <a:xfrm>
            <a:off x="8566829" y="25793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85" name="流程图: 接点 84">
            <a:extLst>
              <a:ext uri="{FF2B5EF4-FFF2-40B4-BE49-F238E27FC236}">
                <a16:creationId xmlns:a16="http://schemas.microsoft.com/office/drawing/2014/main" xmlns="" id="{00077327-77E2-4C8D-A9F6-CCF2D9F64A1C}"/>
              </a:ext>
            </a:extLst>
          </p:cNvPr>
          <p:cNvSpPr/>
          <p:nvPr/>
        </p:nvSpPr>
        <p:spPr>
          <a:xfrm>
            <a:off x="8239654" y="342426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50</a:t>
            </a:r>
            <a:endParaRPr lang="zh-CN" altLang="en-US" dirty="0">
              <a:solidFill>
                <a:schemeClr val="bg1"/>
              </a:solidFill>
            </a:endParaRPr>
          </a:p>
        </p:txBody>
      </p:sp>
      <p:cxnSp>
        <p:nvCxnSpPr>
          <p:cNvPr id="86" name="直接连接符 85">
            <a:extLst>
              <a:ext uri="{FF2B5EF4-FFF2-40B4-BE49-F238E27FC236}">
                <a16:creationId xmlns:a16="http://schemas.microsoft.com/office/drawing/2014/main" xmlns="" id="{603D26AA-64FC-4A86-B2C9-11A8A1F7B54B}"/>
              </a:ext>
            </a:extLst>
          </p:cNvPr>
          <p:cNvCxnSpPr>
            <a:cxnSpLocks/>
            <a:stCxn id="88" idx="6"/>
            <a:endCxn id="84" idx="0"/>
          </p:cNvCxnSpPr>
          <p:nvPr/>
        </p:nvCxnSpPr>
        <p:spPr>
          <a:xfrm>
            <a:off x="8312757" y="2126919"/>
            <a:ext cx="560168"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BE5C256C-FF01-43CA-9043-31B253B428A3}"/>
              </a:ext>
            </a:extLst>
          </p:cNvPr>
          <p:cNvCxnSpPr>
            <a:stCxn id="84" idx="4"/>
            <a:endCxn id="85" idx="0"/>
          </p:cNvCxnSpPr>
          <p:nvPr/>
        </p:nvCxnSpPr>
        <p:spPr>
          <a:xfrm flipH="1">
            <a:off x="8545750" y="3031783"/>
            <a:ext cx="327175" cy="392477"/>
          </a:xfrm>
          <a:prstGeom prst="line">
            <a:avLst/>
          </a:prstGeom>
        </p:spPr>
        <p:style>
          <a:lnRef idx="1">
            <a:schemeClr val="accent1"/>
          </a:lnRef>
          <a:fillRef idx="0">
            <a:schemeClr val="accent1"/>
          </a:fillRef>
          <a:effectRef idx="0">
            <a:schemeClr val="accent1"/>
          </a:effectRef>
          <a:fontRef idx="minor">
            <a:schemeClr val="tx1"/>
          </a:fontRef>
        </p:style>
      </p:cxnSp>
      <p:sp>
        <p:nvSpPr>
          <p:cNvPr id="88" name="流程图: 接点 87">
            <a:extLst>
              <a:ext uri="{FF2B5EF4-FFF2-40B4-BE49-F238E27FC236}">
                <a16:creationId xmlns:a16="http://schemas.microsoft.com/office/drawing/2014/main" xmlns="" id="{0D648177-746A-4F17-AAD9-FD5F2AA75B49}"/>
              </a:ext>
            </a:extLst>
          </p:cNvPr>
          <p:cNvSpPr/>
          <p:nvPr/>
        </p:nvSpPr>
        <p:spPr>
          <a:xfrm>
            <a:off x="7700565" y="190070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1"/>
                </a:solidFill>
              </a:rPr>
              <a:t>47</a:t>
            </a:r>
            <a:endParaRPr lang="zh-CN" altLang="en-US" dirty="0">
              <a:solidFill>
                <a:schemeClr val="accent1"/>
              </a:solidFill>
            </a:endParaRPr>
          </a:p>
        </p:txBody>
      </p:sp>
    </p:spTree>
    <p:extLst>
      <p:ext uri="{BB962C8B-B14F-4D97-AF65-F5344CB8AC3E}">
        <p14:creationId xmlns:p14="http://schemas.microsoft.com/office/powerpoint/2010/main" val="2048213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2540510" y="13296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3991918" y="17820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6" name="流程图: 接点 15">
            <a:extLst>
              <a:ext uri="{FF2B5EF4-FFF2-40B4-BE49-F238E27FC236}">
                <a16:creationId xmlns:a16="http://schemas.microsoft.com/office/drawing/2014/main" xmlns="" id="{5E3C17E5-E946-4899-9F2E-A619143E00B8}"/>
              </a:ext>
            </a:extLst>
          </p:cNvPr>
          <p:cNvSpPr/>
          <p:nvPr/>
        </p:nvSpPr>
        <p:spPr>
          <a:xfrm>
            <a:off x="1247124" y="17820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1994369"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47</a:t>
            </a:r>
            <a:endParaRPr lang="zh-CN" altLang="en-US" dirty="0">
              <a:solidFill>
                <a:schemeClr val="bg1"/>
              </a:solidFill>
            </a:endParaRPr>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348637"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3186390"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4843604"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stCxn id="14" idx="2"/>
            <a:endCxn id="16" idx="0"/>
          </p:cNvCxnSpPr>
          <p:nvPr/>
        </p:nvCxnSpPr>
        <p:spPr>
          <a:xfrm flipH="1">
            <a:off x="1553220" y="1555867"/>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3152702" y="1555867"/>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F72587D-372D-4A9A-8068-E0304100EBFB}"/>
              </a:ext>
            </a:extLst>
          </p:cNvPr>
          <p:cNvCxnSpPr>
            <a:stCxn id="16" idx="2"/>
            <a:endCxn id="18" idx="0"/>
          </p:cNvCxnSpPr>
          <p:nvPr/>
        </p:nvCxnSpPr>
        <p:spPr>
          <a:xfrm flipH="1">
            <a:off x="654733" y="2008299"/>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stCxn id="16" idx="6"/>
            <a:endCxn id="17" idx="0"/>
          </p:cNvCxnSpPr>
          <p:nvPr/>
        </p:nvCxnSpPr>
        <p:spPr>
          <a:xfrm>
            <a:off x="1859316" y="2008299"/>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3492486" y="2008299"/>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4604110" y="2008299"/>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xmlns="" id="{3292C035-7E9F-42CC-A011-FB60ED865741}"/>
              </a:ext>
            </a:extLst>
          </p:cNvPr>
          <p:cNvSpPr txBox="1"/>
          <p:nvPr/>
        </p:nvSpPr>
        <p:spPr>
          <a:xfrm>
            <a:off x="6124520" y="1782083"/>
            <a:ext cx="4776140" cy="369332"/>
          </a:xfrm>
          <a:prstGeom prst="rect">
            <a:avLst/>
          </a:prstGeom>
          <a:noFill/>
        </p:spPr>
        <p:txBody>
          <a:bodyPr wrap="square" rtlCol="0">
            <a:spAutoFit/>
          </a:bodyPr>
          <a:lstStyle/>
          <a:p>
            <a:r>
              <a:rPr lang="zh-CN" altLang="en-US" dirty="0"/>
              <a:t>查找成功</a:t>
            </a:r>
            <a:r>
              <a:rPr lang="en-US" altLang="zh-CN" dirty="0"/>
              <a:t>AVL=(1+2+2+3+3+3+3)/7=17/7</a:t>
            </a:r>
            <a:endParaRPr lang="zh-CN" altLang="en-US" dirty="0"/>
          </a:p>
        </p:txBody>
      </p:sp>
      <p:sp>
        <p:nvSpPr>
          <p:cNvPr id="4" name="文本框 3">
            <a:extLst>
              <a:ext uri="{FF2B5EF4-FFF2-40B4-BE49-F238E27FC236}">
                <a16:creationId xmlns:a16="http://schemas.microsoft.com/office/drawing/2014/main" xmlns="" id="{5315274B-D4D2-498C-8F97-05457BC2AB52}"/>
              </a:ext>
            </a:extLst>
          </p:cNvPr>
          <p:cNvSpPr txBox="1"/>
          <p:nvPr/>
        </p:nvSpPr>
        <p:spPr>
          <a:xfrm>
            <a:off x="654733" y="654660"/>
            <a:ext cx="5034139" cy="369332"/>
          </a:xfrm>
          <a:prstGeom prst="rect">
            <a:avLst/>
          </a:prstGeom>
          <a:noFill/>
        </p:spPr>
        <p:txBody>
          <a:bodyPr wrap="square" rtlCol="0">
            <a:spAutoFit/>
          </a:bodyPr>
          <a:lstStyle/>
          <a:p>
            <a:r>
              <a:rPr lang="zh-CN" altLang="en-US" dirty="0"/>
              <a:t>建立二叉排序树的序列：</a:t>
            </a:r>
            <a:r>
              <a:rPr lang="en-US" altLang="zh-CN" dirty="0"/>
              <a:t>64 45 88 36 47 78 99</a:t>
            </a:r>
            <a:endParaRPr lang="zh-CN" altLang="en-US" dirty="0"/>
          </a:p>
        </p:txBody>
      </p:sp>
      <p:sp>
        <p:nvSpPr>
          <p:cNvPr id="57" name="文本框 56">
            <a:extLst>
              <a:ext uri="{FF2B5EF4-FFF2-40B4-BE49-F238E27FC236}">
                <a16:creationId xmlns:a16="http://schemas.microsoft.com/office/drawing/2014/main" xmlns="" id="{21C9AB68-CCFA-4398-9E30-508ADAF4A673}"/>
              </a:ext>
            </a:extLst>
          </p:cNvPr>
          <p:cNvSpPr txBox="1"/>
          <p:nvPr/>
        </p:nvSpPr>
        <p:spPr>
          <a:xfrm>
            <a:off x="654733" y="3631810"/>
            <a:ext cx="5285923" cy="369332"/>
          </a:xfrm>
          <a:prstGeom prst="rect">
            <a:avLst/>
          </a:prstGeom>
          <a:noFill/>
        </p:spPr>
        <p:txBody>
          <a:bodyPr wrap="square" rtlCol="0">
            <a:spAutoFit/>
          </a:bodyPr>
          <a:lstStyle/>
          <a:p>
            <a:r>
              <a:rPr lang="zh-CN" altLang="en-US" dirty="0"/>
              <a:t>建立二叉排序树的序列：</a:t>
            </a:r>
            <a:r>
              <a:rPr lang="en-US" altLang="zh-CN" dirty="0"/>
              <a:t>36 45 47 64 78 88 99</a:t>
            </a:r>
            <a:endParaRPr lang="zh-CN" altLang="en-US" dirty="0"/>
          </a:p>
        </p:txBody>
      </p:sp>
      <p:sp>
        <p:nvSpPr>
          <p:cNvPr id="58" name="流程图: 接点 57">
            <a:extLst>
              <a:ext uri="{FF2B5EF4-FFF2-40B4-BE49-F238E27FC236}">
                <a16:creationId xmlns:a16="http://schemas.microsoft.com/office/drawing/2014/main" xmlns="" id="{346B9A47-35A5-43EF-B8A8-4EC2BCBAA2C2}"/>
              </a:ext>
            </a:extLst>
          </p:cNvPr>
          <p:cNvSpPr/>
          <p:nvPr/>
        </p:nvSpPr>
        <p:spPr>
          <a:xfrm>
            <a:off x="6180150" y="291316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59" name="流程图: 接点 58">
            <a:extLst>
              <a:ext uri="{FF2B5EF4-FFF2-40B4-BE49-F238E27FC236}">
                <a16:creationId xmlns:a16="http://schemas.microsoft.com/office/drawing/2014/main" xmlns="" id="{4494C495-356E-4104-9DA3-BF316E335B66}"/>
              </a:ext>
            </a:extLst>
          </p:cNvPr>
          <p:cNvSpPr/>
          <p:nvPr/>
        </p:nvSpPr>
        <p:spPr>
          <a:xfrm>
            <a:off x="6975393" y="336559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60" name="流程图: 接点 59">
            <a:extLst>
              <a:ext uri="{FF2B5EF4-FFF2-40B4-BE49-F238E27FC236}">
                <a16:creationId xmlns:a16="http://schemas.microsoft.com/office/drawing/2014/main" xmlns="" id="{03E242C1-1C1B-48FC-B2F9-7C1DAB52FF0B}"/>
              </a:ext>
            </a:extLst>
          </p:cNvPr>
          <p:cNvSpPr/>
          <p:nvPr/>
        </p:nvSpPr>
        <p:spPr>
          <a:xfrm>
            <a:off x="7770636" y="381647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47</a:t>
            </a:r>
            <a:endParaRPr lang="zh-CN" altLang="en-US" dirty="0">
              <a:solidFill>
                <a:schemeClr val="bg1"/>
              </a:solidFill>
            </a:endParaRPr>
          </a:p>
        </p:txBody>
      </p:sp>
      <p:sp>
        <p:nvSpPr>
          <p:cNvPr id="62" name="流程图: 接点 61">
            <a:extLst>
              <a:ext uri="{FF2B5EF4-FFF2-40B4-BE49-F238E27FC236}">
                <a16:creationId xmlns:a16="http://schemas.microsoft.com/office/drawing/2014/main" xmlns="" id="{4118B77C-EB04-4DF5-B888-CF45538C6B51}"/>
              </a:ext>
            </a:extLst>
          </p:cNvPr>
          <p:cNvSpPr/>
          <p:nvPr/>
        </p:nvSpPr>
        <p:spPr>
          <a:xfrm>
            <a:off x="8614467" y="425415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63" name="流程图: 接点 62">
            <a:extLst>
              <a:ext uri="{FF2B5EF4-FFF2-40B4-BE49-F238E27FC236}">
                <a16:creationId xmlns:a16="http://schemas.microsoft.com/office/drawing/2014/main" xmlns="" id="{889C169B-BF21-4816-8471-79AA72B0891E}"/>
              </a:ext>
            </a:extLst>
          </p:cNvPr>
          <p:cNvSpPr/>
          <p:nvPr/>
        </p:nvSpPr>
        <p:spPr>
          <a:xfrm>
            <a:off x="9458298" y="470658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64" name="流程图: 接点 63">
            <a:extLst>
              <a:ext uri="{FF2B5EF4-FFF2-40B4-BE49-F238E27FC236}">
                <a16:creationId xmlns:a16="http://schemas.microsoft.com/office/drawing/2014/main" xmlns="" id="{6844E257-DD3D-4042-9BC6-6FFBF63A1B63}"/>
              </a:ext>
            </a:extLst>
          </p:cNvPr>
          <p:cNvSpPr/>
          <p:nvPr/>
        </p:nvSpPr>
        <p:spPr>
          <a:xfrm>
            <a:off x="10288468" y="519380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65" name="流程图: 接点 64">
            <a:extLst>
              <a:ext uri="{FF2B5EF4-FFF2-40B4-BE49-F238E27FC236}">
                <a16:creationId xmlns:a16="http://schemas.microsoft.com/office/drawing/2014/main" xmlns="" id="{27320C09-5B93-431C-9BCB-5C71CD39B8F2}"/>
              </a:ext>
            </a:extLst>
          </p:cNvPr>
          <p:cNvSpPr/>
          <p:nvPr/>
        </p:nvSpPr>
        <p:spPr>
          <a:xfrm>
            <a:off x="11148166" y="56462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7" name="直接连接符 6">
            <a:extLst>
              <a:ext uri="{FF2B5EF4-FFF2-40B4-BE49-F238E27FC236}">
                <a16:creationId xmlns:a16="http://schemas.microsoft.com/office/drawing/2014/main" xmlns="" id="{895F967A-EF22-4D68-8E1C-89224E884E5F}"/>
              </a:ext>
            </a:extLst>
          </p:cNvPr>
          <p:cNvCxnSpPr>
            <a:cxnSpLocks/>
            <a:stCxn id="58" idx="5"/>
            <a:endCxn id="59" idx="2"/>
          </p:cNvCxnSpPr>
          <p:nvPr/>
        </p:nvCxnSpPr>
        <p:spPr>
          <a:xfrm>
            <a:off x="6702689" y="3299338"/>
            <a:ext cx="272704" cy="292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462802C5-2AD5-49DC-AB92-B2EDD14249D6}"/>
              </a:ext>
            </a:extLst>
          </p:cNvPr>
          <p:cNvCxnSpPr>
            <a:stCxn id="59" idx="5"/>
            <a:endCxn id="60" idx="2"/>
          </p:cNvCxnSpPr>
          <p:nvPr/>
        </p:nvCxnSpPr>
        <p:spPr>
          <a:xfrm>
            <a:off x="7497932" y="3751770"/>
            <a:ext cx="272704" cy="290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35BEA7DA-8B87-49E7-8338-794F45D1485D}"/>
              </a:ext>
            </a:extLst>
          </p:cNvPr>
          <p:cNvCxnSpPr>
            <a:stCxn id="60" idx="5"/>
            <a:endCxn id="62" idx="2"/>
          </p:cNvCxnSpPr>
          <p:nvPr/>
        </p:nvCxnSpPr>
        <p:spPr>
          <a:xfrm>
            <a:off x="8293175" y="4202651"/>
            <a:ext cx="321292" cy="277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05ACDB85-1F40-4BE7-A5EB-15524B3ACA85}"/>
              </a:ext>
            </a:extLst>
          </p:cNvPr>
          <p:cNvCxnSpPr>
            <a:stCxn id="62" idx="5"/>
            <a:endCxn id="63" idx="2"/>
          </p:cNvCxnSpPr>
          <p:nvPr/>
        </p:nvCxnSpPr>
        <p:spPr>
          <a:xfrm>
            <a:off x="9137006" y="4640329"/>
            <a:ext cx="321292" cy="292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7AE93138-69F5-4EF7-AC33-A05E4B79F26D}"/>
              </a:ext>
            </a:extLst>
          </p:cNvPr>
          <p:cNvCxnSpPr>
            <a:stCxn id="63" idx="5"/>
            <a:endCxn id="64" idx="2"/>
          </p:cNvCxnSpPr>
          <p:nvPr/>
        </p:nvCxnSpPr>
        <p:spPr>
          <a:xfrm>
            <a:off x="9980837" y="5092761"/>
            <a:ext cx="307631" cy="32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7EF8AF-A272-4818-BA33-9158D179159C}"/>
              </a:ext>
            </a:extLst>
          </p:cNvPr>
          <p:cNvCxnSpPr>
            <a:stCxn id="64" idx="5"/>
            <a:endCxn id="65" idx="2"/>
          </p:cNvCxnSpPr>
          <p:nvPr/>
        </p:nvCxnSpPr>
        <p:spPr>
          <a:xfrm>
            <a:off x="10811007" y="5579980"/>
            <a:ext cx="337159" cy="292473"/>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xmlns="" id="{9E3A8F7B-C3AC-4AD7-A1A2-73F18517372B}"/>
              </a:ext>
            </a:extLst>
          </p:cNvPr>
          <p:cNvSpPr txBox="1"/>
          <p:nvPr/>
        </p:nvSpPr>
        <p:spPr>
          <a:xfrm>
            <a:off x="6180150" y="5909262"/>
            <a:ext cx="4240336" cy="369332"/>
          </a:xfrm>
          <a:prstGeom prst="rect">
            <a:avLst/>
          </a:prstGeom>
          <a:noFill/>
        </p:spPr>
        <p:txBody>
          <a:bodyPr wrap="square" rtlCol="0">
            <a:spAutoFit/>
          </a:bodyPr>
          <a:lstStyle/>
          <a:p>
            <a:r>
              <a:rPr lang="zh-CN" altLang="en-US" dirty="0"/>
              <a:t>查找成功</a:t>
            </a:r>
            <a:r>
              <a:rPr lang="en-US" altLang="zh-CN" dirty="0"/>
              <a:t>AVL=(1+2+3+4+5+6+7)/7=4</a:t>
            </a:r>
            <a:endParaRPr lang="zh-CN" altLang="en-US" dirty="0"/>
          </a:p>
        </p:txBody>
      </p:sp>
      <p:sp>
        <p:nvSpPr>
          <p:cNvPr id="96" name="椭圆 95">
            <a:extLst>
              <a:ext uri="{FF2B5EF4-FFF2-40B4-BE49-F238E27FC236}">
                <a16:creationId xmlns:a16="http://schemas.microsoft.com/office/drawing/2014/main" xmlns="" id="{21296C36-0AD9-409E-B259-21DE5446387B}"/>
              </a:ext>
            </a:extLst>
          </p:cNvPr>
          <p:cNvSpPr/>
          <p:nvPr/>
        </p:nvSpPr>
        <p:spPr>
          <a:xfrm>
            <a:off x="1120840" y="4336914"/>
            <a:ext cx="3722764" cy="1838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二叉排序树的性能和二叉排序树的高度有关，或者说和二叉排序树的形状有关</a:t>
            </a:r>
          </a:p>
        </p:txBody>
      </p:sp>
    </p:spTree>
    <p:extLst>
      <p:ext uri="{BB962C8B-B14F-4D97-AF65-F5344CB8AC3E}">
        <p14:creationId xmlns:p14="http://schemas.microsoft.com/office/powerpoint/2010/main" val="16901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1" grpId="0" animBg="1"/>
      <p:bldP spid="3" grpId="0"/>
      <p:bldP spid="4" grpId="0"/>
      <p:bldP spid="57" grpId="0"/>
      <p:bldP spid="58" grpId="0" animBg="1"/>
      <p:bldP spid="59" grpId="0" animBg="1"/>
      <p:bldP spid="60" grpId="0" animBg="1"/>
      <p:bldP spid="62" grpId="0" animBg="1"/>
      <p:bldP spid="63" grpId="0" animBg="1"/>
      <p:bldP spid="64" grpId="0" animBg="1"/>
      <p:bldP spid="65" grpId="0" animBg="1"/>
      <p:bldP spid="95" grpId="0"/>
      <p:bldP spid="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二叉排序树分析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692BE0A2-B754-410F-AC87-D3F92FA80FCC}"/>
              </a:ext>
            </a:extLst>
          </p:cNvPr>
          <p:cNvSpPr/>
          <p:nvPr/>
        </p:nvSpPr>
        <p:spPr>
          <a:xfrm>
            <a:off x="2540510" y="132965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5" name="流程图: 接点 14">
            <a:extLst>
              <a:ext uri="{FF2B5EF4-FFF2-40B4-BE49-F238E27FC236}">
                <a16:creationId xmlns:a16="http://schemas.microsoft.com/office/drawing/2014/main" xmlns="" id="{AEF1421D-C938-413D-86E9-74B9ACE8C926}"/>
              </a:ext>
            </a:extLst>
          </p:cNvPr>
          <p:cNvSpPr/>
          <p:nvPr/>
        </p:nvSpPr>
        <p:spPr>
          <a:xfrm>
            <a:off x="3991918" y="17820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16" name="流程图: 接点 15">
            <a:extLst>
              <a:ext uri="{FF2B5EF4-FFF2-40B4-BE49-F238E27FC236}">
                <a16:creationId xmlns:a16="http://schemas.microsoft.com/office/drawing/2014/main" xmlns="" id="{5E3C17E5-E946-4899-9F2E-A619143E00B8}"/>
              </a:ext>
            </a:extLst>
          </p:cNvPr>
          <p:cNvSpPr/>
          <p:nvPr/>
        </p:nvSpPr>
        <p:spPr>
          <a:xfrm>
            <a:off x="1247124" y="17820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17" name="流程图: 接点 16">
            <a:extLst>
              <a:ext uri="{FF2B5EF4-FFF2-40B4-BE49-F238E27FC236}">
                <a16:creationId xmlns:a16="http://schemas.microsoft.com/office/drawing/2014/main" xmlns="" id="{204694A3-B4AC-45CF-9116-39E053F4872B}"/>
              </a:ext>
            </a:extLst>
          </p:cNvPr>
          <p:cNvSpPr/>
          <p:nvPr/>
        </p:nvSpPr>
        <p:spPr>
          <a:xfrm>
            <a:off x="1994369"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47</a:t>
            </a:r>
            <a:endParaRPr lang="zh-CN" altLang="en-US" dirty="0">
              <a:solidFill>
                <a:schemeClr val="bg1"/>
              </a:solidFill>
            </a:endParaRPr>
          </a:p>
        </p:txBody>
      </p:sp>
      <p:sp>
        <p:nvSpPr>
          <p:cNvPr id="18" name="流程图: 接点 17">
            <a:extLst>
              <a:ext uri="{FF2B5EF4-FFF2-40B4-BE49-F238E27FC236}">
                <a16:creationId xmlns:a16="http://schemas.microsoft.com/office/drawing/2014/main" xmlns="" id="{054F9A2A-C9D5-4F09-88CC-54C0567E505B}"/>
              </a:ext>
            </a:extLst>
          </p:cNvPr>
          <p:cNvSpPr/>
          <p:nvPr/>
        </p:nvSpPr>
        <p:spPr>
          <a:xfrm>
            <a:off x="348637"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9" name="流程图: 接点 18">
            <a:extLst>
              <a:ext uri="{FF2B5EF4-FFF2-40B4-BE49-F238E27FC236}">
                <a16:creationId xmlns:a16="http://schemas.microsoft.com/office/drawing/2014/main" xmlns="" id="{D978DC83-BCC8-45D3-9595-8D049E739926}"/>
              </a:ext>
            </a:extLst>
          </p:cNvPr>
          <p:cNvSpPr/>
          <p:nvPr/>
        </p:nvSpPr>
        <p:spPr>
          <a:xfrm>
            <a:off x="3186390"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21" name="流程图: 接点 20">
            <a:extLst>
              <a:ext uri="{FF2B5EF4-FFF2-40B4-BE49-F238E27FC236}">
                <a16:creationId xmlns:a16="http://schemas.microsoft.com/office/drawing/2014/main" xmlns="" id="{983C7504-0757-4858-BDE4-C40A45DD9264}"/>
              </a:ext>
            </a:extLst>
          </p:cNvPr>
          <p:cNvSpPr/>
          <p:nvPr/>
        </p:nvSpPr>
        <p:spPr>
          <a:xfrm>
            <a:off x="4843604" y="24607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28" name="直接连接符 27">
            <a:extLst>
              <a:ext uri="{FF2B5EF4-FFF2-40B4-BE49-F238E27FC236}">
                <a16:creationId xmlns:a16="http://schemas.microsoft.com/office/drawing/2014/main" xmlns="" id="{EDE513E7-78F5-423F-B4FD-72D38945E564}"/>
              </a:ext>
            </a:extLst>
          </p:cNvPr>
          <p:cNvCxnSpPr>
            <a:stCxn id="14" idx="2"/>
            <a:endCxn id="16" idx="0"/>
          </p:cNvCxnSpPr>
          <p:nvPr/>
        </p:nvCxnSpPr>
        <p:spPr>
          <a:xfrm flipH="1">
            <a:off x="1553220" y="1555867"/>
            <a:ext cx="987290"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0983754A-DE65-43E6-A863-A90C1C7DC4EF}"/>
              </a:ext>
            </a:extLst>
          </p:cNvPr>
          <p:cNvCxnSpPr>
            <a:stCxn id="14" idx="6"/>
            <a:endCxn id="15" idx="0"/>
          </p:cNvCxnSpPr>
          <p:nvPr/>
        </p:nvCxnSpPr>
        <p:spPr>
          <a:xfrm>
            <a:off x="3152702" y="1555867"/>
            <a:ext cx="1145312"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F72587D-372D-4A9A-8068-E0304100EBFB}"/>
              </a:ext>
            </a:extLst>
          </p:cNvPr>
          <p:cNvCxnSpPr>
            <a:stCxn id="16" idx="2"/>
            <a:endCxn id="18" idx="0"/>
          </p:cNvCxnSpPr>
          <p:nvPr/>
        </p:nvCxnSpPr>
        <p:spPr>
          <a:xfrm flipH="1">
            <a:off x="654733" y="2008299"/>
            <a:ext cx="592391"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20D7097B-19E5-40FA-8905-300341AA3769}"/>
              </a:ext>
            </a:extLst>
          </p:cNvPr>
          <p:cNvCxnSpPr>
            <a:stCxn id="16" idx="6"/>
            <a:endCxn id="17" idx="0"/>
          </p:cNvCxnSpPr>
          <p:nvPr/>
        </p:nvCxnSpPr>
        <p:spPr>
          <a:xfrm>
            <a:off x="1859316" y="2008299"/>
            <a:ext cx="441149"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7CC4AE41-8F23-40D1-AB9D-191E4E67CB9C}"/>
              </a:ext>
            </a:extLst>
          </p:cNvPr>
          <p:cNvCxnSpPr>
            <a:stCxn id="15" idx="2"/>
            <a:endCxn id="19" idx="0"/>
          </p:cNvCxnSpPr>
          <p:nvPr/>
        </p:nvCxnSpPr>
        <p:spPr>
          <a:xfrm flipH="1">
            <a:off x="3492486" y="2008299"/>
            <a:ext cx="499432"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19A9AC57-88EA-47E0-92E6-750E9C5DA7CF}"/>
              </a:ext>
            </a:extLst>
          </p:cNvPr>
          <p:cNvCxnSpPr>
            <a:stCxn id="15" idx="6"/>
            <a:endCxn id="21" idx="0"/>
          </p:cNvCxnSpPr>
          <p:nvPr/>
        </p:nvCxnSpPr>
        <p:spPr>
          <a:xfrm>
            <a:off x="4604110" y="2008299"/>
            <a:ext cx="545590"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5315274B-D4D2-498C-8F97-05457BC2AB52}"/>
              </a:ext>
            </a:extLst>
          </p:cNvPr>
          <p:cNvSpPr txBox="1"/>
          <p:nvPr/>
        </p:nvSpPr>
        <p:spPr>
          <a:xfrm>
            <a:off x="654733" y="652554"/>
            <a:ext cx="4816140" cy="369332"/>
          </a:xfrm>
          <a:prstGeom prst="rect">
            <a:avLst/>
          </a:prstGeom>
          <a:noFill/>
        </p:spPr>
        <p:txBody>
          <a:bodyPr wrap="square" rtlCol="0">
            <a:spAutoFit/>
          </a:bodyPr>
          <a:lstStyle/>
          <a:p>
            <a:r>
              <a:rPr lang="zh-CN" altLang="en-US" dirty="0"/>
              <a:t>建立二叉排序树的序列：</a:t>
            </a:r>
            <a:r>
              <a:rPr lang="en-US" altLang="zh-CN" dirty="0"/>
              <a:t>64 45 88 36 47 78 99</a:t>
            </a:r>
            <a:endParaRPr lang="zh-CN" altLang="en-US" dirty="0"/>
          </a:p>
        </p:txBody>
      </p:sp>
      <p:sp>
        <p:nvSpPr>
          <p:cNvPr id="57" name="文本框 56">
            <a:extLst>
              <a:ext uri="{FF2B5EF4-FFF2-40B4-BE49-F238E27FC236}">
                <a16:creationId xmlns:a16="http://schemas.microsoft.com/office/drawing/2014/main" xmlns="" id="{21C9AB68-CCFA-4398-9E30-508ADAF4A673}"/>
              </a:ext>
            </a:extLst>
          </p:cNvPr>
          <p:cNvSpPr txBox="1"/>
          <p:nvPr/>
        </p:nvSpPr>
        <p:spPr>
          <a:xfrm>
            <a:off x="654733" y="3631810"/>
            <a:ext cx="5285923" cy="369332"/>
          </a:xfrm>
          <a:prstGeom prst="rect">
            <a:avLst/>
          </a:prstGeom>
          <a:noFill/>
        </p:spPr>
        <p:txBody>
          <a:bodyPr wrap="square" rtlCol="0">
            <a:spAutoFit/>
          </a:bodyPr>
          <a:lstStyle/>
          <a:p>
            <a:r>
              <a:rPr lang="zh-CN" altLang="en-US" dirty="0"/>
              <a:t>建立二叉排序树的序列：</a:t>
            </a:r>
            <a:r>
              <a:rPr lang="en-US" altLang="zh-CN" dirty="0"/>
              <a:t>36 45 47 64 78 88 99</a:t>
            </a:r>
            <a:endParaRPr lang="zh-CN" altLang="en-US" dirty="0"/>
          </a:p>
        </p:txBody>
      </p:sp>
      <p:sp>
        <p:nvSpPr>
          <p:cNvPr id="58" name="流程图: 接点 57">
            <a:extLst>
              <a:ext uri="{FF2B5EF4-FFF2-40B4-BE49-F238E27FC236}">
                <a16:creationId xmlns:a16="http://schemas.microsoft.com/office/drawing/2014/main" xmlns="" id="{346B9A47-35A5-43EF-B8A8-4EC2BCBAA2C2}"/>
              </a:ext>
            </a:extLst>
          </p:cNvPr>
          <p:cNvSpPr/>
          <p:nvPr/>
        </p:nvSpPr>
        <p:spPr>
          <a:xfrm>
            <a:off x="6180150" y="291316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59" name="流程图: 接点 58">
            <a:extLst>
              <a:ext uri="{FF2B5EF4-FFF2-40B4-BE49-F238E27FC236}">
                <a16:creationId xmlns:a16="http://schemas.microsoft.com/office/drawing/2014/main" xmlns="" id="{4494C495-356E-4104-9DA3-BF316E335B66}"/>
              </a:ext>
            </a:extLst>
          </p:cNvPr>
          <p:cNvSpPr/>
          <p:nvPr/>
        </p:nvSpPr>
        <p:spPr>
          <a:xfrm>
            <a:off x="6975393" y="336559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60" name="流程图: 接点 59">
            <a:extLst>
              <a:ext uri="{FF2B5EF4-FFF2-40B4-BE49-F238E27FC236}">
                <a16:creationId xmlns:a16="http://schemas.microsoft.com/office/drawing/2014/main" xmlns="" id="{03E242C1-1C1B-48FC-B2F9-7C1DAB52FF0B}"/>
              </a:ext>
            </a:extLst>
          </p:cNvPr>
          <p:cNvSpPr/>
          <p:nvPr/>
        </p:nvSpPr>
        <p:spPr>
          <a:xfrm>
            <a:off x="7770636" y="381647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47</a:t>
            </a:r>
            <a:endParaRPr lang="zh-CN" altLang="en-US" dirty="0">
              <a:solidFill>
                <a:schemeClr val="bg1"/>
              </a:solidFill>
            </a:endParaRPr>
          </a:p>
        </p:txBody>
      </p:sp>
      <p:sp>
        <p:nvSpPr>
          <p:cNvPr id="62" name="流程图: 接点 61">
            <a:extLst>
              <a:ext uri="{FF2B5EF4-FFF2-40B4-BE49-F238E27FC236}">
                <a16:creationId xmlns:a16="http://schemas.microsoft.com/office/drawing/2014/main" xmlns="" id="{4118B77C-EB04-4DF5-B888-CF45538C6B51}"/>
              </a:ext>
            </a:extLst>
          </p:cNvPr>
          <p:cNvSpPr/>
          <p:nvPr/>
        </p:nvSpPr>
        <p:spPr>
          <a:xfrm>
            <a:off x="8614467" y="425415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63" name="流程图: 接点 62">
            <a:extLst>
              <a:ext uri="{FF2B5EF4-FFF2-40B4-BE49-F238E27FC236}">
                <a16:creationId xmlns:a16="http://schemas.microsoft.com/office/drawing/2014/main" xmlns="" id="{889C169B-BF21-4816-8471-79AA72B0891E}"/>
              </a:ext>
            </a:extLst>
          </p:cNvPr>
          <p:cNvSpPr/>
          <p:nvPr/>
        </p:nvSpPr>
        <p:spPr>
          <a:xfrm>
            <a:off x="9458298" y="470658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64" name="流程图: 接点 63">
            <a:extLst>
              <a:ext uri="{FF2B5EF4-FFF2-40B4-BE49-F238E27FC236}">
                <a16:creationId xmlns:a16="http://schemas.microsoft.com/office/drawing/2014/main" xmlns="" id="{6844E257-DD3D-4042-9BC6-6FFBF63A1B63}"/>
              </a:ext>
            </a:extLst>
          </p:cNvPr>
          <p:cNvSpPr/>
          <p:nvPr/>
        </p:nvSpPr>
        <p:spPr>
          <a:xfrm>
            <a:off x="10288468" y="519380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65" name="流程图: 接点 64">
            <a:extLst>
              <a:ext uri="{FF2B5EF4-FFF2-40B4-BE49-F238E27FC236}">
                <a16:creationId xmlns:a16="http://schemas.microsoft.com/office/drawing/2014/main" xmlns="" id="{27320C09-5B93-431C-9BCB-5C71CD39B8F2}"/>
              </a:ext>
            </a:extLst>
          </p:cNvPr>
          <p:cNvSpPr/>
          <p:nvPr/>
        </p:nvSpPr>
        <p:spPr>
          <a:xfrm>
            <a:off x="11148166" y="56462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7" name="直接连接符 6">
            <a:extLst>
              <a:ext uri="{FF2B5EF4-FFF2-40B4-BE49-F238E27FC236}">
                <a16:creationId xmlns:a16="http://schemas.microsoft.com/office/drawing/2014/main" xmlns="" id="{895F967A-EF22-4D68-8E1C-89224E884E5F}"/>
              </a:ext>
            </a:extLst>
          </p:cNvPr>
          <p:cNvCxnSpPr>
            <a:cxnSpLocks/>
            <a:stCxn id="58" idx="5"/>
            <a:endCxn id="59" idx="2"/>
          </p:cNvCxnSpPr>
          <p:nvPr/>
        </p:nvCxnSpPr>
        <p:spPr>
          <a:xfrm>
            <a:off x="6702689" y="3299338"/>
            <a:ext cx="272704" cy="292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462802C5-2AD5-49DC-AB92-B2EDD14249D6}"/>
              </a:ext>
            </a:extLst>
          </p:cNvPr>
          <p:cNvCxnSpPr>
            <a:stCxn id="59" idx="5"/>
            <a:endCxn id="60" idx="2"/>
          </p:cNvCxnSpPr>
          <p:nvPr/>
        </p:nvCxnSpPr>
        <p:spPr>
          <a:xfrm>
            <a:off x="7497932" y="3751770"/>
            <a:ext cx="272704" cy="290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35BEA7DA-8B87-49E7-8338-794F45D1485D}"/>
              </a:ext>
            </a:extLst>
          </p:cNvPr>
          <p:cNvCxnSpPr>
            <a:stCxn id="60" idx="5"/>
            <a:endCxn id="62" idx="2"/>
          </p:cNvCxnSpPr>
          <p:nvPr/>
        </p:nvCxnSpPr>
        <p:spPr>
          <a:xfrm>
            <a:off x="8293175" y="4202651"/>
            <a:ext cx="321292" cy="277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05ACDB85-1F40-4BE7-A5EB-15524B3ACA85}"/>
              </a:ext>
            </a:extLst>
          </p:cNvPr>
          <p:cNvCxnSpPr>
            <a:stCxn id="62" idx="5"/>
            <a:endCxn id="63" idx="2"/>
          </p:cNvCxnSpPr>
          <p:nvPr/>
        </p:nvCxnSpPr>
        <p:spPr>
          <a:xfrm>
            <a:off x="9137006" y="4640329"/>
            <a:ext cx="321292" cy="292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7AE93138-69F5-4EF7-AC33-A05E4B79F26D}"/>
              </a:ext>
            </a:extLst>
          </p:cNvPr>
          <p:cNvCxnSpPr>
            <a:stCxn id="63" idx="5"/>
            <a:endCxn id="64" idx="2"/>
          </p:cNvCxnSpPr>
          <p:nvPr/>
        </p:nvCxnSpPr>
        <p:spPr>
          <a:xfrm>
            <a:off x="9980837" y="5092761"/>
            <a:ext cx="307631" cy="32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7EF8AF-A272-4818-BA33-9158D179159C}"/>
              </a:ext>
            </a:extLst>
          </p:cNvPr>
          <p:cNvCxnSpPr>
            <a:stCxn id="64" idx="5"/>
            <a:endCxn id="65" idx="2"/>
          </p:cNvCxnSpPr>
          <p:nvPr/>
        </p:nvCxnSpPr>
        <p:spPr>
          <a:xfrm>
            <a:off x="10811007" y="5579980"/>
            <a:ext cx="337159" cy="292473"/>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xmlns="" id="{9E3A8F7B-C3AC-4AD7-A1A2-73F18517372B}"/>
              </a:ext>
            </a:extLst>
          </p:cNvPr>
          <p:cNvSpPr txBox="1"/>
          <p:nvPr/>
        </p:nvSpPr>
        <p:spPr>
          <a:xfrm>
            <a:off x="6180150" y="5909262"/>
            <a:ext cx="4240336" cy="369332"/>
          </a:xfrm>
          <a:prstGeom prst="rect">
            <a:avLst/>
          </a:prstGeom>
          <a:noFill/>
        </p:spPr>
        <p:txBody>
          <a:bodyPr wrap="square" rtlCol="0">
            <a:spAutoFit/>
          </a:bodyPr>
          <a:lstStyle/>
          <a:p>
            <a:r>
              <a:rPr lang="zh-CN" altLang="en-US" dirty="0"/>
              <a:t>查找成功</a:t>
            </a:r>
            <a:r>
              <a:rPr lang="en-US" altLang="zh-CN" dirty="0"/>
              <a:t>AVL=(1+2+3+4+5+6+7)/7=4</a:t>
            </a:r>
            <a:endParaRPr lang="zh-CN" altLang="en-US" dirty="0"/>
          </a:p>
        </p:txBody>
      </p:sp>
      <p:sp>
        <p:nvSpPr>
          <p:cNvPr id="5" name="文本框 4">
            <a:extLst>
              <a:ext uri="{FF2B5EF4-FFF2-40B4-BE49-F238E27FC236}">
                <a16:creationId xmlns:a16="http://schemas.microsoft.com/office/drawing/2014/main" xmlns="" id="{74C9DD71-062D-4195-88D1-6A6FDCA5F050}"/>
              </a:ext>
            </a:extLst>
          </p:cNvPr>
          <p:cNvSpPr txBox="1"/>
          <p:nvPr/>
        </p:nvSpPr>
        <p:spPr>
          <a:xfrm>
            <a:off x="5940656" y="1329651"/>
            <a:ext cx="5207510" cy="923330"/>
          </a:xfrm>
          <a:prstGeom prst="rect">
            <a:avLst/>
          </a:prstGeom>
          <a:noFill/>
        </p:spPr>
        <p:txBody>
          <a:bodyPr wrap="square" rtlCol="0">
            <a:spAutoFit/>
          </a:bodyPr>
          <a:lstStyle/>
          <a:p>
            <a:r>
              <a:rPr lang="zh-CN" altLang="en-US" dirty="0"/>
              <a:t>最好的情况就是这棵树能够足够</a:t>
            </a:r>
            <a:r>
              <a:rPr lang="zh-CN" altLang="en-US" dirty="0">
                <a:solidFill>
                  <a:schemeClr val="accent1"/>
                </a:solidFill>
              </a:rPr>
              <a:t>平衡</a:t>
            </a:r>
            <a:r>
              <a:rPr lang="zh-CN" altLang="en-US" dirty="0"/>
              <a:t>，也就是像左图这种完全二叉树。这种情况下查找时间复杂度为</a:t>
            </a:r>
            <a:r>
              <a:rPr lang="en-US" altLang="zh-CN" dirty="0">
                <a:solidFill>
                  <a:schemeClr val="accent1"/>
                </a:solidFill>
              </a:rPr>
              <a:t>o(</a:t>
            </a:r>
            <a:r>
              <a:rPr lang="en-US" altLang="zh-CN" dirty="0" err="1">
                <a:solidFill>
                  <a:schemeClr val="accent1"/>
                </a:solidFill>
              </a:rPr>
              <a:t>logn</a:t>
            </a:r>
            <a:r>
              <a:rPr lang="en-US" altLang="zh-CN" dirty="0">
                <a:solidFill>
                  <a:schemeClr val="accent1"/>
                </a:solidFill>
              </a:rPr>
              <a:t>)</a:t>
            </a:r>
            <a:endParaRPr lang="zh-CN" altLang="en-US" dirty="0">
              <a:solidFill>
                <a:schemeClr val="accent1"/>
              </a:solidFill>
            </a:endParaRPr>
          </a:p>
        </p:txBody>
      </p:sp>
      <p:sp>
        <p:nvSpPr>
          <p:cNvPr id="8" name="文本框 7">
            <a:extLst>
              <a:ext uri="{FF2B5EF4-FFF2-40B4-BE49-F238E27FC236}">
                <a16:creationId xmlns:a16="http://schemas.microsoft.com/office/drawing/2014/main" xmlns="" id="{5C52DD77-67F3-4C8A-A988-7DED9EB70B78}"/>
              </a:ext>
            </a:extLst>
          </p:cNvPr>
          <p:cNvSpPr txBox="1"/>
          <p:nvPr/>
        </p:nvSpPr>
        <p:spPr>
          <a:xfrm>
            <a:off x="1247124" y="4546833"/>
            <a:ext cx="5429627" cy="923330"/>
          </a:xfrm>
          <a:prstGeom prst="rect">
            <a:avLst/>
          </a:prstGeom>
          <a:noFill/>
        </p:spPr>
        <p:txBody>
          <a:bodyPr wrap="square" rtlCol="0">
            <a:spAutoFit/>
          </a:bodyPr>
          <a:lstStyle/>
          <a:p>
            <a:r>
              <a:rPr lang="zh-CN" altLang="en-US" dirty="0"/>
              <a:t>最坏的情况是这棵树是一个只有左或者右孩子的单分支斜树，此时它相当于是一个单链表，查找时间复杂度是</a:t>
            </a:r>
            <a:r>
              <a:rPr lang="en-US" altLang="zh-CN" dirty="0">
                <a:solidFill>
                  <a:schemeClr val="accent1"/>
                </a:solidFill>
              </a:rPr>
              <a:t>O(n)</a:t>
            </a:r>
            <a:endParaRPr lang="zh-CN" altLang="en-US" dirty="0">
              <a:solidFill>
                <a:schemeClr val="accent1"/>
              </a:solidFill>
            </a:endParaRPr>
          </a:p>
        </p:txBody>
      </p:sp>
    </p:spTree>
    <p:extLst>
      <p:ext uri="{BB962C8B-B14F-4D97-AF65-F5344CB8AC3E}">
        <p14:creationId xmlns:p14="http://schemas.microsoft.com/office/powerpoint/2010/main" val="201750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平衡二叉树</a:t>
            </a:r>
            <a:endParaRPr lang="en-US" altLang="zh-CN" sz="4600" dirty="0"/>
          </a:p>
          <a:p>
            <a:r>
              <a:rPr lang="en-US" altLang="zh-CN" sz="4600" dirty="0"/>
              <a:t>(AVL</a:t>
            </a:r>
            <a:r>
              <a:rPr lang="zh-CN" altLang="en-US" sz="4600" dirty="0"/>
              <a:t>树</a:t>
            </a:r>
            <a:r>
              <a:rPr lang="en-US" altLang="zh-CN" sz="4600" dirty="0"/>
              <a:t>)</a:t>
            </a:r>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06207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顺序查找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a:extLst>
              <a:ext uri="{FF2B5EF4-FFF2-40B4-BE49-F238E27FC236}">
                <a16:creationId xmlns:a16="http://schemas.microsoft.com/office/drawing/2014/main" xmlns="" id="{DE99D1C7-430D-4DFF-8B74-CBF784895BF1}"/>
              </a:ext>
            </a:extLst>
          </p:cNvPr>
          <p:cNvSpPr/>
          <p:nvPr/>
        </p:nvSpPr>
        <p:spPr>
          <a:xfrm>
            <a:off x="796954" y="844333"/>
            <a:ext cx="10410738" cy="923330"/>
          </a:xfrm>
          <a:prstGeom prst="rect">
            <a:avLst/>
          </a:prstGeom>
        </p:spPr>
        <p:txBody>
          <a:bodyPr wrap="square">
            <a:spAutoFit/>
          </a:bodyPr>
          <a:lstStyle/>
          <a:p>
            <a:r>
              <a:rPr lang="zh-CN" altLang="en-US" dirty="0"/>
              <a:t>顺序查找</a:t>
            </a:r>
            <a:r>
              <a:rPr lang="en-US" altLang="zh-CN" dirty="0"/>
              <a:t>(</a:t>
            </a:r>
            <a:r>
              <a:rPr lang="zh-CN" altLang="en-US" dirty="0"/>
              <a:t>线性查找</a:t>
            </a:r>
            <a:r>
              <a:rPr lang="en-US" altLang="zh-CN" dirty="0"/>
              <a:t>)</a:t>
            </a:r>
            <a:r>
              <a:rPr lang="zh-CN" altLang="en-US" dirty="0"/>
              <a:t>，主要用于在</a:t>
            </a:r>
            <a:r>
              <a:rPr lang="zh-CN" altLang="en-US" dirty="0">
                <a:solidFill>
                  <a:schemeClr val="accent1"/>
                </a:solidFill>
              </a:rPr>
              <a:t>线性表</a:t>
            </a:r>
            <a:r>
              <a:rPr lang="zh-CN" altLang="en-US" dirty="0"/>
              <a:t>中进行查找。从查找表的一端开始，顺序扫描查找表，依次将扫描到的关键字和待查找的值</a:t>
            </a:r>
            <a:r>
              <a:rPr lang="en-US" altLang="zh-CN" dirty="0"/>
              <a:t>key</a:t>
            </a:r>
            <a:r>
              <a:rPr lang="zh-CN" altLang="en-US" dirty="0"/>
              <a:t>进行比较。如果相等，则查找成功。如果扫描结束仍然没有发现相等的数据元素，则查找失败。</a:t>
            </a:r>
          </a:p>
        </p:txBody>
      </p:sp>
      <p:sp>
        <p:nvSpPr>
          <p:cNvPr id="14" name="文本框 13">
            <a:extLst>
              <a:ext uri="{FF2B5EF4-FFF2-40B4-BE49-F238E27FC236}">
                <a16:creationId xmlns:a16="http://schemas.microsoft.com/office/drawing/2014/main" xmlns="" id="{373CC4C8-2D3B-4CD5-B221-D3D9A0FC0F62}"/>
              </a:ext>
            </a:extLst>
          </p:cNvPr>
          <p:cNvSpPr txBox="1"/>
          <p:nvPr/>
        </p:nvSpPr>
        <p:spPr>
          <a:xfrm>
            <a:off x="796954" y="1996580"/>
            <a:ext cx="4202885" cy="2031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dirty="0">
                <a:solidFill>
                  <a:schemeClr val="accent1"/>
                </a:solidFill>
              </a:rPr>
              <a:t>int </a:t>
            </a:r>
            <a:r>
              <a:rPr lang="en-US" altLang="zh-CN" dirty="0"/>
              <a:t>Search1(</a:t>
            </a:r>
            <a:r>
              <a:rPr lang="en-US" altLang="zh-CN" dirty="0">
                <a:solidFill>
                  <a:schemeClr val="accent1"/>
                </a:solidFill>
              </a:rPr>
              <a:t>int</a:t>
            </a:r>
            <a:r>
              <a:rPr lang="en-US" altLang="zh-CN" dirty="0"/>
              <a:t> a[ ],</a:t>
            </a:r>
            <a:r>
              <a:rPr lang="en-US" altLang="zh-CN" dirty="0">
                <a:solidFill>
                  <a:schemeClr val="accent1"/>
                </a:solidFill>
              </a:rPr>
              <a:t>int </a:t>
            </a:r>
            <a:r>
              <a:rPr lang="en-US" altLang="zh-CN" dirty="0" err="1"/>
              <a:t>n,</a:t>
            </a:r>
            <a:r>
              <a:rPr lang="en-US" altLang="zh-CN" dirty="0" err="1">
                <a:solidFill>
                  <a:schemeClr val="accent1"/>
                </a:solidFill>
              </a:rPr>
              <a:t>int</a:t>
            </a:r>
            <a:r>
              <a:rPr lang="en-US" altLang="zh-CN" dirty="0"/>
              <a:t> key){</a:t>
            </a:r>
          </a:p>
          <a:p>
            <a:r>
              <a:rPr lang="en-US" altLang="zh-CN" dirty="0"/>
              <a:t>    </a:t>
            </a:r>
            <a:r>
              <a:rPr lang="en-US" altLang="zh-CN" dirty="0">
                <a:solidFill>
                  <a:schemeClr val="accent1"/>
                </a:solidFill>
              </a:rPr>
              <a:t>for</a:t>
            </a:r>
            <a:r>
              <a:rPr lang="en-US" altLang="zh-CN" dirty="0"/>
              <a:t>(</a:t>
            </a:r>
            <a:r>
              <a:rPr lang="en-US" altLang="zh-CN" dirty="0">
                <a:solidFill>
                  <a:schemeClr val="accent1"/>
                </a:solidFill>
              </a:rPr>
              <a:t>int</a:t>
            </a:r>
            <a:r>
              <a:rPr lang="en-US" altLang="zh-CN" dirty="0"/>
              <a:t> </a:t>
            </a:r>
            <a:r>
              <a:rPr lang="en-US" altLang="zh-CN" dirty="0" err="1"/>
              <a:t>i</a:t>
            </a:r>
            <a:r>
              <a:rPr lang="en-US" altLang="zh-CN" dirty="0"/>
              <a:t>=</a:t>
            </a:r>
            <a:r>
              <a:rPr lang="en-US" altLang="zh-CN" dirty="0">
                <a:solidFill>
                  <a:srgbClr val="FF0000"/>
                </a:solidFill>
              </a:rPr>
              <a:t>1</a:t>
            </a:r>
            <a:r>
              <a:rPr lang="en-US" altLang="zh-CN" dirty="0"/>
              <a:t>;i&lt;=</a:t>
            </a:r>
            <a:r>
              <a:rPr lang="en-US" altLang="zh-CN" dirty="0" err="1"/>
              <a:t>n;i</a:t>
            </a:r>
            <a:r>
              <a:rPr lang="en-US" altLang="zh-CN" dirty="0"/>
              <a:t>++){  //</a:t>
            </a:r>
            <a:r>
              <a:rPr lang="zh-CN" altLang="en-US" dirty="0"/>
              <a:t>注意从</a:t>
            </a:r>
            <a:r>
              <a:rPr lang="en-US" altLang="zh-CN" dirty="0"/>
              <a:t>1</a:t>
            </a:r>
            <a:r>
              <a:rPr lang="zh-CN" altLang="en-US" dirty="0"/>
              <a:t>开始</a:t>
            </a:r>
            <a:endParaRPr lang="en-US" altLang="zh-CN" dirty="0"/>
          </a:p>
          <a:p>
            <a:r>
              <a:rPr lang="en-US" altLang="zh-CN" dirty="0"/>
              <a:t>          </a:t>
            </a:r>
            <a:r>
              <a:rPr lang="en-US" altLang="zh-CN" dirty="0">
                <a:solidFill>
                  <a:schemeClr val="accent1"/>
                </a:solidFill>
              </a:rPr>
              <a:t>if</a:t>
            </a:r>
            <a:r>
              <a:rPr lang="en-US" altLang="zh-CN" dirty="0"/>
              <a:t>(a[</a:t>
            </a:r>
            <a:r>
              <a:rPr lang="en-US" altLang="zh-CN" dirty="0" err="1"/>
              <a:t>i</a:t>
            </a:r>
            <a:r>
              <a:rPr lang="en-US" altLang="zh-CN" dirty="0"/>
              <a:t>]==key)</a:t>
            </a:r>
            <a:r>
              <a:rPr lang="en-US" altLang="zh-CN" dirty="0">
                <a:solidFill>
                  <a:schemeClr val="accent1"/>
                </a:solidFill>
              </a:rPr>
              <a:t>return</a:t>
            </a:r>
            <a:r>
              <a:rPr lang="en-US" altLang="zh-CN" dirty="0"/>
              <a:t> </a:t>
            </a:r>
            <a:r>
              <a:rPr lang="en-US" altLang="zh-CN" dirty="0" err="1"/>
              <a:t>i</a:t>
            </a:r>
            <a:r>
              <a:rPr lang="en-US" altLang="zh-CN" dirty="0"/>
              <a:t>; //</a:t>
            </a:r>
            <a:r>
              <a:rPr lang="zh-CN" altLang="en-US" dirty="0"/>
              <a:t>查找成功</a:t>
            </a:r>
            <a:endParaRPr lang="en-US" altLang="zh-CN" dirty="0"/>
          </a:p>
          <a:p>
            <a:r>
              <a:rPr lang="en-US" altLang="zh-CN" dirty="0"/>
              <a:t>    }</a:t>
            </a:r>
          </a:p>
          <a:p>
            <a:r>
              <a:rPr lang="en-US" altLang="zh-CN" dirty="0"/>
              <a:t>    </a:t>
            </a:r>
            <a:r>
              <a:rPr lang="en-US" altLang="zh-CN" dirty="0">
                <a:solidFill>
                  <a:schemeClr val="accent1"/>
                </a:solidFill>
              </a:rPr>
              <a:t>return</a:t>
            </a:r>
            <a:r>
              <a:rPr lang="en-US" altLang="zh-CN" dirty="0"/>
              <a:t> 0; //</a:t>
            </a:r>
            <a:r>
              <a:rPr lang="zh-CN" altLang="en-US" dirty="0"/>
              <a:t>查找失败</a:t>
            </a:r>
            <a:endParaRPr lang="en-US" altLang="zh-CN" dirty="0"/>
          </a:p>
          <a:p>
            <a:r>
              <a:rPr lang="en-US" altLang="zh-CN" dirty="0"/>
              <a:t>}</a:t>
            </a:r>
          </a:p>
          <a:p>
            <a:r>
              <a:rPr lang="en-US" altLang="zh-CN" dirty="0"/>
              <a:t>          </a:t>
            </a:r>
            <a:endParaRPr lang="zh-CN" altLang="en-US" dirty="0"/>
          </a:p>
        </p:txBody>
      </p:sp>
      <p:cxnSp>
        <p:nvCxnSpPr>
          <p:cNvPr id="16" name="直接箭头连接符 15">
            <a:extLst>
              <a:ext uri="{FF2B5EF4-FFF2-40B4-BE49-F238E27FC236}">
                <a16:creationId xmlns:a16="http://schemas.microsoft.com/office/drawing/2014/main" xmlns="" id="{E791CAFA-35A4-468E-A524-EE5809E2C836}"/>
              </a:ext>
            </a:extLst>
          </p:cNvPr>
          <p:cNvCxnSpPr>
            <a:cxnSpLocks/>
          </p:cNvCxnSpPr>
          <p:nvPr/>
        </p:nvCxnSpPr>
        <p:spPr>
          <a:xfrm flipH="1" flipV="1">
            <a:off x="2424418" y="2567031"/>
            <a:ext cx="1627465" cy="15351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文本框 27">
            <a:extLst>
              <a:ext uri="{FF2B5EF4-FFF2-40B4-BE49-F238E27FC236}">
                <a16:creationId xmlns:a16="http://schemas.microsoft.com/office/drawing/2014/main" xmlns="" id="{2ACFA76C-FC25-4AB8-98FF-8BCC113B16B3}"/>
              </a:ext>
            </a:extLst>
          </p:cNvPr>
          <p:cNvSpPr txBox="1"/>
          <p:nvPr/>
        </p:nvSpPr>
        <p:spPr>
          <a:xfrm>
            <a:off x="3705544" y="4056676"/>
            <a:ext cx="1451295" cy="923330"/>
          </a:xfrm>
          <a:prstGeom prst="rect">
            <a:avLst/>
          </a:prstGeom>
          <a:noFill/>
        </p:spPr>
        <p:txBody>
          <a:bodyPr wrap="square" rtlCol="0">
            <a:spAutoFit/>
          </a:bodyPr>
          <a:lstStyle/>
          <a:p>
            <a:r>
              <a:rPr lang="zh-CN" altLang="en-US" dirty="0">
                <a:solidFill>
                  <a:schemeClr val="accent2"/>
                </a:solidFill>
              </a:rPr>
              <a:t>每次循环需要对</a:t>
            </a:r>
            <a:r>
              <a:rPr lang="en-US" altLang="zh-CN" dirty="0" err="1">
                <a:solidFill>
                  <a:schemeClr val="accent2"/>
                </a:solidFill>
              </a:rPr>
              <a:t>i</a:t>
            </a:r>
            <a:r>
              <a:rPr lang="zh-CN" altLang="en-US" dirty="0">
                <a:solidFill>
                  <a:schemeClr val="accent2"/>
                </a:solidFill>
              </a:rPr>
              <a:t>的值进行判断</a:t>
            </a:r>
          </a:p>
        </p:txBody>
      </p:sp>
      <p:sp>
        <p:nvSpPr>
          <p:cNvPr id="30" name="矩形 29">
            <a:extLst>
              <a:ext uri="{FF2B5EF4-FFF2-40B4-BE49-F238E27FC236}">
                <a16:creationId xmlns:a16="http://schemas.microsoft.com/office/drawing/2014/main" xmlns="" id="{E1D65D1D-B506-4BB6-B688-D30E2020B80D}"/>
              </a:ext>
            </a:extLst>
          </p:cNvPr>
          <p:cNvSpPr/>
          <p:nvPr/>
        </p:nvSpPr>
        <p:spPr>
          <a:xfrm>
            <a:off x="7012631" y="1996579"/>
            <a:ext cx="4572565" cy="25853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altLang="zh-CN" dirty="0">
                <a:solidFill>
                  <a:schemeClr val="accent1"/>
                </a:solidFill>
              </a:rPr>
              <a:t>int </a:t>
            </a:r>
            <a:r>
              <a:rPr lang="en-US" altLang="zh-CN" dirty="0"/>
              <a:t>Search2(</a:t>
            </a:r>
            <a:r>
              <a:rPr lang="en-US" altLang="zh-CN" dirty="0">
                <a:solidFill>
                  <a:schemeClr val="accent1"/>
                </a:solidFill>
              </a:rPr>
              <a:t>int</a:t>
            </a:r>
            <a:r>
              <a:rPr lang="en-US" altLang="zh-CN" dirty="0"/>
              <a:t> a[ ],</a:t>
            </a:r>
            <a:r>
              <a:rPr lang="en-US" altLang="zh-CN" dirty="0">
                <a:solidFill>
                  <a:schemeClr val="accent1"/>
                </a:solidFill>
              </a:rPr>
              <a:t>int </a:t>
            </a:r>
            <a:r>
              <a:rPr lang="en-US" altLang="zh-CN" dirty="0" err="1"/>
              <a:t>n,</a:t>
            </a:r>
            <a:r>
              <a:rPr lang="en-US" altLang="zh-CN" dirty="0" err="1">
                <a:solidFill>
                  <a:schemeClr val="accent1"/>
                </a:solidFill>
              </a:rPr>
              <a:t>int</a:t>
            </a:r>
            <a:r>
              <a:rPr lang="en-US" altLang="zh-CN" dirty="0"/>
              <a:t> key){</a:t>
            </a:r>
          </a:p>
          <a:p>
            <a:r>
              <a:rPr lang="en-US" altLang="zh-CN" dirty="0"/>
              <a:t>     </a:t>
            </a:r>
            <a:r>
              <a:rPr lang="en-US" altLang="zh-CN" dirty="0">
                <a:solidFill>
                  <a:schemeClr val="accent1"/>
                </a:solidFill>
              </a:rPr>
              <a:t>int</a:t>
            </a:r>
            <a:r>
              <a:rPr lang="en-US" altLang="zh-CN" dirty="0"/>
              <a:t> </a:t>
            </a:r>
            <a:r>
              <a:rPr lang="en-US" altLang="zh-CN" dirty="0" err="1"/>
              <a:t>i</a:t>
            </a:r>
            <a:r>
              <a:rPr lang="en-US" altLang="zh-CN" dirty="0"/>
              <a:t>=n;</a:t>
            </a:r>
          </a:p>
          <a:p>
            <a:r>
              <a:rPr lang="en-US" altLang="zh-CN" dirty="0"/>
              <a:t>     a[0]=key; //</a:t>
            </a:r>
            <a:r>
              <a:rPr lang="zh-CN" altLang="en-US" dirty="0"/>
              <a:t>设置“哨兵”</a:t>
            </a:r>
            <a:endParaRPr lang="en-US" altLang="zh-CN" dirty="0"/>
          </a:p>
          <a:p>
            <a:r>
              <a:rPr lang="en-US" altLang="zh-CN" dirty="0"/>
              <a:t>     </a:t>
            </a:r>
            <a:r>
              <a:rPr lang="en-US" altLang="zh-CN" dirty="0">
                <a:solidFill>
                  <a:schemeClr val="accent1"/>
                </a:solidFill>
              </a:rPr>
              <a:t>while</a:t>
            </a:r>
            <a:r>
              <a:rPr lang="en-US" altLang="zh-CN" dirty="0"/>
              <a:t>(a[</a:t>
            </a:r>
            <a:r>
              <a:rPr lang="en-US" altLang="zh-CN" dirty="0" err="1"/>
              <a:t>i</a:t>
            </a:r>
            <a:r>
              <a:rPr lang="en-US" altLang="zh-CN" dirty="0"/>
              <a:t>]!=key){ //</a:t>
            </a:r>
            <a:r>
              <a:rPr lang="zh-CN" altLang="en-US" dirty="0"/>
              <a:t>如果不是要找的元素</a:t>
            </a:r>
            <a:endParaRPr lang="en-US" altLang="zh-CN" dirty="0"/>
          </a:p>
          <a:p>
            <a:r>
              <a:rPr lang="en-US" altLang="zh-CN" dirty="0"/>
              <a:t>            </a:t>
            </a:r>
            <a:r>
              <a:rPr lang="en-US" altLang="zh-CN" dirty="0" err="1"/>
              <a:t>i</a:t>
            </a:r>
            <a:r>
              <a:rPr lang="en-US" altLang="zh-CN" dirty="0"/>
              <a:t>--;  //</a:t>
            </a:r>
            <a:r>
              <a:rPr lang="zh-CN" altLang="en-US" dirty="0"/>
              <a:t>从后往前找</a:t>
            </a:r>
            <a:endParaRPr lang="en-US" altLang="zh-CN" dirty="0"/>
          </a:p>
          <a:p>
            <a:r>
              <a:rPr lang="en-US" altLang="zh-CN" dirty="0"/>
              <a:t>      }</a:t>
            </a:r>
          </a:p>
          <a:p>
            <a:r>
              <a:rPr lang="en-US" altLang="zh-CN" dirty="0"/>
              <a:t>      return </a:t>
            </a:r>
            <a:r>
              <a:rPr lang="en-US" altLang="zh-CN" dirty="0" err="1"/>
              <a:t>i</a:t>
            </a:r>
            <a:r>
              <a:rPr lang="en-US" altLang="zh-CN" dirty="0"/>
              <a:t>; //</a:t>
            </a:r>
            <a:r>
              <a:rPr lang="zh-CN" altLang="en-US" dirty="0"/>
              <a:t>如果查找失败也会返回</a:t>
            </a:r>
            <a:r>
              <a:rPr lang="en-US" altLang="zh-CN" dirty="0"/>
              <a:t>0</a:t>
            </a:r>
          </a:p>
          <a:p>
            <a:r>
              <a:rPr lang="en-US" altLang="zh-CN" dirty="0"/>
              <a:t>}</a:t>
            </a:r>
          </a:p>
          <a:p>
            <a:r>
              <a:rPr lang="en-US" altLang="zh-CN" dirty="0"/>
              <a:t> </a:t>
            </a:r>
            <a:endParaRPr lang="zh-CN" altLang="en-US" dirty="0"/>
          </a:p>
        </p:txBody>
      </p:sp>
      <p:graphicFrame>
        <p:nvGraphicFramePr>
          <p:cNvPr id="33" name="表格 32">
            <a:extLst>
              <a:ext uri="{FF2B5EF4-FFF2-40B4-BE49-F238E27FC236}">
                <a16:creationId xmlns:a16="http://schemas.microsoft.com/office/drawing/2014/main" xmlns="" id="{04A6DED9-3849-4138-AC27-576F10D6F2DB}"/>
              </a:ext>
            </a:extLst>
          </p:cNvPr>
          <p:cNvGraphicFramePr>
            <a:graphicFrameLocks noGrp="1"/>
          </p:cNvGraphicFramePr>
          <p:nvPr>
            <p:extLst>
              <p:ext uri="{D42A27DB-BD31-4B8C-83A1-F6EECF244321}">
                <p14:modId xmlns:p14="http://schemas.microsoft.com/office/powerpoint/2010/main" val="1975545059"/>
              </p:ext>
            </p:extLst>
          </p:nvPr>
        </p:nvGraphicFramePr>
        <p:xfrm>
          <a:off x="796954" y="5008777"/>
          <a:ext cx="4966285" cy="741680"/>
        </p:xfrm>
        <a:graphic>
          <a:graphicData uri="http://schemas.openxmlformats.org/drawingml/2006/table">
            <a:tbl>
              <a:tblPr firstRow="1" bandRow="1">
                <a:tableStyleId>{5C22544A-7EE6-4342-B048-85BDC9FD1C3A}</a:tableStyleId>
              </a:tblPr>
              <a:tblGrid>
                <a:gridCol w="993257">
                  <a:extLst>
                    <a:ext uri="{9D8B030D-6E8A-4147-A177-3AD203B41FA5}">
                      <a16:colId xmlns:a16="http://schemas.microsoft.com/office/drawing/2014/main" xmlns="" val="3474976023"/>
                    </a:ext>
                  </a:extLst>
                </a:gridCol>
                <a:gridCol w="993257">
                  <a:extLst>
                    <a:ext uri="{9D8B030D-6E8A-4147-A177-3AD203B41FA5}">
                      <a16:colId xmlns:a16="http://schemas.microsoft.com/office/drawing/2014/main" xmlns="" val="892248975"/>
                    </a:ext>
                  </a:extLst>
                </a:gridCol>
                <a:gridCol w="993257">
                  <a:extLst>
                    <a:ext uri="{9D8B030D-6E8A-4147-A177-3AD203B41FA5}">
                      <a16:colId xmlns:a16="http://schemas.microsoft.com/office/drawing/2014/main" xmlns="" val="2163743409"/>
                    </a:ext>
                  </a:extLst>
                </a:gridCol>
                <a:gridCol w="993257">
                  <a:extLst>
                    <a:ext uri="{9D8B030D-6E8A-4147-A177-3AD203B41FA5}">
                      <a16:colId xmlns:a16="http://schemas.microsoft.com/office/drawing/2014/main" xmlns="" val="4126461900"/>
                    </a:ext>
                  </a:extLst>
                </a:gridCol>
                <a:gridCol w="993257">
                  <a:extLst>
                    <a:ext uri="{9D8B030D-6E8A-4147-A177-3AD203B41FA5}">
                      <a16:colId xmlns:a16="http://schemas.microsoft.com/office/drawing/2014/main" xmlns="" val="368336749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257299461"/>
                  </a:ext>
                </a:extLst>
              </a:tr>
              <a:tr h="370840">
                <a:tc>
                  <a:txBody>
                    <a:bodyPr/>
                    <a:lstStyle/>
                    <a:p>
                      <a:r>
                        <a:rPr lang="zh-CN" altLang="en-US" dirty="0"/>
                        <a:t>值</a:t>
                      </a:r>
                    </a:p>
                  </a:txBody>
                  <a:tcPr/>
                </a:tc>
                <a:tc>
                  <a:txBody>
                    <a:bodyPr/>
                    <a:lstStyle/>
                    <a:p>
                      <a:endParaRPr lang="zh-CN" altLang="en-US"/>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574978227"/>
                  </a:ext>
                </a:extLst>
              </a:tr>
            </a:tbl>
          </a:graphicData>
        </a:graphic>
      </p:graphicFrame>
      <p:graphicFrame>
        <p:nvGraphicFramePr>
          <p:cNvPr id="34" name="表格 33">
            <a:extLst>
              <a:ext uri="{FF2B5EF4-FFF2-40B4-BE49-F238E27FC236}">
                <a16:creationId xmlns:a16="http://schemas.microsoft.com/office/drawing/2014/main" xmlns="" id="{81BA95DE-D388-46B7-9A35-EFC3D4C23A99}"/>
              </a:ext>
            </a:extLst>
          </p:cNvPr>
          <p:cNvGraphicFramePr>
            <a:graphicFrameLocks noGrp="1"/>
          </p:cNvGraphicFramePr>
          <p:nvPr>
            <p:extLst>
              <p:ext uri="{D42A27DB-BD31-4B8C-83A1-F6EECF244321}">
                <p14:modId xmlns:p14="http://schemas.microsoft.com/office/powerpoint/2010/main" val="950976488"/>
              </p:ext>
            </p:extLst>
          </p:nvPr>
        </p:nvGraphicFramePr>
        <p:xfrm>
          <a:off x="6736516" y="5008777"/>
          <a:ext cx="4966285" cy="741680"/>
        </p:xfrm>
        <a:graphic>
          <a:graphicData uri="http://schemas.openxmlformats.org/drawingml/2006/table">
            <a:tbl>
              <a:tblPr firstRow="1" bandRow="1">
                <a:tableStyleId>{5C22544A-7EE6-4342-B048-85BDC9FD1C3A}</a:tableStyleId>
              </a:tblPr>
              <a:tblGrid>
                <a:gridCol w="993257">
                  <a:extLst>
                    <a:ext uri="{9D8B030D-6E8A-4147-A177-3AD203B41FA5}">
                      <a16:colId xmlns:a16="http://schemas.microsoft.com/office/drawing/2014/main" xmlns="" val="3474976023"/>
                    </a:ext>
                  </a:extLst>
                </a:gridCol>
                <a:gridCol w="993257">
                  <a:extLst>
                    <a:ext uri="{9D8B030D-6E8A-4147-A177-3AD203B41FA5}">
                      <a16:colId xmlns:a16="http://schemas.microsoft.com/office/drawing/2014/main" xmlns="" val="892248975"/>
                    </a:ext>
                  </a:extLst>
                </a:gridCol>
                <a:gridCol w="993257">
                  <a:extLst>
                    <a:ext uri="{9D8B030D-6E8A-4147-A177-3AD203B41FA5}">
                      <a16:colId xmlns:a16="http://schemas.microsoft.com/office/drawing/2014/main" xmlns="" val="2163743409"/>
                    </a:ext>
                  </a:extLst>
                </a:gridCol>
                <a:gridCol w="993257">
                  <a:extLst>
                    <a:ext uri="{9D8B030D-6E8A-4147-A177-3AD203B41FA5}">
                      <a16:colId xmlns:a16="http://schemas.microsoft.com/office/drawing/2014/main" xmlns="" val="4126461900"/>
                    </a:ext>
                  </a:extLst>
                </a:gridCol>
                <a:gridCol w="993257">
                  <a:extLst>
                    <a:ext uri="{9D8B030D-6E8A-4147-A177-3AD203B41FA5}">
                      <a16:colId xmlns:a16="http://schemas.microsoft.com/office/drawing/2014/main" xmlns="" val="368336749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257299461"/>
                  </a:ext>
                </a:extLst>
              </a:tr>
              <a:tr h="370840">
                <a:tc>
                  <a:txBody>
                    <a:bodyPr/>
                    <a:lstStyle/>
                    <a:p>
                      <a:r>
                        <a:rPr lang="zh-CN" altLang="en-US" dirty="0"/>
                        <a:t>值</a:t>
                      </a: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574978227"/>
                  </a:ext>
                </a:extLst>
              </a:tr>
            </a:tbl>
          </a:graphicData>
        </a:graphic>
      </p:graphicFrame>
    </p:spTree>
    <p:extLst>
      <p:ext uri="{BB962C8B-B14F-4D97-AF65-F5344CB8AC3E}">
        <p14:creationId xmlns:p14="http://schemas.microsoft.com/office/powerpoint/2010/main" val="319969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28" grpId="0"/>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A9D97454-BF3F-421D-91D8-04AE96E77B9B}"/>
              </a:ext>
            </a:extLst>
          </p:cNvPr>
          <p:cNvSpPr txBox="1"/>
          <p:nvPr/>
        </p:nvSpPr>
        <p:spPr>
          <a:xfrm>
            <a:off x="412459" y="844333"/>
            <a:ext cx="11367082" cy="646331"/>
          </a:xfrm>
          <a:prstGeom prst="rect">
            <a:avLst/>
          </a:prstGeom>
          <a:noFill/>
        </p:spPr>
        <p:txBody>
          <a:bodyPr wrap="square" rtlCol="0">
            <a:spAutoFit/>
          </a:bodyPr>
          <a:lstStyle/>
          <a:p>
            <a:r>
              <a:rPr lang="zh-CN" altLang="en-US" dirty="0"/>
              <a:t>上一节我们讨论二叉排序树的性能的时候，发现不同形状的二叉排序树性能差异很大。主要反映在二叉树的相对</a:t>
            </a:r>
            <a:r>
              <a:rPr lang="zh-CN" altLang="en-US" dirty="0">
                <a:solidFill>
                  <a:schemeClr val="accent1"/>
                </a:solidFill>
              </a:rPr>
              <a:t>高度</a:t>
            </a:r>
            <a:r>
              <a:rPr lang="zh-CN" altLang="en-US" dirty="0"/>
              <a:t>上。</a:t>
            </a:r>
          </a:p>
        </p:txBody>
      </p:sp>
      <p:sp>
        <p:nvSpPr>
          <p:cNvPr id="42" name="文本框 41">
            <a:extLst>
              <a:ext uri="{FF2B5EF4-FFF2-40B4-BE49-F238E27FC236}">
                <a16:creationId xmlns:a16="http://schemas.microsoft.com/office/drawing/2014/main" xmlns="" id="{1F1B8CCF-3726-4C11-A351-14E73538145E}"/>
              </a:ext>
            </a:extLst>
          </p:cNvPr>
          <p:cNvSpPr txBox="1"/>
          <p:nvPr/>
        </p:nvSpPr>
        <p:spPr>
          <a:xfrm>
            <a:off x="412459" y="1559396"/>
            <a:ext cx="11367082" cy="369332"/>
          </a:xfrm>
          <a:prstGeom prst="rect">
            <a:avLst/>
          </a:prstGeom>
          <a:noFill/>
        </p:spPr>
        <p:txBody>
          <a:bodyPr wrap="square" rtlCol="0">
            <a:spAutoFit/>
          </a:bodyPr>
          <a:lstStyle/>
          <a:p>
            <a:r>
              <a:rPr lang="zh-CN" altLang="en-US" dirty="0"/>
              <a:t>所以为了避免由于二叉排序树高度增长过快导致的性能降低，所以就需要对二叉排序树做出一定限制。</a:t>
            </a:r>
          </a:p>
        </p:txBody>
      </p:sp>
      <p:sp>
        <p:nvSpPr>
          <p:cNvPr id="43" name="文本框 42">
            <a:extLst>
              <a:ext uri="{FF2B5EF4-FFF2-40B4-BE49-F238E27FC236}">
                <a16:creationId xmlns:a16="http://schemas.microsoft.com/office/drawing/2014/main" xmlns="" id="{8D79F188-8019-44AF-940E-E214C900A62D}"/>
              </a:ext>
            </a:extLst>
          </p:cNvPr>
          <p:cNvSpPr txBox="1"/>
          <p:nvPr/>
        </p:nvSpPr>
        <p:spPr>
          <a:xfrm>
            <a:off x="412459" y="2150330"/>
            <a:ext cx="11367082" cy="646331"/>
          </a:xfrm>
          <a:prstGeom prst="rect">
            <a:avLst/>
          </a:prstGeom>
          <a:noFill/>
        </p:spPr>
        <p:txBody>
          <a:bodyPr wrap="square" rtlCol="0">
            <a:spAutoFit/>
          </a:bodyPr>
          <a:lstStyle/>
          <a:p>
            <a:r>
              <a:rPr lang="zh-CN" altLang="en-US" b="1" dirty="0"/>
              <a:t>平衡二叉树</a:t>
            </a:r>
            <a:r>
              <a:rPr lang="en-US" altLang="zh-CN" b="1" dirty="0"/>
              <a:t>(AVL</a:t>
            </a:r>
            <a:r>
              <a:rPr lang="zh-CN" altLang="en-US" b="1" dirty="0"/>
              <a:t>树</a:t>
            </a:r>
            <a:r>
              <a:rPr lang="en-US" altLang="zh-CN" b="1" dirty="0"/>
              <a:t>)</a:t>
            </a:r>
            <a:r>
              <a:rPr lang="zh-CN" altLang="en-US" dirty="0"/>
              <a:t>是特殊的二叉排序树，特殊的地方在于</a:t>
            </a:r>
            <a:r>
              <a:rPr lang="zh-CN" altLang="en-US" dirty="0">
                <a:solidFill>
                  <a:schemeClr val="accent5"/>
                </a:solidFill>
              </a:rPr>
              <a:t>左右子树的高度之差</a:t>
            </a:r>
            <a:r>
              <a:rPr lang="zh-CN" altLang="en-US" dirty="0">
                <a:solidFill>
                  <a:srgbClr val="FF0000"/>
                </a:solidFill>
              </a:rPr>
              <a:t>绝对值</a:t>
            </a:r>
            <a:r>
              <a:rPr lang="zh-CN" altLang="en-US" dirty="0">
                <a:solidFill>
                  <a:schemeClr val="accent5"/>
                </a:solidFill>
              </a:rPr>
              <a:t>不超过</a:t>
            </a:r>
            <a:r>
              <a:rPr lang="en-US" altLang="zh-CN" dirty="0">
                <a:solidFill>
                  <a:schemeClr val="accent5"/>
                </a:solidFill>
              </a:rPr>
              <a:t>1</a:t>
            </a:r>
            <a:r>
              <a:rPr lang="zh-CN" altLang="en-US" dirty="0"/>
              <a:t>，而且左右子树又是一棵平衡二叉树。</a:t>
            </a:r>
          </a:p>
        </p:txBody>
      </p:sp>
      <p:sp>
        <p:nvSpPr>
          <p:cNvPr id="8" name="矩形 7">
            <a:extLst>
              <a:ext uri="{FF2B5EF4-FFF2-40B4-BE49-F238E27FC236}">
                <a16:creationId xmlns:a16="http://schemas.microsoft.com/office/drawing/2014/main" xmlns="" id="{ACFEC2B4-1EA3-4272-A30B-90DA8D6E7EB6}"/>
              </a:ext>
            </a:extLst>
          </p:cNvPr>
          <p:cNvSpPr/>
          <p:nvPr/>
        </p:nvSpPr>
        <p:spPr>
          <a:xfrm>
            <a:off x="412459" y="3008164"/>
            <a:ext cx="11367081" cy="369332"/>
          </a:xfrm>
          <a:prstGeom prst="rect">
            <a:avLst/>
          </a:prstGeom>
        </p:spPr>
        <p:txBody>
          <a:bodyPr wrap="square">
            <a:spAutoFit/>
          </a:bodyPr>
          <a:lstStyle/>
          <a:p>
            <a:r>
              <a:rPr lang="zh-CN" altLang="en-US" dirty="0"/>
              <a:t>定义结点左子树与右子树的高度差为</a:t>
            </a:r>
            <a:r>
              <a:rPr lang="zh-CN" altLang="en-US" dirty="0">
                <a:solidFill>
                  <a:schemeClr val="accent1"/>
                </a:solidFill>
              </a:rPr>
              <a:t>该结点的平衡因子</a:t>
            </a:r>
            <a:r>
              <a:rPr lang="zh-CN" altLang="en-US" dirty="0"/>
              <a:t>，则平衡二叉树结点的平衡因子的值只可能是</a:t>
            </a:r>
            <a:r>
              <a:rPr lang="zh-CN" altLang="en-US" dirty="0">
                <a:solidFill>
                  <a:schemeClr val="accent1"/>
                </a:solidFill>
              </a:rPr>
              <a:t>−</a:t>
            </a:r>
            <a:r>
              <a:rPr lang="en-US" altLang="zh-CN" dirty="0">
                <a:solidFill>
                  <a:schemeClr val="accent1"/>
                </a:solidFill>
              </a:rPr>
              <a:t>1</a:t>
            </a:r>
            <a:r>
              <a:rPr lang="zh-CN" altLang="en-US" dirty="0">
                <a:solidFill>
                  <a:schemeClr val="accent1"/>
                </a:solidFill>
              </a:rPr>
              <a:t>、</a:t>
            </a:r>
            <a:r>
              <a:rPr lang="en-US" altLang="zh-CN" dirty="0">
                <a:solidFill>
                  <a:schemeClr val="accent1"/>
                </a:solidFill>
              </a:rPr>
              <a:t>0</a:t>
            </a:r>
            <a:r>
              <a:rPr lang="zh-CN" altLang="en-US" dirty="0">
                <a:solidFill>
                  <a:schemeClr val="accent1"/>
                </a:solidFill>
              </a:rPr>
              <a:t>或</a:t>
            </a:r>
            <a:r>
              <a:rPr lang="en-US" altLang="zh-CN" dirty="0">
                <a:solidFill>
                  <a:schemeClr val="accent1"/>
                </a:solidFill>
              </a:rPr>
              <a:t>1</a:t>
            </a:r>
            <a:r>
              <a:rPr lang="zh-CN" altLang="en-US" dirty="0"/>
              <a:t>。</a:t>
            </a:r>
          </a:p>
        </p:txBody>
      </p:sp>
      <p:cxnSp>
        <p:nvCxnSpPr>
          <p:cNvPr id="12" name="直接箭头连接符 11">
            <a:extLst>
              <a:ext uri="{FF2B5EF4-FFF2-40B4-BE49-F238E27FC236}">
                <a16:creationId xmlns:a16="http://schemas.microsoft.com/office/drawing/2014/main" xmlns="" id="{AA922B5F-E5BA-4775-8F08-F345EC21B4FE}"/>
              </a:ext>
            </a:extLst>
          </p:cNvPr>
          <p:cNvCxnSpPr>
            <a:cxnSpLocks/>
          </p:cNvCxnSpPr>
          <p:nvPr/>
        </p:nvCxnSpPr>
        <p:spPr>
          <a:xfrm flipH="1">
            <a:off x="5008228" y="2508308"/>
            <a:ext cx="2907674" cy="46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流程图: 接点 43">
            <a:extLst>
              <a:ext uri="{FF2B5EF4-FFF2-40B4-BE49-F238E27FC236}">
                <a16:creationId xmlns:a16="http://schemas.microsoft.com/office/drawing/2014/main" xmlns="" id="{70C68400-B182-4757-812A-80E11ECAD8C2}"/>
              </a:ext>
            </a:extLst>
          </p:cNvPr>
          <p:cNvSpPr/>
          <p:nvPr/>
        </p:nvSpPr>
        <p:spPr>
          <a:xfrm>
            <a:off x="9027014" y="378265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45" name="流程图: 接点 44">
            <a:extLst>
              <a:ext uri="{FF2B5EF4-FFF2-40B4-BE49-F238E27FC236}">
                <a16:creationId xmlns:a16="http://schemas.microsoft.com/office/drawing/2014/main" xmlns="" id="{6EC16AE2-D203-4DAE-8790-63129ABB06FD}"/>
              </a:ext>
            </a:extLst>
          </p:cNvPr>
          <p:cNvSpPr/>
          <p:nvPr/>
        </p:nvSpPr>
        <p:spPr>
          <a:xfrm>
            <a:off x="10007879" y="423508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46" name="流程图: 接点 45">
            <a:extLst>
              <a:ext uri="{FF2B5EF4-FFF2-40B4-BE49-F238E27FC236}">
                <a16:creationId xmlns:a16="http://schemas.microsoft.com/office/drawing/2014/main" xmlns="" id="{D8C9704B-E6C0-4C67-8B9F-CE81A0FD70D6}"/>
              </a:ext>
            </a:extLst>
          </p:cNvPr>
          <p:cNvSpPr/>
          <p:nvPr/>
        </p:nvSpPr>
        <p:spPr>
          <a:xfrm>
            <a:off x="7996716" y="423132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47" name="流程图: 接点 46">
            <a:extLst>
              <a:ext uri="{FF2B5EF4-FFF2-40B4-BE49-F238E27FC236}">
                <a16:creationId xmlns:a16="http://schemas.microsoft.com/office/drawing/2014/main" xmlns="" id="{CF18C775-F2D0-4FE3-AB99-9A9E5CBDDB21}"/>
              </a:ext>
            </a:extLst>
          </p:cNvPr>
          <p:cNvSpPr/>
          <p:nvPr/>
        </p:nvSpPr>
        <p:spPr>
          <a:xfrm>
            <a:off x="7824837" y="557430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40</a:t>
            </a:r>
            <a:endParaRPr lang="zh-CN" altLang="en-US" dirty="0">
              <a:solidFill>
                <a:schemeClr val="bg1"/>
              </a:solidFill>
            </a:endParaRPr>
          </a:p>
        </p:txBody>
      </p:sp>
      <p:sp>
        <p:nvSpPr>
          <p:cNvPr id="48" name="流程图: 接点 47">
            <a:extLst>
              <a:ext uri="{FF2B5EF4-FFF2-40B4-BE49-F238E27FC236}">
                <a16:creationId xmlns:a16="http://schemas.microsoft.com/office/drawing/2014/main" xmlns="" id="{2C567A28-5966-4D11-8CD3-9D665B36B694}"/>
              </a:ext>
            </a:extLst>
          </p:cNvPr>
          <p:cNvSpPr/>
          <p:nvPr/>
        </p:nvSpPr>
        <p:spPr>
          <a:xfrm>
            <a:off x="7254193" y="488849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49" name="流程图: 接点 48">
            <a:extLst>
              <a:ext uri="{FF2B5EF4-FFF2-40B4-BE49-F238E27FC236}">
                <a16:creationId xmlns:a16="http://schemas.microsoft.com/office/drawing/2014/main" xmlns="" id="{D0D3CF44-48D2-44D9-8FF5-AA39088F6BA2}"/>
              </a:ext>
            </a:extLst>
          </p:cNvPr>
          <p:cNvSpPr/>
          <p:nvPr/>
        </p:nvSpPr>
        <p:spPr>
          <a:xfrm>
            <a:off x="9228985" y="49099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50" name="流程图: 接点 49">
            <a:extLst>
              <a:ext uri="{FF2B5EF4-FFF2-40B4-BE49-F238E27FC236}">
                <a16:creationId xmlns:a16="http://schemas.microsoft.com/office/drawing/2014/main" xmlns="" id="{B4CBC19F-4E55-44F2-B934-E926F0EA4AB5}"/>
              </a:ext>
            </a:extLst>
          </p:cNvPr>
          <p:cNvSpPr/>
          <p:nvPr/>
        </p:nvSpPr>
        <p:spPr>
          <a:xfrm>
            <a:off x="10929164" y="49137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51" name="直接连接符 50">
            <a:extLst>
              <a:ext uri="{FF2B5EF4-FFF2-40B4-BE49-F238E27FC236}">
                <a16:creationId xmlns:a16="http://schemas.microsoft.com/office/drawing/2014/main" xmlns="" id="{A48B8C2B-B105-41F9-B3AA-CCE08F419CEB}"/>
              </a:ext>
            </a:extLst>
          </p:cNvPr>
          <p:cNvCxnSpPr>
            <a:stCxn id="44" idx="2"/>
            <a:endCxn id="46" idx="0"/>
          </p:cNvCxnSpPr>
          <p:nvPr/>
        </p:nvCxnSpPr>
        <p:spPr>
          <a:xfrm flipH="1">
            <a:off x="8302812" y="4008873"/>
            <a:ext cx="724202" cy="2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30F5EB8F-4A6F-4E39-92D6-0B6103E2EA29}"/>
              </a:ext>
            </a:extLst>
          </p:cNvPr>
          <p:cNvCxnSpPr>
            <a:stCxn id="44" idx="6"/>
            <a:endCxn id="45" idx="0"/>
          </p:cNvCxnSpPr>
          <p:nvPr/>
        </p:nvCxnSpPr>
        <p:spPr>
          <a:xfrm>
            <a:off x="9639206" y="4008873"/>
            <a:ext cx="674769"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9063C697-B0D1-49FF-AF8D-91B9FE10EE29}"/>
              </a:ext>
            </a:extLst>
          </p:cNvPr>
          <p:cNvCxnSpPr>
            <a:cxnSpLocks/>
            <a:stCxn id="46" idx="2"/>
            <a:endCxn id="48" idx="0"/>
          </p:cNvCxnSpPr>
          <p:nvPr/>
        </p:nvCxnSpPr>
        <p:spPr>
          <a:xfrm flipH="1">
            <a:off x="7560289" y="4457540"/>
            <a:ext cx="436427" cy="430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E9EECE31-FD43-4931-871C-B0DA9F46DCF6}"/>
              </a:ext>
            </a:extLst>
          </p:cNvPr>
          <p:cNvCxnSpPr>
            <a:cxnSpLocks/>
            <a:stCxn id="48" idx="6"/>
            <a:endCxn id="47" idx="0"/>
          </p:cNvCxnSpPr>
          <p:nvPr/>
        </p:nvCxnSpPr>
        <p:spPr>
          <a:xfrm>
            <a:off x="7866385" y="5114709"/>
            <a:ext cx="264548" cy="459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B9C8C53C-1184-4CAF-B368-7B86114A201A}"/>
              </a:ext>
            </a:extLst>
          </p:cNvPr>
          <p:cNvCxnSpPr>
            <a:stCxn id="45" idx="2"/>
            <a:endCxn id="49" idx="0"/>
          </p:cNvCxnSpPr>
          <p:nvPr/>
        </p:nvCxnSpPr>
        <p:spPr>
          <a:xfrm flipH="1">
            <a:off x="9535081" y="4461305"/>
            <a:ext cx="472798" cy="448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B41369D0-7FBA-4829-B517-31EA9CF53653}"/>
              </a:ext>
            </a:extLst>
          </p:cNvPr>
          <p:cNvCxnSpPr>
            <a:stCxn id="45" idx="6"/>
            <a:endCxn id="50" idx="0"/>
          </p:cNvCxnSpPr>
          <p:nvPr/>
        </p:nvCxnSpPr>
        <p:spPr>
          <a:xfrm>
            <a:off x="10620071" y="4461305"/>
            <a:ext cx="615189"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65" name="流程图: 接点 64">
            <a:extLst>
              <a:ext uri="{FF2B5EF4-FFF2-40B4-BE49-F238E27FC236}">
                <a16:creationId xmlns:a16="http://schemas.microsoft.com/office/drawing/2014/main" xmlns="" id="{D3CFFFAF-27FF-4530-834E-82FC8B550DE4}"/>
              </a:ext>
            </a:extLst>
          </p:cNvPr>
          <p:cNvSpPr/>
          <p:nvPr/>
        </p:nvSpPr>
        <p:spPr>
          <a:xfrm>
            <a:off x="6642001" y="557430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32</a:t>
            </a:r>
            <a:endParaRPr lang="zh-CN" altLang="en-US" dirty="0">
              <a:solidFill>
                <a:schemeClr val="bg1"/>
              </a:solidFill>
            </a:endParaRPr>
          </a:p>
        </p:txBody>
      </p:sp>
      <p:cxnSp>
        <p:nvCxnSpPr>
          <p:cNvPr id="67" name="直接连接符 66">
            <a:extLst>
              <a:ext uri="{FF2B5EF4-FFF2-40B4-BE49-F238E27FC236}">
                <a16:creationId xmlns:a16="http://schemas.microsoft.com/office/drawing/2014/main" xmlns="" id="{AE362F69-A9FB-4865-8BCF-E4822DD5EC04}"/>
              </a:ext>
            </a:extLst>
          </p:cNvPr>
          <p:cNvCxnSpPr>
            <a:cxnSpLocks/>
            <a:stCxn id="48" idx="2"/>
            <a:endCxn id="65" idx="0"/>
          </p:cNvCxnSpPr>
          <p:nvPr/>
        </p:nvCxnSpPr>
        <p:spPr>
          <a:xfrm flipH="1">
            <a:off x="6948097" y="5114709"/>
            <a:ext cx="306096" cy="459592"/>
          </a:xfrm>
          <a:prstGeom prst="line">
            <a:avLst/>
          </a:prstGeom>
        </p:spPr>
        <p:style>
          <a:lnRef idx="1">
            <a:schemeClr val="accent1"/>
          </a:lnRef>
          <a:fillRef idx="0">
            <a:schemeClr val="accent1"/>
          </a:fillRef>
          <a:effectRef idx="0">
            <a:schemeClr val="accent1"/>
          </a:effectRef>
          <a:fontRef idx="minor">
            <a:schemeClr val="tx1"/>
          </a:fontRef>
        </p:style>
      </p:cxnSp>
      <p:sp>
        <p:nvSpPr>
          <p:cNvPr id="97" name="流程图: 接点 96">
            <a:extLst>
              <a:ext uri="{FF2B5EF4-FFF2-40B4-BE49-F238E27FC236}">
                <a16:creationId xmlns:a16="http://schemas.microsoft.com/office/drawing/2014/main" xmlns="" id="{9606C31E-BB20-4969-9FD3-AA1F5D49BFA2}"/>
              </a:ext>
            </a:extLst>
          </p:cNvPr>
          <p:cNvSpPr/>
          <p:nvPr/>
        </p:nvSpPr>
        <p:spPr>
          <a:xfrm>
            <a:off x="3205802" y="426482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98" name="流程图: 接点 97">
            <a:extLst>
              <a:ext uri="{FF2B5EF4-FFF2-40B4-BE49-F238E27FC236}">
                <a16:creationId xmlns:a16="http://schemas.microsoft.com/office/drawing/2014/main" xmlns="" id="{F094107B-5D74-4176-9089-F948A97460F4}"/>
              </a:ext>
            </a:extLst>
          </p:cNvPr>
          <p:cNvSpPr/>
          <p:nvPr/>
        </p:nvSpPr>
        <p:spPr>
          <a:xfrm>
            <a:off x="1194639" y="42610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99" name="流程图: 接点 98">
            <a:extLst>
              <a:ext uri="{FF2B5EF4-FFF2-40B4-BE49-F238E27FC236}">
                <a16:creationId xmlns:a16="http://schemas.microsoft.com/office/drawing/2014/main" xmlns="" id="{7FE6D8EA-9357-48BC-8630-12F99AC39FF4}"/>
              </a:ext>
            </a:extLst>
          </p:cNvPr>
          <p:cNvSpPr/>
          <p:nvPr/>
        </p:nvSpPr>
        <p:spPr>
          <a:xfrm>
            <a:off x="546617" y="493971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sp>
        <p:nvSpPr>
          <p:cNvPr id="100" name="流程图: 接点 99">
            <a:extLst>
              <a:ext uri="{FF2B5EF4-FFF2-40B4-BE49-F238E27FC236}">
                <a16:creationId xmlns:a16="http://schemas.microsoft.com/office/drawing/2014/main" xmlns="" id="{5AAE272C-1FFC-4D31-A2CA-DFCE8B4AB66E}"/>
              </a:ext>
            </a:extLst>
          </p:cNvPr>
          <p:cNvSpPr/>
          <p:nvPr/>
        </p:nvSpPr>
        <p:spPr>
          <a:xfrm>
            <a:off x="2426908" y="493971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78</a:t>
            </a:r>
            <a:endParaRPr lang="zh-CN" altLang="en-US" dirty="0">
              <a:solidFill>
                <a:schemeClr val="bg1"/>
              </a:solidFill>
            </a:endParaRPr>
          </a:p>
        </p:txBody>
      </p:sp>
      <p:sp>
        <p:nvSpPr>
          <p:cNvPr id="101" name="流程图: 接点 100">
            <a:extLst>
              <a:ext uri="{FF2B5EF4-FFF2-40B4-BE49-F238E27FC236}">
                <a16:creationId xmlns:a16="http://schemas.microsoft.com/office/drawing/2014/main" xmlns="" id="{7377D4FB-7507-4A64-A15A-493432D30179}"/>
              </a:ext>
            </a:extLst>
          </p:cNvPr>
          <p:cNvSpPr/>
          <p:nvPr/>
        </p:nvSpPr>
        <p:spPr>
          <a:xfrm>
            <a:off x="4127087" y="494347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99</a:t>
            </a:r>
            <a:endParaRPr lang="zh-CN" altLang="en-US" dirty="0">
              <a:solidFill>
                <a:schemeClr val="bg1"/>
              </a:solidFill>
            </a:endParaRPr>
          </a:p>
        </p:txBody>
      </p:sp>
      <p:cxnSp>
        <p:nvCxnSpPr>
          <p:cNvPr id="102" name="直接连接符 101">
            <a:extLst>
              <a:ext uri="{FF2B5EF4-FFF2-40B4-BE49-F238E27FC236}">
                <a16:creationId xmlns:a16="http://schemas.microsoft.com/office/drawing/2014/main" xmlns="" id="{2BC29215-B079-4820-B69B-600665400C7F}"/>
              </a:ext>
            </a:extLst>
          </p:cNvPr>
          <p:cNvCxnSpPr>
            <a:cxnSpLocks/>
            <a:stCxn id="107" idx="2"/>
            <a:endCxn id="98" idx="0"/>
          </p:cNvCxnSpPr>
          <p:nvPr/>
        </p:nvCxnSpPr>
        <p:spPr>
          <a:xfrm flipH="1">
            <a:off x="1500735" y="4008873"/>
            <a:ext cx="745963" cy="252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A11C66DC-23B7-475B-90F1-B3B16B197F69}"/>
              </a:ext>
            </a:extLst>
          </p:cNvPr>
          <p:cNvCxnSpPr>
            <a:cxnSpLocks/>
            <a:stCxn id="107" idx="6"/>
            <a:endCxn id="97" idx="0"/>
          </p:cNvCxnSpPr>
          <p:nvPr/>
        </p:nvCxnSpPr>
        <p:spPr>
          <a:xfrm>
            <a:off x="2858890" y="4008873"/>
            <a:ext cx="653008" cy="255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xmlns="" id="{A56D0F08-3A77-4317-817C-A1C3068D6129}"/>
              </a:ext>
            </a:extLst>
          </p:cNvPr>
          <p:cNvCxnSpPr>
            <a:cxnSpLocks/>
            <a:stCxn id="98" idx="2"/>
            <a:endCxn id="99" idx="0"/>
          </p:cNvCxnSpPr>
          <p:nvPr/>
        </p:nvCxnSpPr>
        <p:spPr>
          <a:xfrm flipH="1">
            <a:off x="852713" y="4487280"/>
            <a:ext cx="341926" cy="452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6CCE9A80-C907-41EC-A17B-11BB0CD213BA}"/>
              </a:ext>
            </a:extLst>
          </p:cNvPr>
          <p:cNvCxnSpPr>
            <a:stCxn id="97" idx="2"/>
            <a:endCxn id="100" idx="0"/>
          </p:cNvCxnSpPr>
          <p:nvPr/>
        </p:nvCxnSpPr>
        <p:spPr>
          <a:xfrm flipH="1">
            <a:off x="2733004" y="4491045"/>
            <a:ext cx="472798" cy="448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xmlns="" id="{0332D52D-B106-46EA-A27F-D74E9F5632E4}"/>
              </a:ext>
            </a:extLst>
          </p:cNvPr>
          <p:cNvCxnSpPr>
            <a:stCxn id="97" idx="6"/>
            <a:endCxn id="101" idx="0"/>
          </p:cNvCxnSpPr>
          <p:nvPr/>
        </p:nvCxnSpPr>
        <p:spPr>
          <a:xfrm>
            <a:off x="3817994" y="4491045"/>
            <a:ext cx="615189" cy="452432"/>
          </a:xfrm>
          <a:prstGeom prst="line">
            <a:avLst/>
          </a:prstGeom>
        </p:spPr>
        <p:style>
          <a:lnRef idx="1">
            <a:schemeClr val="accent1"/>
          </a:lnRef>
          <a:fillRef idx="0">
            <a:schemeClr val="accent1"/>
          </a:fillRef>
          <a:effectRef idx="0">
            <a:schemeClr val="accent1"/>
          </a:effectRef>
          <a:fontRef idx="minor">
            <a:schemeClr val="tx1"/>
          </a:fontRef>
        </p:style>
      </p:cxnSp>
      <p:sp>
        <p:nvSpPr>
          <p:cNvPr id="107" name="流程图: 接点 106">
            <a:extLst>
              <a:ext uri="{FF2B5EF4-FFF2-40B4-BE49-F238E27FC236}">
                <a16:creationId xmlns:a16="http://schemas.microsoft.com/office/drawing/2014/main" xmlns="" id="{006F04F7-8DC8-479D-81F5-BFDF74AC6024}"/>
              </a:ext>
            </a:extLst>
          </p:cNvPr>
          <p:cNvSpPr/>
          <p:nvPr/>
        </p:nvSpPr>
        <p:spPr>
          <a:xfrm>
            <a:off x="2246698" y="378265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110" name="文本框 109">
            <a:extLst>
              <a:ext uri="{FF2B5EF4-FFF2-40B4-BE49-F238E27FC236}">
                <a16:creationId xmlns:a16="http://schemas.microsoft.com/office/drawing/2014/main" xmlns="" id="{9DEBF060-55EB-4014-8FAB-85BE0ED82E4E}"/>
              </a:ext>
            </a:extLst>
          </p:cNvPr>
          <p:cNvSpPr txBox="1"/>
          <p:nvPr/>
        </p:nvSpPr>
        <p:spPr>
          <a:xfrm>
            <a:off x="2147073" y="5644335"/>
            <a:ext cx="811441" cy="369332"/>
          </a:xfrm>
          <a:prstGeom prst="rect">
            <a:avLst/>
          </a:prstGeom>
          <a:noFill/>
        </p:spPr>
        <p:txBody>
          <a:bodyPr wrap="none" rtlCol="0">
            <a:spAutoFit/>
          </a:bodyPr>
          <a:lstStyle/>
          <a:p>
            <a:r>
              <a:rPr lang="en-US" altLang="zh-CN" dirty="0"/>
              <a:t>AVL</a:t>
            </a:r>
            <a:r>
              <a:rPr lang="zh-CN" altLang="en-US" dirty="0"/>
              <a:t>树</a:t>
            </a:r>
          </a:p>
        </p:txBody>
      </p:sp>
      <p:sp>
        <p:nvSpPr>
          <p:cNvPr id="111" name="文本框 110">
            <a:extLst>
              <a:ext uri="{FF2B5EF4-FFF2-40B4-BE49-F238E27FC236}">
                <a16:creationId xmlns:a16="http://schemas.microsoft.com/office/drawing/2014/main" xmlns="" id="{2ED7CA5F-89C0-488D-8D3D-4413B3D7B174}"/>
              </a:ext>
            </a:extLst>
          </p:cNvPr>
          <p:cNvSpPr txBox="1"/>
          <p:nvPr/>
        </p:nvSpPr>
        <p:spPr>
          <a:xfrm>
            <a:off x="9233486" y="5644335"/>
            <a:ext cx="1042273" cy="369332"/>
          </a:xfrm>
          <a:prstGeom prst="rect">
            <a:avLst/>
          </a:prstGeom>
          <a:noFill/>
        </p:spPr>
        <p:txBody>
          <a:bodyPr wrap="none" rtlCol="0">
            <a:spAutoFit/>
          </a:bodyPr>
          <a:lstStyle/>
          <a:p>
            <a:r>
              <a:rPr lang="zh-CN" altLang="en-US" dirty="0"/>
              <a:t>非</a:t>
            </a:r>
            <a:r>
              <a:rPr lang="en-US" altLang="zh-CN" dirty="0"/>
              <a:t>AVL</a:t>
            </a:r>
            <a:r>
              <a:rPr lang="zh-CN" altLang="en-US" dirty="0"/>
              <a:t>树</a:t>
            </a:r>
          </a:p>
        </p:txBody>
      </p:sp>
      <p:sp>
        <p:nvSpPr>
          <p:cNvPr id="112" name="文本框 111">
            <a:extLst>
              <a:ext uri="{FF2B5EF4-FFF2-40B4-BE49-F238E27FC236}">
                <a16:creationId xmlns:a16="http://schemas.microsoft.com/office/drawing/2014/main" xmlns="" id="{0F5BC994-23C6-4DC2-AF11-213D981BBAD2}"/>
              </a:ext>
            </a:extLst>
          </p:cNvPr>
          <p:cNvSpPr txBox="1"/>
          <p:nvPr/>
        </p:nvSpPr>
        <p:spPr>
          <a:xfrm>
            <a:off x="489959" y="4572530"/>
            <a:ext cx="297588" cy="367182"/>
          </a:xfrm>
          <a:prstGeom prst="rect">
            <a:avLst/>
          </a:prstGeom>
          <a:noFill/>
        </p:spPr>
        <p:txBody>
          <a:bodyPr wrap="square" rtlCol="0">
            <a:spAutoFit/>
          </a:bodyPr>
          <a:lstStyle/>
          <a:p>
            <a:r>
              <a:rPr lang="en-US" altLang="zh-CN" dirty="0"/>
              <a:t>0</a:t>
            </a:r>
            <a:endParaRPr lang="zh-CN" altLang="en-US" dirty="0"/>
          </a:p>
        </p:txBody>
      </p:sp>
      <p:sp>
        <p:nvSpPr>
          <p:cNvPr id="113" name="文本框 112">
            <a:extLst>
              <a:ext uri="{FF2B5EF4-FFF2-40B4-BE49-F238E27FC236}">
                <a16:creationId xmlns:a16="http://schemas.microsoft.com/office/drawing/2014/main" xmlns="" id="{BE2C300D-26E3-4629-94E1-33075ED8D295}"/>
              </a:ext>
            </a:extLst>
          </p:cNvPr>
          <p:cNvSpPr txBox="1"/>
          <p:nvPr/>
        </p:nvSpPr>
        <p:spPr>
          <a:xfrm>
            <a:off x="1186764" y="3872736"/>
            <a:ext cx="297588" cy="367182"/>
          </a:xfrm>
          <a:prstGeom prst="rect">
            <a:avLst/>
          </a:prstGeom>
          <a:noFill/>
        </p:spPr>
        <p:txBody>
          <a:bodyPr wrap="square" rtlCol="0">
            <a:spAutoFit/>
          </a:bodyPr>
          <a:lstStyle/>
          <a:p>
            <a:r>
              <a:rPr lang="en-US" altLang="zh-CN" dirty="0"/>
              <a:t>1</a:t>
            </a:r>
            <a:endParaRPr lang="zh-CN" altLang="en-US" dirty="0"/>
          </a:p>
        </p:txBody>
      </p:sp>
      <p:sp>
        <p:nvSpPr>
          <p:cNvPr id="114" name="文本框 113">
            <a:extLst>
              <a:ext uri="{FF2B5EF4-FFF2-40B4-BE49-F238E27FC236}">
                <a16:creationId xmlns:a16="http://schemas.microsoft.com/office/drawing/2014/main" xmlns="" id="{10C414EF-9B69-415C-BD25-C880F67F00A8}"/>
              </a:ext>
            </a:extLst>
          </p:cNvPr>
          <p:cNvSpPr txBox="1"/>
          <p:nvPr/>
        </p:nvSpPr>
        <p:spPr>
          <a:xfrm>
            <a:off x="2403999" y="3415947"/>
            <a:ext cx="297588" cy="367182"/>
          </a:xfrm>
          <a:prstGeom prst="rect">
            <a:avLst/>
          </a:prstGeom>
          <a:noFill/>
        </p:spPr>
        <p:txBody>
          <a:bodyPr wrap="square" rtlCol="0">
            <a:spAutoFit/>
          </a:bodyPr>
          <a:lstStyle/>
          <a:p>
            <a:r>
              <a:rPr lang="en-US" altLang="zh-CN" dirty="0"/>
              <a:t>0</a:t>
            </a:r>
            <a:endParaRPr lang="zh-CN" altLang="en-US" dirty="0"/>
          </a:p>
        </p:txBody>
      </p:sp>
      <p:sp>
        <p:nvSpPr>
          <p:cNvPr id="115" name="文本框 114">
            <a:extLst>
              <a:ext uri="{FF2B5EF4-FFF2-40B4-BE49-F238E27FC236}">
                <a16:creationId xmlns:a16="http://schemas.microsoft.com/office/drawing/2014/main" xmlns="" id="{5AA34326-DFA2-47E6-97EA-82E99C223775}"/>
              </a:ext>
            </a:extLst>
          </p:cNvPr>
          <p:cNvSpPr txBox="1"/>
          <p:nvPr/>
        </p:nvSpPr>
        <p:spPr>
          <a:xfrm>
            <a:off x="3363104" y="3893882"/>
            <a:ext cx="297588" cy="367182"/>
          </a:xfrm>
          <a:prstGeom prst="rect">
            <a:avLst/>
          </a:prstGeom>
          <a:noFill/>
        </p:spPr>
        <p:txBody>
          <a:bodyPr wrap="square" rtlCol="0">
            <a:spAutoFit/>
          </a:bodyPr>
          <a:lstStyle/>
          <a:p>
            <a:r>
              <a:rPr lang="en-US" altLang="zh-CN" dirty="0"/>
              <a:t>0</a:t>
            </a:r>
            <a:endParaRPr lang="zh-CN" altLang="en-US" dirty="0"/>
          </a:p>
        </p:txBody>
      </p:sp>
      <p:sp>
        <p:nvSpPr>
          <p:cNvPr id="116" name="文本框 115">
            <a:extLst>
              <a:ext uri="{FF2B5EF4-FFF2-40B4-BE49-F238E27FC236}">
                <a16:creationId xmlns:a16="http://schemas.microsoft.com/office/drawing/2014/main" xmlns="" id="{9E1FC080-9A59-4869-A640-B0BF70C06FD4}"/>
              </a:ext>
            </a:extLst>
          </p:cNvPr>
          <p:cNvSpPr txBox="1"/>
          <p:nvPr/>
        </p:nvSpPr>
        <p:spPr>
          <a:xfrm>
            <a:off x="2553188" y="4585518"/>
            <a:ext cx="297588" cy="367182"/>
          </a:xfrm>
          <a:prstGeom prst="rect">
            <a:avLst/>
          </a:prstGeom>
          <a:noFill/>
        </p:spPr>
        <p:txBody>
          <a:bodyPr wrap="square" rtlCol="0">
            <a:spAutoFit/>
          </a:bodyPr>
          <a:lstStyle/>
          <a:p>
            <a:r>
              <a:rPr lang="en-US" altLang="zh-CN" dirty="0"/>
              <a:t>0</a:t>
            </a:r>
            <a:endParaRPr lang="zh-CN" altLang="en-US" dirty="0"/>
          </a:p>
        </p:txBody>
      </p:sp>
      <p:sp>
        <p:nvSpPr>
          <p:cNvPr id="117" name="文本框 116">
            <a:extLst>
              <a:ext uri="{FF2B5EF4-FFF2-40B4-BE49-F238E27FC236}">
                <a16:creationId xmlns:a16="http://schemas.microsoft.com/office/drawing/2014/main" xmlns="" id="{7E23B692-F18E-4434-8A62-FD20A0CEE426}"/>
              </a:ext>
            </a:extLst>
          </p:cNvPr>
          <p:cNvSpPr txBox="1"/>
          <p:nvPr/>
        </p:nvSpPr>
        <p:spPr>
          <a:xfrm>
            <a:off x="4299695" y="4551051"/>
            <a:ext cx="297588" cy="367182"/>
          </a:xfrm>
          <a:prstGeom prst="rect">
            <a:avLst/>
          </a:prstGeom>
          <a:noFill/>
        </p:spPr>
        <p:txBody>
          <a:bodyPr wrap="square" rtlCol="0">
            <a:spAutoFit/>
          </a:bodyPr>
          <a:lstStyle/>
          <a:p>
            <a:r>
              <a:rPr lang="en-US" altLang="zh-CN" dirty="0"/>
              <a:t>0</a:t>
            </a:r>
            <a:endParaRPr lang="zh-CN" altLang="en-US" dirty="0"/>
          </a:p>
        </p:txBody>
      </p:sp>
      <p:sp>
        <p:nvSpPr>
          <p:cNvPr id="119" name="文本框 118">
            <a:extLst>
              <a:ext uri="{FF2B5EF4-FFF2-40B4-BE49-F238E27FC236}">
                <a16:creationId xmlns:a16="http://schemas.microsoft.com/office/drawing/2014/main" xmlns="" id="{137C04D6-541E-424F-B8B2-C02FBFFA6E08}"/>
              </a:ext>
            </a:extLst>
          </p:cNvPr>
          <p:cNvSpPr txBox="1"/>
          <p:nvPr/>
        </p:nvSpPr>
        <p:spPr>
          <a:xfrm>
            <a:off x="6619539" y="5248131"/>
            <a:ext cx="297588" cy="367182"/>
          </a:xfrm>
          <a:prstGeom prst="rect">
            <a:avLst/>
          </a:prstGeom>
          <a:noFill/>
        </p:spPr>
        <p:txBody>
          <a:bodyPr wrap="square" rtlCol="0">
            <a:spAutoFit/>
          </a:bodyPr>
          <a:lstStyle/>
          <a:p>
            <a:r>
              <a:rPr lang="en-US" altLang="zh-CN" dirty="0"/>
              <a:t>0</a:t>
            </a:r>
            <a:endParaRPr lang="zh-CN" altLang="en-US" dirty="0"/>
          </a:p>
        </p:txBody>
      </p:sp>
      <p:sp>
        <p:nvSpPr>
          <p:cNvPr id="121" name="文本框 120">
            <a:extLst>
              <a:ext uri="{FF2B5EF4-FFF2-40B4-BE49-F238E27FC236}">
                <a16:creationId xmlns:a16="http://schemas.microsoft.com/office/drawing/2014/main" xmlns="" id="{AE1AB40E-97D1-4DAF-8B06-CA4FFC84E526}"/>
              </a:ext>
            </a:extLst>
          </p:cNvPr>
          <p:cNvSpPr txBox="1"/>
          <p:nvPr/>
        </p:nvSpPr>
        <p:spPr>
          <a:xfrm>
            <a:off x="8141580" y="5247407"/>
            <a:ext cx="297588" cy="367182"/>
          </a:xfrm>
          <a:prstGeom prst="rect">
            <a:avLst/>
          </a:prstGeom>
          <a:noFill/>
        </p:spPr>
        <p:txBody>
          <a:bodyPr wrap="square" rtlCol="0">
            <a:spAutoFit/>
          </a:bodyPr>
          <a:lstStyle/>
          <a:p>
            <a:r>
              <a:rPr lang="en-US" altLang="zh-CN" dirty="0"/>
              <a:t>0</a:t>
            </a:r>
            <a:endParaRPr lang="zh-CN" altLang="en-US" dirty="0"/>
          </a:p>
        </p:txBody>
      </p:sp>
      <p:sp>
        <p:nvSpPr>
          <p:cNvPr id="122" name="文本框 121">
            <a:extLst>
              <a:ext uri="{FF2B5EF4-FFF2-40B4-BE49-F238E27FC236}">
                <a16:creationId xmlns:a16="http://schemas.microsoft.com/office/drawing/2014/main" xmlns="" id="{BCE23B8F-0049-49DE-877B-F36E89D63D80}"/>
              </a:ext>
            </a:extLst>
          </p:cNvPr>
          <p:cNvSpPr txBox="1"/>
          <p:nvPr/>
        </p:nvSpPr>
        <p:spPr>
          <a:xfrm>
            <a:off x="7363034" y="4563936"/>
            <a:ext cx="297588" cy="367182"/>
          </a:xfrm>
          <a:prstGeom prst="rect">
            <a:avLst/>
          </a:prstGeom>
          <a:noFill/>
        </p:spPr>
        <p:txBody>
          <a:bodyPr wrap="square" rtlCol="0">
            <a:spAutoFit/>
          </a:bodyPr>
          <a:lstStyle/>
          <a:p>
            <a:r>
              <a:rPr lang="en-US" altLang="zh-CN" dirty="0"/>
              <a:t>0</a:t>
            </a:r>
            <a:endParaRPr lang="zh-CN" altLang="en-US" dirty="0"/>
          </a:p>
        </p:txBody>
      </p:sp>
      <p:sp>
        <p:nvSpPr>
          <p:cNvPr id="125" name="文本框 124">
            <a:extLst>
              <a:ext uri="{FF2B5EF4-FFF2-40B4-BE49-F238E27FC236}">
                <a16:creationId xmlns:a16="http://schemas.microsoft.com/office/drawing/2014/main" xmlns="" id="{31343265-532B-4313-8B78-0F3CE0A6F8C6}"/>
              </a:ext>
            </a:extLst>
          </p:cNvPr>
          <p:cNvSpPr txBox="1"/>
          <p:nvPr/>
        </p:nvSpPr>
        <p:spPr>
          <a:xfrm>
            <a:off x="8134951" y="3874575"/>
            <a:ext cx="297588" cy="367182"/>
          </a:xfrm>
          <a:prstGeom prst="rect">
            <a:avLst/>
          </a:prstGeom>
          <a:noFill/>
        </p:spPr>
        <p:txBody>
          <a:bodyPr wrap="square" rtlCol="0">
            <a:spAutoFit/>
          </a:bodyPr>
          <a:lstStyle/>
          <a:p>
            <a:r>
              <a:rPr lang="en-US" altLang="zh-CN" dirty="0"/>
              <a:t>2</a:t>
            </a:r>
            <a:endParaRPr lang="zh-CN" altLang="en-US" dirty="0"/>
          </a:p>
        </p:txBody>
      </p:sp>
      <p:sp>
        <p:nvSpPr>
          <p:cNvPr id="126" name="文本框 125">
            <a:extLst>
              <a:ext uri="{FF2B5EF4-FFF2-40B4-BE49-F238E27FC236}">
                <a16:creationId xmlns:a16="http://schemas.microsoft.com/office/drawing/2014/main" xmlns="" id="{E7121E4E-E019-4CD8-9E93-F4D90968315A}"/>
              </a:ext>
            </a:extLst>
          </p:cNvPr>
          <p:cNvSpPr txBox="1"/>
          <p:nvPr/>
        </p:nvSpPr>
        <p:spPr>
          <a:xfrm>
            <a:off x="9184316" y="3471544"/>
            <a:ext cx="297588" cy="367182"/>
          </a:xfrm>
          <a:prstGeom prst="rect">
            <a:avLst/>
          </a:prstGeom>
          <a:noFill/>
        </p:spPr>
        <p:txBody>
          <a:bodyPr wrap="square" rtlCol="0">
            <a:spAutoFit/>
          </a:bodyPr>
          <a:lstStyle/>
          <a:p>
            <a:r>
              <a:rPr lang="en-US" altLang="zh-CN" dirty="0"/>
              <a:t>1</a:t>
            </a:r>
            <a:endParaRPr lang="zh-CN" altLang="en-US" dirty="0"/>
          </a:p>
        </p:txBody>
      </p:sp>
      <p:sp>
        <p:nvSpPr>
          <p:cNvPr id="127" name="文本框 126">
            <a:extLst>
              <a:ext uri="{FF2B5EF4-FFF2-40B4-BE49-F238E27FC236}">
                <a16:creationId xmlns:a16="http://schemas.microsoft.com/office/drawing/2014/main" xmlns="" id="{AB9C3A43-97A5-4908-A5F7-53603C561667}"/>
              </a:ext>
            </a:extLst>
          </p:cNvPr>
          <p:cNvSpPr txBox="1"/>
          <p:nvPr/>
        </p:nvSpPr>
        <p:spPr>
          <a:xfrm>
            <a:off x="10175187" y="3893882"/>
            <a:ext cx="297588" cy="367182"/>
          </a:xfrm>
          <a:prstGeom prst="rect">
            <a:avLst/>
          </a:prstGeom>
          <a:noFill/>
        </p:spPr>
        <p:txBody>
          <a:bodyPr wrap="square" rtlCol="0">
            <a:spAutoFit/>
          </a:bodyPr>
          <a:lstStyle/>
          <a:p>
            <a:r>
              <a:rPr lang="en-US" altLang="zh-CN" dirty="0"/>
              <a:t>0</a:t>
            </a:r>
            <a:endParaRPr lang="zh-CN" altLang="en-US" dirty="0"/>
          </a:p>
        </p:txBody>
      </p:sp>
      <p:sp>
        <p:nvSpPr>
          <p:cNvPr id="128" name="文本框 127">
            <a:extLst>
              <a:ext uri="{FF2B5EF4-FFF2-40B4-BE49-F238E27FC236}">
                <a16:creationId xmlns:a16="http://schemas.microsoft.com/office/drawing/2014/main" xmlns="" id="{B896FCC3-3784-41A2-9147-2C413B024B45}"/>
              </a:ext>
            </a:extLst>
          </p:cNvPr>
          <p:cNvSpPr txBox="1"/>
          <p:nvPr/>
        </p:nvSpPr>
        <p:spPr>
          <a:xfrm>
            <a:off x="9265356" y="4585518"/>
            <a:ext cx="297588" cy="367182"/>
          </a:xfrm>
          <a:prstGeom prst="rect">
            <a:avLst/>
          </a:prstGeom>
          <a:noFill/>
        </p:spPr>
        <p:txBody>
          <a:bodyPr wrap="square" rtlCol="0">
            <a:spAutoFit/>
          </a:bodyPr>
          <a:lstStyle/>
          <a:p>
            <a:r>
              <a:rPr lang="en-US" altLang="zh-CN" dirty="0"/>
              <a:t>0</a:t>
            </a:r>
            <a:endParaRPr lang="zh-CN" altLang="en-US" dirty="0"/>
          </a:p>
        </p:txBody>
      </p:sp>
      <p:sp>
        <p:nvSpPr>
          <p:cNvPr id="129" name="文本框 128">
            <a:extLst>
              <a:ext uri="{FF2B5EF4-FFF2-40B4-BE49-F238E27FC236}">
                <a16:creationId xmlns:a16="http://schemas.microsoft.com/office/drawing/2014/main" xmlns="" id="{249B5C83-7D77-4B58-BA08-462CE6E0615B}"/>
              </a:ext>
            </a:extLst>
          </p:cNvPr>
          <p:cNvSpPr txBox="1"/>
          <p:nvPr/>
        </p:nvSpPr>
        <p:spPr>
          <a:xfrm>
            <a:off x="11109262" y="4585518"/>
            <a:ext cx="297588" cy="367182"/>
          </a:xfrm>
          <a:prstGeom prst="rect">
            <a:avLst/>
          </a:prstGeom>
          <a:noFill/>
        </p:spPr>
        <p:txBody>
          <a:bodyPr wrap="square" rtlCol="0">
            <a:spAutoFit/>
          </a:bodyPr>
          <a:lstStyle/>
          <a:p>
            <a:r>
              <a:rPr lang="en-US" altLang="zh-CN" dirty="0"/>
              <a:t>0</a:t>
            </a:r>
            <a:endParaRPr lang="zh-CN" altLang="en-US" dirty="0"/>
          </a:p>
        </p:txBody>
      </p:sp>
    </p:spTree>
    <p:extLst>
      <p:ext uri="{BB962C8B-B14F-4D97-AF65-F5344CB8AC3E}">
        <p14:creationId xmlns:p14="http://schemas.microsoft.com/office/powerpoint/2010/main" val="104605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P spid="43" grpId="0"/>
      <p:bldP spid="8" grpId="0"/>
      <p:bldP spid="44" grpId="0" animBg="1"/>
      <p:bldP spid="45" grpId="0" animBg="1"/>
      <p:bldP spid="46" grpId="0" animBg="1"/>
      <p:bldP spid="47" grpId="0" animBg="1"/>
      <p:bldP spid="48" grpId="0" animBg="1"/>
      <p:bldP spid="49" grpId="0" animBg="1"/>
      <p:bldP spid="50" grpId="0" animBg="1"/>
      <p:bldP spid="65" grpId="0" animBg="1"/>
      <p:bldP spid="97" grpId="0" animBg="1"/>
      <p:bldP spid="98" grpId="0" animBg="1"/>
      <p:bldP spid="99" grpId="0" animBg="1"/>
      <p:bldP spid="100" grpId="0" animBg="1"/>
      <p:bldP spid="101" grpId="0" animBg="1"/>
      <p:bldP spid="107" grpId="0" animBg="1"/>
      <p:bldP spid="110" grpId="0"/>
      <p:bldP spid="111" grpId="0"/>
      <p:bldP spid="112" grpId="0"/>
      <p:bldP spid="113" grpId="0"/>
      <p:bldP spid="114" grpId="0"/>
      <p:bldP spid="115" grpId="0"/>
      <p:bldP spid="116" grpId="0"/>
      <p:bldP spid="117" grpId="0"/>
      <p:bldP spid="119" grpId="0"/>
      <p:bldP spid="121" grpId="0"/>
      <p:bldP spid="122" grpId="0"/>
      <p:bldP spid="125" grpId="0"/>
      <p:bldP spid="126" grpId="0"/>
      <p:bldP spid="127" grpId="0"/>
      <p:bldP spid="128" grpId="0"/>
      <p:bldP spid="1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38DCF611-50CA-4658-AB67-3070556F0175}"/>
              </a:ext>
            </a:extLst>
          </p:cNvPr>
          <p:cNvSpPr txBox="1"/>
          <p:nvPr/>
        </p:nvSpPr>
        <p:spPr>
          <a:xfrm>
            <a:off x="2048311" y="674881"/>
            <a:ext cx="8095377" cy="923330"/>
          </a:xfrm>
          <a:prstGeom prst="rect">
            <a:avLst/>
          </a:prstGeom>
          <a:noFill/>
        </p:spPr>
        <p:txBody>
          <a:bodyPr wrap="square" rtlCol="0">
            <a:spAutoFit/>
          </a:bodyPr>
          <a:lstStyle/>
          <a:p>
            <a:r>
              <a:rPr lang="zh-CN" altLang="en-US" dirty="0"/>
              <a:t>平衡二叉树的建立过程和二叉排序树的建立过程是相似的，都是从一棵空树开始陆续插入结点。不同的地方在于对于平衡二叉树的建立过程中，由于插入结点可能会破坏结点的平衡性，所以需要进行</a:t>
            </a:r>
            <a:r>
              <a:rPr lang="zh-CN" altLang="en-US" dirty="0">
                <a:solidFill>
                  <a:schemeClr val="accent1"/>
                </a:solidFill>
              </a:rPr>
              <a:t>平衡调整</a:t>
            </a:r>
            <a:r>
              <a:rPr lang="zh-CN" altLang="en-US" dirty="0"/>
              <a:t>。</a:t>
            </a:r>
          </a:p>
        </p:txBody>
      </p:sp>
      <p:sp>
        <p:nvSpPr>
          <p:cNvPr id="38" name="流程图: 接点 37">
            <a:extLst>
              <a:ext uri="{FF2B5EF4-FFF2-40B4-BE49-F238E27FC236}">
                <a16:creationId xmlns:a16="http://schemas.microsoft.com/office/drawing/2014/main" xmlns="" id="{7EE9B053-20C9-47FD-B828-C41AF5CF0ABF}"/>
              </a:ext>
            </a:extLst>
          </p:cNvPr>
          <p:cNvSpPr/>
          <p:nvPr/>
        </p:nvSpPr>
        <p:spPr>
          <a:xfrm>
            <a:off x="5276108" y="256284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64</a:t>
            </a:r>
            <a:endParaRPr lang="zh-CN" altLang="en-US" dirty="0"/>
          </a:p>
        </p:txBody>
      </p:sp>
      <p:sp>
        <p:nvSpPr>
          <p:cNvPr id="39" name="流程图: 接点 38">
            <a:extLst>
              <a:ext uri="{FF2B5EF4-FFF2-40B4-BE49-F238E27FC236}">
                <a16:creationId xmlns:a16="http://schemas.microsoft.com/office/drawing/2014/main" xmlns="" id="{A53F8FF8-234E-4321-8CB6-497B33A83319}"/>
              </a:ext>
            </a:extLst>
          </p:cNvPr>
          <p:cNvSpPr/>
          <p:nvPr/>
        </p:nvSpPr>
        <p:spPr>
          <a:xfrm>
            <a:off x="6256973" y="301527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88</a:t>
            </a:r>
            <a:endParaRPr lang="zh-CN" altLang="en-US" dirty="0"/>
          </a:p>
        </p:txBody>
      </p:sp>
      <p:sp>
        <p:nvSpPr>
          <p:cNvPr id="40" name="流程图: 接点 39">
            <a:extLst>
              <a:ext uri="{FF2B5EF4-FFF2-40B4-BE49-F238E27FC236}">
                <a16:creationId xmlns:a16="http://schemas.microsoft.com/office/drawing/2014/main" xmlns="" id="{DBCFA092-7DAB-4D3B-ABCA-90D9190850A2}"/>
              </a:ext>
            </a:extLst>
          </p:cNvPr>
          <p:cNvSpPr/>
          <p:nvPr/>
        </p:nvSpPr>
        <p:spPr>
          <a:xfrm>
            <a:off x="4245810" y="301151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45</a:t>
            </a:r>
            <a:endParaRPr lang="zh-CN" altLang="en-US" dirty="0">
              <a:solidFill>
                <a:schemeClr val="bg1"/>
              </a:solidFill>
            </a:endParaRPr>
          </a:p>
        </p:txBody>
      </p:sp>
      <p:sp>
        <p:nvSpPr>
          <p:cNvPr id="42" name="流程图: 接点 41">
            <a:extLst>
              <a:ext uri="{FF2B5EF4-FFF2-40B4-BE49-F238E27FC236}">
                <a16:creationId xmlns:a16="http://schemas.microsoft.com/office/drawing/2014/main" xmlns="" id="{C273BBB8-6FF5-4042-8443-D9B4EC3AB1F6}"/>
              </a:ext>
            </a:extLst>
          </p:cNvPr>
          <p:cNvSpPr/>
          <p:nvPr/>
        </p:nvSpPr>
        <p:spPr>
          <a:xfrm>
            <a:off x="3503287" y="36686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36</a:t>
            </a:r>
            <a:endParaRPr lang="zh-CN" altLang="en-US" dirty="0"/>
          </a:p>
        </p:txBody>
      </p:sp>
      <p:cxnSp>
        <p:nvCxnSpPr>
          <p:cNvPr id="45" name="直接连接符 44">
            <a:extLst>
              <a:ext uri="{FF2B5EF4-FFF2-40B4-BE49-F238E27FC236}">
                <a16:creationId xmlns:a16="http://schemas.microsoft.com/office/drawing/2014/main" xmlns="" id="{0DA89047-28D6-4905-B5A7-E4CDE16A32AC}"/>
              </a:ext>
            </a:extLst>
          </p:cNvPr>
          <p:cNvCxnSpPr>
            <a:stCxn id="38" idx="2"/>
            <a:endCxn id="40" idx="0"/>
          </p:cNvCxnSpPr>
          <p:nvPr/>
        </p:nvCxnSpPr>
        <p:spPr>
          <a:xfrm flipH="1">
            <a:off x="4551906" y="2789063"/>
            <a:ext cx="724202" cy="22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55F13167-073B-42C5-BBB6-0D481C6E032B}"/>
              </a:ext>
            </a:extLst>
          </p:cNvPr>
          <p:cNvCxnSpPr>
            <a:stCxn id="38" idx="6"/>
            <a:endCxn id="39" idx="0"/>
          </p:cNvCxnSpPr>
          <p:nvPr/>
        </p:nvCxnSpPr>
        <p:spPr>
          <a:xfrm>
            <a:off x="5888300" y="2789063"/>
            <a:ext cx="674769" cy="22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A950147E-67F6-47DB-9038-D5A64C1EFD82}"/>
              </a:ext>
            </a:extLst>
          </p:cNvPr>
          <p:cNvCxnSpPr>
            <a:cxnSpLocks/>
            <a:stCxn id="40" idx="2"/>
            <a:endCxn id="42" idx="0"/>
          </p:cNvCxnSpPr>
          <p:nvPr/>
        </p:nvCxnSpPr>
        <p:spPr>
          <a:xfrm flipH="1">
            <a:off x="3809383" y="3237730"/>
            <a:ext cx="436427" cy="430953"/>
          </a:xfrm>
          <a:prstGeom prst="line">
            <a:avLst/>
          </a:prstGeom>
        </p:spPr>
        <p:style>
          <a:lnRef idx="1">
            <a:schemeClr val="accent1"/>
          </a:lnRef>
          <a:fillRef idx="0">
            <a:schemeClr val="accent1"/>
          </a:fillRef>
          <a:effectRef idx="0">
            <a:schemeClr val="accent1"/>
          </a:effectRef>
          <a:fontRef idx="minor">
            <a:schemeClr val="tx1"/>
          </a:fontRef>
        </p:style>
      </p:cxnSp>
      <p:sp>
        <p:nvSpPr>
          <p:cNvPr id="51" name="流程图: 接点 50">
            <a:extLst>
              <a:ext uri="{FF2B5EF4-FFF2-40B4-BE49-F238E27FC236}">
                <a16:creationId xmlns:a16="http://schemas.microsoft.com/office/drawing/2014/main" xmlns="" id="{9EFB10D6-4E85-481F-864C-1166FE915C3E}"/>
              </a:ext>
            </a:extLst>
          </p:cNvPr>
          <p:cNvSpPr/>
          <p:nvPr/>
        </p:nvSpPr>
        <p:spPr>
          <a:xfrm>
            <a:off x="2891095" y="435449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32</a:t>
            </a:r>
            <a:endParaRPr lang="zh-CN" altLang="en-US" dirty="0">
              <a:solidFill>
                <a:schemeClr val="bg1"/>
              </a:solidFill>
            </a:endParaRPr>
          </a:p>
        </p:txBody>
      </p:sp>
      <p:cxnSp>
        <p:nvCxnSpPr>
          <p:cNvPr id="52" name="直接连接符 51">
            <a:extLst>
              <a:ext uri="{FF2B5EF4-FFF2-40B4-BE49-F238E27FC236}">
                <a16:creationId xmlns:a16="http://schemas.microsoft.com/office/drawing/2014/main" xmlns="" id="{00865A0A-94A8-474F-A317-8EF4FB5D441C}"/>
              </a:ext>
            </a:extLst>
          </p:cNvPr>
          <p:cNvCxnSpPr>
            <a:cxnSpLocks/>
            <a:stCxn id="42" idx="2"/>
            <a:endCxn id="51" idx="0"/>
          </p:cNvCxnSpPr>
          <p:nvPr/>
        </p:nvCxnSpPr>
        <p:spPr>
          <a:xfrm flipH="1">
            <a:off x="3197191" y="3894899"/>
            <a:ext cx="306096" cy="459592"/>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xmlns="" id="{A259681B-AC67-414B-BC89-7C369CD35E65}"/>
              </a:ext>
            </a:extLst>
          </p:cNvPr>
          <p:cNvSpPr txBox="1"/>
          <p:nvPr/>
        </p:nvSpPr>
        <p:spPr>
          <a:xfrm>
            <a:off x="2868633" y="4028321"/>
            <a:ext cx="297588" cy="367182"/>
          </a:xfrm>
          <a:prstGeom prst="rect">
            <a:avLst/>
          </a:prstGeom>
          <a:noFill/>
        </p:spPr>
        <p:txBody>
          <a:bodyPr wrap="square" rtlCol="0">
            <a:spAutoFit/>
          </a:bodyPr>
          <a:lstStyle/>
          <a:p>
            <a:r>
              <a:rPr lang="en-US" altLang="zh-CN" dirty="0"/>
              <a:t>0</a:t>
            </a:r>
            <a:endParaRPr lang="zh-CN" altLang="en-US" dirty="0"/>
          </a:p>
        </p:txBody>
      </p:sp>
      <p:sp>
        <p:nvSpPr>
          <p:cNvPr id="56" name="文本框 55">
            <a:extLst>
              <a:ext uri="{FF2B5EF4-FFF2-40B4-BE49-F238E27FC236}">
                <a16:creationId xmlns:a16="http://schemas.microsoft.com/office/drawing/2014/main" xmlns="" id="{508646C0-1FD8-46A7-AD89-453B90FC3F4F}"/>
              </a:ext>
            </a:extLst>
          </p:cNvPr>
          <p:cNvSpPr txBox="1"/>
          <p:nvPr/>
        </p:nvSpPr>
        <p:spPr>
          <a:xfrm>
            <a:off x="3612128" y="3344126"/>
            <a:ext cx="297588" cy="367182"/>
          </a:xfrm>
          <a:prstGeom prst="rect">
            <a:avLst/>
          </a:prstGeom>
          <a:noFill/>
        </p:spPr>
        <p:txBody>
          <a:bodyPr wrap="squar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xmlns="" id="{19CF1DEA-C179-4CB9-B590-486FDB18A3F3}"/>
              </a:ext>
            </a:extLst>
          </p:cNvPr>
          <p:cNvSpPr txBox="1"/>
          <p:nvPr/>
        </p:nvSpPr>
        <p:spPr>
          <a:xfrm>
            <a:off x="4384045" y="2654765"/>
            <a:ext cx="297588" cy="36718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58" name="文本框 57">
            <a:extLst>
              <a:ext uri="{FF2B5EF4-FFF2-40B4-BE49-F238E27FC236}">
                <a16:creationId xmlns:a16="http://schemas.microsoft.com/office/drawing/2014/main" xmlns="" id="{2EA40B97-59E4-454B-9B86-E70ADDCBF70D}"/>
              </a:ext>
            </a:extLst>
          </p:cNvPr>
          <p:cNvSpPr txBox="1"/>
          <p:nvPr/>
        </p:nvSpPr>
        <p:spPr>
          <a:xfrm>
            <a:off x="5433410" y="2251734"/>
            <a:ext cx="297588" cy="36718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59" name="文本框 58">
            <a:extLst>
              <a:ext uri="{FF2B5EF4-FFF2-40B4-BE49-F238E27FC236}">
                <a16:creationId xmlns:a16="http://schemas.microsoft.com/office/drawing/2014/main" xmlns="" id="{163AC2D8-882D-42BA-BAAE-C211C983AB5A}"/>
              </a:ext>
            </a:extLst>
          </p:cNvPr>
          <p:cNvSpPr txBox="1"/>
          <p:nvPr/>
        </p:nvSpPr>
        <p:spPr>
          <a:xfrm>
            <a:off x="6424281" y="2674072"/>
            <a:ext cx="297588" cy="367182"/>
          </a:xfrm>
          <a:prstGeom prst="rect">
            <a:avLst/>
          </a:prstGeom>
          <a:noFill/>
        </p:spPr>
        <p:txBody>
          <a:bodyPr wrap="square" rtlCol="0">
            <a:spAutoFit/>
          </a:bodyPr>
          <a:lstStyle/>
          <a:p>
            <a:r>
              <a:rPr lang="en-US" altLang="zh-CN" dirty="0"/>
              <a:t>0</a:t>
            </a:r>
            <a:endParaRPr lang="zh-CN" altLang="en-US" dirty="0"/>
          </a:p>
        </p:txBody>
      </p:sp>
      <p:sp>
        <p:nvSpPr>
          <p:cNvPr id="5" name="矩形: 圆角 4">
            <a:extLst>
              <a:ext uri="{FF2B5EF4-FFF2-40B4-BE49-F238E27FC236}">
                <a16:creationId xmlns:a16="http://schemas.microsoft.com/office/drawing/2014/main" xmlns="" id="{EC0113B3-8F76-456F-976D-AFC2E8B80A65}"/>
              </a:ext>
            </a:extLst>
          </p:cNvPr>
          <p:cNvSpPr/>
          <p:nvPr/>
        </p:nvSpPr>
        <p:spPr>
          <a:xfrm>
            <a:off x="2727289" y="2590870"/>
            <a:ext cx="2286001" cy="2590908"/>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xmlns="" id="{E3CBE858-8F6E-4704-A122-90975D4468A5}"/>
              </a:ext>
            </a:extLst>
          </p:cNvPr>
          <p:cNvCxnSpPr/>
          <p:nvPr/>
        </p:nvCxnSpPr>
        <p:spPr>
          <a:xfrm flipV="1">
            <a:off x="5276108" y="4211188"/>
            <a:ext cx="783197" cy="26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60183358-B32B-49E9-B982-87A26517D849}"/>
              </a:ext>
            </a:extLst>
          </p:cNvPr>
          <p:cNvSpPr txBox="1"/>
          <p:nvPr/>
        </p:nvSpPr>
        <p:spPr>
          <a:xfrm>
            <a:off x="6424281" y="3860077"/>
            <a:ext cx="4809776" cy="646331"/>
          </a:xfrm>
          <a:prstGeom prst="rect">
            <a:avLst/>
          </a:prstGeom>
          <a:noFill/>
        </p:spPr>
        <p:txBody>
          <a:bodyPr wrap="square" rtlCol="0">
            <a:spAutoFit/>
          </a:bodyPr>
          <a:lstStyle/>
          <a:p>
            <a:r>
              <a:rPr lang="zh-CN" altLang="en-US" dirty="0"/>
              <a:t>以距离插入结点</a:t>
            </a:r>
            <a:r>
              <a:rPr lang="zh-CN" altLang="en-US" dirty="0">
                <a:solidFill>
                  <a:schemeClr val="accent2"/>
                </a:solidFill>
              </a:rPr>
              <a:t>最近</a:t>
            </a:r>
            <a:r>
              <a:rPr lang="zh-CN" altLang="en-US" dirty="0"/>
              <a:t>的，平衡因子绝对值大于</a:t>
            </a:r>
            <a:r>
              <a:rPr lang="en-US" altLang="zh-CN" dirty="0"/>
              <a:t>1</a:t>
            </a:r>
            <a:r>
              <a:rPr lang="zh-CN" altLang="en-US" dirty="0"/>
              <a:t>的结点为</a:t>
            </a:r>
            <a:r>
              <a:rPr lang="zh-CN" altLang="en-US" dirty="0">
                <a:solidFill>
                  <a:srgbClr val="FF0000"/>
                </a:solidFill>
              </a:rPr>
              <a:t>根</a:t>
            </a:r>
            <a:r>
              <a:rPr lang="zh-CN" altLang="en-US" dirty="0"/>
              <a:t>的子树称为</a:t>
            </a:r>
            <a:r>
              <a:rPr lang="zh-CN" altLang="en-US" dirty="0">
                <a:solidFill>
                  <a:schemeClr val="accent1"/>
                </a:solidFill>
              </a:rPr>
              <a:t>最小不平衡子树</a:t>
            </a:r>
          </a:p>
        </p:txBody>
      </p:sp>
    </p:spTree>
    <p:extLst>
      <p:ext uri="{BB962C8B-B14F-4D97-AF65-F5344CB8AC3E}">
        <p14:creationId xmlns:p14="http://schemas.microsoft.com/office/powerpoint/2010/main" val="12284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animBg="1"/>
      <p:bldP spid="39" grpId="0" animBg="1"/>
      <p:bldP spid="40" grpId="0" animBg="1"/>
      <p:bldP spid="42" grpId="0" animBg="1"/>
      <p:bldP spid="51" grpId="0" animBg="1"/>
      <p:bldP spid="54" grpId="0"/>
      <p:bldP spid="56" grpId="0"/>
      <p:bldP spid="57" grpId="0"/>
      <p:bldP spid="58" grpId="0"/>
      <p:bldP spid="59" grpId="0"/>
      <p:bldP spid="5"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流程图: 接点 59">
            <a:extLst>
              <a:ext uri="{FF2B5EF4-FFF2-40B4-BE49-F238E27FC236}">
                <a16:creationId xmlns:a16="http://schemas.microsoft.com/office/drawing/2014/main" xmlns="" id="{C1E02589-2F26-4FF9-B1CE-AEA17DDA56C9}"/>
              </a:ext>
            </a:extLst>
          </p:cNvPr>
          <p:cNvSpPr/>
          <p:nvPr/>
        </p:nvSpPr>
        <p:spPr>
          <a:xfrm>
            <a:off x="8499107" y="20322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61" name="流程图: 接点 60">
            <a:extLst>
              <a:ext uri="{FF2B5EF4-FFF2-40B4-BE49-F238E27FC236}">
                <a16:creationId xmlns:a16="http://schemas.microsoft.com/office/drawing/2014/main" xmlns="" id="{4E322795-5497-4900-835D-2691CD714215}"/>
              </a:ext>
            </a:extLst>
          </p:cNvPr>
          <p:cNvSpPr/>
          <p:nvPr/>
        </p:nvSpPr>
        <p:spPr>
          <a:xfrm>
            <a:off x="9111299" y="248466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62" name="流程图: 接点 61">
            <a:extLst>
              <a:ext uri="{FF2B5EF4-FFF2-40B4-BE49-F238E27FC236}">
                <a16:creationId xmlns:a16="http://schemas.microsoft.com/office/drawing/2014/main" xmlns="" id="{7019A0FD-FF6C-4841-A67C-8159973EA9D6}"/>
              </a:ext>
            </a:extLst>
          </p:cNvPr>
          <p:cNvSpPr/>
          <p:nvPr/>
        </p:nvSpPr>
        <p:spPr>
          <a:xfrm>
            <a:off x="9723491" y="293709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7" name="直接连接符 6">
            <a:extLst>
              <a:ext uri="{FF2B5EF4-FFF2-40B4-BE49-F238E27FC236}">
                <a16:creationId xmlns:a16="http://schemas.microsoft.com/office/drawing/2014/main" xmlns="" id="{AE95FC86-6853-4C2C-AF81-FCC32821E314}"/>
              </a:ext>
            </a:extLst>
          </p:cNvPr>
          <p:cNvCxnSpPr>
            <a:stCxn id="60" idx="5"/>
            <a:endCxn id="61" idx="1"/>
          </p:cNvCxnSpPr>
          <p:nvPr/>
        </p:nvCxnSpPr>
        <p:spPr>
          <a:xfrm>
            <a:off x="9021646" y="2418410"/>
            <a:ext cx="179306" cy="13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0178D58B-11B8-4DFC-B7DE-CCD698DF0D5E}"/>
              </a:ext>
            </a:extLst>
          </p:cNvPr>
          <p:cNvCxnSpPr>
            <a:stCxn id="61" idx="5"/>
            <a:endCxn id="62" idx="1"/>
          </p:cNvCxnSpPr>
          <p:nvPr/>
        </p:nvCxnSpPr>
        <p:spPr>
          <a:xfrm>
            <a:off x="9633838" y="2870842"/>
            <a:ext cx="179306" cy="132514"/>
          </a:xfrm>
          <a:prstGeom prst="line">
            <a:avLst/>
          </a:prstGeom>
        </p:spPr>
        <p:style>
          <a:lnRef idx="1">
            <a:schemeClr val="accent1"/>
          </a:lnRef>
          <a:fillRef idx="0">
            <a:schemeClr val="accent1"/>
          </a:fillRef>
          <a:effectRef idx="0">
            <a:schemeClr val="accent1"/>
          </a:effectRef>
          <a:fontRef idx="minor">
            <a:schemeClr val="tx1"/>
          </a:fontRef>
        </p:style>
      </p:cxnSp>
      <p:sp>
        <p:nvSpPr>
          <p:cNvPr id="69" name="流程图: 接点 68">
            <a:extLst>
              <a:ext uri="{FF2B5EF4-FFF2-40B4-BE49-F238E27FC236}">
                <a16:creationId xmlns:a16="http://schemas.microsoft.com/office/drawing/2014/main" xmlns="" id="{3785F979-AAE1-4621-8BF7-4A739BF42E26}"/>
              </a:ext>
            </a:extLst>
          </p:cNvPr>
          <p:cNvSpPr/>
          <p:nvPr/>
        </p:nvSpPr>
        <p:spPr>
          <a:xfrm>
            <a:off x="3608496" y="203830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70" name="流程图: 接点 69">
            <a:extLst>
              <a:ext uri="{FF2B5EF4-FFF2-40B4-BE49-F238E27FC236}">
                <a16:creationId xmlns:a16="http://schemas.microsoft.com/office/drawing/2014/main" xmlns="" id="{54BFDEA0-3175-422E-B18F-118385CE216B}"/>
              </a:ext>
            </a:extLst>
          </p:cNvPr>
          <p:cNvSpPr/>
          <p:nvPr/>
        </p:nvSpPr>
        <p:spPr>
          <a:xfrm>
            <a:off x="2991050" y="246756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71" name="流程图: 接点 70">
            <a:extLst>
              <a:ext uri="{FF2B5EF4-FFF2-40B4-BE49-F238E27FC236}">
                <a16:creationId xmlns:a16="http://schemas.microsoft.com/office/drawing/2014/main" xmlns="" id="{233A7325-54CC-4A88-A540-CAB4005DED7D}"/>
              </a:ext>
            </a:extLst>
          </p:cNvPr>
          <p:cNvSpPr/>
          <p:nvPr/>
        </p:nvSpPr>
        <p:spPr>
          <a:xfrm>
            <a:off x="2336937" y="28989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cxnSp>
        <p:nvCxnSpPr>
          <p:cNvPr id="72" name="直接连接符 71">
            <a:extLst>
              <a:ext uri="{FF2B5EF4-FFF2-40B4-BE49-F238E27FC236}">
                <a16:creationId xmlns:a16="http://schemas.microsoft.com/office/drawing/2014/main" xmlns="" id="{B361EAD8-D2A5-4E3E-8D1E-FC3F533F5D37}"/>
              </a:ext>
            </a:extLst>
          </p:cNvPr>
          <p:cNvCxnSpPr>
            <a:cxnSpLocks/>
            <a:stCxn id="69" idx="3"/>
            <a:endCxn id="70" idx="7"/>
          </p:cNvCxnSpPr>
          <p:nvPr/>
        </p:nvCxnSpPr>
        <p:spPr>
          <a:xfrm flipH="1">
            <a:off x="3513589" y="2424480"/>
            <a:ext cx="184560" cy="109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xmlns="" id="{A183121E-B716-4175-A725-55369189891A}"/>
              </a:ext>
            </a:extLst>
          </p:cNvPr>
          <p:cNvCxnSpPr>
            <a:cxnSpLocks/>
            <a:stCxn id="70" idx="3"/>
            <a:endCxn id="71" idx="7"/>
          </p:cNvCxnSpPr>
          <p:nvPr/>
        </p:nvCxnSpPr>
        <p:spPr>
          <a:xfrm flipH="1">
            <a:off x="2859476" y="2853741"/>
            <a:ext cx="221227" cy="1114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1F773F7B-7F78-4924-BAEB-B29EE668ED4C}"/>
              </a:ext>
            </a:extLst>
          </p:cNvPr>
          <p:cNvSpPr txBox="1"/>
          <p:nvPr/>
        </p:nvSpPr>
        <p:spPr>
          <a:xfrm>
            <a:off x="7507605" y="3471549"/>
            <a:ext cx="4266636" cy="376132"/>
          </a:xfrm>
          <a:prstGeom prst="rect">
            <a:avLst/>
          </a:prstGeom>
          <a:noFill/>
        </p:spPr>
        <p:txBody>
          <a:bodyPr wrap="square" rtlCol="0">
            <a:spAutoFit/>
          </a:bodyPr>
          <a:lstStyle/>
          <a:p>
            <a:r>
              <a:rPr lang="en-US" altLang="zh-CN" dirty="0">
                <a:solidFill>
                  <a:schemeClr val="accent1"/>
                </a:solidFill>
              </a:rPr>
              <a:t>RR</a:t>
            </a:r>
            <a:r>
              <a:rPr lang="zh-CN" altLang="en-US" dirty="0"/>
              <a:t>调整</a:t>
            </a:r>
            <a:r>
              <a:rPr lang="en-US" altLang="zh-CN" dirty="0"/>
              <a:t>(</a:t>
            </a:r>
            <a:r>
              <a:rPr lang="zh-CN" altLang="en-US" dirty="0"/>
              <a:t>右孩子的右子树上插入结点导致</a:t>
            </a:r>
            <a:r>
              <a:rPr lang="en-US" altLang="zh-CN" dirty="0"/>
              <a:t>)</a:t>
            </a:r>
            <a:endParaRPr lang="zh-CN" altLang="en-US" dirty="0"/>
          </a:p>
        </p:txBody>
      </p:sp>
      <p:sp>
        <p:nvSpPr>
          <p:cNvPr id="93" name="文本框 92">
            <a:extLst>
              <a:ext uri="{FF2B5EF4-FFF2-40B4-BE49-F238E27FC236}">
                <a16:creationId xmlns:a16="http://schemas.microsoft.com/office/drawing/2014/main" xmlns="" id="{399481FD-C7BB-4EE8-9997-3D1647634A45}"/>
              </a:ext>
            </a:extLst>
          </p:cNvPr>
          <p:cNvSpPr txBox="1"/>
          <p:nvPr/>
        </p:nvSpPr>
        <p:spPr>
          <a:xfrm>
            <a:off x="1412204" y="3470562"/>
            <a:ext cx="4714612" cy="376132"/>
          </a:xfrm>
          <a:prstGeom prst="rect">
            <a:avLst/>
          </a:prstGeom>
          <a:noFill/>
        </p:spPr>
        <p:txBody>
          <a:bodyPr wrap="square" rtlCol="0">
            <a:spAutoFit/>
          </a:bodyPr>
          <a:lstStyle/>
          <a:p>
            <a:r>
              <a:rPr lang="en-US" altLang="zh-CN" dirty="0">
                <a:solidFill>
                  <a:schemeClr val="accent1"/>
                </a:solidFill>
              </a:rPr>
              <a:t>LL</a:t>
            </a:r>
            <a:r>
              <a:rPr lang="zh-CN" altLang="en-US" dirty="0"/>
              <a:t>调整</a:t>
            </a:r>
            <a:r>
              <a:rPr lang="en-US" altLang="zh-CN" dirty="0"/>
              <a:t>(</a:t>
            </a:r>
            <a:r>
              <a:rPr lang="zh-CN" altLang="en-US" dirty="0"/>
              <a:t>左孩子的左子树上插入结点导致</a:t>
            </a:r>
            <a:r>
              <a:rPr lang="en-US" altLang="zh-CN" dirty="0"/>
              <a:t>)</a:t>
            </a:r>
            <a:endParaRPr lang="zh-CN" altLang="en-US" dirty="0"/>
          </a:p>
        </p:txBody>
      </p:sp>
      <p:sp>
        <p:nvSpPr>
          <p:cNvPr id="94" name="流程图: 接点 93">
            <a:extLst>
              <a:ext uri="{FF2B5EF4-FFF2-40B4-BE49-F238E27FC236}">
                <a16:creationId xmlns:a16="http://schemas.microsoft.com/office/drawing/2014/main" xmlns="" id="{88FCD573-13C7-457E-91CB-2BBB9A70161F}"/>
              </a:ext>
            </a:extLst>
          </p:cNvPr>
          <p:cNvSpPr/>
          <p:nvPr/>
        </p:nvSpPr>
        <p:spPr>
          <a:xfrm>
            <a:off x="3769510" y="425569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95" name="流程图: 接点 94">
            <a:extLst>
              <a:ext uri="{FF2B5EF4-FFF2-40B4-BE49-F238E27FC236}">
                <a16:creationId xmlns:a16="http://schemas.microsoft.com/office/drawing/2014/main" xmlns="" id="{E715488F-38E9-4BA4-BB3E-0610C67D3075}"/>
              </a:ext>
            </a:extLst>
          </p:cNvPr>
          <p:cNvSpPr/>
          <p:nvPr/>
        </p:nvSpPr>
        <p:spPr>
          <a:xfrm>
            <a:off x="3152064" y="468495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96" name="流程图: 接点 95">
            <a:extLst>
              <a:ext uri="{FF2B5EF4-FFF2-40B4-BE49-F238E27FC236}">
                <a16:creationId xmlns:a16="http://schemas.microsoft.com/office/drawing/2014/main" xmlns="" id="{EA5A1051-C5E1-4756-BBD3-E30DCCE681D1}"/>
              </a:ext>
            </a:extLst>
          </p:cNvPr>
          <p:cNvSpPr/>
          <p:nvPr/>
        </p:nvSpPr>
        <p:spPr>
          <a:xfrm>
            <a:off x="3777060" y="525223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cxnSp>
        <p:nvCxnSpPr>
          <p:cNvPr id="108" name="直接连接符 107">
            <a:extLst>
              <a:ext uri="{FF2B5EF4-FFF2-40B4-BE49-F238E27FC236}">
                <a16:creationId xmlns:a16="http://schemas.microsoft.com/office/drawing/2014/main" xmlns="" id="{3B4361D2-821E-4B79-A4A6-B78CA254634D}"/>
              </a:ext>
            </a:extLst>
          </p:cNvPr>
          <p:cNvCxnSpPr>
            <a:cxnSpLocks/>
            <a:stCxn id="94" idx="3"/>
            <a:endCxn id="95" idx="7"/>
          </p:cNvCxnSpPr>
          <p:nvPr/>
        </p:nvCxnSpPr>
        <p:spPr>
          <a:xfrm flipH="1">
            <a:off x="3674603" y="4641869"/>
            <a:ext cx="184560" cy="109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xmlns="" id="{CB70D311-5D0B-4644-8920-9333BB78B5A5}"/>
              </a:ext>
            </a:extLst>
          </p:cNvPr>
          <p:cNvCxnSpPr>
            <a:cxnSpLocks/>
            <a:stCxn id="95" idx="5"/>
            <a:endCxn id="96" idx="1"/>
          </p:cNvCxnSpPr>
          <p:nvPr/>
        </p:nvCxnSpPr>
        <p:spPr>
          <a:xfrm>
            <a:off x="3674603" y="5071130"/>
            <a:ext cx="192110" cy="247365"/>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xmlns="" id="{FB37031F-C2AB-4549-98C8-FD388912B4BD}"/>
              </a:ext>
            </a:extLst>
          </p:cNvPr>
          <p:cNvSpPr txBox="1"/>
          <p:nvPr/>
        </p:nvSpPr>
        <p:spPr>
          <a:xfrm>
            <a:off x="1578472" y="5965085"/>
            <a:ext cx="4714612" cy="376132"/>
          </a:xfrm>
          <a:prstGeom prst="rect">
            <a:avLst/>
          </a:prstGeom>
          <a:noFill/>
        </p:spPr>
        <p:txBody>
          <a:bodyPr wrap="square" rtlCol="0">
            <a:spAutoFit/>
          </a:bodyPr>
          <a:lstStyle/>
          <a:p>
            <a:r>
              <a:rPr lang="en-US" altLang="zh-CN" dirty="0">
                <a:solidFill>
                  <a:schemeClr val="accent1"/>
                </a:solidFill>
              </a:rPr>
              <a:t>LR</a:t>
            </a:r>
            <a:r>
              <a:rPr lang="zh-CN" altLang="en-US" dirty="0"/>
              <a:t>调整</a:t>
            </a:r>
            <a:r>
              <a:rPr lang="en-US" altLang="zh-CN" dirty="0"/>
              <a:t>(</a:t>
            </a:r>
            <a:r>
              <a:rPr lang="zh-CN" altLang="en-US" dirty="0"/>
              <a:t>左孩子</a:t>
            </a:r>
            <a:r>
              <a:rPr lang="zh-CN" altLang="en-US" dirty="0" smtClean="0"/>
              <a:t>的右子</a:t>
            </a:r>
            <a:r>
              <a:rPr lang="zh-CN" altLang="en-US" dirty="0"/>
              <a:t>树上插入结点导致</a:t>
            </a:r>
            <a:r>
              <a:rPr lang="en-US" altLang="zh-CN" dirty="0"/>
              <a:t>)</a:t>
            </a:r>
            <a:endParaRPr lang="zh-CN" altLang="en-US" dirty="0"/>
          </a:p>
        </p:txBody>
      </p:sp>
      <p:sp>
        <p:nvSpPr>
          <p:cNvPr id="123" name="流程图: 接点 122">
            <a:extLst>
              <a:ext uri="{FF2B5EF4-FFF2-40B4-BE49-F238E27FC236}">
                <a16:creationId xmlns:a16="http://schemas.microsoft.com/office/drawing/2014/main" xmlns="" id="{BCD83D32-7002-4195-88FF-622ADDD069BC}"/>
              </a:ext>
            </a:extLst>
          </p:cNvPr>
          <p:cNvSpPr/>
          <p:nvPr/>
        </p:nvSpPr>
        <p:spPr>
          <a:xfrm>
            <a:off x="9699089" y="425846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24" name="流程图: 接点 123">
            <a:extLst>
              <a:ext uri="{FF2B5EF4-FFF2-40B4-BE49-F238E27FC236}">
                <a16:creationId xmlns:a16="http://schemas.microsoft.com/office/drawing/2014/main" xmlns="" id="{F64919CC-8925-416D-A076-AB9A80948C29}"/>
              </a:ext>
            </a:extLst>
          </p:cNvPr>
          <p:cNvSpPr/>
          <p:nvPr/>
        </p:nvSpPr>
        <p:spPr>
          <a:xfrm>
            <a:off x="10456459" y="468155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30" name="流程图: 接点 129">
            <a:extLst>
              <a:ext uri="{FF2B5EF4-FFF2-40B4-BE49-F238E27FC236}">
                <a16:creationId xmlns:a16="http://schemas.microsoft.com/office/drawing/2014/main" xmlns="" id="{7B17D8B6-5ABD-49BA-8D0D-71595F8F79D2}"/>
              </a:ext>
            </a:extLst>
          </p:cNvPr>
          <p:cNvSpPr/>
          <p:nvPr/>
        </p:nvSpPr>
        <p:spPr>
          <a:xfrm>
            <a:off x="9723491" y="525223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cxnSp>
        <p:nvCxnSpPr>
          <p:cNvPr id="131" name="直接连接符 130">
            <a:extLst>
              <a:ext uri="{FF2B5EF4-FFF2-40B4-BE49-F238E27FC236}">
                <a16:creationId xmlns:a16="http://schemas.microsoft.com/office/drawing/2014/main" xmlns="" id="{1971C6A2-12C5-4A2E-A949-375A31CD94AA}"/>
              </a:ext>
            </a:extLst>
          </p:cNvPr>
          <p:cNvCxnSpPr>
            <a:cxnSpLocks/>
            <a:stCxn id="123" idx="5"/>
            <a:endCxn id="124" idx="1"/>
          </p:cNvCxnSpPr>
          <p:nvPr/>
        </p:nvCxnSpPr>
        <p:spPr>
          <a:xfrm>
            <a:off x="10221628" y="4644636"/>
            <a:ext cx="324484" cy="103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xmlns="" id="{83B6D995-A6AE-447A-B559-DB0F4EBF9406}"/>
              </a:ext>
            </a:extLst>
          </p:cNvPr>
          <p:cNvCxnSpPr>
            <a:cxnSpLocks/>
            <a:stCxn id="124" idx="3"/>
            <a:endCxn id="130" idx="7"/>
          </p:cNvCxnSpPr>
          <p:nvPr/>
        </p:nvCxnSpPr>
        <p:spPr>
          <a:xfrm flipH="1">
            <a:off x="10246030" y="5067725"/>
            <a:ext cx="300082" cy="250770"/>
          </a:xfrm>
          <a:prstGeom prst="line">
            <a:avLst/>
          </a:prstGeom>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xmlns="" id="{BFA61E68-ECB4-45DF-A8B8-E66EFE83E5B7}"/>
              </a:ext>
            </a:extLst>
          </p:cNvPr>
          <p:cNvSpPr txBox="1"/>
          <p:nvPr/>
        </p:nvSpPr>
        <p:spPr>
          <a:xfrm>
            <a:off x="7508051" y="5967852"/>
            <a:ext cx="4266190" cy="369332"/>
          </a:xfrm>
          <a:prstGeom prst="rect">
            <a:avLst/>
          </a:prstGeom>
          <a:noFill/>
        </p:spPr>
        <p:txBody>
          <a:bodyPr wrap="square" rtlCol="0">
            <a:spAutoFit/>
          </a:bodyPr>
          <a:lstStyle/>
          <a:p>
            <a:r>
              <a:rPr lang="en-US" altLang="zh-CN" dirty="0">
                <a:solidFill>
                  <a:schemeClr val="accent1"/>
                </a:solidFill>
              </a:rPr>
              <a:t>RL</a:t>
            </a:r>
            <a:r>
              <a:rPr lang="zh-CN" altLang="en-US" dirty="0"/>
              <a:t>调整</a:t>
            </a:r>
            <a:r>
              <a:rPr lang="en-US" altLang="zh-CN" dirty="0" smtClean="0"/>
              <a:t>(</a:t>
            </a:r>
            <a:r>
              <a:rPr lang="zh-CN" altLang="en-US" dirty="0" smtClean="0"/>
              <a:t>右孩子</a:t>
            </a:r>
            <a:r>
              <a:rPr lang="zh-CN" altLang="en-US" dirty="0"/>
              <a:t>的左子树上插入结点导致</a:t>
            </a:r>
            <a:r>
              <a:rPr lang="en-US" altLang="zh-CN" dirty="0"/>
              <a:t>)</a:t>
            </a:r>
            <a:endParaRPr lang="zh-CN" altLang="en-US" dirty="0"/>
          </a:p>
        </p:txBody>
      </p:sp>
      <p:sp>
        <p:nvSpPr>
          <p:cNvPr id="83" name="文本框 82">
            <a:extLst>
              <a:ext uri="{FF2B5EF4-FFF2-40B4-BE49-F238E27FC236}">
                <a16:creationId xmlns:a16="http://schemas.microsoft.com/office/drawing/2014/main" xmlns="" id="{50189637-8E86-42EF-B92F-B350207B359A}"/>
              </a:ext>
            </a:extLst>
          </p:cNvPr>
          <p:cNvSpPr txBox="1"/>
          <p:nvPr/>
        </p:nvSpPr>
        <p:spPr>
          <a:xfrm>
            <a:off x="2080727" y="709127"/>
            <a:ext cx="7732417" cy="646331"/>
          </a:xfrm>
          <a:prstGeom prst="rect">
            <a:avLst/>
          </a:prstGeom>
          <a:noFill/>
        </p:spPr>
        <p:txBody>
          <a:bodyPr wrap="square" rtlCol="0">
            <a:spAutoFit/>
          </a:bodyPr>
          <a:lstStyle/>
          <a:p>
            <a:r>
              <a:rPr lang="zh-CN" altLang="en-US" dirty="0"/>
              <a:t>每插入一个结点，都要检查二叉排序树的平衡性，如果出现不平衡，那么平衡调整首先要找出最小不平衡子树，然后对这个最小不平衡子树进行调整。</a:t>
            </a:r>
          </a:p>
        </p:txBody>
      </p:sp>
    </p:spTree>
    <p:extLst>
      <p:ext uri="{BB962C8B-B14F-4D97-AF65-F5344CB8AC3E}">
        <p14:creationId xmlns:p14="http://schemas.microsoft.com/office/powerpoint/2010/main" val="166796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9" grpId="0" animBg="1"/>
      <p:bldP spid="70" grpId="0" animBg="1"/>
      <p:bldP spid="71" grpId="0" animBg="1"/>
      <p:bldP spid="37" grpId="0"/>
      <p:bldP spid="93" grpId="0"/>
      <p:bldP spid="94" grpId="0" animBg="1"/>
      <p:bldP spid="95" grpId="0" animBg="1"/>
      <p:bldP spid="96" grpId="0" animBg="1"/>
      <p:bldP spid="120" grpId="0"/>
      <p:bldP spid="123" grpId="0" animBg="1"/>
      <p:bldP spid="124" grpId="0" animBg="1"/>
      <p:bldP spid="130" grpId="0" animBg="1"/>
      <p:bldP spid="134" grpId="0"/>
      <p:bldP spid="8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43" name="流程图: 接点 42">
            <a:extLst>
              <a:ext uri="{FF2B5EF4-FFF2-40B4-BE49-F238E27FC236}">
                <a16:creationId xmlns:a16="http://schemas.microsoft.com/office/drawing/2014/main" xmlns="" id="{2E11A583-13B1-4ACC-A3FD-55DFE337F6B6}"/>
              </a:ext>
            </a:extLst>
          </p:cNvPr>
          <p:cNvSpPr/>
          <p:nvPr/>
        </p:nvSpPr>
        <p:spPr>
          <a:xfrm>
            <a:off x="5830690" y="226873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44" name="流程图: 接点 43">
            <a:extLst>
              <a:ext uri="{FF2B5EF4-FFF2-40B4-BE49-F238E27FC236}">
                <a16:creationId xmlns:a16="http://schemas.microsoft.com/office/drawing/2014/main" xmlns="" id="{F2B60CB0-886E-4BBC-9BDD-E4D9DD072B32}"/>
              </a:ext>
            </a:extLst>
          </p:cNvPr>
          <p:cNvSpPr/>
          <p:nvPr/>
        </p:nvSpPr>
        <p:spPr>
          <a:xfrm>
            <a:off x="4907148" y="288728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13" name="直接连接符 12">
            <a:extLst>
              <a:ext uri="{FF2B5EF4-FFF2-40B4-BE49-F238E27FC236}">
                <a16:creationId xmlns:a16="http://schemas.microsoft.com/office/drawing/2014/main" xmlns="" id="{6AC43B60-97D7-4320-A2E4-36D94F3944F3}"/>
              </a:ext>
            </a:extLst>
          </p:cNvPr>
          <p:cNvCxnSpPr>
            <a:stCxn id="43" idx="3"/>
            <a:endCxn id="44" idx="7"/>
          </p:cNvCxnSpPr>
          <p:nvPr/>
        </p:nvCxnSpPr>
        <p:spPr>
          <a:xfrm flipH="1">
            <a:off x="5429687" y="2654914"/>
            <a:ext cx="490656" cy="298625"/>
          </a:xfrm>
          <a:prstGeom prst="line">
            <a:avLst/>
          </a:prstGeom>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xmlns="" id="{1636FF9C-D0E7-4F52-B901-C3A82D271460}"/>
              </a:ext>
            </a:extLst>
          </p:cNvPr>
          <p:cNvSpPr/>
          <p:nvPr/>
        </p:nvSpPr>
        <p:spPr>
          <a:xfrm>
            <a:off x="3982271" y="353023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48" name="直接连接符 47">
            <a:extLst>
              <a:ext uri="{FF2B5EF4-FFF2-40B4-BE49-F238E27FC236}">
                <a16:creationId xmlns:a16="http://schemas.microsoft.com/office/drawing/2014/main" xmlns="" id="{CF8150BC-01CD-4114-A0BD-46D21DD4704D}"/>
              </a:ext>
            </a:extLst>
          </p:cNvPr>
          <p:cNvCxnSpPr>
            <a:cxnSpLocks/>
            <a:stCxn id="44" idx="3"/>
            <a:endCxn id="47" idx="7"/>
          </p:cNvCxnSpPr>
          <p:nvPr/>
        </p:nvCxnSpPr>
        <p:spPr>
          <a:xfrm flipH="1">
            <a:off x="4504810" y="3273457"/>
            <a:ext cx="491991" cy="32303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F9582A5A-A075-4E66-9CDF-B49D0F26953E}"/>
              </a:ext>
            </a:extLst>
          </p:cNvPr>
          <p:cNvSpPr txBox="1"/>
          <p:nvPr/>
        </p:nvSpPr>
        <p:spPr>
          <a:xfrm>
            <a:off x="5975737" y="1855407"/>
            <a:ext cx="322097"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56" name="文本框 55">
            <a:extLst>
              <a:ext uri="{FF2B5EF4-FFF2-40B4-BE49-F238E27FC236}">
                <a16:creationId xmlns:a16="http://schemas.microsoft.com/office/drawing/2014/main" xmlns="" id="{54D10EF3-3496-4470-8E9B-A9F67BF6372C}"/>
              </a:ext>
            </a:extLst>
          </p:cNvPr>
          <p:cNvSpPr txBox="1"/>
          <p:nvPr/>
        </p:nvSpPr>
        <p:spPr>
          <a:xfrm>
            <a:off x="4996801" y="2536505"/>
            <a:ext cx="322097" cy="369332"/>
          </a:xfrm>
          <a:prstGeom prst="rect">
            <a:avLst/>
          </a:prstGeom>
          <a:noFill/>
        </p:spPr>
        <p:txBody>
          <a:bodyPr wrap="squar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xmlns="" id="{C507FF80-8F70-41A3-B30A-E432F42D1339}"/>
              </a:ext>
            </a:extLst>
          </p:cNvPr>
          <p:cNvSpPr txBox="1"/>
          <p:nvPr/>
        </p:nvSpPr>
        <p:spPr>
          <a:xfrm>
            <a:off x="4111638" y="3160904"/>
            <a:ext cx="322097" cy="369332"/>
          </a:xfrm>
          <a:prstGeom prst="rect">
            <a:avLst/>
          </a:prstGeom>
          <a:noFill/>
        </p:spPr>
        <p:txBody>
          <a:bodyPr wrap="square" rtlCol="0">
            <a:spAutoFit/>
          </a:bodyPr>
          <a:lstStyle/>
          <a:p>
            <a:r>
              <a:rPr lang="en-US" altLang="zh-CN" dirty="0"/>
              <a:t>0</a:t>
            </a:r>
            <a:endParaRPr lang="zh-CN" altLang="en-US" dirty="0"/>
          </a:p>
        </p:txBody>
      </p:sp>
      <p:sp>
        <p:nvSpPr>
          <p:cNvPr id="28" name="椭圆 27">
            <a:extLst>
              <a:ext uri="{FF2B5EF4-FFF2-40B4-BE49-F238E27FC236}">
                <a16:creationId xmlns:a16="http://schemas.microsoft.com/office/drawing/2014/main" xmlns="" id="{93056CCD-4B1A-442B-B796-DF99084212DA}"/>
              </a:ext>
            </a:extLst>
          </p:cNvPr>
          <p:cNvSpPr/>
          <p:nvPr/>
        </p:nvSpPr>
        <p:spPr>
          <a:xfrm>
            <a:off x="3349690" y="1657207"/>
            <a:ext cx="4208106" cy="282148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xmlns="" id="{433F5F3E-8174-4C69-82C0-45B5A19B90EB}"/>
              </a:ext>
            </a:extLst>
          </p:cNvPr>
          <p:cNvSpPr txBox="1"/>
          <p:nvPr/>
        </p:nvSpPr>
        <p:spPr>
          <a:xfrm>
            <a:off x="8322906" y="1987420"/>
            <a:ext cx="1101012" cy="646331"/>
          </a:xfrm>
          <a:prstGeom prst="rect">
            <a:avLst/>
          </a:prstGeom>
          <a:noFill/>
        </p:spPr>
        <p:txBody>
          <a:bodyPr wrap="square" rtlCol="0">
            <a:spAutoFit/>
          </a:bodyPr>
          <a:lstStyle/>
          <a:p>
            <a:r>
              <a:rPr lang="zh-CN" altLang="en-US" dirty="0">
                <a:solidFill>
                  <a:schemeClr val="accent2"/>
                </a:solidFill>
              </a:rPr>
              <a:t>最小不平衡子树</a:t>
            </a:r>
          </a:p>
        </p:txBody>
      </p:sp>
      <p:cxnSp>
        <p:nvCxnSpPr>
          <p:cNvPr id="31" name="直接箭头连接符 30">
            <a:extLst>
              <a:ext uri="{FF2B5EF4-FFF2-40B4-BE49-F238E27FC236}">
                <a16:creationId xmlns:a16="http://schemas.microsoft.com/office/drawing/2014/main" xmlns="" id="{0940551A-B7DC-4CB3-ABE4-0BFFCD7A32BC}"/>
              </a:ext>
            </a:extLst>
          </p:cNvPr>
          <p:cNvCxnSpPr>
            <a:stCxn id="29" idx="1"/>
            <a:endCxn id="28" idx="6"/>
          </p:cNvCxnSpPr>
          <p:nvPr/>
        </p:nvCxnSpPr>
        <p:spPr>
          <a:xfrm flipH="1">
            <a:off x="7557796" y="2310586"/>
            <a:ext cx="765110" cy="7573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文本框 31">
            <a:extLst>
              <a:ext uri="{FF2B5EF4-FFF2-40B4-BE49-F238E27FC236}">
                <a16:creationId xmlns:a16="http://schemas.microsoft.com/office/drawing/2014/main" xmlns="" id="{1F04D5EF-65F4-4492-B510-4816EB50EFDF}"/>
              </a:ext>
            </a:extLst>
          </p:cNvPr>
          <p:cNvSpPr txBox="1"/>
          <p:nvPr/>
        </p:nvSpPr>
        <p:spPr>
          <a:xfrm>
            <a:off x="8444204" y="3160904"/>
            <a:ext cx="2503428" cy="1200329"/>
          </a:xfrm>
          <a:prstGeom prst="rect">
            <a:avLst/>
          </a:prstGeom>
          <a:noFill/>
        </p:spPr>
        <p:txBody>
          <a:bodyPr wrap="square" rtlCol="0">
            <a:spAutoFit/>
          </a:bodyPr>
          <a:lstStyle/>
          <a:p>
            <a:r>
              <a:rPr lang="zh-CN" altLang="en-US" dirty="0"/>
              <a:t>由于插入</a:t>
            </a:r>
            <a:r>
              <a:rPr lang="en-US" altLang="zh-CN" dirty="0"/>
              <a:t>15</a:t>
            </a:r>
            <a:r>
              <a:rPr lang="zh-CN" altLang="en-US" dirty="0"/>
              <a:t>导致树不平衡，是根结点的左孩子的左子树导致，所以属于</a:t>
            </a:r>
            <a:r>
              <a:rPr lang="en-US" altLang="zh-CN" dirty="0">
                <a:solidFill>
                  <a:schemeClr val="accent1"/>
                </a:solidFill>
              </a:rPr>
              <a:t>LL</a:t>
            </a:r>
            <a:r>
              <a:rPr lang="zh-CN" altLang="en-US" dirty="0">
                <a:solidFill>
                  <a:schemeClr val="accent1"/>
                </a:solidFill>
              </a:rPr>
              <a:t>调整</a:t>
            </a:r>
          </a:p>
        </p:txBody>
      </p:sp>
      <p:sp>
        <p:nvSpPr>
          <p:cNvPr id="33" name="文本框 32">
            <a:extLst>
              <a:ext uri="{FF2B5EF4-FFF2-40B4-BE49-F238E27FC236}">
                <a16:creationId xmlns:a16="http://schemas.microsoft.com/office/drawing/2014/main" xmlns="" id="{C8197AAF-624C-47AC-B185-9060F3AC963D}"/>
              </a:ext>
            </a:extLst>
          </p:cNvPr>
          <p:cNvSpPr txBox="1"/>
          <p:nvPr/>
        </p:nvSpPr>
        <p:spPr>
          <a:xfrm>
            <a:off x="2144485" y="5172791"/>
            <a:ext cx="7903029" cy="369332"/>
          </a:xfrm>
          <a:prstGeom prst="rect">
            <a:avLst/>
          </a:prstGeom>
          <a:noFill/>
        </p:spPr>
        <p:txBody>
          <a:bodyPr wrap="square" rtlCol="0">
            <a:spAutoFit/>
          </a:bodyPr>
          <a:lstStyle/>
          <a:p>
            <a:r>
              <a:rPr lang="en-US" altLang="zh-CN" dirty="0">
                <a:solidFill>
                  <a:schemeClr val="accent1"/>
                </a:solidFill>
              </a:rPr>
              <a:t>LL</a:t>
            </a:r>
            <a:r>
              <a:rPr lang="zh-CN" altLang="en-US" dirty="0">
                <a:solidFill>
                  <a:schemeClr val="accent1"/>
                </a:solidFill>
              </a:rPr>
              <a:t>调整：由于最小不平衡子树的根结点平衡因子为正数</a:t>
            </a:r>
            <a:r>
              <a:rPr lang="en-US" altLang="zh-CN" dirty="0">
                <a:solidFill>
                  <a:schemeClr val="accent1"/>
                </a:solidFill>
              </a:rPr>
              <a:t>(2)</a:t>
            </a:r>
            <a:r>
              <a:rPr lang="zh-CN" altLang="en-US" dirty="0">
                <a:solidFill>
                  <a:schemeClr val="accent1"/>
                </a:solidFill>
              </a:rPr>
              <a:t>，所以进行</a:t>
            </a:r>
            <a:r>
              <a:rPr lang="zh-CN" altLang="en-US" dirty="0">
                <a:solidFill>
                  <a:schemeClr val="accent2"/>
                </a:solidFill>
              </a:rPr>
              <a:t>右旋</a:t>
            </a:r>
          </a:p>
        </p:txBody>
      </p:sp>
      <p:cxnSp>
        <p:nvCxnSpPr>
          <p:cNvPr id="35" name="连接符: 曲线 34">
            <a:extLst>
              <a:ext uri="{FF2B5EF4-FFF2-40B4-BE49-F238E27FC236}">
                <a16:creationId xmlns:a16="http://schemas.microsoft.com/office/drawing/2014/main" xmlns="" id="{E71B416F-DAA5-4225-AA83-83F7AA8FD477}"/>
              </a:ext>
            </a:extLst>
          </p:cNvPr>
          <p:cNvCxnSpPr>
            <a:cxnSpLocks/>
            <a:stCxn id="44" idx="1"/>
          </p:cNvCxnSpPr>
          <p:nvPr/>
        </p:nvCxnSpPr>
        <p:spPr>
          <a:xfrm rot="5400000" flipH="1" flipV="1">
            <a:off x="4970155" y="2248679"/>
            <a:ext cx="731507" cy="678214"/>
          </a:xfrm>
          <a:prstGeom prst="curvedConnector3">
            <a:avLst>
              <a:gd name="adj1" fmla="val 121430"/>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8334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animBg="1"/>
      <p:bldP spid="44" grpId="0" animBg="1"/>
      <p:bldP spid="47" grpId="0" animBg="1"/>
      <p:bldP spid="21" grpId="0"/>
      <p:bldP spid="56" grpId="0"/>
      <p:bldP spid="57" grpId="0"/>
      <p:bldP spid="28" grpId="0" animBg="1"/>
      <p:bldP spid="29" grpId="0"/>
      <p:bldP spid="32" grpId="0"/>
      <p:bldP spid="3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43" name="流程图: 接点 42">
            <a:extLst>
              <a:ext uri="{FF2B5EF4-FFF2-40B4-BE49-F238E27FC236}">
                <a16:creationId xmlns:a16="http://schemas.microsoft.com/office/drawing/2014/main" xmlns="" id="{2E11A583-13B1-4ACC-A3FD-55DFE337F6B6}"/>
              </a:ext>
            </a:extLst>
          </p:cNvPr>
          <p:cNvSpPr/>
          <p:nvPr/>
        </p:nvSpPr>
        <p:spPr>
          <a:xfrm>
            <a:off x="6537694" y="317028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44" name="流程图: 接点 43">
            <a:extLst>
              <a:ext uri="{FF2B5EF4-FFF2-40B4-BE49-F238E27FC236}">
                <a16:creationId xmlns:a16="http://schemas.microsoft.com/office/drawing/2014/main" xmlns="" id="{F2B60CB0-886E-4BBC-9BDD-E4D9DD072B32}"/>
              </a:ext>
            </a:extLst>
          </p:cNvPr>
          <p:cNvSpPr/>
          <p:nvPr/>
        </p:nvSpPr>
        <p:spPr>
          <a:xfrm>
            <a:off x="5615879" y="25233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13" name="直接连接符 12">
            <a:extLst>
              <a:ext uri="{FF2B5EF4-FFF2-40B4-BE49-F238E27FC236}">
                <a16:creationId xmlns:a16="http://schemas.microsoft.com/office/drawing/2014/main" xmlns="" id="{6AC43B60-97D7-4320-A2E4-36D94F3944F3}"/>
              </a:ext>
            </a:extLst>
          </p:cNvPr>
          <p:cNvCxnSpPr>
            <a:cxnSpLocks/>
            <a:stCxn id="43" idx="1"/>
            <a:endCxn id="44" idx="5"/>
          </p:cNvCxnSpPr>
          <p:nvPr/>
        </p:nvCxnSpPr>
        <p:spPr>
          <a:xfrm flipH="1" flipV="1">
            <a:off x="6138418" y="2909531"/>
            <a:ext cx="488929" cy="327009"/>
          </a:xfrm>
          <a:prstGeom prst="line">
            <a:avLst/>
          </a:prstGeom>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xmlns="" id="{1636FF9C-D0E7-4F52-B901-C3A82D271460}"/>
              </a:ext>
            </a:extLst>
          </p:cNvPr>
          <p:cNvSpPr/>
          <p:nvPr/>
        </p:nvSpPr>
        <p:spPr>
          <a:xfrm>
            <a:off x="4672737" y="317429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48" name="直接连接符 47">
            <a:extLst>
              <a:ext uri="{FF2B5EF4-FFF2-40B4-BE49-F238E27FC236}">
                <a16:creationId xmlns:a16="http://schemas.microsoft.com/office/drawing/2014/main" xmlns="" id="{CF8150BC-01CD-4114-A0BD-46D21DD4704D}"/>
              </a:ext>
            </a:extLst>
          </p:cNvPr>
          <p:cNvCxnSpPr>
            <a:cxnSpLocks/>
            <a:stCxn id="44" idx="3"/>
            <a:endCxn id="47" idx="7"/>
          </p:cNvCxnSpPr>
          <p:nvPr/>
        </p:nvCxnSpPr>
        <p:spPr>
          <a:xfrm flipH="1">
            <a:off x="5195276" y="2909531"/>
            <a:ext cx="510256"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xmlns="" id="{54D10EF3-3496-4470-8E9B-A9F67BF6372C}"/>
              </a:ext>
            </a:extLst>
          </p:cNvPr>
          <p:cNvSpPr txBox="1"/>
          <p:nvPr/>
        </p:nvSpPr>
        <p:spPr>
          <a:xfrm>
            <a:off x="5687267" y="2180566"/>
            <a:ext cx="322097" cy="369332"/>
          </a:xfrm>
          <a:prstGeom prst="rect">
            <a:avLst/>
          </a:prstGeom>
          <a:noFill/>
        </p:spPr>
        <p:txBody>
          <a:bodyPr wrap="square" rtlCol="0">
            <a:spAutoFit/>
          </a:bodyPr>
          <a:lstStyle/>
          <a:p>
            <a:r>
              <a:rPr lang="en-US" altLang="zh-CN" dirty="0"/>
              <a:t>0</a:t>
            </a:r>
            <a:endParaRPr lang="zh-CN" altLang="en-US" dirty="0"/>
          </a:p>
        </p:txBody>
      </p:sp>
      <p:sp>
        <p:nvSpPr>
          <p:cNvPr id="57" name="文本框 56">
            <a:extLst>
              <a:ext uri="{FF2B5EF4-FFF2-40B4-BE49-F238E27FC236}">
                <a16:creationId xmlns:a16="http://schemas.microsoft.com/office/drawing/2014/main" xmlns="" id="{C507FF80-8F70-41A3-B30A-E432F42D1339}"/>
              </a:ext>
            </a:extLst>
          </p:cNvPr>
          <p:cNvSpPr txBox="1"/>
          <p:nvPr/>
        </p:nvSpPr>
        <p:spPr>
          <a:xfrm>
            <a:off x="4802104" y="2804965"/>
            <a:ext cx="322097" cy="369332"/>
          </a:xfrm>
          <a:prstGeom prst="rect">
            <a:avLst/>
          </a:prstGeom>
          <a:noFill/>
        </p:spPr>
        <p:txBody>
          <a:bodyPr wrap="square" rtlCol="0">
            <a:spAutoFit/>
          </a:bodyPr>
          <a:lstStyle/>
          <a:p>
            <a:r>
              <a:rPr lang="en-US" altLang="zh-CN" dirty="0"/>
              <a:t>0</a:t>
            </a:r>
            <a:endParaRPr lang="zh-CN" altLang="en-US" dirty="0"/>
          </a:p>
        </p:txBody>
      </p:sp>
      <p:sp>
        <p:nvSpPr>
          <p:cNvPr id="34" name="文本框 33">
            <a:extLst>
              <a:ext uri="{FF2B5EF4-FFF2-40B4-BE49-F238E27FC236}">
                <a16:creationId xmlns:a16="http://schemas.microsoft.com/office/drawing/2014/main" xmlns="" id="{055B1FC5-BE08-4F45-9E0D-56FA4DF3E85F}"/>
              </a:ext>
            </a:extLst>
          </p:cNvPr>
          <p:cNvSpPr txBox="1"/>
          <p:nvPr/>
        </p:nvSpPr>
        <p:spPr>
          <a:xfrm>
            <a:off x="6682741" y="2804965"/>
            <a:ext cx="322097" cy="369332"/>
          </a:xfrm>
          <a:prstGeom prst="rect">
            <a:avLst/>
          </a:prstGeom>
          <a:noFill/>
        </p:spPr>
        <p:txBody>
          <a:bodyPr wrap="square" rtlCol="0">
            <a:spAutoFit/>
          </a:bodyPr>
          <a:lstStyle/>
          <a:p>
            <a:r>
              <a:rPr lang="en-US" altLang="zh-CN" dirty="0"/>
              <a:t>0</a:t>
            </a:r>
            <a:endParaRPr lang="zh-CN" altLang="en-US" dirty="0"/>
          </a:p>
        </p:txBody>
      </p:sp>
      <p:sp>
        <p:nvSpPr>
          <p:cNvPr id="37" name="流程图: 接点 36">
            <a:extLst>
              <a:ext uri="{FF2B5EF4-FFF2-40B4-BE49-F238E27FC236}">
                <a16:creationId xmlns:a16="http://schemas.microsoft.com/office/drawing/2014/main" xmlns="" id="{DD278A70-45BB-40E7-8E44-AE5FB0C4688B}"/>
              </a:ext>
            </a:extLst>
          </p:cNvPr>
          <p:cNvSpPr/>
          <p:nvPr/>
        </p:nvSpPr>
        <p:spPr>
          <a:xfrm>
            <a:off x="7522289" y="389185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cxnSp>
        <p:nvCxnSpPr>
          <p:cNvPr id="16" name="直接连接符 15">
            <a:extLst>
              <a:ext uri="{FF2B5EF4-FFF2-40B4-BE49-F238E27FC236}">
                <a16:creationId xmlns:a16="http://schemas.microsoft.com/office/drawing/2014/main" xmlns="" id="{64CE5995-5598-42CF-A2CA-587B36E13E59}"/>
              </a:ext>
            </a:extLst>
          </p:cNvPr>
          <p:cNvCxnSpPr>
            <a:stCxn id="43" idx="5"/>
            <a:endCxn id="37" idx="1"/>
          </p:cNvCxnSpPr>
          <p:nvPr/>
        </p:nvCxnSpPr>
        <p:spPr>
          <a:xfrm>
            <a:off x="7060233" y="3556458"/>
            <a:ext cx="551709" cy="4016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xmlns="" id="{63209C87-BD8E-4637-AE53-4C667A0CAE19}"/>
              </a:ext>
            </a:extLst>
          </p:cNvPr>
          <p:cNvSpPr txBox="1"/>
          <p:nvPr/>
        </p:nvSpPr>
        <p:spPr>
          <a:xfrm>
            <a:off x="5601746" y="2175717"/>
            <a:ext cx="482553" cy="369332"/>
          </a:xfrm>
          <a:prstGeom prst="rect">
            <a:avLst/>
          </a:prstGeom>
          <a:noFill/>
        </p:spPr>
        <p:txBody>
          <a:bodyPr wrap="square" rtlCol="0">
            <a:spAutoFit/>
          </a:bodyPr>
          <a:lstStyle/>
          <a:p>
            <a:r>
              <a:rPr lang="en-US" altLang="zh-CN" dirty="0"/>
              <a:t>-1</a:t>
            </a:r>
            <a:endParaRPr lang="zh-CN" altLang="en-US" dirty="0"/>
          </a:p>
        </p:txBody>
      </p:sp>
      <p:sp>
        <p:nvSpPr>
          <p:cNvPr id="41" name="文本框 40">
            <a:extLst>
              <a:ext uri="{FF2B5EF4-FFF2-40B4-BE49-F238E27FC236}">
                <a16:creationId xmlns:a16="http://schemas.microsoft.com/office/drawing/2014/main" xmlns="" id="{1191E822-0022-401A-ADCC-0D9C5DF07DB6}"/>
              </a:ext>
            </a:extLst>
          </p:cNvPr>
          <p:cNvSpPr txBox="1"/>
          <p:nvPr/>
        </p:nvSpPr>
        <p:spPr>
          <a:xfrm>
            <a:off x="6602512" y="2809373"/>
            <a:ext cx="482553" cy="369332"/>
          </a:xfrm>
          <a:prstGeom prst="rect">
            <a:avLst/>
          </a:prstGeom>
          <a:noFill/>
        </p:spPr>
        <p:txBody>
          <a:bodyPr wrap="square" rtlCol="0">
            <a:spAutoFit/>
          </a:bodyPr>
          <a:lstStyle/>
          <a:p>
            <a:r>
              <a:rPr lang="en-US" altLang="zh-CN" dirty="0"/>
              <a:t>-1</a:t>
            </a:r>
            <a:endParaRPr lang="zh-CN" altLang="en-US" dirty="0"/>
          </a:p>
        </p:txBody>
      </p:sp>
      <p:sp>
        <p:nvSpPr>
          <p:cNvPr id="45" name="文本框 44">
            <a:extLst>
              <a:ext uri="{FF2B5EF4-FFF2-40B4-BE49-F238E27FC236}">
                <a16:creationId xmlns:a16="http://schemas.microsoft.com/office/drawing/2014/main" xmlns="" id="{CB7815FC-F186-40E9-A145-15494392FDB1}"/>
              </a:ext>
            </a:extLst>
          </p:cNvPr>
          <p:cNvSpPr txBox="1"/>
          <p:nvPr/>
        </p:nvSpPr>
        <p:spPr>
          <a:xfrm>
            <a:off x="7672425" y="3536274"/>
            <a:ext cx="322097" cy="369332"/>
          </a:xfrm>
          <a:prstGeom prst="rect">
            <a:avLst/>
          </a:prstGeom>
          <a:noFill/>
        </p:spPr>
        <p:txBody>
          <a:bodyPr wrap="square" rtlCol="0">
            <a:spAutoFit/>
          </a:bodyPr>
          <a:lstStyle/>
          <a:p>
            <a:r>
              <a:rPr lang="en-US" altLang="zh-CN" dirty="0"/>
              <a:t>0</a:t>
            </a:r>
            <a:endParaRPr lang="zh-CN" altLang="en-US" dirty="0"/>
          </a:p>
        </p:txBody>
      </p:sp>
      <p:sp>
        <p:nvSpPr>
          <p:cNvPr id="46" name="流程图: 接点 45">
            <a:extLst>
              <a:ext uri="{FF2B5EF4-FFF2-40B4-BE49-F238E27FC236}">
                <a16:creationId xmlns:a16="http://schemas.microsoft.com/office/drawing/2014/main" xmlns="" id="{F0E92E88-1E8E-4C81-8BE0-91C46AD22E03}"/>
              </a:ext>
            </a:extLst>
          </p:cNvPr>
          <p:cNvSpPr/>
          <p:nvPr/>
        </p:nvSpPr>
        <p:spPr>
          <a:xfrm>
            <a:off x="8414823" y="454978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18" name="直接连接符 17">
            <a:extLst>
              <a:ext uri="{FF2B5EF4-FFF2-40B4-BE49-F238E27FC236}">
                <a16:creationId xmlns:a16="http://schemas.microsoft.com/office/drawing/2014/main" xmlns="" id="{F90D92A9-8CC3-4B06-86EC-2983C2D8D375}"/>
              </a:ext>
            </a:extLst>
          </p:cNvPr>
          <p:cNvCxnSpPr>
            <a:stCxn id="37" idx="5"/>
            <a:endCxn id="46" idx="1"/>
          </p:cNvCxnSpPr>
          <p:nvPr/>
        </p:nvCxnSpPr>
        <p:spPr>
          <a:xfrm>
            <a:off x="8044828" y="4278025"/>
            <a:ext cx="45964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xmlns="" id="{9E70ED1D-527D-4652-BD05-24B9C07028A9}"/>
              </a:ext>
            </a:extLst>
          </p:cNvPr>
          <p:cNvSpPr txBox="1"/>
          <p:nvPr/>
        </p:nvSpPr>
        <p:spPr>
          <a:xfrm>
            <a:off x="7563768" y="3536274"/>
            <a:ext cx="439270" cy="369332"/>
          </a:xfrm>
          <a:prstGeom prst="rect">
            <a:avLst/>
          </a:prstGeom>
          <a:noFill/>
        </p:spPr>
        <p:txBody>
          <a:bodyPr wrap="square" rtlCol="0">
            <a:spAutoFit/>
          </a:bodyPr>
          <a:lstStyle/>
          <a:p>
            <a:r>
              <a:rPr lang="en-US" altLang="zh-CN" dirty="0"/>
              <a:t>-1</a:t>
            </a:r>
            <a:endParaRPr lang="zh-CN" altLang="en-US" dirty="0"/>
          </a:p>
        </p:txBody>
      </p:sp>
      <p:sp>
        <p:nvSpPr>
          <p:cNvPr id="50" name="文本框 49">
            <a:extLst>
              <a:ext uri="{FF2B5EF4-FFF2-40B4-BE49-F238E27FC236}">
                <a16:creationId xmlns:a16="http://schemas.microsoft.com/office/drawing/2014/main" xmlns="" id="{5ADEE728-37EB-45FF-97F7-D84D38EE8883}"/>
              </a:ext>
            </a:extLst>
          </p:cNvPr>
          <p:cNvSpPr txBox="1"/>
          <p:nvPr/>
        </p:nvSpPr>
        <p:spPr>
          <a:xfrm>
            <a:off x="6575648" y="2833882"/>
            <a:ext cx="439270"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51" name="文本框 50">
            <a:extLst>
              <a:ext uri="{FF2B5EF4-FFF2-40B4-BE49-F238E27FC236}">
                <a16:creationId xmlns:a16="http://schemas.microsoft.com/office/drawing/2014/main" xmlns="" id="{0671195A-C1C7-43EF-869D-A971B4BF77C3}"/>
              </a:ext>
            </a:extLst>
          </p:cNvPr>
          <p:cNvSpPr txBox="1"/>
          <p:nvPr/>
        </p:nvSpPr>
        <p:spPr>
          <a:xfrm>
            <a:off x="8554357" y="4188596"/>
            <a:ext cx="322097" cy="369332"/>
          </a:xfrm>
          <a:prstGeom prst="rect">
            <a:avLst/>
          </a:prstGeom>
          <a:noFill/>
        </p:spPr>
        <p:txBody>
          <a:bodyPr wrap="square" rtlCol="0">
            <a:spAutoFit/>
          </a:bodyPr>
          <a:lstStyle/>
          <a:p>
            <a:r>
              <a:rPr lang="en-US" altLang="zh-CN" dirty="0"/>
              <a:t>0</a:t>
            </a:r>
            <a:endParaRPr lang="zh-CN" altLang="en-US" dirty="0"/>
          </a:p>
        </p:txBody>
      </p:sp>
      <p:sp>
        <p:nvSpPr>
          <p:cNvPr id="52" name="文本框 51">
            <a:extLst>
              <a:ext uri="{FF2B5EF4-FFF2-40B4-BE49-F238E27FC236}">
                <a16:creationId xmlns:a16="http://schemas.microsoft.com/office/drawing/2014/main" xmlns="" id="{676ED128-1AF0-4F47-9978-54300A3B34B6}"/>
              </a:ext>
            </a:extLst>
          </p:cNvPr>
          <p:cNvSpPr txBox="1"/>
          <p:nvPr/>
        </p:nvSpPr>
        <p:spPr>
          <a:xfrm>
            <a:off x="5576752" y="2180566"/>
            <a:ext cx="482553"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19" name="椭圆 18">
            <a:extLst>
              <a:ext uri="{FF2B5EF4-FFF2-40B4-BE49-F238E27FC236}">
                <a16:creationId xmlns:a16="http://schemas.microsoft.com/office/drawing/2014/main" xmlns="" id="{86E77FB3-5716-42B4-A84D-55E0F8A76E77}"/>
              </a:ext>
            </a:extLst>
          </p:cNvPr>
          <p:cNvSpPr/>
          <p:nvPr/>
        </p:nvSpPr>
        <p:spPr>
          <a:xfrm>
            <a:off x="5807468" y="2444620"/>
            <a:ext cx="3896369" cy="320973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DABF8067-347C-4629-90A5-282135E918CE}"/>
              </a:ext>
            </a:extLst>
          </p:cNvPr>
          <p:cNvSpPr txBox="1"/>
          <p:nvPr/>
        </p:nvSpPr>
        <p:spPr>
          <a:xfrm>
            <a:off x="886408" y="4278025"/>
            <a:ext cx="3200400" cy="923330"/>
          </a:xfrm>
          <a:prstGeom prst="rect">
            <a:avLst/>
          </a:prstGeom>
          <a:noFill/>
        </p:spPr>
        <p:txBody>
          <a:bodyPr wrap="square" rtlCol="0">
            <a:spAutoFit/>
          </a:bodyPr>
          <a:lstStyle/>
          <a:p>
            <a:r>
              <a:rPr lang="zh-CN" altLang="en-US" dirty="0"/>
              <a:t>由于是插入</a:t>
            </a:r>
            <a:r>
              <a:rPr lang="en-US" altLang="zh-CN" dirty="0"/>
              <a:t>115</a:t>
            </a:r>
            <a:r>
              <a:rPr lang="zh-CN" altLang="en-US" dirty="0"/>
              <a:t>导致</a:t>
            </a:r>
            <a:r>
              <a:rPr lang="en-US" altLang="zh-CN" dirty="0"/>
              <a:t>34</a:t>
            </a:r>
            <a:r>
              <a:rPr lang="zh-CN" altLang="en-US" dirty="0"/>
              <a:t>这个结点不平衡，</a:t>
            </a:r>
            <a:r>
              <a:rPr lang="en-US" altLang="zh-CN" dirty="0"/>
              <a:t>115</a:t>
            </a:r>
            <a:r>
              <a:rPr lang="zh-CN" altLang="en-US" dirty="0"/>
              <a:t>是</a:t>
            </a:r>
            <a:r>
              <a:rPr lang="en-US" altLang="zh-CN" dirty="0"/>
              <a:t>34</a:t>
            </a:r>
            <a:r>
              <a:rPr lang="zh-CN" altLang="en-US" dirty="0"/>
              <a:t>的右孩子的右子树，所以是</a:t>
            </a:r>
            <a:r>
              <a:rPr lang="en-US" altLang="zh-CN" dirty="0">
                <a:solidFill>
                  <a:schemeClr val="accent1"/>
                </a:solidFill>
              </a:rPr>
              <a:t>RR</a:t>
            </a:r>
            <a:r>
              <a:rPr lang="zh-CN" altLang="en-US" dirty="0">
                <a:solidFill>
                  <a:schemeClr val="accent1"/>
                </a:solidFill>
              </a:rPr>
              <a:t>调整</a:t>
            </a:r>
          </a:p>
        </p:txBody>
      </p:sp>
      <p:cxnSp>
        <p:nvCxnSpPr>
          <p:cNvPr id="38" name="连接符: 曲线 37">
            <a:extLst>
              <a:ext uri="{FF2B5EF4-FFF2-40B4-BE49-F238E27FC236}">
                <a16:creationId xmlns:a16="http://schemas.microsoft.com/office/drawing/2014/main" xmlns="" id="{3720C777-3B09-459A-8422-33FE1E6E4EAD}"/>
              </a:ext>
            </a:extLst>
          </p:cNvPr>
          <p:cNvCxnSpPr>
            <a:stCxn id="37" idx="7"/>
            <a:endCxn id="43" idx="7"/>
          </p:cNvCxnSpPr>
          <p:nvPr/>
        </p:nvCxnSpPr>
        <p:spPr>
          <a:xfrm rot="16200000" flipV="1">
            <a:off x="7191748" y="3105026"/>
            <a:ext cx="721567" cy="984595"/>
          </a:xfrm>
          <a:prstGeom prst="curvedConnector3">
            <a:avLst>
              <a:gd name="adj1" fmla="val 14086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41"/>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4" grpId="0"/>
      <p:bldP spid="37" grpId="0" animBg="1"/>
      <p:bldP spid="40" grpId="0"/>
      <p:bldP spid="40" grpId="1"/>
      <p:bldP spid="41" grpId="0"/>
      <p:bldP spid="41" grpId="1"/>
      <p:bldP spid="45" grpId="0"/>
      <p:bldP spid="45" grpId="1"/>
      <p:bldP spid="46" grpId="0" animBg="1"/>
      <p:bldP spid="49" grpId="0"/>
      <p:bldP spid="50" grpId="0"/>
      <p:bldP spid="51" grpId="0"/>
      <p:bldP spid="52" grpId="0"/>
      <p:bldP spid="19" grpId="0" animBg="1"/>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43" name="流程图: 接点 42">
            <a:extLst>
              <a:ext uri="{FF2B5EF4-FFF2-40B4-BE49-F238E27FC236}">
                <a16:creationId xmlns:a16="http://schemas.microsoft.com/office/drawing/2014/main" xmlns="" id="{2E11A583-13B1-4ACC-A3FD-55DFE337F6B6}"/>
              </a:ext>
            </a:extLst>
          </p:cNvPr>
          <p:cNvSpPr/>
          <p:nvPr/>
        </p:nvSpPr>
        <p:spPr>
          <a:xfrm>
            <a:off x="5136365" y="38042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44" name="流程图: 接点 43">
            <a:extLst>
              <a:ext uri="{FF2B5EF4-FFF2-40B4-BE49-F238E27FC236}">
                <a16:creationId xmlns:a16="http://schemas.microsoft.com/office/drawing/2014/main" xmlns="" id="{F2B60CB0-886E-4BBC-9BDD-E4D9DD072B32}"/>
              </a:ext>
            </a:extLst>
          </p:cNvPr>
          <p:cNvSpPr/>
          <p:nvPr/>
        </p:nvSpPr>
        <p:spPr>
          <a:xfrm>
            <a:off x="5046712" y="249536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13" name="直接连接符 12">
            <a:extLst>
              <a:ext uri="{FF2B5EF4-FFF2-40B4-BE49-F238E27FC236}">
                <a16:creationId xmlns:a16="http://schemas.microsoft.com/office/drawing/2014/main" xmlns="" id="{6AC43B60-97D7-4320-A2E4-36D94F3944F3}"/>
              </a:ext>
            </a:extLst>
          </p:cNvPr>
          <p:cNvCxnSpPr>
            <a:cxnSpLocks/>
            <a:stCxn id="37" idx="1"/>
            <a:endCxn id="44" idx="5"/>
          </p:cNvCxnSpPr>
          <p:nvPr/>
        </p:nvCxnSpPr>
        <p:spPr>
          <a:xfrm flipH="1" flipV="1">
            <a:off x="5569251" y="2881539"/>
            <a:ext cx="606071"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xmlns="" id="{1636FF9C-D0E7-4F52-B901-C3A82D271460}"/>
              </a:ext>
            </a:extLst>
          </p:cNvPr>
          <p:cNvSpPr/>
          <p:nvPr/>
        </p:nvSpPr>
        <p:spPr>
          <a:xfrm>
            <a:off x="4103570" y="314630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48" name="直接连接符 47">
            <a:extLst>
              <a:ext uri="{FF2B5EF4-FFF2-40B4-BE49-F238E27FC236}">
                <a16:creationId xmlns:a16="http://schemas.microsoft.com/office/drawing/2014/main" xmlns="" id="{CF8150BC-01CD-4114-A0BD-46D21DD4704D}"/>
              </a:ext>
            </a:extLst>
          </p:cNvPr>
          <p:cNvCxnSpPr>
            <a:cxnSpLocks/>
            <a:stCxn id="44" idx="3"/>
            <a:endCxn id="47" idx="7"/>
          </p:cNvCxnSpPr>
          <p:nvPr/>
        </p:nvCxnSpPr>
        <p:spPr>
          <a:xfrm flipH="1">
            <a:off x="4626109" y="2881539"/>
            <a:ext cx="510256"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xmlns="" id="{DD278A70-45BB-40E7-8E44-AE5FB0C4688B}"/>
              </a:ext>
            </a:extLst>
          </p:cNvPr>
          <p:cNvSpPr/>
          <p:nvPr/>
        </p:nvSpPr>
        <p:spPr>
          <a:xfrm>
            <a:off x="6085669" y="314630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cxnSp>
        <p:nvCxnSpPr>
          <p:cNvPr id="16" name="直接连接符 15">
            <a:extLst>
              <a:ext uri="{FF2B5EF4-FFF2-40B4-BE49-F238E27FC236}">
                <a16:creationId xmlns:a16="http://schemas.microsoft.com/office/drawing/2014/main" xmlns="" id="{64CE5995-5598-42CF-A2CA-587B36E13E59}"/>
              </a:ext>
            </a:extLst>
          </p:cNvPr>
          <p:cNvCxnSpPr>
            <a:cxnSpLocks/>
            <a:stCxn id="43" idx="7"/>
            <a:endCxn id="37" idx="3"/>
          </p:cNvCxnSpPr>
          <p:nvPr/>
        </p:nvCxnSpPr>
        <p:spPr>
          <a:xfrm flipV="1">
            <a:off x="5658904" y="3532480"/>
            <a:ext cx="51641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流程图: 接点 45">
            <a:extLst>
              <a:ext uri="{FF2B5EF4-FFF2-40B4-BE49-F238E27FC236}">
                <a16:creationId xmlns:a16="http://schemas.microsoft.com/office/drawing/2014/main" xmlns="" id="{F0E92E88-1E8E-4C81-8BE0-91C46AD22E03}"/>
              </a:ext>
            </a:extLst>
          </p:cNvPr>
          <p:cNvSpPr/>
          <p:nvPr/>
        </p:nvSpPr>
        <p:spPr>
          <a:xfrm>
            <a:off x="6978203" y="38042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18" name="直接连接符 17">
            <a:extLst>
              <a:ext uri="{FF2B5EF4-FFF2-40B4-BE49-F238E27FC236}">
                <a16:creationId xmlns:a16="http://schemas.microsoft.com/office/drawing/2014/main" xmlns="" id="{F90D92A9-8CC3-4B06-86EC-2983C2D8D375}"/>
              </a:ext>
            </a:extLst>
          </p:cNvPr>
          <p:cNvCxnSpPr>
            <a:stCxn id="37" idx="5"/>
            <a:endCxn id="46" idx="1"/>
          </p:cNvCxnSpPr>
          <p:nvPr/>
        </p:nvCxnSpPr>
        <p:spPr>
          <a:xfrm>
            <a:off x="6608208" y="3532480"/>
            <a:ext cx="45964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53" name="流程图: 接点 52">
            <a:extLst>
              <a:ext uri="{FF2B5EF4-FFF2-40B4-BE49-F238E27FC236}">
                <a16:creationId xmlns:a16="http://schemas.microsoft.com/office/drawing/2014/main" xmlns="" id="{426DCC78-B10C-4847-A748-760A29F4A502}"/>
              </a:ext>
            </a:extLst>
          </p:cNvPr>
          <p:cNvSpPr/>
          <p:nvPr/>
        </p:nvSpPr>
        <p:spPr>
          <a:xfrm>
            <a:off x="4104470" y="46034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28" name="直接连接符 27">
            <a:extLst>
              <a:ext uri="{FF2B5EF4-FFF2-40B4-BE49-F238E27FC236}">
                <a16:creationId xmlns:a16="http://schemas.microsoft.com/office/drawing/2014/main" xmlns="" id="{FFE41223-A6F6-4CC6-BEBC-4140CAD2FF11}"/>
              </a:ext>
            </a:extLst>
          </p:cNvPr>
          <p:cNvCxnSpPr>
            <a:stCxn id="43" idx="3"/>
            <a:endCxn id="53" idx="7"/>
          </p:cNvCxnSpPr>
          <p:nvPr/>
        </p:nvCxnSpPr>
        <p:spPr>
          <a:xfrm flipH="1">
            <a:off x="4627009" y="4190410"/>
            <a:ext cx="599009" cy="479284"/>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xmlns="" id="{D8C511BB-A9AA-4024-B73E-9227962A6BC0}"/>
              </a:ext>
            </a:extLst>
          </p:cNvPr>
          <p:cNvSpPr txBox="1"/>
          <p:nvPr/>
        </p:nvSpPr>
        <p:spPr>
          <a:xfrm>
            <a:off x="4203367" y="2776973"/>
            <a:ext cx="322097" cy="369332"/>
          </a:xfrm>
          <a:prstGeom prst="rect">
            <a:avLst/>
          </a:prstGeom>
          <a:noFill/>
        </p:spPr>
        <p:txBody>
          <a:bodyPr wrap="squar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xmlns="" id="{9F53B785-A411-4712-BED6-924FB83D1A34}"/>
              </a:ext>
            </a:extLst>
          </p:cNvPr>
          <p:cNvSpPr txBox="1"/>
          <p:nvPr/>
        </p:nvSpPr>
        <p:spPr>
          <a:xfrm>
            <a:off x="4205216" y="4256667"/>
            <a:ext cx="322097" cy="369332"/>
          </a:xfrm>
          <a:prstGeom prst="rect">
            <a:avLst/>
          </a:prstGeom>
          <a:noFill/>
        </p:spPr>
        <p:txBody>
          <a:bodyPr wrap="square" rtlCol="0">
            <a:spAutoFit/>
          </a:bodyPr>
          <a:lstStyle/>
          <a:p>
            <a:r>
              <a:rPr lang="en-US" altLang="zh-CN" dirty="0"/>
              <a:t>0</a:t>
            </a:r>
            <a:endParaRPr lang="zh-CN" altLang="en-US" dirty="0"/>
          </a:p>
        </p:txBody>
      </p:sp>
      <p:sp>
        <p:nvSpPr>
          <p:cNvPr id="58" name="文本框 57">
            <a:extLst>
              <a:ext uri="{FF2B5EF4-FFF2-40B4-BE49-F238E27FC236}">
                <a16:creationId xmlns:a16="http://schemas.microsoft.com/office/drawing/2014/main" xmlns="" id="{7EE54837-2524-4905-9BF7-26491F830ADE}"/>
              </a:ext>
            </a:extLst>
          </p:cNvPr>
          <p:cNvSpPr txBox="1"/>
          <p:nvPr/>
        </p:nvSpPr>
        <p:spPr>
          <a:xfrm>
            <a:off x="5277054" y="3435183"/>
            <a:ext cx="322097" cy="369332"/>
          </a:xfrm>
          <a:prstGeom prst="rect">
            <a:avLst/>
          </a:prstGeom>
          <a:noFill/>
        </p:spPr>
        <p:txBody>
          <a:bodyPr wrap="squar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xmlns="" id="{A337AD99-BCC8-42FF-9CD9-EF8E80B3C891}"/>
              </a:ext>
            </a:extLst>
          </p:cNvPr>
          <p:cNvSpPr txBox="1"/>
          <p:nvPr/>
        </p:nvSpPr>
        <p:spPr>
          <a:xfrm>
            <a:off x="6230716" y="2776973"/>
            <a:ext cx="322097" cy="369332"/>
          </a:xfrm>
          <a:prstGeom prst="rect">
            <a:avLst/>
          </a:prstGeom>
          <a:noFill/>
        </p:spPr>
        <p:txBody>
          <a:bodyPr wrap="square" rtlCol="0">
            <a:spAutoFit/>
          </a:bodyPr>
          <a:lstStyle/>
          <a:p>
            <a:r>
              <a:rPr lang="en-US" altLang="zh-CN" dirty="0"/>
              <a:t>1</a:t>
            </a:r>
            <a:endParaRPr lang="zh-CN" altLang="en-US" dirty="0"/>
          </a:p>
        </p:txBody>
      </p:sp>
      <p:sp>
        <p:nvSpPr>
          <p:cNvPr id="60" name="文本框 59">
            <a:extLst>
              <a:ext uri="{FF2B5EF4-FFF2-40B4-BE49-F238E27FC236}">
                <a16:creationId xmlns:a16="http://schemas.microsoft.com/office/drawing/2014/main" xmlns="" id="{ABB5C9B8-1818-47E6-BA27-A59AE6BA81E5}"/>
              </a:ext>
            </a:extLst>
          </p:cNvPr>
          <p:cNvSpPr txBox="1"/>
          <p:nvPr/>
        </p:nvSpPr>
        <p:spPr>
          <a:xfrm>
            <a:off x="7123250" y="3435183"/>
            <a:ext cx="322097" cy="369332"/>
          </a:xfrm>
          <a:prstGeom prst="rect">
            <a:avLst/>
          </a:prstGeom>
          <a:noFill/>
        </p:spPr>
        <p:txBody>
          <a:bodyPr wrap="square" rtlCol="0">
            <a:spAutoFit/>
          </a:bodyPr>
          <a:lstStyle/>
          <a:p>
            <a:r>
              <a:rPr lang="en-US" altLang="zh-CN" dirty="0"/>
              <a:t>0</a:t>
            </a:r>
            <a:endParaRPr lang="zh-CN" altLang="en-US" dirty="0"/>
          </a:p>
        </p:txBody>
      </p:sp>
      <p:sp>
        <p:nvSpPr>
          <p:cNvPr id="61" name="文本框 60">
            <a:extLst>
              <a:ext uri="{FF2B5EF4-FFF2-40B4-BE49-F238E27FC236}">
                <a16:creationId xmlns:a16="http://schemas.microsoft.com/office/drawing/2014/main" xmlns="" id="{7B0EBE4C-7D6A-4099-BB2A-45A2FED5F7B9}"/>
              </a:ext>
            </a:extLst>
          </p:cNvPr>
          <p:cNvSpPr txBox="1"/>
          <p:nvPr/>
        </p:nvSpPr>
        <p:spPr>
          <a:xfrm>
            <a:off x="5129919" y="2093591"/>
            <a:ext cx="606071"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62" name="文本框 61">
            <a:extLst>
              <a:ext uri="{FF2B5EF4-FFF2-40B4-BE49-F238E27FC236}">
                <a16:creationId xmlns:a16="http://schemas.microsoft.com/office/drawing/2014/main" xmlns="" id="{AA8C0EE3-654A-415C-BED6-B2F836BBA782}"/>
              </a:ext>
            </a:extLst>
          </p:cNvPr>
          <p:cNvSpPr txBox="1"/>
          <p:nvPr/>
        </p:nvSpPr>
        <p:spPr>
          <a:xfrm>
            <a:off x="8209729" y="2606774"/>
            <a:ext cx="3200400" cy="923330"/>
          </a:xfrm>
          <a:prstGeom prst="rect">
            <a:avLst/>
          </a:prstGeom>
          <a:noFill/>
        </p:spPr>
        <p:txBody>
          <a:bodyPr wrap="square" rtlCol="0">
            <a:spAutoFit/>
          </a:bodyPr>
          <a:lstStyle/>
          <a:p>
            <a:r>
              <a:rPr lang="zh-CN" altLang="en-US" dirty="0"/>
              <a:t>由于是插入</a:t>
            </a:r>
            <a:r>
              <a:rPr lang="en-US" altLang="zh-CN" dirty="0"/>
              <a:t>28</a:t>
            </a:r>
            <a:r>
              <a:rPr lang="zh-CN" altLang="en-US" dirty="0"/>
              <a:t>导致</a:t>
            </a:r>
            <a:r>
              <a:rPr lang="en-US" altLang="zh-CN" dirty="0"/>
              <a:t>23</a:t>
            </a:r>
            <a:r>
              <a:rPr lang="zh-CN" altLang="en-US" dirty="0"/>
              <a:t>这个结点不平衡，</a:t>
            </a:r>
            <a:r>
              <a:rPr lang="en-US" altLang="zh-CN" dirty="0"/>
              <a:t>28</a:t>
            </a:r>
            <a:r>
              <a:rPr lang="zh-CN" altLang="en-US" dirty="0"/>
              <a:t>是</a:t>
            </a:r>
            <a:r>
              <a:rPr lang="en-US" altLang="zh-CN" dirty="0"/>
              <a:t>23</a:t>
            </a:r>
            <a:r>
              <a:rPr lang="zh-CN" altLang="en-US" dirty="0"/>
              <a:t>的右孩子的左子树，所以是</a:t>
            </a:r>
            <a:r>
              <a:rPr lang="en-US" altLang="zh-CN" dirty="0">
                <a:solidFill>
                  <a:schemeClr val="accent1"/>
                </a:solidFill>
              </a:rPr>
              <a:t>RL</a:t>
            </a:r>
            <a:r>
              <a:rPr lang="zh-CN" altLang="en-US" dirty="0">
                <a:solidFill>
                  <a:schemeClr val="accent1"/>
                </a:solidFill>
              </a:rPr>
              <a:t>调整</a:t>
            </a:r>
          </a:p>
        </p:txBody>
      </p:sp>
      <p:sp>
        <p:nvSpPr>
          <p:cNvPr id="31" name="文本框 30">
            <a:extLst>
              <a:ext uri="{FF2B5EF4-FFF2-40B4-BE49-F238E27FC236}">
                <a16:creationId xmlns:a16="http://schemas.microsoft.com/office/drawing/2014/main" xmlns="" id="{277C59FD-10AC-49B3-87BE-4AE9E5DD6F3D}"/>
              </a:ext>
            </a:extLst>
          </p:cNvPr>
          <p:cNvSpPr txBox="1"/>
          <p:nvPr/>
        </p:nvSpPr>
        <p:spPr>
          <a:xfrm>
            <a:off x="2214835" y="5644335"/>
            <a:ext cx="5701066" cy="369332"/>
          </a:xfrm>
          <a:prstGeom prst="rect">
            <a:avLst/>
          </a:prstGeom>
          <a:noFill/>
        </p:spPr>
        <p:txBody>
          <a:bodyPr wrap="square" rtlCol="0">
            <a:spAutoFit/>
          </a:bodyPr>
          <a:lstStyle/>
          <a:p>
            <a:r>
              <a:rPr lang="zh-CN" altLang="en-US" dirty="0"/>
              <a:t>对于</a:t>
            </a:r>
            <a:r>
              <a:rPr lang="en-US" altLang="zh-CN" dirty="0">
                <a:solidFill>
                  <a:schemeClr val="accent1"/>
                </a:solidFill>
              </a:rPr>
              <a:t>RL</a:t>
            </a:r>
            <a:r>
              <a:rPr lang="zh-CN" altLang="en-US" dirty="0">
                <a:solidFill>
                  <a:schemeClr val="accent1"/>
                </a:solidFill>
              </a:rPr>
              <a:t>和</a:t>
            </a:r>
            <a:r>
              <a:rPr lang="en-US" altLang="zh-CN" dirty="0">
                <a:solidFill>
                  <a:schemeClr val="accent1"/>
                </a:solidFill>
              </a:rPr>
              <a:t>LR</a:t>
            </a:r>
            <a:r>
              <a:rPr lang="zh-CN" altLang="en-US" dirty="0"/>
              <a:t>调整，就不像</a:t>
            </a:r>
            <a:r>
              <a:rPr lang="en-US" altLang="zh-CN" dirty="0">
                <a:solidFill>
                  <a:schemeClr val="accent1"/>
                </a:solidFill>
              </a:rPr>
              <a:t>LL</a:t>
            </a:r>
            <a:r>
              <a:rPr lang="zh-CN" altLang="en-US" dirty="0"/>
              <a:t>和</a:t>
            </a:r>
            <a:r>
              <a:rPr lang="en-US" altLang="zh-CN" dirty="0">
                <a:solidFill>
                  <a:schemeClr val="accent1"/>
                </a:solidFill>
              </a:rPr>
              <a:t>RR</a:t>
            </a:r>
            <a:r>
              <a:rPr lang="zh-CN" altLang="en-US" dirty="0"/>
              <a:t>一样一步就可以完成</a:t>
            </a:r>
          </a:p>
        </p:txBody>
      </p:sp>
    </p:spTree>
    <p:extLst>
      <p:ext uri="{BB962C8B-B14F-4D97-AF65-F5344CB8AC3E}">
        <p14:creationId xmlns:p14="http://schemas.microsoft.com/office/powerpoint/2010/main" val="4421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p:bldP spid="58" grpId="0"/>
      <p:bldP spid="59" grpId="0"/>
      <p:bldP spid="60" grpId="0"/>
      <p:bldP spid="61" grpId="0"/>
      <p:bldP spid="62" grpId="0"/>
      <p:bldP spid="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流程图: 接点 32">
            <a:extLst>
              <a:ext uri="{FF2B5EF4-FFF2-40B4-BE49-F238E27FC236}">
                <a16:creationId xmlns:a16="http://schemas.microsoft.com/office/drawing/2014/main" xmlns="" id="{0A07EC42-6D55-4C7C-B7CD-628B7A1F4B78}"/>
              </a:ext>
            </a:extLst>
          </p:cNvPr>
          <p:cNvSpPr/>
          <p:nvPr/>
        </p:nvSpPr>
        <p:spPr>
          <a:xfrm>
            <a:off x="8496693" y="89327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34" name="流程图: 接点 33">
            <a:extLst>
              <a:ext uri="{FF2B5EF4-FFF2-40B4-BE49-F238E27FC236}">
                <a16:creationId xmlns:a16="http://schemas.microsoft.com/office/drawing/2014/main" xmlns="" id="{1759E7A0-2F1C-4A01-B682-9D3579C52EA0}"/>
              </a:ext>
            </a:extLst>
          </p:cNvPr>
          <p:cNvSpPr/>
          <p:nvPr/>
        </p:nvSpPr>
        <p:spPr>
          <a:xfrm>
            <a:off x="9108885" y="134570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35" name="流程图: 接点 34">
            <a:extLst>
              <a:ext uri="{FF2B5EF4-FFF2-40B4-BE49-F238E27FC236}">
                <a16:creationId xmlns:a16="http://schemas.microsoft.com/office/drawing/2014/main" xmlns="" id="{56DFA564-4971-4F1C-BC1C-3A923C5451CB}"/>
              </a:ext>
            </a:extLst>
          </p:cNvPr>
          <p:cNvSpPr/>
          <p:nvPr/>
        </p:nvSpPr>
        <p:spPr>
          <a:xfrm>
            <a:off x="9721077" y="179813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36" name="直接连接符 35">
            <a:extLst>
              <a:ext uri="{FF2B5EF4-FFF2-40B4-BE49-F238E27FC236}">
                <a16:creationId xmlns:a16="http://schemas.microsoft.com/office/drawing/2014/main" xmlns="" id="{8C7AD1B5-403F-453C-8F6E-4D2BA9CA0454}"/>
              </a:ext>
            </a:extLst>
          </p:cNvPr>
          <p:cNvCxnSpPr>
            <a:stCxn id="33" idx="5"/>
            <a:endCxn id="34" idx="1"/>
          </p:cNvCxnSpPr>
          <p:nvPr/>
        </p:nvCxnSpPr>
        <p:spPr>
          <a:xfrm>
            <a:off x="9019232" y="1279447"/>
            <a:ext cx="179306" cy="13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933E3D99-C3C1-4EB4-8201-5AD642A3D65A}"/>
              </a:ext>
            </a:extLst>
          </p:cNvPr>
          <p:cNvCxnSpPr>
            <a:stCxn id="34" idx="5"/>
            <a:endCxn id="35" idx="1"/>
          </p:cNvCxnSpPr>
          <p:nvPr/>
        </p:nvCxnSpPr>
        <p:spPr>
          <a:xfrm>
            <a:off x="9631424" y="1731879"/>
            <a:ext cx="179306" cy="1325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流程图: 接点 38">
            <a:extLst>
              <a:ext uri="{FF2B5EF4-FFF2-40B4-BE49-F238E27FC236}">
                <a16:creationId xmlns:a16="http://schemas.microsoft.com/office/drawing/2014/main" xmlns="" id="{F1AE2C28-5129-4BEF-8CF3-EB3530BCCDE5}"/>
              </a:ext>
            </a:extLst>
          </p:cNvPr>
          <p:cNvSpPr/>
          <p:nvPr/>
        </p:nvSpPr>
        <p:spPr>
          <a:xfrm>
            <a:off x="2777021" y="89543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40" name="流程图: 接点 39">
            <a:extLst>
              <a:ext uri="{FF2B5EF4-FFF2-40B4-BE49-F238E27FC236}">
                <a16:creationId xmlns:a16="http://schemas.microsoft.com/office/drawing/2014/main" xmlns="" id="{A3BAEFBE-3974-4A5D-8055-C67DC7B3EB5E}"/>
              </a:ext>
            </a:extLst>
          </p:cNvPr>
          <p:cNvSpPr/>
          <p:nvPr/>
        </p:nvSpPr>
        <p:spPr>
          <a:xfrm>
            <a:off x="2159575" y="13246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41" name="流程图: 接点 40">
            <a:extLst>
              <a:ext uri="{FF2B5EF4-FFF2-40B4-BE49-F238E27FC236}">
                <a16:creationId xmlns:a16="http://schemas.microsoft.com/office/drawing/2014/main" xmlns="" id="{A81D64E0-C595-4E4C-AB92-63F3244072F0}"/>
              </a:ext>
            </a:extLst>
          </p:cNvPr>
          <p:cNvSpPr/>
          <p:nvPr/>
        </p:nvSpPr>
        <p:spPr>
          <a:xfrm>
            <a:off x="1505462" y="175609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45" name="直接连接符 44">
            <a:extLst>
              <a:ext uri="{FF2B5EF4-FFF2-40B4-BE49-F238E27FC236}">
                <a16:creationId xmlns:a16="http://schemas.microsoft.com/office/drawing/2014/main" xmlns="" id="{A6AD3BF7-AC7F-46B8-B849-76AA754FD4FF}"/>
              </a:ext>
            </a:extLst>
          </p:cNvPr>
          <p:cNvCxnSpPr>
            <a:cxnSpLocks/>
            <a:stCxn id="39" idx="3"/>
            <a:endCxn id="40" idx="7"/>
          </p:cNvCxnSpPr>
          <p:nvPr/>
        </p:nvCxnSpPr>
        <p:spPr>
          <a:xfrm flipH="1">
            <a:off x="2682114" y="1281612"/>
            <a:ext cx="184560" cy="109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22E5488D-79FF-4224-95CD-344266BE85AD}"/>
              </a:ext>
            </a:extLst>
          </p:cNvPr>
          <p:cNvCxnSpPr>
            <a:cxnSpLocks/>
            <a:stCxn id="40" idx="3"/>
            <a:endCxn id="41" idx="7"/>
          </p:cNvCxnSpPr>
          <p:nvPr/>
        </p:nvCxnSpPr>
        <p:spPr>
          <a:xfrm flipH="1">
            <a:off x="2028001" y="1710873"/>
            <a:ext cx="221227" cy="11148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xmlns="" id="{655404BB-C673-4946-8A9C-D9970486476E}"/>
              </a:ext>
            </a:extLst>
          </p:cNvPr>
          <p:cNvSpPr txBox="1"/>
          <p:nvPr/>
        </p:nvSpPr>
        <p:spPr>
          <a:xfrm>
            <a:off x="7281663" y="2332586"/>
            <a:ext cx="4266636" cy="376132"/>
          </a:xfrm>
          <a:prstGeom prst="rect">
            <a:avLst/>
          </a:prstGeom>
          <a:noFill/>
        </p:spPr>
        <p:txBody>
          <a:bodyPr wrap="square" rtlCol="0">
            <a:spAutoFit/>
          </a:bodyPr>
          <a:lstStyle/>
          <a:p>
            <a:r>
              <a:rPr lang="en-US" altLang="zh-CN" dirty="0">
                <a:solidFill>
                  <a:schemeClr val="accent1"/>
                </a:solidFill>
              </a:rPr>
              <a:t>RR</a:t>
            </a:r>
            <a:r>
              <a:rPr lang="zh-CN" altLang="en-US" dirty="0"/>
              <a:t>调整</a:t>
            </a:r>
            <a:r>
              <a:rPr lang="en-US" altLang="zh-CN" dirty="0"/>
              <a:t>(</a:t>
            </a:r>
            <a:r>
              <a:rPr lang="zh-CN" altLang="en-US" dirty="0"/>
              <a:t>右孩子的右子树上插入结点导致</a:t>
            </a:r>
            <a:r>
              <a:rPr lang="en-US" altLang="zh-CN" dirty="0"/>
              <a:t>)</a:t>
            </a:r>
            <a:endParaRPr lang="zh-CN" altLang="en-US" dirty="0"/>
          </a:p>
        </p:txBody>
      </p:sp>
      <p:sp>
        <p:nvSpPr>
          <p:cNvPr id="51" name="文本框 50">
            <a:extLst>
              <a:ext uri="{FF2B5EF4-FFF2-40B4-BE49-F238E27FC236}">
                <a16:creationId xmlns:a16="http://schemas.microsoft.com/office/drawing/2014/main" xmlns="" id="{332E2FA5-5FE4-496C-9AA9-CF8CFA9D732D}"/>
              </a:ext>
            </a:extLst>
          </p:cNvPr>
          <p:cNvSpPr txBox="1"/>
          <p:nvPr/>
        </p:nvSpPr>
        <p:spPr>
          <a:xfrm>
            <a:off x="580729" y="2327694"/>
            <a:ext cx="4714612" cy="376132"/>
          </a:xfrm>
          <a:prstGeom prst="rect">
            <a:avLst/>
          </a:prstGeom>
          <a:noFill/>
        </p:spPr>
        <p:txBody>
          <a:bodyPr wrap="square" rtlCol="0">
            <a:spAutoFit/>
          </a:bodyPr>
          <a:lstStyle/>
          <a:p>
            <a:r>
              <a:rPr lang="en-US" altLang="zh-CN" dirty="0">
                <a:solidFill>
                  <a:schemeClr val="accent1"/>
                </a:solidFill>
              </a:rPr>
              <a:t>LL</a:t>
            </a:r>
            <a:r>
              <a:rPr lang="zh-CN" altLang="en-US" dirty="0"/>
              <a:t>调整</a:t>
            </a:r>
            <a:r>
              <a:rPr lang="en-US" altLang="zh-CN" dirty="0"/>
              <a:t>(</a:t>
            </a:r>
            <a:r>
              <a:rPr lang="zh-CN" altLang="en-US" dirty="0"/>
              <a:t>左孩子的左子树上插入结点导致</a:t>
            </a:r>
            <a:r>
              <a:rPr lang="en-US" altLang="zh-CN" dirty="0"/>
              <a:t>)</a:t>
            </a:r>
            <a:endParaRPr lang="zh-CN" altLang="en-US" dirty="0"/>
          </a:p>
        </p:txBody>
      </p:sp>
      <p:sp>
        <p:nvSpPr>
          <p:cNvPr id="4" name="文本框 3">
            <a:extLst>
              <a:ext uri="{FF2B5EF4-FFF2-40B4-BE49-F238E27FC236}">
                <a16:creationId xmlns:a16="http://schemas.microsoft.com/office/drawing/2014/main" xmlns="" id="{C61F577C-846F-4E50-8D2D-4910E9F635E3}"/>
              </a:ext>
            </a:extLst>
          </p:cNvPr>
          <p:cNvSpPr txBox="1"/>
          <p:nvPr/>
        </p:nvSpPr>
        <p:spPr>
          <a:xfrm>
            <a:off x="2938035" y="483019"/>
            <a:ext cx="546668" cy="36933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52" name="文本框 51">
            <a:extLst>
              <a:ext uri="{FF2B5EF4-FFF2-40B4-BE49-F238E27FC236}">
                <a16:creationId xmlns:a16="http://schemas.microsoft.com/office/drawing/2014/main" xmlns="" id="{CC4B0421-E026-4410-9A8F-8AC54DC2327F}"/>
              </a:ext>
            </a:extLst>
          </p:cNvPr>
          <p:cNvSpPr txBox="1"/>
          <p:nvPr/>
        </p:nvSpPr>
        <p:spPr>
          <a:xfrm>
            <a:off x="2285885" y="936952"/>
            <a:ext cx="396229" cy="369332"/>
          </a:xfrm>
          <a:prstGeom prst="rect">
            <a:avLst/>
          </a:prstGeom>
          <a:noFill/>
        </p:spPr>
        <p:txBody>
          <a:bodyPr wrap="square" rtlCol="0">
            <a:spAutoFit/>
          </a:bodyPr>
          <a:lstStyle/>
          <a:p>
            <a:r>
              <a:rPr lang="en-US" altLang="zh-CN" dirty="0">
                <a:solidFill>
                  <a:schemeClr val="accent1"/>
                </a:solidFill>
              </a:rPr>
              <a:t>1</a:t>
            </a:r>
            <a:endParaRPr lang="zh-CN" altLang="en-US" dirty="0">
              <a:solidFill>
                <a:schemeClr val="accent1"/>
              </a:solidFill>
            </a:endParaRPr>
          </a:p>
        </p:txBody>
      </p:sp>
      <p:sp>
        <p:nvSpPr>
          <p:cNvPr id="56" name="文本框 55">
            <a:extLst>
              <a:ext uri="{FF2B5EF4-FFF2-40B4-BE49-F238E27FC236}">
                <a16:creationId xmlns:a16="http://schemas.microsoft.com/office/drawing/2014/main" xmlns="" id="{62F673AD-B508-431C-A871-885CA19E5EA9}"/>
              </a:ext>
            </a:extLst>
          </p:cNvPr>
          <p:cNvSpPr txBox="1"/>
          <p:nvPr/>
        </p:nvSpPr>
        <p:spPr>
          <a:xfrm>
            <a:off x="8562217" y="482931"/>
            <a:ext cx="546668" cy="36933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57" name="文本框 56">
            <a:extLst>
              <a:ext uri="{FF2B5EF4-FFF2-40B4-BE49-F238E27FC236}">
                <a16:creationId xmlns:a16="http://schemas.microsoft.com/office/drawing/2014/main" xmlns="" id="{1CC4B4BC-AA31-40E7-B927-ED5344180024}"/>
              </a:ext>
            </a:extLst>
          </p:cNvPr>
          <p:cNvSpPr txBox="1"/>
          <p:nvPr/>
        </p:nvSpPr>
        <p:spPr>
          <a:xfrm>
            <a:off x="9198538" y="944460"/>
            <a:ext cx="546668" cy="369332"/>
          </a:xfrm>
          <a:prstGeom prst="rect">
            <a:avLst/>
          </a:prstGeom>
          <a:noFill/>
        </p:spPr>
        <p:txBody>
          <a:bodyPr wrap="square" rtlCol="0">
            <a:spAutoFit/>
          </a:bodyPr>
          <a:lstStyle/>
          <a:p>
            <a:r>
              <a:rPr lang="en-US" altLang="zh-CN" dirty="0">
                <a:solidFill>
                  <a:schemeClr val="accent1"/>
                </a:solidFill>
              </a:rPr>
              <a:t>-1</a:t>
            </a:r>
            <a:endParaRPr lang="zh-CN" altLang="en-US" dirty="0">
              <a:solidFill>
                <a:schemeClr val="accent1"/>
              </a:solidFill>
            </a:endParaRPr>
          </a:p>
        </p:txBody>
      </p:sp>
      <p:sp>
        <p:nvSpPr>
          <p:cNvPr id="5" name="文本框 4">
            <a:extLst>
              <a:ext uri="{FF2B5EF4-FFF2-40B4-BE49-F238E27FC236}">
                <a16:creationId xmlns:a16="http://schemas.microsoft.com/office/drawing/2014/main" xmlns="" id="{92323103-4631-4148-8AAA-96F441387C6E}"/>
              </a:ext>
            </a:extLst>
          </p:cNvPr>
          <p:cNvSpPr txBox="1"/>
          <p:nvPr/>
        </p:nvSpPr>
        <p:spPr>
          <a:xfrm>
            <a:off x="580729" y="2927263"/>
            <a:ext cx="4389225" cy="646331"/>
          </a:xfrm>
          <a:prstGeom prst="rect">
            <a:avLst/>
          </a:prstGeom>
          <a:noFill/>
        </p:spPr>
        <p:txBody>
          <a:bodyPr wrap="square" rtlCol="0">
            <a:spAutoFit/>
          </a:bodyPr>
          <a:lstStyle/>
          <a:p>
            <a:r>
              <a:rPr lang="zh-CN" altLang="en-US" dirty="0"/>
              <a:t>最小不平衡子树</a:t>
            </a:r>
            <a:r>
              <a:rPr lang="zh-CN" altLang="en-US" dirty="0">
                <a:solidFill>
                  <a:schemeClr val="accent1"/>
                </a:solidFill>
              </a:rPr>
              <a:t>根结点</a:t>
            </a:r>
            <a:r>
              <a:rPr lang="zh-CN" altLang="en-US" dirty="0"/>
              <a:t>的平衡因子为</a:t>
            </a:r>
            <a:r>
              <a:rPr lang="en-US" altLang="zh-CN" dirty="0"/>
              <a:t>2&gt;0</a:t>
            </a:r>
          </a:p>
          <a:p>
            <a:r>
              <a:rPr lang="zh-CN" altLang="en-US" dirty="0"/>
              <a:t>它的</a:t>
            </a:r>
            <a:r>
              <a:rPr lang="zh-CN" altLang="en-US" dirty="0">
                <a:solidFill>
                  <a:schemeClr val="accent1"/>
                </a:solidFill>
              </a:rPr>
              <a:t>左孩子结点</a:t>
            </a:r>
            <a:r>
              <a:rPr lang="zh-CN" altLang="en-US" dirty="0"/>
              <a:t>平衡因子为</a:t>
            </a:r>
            <a:r>
              <a:rPr lang="en-US" altLang="zh-CN" dirty="0"/>
              <a:t>1&gt;0</a:t>
            </a:r>
            <a:endParaRPr lang="zh-CN" altLang="en-US" dirty="0"/>
          </a:p>
        </p:txBody>
      </p:sp>
      <p:sp>
        <p:nvSpPr>
          <p:cNvPr id="63" name="文本框 62">
            <a:extLst>
              <a:ext uri="{FF2B5EF4-FFF2-40B4-BE49-F238E27FC236}">
                <a16:creationId xmlns:a16="http://schemas.microsoft.com/office/drawing/2014/main" xmlns="" id="{69EC6DC2-B921-4881-AD2C-FE4AD7DC531F}"/>
              </a:ext>
            </a:extLst>
          </p:cNvPr>
          <p:cNvSpPr txBox="1"/>
          <p:nvPr/>
        </p:nvSpPr>
        <p:spPr>
          <a:xfrm>
            <a:off x="580729" y="3797031"/>
            <a:ext cx="4389225" cy="369332"/>
          </a:xfrm>
          <a:prstGeom prst="rect">
            <a:avLst/>
          </a:prstGeom>
          <a:noFill/>
        </p:spPr>
        <p:txBody>
          <a:bodyPr wrap="square" rtlCol="0">
            <a:spAutoFit/>
          </a:bodyPr>
          <a:lstStyle/>
          <a:p>
            <a:r>
              <a:rPr lang="zh-CN" altLang="en-US" dirty="0"/>
              <a:t>两个都大于</a:t>
            </a:r>
            <a:r>
              <a:rPr lang="en-US" altLang="zh-CN" dirty="0"/>
              <a:t>0</a:t>
            </a:r>
            <a:r>
              <a:rPr lang="zh-CN" altLang="en-US" dirty="0"/>
              <a:t>，所以直接右旋就可以调整</a:t>
            </a:r>
            <a:endParaRPr lang="en-US" altLang="zh-CN" dirty="0"/>
          </a:p>
        </p:txBody>
      </p:sp>
      <p:sp>
        <p:nvSpPr>
          <p:cNvPr id="64" name="文本框 63">
            <a:extLst>
              <a:ext uri="{FF2B5EF4-FFF2-40B4-BE49-F238E27FC236}">
                <a16:creationId xmlns:a16="http://schemas.microsoft.com/office/drawing/2014/main" xmlns="" id="{1205AF53-53AB-4232-9794-78DE06E2ABC3}"/>
              </a:ext>
            </a:extLst>
          </p:cNvPr>
          <p:cNvSpPr txBox="1"/>
          <p:nvPr/>
        </p:nvSpPr>
        <p:spPr>
          <a:xfrm>
            <a:off x="7229075" y="2878779"/>
            <a:ext cx="4389225" cy="646331"/>
          </a:xfrm>
          <a:prstGeom prst="rect">
            <a:avLst/>
          </a:prstGeom>
          <a:noFill/>
        </p:spPr>
        <p:txBody>
          <a:bodyPr wrap="square" rtlCol="0">
            <a:spAutoFit/>
          </a:bodyPr>
          <a:lstStyle/>
          <a:p>
            <a:r>
              <a:rPr lang="zh-CN" altLang="en-US" dirty="0"/>
              <a:t>最小不平衡子树</a:t>
            </a:r>
            <a:r>
              <a:rPr lang="zh-CN" altLang="en-US" dirty="0">
                <a:solidFill>
                  <a:schemeClr val="accent1"/>
                </a:solidFill>
              </a:rPr>
              <a:t>根结点</a:t>
            </a:r>
            <a:r>
              <a:rPr lang="zh-CN" altLang="en-US" dirty="0"/>
              <a:t>的平衡因子为</a:t>
            </a:r>
            <a:r>
              <a:rPr lang="en-US" altLang="zh-CN" dirty="0"/>
              <a:t>-2&lt;0</a:t>
            </a:r>
          </a:p>
          <a:p>
            <a:r>
              <a:rPr lang="zh-CN" altLang="en-US" dirty="0"/>
              <a:t>它的</a:t>
            </a:r>
            <a:r>
              <a:rPr lang="zh-CN" altLang="en-US" dirty="0">
                <a:solidFill>
                  <a:schemeClr val="accent1"/>
                </a:solidFill>
              </a:rPr>
              <a:t>右孩子结点</a:t>
            </a:r>
            <a:r>
              <a:rPr lang="zh-CN" altLang="en-US" dirty="0"/>
              <a:t>平衡因子为</a:t>
            </a:r>
            <a:r>
              <a:rPr lang="en-US" altLang="zh-CN" dirty="0"/>
              <a:t>-1&lt;0</a:t>
            </a:r>
            <a:endParaRPr lang="zh-CN" altLang="en-US" dirty="0"/>
          </a:p>
        </p:txBody>
      </p:sp>
      <p:sp>
        <p:nvSpPr>
          <p:cNvPr id="65" name="文本框 64">
            <a:extLst>
              <a:ext uri="{FF2B5EF4-FFF2-40B4-BE49-F238E27FC236}">
                <a16:creationId xmlns:a16="http://schemas.microsoft.com/office/drawing/2014/main" xmlns="" id="{A348F4C0-99C4-4495-9949-24771C4D5440}"/>
              </a:ext>
            </a:extLst>
          </p:cNvPr>
          <p:cNvSpPr txBox="1"/>
          <p:nvPr/>
        </p:nvSpPr>
        <p:spPr>
          <a:xfrm>
            <a:off x="7229075" y="3801292"/>
            <a:ext cx="4389225" cy="369332"/>
          </a:xfrm>
          <a:prstGeom prst="rect">
            <a:avLst/>
          </a:prstGeom>
          <a:noFill/>
        </p:spPr>
        <p:txBody>
          <a:bodyPr wrap="square" rtlCol="0">
            <a:spAutoFit/>
          </a:bodyPr>
          <a:lstStyle/>
          <a:p>
            <a:r>
              <a:rPr lang="zh-CN" altLang="en-US" dirty="0"/>
              <a:t>两个都小于</a:t>
            </a:r>
            <a:r>
              <a:rPr lang="en-US" altLang="zh-CN" dirty="0"/>
              <a:t>0</a:t>
            </a:r>
            <a:r>
              <a:rPr lang="zh-CN" altLang="en-US" dirty="0"/>
              <a:t>，所以直接左旋就可以调整</a:t>
            </a:r>
            <a:endParaRPr lang="en-US" altLang="zh-CN" dirty="0"/>
          </a:p>
        </p:txBody>
      </p:sp>
      <p:sp>
        <p:nvSpPr>
          <p:cNvPr id="66" name="流程图: 接点 65">
            <a:extLst>
              <a:ext uri="{FF2B5EF4-FFF2-40B4-BE49-F238E27FC236}">
                <a16:creationId xmlns:a16="http://schemas.microsoft.com/office/drawing/2014/main" xmlns="" id="{FB4D2F14-DDA4-4491-BD93-D41D61D150BC}"/>
              </a:ext>
            </a:extLst>
          </p:cNvPr>
          <p:cNvSpPr/>
          <p:nvPr/>
        </p:nvSpPr>
        <p:spPr>
          <a:xfrm>
            <a:off x="5536766" y="536425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67" name="流程图: 接点 66">
            <a:extLst>
              <a:ext uri="{FF2B5EF4-FFF2-40B4-BE49-F238E27FC236}">
                <a16:creationId xmlns:a16="http://schemas.microsoft.com/office/drawing/2014/main" xmlns="" id="{AE441556-FC60-4BEA-8572-CE37D71AD33C}"/>
              </a:ext>
            </a:extLst>
          </p:cNvPr>
          <p:cNvSpPr/>
          <p:nvPr/>
        </p:nvSpPr>
        <p:spPr>
          <a:xfrm>
            <a:off x="5447113" y="405538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68" name="直接连接符 67">
            <a:extLst>
              <a:ext uri="{FF2B5EF4-FFF2-40B4-BE49-F238E27FC236}">
                <a16:creationId xmlns:a16="http://schemas.microsoft.com/office/drawing/2014/main" xmlns="" id="{064F7DFA-2294-46E8-84FA-A18B5D2906A2}"/>
              </a:ext>
            </a:extLst>
          </p:cNvPr>
          <p:cNvCxnSpPr>
            <a:cxnSpLocks/>
            <a:stCxn id="71" idx="1"/>
            <a:endCxn id="67" idx="5"/>
          </p:cNvCxnSpPr>
          <p:nvPr/>
        </p:nvCxnSpPr>
        <p:spPr>
          <a:xfrm flipH="1" flipV="1">
            <a:off x="5969652" y="4441556"/>
            <a:ext cx="606071"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69" name="流程图: 接点 68">
            <a:extLst>
              <a:ext uri="{FF2B5EF4-FFF2-40B4-BE49-F238E27FC236}">
                <a16:creationId xmlns:a16="http://schemas.microsoft.com/office/drawing/2014/main" xmlns="" id="{9F606FE3-4182-4A94-89F2-E6DDAE71027E}"/>
              </a:ext>
            </a:extLst>
          </p:cNvPr>
          <p:cNvSpPr/>
          <p:nvPr/>
        </p:nvSpPr>
        <p:spPr>
          <a:xfrm>
            <a:off x="4503971" y="470632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70" name="直接连接符 69">
            <a:extLst>
              <a:ext uri="{FF2B5EF4-FFF2-40B4-BE49-F238E27FC236}">
                <a16:creationId xmlns:a16="http://schemas.microsoft.com/office/drawing/2014/main" xmlns="" id="{375937BA-F57A-4129-B526-94FED31FC3A1}"/>
              </a:ext>
            </a:extLst>
          </p:cNvPr>
          <p:cNvCxnSpPr>
            <a:cxnSpLocks/>
            <a:stCxn id="67" idx="3"/>
            <a:endCxn id="69" idx="7"/>
          </p:cNvCxnSpPr>
          <p:nvPr/>
        </p:nvCxnSpPr>
        <p:spPr>
          <a:xfrm flipH="1">
            <a:off x="5026510" y="4441556"/>
            <a:ext cx="510256"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71" name="流程图: 接点 70">
            <a:extLst>
              <a:ext uri="{FF2B5EF4-FFF2-40B4-BE49-F238E27FC236}">
                <a16:creationId xmlns:a16="http://schemas.microsoft.com/office/drawing/2014/main" xmlns="" id="{92A3B876-8A94-4A1A-BC92-850E86BD5D69}"/>
              </a:ext>
            </a:extLst>
          </p:cNvPr>
          <p:cNvSpPr/>
          <p:nvPr/>
        </p:nvSpPr>
        <p:spPr>
          <a:xfrm>
            <a:off x="6486070" y="470632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cxnSp>
        <p:nvCxnSpPr>
          <p:cNvPr id="72" name="直接连接符 71">
            <a:extLst>
              <a:ext uri="{FF2B5EF4-FFF2-40B4-BE49-F238E27FC236}">
                <a16:creationId xmlns:a16="http://schemas.microsoft.com/office/drawing/2014/main" xmlns="" id="{431FE72C-D6A4-4790-AB0D-2420917F97E1}"/>
              </a:ext>
            </a:extLst>
          </p:cNvPr>
          <p:cNvCxnSpPr>
            <a:cxnSpLocks/>
            <a:stCxn id="66" idx="7"/>
            <a:endCxn id="71" idx="3"/>
          </p:cNvCxnSpPr>
          <p:nvPr/>
        </p:nvCxnSpPr>
        <p:spPr>
          <a:xfrm flipV="1">
            <a:off x="6059305" y="5092497"/>
            <a:ext cx="51641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接点 72">
            <a:extLst>
              <a:ext uri="{FF2B5EF4-FFF2-40B4-BE49-F238E27FC236}">
                <a16:creationId xmlns:a16="http://schemas.microsoft.com/office/drawing/2014/main" xmlns="" id="{2D9B06B2-3C9D-4DB3-8DDF-1A2718708625}"/>
              </a:ext>
            </a:extLst>
          </p:cNvPr>
          <p:cNvSpPr/>
          <p:nvPr/>
        </p:nvSpPr>
        <p:spPr>
          <a:xfrm>
            <a:off x="7378604" y="536425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74" name="直接连接符 73">
            <a:extLst>
              <a:ext uri="{FF2B5EF4-FFF2-40B4-BE49-F238E27FC236}">
                <a16:creationId xmlns:a16="http://schemas.microsoft.com/office/drawing/2014/main" xmlns="" id="{A2D2C3B7-6E5B-4FE3-8001-E36F268FBBAD}"/>
              </a:ext>
            </a:extLst>
          </p:cNvPr>
          <p:cNvCxnSpPr>
            <a:stCxn id="71" idx="5"/>
            <a:endCxn id="73" idx="1"/>
          </p:cNvCxnSpPr>
          <p:nvPr/>
        </p:nvCxnSpPr>
        <p:spPr>
          <a:xfrm>
            <a:off x="7008609" y="5092497"/>
            <a:ext cx="45964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75" name="流程图: 接点 74">
            <a:extLst>
              <a:ext uri="{FF2B5EF4-FFF2-40B4-BE49-F238E27FC236}">
                <a16:creationId xmlns:a16="http://schemas.microsoft.com/office/drawing/2014/main" xmlns="" id="{CD21C392-08F3-406E-92E0-FDF9BA506174}"/>
              </a:ext>
            </a:extLst>
          </p:cNvPr>
          <p:cNvSpPr/>
          <p:nvPr/>
        </p:nvSpPr>
        <p:spPr>
          <a:xfrm>
            <a:off x="4504871" y="616345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76" name="直接连接符 75">
            <a:extLst>
              <a:ext uri="{FF2B5EF4-FFF2-40B4-BE49-F238E27FC236}">
                <a16:creationId xmlns:a16="http://schemas.microsoft.com/office/drawing/2014/main" xmlns="" id="{F6659000-ED49-4ABC-8E57-94714ACB4133}"/>
              </a:ext>
            </a:extLst>
          </p:cNvPr>
          <p:cNvCxnSpPr>
            <a:stCxn id="66" idx="3"/>
            <a:endCxn id="75" idx="7"/>
          </p:cNvCxnSpPr>
          <p:nvPr/>
        </p:nvCxnSpPr>
        <p:spPr>
          <a:xfrm flipH="1">
            <a:off x="5027410" y="5750427"/>
            <a:ext cx="599009" cy="4792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xmlns="" id="{87F6A9BB-3DFD-4EC3-BEA0-A3B9354C2E80}"/>
              </a:ext>
            </a:extLst>
          </p:cNvPr>
          <p:cNvSpPr txBox="1"/>
          <p:nvPr/>
        </p:nvSpPr>
        <p:spPr>
          <a:xfrm>
            <a:off x="4603768" y="4336990"/>
            <a:ext cx="322097" cy="369332"/>
          </a:xfrm>
          <a:prstGeom prst="rect">
            <a:avLst/>
          </a:prstGeom>
          <a:noFill/>
        </p:spPr>
        <p:txBody>
          <a:bodyPr wrap="square" rtlCol="0">
            <a:spAutoFit/>
          </a:bodyPr>
          <a:lstStyle/>
          <a:p>
            <a:r>
              <a:rPr lang="en-US" altLang="zh-CN" dirty="0"/>
              <a:t>0</a:t>
            </a:r>
            <a:endParaRPr lang="zh-CN" altLang="en-US" dirty="0"/>
          </a:p>
        </p:txBody>
      </p:sp>
      <p:sp>
        <p:nvSpPr>
          <p:cNvPr id="78" name="文本框 77">
            <a:extLst>
              <a:ext uri="{FF2B5EF4-FFF2-40B4-BE49-F238E27FC236}">
                <a16:creationId xmlns:a16="http://schemas.microsoft.com/office/drawing/2014/main" xmlns="" id="{729FAE96-4A85-42AB-B82B-2560866CBA49}"/>
              </a:ext>
            </a:extLst>
          </p:cNvPr>
          <p:cNvSpPr txBox="1"/>
          <p:nvPr/>
        </p:nvSpPr>
        <p:spPr>
          <a:xfrm>
            <a:off x="4605617" y="5816684"/>
            <a:ext cx="322097" cy="369332"/>
          </a:xfrm>
          <a:prstGeom prst="rect">
            <a:avLst/>
          </a:prstGeom>
          <a:noFill/>
        </p:spPr>
        <p:txBody>
          <a:bodyPr wrap="square" rtlCol="0">
            <a:spAutoFit/>
          </a:bodyPr>
          <a:lstStyle/>
          <a:p>
            <a:r>
              <a:rPr lang="en-US" altLang="zh-CN" dirty="0"/>
              <a:t>0</a:t>
            </a:r>
            <a:endParaRPr lang="zh-CN" altLang="en-US" dirty="0"/>
          </a:p>
        </p:txBody>
      </p:sp>
      <p:sp>
        <p:nvSpPr>
          <p:cNvPr id="79" name="文本框 78">
            <a:extLst>
              <a:ext uri="{FF2B5EF4-FFF2-40B4-BE49-F238E27FC236}">
                <a16:creationId xmlns:a16="http://schemas.microsoft.com/office/drawing/2014/main" xmlns="" id="{21424AEF-65AB-49FA-B901-267A25BCDDED}"/>
              </a:ext>
            </a:extLst>
          </p:cNvPr>
          <p:cNvSpPr txBox="1"/>
          <p:nvPr/>
        </p:nvSpPr>
        <p:spPr>
          <a:xfrm>
            <a:off x="5677455" y="4995200"/>
            <a:ext cx="322097" cy="369332"/>
          </a:xfrm>
          <a:prstGeom prst="rect">
            <a:avLst/>
          </a:prstGeom>
          <a:noFill/>
        </p:spPr>
        <p:txBody>
          <a:bodyPr wrap="square" rtlCol="0">
            <a:spAutoFit/>
          </a:bodyPr>
          <a:lstStyle/>
          <a:p>
            <a:r>
              <a:rPr lang="en-US" altLang="zh-CN" dirty="0"/>
              <a:t>1</a:t>
            </a:r>
            <a:endParaRPr lang="zh-CN" altLang="en-US" dirty="0"/>
          </a:p>
        </p:txBody>
      </p:sp>
      <p:sp>
        <p:nvSpPr>
          <p:cNvPr id="80" name="文本框 79">
            <a:extLst>
              <a:ext uri="{FF2B5EF4-FFF2-40B4-BE49-F238E27FC236}">
                <a16:creationId xmlns:a16="http://schemas.microsoft.com/office/drawing/2014/main" xmlns="" id="{362C6D99-C918-4D37-81D8-94A4E6260E3A}"/>
              </a:ext>
            </a:extLst>
          </p:cNvPr>
          <p:cNvSpPr txBox="1"/>
          <p:nvPr/>
        </p:nvSpPr>
        <p:spPr>
          <a:xfrm>
            <a:off x="6631117" y="4336990"/>
            <a:ext cx="322097" cy="369332"/>
          </a:xfrm>
          <a:prstGeom prst="rect">
            <a:avLst/>
          </a:prstGeom>
          <a:noFill/>
        </p:spPr>
        <p:txBody>
          <a:bodyPr wrap="square" rtlCol="0">
            <a:spAutoFit/>
          </a:bodyPr>
          <a:lstStyle/>
          <a:p>
            <a:r>
              <a:rPr lang="en-US" altLang="zh-CN" dirty="0">
                <a:solidFill>
                  <a:schemeClr val="accent2"/>
                </a:solidFill>
              </a:rPr>
              <a:t>1</a:t>
            </a:r>
            <a:endParaRPr lang="zh-CN" altLang="en-US" dirty="0">
              <a:solidFill>
                <a:schemeClr val="accent2"/>
              </a:solidFill>
            </a:endParaRPr>
          </a:p>
        </p:txBody>
      </p:sp>
      <p:sp>
        <p:nvSpPr>
          <p:cNvPr id="81" name="文本框 80">
            <a:extLst>
              <a:ext uri="{FF2B5EF4-FFF2-40B4-BE49-F238E27FC236}">
                <a16:creationId xmlns:a16="http://schemas.microsoft.com/office/drawing/2014/main" xmlns="" id="{FBEEF8FB-A277-4DB7-8F32-FCB3193A9CCD}"/>
              </a:ext>
            </a:extLst>
          </p:cNvPr>
          <p:cNvSpPr txBox="1"/>
          <p:nvPr/>
        </p:nvSpPr>
        <p:spPr>
          <a:xfrm>
            <a:off x="7523651" y="4995200"/>
            <a:ext cx="322097"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338BE6BA-2821-4C80-AFEA-E9F87A51AD84}"/>
              </a:ext>
            </a:extLst>
          </p:cNvPr>
          <p:cNvSpPr txBox="1"/>
          <p:nvPr/>
        </p:nvSpPr>
        <p:spPr>
          <a:xfrm>
            <a:off x="5530320" y="3653608"/>
            <a:ext cx="606071"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 name="椭圆 7">
            <a:extLst>
              <a:ext uri="{FF2B5EF4-FFF2-40B4-BE49-F238E27FC236}">
                <a16:creationId xmlns:a16="http://schemas.microsoft.com/office/drawing/2014/main" xmlns="" id="{7C3E6D5D-6C5D-43D7-9F59-7140F255CAC0}"/>
              </a:ext>
            </a:extLst>
          </p:cNvPr>
          <p:cNvSpPr/>
          <p:nvPr/>
        </p:nvSpPr>
        <p:spPr>
          <a:xfrm>
            <a:off x="447150" y="4467230"/>
            <a:ext cx="3414063" cy="1838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xmlns="" id="{353D7522-6747-4F7A-AC54-64F4F82DDC2F}"/>
              </a:ext>
            </a:extLst>
          </p:cNvPr>
          <p:cNvSpPr/>
          <p:nvPr/>
        </p:nvSpPr>
        <p:spPr>
          <a:xfrm>
            <a:off x="8468169" y="4521656"/>
            <a:ext cx="3471081" cy="1730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4"/>
                </a:solidFill>
              </a:rPr>
              <a:t>解决办法</a:t>
            </a:r>
            <a:r>
              <a:rPr lang="zh-CN" altLang="en-US" dirty="0"/>
              <a:t>：先将孩子结点的平衡因子转换成和根结点</a:t>
            </a:r>
            <a:r>
              <a:rPr lang="zh-CN" altLang="en-US" dirty="0">
                <a:solidFill>
                  <a:schemeClr val="accent4"/>
                </a:solidFill>
              </a:rPr>
              <a:t>正负一致</a:t>
            </a:r>
            <a:r>
              <a:rPr lang="zh-CN" altLang="en-US" dirty="0"/>
              <a:t>，再进行调整</a:t>
            </a:r>
          </a:p>
        </p:txBody>
      </p:sp>
      <p:sp>
        <p:nvSpPr>
          <p:cNvPr id="87" name="文本框 86">
            <a:extLst>
              <a:ext uri="{FF2B5EF4-FFF2-40B4-BE49-F238E27FC236}">
                <a16:creationId xmlns:a16="http://schemas.microsoft.com/office/drawing/2014/main" xmlns="" id="{F6634551-B66D-4DB3-8742-5960A21A07D3}"/>
              </a:ext>
            </a:extLst>
          </p:cNvPr>
          <p:cNvSpPr txBox="1"/>
          <p:nvPr/>
        </p:nvSpPr>
        <p:spPr>
          <a:xfrm>
            <a:off x="977071" y="4762234"/>
            <a:ext cx="2431999" cy="1200329"/>
          </a:xfrm>
          <a:prstGeom prst="rect">
            <a:avLst/>
          </a:prstGeom>
          <a:noFill/>
        </p:spPr>
        <p:txBody>
          <a:bodyPr wrap="square" rtlCol="0">
            <a:spAutoFit/>
          </a:bodyPr>
          <a:lstStyle/>
          <a:p>
            <a:r>
              <a:rPr lang="zh-CN" altLang="en-US" dirty="0"/>
              <a:t>最小不平衡子树根结点的平衡因子为</a:t>
            </a:r>
            <a:r>
              <a:rPr lang="en-US" altLang="zh-CN" dirty="0">
                <a:solidFill>
                  <a:schemeClr val="accent2"/>
                </a:solidFill>
              </a:rPr>
              <a:t>-2&lt;0</a:t>
            </a:r>
          </a:p>
          <a:p>
            <a:r>
              <a:rPr lang="zh-CN" altLang="en-US" dirty="0"/>
              <a:t>它的孩子结点平衡因子为</a:t>
            </a:r>
            <a:r>
              <a:rPr lang="en-US" altLang="zh-CN" dirty="0">
                <a:solidFill>
                  <a:schemeClr val="accent2"/>
                </a:solidFill>
              </a:rPr>
              <a:t>1&gt;0</a:t>
            </a:r>
            <a:endParaRPr lang="zh-CN" altLang="en-US" dirty="0">
              <a:solidFill>
                <a:schemeClr val="accent2"/>
              </a:solidFill>
            </a:endParaRPr>
          </a:p>
        </p:txBody>
      </p:sp>
      <p:sp>
        <p:nvSpPr>
          <p:cNvPr id="10" name="文本框 9">
            <a:extLst>
              <a:ext uri="{FF2B5EF4-FFF2-40B4-BE49-F238E27FC236}">
                <a16:creationId xmlns:a16="http://schemas.microsoft.com/office/drawing/2014/main" xmlns="" id="{AEB84AFD-159D-4DC1-A880-CA64B9AE8D1F}"/>
              </a:ext>
            </a:extLst>
          </p:cNvPr>
          <p:cNvSpPr txBox="1"/>
          <p:nvPr/>
        </p:nvSpPr>
        <p:spPr>
          <a:xfrm>
            <a:off x="3707934" y="1279447"/>
            <a:ext cx="1587407" cy="369332"/>
          </a:xfrm>
          <a:prstGeom prst="rect">
            <a:avLst/>
          </a:prstGeom>
          <a:noFill/>
        </p:spPr>
        <p:txBody>
          <a:bodyPr wrap="square" rtlCol="0">
            <a:spAutoFit/>
          </a:bodyPr>
          <a:lstStyle/>
          <a:p>
            <a:r>
              <a:rPr lang="zh-CN" altLang="en-US" dirty="0">
                <a:solidFill>
                  <a:schemeClr val="accent2"/>
                </a:solidFill>
              </a:rPr>
              <a:t>“正则右旋”</a:t>
            </a:r>
          </a:p>
        </p:txBody>
      </p:sp>
      <p:sp>
        <p:nvSpPr>
          <p:cNvPr id="88" name="文本框 87">
            <a:extLst>
              <a:ext uri="{FF2B5EF4-FFF2-40B4-BE49-F238E27FC236}">
                <a16:creationId xmlns:a16="http://schemas.microsoft.com/office/drawing/2014/main" xmlns="" id="{FC94692B-A670-4ACA-9A63-E1B225E60172}"/>
              </a:ext>
            </a:extLst>
          </p:cNvPr>
          <p:cNvSpPr txBox="1"/>
          <p:nvPr/>
        </p:nvSpPr>
        <p:spPr>
          <a:xfrm>
            <a:off x="6435371" y="1276730"/>
            <a:ext cx="1587407" cy="369332"/>
          </a:xfrm>
          <a:prstGeom prst="rect">
            <a:avLst/>
          </a:prstGeom>
          <a:noFill/>
        </p:spPr>
        <p:txBody>
          <a:bodyPr wrap="square" rtlCol="0">
            <a:spAutoFit/>
          </a:bodyPr>
          <a:lstStyle/>
          <a:p>
            <a:r>
              <a:rPr lang="zh-CN" altLang="en-US" dirty="0">
                <a:solidFill>
                  <a:schemeClr val="accent2"/>
                </a:solidFill>
              </a:rPr>
              <a:t>“负则左旋”</a:t>
            </a:r>
          </a:p>
        </p:txBody>
      </p:sp>
    </p:spTree>
    <p:extLst>
      <p:ext uri="{BB962C8B-B14F-4D97-AF65-F5344CB8AC3E}">
        <p14:creationId xmlns:p14="http://schemas.microsoft.com/office/powerpoint/2010/main" val="247624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3" grpId="0"/>
      <p:bldP spid="64" grpId="0"/>
      <p:bldP spid="65" grpId="0"/>
      <p:bldP spid="66" grpId="0" animBg="1"/>
      <p:bldP spid="67" grpId="0" animBg="1"/>
      <p:bldP spid="69" grpId="0" animBg="1"/>
      <p:bldP spid="71" grpId="0" animBg="1"/>
      <p:bldP spid="73" grpId="0" animBg="1"/>
      <p:bldP spid="75" grpId="0" animBg="1"/>
      <p:bldP spid="77" grpId="0"/>
      <p:bldP spid="78" grpId="0"/>
      <p:bldP spid="79" grpId="0"/>
      <p:bldP spid="80" grpId="0"/>
      <p:bldP spid="81" grpId="0"/>
      <p:bldP spid="82" grpId="0"/>
      <p:bldP spid="8" grpId="0" animBg="1"/>
      <p:bldP spid="9" grpId="0" animBg="1"/>
      <p:bldP spid="87" grpId="0"/>
      <p:bldP spid="10" grpId="0"/>
      <p:bldP spid="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43" name="流程图: 接点 42">
            <a:extLst>
              <a:ext uri="{FF2B5EF4-FFF2-40B4-BE49-F238E27FC236}">
                <a16:creationId xmlns:a16="http://schemas.microsoft.com/office/drawing/2014/main" xmlns="" id="{2E11A583-13B1-4ACC-A3FD-55DFE337F6B6}"/>
              </a:ext>
            </a:extLst>
          </p:cNvPr>
          <p:cNvSpPr/>
          <p:nvPr/>
        </p:nvSpPr>
        <p:spPr>
          <a:xfrm>
            <a:off x="2057263" y="353361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44" name="流程图: 接点 43">
            <a:extLst>
              <a:ext uri="{FF2B5EF4-FFF2-40B4-BE49-F238E27FC236}">
                <a16:creationId xmlns:a16="http://schemas.microsoft.com/office/drawing/2014/main" xmlns="" id="{F2B60CB0-886E-4BBC-9BDD-E4D9DD072B32}"/>
              </a:ext>
            </a:extLst>
          </p:cNvPr>
          <p:cNvSpPr/>
          <p:nvPr/>
        </p:nvSpPr>
        <p:spPr>
          <a:xfrm>
            <a:off x="1967610" y="222474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13" name="直接连接符 12">
            <a:extLst>
              <a:ext uri="{FF2B5EF4-FFF2-40B4-BE49-F238E27FC236}">
                <a16:creationId xmlns:a16="http://schemas.microsoft.com/office/drawing/2014/main" xmlns="" id="{6AC43B60-97D7-4320-A2E4-36D94F3944F3}"/>
              </a:ext>
            </a:extLst>
          </p:cNvPr>
          <p:cNvCxnSpPr>
            <a:cxnSpLocks/>
            <a:stCxn id="37" idx="1"/>
            <a:endCxn id="44" idx="5"/>
          </p:cNvCxnSpPr>
          <p:nvPr/>
        </p:nvCxnSpPr>
        <p:spPr>
          <a:xfrm flipH="1" flipV="1">
            <a:off x="2490149" y="2610915"/>
            <a:ext cx="606071"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xmlns="" id="{1636FF9C-D0E7-4F52-B901-C3A82D271460}"/>
              </a:ext>
            </a:extLst>
          </p:cNvPr>
          <p:cNvSpPr/>
          <p:nvPr/>
        </p:nvSpPr>
        <p:spPr>
          <a:xfrm>
            <a:off x="1024468" y="287568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48" name="直接连接符 47">
            <a:extLst>
              <a:ext uri="{FF2B5EF4-FFF2-40B4-BE49-F238E27FC236}">
                <a16:creationId xmlns:a16="http://schemas.microsoft.com/office/drawing/2014/main" xmlns="" id="{CF8150BC-01CD-4114-A0BD-46D21DD4704D}"/>
              </a:ext>
            </a:extLst>
          </p:cNvPr>
          <p:cNvCxnSpPr>
            <a:cxnSpLocks/>
            <a:stCxn id="44" idx="3"/>
            <a:endCxn id="47" idx="7"/>
          </p:cNvCxnSpPr>
          <p:nvPr/>
        </p:nvCxnSpPr>
        <p:spPr>
          <a:xfrm flipH="1">
            <a:off x="1547007" y="2610915"/>
            <a:ext cx="510256"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xmlns="" id="{DD278A70-45BB-40E7-8E44-AE5FB0C4688B}"/>
              </a:ext>
            </a:extLst>
          </p:cNvPr>
          <p:cNvSpPr/>
          <p:nvPr/>
        </p:nvSpPr>
        <p:spPr>
          <a:xfrm>
            <a:off x="3006567" y="287568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cxnSp>
        <p:nvCxnSpPr>
          <p:cNvPr id="16" name="直接连接符 15">
            <a:extLst>
              <a:ext uri="{FF2B5EF4-FFF2-40B4-BE49-F238E27FC236}">
                <a16:creationId xmlns:a16="http://schemas.microsoft.com/office/drawing/2014/main" xmlns="" id="{64CE5995-5598-42CF-A2CA-587B36E13E59}"/>
              </a:ext>
            </a:extLst>
          </p:cNvPr>
          <p:cNvCxnSpPr>
            <a:cxnSpLocks/>
            <a:stCxn id="43" idx="7"/>
            <a:endCxn id="37" idx="3"/>
          </p:cNvCxnSpPr>
          <p:nvPr/>
        </p:nvCxnSpPr>
        <p:spPr>
          <a:xfrm flipV="1">
            <a:off x="2579802" y="3261856"/>
            <a:ext cx="51641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流程图: 接点 45">
            <a:extLst>
              <a:ext uri="{FF2B5EF4-FFF2-40B4-BE49-F238E27FC236}">
                <a16:creationId xmlns:a16="http://schemas.microsoft.com/office/drawing/2014/main" xmlns="" id="{F0E92E88-1E8E-4C81-8BE0-91C46AD22E03}"/>
              </a:ext>
            </a:extLst>
          </p:cNvPr>
          <p:cNvSpPr/>
          <p:nvPr/>
        </p:nvSpPr>
        <p:spPr>
          <a:xfrm>
            <a:off x="3899101" y="353361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18" name="直接连接符 17">
            <a:extLst>
              <a:ext uri="{FF2B5EF4-FFF2-40B4-BE49-F238E27FC236}">
                <a16:creationId xmlns:a16="http://schemas.microsoft.com/office/drawing/2014/main" xmlns="" id="{F90D92A9-8CC3-4B06-86EC-2983C2D8D375}"/>
              </a:ext>
            </a:extLst>
          </p:cNvPr>
          <p:cNvCxnSpPr>
            <a:stCxn id="37" idx="5"/>
            <a:endCxn id="46" idx="1"/>
          </p:cNvCxnSpPr>
          <p:nvPr/>
        </p:nvCxnSpPr>
        <p:spPr>
          <a:xfrm>
            <a:off x="3529106" y="3261856"/>
            <a:ext cx="459648"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53" name="流程图: 接点 52">
            <a:extLst>
              <a:ext uri="{FF2B5EF4-FFF2-40B4-BE49-F238E27FC236}">
                <a16:creationId xmlns:a16="http://schemas.microsoft.com/office/drawing/2014/main" xmlns="" id="{426DCC78-B10C-4847-A748-760A29F4A502}"/>
              </a:ext>
            </a:extLst>
          </p:cNvPr>
          <p:cNvSpPr/>
          <p:nvPr/>
        </p:nvSpPr>
        <p:spPr>
          <a:xfrm>
            <a:off x="1025368" y="433281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28" name="直接连接符 27">
            <a:extLst>
              <a:ext uri="{FF2B5EF4-FFF2-40B4-BE49-F238E27FC236}">
                <a16:creationId xmlns:a16="http://schemas.microsoft.com/office/drawing/2014/main" xmlns="" id="{FFE41223-A6F6-4CC6-BEBC-4140CAD2FF11}"/>
              </a:ext>
            </a:extLst>
          </p:cNvPr>
          <p:cNvCxnSpPr>
            <a:stCxn id="43" idx="3"/>
            <a:endCxn id="53" idx="7"/>
          </p:cNvCxnSpPr>
          <p:nvPr/>
        </p:nvCxnSpPr>
        <p:spPr>
          <a:xfrm flipH="1">
            <a:off x="1547907" y="3919786"/>
            <a:ext cx="599009" cy="479284"/>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xmlns="" id="{D8C511BB-A9AA-4024-B73E-9227962A6BC0}"/>
              </a:ext>
            </a:extLst>
          </p:cNvPr>
          <p:cNvSpPr txBox="1"/>
          <p:nvPr/>
        </p:nvSpPr>
        <p:spPr>
          <a:xfrm>
            <a:off x="1124265" y="2506349"/>
            <a:ext cx="322097" cy="369332"/>
          </a:xfrm>
          <a:prstGeom prst="rect">
            <a:avLst/>
          </a:prstGeom>
          <a:noFill/>
        </p:spPr>
        <p:txBody>
          <a:bodyPr wrap="squar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xmlns="" id="{9F53B785-A411-4712-BED6-924FB83D1A34}"/>
              </a:ext>
            </a:extLst>
          </p:cNvPr>
          <p:cNvSpPr txBox="1"/>
          <p:nvPr/>
        </p:nvSpPr>
        <p:spPr>
          <a:xfrm>
            <a:off x="1126114" y="3986043"/>
            <a:ext cx="322097" cy="369332"/>
          </a:xfrm>
          <a:prstGeom prst="rect">
            <a:avLst/>
          </a:prstGeom>
          <a:noFill/>
        </p:spPr>
        <p:txBody>
          <a:bodyPr wrap="square" rtlCol="0">
            <a:spAutoFit/>
          </a:bodyPr>
          <a:lstStyle/>
          <a:p>
            <a:r>
              <a:rPr lang="en-US" altLang="zh-CN" dirty="0"/>
              <a:t>0</a:t>
            </a:r>
            <a:endParaRPr lang="zh-CN" altLang="en-US" dirty="0"/>
          </a:p>
        </p:txBody>
      </p:sp>
      <p:sp>
        <p:nvSpPr>
          <p:cNvPr id="58" name="文本框 57">
            <a:extLst>
              <a:ext uri="{FF2B5EF4-FFF2-40B4-BE49-F238E27FC236}">
                <a16:creationId xmlns:a16="http://schemas.microsoft.com/office/drawing/2014/main" xmlns="" id="{7EE54837-2524-4905-9BF7-26491F830ADE}"/>
              </a:ext>
            </a:extLst>
          </p:cNvPr>
          <p:cNvSpPr txBox="1"/>
          <p:nvPr/>
        </p:nvSpPr>
        <p:spPr>
          <a:xfrm>
            <a:off x="2197952" y="3164559"/>
            <a:ext cx="322097" cy="369332"/>
          </a:xfrm>
          <a:prstGeom prst="rect">
            <a:avLst/>
          </a:prstGeom>
          <a:noFill/>
        </p:spPr>
        <p:txBody>
          <a:bodyPr wrap="squar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xmlns="" id="{A337AD99-BCC8-42FF-9CD9-EF8E80B3C891}"/>
              </a:ext>
            </a:extLst>
          </p:cNvPr>
          <p:cNvSpPr txBox="1"/>
          <p:nvPr/>
        </p:nvSpPr>
        <p:spPr>
          <a:xfrm>
            <a:off x="3151614" y="2506349"/>
            <a:ext cx="322097" cy="369332"/>
          </a:xfrm>
          <a:prstGeom prst="rect">
            <a:avLst/>
          </a:prstGeom>
          <a:noFill/>
        </p:spPr>
        <p:txBody>
          <a:bodyPr wrap="square" rtlCol="0">
            <a:spAutoFit/>
          </a:bodyPr>
          <a:lstStyle/>
          <a:p>
            <a:r>
              <a:rPr lang="en-US" altLang="zh-CN" dirty="0"/>
              <a:t>1</a:t>
            </a:r>
            <a:endParaRPr lang="zh-CN" altLang="en-US" dirty="0"/>
          </a:p>
        </p:txBody>
      </p:sp>
      <p:sp>
        <p:nvSpPr>
          <p:cNvPr id="60" name="文本框 59">
            <a:extLst>
              <a:ext uri="{FF2B5EF4-FFF2-40B4-BE49-F238E27FC236}">
                <a16:creationId xmlns:a16="http://schemas.microsoft.com/office/drawing/2014/main" xmlns="" id="{ABB5C9B8-1818-47E6-BA27-A59AE6BA81E5}"/>
              </a:ext>
            </a:extLst>
          </p:cNvPr>
          <p:cNvSpPr txBox="1"/>
          <p:nvPr/>
        </p:nvSpPr>
        <p:spPr>
          <a:xfrm>
            <a:off x="4044148" y="3164559"/>
            <a:ext cx="322097" cy="369332"/>
          </a:xfrm>
          <a:prstGeom prst="rect">
            <a:avLst/>
          </a:prstGeom>
          <a:noFill/>
        </p:spPr>
        <p:txBody>
          <a:bodyPr wrap="square" rtlCol="0">
            <a:spAutoFit/>
          </a:bodyPr>
          <a:lstStyle/>
          <a:p>
            <a:r>
              <a:rPr lang="en-US" altLang="zh-CN" dirty="0"/>
              <a:t>0</a:t>
            </a:r>
            <a:endParaRPr lang="zh-CN" altLang="en-US" dirty="0"/>
          </a:p>
        </p:txBody>
      </p:sp>
      <p:sp>
        <p:nvSpPr>
          <p:cNvPr id="61" name="文本框 60">
            <a:extLst>
              <a:ext uri="{FF2B5EF4-FFF2-40B4-BE49-F238E27FC236}">
                <a16:creationId xmlns:a16="http://schemas.microsoft.com/office/drawing/2014/main" xmlns="" id="{7B0EBE4C-7D6A-4099-BB2A-45A2FED5F7B9}"/>
              </a:ext>
            </a:extLst>
          </p:cNvPr>
          <p:cNvSpPr txBox="1"/>
          <p:nvPr/>
        </p:nvSpPr>
        <p:spPr>
          <a:xfrm>
            <a:off x="2050817" y="1822967"/>
            <a:ext cx="606071"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cxnSp>
        <p:nvCxnSpPr>
          <p:cNvPr id="5" name="直接箭头连接符 4">
            <a:extLst>
              <a:ext uri="{FF2B5EF4-FFF2-40B4-BE49-F238E27FC236}">
                <a16:creationId xmlns:a16="http://schemas.microsoft.com/office/drawing/2014/main" xmlns="" id="{327798AD-C117-49FE-A38B-5E12E59B8710}"/>
              </a:ext>
            </a:extLst>
          </p:cNvPr>
          <p:cNvCxnSpPr>
            <a:cxnSpLocks/>
          </p:cNvCxnSpPr>
          <p:nvPr/>
        </p:nvCxnSpPr>
        <p:spPr>
          <a:xfrm flipH="1">
            <a:off x="3529108" y="2450956"/>
            <a:ext cx="706276" cy="226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36BF589E-7187-4484-9C92-090458F36A21}"/>
              </a:ext>
            </a:extLst>
          </p:cNvPr>
          <p:cNvSpPr txBox="1"/>
          <p:nvPr/>
        </p:nvSpPr>
        <p:spPr>
          <a:xfrm>
            <a:off x="4332662" y="1720536"/>
            <a:ext cx="3220139" cy="1200329"/>
          </a:xfrm>
          <a:prstGeom prst="rect">
            <a:avLst/>
          </a:prstGeom>
          <a:noFill/>
        </p:spPr>
        <p:txBody>
          <a:bodyPr wrap="square" rtlCol="0">
            <a:spAutoFit/>
          </a:bodyPr>
          <a:lstStyle/>
          <a:p>
            <a:r>
              <a:rPr lang="zh-CN" altLang="en-US" dirty="0"/>
              <a:t>①先把这个</a:t>
            </a:r>
            <a:r>
              <a:rPr lang="en-US" altLang="zh-CN" dirty="0"/>
              <a:t>1</a:t>
            </a:r>
            <a:r>
              <a:rPr lang="zh-CN" altLang="en-US" dirty="0"/>
              <a:t>转换成负值，也就是说要让以结点</a:t>
            </a:r>
            <a:r>
              <a:rPr lang="en-US" altLang="zh-CN" dirty="0"/>
              <a:t>98</a:t>
            </a:r>
            <a:r>
              <a:rPr lang="zh-CN" altLang="en-US" dirty="0"/>
              <a:t>位置这个结点为根的子树它的左子树高度比右子树低。所然要</a:t>
            </a:r>
            <a:r>
              <a:rPr lang="zh-CN" altLang="en-US" dirty="0">
                <a:solidFill>
                  <a:schemeClr val="accent1"/>
                </a:solidFill>
              </a:rPr>
              <a:t>右旋</a:t>
            </a:r>
          </a:p>
        </p:txBody>
      </p:sp>
      <p:sp>
        <p:nvSpPr>
          <p:cNvPr id="38" name="流程图: 接点 37">
            <a:extLst>
              <a:ext uri="{FF2B5EF4-FFF2-40B4-BE49-F238E27FC236}">
                <a16:creationId xmlns:a16="http://schemas.microsoft.com/office/drawing/2014/main" xmlns="" id="{E84C82DF-6168-4465-9CF9-5AD9F849E6DF}"/>
              </a:ext>
            </a:extLst>
          </p:cNvPr>
          <p:cNvSpPr/>
          <p:nvPr/>
        </p:nvSpPr>
        <p:spPr>
          <a:xfrm>
            <a:off x="9742484" y="287568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39" name="流程图: 接点 38">
            <a:extLst>
              <a:ext uri="{FF2B5EF4-FFF2-40B4-BE49-F238E27FC236}">
                <a16:creationId xmlns:a16="http://schemas.microsoft.com/office/drawing/2014/main" xmlns="" id="{E75136A4-A269-4321-AD11-9EE4B2BDFAF9}"/>
              </a:ext>
            </a:extLst>
          </p:cNvPr>
          <p:cNvSpPr/>
          <p:nvPr/>
        </p:nvSpPr>
        <p:spPr>
          <a:xfrm>
            <a:off x="8731754" y="222474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40" name="直接连接符 39">
            <a:extLst>
              <a:ext uri="{FF2B5EF4-FFF2-40B4-BE49-F238E27FC236}">
                <a16:creationId xmlns:a16="http://schemas.microsoft.com/office/drawing/2014/main" xmlns="" id="{C9D173B9-EEE2-4656-8D06-42C8344E726F}"/>
              </a:ext>
            </a:extLst>
          </p:cNvPr>
          <p:cNvCxnSpPr>
            <a:cxnSpLocks/>
            <a:stCxn id="38" idx="1"/>
            <a:endCxn id="39" idx="5"/>
          </p:cNvCxnSpPr>
          <p:nvPr/>
        </p:nvCxnSpPr>
        <p:spPr>
          <a:xfrm flipH="1" flipV="1">
            <a:off x="9254293" y="2610915"/>
            <a:ext cx="577844"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41" name="流程图: 接点 40">
            <a:extLst>
              <a:ext uri="{FF2B5EF4-FFF2-40B4-BE49-F238E27FC236}">
                <a16:creationId xmlns:a16="http://schemas.microsoft.com/office/drawing/2014/main" xmlns="" id="{30002D65-AC17-4A84-B256-6D139C52B40B}"/>
              </a:ext>
            </a:extLst>
          </p:cNvPr>
          <p:cNvSpPr/>
          <p:nvPr/>
        </p:nvSpPr>
        <p:spPr>
          <a:xfrm>
            <a:off x="7788612" y="287568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45" name="直接连接符 44">
            <a:extLst>
              <a:ext uri="{FF2B5EF4-FFF2-40B4-BE49-F238E27FC236}">
                <a16:creationId xmlns:a16="http://schemas.microsoft.com/office/drawing/2014/main" xmlns="" id="{75AB36F6-E362-421C-8BF8-36620A13F15D}"/>
              </a:ext>
            </a:extLst>
          </p:cNvPr>
          <p:cNvCxnSpPr>
            <a:cxnSpLocks/>
            <a:stCxn id="39" idx="3"/>
            <a:endCxn id="41" idx="7"/>
          </p:cNvCxnSpPr>
          <p:nvPr/>
        </p:nvCxnSpPr>
        <p:spPr>
          <a:xfrm flipH="1">
            <a:off x="8311151" y="2610915"/>
            <a:ext cx="510256"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49" name="流程图: 接点 48">
            <a:extLst>
              <a:ext uri="{FF2B5EF4-FFF2-40B4-BE49-F238E27FC236}">
                <a16:creationId xmlns:a16="http://schemas.microsoft.com/office/drawing/2014/main" xmlns="" id="{15D0EAA7-30CD-476E-A960-EB1DC387E1B1}"/>
              </a:ext>
            </a:extLst>
          </p:cNvPr>
          <p:cNvSpPr/>
          <p:nvPr/>
        </p:nvSpPr>
        <p:spPr>
          <a:xfrm>
            <a:off x="10568437" y="353361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51" name="流程图: 接点 50">
            <a:extLst>
              <a:ext uri="{FF2B5EF4-FFF2-40B4-BE49-F238E27FC236}">
                <a16:creationId xmlns:a16="http://schemas.microsoft.com/office/drawing/2014/main" xmlns="" id="{3D4FA15A-4D11-4FD3-9F28-2812B7027244}"/>
              </a:ext>
            </a:extLst>
          </p:cNvPr>
          <p:cNvSpPr/>
          <p:nvPr/>
        </p:nvSpPr>
        <p:spPr>
          <a:xfrm>
            <a:off x="11286581" y="424228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52" name="直接连接符 51">
            <a:extLst>
              <a:ext uri="{FF2B5EF4-FFF2-40B4-BE49-F238E27FC236}">
                <a16:creationId xmlns:a16="http://schemas.microsoft.com/office/drawing/2014/main" xmlns="" id="{9CB2F472-4FF5-43C5-BCFB-02F0ECED93B6}"/>
              </a:ext>
            </a:extLst>
          </p:cNvPr>
          <p:cNvCxnSpPr>
            <a:cxnSpLocks/>
            <a:stCxn id="49" idx="5"/>
            <a:endCxn id="51" idx="1"/>
          </p:cNvCxnSpPr>
          <p:nvPr/>
        </p:nvCxnSpPr>
        <p:spPr>
          <a:xfrm>
            <a:off x="11090976" y="3919786"/>
            <a:ext cx="285258"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流程图: 接点 55">
            <a:extLst>
              <a:ext uri="{FF2B5EF4-FFF2-40B4-BE49-F238E27FC236}">
                <a16:creationId xmlns:a16="http://schemas.microsoft.com/office/drawing/2014/main" xmlns="" id="{3A656234-73BA-4281-B747-6D339F65BABB}"/>
              </a:ext>
            </a:extLst>
          </p:cNvPr>
          <p:cNvSpPr/>
          <p:nvPr/>
        </p:nvSpPr>
        <p:spPr>
          <a:xfrm>
            <a:off x="9055662" y="3536667"/>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57" name="直接连接符 56">
            <a:extLst>
              <a:ext uri="{FF2B5EF4-FFF2-40B4-BE49-F238E27FC236}">
                <a16:creationId xmlns:a16="http://schemas.microsoft.com/office/drawing/2014/main" xmlns="" id="{359A1D57-DB95-49E4-83DF-519AB28ADF9B}"/>
              </a:ext>
            </a:extLst>
          </p:cNvPr>
          <p:cNvCxnSpPr>
            <a:stCxn id="38" idx="3"/>
            <a:endCxn id="56" idx="7"/>
          </p:cNvCxnSpPr>
          <p:nvPr/>
        </p:nvCxnSpPr>
        <p:spPr>
          <a:xfrm flipH="1">
            <a:off x="9578201" y="3261856"/>
            <a:ext cx="253936" cy="34106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xmlns="" id="{643F6908-6C37-4C6D-A741-78ADDC9E4BE8}"/>
              </a:ext>
            </a:extLst>
          </p:cNvPr>
          <p:cNvSpPr txBox="1"/>
          <p:nvPr/>
        </p:nvSpPr>
        <p:spPr>
          <a:xfrm>
            <a:off x="7888409" y="2506349"/>
            <a:ext cx="322097" cy="369332"/>
          </a:xfrm>
          <a:prstGeom prst="rect">
            <a:avLst/>
          </a:prstGeom>
          <a:noFill/>
        </p:spPr>
        <p:txBody>
          <a:bodyPr wrap="square" rtlCol="0">
            <a:spAutoFit/>
          </a:bodyPr>
          <a:lstStyle/>
          <a:p>
            <a:r>
              <a:rPr lang="en-US" altLang="zh-CN" dirty="0"/>
              <a:t>0</a:t>
            </a:r>
            <a:endParaRPr lang="zh-CN" altLang="en-US" dirty="0"/>
          </a:p>
        </p:txBody>
      </p:sp>
      <p:sp>
        <p:nvSpPr>
          <p:cNvPr id="64" name="文本框 63">
            <a:extLst>
              <a:ext uri="{FF2B5EF4-FFF2-40B4-BE49-F238E27FC236}">
                <a16:creationId xmlns:a16="http://schemas.microsoft.com/office/drawing/2014/main" xmlns="" id="{59E02319-2838-4AD6-86EE-9F5F0BD17A72}"/>
              </a:ext>
            </a:extLst>
          </p:cNvPr>
          <p:cNvSpPr txBox="1"/>
          <p:nvPr/>
        </p:nvSpPr>
        <p:spPr>
          <a:xfrm>
            <a:off x="8823218" y="3223439"/>
            <a:ext cx="322097" cy="369332"/>
          </a:xfrm>
          <a:prstGeom prst="rect">
            <a:avLst/>
          </a:prstGeom>
          <a:noFill/>
        </p:spPr>
        <p:txBody>
          <a:bodyPr wrap="square" rtlCol="0">
            <a:spAutoFit/>
          </a:bodyPr>
          <a:lstStyle/>
          <a:p>
            <a:r>
              <a:rPr lang="en-US" altLang="zh-CN" dirty="0"/>
              <a:t>0</a:t>
            </a:r>
            <a:endParaRPr lang="zh-CN" altLang="en-US" dirty="0"/>
          </a:p>
        </p:txBody>
      </p:sp>
      <p:sp>
        <p:nvSpPr>
          <p:cNvPr id="65" name="文本框 64">
            <a:extLst>
              <a:ext uri="{FF2B5EF4-FFF2-40B4-BE49-F238E27FC236}">
                <a16:creationId xmlns:a16="http://schemas.microsoft.com/office/drawing/2014/main" xmlns="" id="{839946E3-B377-4B76-AEB6-CD57EE457260}"/>
              </a:ext>
            </a:extLst>
          </p:cNvPr>
          <p:cNvSpPr txBox="1"/>
          <p:nvPr/>
        </p:nvSpPr>
        <p:spPr>
          <a:xfrm>
            <a:off x="9895056" y="2401955"/>
            <a:ext cx="612192"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66" name="文本框 65">
            <a:extLst>
              <a:ext uri="{FF2B5EF4-FFF2-40B4-BE49-F238E27FC236}">
                <a16:creationId xmlns:a16="http://schemas.microsoft.com/office/drawing/2014/main" xmlns="" id="{2B03272E-C087-43CF-8708-7610705AED74}"/>
              </a:ext>
            </a:extLst>
          </p:cNvPr>
          <p:cNvSpPr txBox="1"/>
          <p:nvPr/>
        </p:nvSpPr>
        <p:spPr>
          <a:xfrm>
            <a:off x="10738170" y="3174843"/>
            <a:ext cx="429362" cy="369332"/>
          </a:xfrm>
          <a:prstGeom prst="rect">
            <a:avLst/>
          </a:prstGeom>
          <a:noFill/>
        </p:spPr>
        <p:txBody>
          <a:bodyPr wrap="square" rtlCol="0">
            <a:spAutoFit/>
          </a:bodyPr>
          <a:lstStyle/>
          <a:p>
            <a:r>
              <a:rPr lang="en-US" altLang="zh-CN" dirty="0"/>
              <a:t>-1</a:t>
            </a:r>
            <a:endParaRPr lang="zh-CN" altLang="en-US" dirty="0"/>
          </a:p>
        </p:txBody>
      </p:sp>
      <p:sp>
        <p:nvSpPr>
          <p:cNvPr id="67" name="文本框 66">
            <a:extLst>
              <a:ext uri="{FF2B5EF4-FFF2-40B4-BE49-F238E27FC236}">
                <a16:creationId xmlns:a16="http://schemas.microsoft.com/office/drawing/2014/main" xmlns="" id="{31165B62-12D1-43BF-9D60-482075915F78}"/>
              </a:ext>
            </a:extLst>
          </p:cNvPr>
          <p:cNvSpPr txBox="1"/>
          <p:nvPr/>
        </p:nvSpPr>
        <p:spPr>
          <a:xfrm>
            <a:off x="11431628" y="3873232"/>
            <a:ext cx="322097" cy="369332"/>
          </a:xfrm>
          <a:prstGeom prst="rect">
            <a:avLst/>
          </a:prstGeom>
          <a:noFill/>
        </p:spPr>
        <p:txBody>
          <a:bodyPr wrap="square" rtlCol="0">
            <a:spAutoFit/>
          </a:bodyPr>
          <a:lstStyle/>
          <a:p>
            <a:r>
              <a:rPr lang="en-US" altLang="zh-CN" dirty="0"/>
              <a:t>0</a:t>
            </a:r>
            <a:endParaRPr lang="zh-CN" altLang="en-US" dirty="0"/>
          </a:p>
        </p:txBody>
      </p:sp>
      <p:sp>
        <p:nvSpPr>
          <p:cNvPr id="68" name="文本框 67">
            <a:extLst>
              <a:ext uri="{FF2B5EF4-FFF2-40B4-BE49-F238E27FC236}">
                <a16:creationId xmlns:a16="http://schemas.microsoft.com/office/drawing/2014/main" xmlns="" id="{56D704DF-8363-40FC-8133-7D5A8AA1B0F4}"/>
              </a:ext>
            </a:extLst>
          </p:cNvPr>
          <p:cNvSpPr txBox="1"/>
          <p:nvPr/>
        </p:nvSpPr>
        <p:spPr>
          <a:xfrm>
            <a:off x="8814961" y="1822967"/>
            <a:ext cx="606071"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cxnSp>
        <p:nvCxnSpPr>
          <p:cNvPr id="10" name="连接符: 曲线 9">
            <a:extLst>
              <a:ext uri="{FF2B5EF4-FFF2-40B4-BE49-F238E27FC236}">
                <a16:creationId xmlns:a16="http://schemas.microsoft.com/office/drawing/2014/main" xmlns="" id="{E1FB3ADE-E00F-41C4-B5CC-03002CA5B63C}"/>
              </a:ext>
            </a:extLst>
          </p:cNvPr>
          <p:cNvCxnSpPr>
            <a:stCxn id="43" idx="0"/>
            <a:endCxn id="37" idx="1"/>
          </p:cNvCxnSpPr>
          <p:nvPr/>
        </p:nvCxnSpPr>
        <p:spPr>
          <a:xfrm rot="5400000" flipH="1" flipV="1">
            <a:off x="2433953" y="2871345"/>
            <a:ext cx="591673" cy="732861"/>
          </a:xfrm>
          <a:prstGeom prst="curvedConnector3">
            <a:avLst>
              <a:gd name="adj1" fmla="val 149834"/>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箭头: 右 11">
            <a:extLst>
              <a:ext uri="{FF2B5EF4-FFF2-40B4-BE49-F238E27FC236}">
                <a16:creationId xmlns:a16="http://schemas.microsoft.com/office/drawing/2014/main" xmlns="" id="{2B169CE9-B3DB-4BD8-B42B-83226917D7B7}"/>
              </a:ext>
            </a:extLst>
          </p:cNvPr>
          <p:cNvSpPr/>
          <p:nvPr/>
        </p:nvSpPr>
        <p:spPr>
          <a:xfrm>
            <a:off x="5409810" y="35336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xmlns="" id="{0AAD6A27-4664-4284-9CE3-79CD71DDBBC1}"/>
              </a:ext>
            </a:extLst>
          </p:cNvPr>
          <p:cNvCxnSpPr>
            <a:stCxn id="38" idx="5"/>
            <a:endCxn id="49" idx="1"/>
          </p:cNvCxnSpPr>
          <p:nvPr/>
        </p:nvCxnSpPr>
        <p:spPr>
          <a:xfrm>
            <a:off x="10265023" y="3261856"/>
            <a:ext cx="393067" cy="3380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37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animBg="1"/>
      <p:bldP spid="39" grpId="0" animBg="1"/>
      <p:bldP spid="41" grpId="0" animBg="1"/>
      <p:bldP spid="49" grpId="0" animBg="1"/>
      <p:bldP spid="51" grpId="0" animBg="1"/>
      <p:bldP spid="56" grpId="0" animBg="1"/>
      <p:bldP spid="63" grpId="0"/>
      <p:bldP spid="64" grpId="0"/>
      <p:bldP spid="65" grpId="0"/>
      <p:bldP spid="66" grpId="0"/>
      <p:bldP spid="67" grpId="0"/>
      <p:bldP spid="68" grpId="0"/>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38" name="流程图: 接点 37">
            <a:extLst>
              <a:ext uri="{FF2B5EF4-FFF2-40B4-BE49-F238E27FC236}">
                <a16:creationId xmlns:a16="http://schemas.microsoft.com/office/drawing/2014/main" xmlns="" id="{E84C82DF-6168-4465-9CF9-5AD9F849E6DF}"/>
              </a:ext>
            </a:extLst>
          </p:cNvPr>
          <p:cNvSpPr/>
          <p:nvPr/>
        </p:nvSpPr>
        <p:spPr>
          <a:xfrm>
            <a:off x="3312889" y="293527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39" name="流程图: 接点 38">
            <a:extLst>
              <a:ext uri="{FF2B5EF4-FFF2-40B4-BE49-F238E27FC236}">
                <a16:creationId xmlns:a16="http://schemas.microsoft.com/office/drawing/2014/main" xmlns="" id="{E75136A4-A269-4321-AD11-9EE4B2BDFAF9}"/>
              </a:ext>
            </a:extLst>
          </p:cNvPr>
          <p:cNvSpPr/>
          <p:nvPr/>
        </p:nvSpPr>
        <p:spPr>
          <a:xfrm>
            <a:off x="2302159" y="228433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cxnSp>
        <p:nvCxnSpPr>
          <p:cNvPr id="40" name="直接连接符 39">
            <a:extLst>
              <a:ext uri="{FF2B5EF4-FFF2-40B4-BE49-F238E27FC236}">
                <a16:creationId xmlns:a16="http://schemas.microsoft.com/office/drawing/2014/main" xmlns="" id="{C9D173B9-EEE2-4656-8D06-42C8344E726F}"/>
              </a:ext>
            </a:extLst>
          </p:cNvPr>
          <p:cNvCxnSpPr>
            <a:cxnSpLocks/>
            <a:stCxn id="38" idx="1"/>
            <a:endCxn id="39" idx="5"/>
          </p:cNvCxnSpPr>
          <p:nvPr/>
        </p:nvCxnSpPr>
        <p:spPr>
          <a:xfrm flipH="1" flipV="1">
            <a:off x="2824698" y="2670510"/>
            <a:ext cx="577844"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41" name="流程图: 接点 40">
            <a:extLst>
              <a:ext uri="{FF2B5EF4-FFF2-40B4-BE49-F238E27FC236}">
                <a16:creationId xmlns:a16="http://schemas.microsoft.com/office/drawing/2014/main" xmlns="" id="{30002D65-AC17-4A84-B256-6D139C52B40B}"/>
              </a:ext>
            </a:extLst>
          </p:cNvPr>
          <p:cNvSpPr/>
          <p:nvPr/>
        </p:nvSpPr>
        <p:spPr>
          <a:xfrm>
            <a:off x="1359017" y="293527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45" name="直接连接符 44">
            <a:extLst>
              <a:ext uri="{FF2B5EF4-FFF2-40B4-BE49-F238E27FC236}">
                <a16:creationId xmlns:a16="http://schemas.microsoft.com/office/drawing/2014/main" xmlns="" id="{75AB36F6-E362-421C-8BF8-36620A13F15D}"/>
              </a:ext>
            </a:extLst>
          </p:cNvPr>
          <p:cNvCxnSpPr>
            <a:cxnSpLocks/>
            <a:stCxn id="39" idx="3"/>
            <a:endCxn id="41" idx="7"/>
          </p:cNvCxnSpPr>
          <p:nvPr/>
        </p:nvCxnSpPr>
        <p:spPr>
          <a:xfrm flipH="1">
            <a:off x="1881556" y="2670510"/>
            <a:ext cx="510256" cy="331023"/>
          </a:xfrm>
          <a:prstGeom prst="line">
            <a:avLst/>
          </a:prstGeom>
        </p:spPr>
        <p:style>
          <a:lnRef idx="1">
            <a:schemeClr val="accent1"/>
          </a:lnRef>
          <a:fillRef idx="0">
            <a:schemeClr val="accent1"/>
          </a:fillRef>
          <a:effectRef idx="0">
            <a:schemeClr val="accent1"/>
          </a:effectRef>
          <a:fontRef idx="minor">
            <a:schemeClr val="tx1"/>
          </a:fontRef>
        </p:style>
      </p:cxnSp>
      <p:sp>
        <p:nvSpPr>
          <p:cNvPr id="49" name="流程图: 接点 48">
            <a:extLst>
              <a:ext uri="{FF2B5EF4-FFF2-40B4-BE49-F238E27FC236}">
                <a16:creationId xmlns:a16="http://schemas.microsoft.com/office/drawing/2014/main" xmlns="" id="{15D0EAA7-30CD-476E-A960-EB1DC387E1B1}"/>
              </a:ext>
            </a:extLst>
          </p:cNvPr>
          <p:cNvSpPr/>
          <p:nvPr/>
        </p:nvSpPr>
        <p:spPr>
          <a:xfrm>
            <a:off x="4138842" y="359320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51" name="流程图: 接点 50">
            <a:extLst>
              <a:ext uri="{FF2B5EF4-FFF2-40B4-BE49-F238E27FC236}">
                <a16:creationId xmlns:a16="http://schemas.microsoft.com/office/drawing/2014/main" xmlns="" id="{3D4FA15A-4D11-4FD3-9F28-2812B7027244}"/>
              </a:ext>
            </a:extLst>
          </p:cNvPr>
          <p:cNvSpPr/>
          <p:nvPr/>
        </p:nvSpPr>
        <p:spPr>
          <a:xfrm>
            <a:off x="4856986" y="430187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52" name="直接连接符 51">
            <a:extLst>
              <a:ext uri="{FF2B5EF4-FFF2-40B4-BE49-F238E27FC236}">
                <a16:creationId xmlns:a16="http://schemas.microsoft.com/office/drawing/2014/main" xmlns="" id="{9CB2F472-4FF5-43C5-BCFB-02F0ECED93B6}"/>
              </a:ext>
            </a:extLst>
          </p:cNvPr>
          <p:cNvCxnSpPr>
            <a:cxnSpLocks/>
            <a:stCxn id="49" idx="5"/>
            <a:endCxn id="51" idx="1"/>
          </p:cNvCxnSpPr>
          <p:nvPr/>
        </p:nvCxnSpPr>
        <p:spPr>
          <a:xfrm>
            <a:off x="4661381" y="3979381"/>
            <a:ext cx="285258"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流程图: 接点 55">
            <a:extLst>
              <a:ext uri="{FF2B5EF4-FFF2-40B4-BE49-F238E27FC236}">
                <a16:creationId xmlns:a16="http://schemas.microsoft.com/office/drawing/2014/main" xmlns="" id="{3A656234-73BA-4281-B747-6D339F65BABB}"/>
              </a:ext>
            </a:extLst>
          </p:cNvPr>
          <p:cNvSpPr/>
          <p:nvPr/>
        </p:nvSpPr>
        <p:spPr>
          <a:xfrm>
            <a:off x="2626067" y="359626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57" name="直接连接符 56">
            <a:extLst>
              <a:ext uri="{FF2B5EF4-FFF2-40B4-BE49-F238E27FC236}">
                <a16:creationId xmlns:a16="http://schemas.microsoft.com/office/drawing/2014/main" xmlns="" id="{359A1D57-DB95-49E4-83DF-519AB28ADF9B}"/>
              </a:ext>
            </a:extLst>
          </p:cNvPr>
          <p:cNvCxnSpPr>
            <a:stCxn id="38" idx="3"/>
            <a:endCxn id="56" idx="7"/>
          </p:cNvCxnSpPr>
          <p:nvPr/>
        </p:nvCxnSpPr>
        <p:spPr>
          <a:xfrm flipH="1">
            <a:off x="3148606" y="3321451"/>
            <a:ext cx="253936" cy="34106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xmlns="" id="{643F6908-6C37-4C6D-A741-78ADDC9E4BE8}"/>
              </a:ext>
            </a:extLst>
          </p:cNvPr>
          <p:cNvSpPr txBox="1"/>
          <p:nvPr/>
        </p:nvSpPr>
        <p:spPr>
          <a:xfrm>
            <a:off x="1458814" y="2565944"/>
            <a:ext cx="322097" cy="369332"/>
          </a:xfrm>
          <a:prstGeom prst="rect">
            <a:avLst/>
          </a:prstGeom>
          <a:noFill/>
        </p:spPr>
        <p:txBody>
          <a:bodyPr wrap="square" rtlCol="0">
            <a:spAutoFit/>
          </a:bodyPr>
          <a:lstStyle/>
          <a:p>
            <a:r>
              <a:rPr lang="en-US" altLang="zh-CN" dirty="0"/>
              <a:t>0</a:t>
            </a:r>
            <a:endParaRPr lang="zh-CN" altLang="en-US" dirty="0"/>
          </a:p>
        </p:txBody>
      </p:sp>
      <p:sp>
        <p:nvSpPr>
          <p:cNvPr id="64" name="文本框 63">
            <a:extLst>
              <a:ext uri="{FF2B5EF4-FFF2-40B4-BE49-F238E27FC236}">
                <a16:creationId xmlns:a16="http://schemas.microsoft.com/office/drawing/2014/main" xmlns="" id="{59E02319-2838-4AD6-86EE-9F5F0BD17A72}"/>
              </a:ext>
            </a:extLst>
          </p:cNvPr>
          <p:cNvSpPr txBox="1"/>
          <p:nvPr/>
        </p:nvSpPr>
        <p:spPr>
          <a:xfrm>
            <a:off x="2393623" y="3283034"/>
            <a:ext cx="322097" cy="369332"/>
          </a:xfrm>
          <a:prstGeom prst="rect">
            <a:avLst/>
          </a:prstGeom>
          <a:noFill/>
        </p:spPr>
        <p:txBody>
          <a:bodyPr wrap="square" rtlCol="0">
            <a:spAutoFit/>
          </a:bodyPr>
          <a:lstStyle/>
          <a:p>
            <a:r>
              <a:rPr lang="en-US" altLang="zh-CN" dirty="0"/>
              <a:t>0</a:t>
            </a:r>
            <a:endParaRPr lang="zh-CN" altLang="en-US" dirty="0"/>
          </a:p>
        </p:txBody>
      </p:sp>
      <p:sp>
        <p:nvSpPr>
          <p:cNvPr id="65" name="文本框 64">
            <a:extLst>
              <a:ext uri="{FF2B5EF4-FFF2-40B4-BE49-F238E27FC236}">
                <a16:creationId xmlns:a16="http://schemas.microsoft.com/office/drawing/2014/main" xmlns="" id="{839946E3-B377-4B76-AEB6-CD57EE457260}"/>
              </a:ext>
            </a:extLst>
          </p:cNvPr>
          <p:cNvSpPr txBox="1"/>
          <p:nvPr/>
        </p:nvSpPr>
        <p:spPr>
          <a:xfrm>
            <a:off x="3465461" y="2461550"/>
            <a:ext cx="612192"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66" name="文本框 65">
            <a:extLst>
              <a:ext uri="{FF2B5EF4-FFF2-40B4-BE49-F238E27FC236}">
                <a16:creationId xmlns:a16="http://schemas.microsoft.com/office/drawing/2014/main" xmlns="" id="{2B03272E-C087-43CF-8708-7610705AED74}"/>
              </a:ext>
            </a:extLst>
          </p:cNvPr>
          <p:cNvSpPr txBox="1"/>
          <p:nvPr/>
        </p:nvSpPr>
        <p:spPr>
          <a:xfrm>
            <a:off x="4308575" y="3234438"/>
            <a:ext cx="429362" cy="369332"/>
          </a:xfrm>
          <a:prstGeom prst="rect">
            <a:avLst/>
          </a:prstGeom>
          <a:noFill/>
        </p:spPr>
        <p:txBody>
          <a:bodyPr wrap="square" rtlCol="0">
            <a:spAutoFit/>
          </a:bodyPr>
          <a:lstStyle/>
          <a:p>
            <a:r>
              <a:rPr lang="en-US" altLang="zh-CN" dirty="0"/>
              <a:t>-1</a:t>
            </a:r>
            <a:endParaRPr lang="zh-CN" altLang="en-US" dirty="0"/>
          </a:p>
        </p:txBody>
      </p:sp>
      <p:sp>
        <p:nvSpPr>
          <p:cNvPr id="67" name="文本框 66">
            <a:extLst>
              <a:ext uri="{FF2B5EF4-FFF2-40B4-BE49-F238E27FC236}">
                <a16:creationId xmlns:a16="http://schemas.microsoft.com/office/drawing/2014/main" xmlns="" id="{31165B62-12D1-43BF-9D60-482075915F78}"/>
              </a:ext>
            </a:extLst>
          </p:cNvPr>
          <p:cNvSpPr txBox="1"/>
          <p:nvPr/>
        </p:nvSpPr>
        <p:spPr>
          <a:xfrm>
            <a:off x="5002033" y="3932827"/>
            <a:ext cx="322097" cy="369332"/>
          </a:xfrm>
          <a:prstGeom prst="rect">
            <a:avLst/>
          </a:prstGeom>
          <a:noFill/>
        </p:spPr>
        <p:txBody>
          <a:bodyPr wrap="square" rtlCol="0">
            <a:spAutoFit/>
          </a:bodyPr>
          <a:lstStyle/>
          <a:p>
            <a:r>
              <a:rPr lang="en-US" altLang="zh-CN" dirty="0"/>
              <a:t>0</a:t>
            </a:r>
            <a:endParaRPr lang="zh-CN" altLang="en-US" dirty="0"/>
          </a:p>
        </p:txBody>
      </p:sp>
      <p:sp>
        <p:nvSpPr>
          <p:cNvPr id="68" name="文本框 67">
            <a:extLst>
              <a:ext uri="{FF2B5EF4-FFF2-40B4-BE49-F238E27FC236}">
                <a16:creationId xmlns:a16="http://schemas.microsoft.com/office/drawing/2014/main" xmlns="" id="{56D704DF-8363-40FC-8133-7D5A8AA1B0F4}"/>
              </a:ext>
            </a:extLst>
          </p:cNvPr>
          <p:cNvSpPr txBox="1"/>
          <p:nvPr/>
        </p:nvSpPr>
        <p:spPr>
          <a:xfrm>
            <a:off x="2385366" y="1882562"/>
            <a:ext cx="606071"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cxnSp>
        <p:nvCxnSpPr>
          <p:cNvPr id="32" name="直接连接符 31">
            <a:extLst>
              <a:ext uri="{FF2B5EF4-FFF2-40B4-BE49-F238E27FC236}">
                <a16:creationId xmlns:a16="http://schemas.microsoft.com/office/drawing/2014/main" xmlns="" id="{0AAD6A27-4664-4284-9CE3-79CD71DDBBC1}"/>
              </a:ext>
            </a:extLst>
          </p:cNvPr>
          <p:cNvCxnSpPr>
            <a:stCxn id="38" idx="5"/>
            <a:endCxn id="49" idx="1"/>
          </p:cNvCxnSpPr>
          <p:nvPr/>
        </p:nvCxnSpPr>
        <p:spPr>
          <a:xfrm>
            <a:off x="3835428" y="3321451"/>
            <a:ext cx="393067"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xmlns="" id="{6F2E7C59-EF8F-49CB-90F4-A9EEBFC6152F}"/>
              </a:ext>
            </a:extLst>
          </p:cNvPr>
          <p:cNvSpPr txBox="1"/>
          <p:nvPr/>
        </p:nvSpPr>
        <p:spPr>
          <a:xfrm>
            <a:off x="5266761" y="1734947"/>
            <a:ext cx="5353701" cy="923330"/>
          </a:xfrm>
          <a:prstGeom prst="rect">
            <a:avLst/>
          </a:prstGeom>
          <a:noFill/>
        </p:spPr>
        <p:txBody>
          <a:bodyPr wrap="square" rtlCol="0">
            <a:spAutoFit/>
          </a:bodyPr>
          <a:lstStyle/>
          <a:p>
            <a:r>
              <a:rPr lang="zh-CN" altLang="en-US" dirty="0"/>
              <a:t>②此时最小不平衡子树的根结点</a:t>
            </a:r>
            <a:r>
              <a:rPr lang="en-US" altLang="zh-CN" dirty="0"/>
              <a:t>23</a:t>
            </a:r>
            <a:r>
              <a:rPr lang="zh-CN" altLang="en-US" dirty="0"/>
              <a:t>的平衡因子是</a:t>
            </a:r>
            <a:r>
              <a:rPr lang="en-US" altLang="zh-CN" dirty="0"/>
              <a:t>-2</a:t>
            </a:r>
            <a:r>
              <a:rPr lang="zh-CN" altLang="en-US" dirty="0"/>
              <a:t>，它的右孩子是</a:t>
            </a:r>
            <a:r>
              <a:rPr lang="en-US" altLang="zh-CN" dirty="0"/>
              <a:t>-1</a:t>
            </a:r>
            <a:r>
              <a:rPr lang="zh-CN" altLang="en-US" dirty="0"/>
              <a:t>，变成</a:t>
            </a:r>
            <a:r>
              <a:rPr lang="zh-CN" altLang="en-US" dirty="0" smtClean="0"/>
              <a:t>了</a:t>
            </a:r>
            <a:r>
              <a:rPr lang="en-US" altLang="zh-CN" dirty="0" smtClean="0">
                <a:solidFill>
                  <a:srgbClr val="FF0000"/>
                </a:solidFill>
              </a:rPr>
              <a:t>RR</a:t>
            </a:r>
            <a:r>
              <a:rPr lang="zh-CN" altLang="en-US" dirty="0" smtClean="0"/>
              <a:t>情况</a:t>
            </a:r>
            <a:r>
              <a:rPr lang="zh-CN" altLang="en-US" dirty="0"/>
              <a:t>。所以以孩子结点</a:t>
            </a:r>
            <a:r>
              <a:rPr lang="en-US" altLang="zh-CN" dirty="0"/>
              <a:t>34</a:t>
            </a:r>
            <a:r>
              <a:rPr lang="zh-CN" altLang="en-US" dirty="0"/>
              <a:t>左旋。</a:t>
            </a:r>
            <a:endParaRPr lang="zh-CN" altLang="en-US" dirty="0">
              <a:solidFill>
                <a:schemeClr val="accent1"/>
              </a:solidFill>
            </a:endParaRPr>
          </a:p>
        </p:txBody>
      </p:sp>
      <p:cxnSp>
        <p:nvCxnSpPr>
          <p:cNvPr id="7" name="连接符: 曲线 6">
            <a:extLst>
              <a:ext uri="{FF2B5EF4-FFF2-40B4-BE49-F238E27FC236}">
                <a16:creationId xmlns:a16="http://schemas.microsoft.com/office/drawing/2014/main" xmlns="" id="{459225FE-8B39-4805-9F7D-1D588BA121A7}"/>
              </a:ext>
            </a:extLst>
          </p:cNvPr>
          <p:cNvCxnSpPr>
            <a:stCxn id="38" idx="6"/>
            <a:endCxn id="39" idx="7"/>
          </p:cNvCxnSpPr>
          <p:nvPr/>
        </p:nvCxnSpPr>
        <p:spPr>
          <a:xfrm flipH="1" flipV="1">
            <a:off x="2824698" y="2350592"/>
            <a:ext cx="1100383" cy="810900"/>
          </a:xfrm>
          <a:prstGeom prst="curvedConnector4">
            <a:avLst>
              <a:gd name="adj1" fmla="val -20775"/>
              <a:gd name="adj2" fmla="val 13636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箭头: 右 8">
            <a:extLst>
              <a:ext uri="{FF2B5EF4-FFF2-40B4-BE49-F238E27FC236}">
                <a16:creationId xmlns:a16="http://schemas.microsoft.com/office/drawing/2014/main" xmlns="" id="{59FAA68B-8D05-49DE-8E41-967A70115A57}"/>
              </a:ext>
            </a:extLst>
          </p:cNvPr>
          <p:cNvSpPr/>
          <p:nvPr/>
        </p:nvSpPr>
        <p:spPr>
          <a:xfrm>
            <a:off x="5937125" y="33214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a:extLst>
              <a:ext uri="{FF2B5EF4-FFF2-40B4-BE49-F238E27FC236}">
                <a16:creationId xmlns:a16="http://schemas.microsoft.com/office/drawing/2014/main" xmlns="" id="{DBC14B24-7CCD-4CEB-9031-ED9709078B32}"/>
              </a:ext>
            </a:extLst>
          </p:cNvPr>
          <p:cNvSpPr/>
          <p:nvPr/>
        </p:nvSpPr>
        <p:spPr>
          <a:xfrm>
            <a:off x="8914363" y="38124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70" name="流程图: 接点 69">
            <a:extLst>
              <a:ext uri="{FF2B5EF4-FFF2-40B4-BE49-F238E27FC236}">
                <a16:creationId xmlns:a16="http://schemas.microsoft.com/office/drawing/2014/main" xmlns="" id="{357B3231-4DF4-4693-80E7-89D18B2B43C4}"/>
              </a:ext>
            </a:extLst>
          </p:cNvPr>
          <p:cNvSpPr/>
          <p:nvPr/>
        </p:nvSpPr>
        <p:spPr>
          <a:xfrm>
            <a:off x="8223764" y="447036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72" name="流程图: 接点 71">
            <a:extLst>
              <a:ext uri="{FF2B5EF4-FFF2-40B4-BE49-F238E27FC236}">
                <a16:creationId xmlns:a16="http://schemas.microsoft.com/office/drawing/2014/main" xmlns="" id="{8422B456-5EBA-484C-B77D-37D315EAF9CD}"/>
              </a:ext>
            </a:extLst>
          </p:cNvPr>
          <p:cNvSpPr/>
          <p:nvPr/>
        </p:nvSpPr>
        <p:spPr>
          <a:xfrm>
            <a:off x="7513659" y="517903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73" name="直接连接符 72">
            <a:extLst>
              <a:ext uri="{FF2B5EF4-FFF2-40B4-BE49-F238E27FC236}">
                <a16:creationId xmlns:a16="http://schemas.microsoft.com/office/drawing/2014/main" xmlns="" id="{B21018D6-1DD4-44B8-ADA3-144FCC9CA49F}"/>
              </a:ext>
            </a:extLst>
          </p:cNvPr>
          <p:cNvCxnSpPr>
            <a:cxnSpLocks/>
            <a:stCxn id="70" idx="3"/>
            <a:endCxn id="72" idx="7"/>
          </p:cNvCxnSpPr>
          <p:nvPr/>
        </p:nvCxnSpPr>
        <p:spPr>
          <a:xfrm flipH="1">
            <a:off x="8036198" y="4856538"/>
            <a:ext cx="277219"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74" name="流程图: 接点 73">
            <a:extLst>
              <a:ext uri="{FF2B5EF4-FFF2-40B4-BE49-F238E27FC236}">
                <a16:creationId xmlns:a16="http://schemas.microsoft.com/office/drawing/2014/main" xmlns="" id="{69EE78E9-0F64-4A43-8CC9-6F9F87805F36}"/>
              </a:ext>
            </a:extLst>
          </p:cNvPr>
          <p:cNvSpPr/>
          <p:nvPr/>
        </p:nvSpPr>
        <p:spPr>
          <a:xfrm>
            <a:off x="9740316" y="447036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75" name="流程图: 接点 74">
            <a:extLst>
              <a:ext uri="{FF2B5EF4-FFF2-40B4-BE49-F238E27FC236}">
                <a16:creationId xmlns:a16="http://schemas.microsoft.com/office/drawing/2014/main" xmlns="" id="{4FF5B259-B94E-49DC-8603-F95E073CF773}"/>
              </a:ext>
            </a:extLst>
          </p:cNvPr>
          <p:cNvSpPr/>
          <p:nvPr/>
        </p:nvSpPr>
        <p:spPr>
          <a:xfrm>
            <a:off x="10458459" y="51821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76" name="直接连接符 75">
            <a:extLst>
              <a:ext uri="{FF2B5EF4-FFF2-40B4-BE49-F238E27FC236}">
                <a16:creationId xmlns:a16="http://schemas.microsoft.com/office/drawing/2014/main" xmlns="" id="{09318C81-B958-4C56-9E33-E089B478F3A2}"/>
              </a:ext>
            </a:extLst>
          </p:cNvPr>
          <p:cNvCxnSpPr>
            <a:cxnSpLocks/>
            <a:stCxn id="74" idx="5"/>
            <a:endCxn id="75" idx="1"/>
          </p:cNvCxnSpPr>
          <p:nvPr/>
        </p:nvCxnSpPr>
        <p:spPr>
          <a:xfrm>
            <a:off x="10262855" y="4856538"/>
            <a:ext cx="285257" cy="391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00ECD59C-5CCB-4B30-B4D0-47ED52964BC5}"/>
              </a:ext>
            </a:extLst>
          </p:cNvPr>
          <p:cNvCxnSpPr>
            <a:cxnSpLocks/>
            <a:stCxn id="69" idx="3"/>
            <a:endCxn id="70" idx="7"/>
          </p:cNvCxnSpPr>
          <p:nvPr/>
        </p:nvCxnSpPr>
        <p:spPr>
          <a:xfrm flipH="1">
            <a:off x="8746303" y="4198608"/>
            <a:ext cx="257713"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xmlns="" id="{30B01CD0-2FF5-4A31-9B48-E95360F8407B}"/>
              </a:ext>
            </a:extLst>
          </p:cNvPr>
          <p:cNvSpPr txBox="1"/>
          <p:nvPr/>
        </p:nvSpPr>
        <p:spPr>
          <a:xfrm>
            <a:off x="7620796" y="4804945"/>
            <a:ext cx="322097"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B7295DDD-DD95-4B84-B6FE-49BCC9802EBA}"/>
              </a:ext>
            </a:extLst>
          </p:cNvPr>
          <p:cNvSpPr txBox="1"/>
          <p:nvPr/>
        </p:nvSpPr>
        <p:spPr>
          <a:xfrm>
            <a:off x="9020206" y="4812866"/>
            <a:ext cx="322097"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F50B3841-50DE-4E69-9A53-17B40F13C02D}"/>
              </a:ext>
            </a:extLst>
          </p:cNvPr>
          <p:cNvSpPr txBox="1"/>
          <p:nvPr/>
        </p:nvSpPr>
        <p:spPr>
          <a:xfrm>
            <a:off x="9066935" y="3425734"/>
            <a:ext cx="369967"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57988E70-79CF-410A-864F-51BF583C281F}"/>
              </a:ext>
            </a:extLst>
          </p:cNvPr>
          <p:cNvSpPr txBox="1"/>
          <p:nvPr/>
        </p:nvSpPr>
        <p:spPr>
          <a:xfrm>
            <a:off x="9910049" y="4111595"/>
            <a:ext cx="429362" cy="369332"/>
          </a:xfrm>
          <a:prstGeom prst="rect">
            <a:avLst/>
          </a:prstGeom>
          <a:noFill/>
        </p:spPr>
        <p:txBody>
          <a:bodyPr wrap="square" rtlCol="0">
            <a:spAutoFit/>
          </a:bodyPr>
          <a:lstStyle/>
          <a:p>
            <a:r>
              <a:rPr lang="en-US" altLang="zh-CN" dirty="0"/>
              <a:t>-1</a:t>
            </a:r>
            <a:endParaRPr lang="zh-CN" altLang="en-US" dirty="0"/>
          </a:p>
        </p:txBody>
      </p:sp>
      <p:sp>
        <p:nvSpPr>
          <p:cNvPr id="83" name="文本框 82">
            <a:extLst>
              <a:ext uri="{FF2B5EF4-FFF2-40B4-BE49-F238E27FC236}">
                <a16:creationId xmlns:a16="http://schemas.microsoft.com/office/drawing/2014/main" xmlns="" id="{416AFC1F-13FB-442C-AC91-7C6DBD889585}"/>
              </a:ext>
            </a:extLst>
          </p:cNvPr>
          <p:cNvSpPr txBox="1"/>
          <p:nvPr/>
        </p:nvSpPr>
        <p:spPr>
          <a:xfrm>
            <a:off x="10603507" y="4804945"/>
            <a:ext cx="322097" cy="369332"/>
          </a:xfrm>
          <a:prstGeom prst="rect">
            <a:avLst/>
          </a:prstGeom>
          <a:noFill/>
        </p:spPr>
        <p:txBody>
          <a:bodyPr wrap="square" rtlCol="0">
            <a:spAutoFit/>
          </a:bodyPr>
          <a:lstStyle/>
          <a:p>
            <a:r>
              <a:rPr lang="en-US" altLang="zh-CN" dirty="0"/>
              <a:t>0</a:t>
            </a:r>
            <a:endParaRPr lang="zh-CN" altLang="en-US" dirty="0"/>
          </a:p>
        </p:txBody>
      </p:sp>
      <p:sp>
        <p:nvSpPr>
          <p:cNvPr id="84" name="文本框 83">
            <a:extLst>
              <a:ext uri="{FF2B5EF4-FFF2-40B4-BE49-F238E27FC236}">
                <a16:creationId xmlns:a16="http://schemas.microsoft.com/office/drawing/2014/main" xmlns="" id="{24D6BFEC-CBE6-45EF-87C1-01F4BABB6917}"/>
              </a:ext>
            </a:extLst>
          </p:cNvPr>
          <p:cNvSpPr txBox="1"/>
          <p:nvPr/>
        </p:nvSpPr>
        <p:spPr>
          <a:xfrm>
            <a:off x="8279163" y="4014824"/>
            <a:ext cx="606071" cy="369332"/>
          </a:xfrm>
          <a:prstGeom prst="rect">
            <a:avLst/>
          </a:prstGeom>
          <a:noFill/>
        </p:spPr>
        <p:txBody>
          <a:bodyPr wrap="square" rtlCol="0">
            <a:spAutoFit/>
          </a:bodyPr>
          <a:lstStyle/>
          <a:p>
            <a:r>
              <a:rPr lang="en-US" altLang="zh-CN" dirty="0"/>
              <a:t>0</a:t>
            </a:r>
            <a:endParaRPr lang="zh-CN" altLang="en-US" dirty="0"/>
          </a:p>
        </p:txBody>
      </p:sp>
      <p:cxnSp>
        <p:nvCxnSpPr>
          <p:cNvPr id="85" name="直接连接符 84">
            <a:extLst>
              <a:ext uri="{FF2B5EF4-FFF2-40B4-BE49-F238E27FC236}">
                <a16:creationId xmlns:a16="http://schemas.microsoft.com/office/drawing/2014/main" xmlns="" id="{D9BBF945-D1C0-4CCF-97E3-001825454400}"/>
              </a:ext>
            </a:extLst>
          </p:cNvPr>
          <p:cNvCxnSpPr>
            <a:stCxn id="69" idx="5"/>
            <a:endCxn id="74" idx="1"/>
          </p:cNvCxnSpPr>
          <p:nvPr/>
        </p:nvCxnSpPr>
        <p:spPr>
          <a:xfrm>
            <a:off x="9436902" y="4198608"/>
            <a:ext cx="393067"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89" name="流程图: 接点 88">
            <a:extLst>
              <a:ext uri="{FF2B5EF4-FFF2-40B4-BE49-F238E27FC236}">
                <a16:creationId xmlns:a16="http://schemas.microsoft.com/office/drawing/2014/main" xmlns="" id="{865D45E5-4FDB-450C-B1F0-2388ADD58A39}"/>
              </a:ext>
            </a:extLst>
          </p:cNvPr>
          <p:cNvSpPr/>
          <p:nvPr/>
        </p:nvSpPr>
        <p:spPr>
          <a:xfrm>
            <a:off x="8875159" y="51755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30" name="直接连接符 29">
            <a:extLst>
              <a:ext uri="{FF2B5EF4-FFF2-40B4-BE49-F238E27FC236}">
                <a16:creationId xmlns:a16="http://schemas.microsoft.com/office/drawing/2014/main" xmlns="" id="{3D02E9E8-35A5-4965-8A17-8A2F88C81EC6}"/>
              </a:ext>
            </a:extLst>
          </p:cNvPr>
          <p:cNvCxnSpPr>
            <a:stCxn id="70" idx="5"/>
            <a:endCxn id="89" idx="1"/>
          </p:cNvCxnSpPr>
          <p:nvPr/>
        </p:nvCxnSpPr>
        <p:spPr>
          <a:xfrm>
            <a:off x="8746303" y="4856538"/>
            <a:ext cx="218509" cy="3852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60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childTnLst>
                                </p:cTn>
                              </p:par>
                              <p:par>
                                <p:cTn id="29" presetID="10"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500"/>
                                        <p:tgtEl>
                                          <p:spTgt spid="7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par>
                                <p:cTn id="62" presetID="10" presetClass="entr" presetSubtype="0" fill="hold"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fade">
                                      <p:cBhvr>
                                        <p:cTn id="64" dur="500"/>
                                        <p:tgtEl>
                                          <p:spTgt spid="8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9" grpId="0" animBg="1"/>
      <p:bldP spid="69" grpId="0" animBg="1"/>
      <p:bldP spid="70" grpId="0" animBg="1"/>
      <p:bldP spid="72" grpId="0" animBg="1"/>
      <p:bldP spid="74" grpId="0" animBg="1"/>
      <p:bldP spid="75" grpId="0" animBg="1"/>
      <p:bldP spid="79" grpId="0"/>
      <p:bldP spid="80" grpId="0"/>
      <p:bldP spid="81" grpId="0"/>
      <p:bldP spid="82" grpId="0"/>
      <p:bldP spid="83" grpId="0"/>
      <p:bldP spid="84" grpId="0"/>
      <p:bldP spid="8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69" name="流程图: 接点 68">
            <a:extLst>
              <a:ext uri="{FF2B5EF4-FFF2-40B4-BE49-F238E27FC236}">
                <a16:creationId xmlns:a16="http://schemas.microsoft.com/office/drawing/2014/main" xmlns="" id="{DBC14B24-7CCD-4CEB-9031-ED9709078B32}"/>
              </a:ext>
            </a:extLst>
          </p:cNvPr>
          <p:cNvSpPr/>
          <p:nvPr/>
        </p:nvSpPr>
        <p:spPr>
          <a:xfrm>
            <a:off x="2052168" y="210877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70" name="流程图: 接点 69">
            <a:extLst>
              <a:ext uri="{FF2B5EF4-FFF2-40B4-BE49-F238E27FC236}">
                <a16:creationId xmlns:a16="http://schemas.microsoft.com/office/drawing/2014/main" xmlns="" id="{357B3231-4DF4-4693-80E7-89D18B2B43C4}"/>
              </a:ext>
            </a:extLst>
          </p:cNvPr>
          <p:cNvSpPr/>
          <p:nvPr/>
        </p:nvSpPr>
        <p:spPr>
          <a:xfrm>
            <a:off x="1361569" y="276670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72" name="流程图: 接点 71">
            <a:extLst>
              <a:ext uri="{FF2B5EF4-FFF2-40B4-BE49-F238E27FC236}">
                <a16:creationId xmlns:a16="http://schemas.microsoft.com/office/drawing/2014/main" xmlns="" id="{8422B456-5EBA-484C-B77D-37D315EAF9CD}"/>
              </a:ext>
            </a:extLst>
          </p:cNvPr>
          <p:cNvSpPr/>
          <p:nvPr/>
        </p:nvSpPr>
        <p:spPr>
          <a:xfrm>
            <a:off x="651464" y="347538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73" name="直接连接符 72">
            <a:extLst>
              <a:ext uri="{FF2B5EF4-FFF2-40B4-BE49-F238E27FC236}">
                <a16:creationId xmlns:a16="http://schemas.microsoft.com/office/drawing/2014/main" xmlns="" id="{B21018D6-1DD4-44B8-ADA3-144FCC9CA49F}"/>
              </a:ext>
            </a:extLst>
          </p:cNvPr>
          <p:cNvCxnSpPr>
            <a:cxnSpLocks/>
            <a:stCxn id="70" idx="3"/>
            <a:endCxn id="72" idx="7"/>
          </p:cNvCxnSpPr>
          <p:nvPr/>
        </p:nvCxnSpPr>
        <p:spPr>
          <a:xfrm flipH="1">
            <a:off x="1174003" y="3152883"/>
            <a:ext cx="277219"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74" name="流程图: 接点 73">
            <a:extLst>
              <a:ext uri="{FF2B5EF4-FFF2-40B4-BE49-F238E27FC236}">
                <a16:creationId xmlns:a16="http://schemas.microsoft.com/office/drawing/2014/main" xmlns="" id="{69EE78E9-0F64-4A43-8CC9-6F9F87805F36}"/>
              </a:ext>
            </a:extLst>
          </p:cNvPr>
          <p:cNvSpPr/>
          <p:nvPr/>
        </p:nvSpPr>
        <p:spPr>
          <a:xfrm>
            <a:off x="2878121" y="276670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75" name="流程图: 接点 74">
            <a:extLst>
              <a:ext uri="{FF2B5EF4-FFF2-40B4-BE49-F238E27FC236}">
                <a16:creationId xmlns:a16="http://schemas.microsoft.com/office/drawing/2014/main" xmlns="" id="{4FF5B259-B94E-49DC-8603-F95E073CF773}"/>
              </a:ext>
            </a:extLst>
          </p:cNvPr>
          <p:cNvSpPr/>
          <p:nvPr/>
        </p:nvSpPr>
        <p:spPr>
          <a:xfrm>
            <a:off x="3596264" y="347854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76" name="直接连接符 75">
            <a:extLst>
              <a:ext uri="{FF2B5EF4-FFF2-40B4-BE49-F238E27FC236}">
                <a16:creationId xmlns:a16="http://schemas.microsoft.com/office/drawing/2014/main" xmlns="" id="{09318C81-B958-4C56-9E33-E089B478F3A2}"/>
              </a:ext>
            </a:extLst>
          </p:cNvPr>
          <p:cNvCxnSpPr>
            <a:cxnSpLocks/>
            <a:stCxn id="74" idx="5"/>
            <a:endCxn id="75" idx="1"/>
          </p:cNvCxnSpPr>
          <p:nvPr/>
        </p:nvCxnSpPr>
        <p:spPr>
          <a:xfrm>
            <a:off x="3400660" y="3152883"/>
            <a:ext cx="285257" cy="391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00ECD59C-5CCB-4B30-B4D0-47ED52964BC5}"/>
              </a:ext>
            </a:extLst>
          </p:cNvPr>
          <p:cNvCxnSpPr>
            <a:cxnSpLocks/>
            <a:stCxn id="69" idx="3"/>
            <a:endCxn id="70" idx="7"/>
          </p:cNvCxnSpPr>
          <p:nvPr/>
        </p:nvCxnSpPr>
        <p:spPr>
          <a:xfrm flipH="1">
            <a:off x="1884108" y="2494953"/>
            <a:ext cx="257713"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xmlns="" id="{30B01CD0-2FF5-4A31-9B48-E95360F8407B}"/>
              </a:ext>
            </a:extLst>
          </p:cNvPr>
          <p:cNvSpPr txBox="1"/>
          <p:nvPr/>
        </p:nvSpPr>
        <p:spPr>
          <a:xfrm>
            <a:off x="758601" y="3101290"/>
            <a:ext cx="322097"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B7295DDD-DD95-4B84-B6FE-49BCC9802EBA}"/>
              </a:ext>
            </a:extLst>
          </p:cNvPr>
          <p:cNvSpPr txBox="1"/>
          <p:nvPr/>
        </p:nvSpPr>
        <p:spPr>
          <a:xfrm>
            <a:off x="2000278" y="3115876"/>
            <a:ext cx="322097"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F50B3841-50DE-4E69-9A53-17B40F13C02D}"/>
              </a:ext>
            </a:extLst>
          </p:cNvPr>
          <p:cNvSpPr txBox="1"/>
          <p:nvPr/>
        </p:nvSpPr>
        <p:spPr>
          <a:xfrm>
            <a:off x="2118163" y="1702475"/>
            <a:ext cx="612192" cy="369332"/>
          </a:xfrm>
          <a:prstGeom prst="rect">
            <a:avLst/>
          </a:prstGeom>
          <a:noFill/>
        </p:spPr>
        <p:txBody>
          <a:bodyPr wrap="square" rtlCol="0">
            <a:spAutoFit/>
          </a:bodyPr>
          <a:lstStyle/>
          <a:p>
            <a:r>
              <a:rPr lang="en-US" altLang="zh-CN" dirty="0"/>
              <a:t>-1</a:t>
            </a:r>
            <a:endParaRPr lang="zh-CN" altLang="en-US" dirty="0"/>
          </a:p>
        </p:txBody>
      </p:sp>
      <p:sp>
        <p:nvSpPr>
          <p:cNvPr id="82" name="文本框 81">
            <a:extLst>
              <a:ext uri="{FF2B5EF4-FFF2-40B4-BE49-F238E27FC236}">
                <a16:creationId xmlns:a16="http://schemas.microsoft.com/office/drawing/2014/main" xmlns="" id="{57988E70-79CF-410A-864F-51BF583C281F}"/>
              </a:ext>
            </a:extLst>
          </p:cNvPr>
          <p:cNvSpPr txBox="1"/>
          <p:nvPr/>
        </p:nvSpPr>
        <p:spPr>
          <a:xfrm>
            <a:off x="2971298" y="2388955"/>
            <a:ext cx="429362"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3" name="文本框 82">
            <a:extLst>
              <a:ext uri="{FF2B5EF4-FFF2-40B4-BE49-F238E27FC236}">
                <a16:creationId xmlns:a16="http://schemas.microsoft.com/office/drawing/2014/main" xmlns="" id="{416AFC1F-13FB-442C-AC91-7C6DBD889585}"/>
              </a:ext>
            </a:extLst>
          </p:cNvPr>
          <p:cNvSpPr txBox="1"/>
          <p:nvPr/>
        </p:nvSpPr>
        <p:spPr>
          <a:xfrm>
            <a:off x="3741312" y="3101290"/>
            <a:ext cx="322097" cy="369332"/>
          </a:xfrm>
          <a:prstGeom prst="rect">
            <a:avLst/>
          </a:prstGeom>
          <a:noFill/>
        </p:spPr>
        <p:txBody>
          <a:bodyPr wrap="square" rtlCol="0">
            <a:spAutoFit/>
          </a:bodyPr>
          <a:lstStyle/>
          <a:p>
            <a:r>
              <a:rPr lang="en-US" altLang="zh-CN" dirty="0"/>
              <a:t>1</a:t>
            </a:r>
            <a:endParaRPr lang="zh-CN" altLang="en-US" dirty="0"/>
          </a:p>
        </p:txBody>
      </p:sp>
      <p:sp>
        <p:nvSpPr>
          <p:cNvPr id="84" name="文本框 83">
            <a:extLst>
              <a:ext uri="{FF2B5EF4-FFF2-40B4-BE49-F238E27FC236}">
                <a16:creationId xmlns:a16="http://schemas.microsoft.com/office/drawing/2014/main" xmlns="" id="{24D6BFEC-CBE6-45EF-87C1-01F4BABB6917}"/>
              </a:ext>
            </a:extLst>
          </p:cNvPr>
          <p:cNvSpPr txBox="1"/>
          <p:nvPr/>
        </p:nvSpPr>
        <p:spPr>
          <a:xfrm>
            <a:off x="1416968" y="2311169"/>
            <a:ext cx="606071" cy="369332"/>
          </a:xfrm>
          <a:prstGeom prst="rect">
            <a:avLst/>
          </a:prstGeom>
          <a:noFill/>
        </p:spPr>
        <p:txBody>
          <a:bodyPr wrap="square" rtlCol="0">
            <a:spAutoFit/>
          </a:bodyPr>
          <a:lstStyle/>
          <a:p>
            <a:r>
              <a:rPr lang="en-US" altLang="zh-CN" dirty="0"/>
              <a:t>0</a:t>
            </a:r>
            <a:endParaRPr lang="zh-CN" altLang="en-US" dirty="0"/>
          </a:p>
        </p:txBody>
      </p:sp>
      <p:cxnSp>
        <p:nvCxnSpPr>
          <p:cNvPr id="85" name="直接连接符 84">
            <a:extLst>
              <a:ext uri="{FF2B5EF4-FFF2-40B4-BE49-F238E27FC236}">
                <a16:creationId xmlns:a16="http://schemas.microsoft.com/office/drawing/2014/main" xmlns="" id="{D9BBF945-D1C0-4CCF-97E3-001825454400}"/>
              </a:ext>
            </a:extLst>
          </p:cNvPr>
          <p:cNvCxnSpPr>
            <a:stCxn id="69" idx="5"/>
            <a:endCxn id="74" idx="1"/>
          </p:cNvCxnSpPr>
          <p:nvPr/>
        </p:nvCxnSpPr>
        <p:spPr>
          <a:xfrm>
            <a:off x="2574707" y="2494953"/>
            <a:ext cx="393067"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89" name="流程图: 接点 88">
            <a:extLst>
              <a:ext uri="{FF2B5EF4-FFF2-40B4-BE49-F238E27FC236}">
                <a16:creationId xmlns:a16="http://schemas.microsoft.com/office/drawing/2014/main" xmlns="" id="{865D45E5-4FDB-450C-B1F0-2388ADD58A39}"/>
              </a:ext>
            </a:extLst>
          </p:cNvPr>
          <p:cNvSpPr/>
          <p:nvPr/>
        </p:nvSpPr>
        <p:spPr>
          <a:xfrm>
            <a:off x="1855231" y="347854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30" name="直接连接符 29">
            <a:extLst>
              <a:ext uri="{FF2B5EF4-FFF2-40B4-BE49-F238E27FC236}">
                <a16:creationId xmlns:a16="http://schemas.microsoft.com/office/drawing/2014/main" xmlns="" id="{3D02E9E8-35A5-4965-8A17-8A2F88C81EC6}"/>
              </a:ext>
            </a:extLst>
          </p:cNvPr>
          <p:cNvCxnSpPr>
            <a:stCxn id="70" idx="5"/>
            <a:endCxn id="89" idx="1"/>
          </p:cNvCxnSpPr>
          <p:nvPr/>
        </p:nvCxnSpPr>
        <p:spPr>
          <a:xfrm>
            <a:off x="1884108" y="3152883"/>
            <a:ext cx="60776" cy="391917"/>
          </a:xfrm>
          <a:prstGeom prst="line">
            <a:avLst/>
          </a:prstGeom>
        </p:spPr>
        <p:style>
          <a:lnRef idx="1">
            <a:schemeClr val="accent1"/>
          </a:lnRef>
          <a:fillRef idx="0">
            <a:schemeClr val="accent1"/>
          </a:fillRef>
          <a:effectRef idx="0">
            <a:schemeClr val="accent1"/>
          </a:effectRef>
          <a:fontRef idx="minor">
            <a:schemeClr val="tx1"/>
          </a:fontRef>
        </p:style>
      </p:cxnSp>
      <p:sp>
        <p:nvSpPr>
          <p:cNvPr id="53" name="流程图: 接点 52">
            <a:extLst>
              <a:ext uri="{FF2B5EF4-FFF2-40B4-BE49-F238E27FC236}">
                <a16:creationId xmlns:a16="http://schemas.microsoft.com/office/drawing/2014/main" xmlns="" id="{7E44CE14-6F1F-4406-86AF-8CFBAB8925F5}"/>
              </a:ext>
            </a:extLst>
          </p:cNvPr>
          <p:cNvSpPr/>
          <p:nvPr/>
        </p:nvSpPr>
        <p:spPr>
          <a:xfrm>
            <a:off x="2866084" y="443949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107</a:t>
            </a:r>
            <a:endParaRPr lang="zh-CN" altLang="en-US" sz="1200" dirty="0"/>
          </a:p>
        </p:txBody>
      </p:sp>
      <p:cxnSp>
        <p:nvCxnSpPr>
          <p:cNvPr id="8" name="直接连接符 7">
            <a:extLst>
              <a:ext uri="{FF2B5EF4-FFF2-40B4-BE49-F238E27FC236}">
                <a16:creationId xmlns:a16="http://schemas.microsoft.com/office/drawing/2014/main" xmlns="" id="{E74DCDD5-9A16-4CFD-9DE3-AD038BE43DC7}"/>
              </a:ext>
            </a:extLst>
          </p:cNvPr>
          <p:cNvCxnSpPr>
            <a:stCxn id="75" idx="3"/>
            <a:endCxn id="53" idx="0"/>
          </p:cNvCxnSpPr>
          <p:nvPr/>
        </p:nvCxnSpPr>
        <p:spPr>
          <a:xfrm flipH="1">
            <a:off x="3172180" y="3864718"/>
            <a:ext cx="513737" cy="574773"/>
          </a:xfrm>
          <a:prstGeom prst="line">
            <a:avLst/>
          </a:prstGeom>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xmlns="" id="{4F5925BA-F7F3-4C5E-ADC9-29734020A941}"/>
              </a:ext>
            </a:extLst>
          </p:cNvPr>
          <p:cNvSpPr txBox="1"/>
          <p:nvPr/>
        </p:nvSpPr>
        <p:spPr>
          <a:xfrm>
            <a:off x="3011131" y="4046411"/>
            <a:ext cx="322097" cy="369332"/>
          </a:xfrm>
          <a:prstGeom prst="rect">
            <a:avLst/>
          </a:prstGeom>
          <a:noFill/>
        </p:spPr>
        <p:txBody>
          <a:bodyPr wrap="square" rtlCol="0">
            <a:spAutoFit/>
          </a:bodyPr>
          <a:lstStyle/>
          <a:p>
            <a:r>
              <a:rPr lang="en-US" altLang="zh-CN" dirty="0"/>
              <a:t>0</a:t>
            </a:r>
            <a:endParaRPr lang="zh-CN" altLang="en-US" dirty="0"/>
          </a:p>
        </p:txBody>
      </p:sp>
      <p:sp>
        <p:nvSpPr>
          <p:cNvPr id="10" name="椭圆 9">
            <a:extLst>
              <a:ext uri="{FF2B5EF4-FFF2-40B4-BE49-F238E27FC236}">
                <a16:creationId xmlns:a16="http://schemas.microsoft.com/office/drawing/2014/main" xmlns="" id="{78973C07-D561-47F3-B91C-DE7239E112CB}"/>
              </a:ext>
            </a:extLst>
          </p:cNvPr>
          <p:cNvSpPr/>
          <p:nvPr/>
        </p:nvSpPr>
        <p:spPr>
          <a:xfrm>
            <a:off x="2545578" y="2108778"/>
            <a:ext cx="2471039" cy="327695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xmlns="" id="{DD615D8E-A001-4712-8BFD-5EE799D84F6E}"/>
              </a:ext>
            </a:extLst>
          </p:cNvPr>
          <p:cNvSpPr txBox="1"/>
          <p:nvPr/>
        </p:nvSpPr>
        <p:spPr>
          <a:xfrm>
            <a:off x="5320031" y="1927290"/>
            <a:ext cx="3200400" cy="923330"/>
          </a:xfrm>
          <a:prstGeom prst="rect">
            <a:avLst/>
          </a:prstGeom>
          <a:noFill/>
        </p:spPr>
        <p:txBody>
          <a:bodyPr wrap="square" rtlCol="0">
            <a:spAutoFit/>
          </a:bodyPr>
          <a:lstStyle/>
          <a:p>
            <a:r>
              <a:rPr lang="zh-CN" altLang="en-US" dirty="0"/>
              <a:t>由于是插入</a:t>
            </a:r>
            <a:r>
              <a:rPr lang="en-US" altLang="zh-CN" dirty="0"/>
              <a:t>107</a:t>
            </a:r>
            <a:r>
              <a:rPr lang="zh-CN" altLang="en-US" dirty="0"/>
              <a:t>导致</a:t>
            </a:r>
            <a:r>
              <a:rPr lang="en-US" altLang="zh-CN" dirty="0"/>
              <a:t>98</a:t>
            </a:r>
            <a:r>
              <a:rPr lang="zh-CN" altLang="en-US" dirty="0"/>
              <a:t>这个结点不平衡，</a:t>
            </a:r>
            <a:r>
              <a:rPr lang="en-US" altLang="zh-CN" dirty="0"/>
              <a:t>107</a:t>
            </a:r>
            <a:r>
              <a:rPr lang="zh-CN" altLang="en-US" dirty="0"/>
              <a:t>是</a:t>
            </a:r>
            <a:r>
              <a:rPr lang="en-US" altLang="zh-CN" dirty="0"/>
              <a:t>98</a:t>
            </a:r>
            <a:r>
              <a:rPr lang="zh-CN" altLang="en-US" dirty="0"/>
              <a:t>的右孩子的左子树，所以是</a:t>
            </a:r>
            <a:r>
              <a:rPr lang="en-US" altLang="zh-CN" dirty="0">
                <a:solidFill>
                  <a:schemeClr val="accent1"/>
                </a:solidFill>
              </a:rPr>
              <a:t>RL</a:t>
            </a:r>
            <a:r>
              <a:rPr lang="zh-CN" altLang="en-US" dirty="0">
                <a:solidFill>
                  <a:schemeClr val="accent1"/>
                </a:solidFill>
              </a:rPr>
              <a:t>调整</a:t>
            </a:r>
          </a:p>
        </p:txBody>
      </p:sp>
      <p:sp>
        <p:nvSpPr>
          <p:cNvPr id="59" name="文本框 58">
            <a:extLst>
              <a:ext uri="{FF2B5EF4-FFF2-40B4-BE49-F238E27FC236}">
                <a16:creationId xmlns:a16="http://schemas.microsoft.com/office/drawing/2014/main" xmlns="" id="{2DEB1360-B444-4695-9908-64EF6A4AD225}"/>
              </a:ext>
            </a:extLst>
          </p:cNvPr>
          <p:cNvSpPr txBox="1"/>
          <p:nvPr/>
        </p:nvSpPr>
        <p:spPr>
          <a:xfrm>
            <a:off x="390208" y="5375213"/>
            <a:ext cx="3351104" cy="1200329"/>
          </a:xfrm>
          <a:prstGeom prst="rect">
            <a:avLst/>
          </a:prstGeom>
          <a:noFill/>
        </p:spPr>
        <p:txBody>
          <a:bodyPr wrap="square" rtlCol="0">
            <a:spAutoFit/>
          </a:bodyPr>
          <a:lstStyle/>
          <a:p>
            <a:r>
              <a:rPr lang="zh-CN" altLang="en-US" dirty="0"/>
              <a:t>①先把这个</a:t>
            </a:r>
            <a:r>
              <a:rPr lang="en-US" altLang="zh-CN" dirty="0"/>
              <a:t>1</a:t>
            </a:r>
            <a:r>
              <a:rPr lang="zh-CN" altLang="en-US" dirty="0"/>
              <a:t>转换成负值，也就是说要</a:t>
            </a:r>
            <a:r>
              <a:rPr lang="zh-CN" altLang="en-US" dirty="0" smtClean="0"/>
              <a:t>让结点</a:t>
            </a:r>
            <a:r>
              <a:rPr lang="en-US" altLang="zh-CN" dirty="0"/>
              <a:t>115</a:t>
            </a:r>
            <a:r>
              <a:rPr lang="zh-CN" altLang="en-US" dirty="0"/>
              <a:t>位置这个结点为根的子树它的左子树高度比右子树低。</a:t>
            </a:r>
            <a:r>
              <a:rPr lang="zh-CN" altLang="en-US" dirty="0" smtClean="0"/>
              <a:t>所以要</a:t>
            </a:r>
            <a:r>
              <a:rPr lang="zh-CN" altLang="en-US" dirty="0">
                <a:solidFill>
                  <a:schemeClr val="accent1"/>
                </a:solidFill>
              </a:rPr>
              <a:t>右旋</a:t>
            </a:r>
          </a:p>
        </p:txBody>
      </p:sp>
      <p:cxnSp>
        <p:nvCxnSpPr>
          <p:cNvPr id="13" name="直接箭头连接符 12">
            <a:extLst>
              <a:ext uri="{FF2B5EF4-FFF2-40B4-BE49-F238E27FC236}">
                <a16:creationId xmlns:a16="http://schemas.microsoft.com/office/drawing/2014/main" xmlns="" id="{A25829FA-401F-4DC1-952D-AFE51AE5830E}"/>
              </a:ext>
            </a:extLst>
          </p:cNvPr>
          <p:cNvCxnSpPr>
            <a:cxnSpLocks/>
            <a:endCxn id="83" idx="1"/>
          </p:cNvCxnSpPr>
          <p:nvPr/>
        </p:nvCxnSpPr>
        <p:spPr>
          <a:xfrm flipV="1">
            <a:off x="1389097" y="3285956"/>
            <a:ext cx="2352215" cy="20147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箭头: 右 13">
            <a:extLst>
              <a:ext uri="{FF2B5EF4-FFF2-40B4-BE49-F238E27FC236}">
                <a16:creationId xmlns:a16="http://schemas.microsoft.com/office/drawing/2014/main" xmlns="" id="{55FCBB67-05ED-4E6D-BBE5-1F21D1967B1D}"/>
              </a:ext>
            </a:extLst>
          </p:cNvPr>
          <p:cNvSpPr/>
          <p:nvPr/>
        </p:nvSpPr>
        <p:spPr>
          <a:xfrm>
            <a:off x="5432955" y="35227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a:extLst>
              <a:ext uri="{FF2B5EF4-FFF2-40B4-BE49-F238E27FC236}">
                <a16:creationId xmlns:a16="http://schemas.microsoft.com/office/drawing/2014/main" xmlns="" id="{606109F8-8703-4546-B105-32911DDE7502}"/>
              </a:ext>
            </a:extLst>
          </p:cNvPr>
          <p:cNvSpPr/>
          <p:nvPr/>
        </p:nvSpPr>
        <p:spPr>
          <a:xfrm>
            <a:off x="7838498" y="328595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77" name="流程图: 接点 76">
            <a:extLst>
              <a:ext uri="{FF2B5EF4-FFF2-40B4-BE49-F238E27FC236}">
                <a16:creationId xmlns:a16="http://schemas.microsoft.com/office/drawing/2014/main" xmlns="" id="{54C4D94D-045E-4416-9089-081D7827AC6D}"/>
              </a:ext>
            </a:extLst>
          </p:cNvPr>
          <p:cNvSpPr/>
          <p:nvPr/>
        </p:nvSpPr>
        <p:spPr>
          <a:xfrm>
            <a:off x="7147899" y="394388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86" name="流程图: 接点 85">
            <a:extLst>
              <a:ext uri="{FF2B5EF4-FFF2-40B4-BE49-F238E27FC236}">
                <a16:creationId xmlns:a16="http://schemas.microsoft.com/office/drawing/2014/main" xmlns="" id="{05449F8C-36D2-4085-BE77-1110044FB2FA}"/>
              </a:ext>
            </a:extLst>
          </p:cNvPr>
          <p:cNvSpPr/>
          <p:nvPr/>
        </p:nvSpPr>
        <p:spPr>
          <a:xfrm>
            <a:off x="6437794" y="465255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87" name="直接连接符 86">
            <a:extLst>
              <a:ext uri="{FF2B5EF4-FFF2-40B4-BE49-F238E27FC236}">
                <a16:creationId xmlns:a16="http://schemas.microsoft.com/office/drawing/2014/main" xmlns="" id="{4B221A3D-C11F-4577-A22B-5A557C203FA8}"/>
              </a:ext>
            </a:extLst>
          </p:cNvPr>
          <p:cNvCxnSpPr>
            <a:cxnSpLocks/>
            <a:stCxn id="77" idx="3"/>
            <a:endCxn id="86" idx="7"/>
          </p:cNvCxnSpPr>
          <p:nvPr/>
        </p:nvCxnSpPr>
        <p:spPr>
          <a:xfrm flipH="1">
            <a:off x="6960333" y="4330061"/>
            <a:ext cx="277219"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88" name="流程图: 接点 87">
            <a:extLst>
              <a:ext uri="{FF2B5EF4-FFF2-40B4-BE49-F238E27FC236}">
                <a16:creationId xmlns:a16="http://schemas.microsoft.com/office/drawing/2014/main" xmlns="" id="{221044BD-8845-43D9-9B16-197F1FD4F856}"/>
              </a:ext>
            </a:extLst>
          </p:cNvPr>
          <p:cNvSpPr/>
          <p:nvPr/>
        </p:nvSpPr>
        <p:spPr>
          <a:xfrm>
            <a:off x="8664451" y="394388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90" name="流程图: 接点 89">
            <a:extLst>
              <a:ext uri="{FF2B5EF4-FFF2-40B4-BE49-F238E27FC236}">
                <a16:creationId xmlns:a16="http://schemas.microsoft.com/office/drawing/2014/main" xmlns="" id="{229A4728-5D8A-457F-97B9-F663AB7FF9FE}"/>
              </a:ext>
            </a:extLst>
          </p:cNvPr>
          <p:cNvSpPr/>
          <p:nvPr/>
        </p:nvSpPr>
        <p:spPr>
          <a:xfrm>
            <a:off x="10150363" y="552294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91" name="直接连接符 90">
            <a:extLst>
              <a:ext uri="{FF2B5EF4-FFF2-40B4-BE49-F238E27FC236}">
                <a16:creationId xmlns:a16="http://schemas.microsoft.com/office/drawing/2014/main" xmlns="" id="{A0AF85CC-D707-45EB-87C9-BE47911E973F}"/>
              </a:ext>
            </a:extLst>
          </p:cNvPr>
          <p:cNvCxnSpPr>
            <a:cxnSpLocks/>
            <a:stCxn id="88" idx="5"/>
            <a:endCxn id="102" idx="1"/>
          </p:cNvCxnSpPr>
          <p:nvPr/>
        </p:nvCxnSpPr>
        <p:spPr>
          <a:xfrm>
            <a:off x="9186990" y="4330061"/>
            <a:ext cx="242989" cy="383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2BCC9944-D103-4E65-A1FA-F439E5CA5162}"/>
              </a:ext>
            </a:extLst>
          </p:cNvPr>
          <p:cNvCxnSpPr>
            <a:cxnSpLocks/>
            <a:stCxn id="71" idx="3"/>
            <a:endCxn id="77" idx="7"/>
          </p:cNvCxnSpPr>
          <p:nvPr/>
        </p:nvCxnSpPr>
        <p:spPr>
          <a:xfrm flipH="1">
            <a:off x="7670438" y="3672131"/>
            <a:ext cx="257713"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xmlns="" id="{ABC3364C-E0D4-4B4B-BE2E-F85A2E44C66D}"/>
              </a:ext>
            </a:extLst>
          </p:cNvPr>
          <p:cNvSpPr txBox="1"/>
          <p:nvPr/>
        </p:nvSpPr>
        <p:spPr>
          <a:xfrm>
            <a:off x="6544931" y="4278468"/>
            <a:ext cx="322097" cy="369332"/>
          </a:xfrm>
          <a:prstGeom prst="rect">
            <a:avLst/>
          </a:prstGeom>
          <a:noFill/>
        </p:spPr>
        <p:txBody>
          <a:bodyPr wrap="square" rtlCol="0">
            <a:spAutoFit/>
          </a:bodyPr>
          <a:lstStyle/>
          <a:p>
            <a:r>
              <a:rPr lang="en-US" altLang="zh-CN" dirty="0"/>
              <a:t>0</a:t>
            </a:r>
            <a:endParaRPr lang="zh-CN" altLang="en-US" dirty="0"/>
          </a:p>
        </p:txBody>
      </p:sp>
      <p:sp>
        <p:nvSpPr>
          <p:cNvPr id="94" name="文本框 93">
            <a:extLst>
              <a:ext uri="{FF2B5EF4-FFF2-40B4-BE49-F238E27FC236}">
                <a16:creationId xmlns:a16="http://schemas.microsoft.com/office/drawing/2014/main" xmlns="" id="{1DE1CBCF-EC81-4DED-B54A-924B4BCC59EC}"/>
              </a:ext>
            </a:extLst>
          </p:cNvPr>
          <p:cNvSpPr txBox="1"/>
          <p:nvPr/>
        </p:nvSpPr>
        <p:spPr>
          <a:xfrm>
            <a:off x="7786608" y="4293054"/>
            <a:ext cx="322097" cy="369332"/>
          </a:xfrm>
          <a:prstGeom prst="rect">
            <a:avLst/>
          </a:prstGeom>
          <a:noFill/>
        </p:spPr>
        <p:txBody>
          <a:bodyPr wrap="square" rtlCol="0">
            <a:spAutoFit/>
          </a:bodyPr>
          <a:lstStyle/>
          <a:p>
            <a:r>
              <a:rPr lang="en-US" altLang="zh-CN" dirty="0"/>
              <a:t>0</a:t>
            </a:r>
            <a:endParaRPr lang="zh-CN" altLang="en-US" dirty="0"/>
          </a:p>
        </p:txBody>
      </p:sp>
      <p:sp>
        <p:nvSpPr>
          <p:cNvPr id="95" name="文本框 94">
            <a:extLst>
              <a:ext uri="{FF2B5EF4-FFF2-40B4-BE49-F238E27FC236}">
                <a16:creationId xmlns:a16="http://schemas.microsoft.com/office/drawing/2014/main" xmlns="" id="{A39DED79-3B3F-40E9-AB8E-3502EE6BBCA8}"/>
              </a:ext>
            </a:extLst>
          </p:cNvPr>
          <p:cNvSpPr txBox="1"/>
          <p:nvPr/>
        </p:nvSpPr>
        <p:spPr>
          <a:xfrm>
            <a:off x="7904493" y="2879653"/>
            <a:ext cx="612192" cy="369332"/>
          </a:xfrm>
          <a:prstGeom prst="rect">
            <a:avLst/>
          </a:prstGeom>
          <a:noFill/>
        </p:spPr>
        <p:txBody>
          <a:bodyPr wrap="square" rtlCol="0">
            <a:spAutoFit/>
          </a:bodyPr>
          <a:lstStyle/>
          <a:p>
            <a:r>
              <a:rPr lang="en-US" altLang="zh-CN" dirty="0"/>
              <a:t>-1</a:t>
            </a:r>
            <a:endParaRPr lang="zh-CN" altLang="en-US" dirty="0"/>
          </a:p>
        </p:txBody>
      </p:sp>
      <p:sp>
        <p:nvSpPr>
          <p:cNvPr id="96" name="文本框 95">
            <a:extLst>
              <a:ext uri="{FF2B5EF4-FFF2-40B4-BE49-F238E27FC236}">
                <a16:creationId xmlns:a16="http://schemas.microsoft.com/office/drawing/2014/main" xmlns="" id="{2939B869-EB30-43F3-9D2C-EEC954A6DA6C}"/>
              </a:ext>
            </a:extLst>
          </p:cNvPr>
          <p:cNvSpPr txBox="1"/>
          <p:nvPr/>
        </p:nvSpPr>
        <p:spPr>
          <a:xfrm>
            <a:off x="8757628" y="3566133"/>
            <a:ext cx="429362"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97" name="文本框 96">
            <a:extLst>
              <a:ext uri="{FF2B5EF4-FFF2-40B4-BE49-F238E27FC236}">
                <a16:creationId xmlns:a16="http://schemas.microsoft.com/office/drawing/2014/main" xmlns="" id="{0B296292-7D25-4C17-885B-B347934A6587}"/>
              </a:ext>
            </a:extLst>
          </p:cNvPr>
          <p:cNvSpPr txBox="1"/>
          <p:nvPr/>
        </p:nvSpPr>
        <p:spPr>
          <a:xfrm>
            <a:off x="10295410" y="5126922"/>
            <a:ext cx="322097" cy="369332"/>
          </a:xfrm>
          <a:prstGeom prst="rect">
            <a:avLst/>
          </a:prstGeom>
          <a:noFill/>
        </p:spPr>
        <p:txBody>
          <a:bodyPr wrap="square" rtlCol="0">
            <a:spAutoFit/>
          </a:bodyPr>
          <a:lstStyle/>
          <a:p>
            <a:r>
              <a:rPr lang="en-US" altLang="zh-CN" dirty="0"/>
              <a:t>0</a:t>
            </a:r>
            <a:endParaRPr lang="zh-CN" altLang="en-US" dirty="0"/>
          </a:p>
        </p:txBody>
      </p:sp>
      <p:sp>
        <p:nvSpPr>
          <p:cNvPr id="98" name="文本框 97">
            <a:extLst>
              <a:ext uri="{FF2B5EF4-FFF2-40B4-BE49-F238E27FC236}">
                <a16:creationId xmlns:a16="http://schemas.microsoft.com/office/drawing/2014/main" xmlns="" id="{0074E563-256B-427D-8E04-751003D47FE8}"/>
              </a:ext>
            </a:extLst>
          </p:cNvPr>
          <p:cNvSpPr txBox="1"/>
          <p:nvPr/>
        </p:nvSpPr>
        <p:spPr>
          <a:xfrm>
            <a:off x="7203298" y="3488347"/>
            <a:ext cx="606071" cy="369332"/>
          </a:xfrm>
          <a:prstGeom prst="rect">
            <a:avLst/>
          </a:prstGeom>
          <a:noFill/>
        </p:spPr>
        <p:txBody>
          <a:bodyPr wrap="square" rtlCol="0">
            <a:spAutoFit/>
          </a:bodyPr>
          <a:lstStyle/>
          <a:p>
            <a:r>
              <a:rPr lang="en-US" altLang="zh-CN" dirty="0"/>
              <a:t>0</a:t>
            </a:r>
            <a:endParaRPr lang="zh-CN" altLang="en-US" dirty="0"/>
          </a:p>
        </p:txBody>
      </p:sp>
      <p:cxnSp>
        <p:nvCxnSpPr>
          <p:cNvPr id="99" name="直接连接符 98">
            <a:extLst>
              <a:ext uri="{FF2B5EF4-FFF2-40B4-BE49-F238E27FC236}">
                <a16:creationId xmlns:a16="http://schemas.microsoft.com/office/drawing/2014/main" xmlns="" id="{D542EF92-2783-4A38-8AD2-DE752A5D937D}"/>
              </a:ext>
            </a:extLst>
          </p:cNvPr>
          <p:cNvCxnSpPr>
            <a:stCxn id="71" idx="5"/>
            <a:endCxn id="88" idx="1"/>
          </p:cNvCxnSpPr>
          <p:nvPr/>
        </p:nvCxnSpPr>
        <p:spPr>
          <a:xfrm>
            <a:off x="8361037" y="3672131"/>
            <a:ext cx="393067"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流程图: 接点 99">
            <a:extLst>
              <a:ext uri="{FF2B5EF4-FFF2-40B4-BE49-F238E27FC236}">
                <a16:creationId xmlns:a16="http://schemas.microsoft.com/office/drawing/2014/main" xmlns="" id="{5135111A-BBBA-4EFD-80E8-EF71D9D84594}"/>
              </a:ext>
            </a:extLst>
          </p:cNvPr>
          <p:cNvSpPr/>
          <p:nvPr/>
        </p:nvSpPr>
        <p:spPr>
          <a:xfrm>
            <a:off x="7641561" y="465572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101" name="直接连接符 100">
            <a:extLst>
              <a:ext uri="{FF2B5EF4-FFF2-40B4-BE49-F238E27FC236}">
                <a16:creationId xmlns:a16="http://schemas.microsoft.com/office/drawing/2014/main" xmlns="" id="{45272111-CBC1-4244-B8A6-ABDE691E3ED2}"/>
              </a:ext>
            </a:extLst>
          </p:cNvPr>
          <p:cNvCxnSpPr>
            <a:stCxn id="77" idx="5"/>
            <a:endCxn id="100" idx="1"/>
          </p:cNvCxnSpPr>
          <p:nvPr/>
        </p:nvCxnSpPr>
        <p:spPr>
          <a:xfrm>
            <a:off x="7670438" y="4330061"/>
            <a:ext cx="60776" cy="391917"/>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流程图: 接点 101">
            <a:extLst>
              <a:ext uri="{FF2B5EF4-FFF2-40B4-BE49-F238E27FC236}">
                <a16:creationId xmlns:a16="http://schemas.microsoft.com/office/drawing/2014/main" xmlns="" id="{A3FED556-4C7E-493C-8521-7EBE32B72FE7}"/>
              </a:ext>
            </a:extLst>
          </p:cNvPr>
          <p:cNvSpPr/>
          <p:nvPr/>
        </p:nvSpPr>
        <p:spPr>
          <a:xfrm>
            <a:off x="9340326" y="4647800"/>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107</a:t>
            </a:r>
            <a:endParaRPr lang="zh-CN" altLang="en-US" sz="1200" dirty="0"/>
          </a:p>
        </p:txBody>
      </p:sp>
      <p:sp>
        <p:nvSpPr>
          <p:cNvPr id="104" name="文本框 103">
            <a:extLst>
              <a:ext uri="{FF2B5EF4-FFF2-40B4-BE49-F238E27FC236}">
                <a16:creationId xmlns:a16="http://schemas.microsoft.com/office/drawing/2014/main" xmlns="" id="{A6C09ACA-1213-4E3D-B168-3FCED0ED8890}"/>
              </a:ext>
            </a:extLst>
          </p:cNvPr>
          <p:cNvSpPr txBox="1"/>
          <p:nvPr/>
        </p:nvSpPr>
        <p:spPr>
          <a:xfrm>
            <a:off x="9485373" y="4254720"/>
            <a:ext cx="467145"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cxnSp>
        <p:nvCxnSpPr>
          <p:cNvPr id="18" name="连接符: 曲线 17">
            <a:extLst>
              <a:ext uri="{FF2B5EF4-FFF2-40B4-BE49-F238E27FC236}">
                <a16:creationId xmlns:a16="http://schemas.microsoft.com/office/drawing/2014/main" xmlns="" id="{4EA16DB0-EE99-4276-A01D-E7462170B450}"/>
              </a:ext>
            </a:extLst>
          </p:cNvPr>
          <p:cNvCxnSpPr>
            <a:stCxn id="53" idx="1"/>
            <a:endCxn id="75" idx="2"/>
          </p:cNvCxnSpPr>
          <p:nvPr/>
        </p:nvCxnSpPr>
        <p:spPr>
          <a:xfrm rot="5400000" flipH="1" flipV="1">
            <a:off x="2875506" y="3784991"/>
            <a:ext cx="800989" cy="64052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7B9DC65-3602-4DA2-9591-19281D893F2D}"/>
              </a:ext>
            </a:extLst>
          </p:cNvPr>
          <p:cNvCxnSpPr>
            <a:stCxn id="102" idx="5"/>
            <a:endCxn id="90" idx="1"/>
          </p:cNvCxnSpPr>
          <p:nvPr/>
        </p:nvCxnSpPr>
        <p:spPr>
          <a:xfrm>
            <a:off x="9862865" y="5033975"/>
            <a:ext cx="377151" cy="5552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1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500"/>
                                        <p:tgtEl>
                                          <p:spTgt spid="8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500"/>
                                        <p:tgtEl>
                                          <p:spTgt spid="7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fade">
                                      <p:cBhvr>
                                        <p:cTn id="30" dur="500"/>
                                        <p:tgtEl>
                                          <p:spTgt spid="8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500"/>
                                        <p:tgtEl>
                                          <p:spTgt spid="86"/>
                                        </p:tgtEl>
                                      </p:cBhvr>
                                    </p:animEffect>
                                  </p:childTnLst>
                                </p:cTn>
                              </p:par>
                              <p:par>
                                <p:cTn id="72" presetID="10" presetClass="entr" presetSubtype="0" fill="hold" nodeType="withEffect">
                                  <p:stCondLst>
                                    <p:cond delay="0"/>
                                  </p:stCondLst>
                                  <p:childTnLst>
                                    <p:set>
                                      <p:cBhvr>
                                        <p:cTn id="73" dur="1" fill="hold">
                                          <p:stCondLst>
                                            <p:cond delay="0"/>
                                          </p:stCondLst>
                                        </p:cTn>
                                        <p:tgtEl>
                                          <p:spTgt spid="87"/>
                                        </p:tgtEl>
                                        <p:attrNameLst>
                                          <p:attrName>style.visibility</p:attrName>
                                        </p:attrNameLst>
                                      </p:cBhvr>
                                      <p:to>
                                        <p:strVal val="visible"/>
                                      </p:to>
                                    </p:set>
                                    <p:animEffect transition="in" filter="fade">
                                      <p:cBhvr>
                                        <p:cTn id="74" dur="500"/>
                                        <p:tgtEl>
                                          <p:spTgt spid="8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8"/>
                                        </p:tgtEl>
                                        <p:attrNameLst>
                                          <p:attrName>style.visibility</p:attrName>
                                        </p:attrNameLst>
                                      </p:cBhvr>
                                      <p:to>
                                        <p:strVal val="visible"/>
                                      </p:to>
                                    </p:set>
                                    <p:animEffect transition="in" filter="fade">
                                      <p:cBhvr>
                                        <p:cTn id="77" dur="500"/>
                                        <p:tgtEl>
                                          <p:spTgt spid="8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cTn>
                              </p:par>
                              <p:par>
                                <p:cTn id="81" presetID="10" presetClass="entr" presetSubtype="0" fill="hold" nodeType="with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fade">
                                      <p:cBhvr>
                                        <p:cTn id="83" dur="500"/>
                                        <p:tgtEl>
                                          <p:spTgt spid="91"/>
                                        </p:tgtEl>
                                      </p:cBhvr>
                                    </p:animEffect>
                                  </p:childTnLst>
                                </p:cTn>
                              </p:par>
                              <p:par>
                                <p:cTn id="84" presetID="10" presetClass="entr" presetSubtype="0" fill="hold"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500"/>
                                        <p:tgtEl>
                                          <p:spTgt spid="9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fade">
                                      <p:cBhvr>
                                        <p:cTn id="89" dur="500"/>
                                        <p:tgtEl>
                                          <p:spTgt spid="9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fade">
                                      <p:cBhvr>
                                        <p:cTn id="92" dur="500"/>
                                        <p:tgtEl>
                                          <p:spTgt spid="9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fade">
                                      <p:cBhvr>
                                        <p:cTn id="95" dur="500"/>
                                        <p:tgtEl>
                                          <p:spTgt spid="9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fade">
                                      <p:cBhvr>
                                        <p:cTn id="98" dur="500"/>
                                        <p:tgtEl>
                                          <p:spTgt spid="9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fade">
                                      <p:cBhvr>
                                        <p:cTn id="101" dur="500"/>
                                        <p:tgtEl>
                                          <p:spTgt spid="9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fade">
                                      <p:cBhvr>
                                        <p:cTn id="104" dur="500"/>
                                        <p:tgtEl>
                                          <p:spTgt spid="98"/>
                                        </p:tgtEl>
                                      </p:cBhvr>
                                    </p:animEffect>
                                  </p:childTnLst>
                                </p:cTn>
                              </p:par>
                              <p:par>
                                <p:cTn id="105" presetID="10" presetClass="entr" presetSubtype="0" fill="hold"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fade">
                                      <p:cBhvr>
                                        <p:cTn id="107" dur="500"/>
                                        <p:tgtEl>
                                          <p:spTgt spid="9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fade">
                                      <p:cBhvr>
                                        <p:cTn id="110" dur="500"/>
                                        <p:tgtEl>
                                          <p:spTgt spid="100"/>
                                        </p:tgtEl>
                                      </p:cBhvr>
                                    </p:animEffect>
                                  </p:childTnLst>
                                </p:cTn>
                              </p:par>
                              <p:par>
                                <p:cTn id="111" presetID="10" presetClass="entr" presetSubtype="0" fill="hold" nodeType="withEffect">
                                  <p:stCondLst>
                                    <p:cond delay="0"/>
                                  </p:stCondLst>
                                  <p:childTnLst>
                                    <p:set>
                                      <p:cBhvr>
                                        <p:cTn id="112" dur="1" fill="hold">
                                          <p:stCondLst>
                                            <p:cond delay="0"/>
                                          </p:stCondLst>
                                        </p:cTn>
                                        <p:tgtEl>
                                          <p:spTgt spid="101"/>
                                        </p:tgtEl>
                                        <p:attrNameLst>
                                          <p:attrName>style.visibility</p:attrName>
                                        </p:attrNameLst>
                                      </p:cBhvr>
                                      <p:to>
                                        <p:strVal val="visible"/>
                                      </p:to>
                                    </p:set>
                                    <p:animEffect transition="in" filter="fade">
                                      <p:cBhvr>
                                        <p:cTn id="113" dur="500"/>
                                        <p:tgtEl>
                                          <p:spTgt spid="10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fade">
                                      <p:cBhvr>
                                        <p:cTn id="116" dur="500"/>
                                        <p:tgtEl>
                                          <p:spTgt spid="10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Effect transition="in" filter="fade">
                                      <p:cBhvr>
                                        <p:cTn id="119" dur="500"/>
                                        <p:tgtEl>
                                          <p:spTgt spid="104"/>
                                        </p:tgtEl>
                                      </p:cBhvr>
                                    </p:animEffect>
                                  </p:childTnLst>
                                </p:cTn>
                              </p:par>
                              <p:par>
                                <p:cTn id="120" presetID="10" presetClass="entr" presetSubtype="0" fill="hold"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P spid="84" grpId="0"/>
      <p:bldP spid="53" grpId="0" animBg="1"/>
      <p:bldP spid="55" grpId="0"/>
      <p:bldP spid="10" grpId="0" animBg="1"/>
      <p:bldP spid="58" grpId="0"/>
      <p:bldP spid="59" grpId="0"/>
      <p:bldP spid="14" grpId="0" animBg="1"/>
      <p:bldP spid="71" grpId="0" animBg="1"/>
      <p:bldP spid="77" grpId="0" animBg="1"/>
      <p:bldP spid="86" grpId="0" animBg="1"/>
      <p:bldP spid="88" grpId="0" animBg="1"/>
      <p:bldP spid="90" grpId="0" animBg="1"/>
      <p:bldP spid="93" grpId="0"/>
      <p:bldP spid="94" grpId="0"/>
      <p:bldP spid="95" grpId="0"/>
      <p:bldP spid="96" grpId="0"/>
      <p:bldP spid="97" grpId="0"/>
      <p:bldP spid="98" grpId="0"/>
      <p:bldP spid="100" grpId="0" animBg="1"/>
      <p:bldP spid="102" grpId="0" animBg="1"/>
      <p:bldP spid="10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顺序查找的分析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xmlns="" id="{373CC4C8-2D3B-4CD5-B221-D3D9A0FC0F62}"/>
              </a:ext>
            </a:extLst>
          </p:cNvPr>
          <p:cNvSpPr txBox="1"/>
          <p:nvPr/>
        </p:nvSpPr>
        <p:spPr>
          <a:xfrm>
            <a:off x="625447" y="844333"/>
            <a:ext cx="4202885" cy="2031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dirty="0">
                <a:solidFill>
                  <a:schemeClr val="accent1"/>
                </a:solidFill>
              </a:rPr>
              <a:t>int </a:t>
            </a:r>
            <a:r>
              <a:rPr lang="en-US" altLang="zh-CN" dirty="0"/>
              <a:t>Search1(</a:t>
            </a:r>
            <a:r>
              <a:rPr lang="en-US" altLang="zh-CN" dirty="0">
                <a:solidFill>
                  <a:schemeClr val="accent1"/>
                </a:solidFill>
              </a:rPr>
              <a:t>int</a:t>
            </a:r>
            <a:r>
              <a:rPr lang="en-US" altLang="zh-CN" dirty="0"/>
              <a:t> a[ ],</a:t>
            </a:r>
            <a:r>
              <a:rPr lang="en-US" altLang="zh-CN" dirty="0">
                <a:solidFill>
                  <a:schemeClr val="accent1"/>
                </a:solidFill>
              </a:rPr>
              <a:t>int </a:t>
            </a:r>
            <a:r>
              <a:rPr lang="en-US" altLang="zh-CN" dirty="0" err="1"/>
              <a:t>n,</a:t>
            </a:r>
            <a:r>
              <a:rPr lang="en-US" altLang="zh-CN" dirty="0" err="1">
                <a:solidFill>
                  <a:schemeClr val="accent1"/>
                </a:solidFill>
              </a:rPr>
              <a:t>int</a:t>
            </a:r>
            <a:r>
              <a:rPr lang="en-US" altLang="zh-CN" dirty="0"/>
              <a:t> key){</a:t>
            </a:r>
          </a:p>
          <a:p>
            <a:r>
              <a:rPr lang="en-US" altLang="zh-CN" dirty="0"/>
              <a:t>    </a:t>
            </a:r>
            <a:r>
              <a:rPr lang="en-US" altLang="zh-CN" dirty="0">
                <a:solidFill>
                  <a:schemeClr val="accent1"/>
                </a:solidFill>
              </a:rPr>
              <a:t>for</a:t>
            </a:r>
            <a:r>
              <a:rPr lang="en-US" altLang="zh-CN" dirty="0"/>
              <a:t>(</a:t>
            </a:r>
            <a:r>
              <a:rPr lang="en-US" altLang="zh-CN" dirty="0">
                <a:solidFill>
                  <a:schemeClr val="accent1"/>
                </a:solidFill>
              </a:rPr>
              <a:t>int</a:t>
            </a:r>
            <a:r>
              <a:rPr lang="en-US" altLang="zh-CN" dirty="0"/>
              <a:t> </a:t>
            </a:r>
            <a:r>
              <a:rPr lang="en-US" altLang="zh-CN" dirty="0" err="1"/>
              <a:t>i</a:t>
            </a:r>
            <a:r>
              <a:rPr lang="en-US" altLang="zh-CN" dirty="0"/>
              <a:t>=</a:t>
            </a:r>
            <a:r>
              <a:rPr lang="en-US" altLang="zh-CN" dirty="0">
                <a:solidFill>
                  <a:srgbClr val="FF0000"/>
                </a:solidFill>
              </a:rPr>
              <a:t>1</a:t>
            </a:r>
            <a:r>
              <a:rPr lang="en-US" altLang="zh-CN" dirty="0"/>
              <a:t>;i&lt;=</a:t>
            </a:r>
            <a:r>
              <a:rPr lang="en-US" altLang="zh-CN" dirty="0" err="1"/>
              <a:t>n;i</a:t>
            </a:r>
            <a:r>
              <a:rPr lang="en-US" altLang="zh-CN" dirty="0"/>
              <a:t>++){  //</a:t>
            </a:r>
            <a:r>
              <a:rPr lang="zh-CN" altLang="en-US" dirty="0"/>
              <a:t>注意从</a:t>
            </a:r>
            <a:r>
              <a:rPr lang="en-US" altLang="zh-CN" dirty="0"/>
              <a:t>1</a:t>
            </a:r>
            <a:r>
              <a:rPr lang="zh-CN" altLang="en-US" dirty="0"/>
              <a:t>开始</a:t>
            </a:r>
            <a:endParaRPr lang="en-US" altLang="zh-CN" dirty="0"/>
          </a:p>
          <a:p>
            <a:r>
              <a:rPr lang="en-US" altLang="zh-CN" dirty="0"/>
              <a:t>          </a:t>
            </a:r>
            <a:r>
              <a:rPr lang="en-US" altLang="zh-CN" dirty="0">
                <a:solidFill>
                  <a:schemeClr val="accent1"/>
                </a:solidFill>
              </a:rPr>
              <a:t>if</a:t>
            </a:r>
            <a:r>
              <a:rPr lang="en-US" altLang="zh-CN" dirty="0"/>
              <a:t>(a[</a:t>
            </a:r>
            <a:r>
              <a:rPr lang="en-US" altLang="zh-CN" dirty="0" err="1"/>
              <a:t>i</a:t>
            </a:r>
            <a:r>
              <a:rPr lang="en-US" altLang="zh-CN" dirty="0"/>
              <a:t>]==key)</a:t>
            </a:r>
            <a:r>
              <a:rPr lang="en-US" altLang="zh-CN" dirty="0">
                <a:solidFill>
                  <a:schemeClr val="accent1"/>
                </a:solidFill>
              </a:rPr>
              <a:t>return</a:t>
            </a:r>
            <a:r>
              <a:rPr lang="en-US" altLang="zh-CN" dirty="0"/>
              <a:t> </a:t>
            </a:r>
            <a:r>
              <a:rPr lang="en-US" altLang="zh-CN" dirty="0" err="1"/>
              <a:t>i</a:t>
            </a:r>
            <a:r>
              <a:rPr lang="en-US" altLang="zh-CN" dirty="0"/>
              <a:t>; //</a:t>
            </a:r>
            <a:r>
              <a:rPr lang="zh-CN" altLang="en-US" dirty="0"/>
              <a:t>查找成功</a:t>
            </a:r>
            <a:endParaRPr lang="en-US" altLang="zh-CN" dirty="0"/>
          </a:p>
          <a:p>
            <a:r>
              <a:rPr lang="en-US" altLang="zh-CN" dirty="0"/>
              <a:t>    }</a:t>
            </a:r>
          </a:p>
          <a:p>
            <a:r>
              <a:rPr lang="en-US" altLang="zh-CN" dirty="0"/>
              <a:t>    </a:t>
            </a:r>
            <a:r>
              <a:rPr lang="en-US" altLang="zh-CN" dirty="0">
                <a:solidFill>
                  <a:schemeClr val="accent1"/>
                </a:solidFill>
              </a:rPr>
              <a:t>return</a:t>
            </a:r>
            <a:r>
              <a:rPr lang="en-US" altLang="zh-CN" dirty="0"/>
              <a:t> 0; //</a:t>
            </a:r>
            <a:r>
              <a:rPr lang="zh-CN" altLang="en-US" dirty="0"/>
              <a:t>查找失败</a:t>
            </a:r>
            <a:endParaRPr lang="en-US" altLang="zh-CN" dirty="0"/>
          </a:p>
          <a:p>
            <a:r>
              <a:rPr lang="en-US" altLang="zh-CN" dirty="0"/>
              <a:t>}</a:t>
            </a:r>
          </a:p>
          <a:p>
            <a:r>
              <a:rPr lang="en-US" altLang="zh-CN" dirty="0"/>
              <a:t>          </a:t>
            </a:r>
            <a:endParaRPr lang="zh-CN" altLang="en-US" dirty="0"/>
          </a:p>
        </p:txBody>
      </p:sp>
      <p:sp>
        <p:nvSpPr>
          <p:cNvPr id="3" name="文本框 2">
            <a:extLst>
              <a:ext uri="{FF2B5EF4-FFF2-40B4-BE49-F238E27FC236}">
                <a16:creationId xmlns:a16="http://schemas.microsoft.com/office/drawing/2014/main" xmlns="" id="{197C860E-6F8B-4D69-9A48-97A363970254}"/>
              </a:ext>
            </a:extLst>
          </p:cNvPr>
          <p:cNvSpPr txBox="1"/>
          <p:nvPr/>
        </p:nvSpPr>
        <p:spPr>
          <a:xfrm>
            <a:off x="5292094" y="844333"/>
            <a:ext cx="3843517" cy="1200329"/>
          </a:xfrm>
          <a:prstGeom prst="rect">
            <a:avLst/>
          </a:prstGeom>
          <a:noFill/>
        </p:spPr>
        <p:txBody>
          <a:bodyPr wrap="square" rtlCol="0">
            <a:spAutoFit/>
          </a:bodyPr>
          <a:lstStyle/>
          <a:p>
            <a:r>
              <a:rPr lang="zh-CN" altLang="en-US" dirty="0"/>
              <a:t>由于查找有查找</a:t>
            </a:r>
            <a:r>
              <a:rPr lang="zh-CN" altLang="en-US" dirty="0">
                <a:solidFill>
                  <a:schemeClr val="accent1"/>
                </a:solidFill>
              </a:rPr>
              <a:t>成功</a:t>
            </a:r>
            <a:r>
              <a:rPr lang="zh-CN" altLang="en-US" dirty="0"/>
              <a:t>和</a:t>
            </a:r>
            <a:r>
              <a:rPr lang="zh-CN" altLang="en-US" dirty="0">
                <a:solidFill>
                  <a:schemeClr val="accent1"/>
                </a:solidFill>
              </a:rPr>
              <a:t>失败</a:t>
            </a:r>
            <a:r>
              <a:rPr lang="zh-CN" altLang="en-US" dirty="0"/>
              <a:t>两种情况</a:t>
            </a:r>
            <a:endParaRPr lang="en-US" altLang="zh-CN" dirty="0"/>
          </a:p>
          <a:p>
            <a:endParaRPr lang="en-US" altLang="zh-CN" dirty="0"/>
          </a:p>
          <a:p>
            <a:r>
              <a:rPr lang="zh-CN" altLang="en-US" dirty="0"/>
              <a:t>所以</a:t>
            </a:r>
            <a:r>
              <a:rPr lang="en-US" altLang="zh-CN" dirty="0"/>
              <a:t>ASL</a:t>
            </a:r>
            <a:r>
              <a:rPr lang="zh-CN" altLang="en-US" dirty="0"/>
              <a:t>也分为查找成功的</a:t>
            </a:r>
            <a:r>
              <a:rPr lang="en-US" altLang="zh-CN" dirty="0"/>
              <a:t>ASL</a:t>
            </a:r>
            <a:r>
              <a:rPr lang="zh-CN" altLang="en-US" dirty="0"/>
              <a:t>和查找失败的</a:t>
            </a:r>
            <a:r>
              <a:rPr lang="en-US" altLang="zh-CN" dirty="0"/>
              <a:t>ASL</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xmlns="" id="{D96BAC13-3C1B-4F40-92BC-FDD895228BF3}"/>
                  </a:ext>
                </a:extLst>
              </p:cNvPr>
              <p:cNvSpPr txBox="1"/>
              <p:nvPr/>
            </p:nvSpPr>
            <p:spPr>
              <a:xfrm>
                <a:off x="625447" y="3221371"/>
                <a:ext cx="4357614" cy="369332"/>
              </a:xfrm>
              <a:prstGeom prst="rect">
                <a:avLst/>
              </a:prstGeom>
              <a:noFill/>
            </p:spPr>
            <p:txBody>
              <a:bodyPr wrap="square" rtlCol="0">
                <a:spAutoFit/>
              </a:bodyPr>
              <a:lstStyle/>
              <a:p>
                <a:r>
                  <a:rPr lang="zh-CN" altLang="en-US" dirty="0"/>
                  <a:t>对于</a:t>
                </a:r>
                <a:r>
                  <a:rPr lang="zh-CN" altLang="en-US" dirty="0">
                    <a:solidFill>
                      <a:schemeClr val="accent1"/>
                    </a:solidFill>
                  </a:rPr>
                  <a:t>查找成功</a:t>
                </a:r>
                <a:r>
                  <a:rPr lang="zh-CN" altLang="en-US" dirty="0"/>
                  <a:t>的情况： </a:t>
                </a:r>
                <a14:m>
                  <m:oMath xmlns:m="http://schemas.openxmlformats.org/officeDocument/2006/math">
                    <m:sSub>
                      <m:sSubPr>
                        <m:ctrlPr>
                          <a:rPr lang="zh-CN" altLang="en-US" i="1" dirty="0">
                            <a:latin typeface="Cambria Math" charset="0"/>
                          </a:rPr>
                        </m:ctrlPr>
                      </m:sSubPr>
                      <m:e>
                        <m:r>
                          <a:rPr lang="zh-CN" altLang="en-US" i="1" dirty="0">
                            <a:latin typeface="Cambria Math" panose="02040503050406030204" pitchFamily="18" charset="0"/>
                          </a:rPr>
                          <m:t>𝑝</m:t>
                        </m:r>
                      </m:e>
                      <m:sub>
                        <m:r>
                          <a:rPr lang="zh-CN" altLang="en-US" i="1" dirty="0">
                            <a:latin typeface="Cambria Math" panose="02040503050406030204" pitchFamily="18" charset="0"/>
                          </a:rPr>
                          <m:t>𝑖</m:t>
                        </m:r>
                      </m:sub>
                    </m:sSub>
                  </m:oMath>
                </a14:m>
                <a:r>
                  <a:rPr lang="en-US" altLang="zh-CN" dirty="0"/>
                  <a:t>=1/n      </a:t>
                </a:r>
                <a14:m>
                  <m:oMath xmlns:m="http://schemas.openxmlformats.org/officeDocument/2006/math">
                    <m:sSub>
                      <m:sSubPr>
                        <m:ctrlPr>
                          <a:rPr lang="zh-CN" altLang="en-US" i="1" dirty="0" smtClean="0">
                            <a:latin typeface="Cambria Math"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𝑖</m:t>
                        </m:r>
                      </m:sub>
                    </m:sSub>
                  </m:oMath>
                </a14:m>
                <a:r>
                  <a:rPr lang="zh-CN" altLang="en-US" dirty="0"/>
                  <a:t> </a:t>
                </a:r>
                <a:r>
                  <a:rPr lang="en-US" altLang="zh-CN" dirty="0"/>
                  <a:t>=i</a:t>
                </a:r>
                <a:endParaRPr lang="zh-CN" altLang="en-US" dirty="0"/>
              </a:p>
            </p:txBody>
          </p:sp>
        </mc:Choice>
        <mc:Fallback xmlns="">
          <p:sp>
            <p:nvSpPr>
              <p:cNvPr id="4" name="文本框 3">
                <a:extLst>
                  <a:ext uri="{FF2B5EF4-FFF2-40B4-BE49-F238E27FC236}">
                    <a16:creationId xmlns:a16="http://schemas.microsoft.com/office/drawing/2014/main" id="{D96BAC13-3C1B-4F40-92BC-FDD895228BF3}"/>
                  </a:ext>
                </a:extLst>
              </p:cNvPr>
              <p:cNvSpPr txBox="1">
                <a:spLocks noRot="1" noChangeAspect="1" noMove="1" noResize="1" noEditPoints="1" noAdjustHandles="1" noChangeArrowheads="1" noChangeShapeType="1" noTextEdit="1"/>
              </p:cNvSpPr>
              <p:nvPr/>
            </p:nvSpPr>
            <p:spPr>
              <a:xfrm>
                <a:off x="625447" y="3221371"/>
                <a:ext cx="4357614" cy="369332"/>
              </a:xfrm>
              <a:prstGeom prst="rect">
                <a:avLst/>
              </a:prstGeom>
              <a:blipFill>
                <a:blip r:embed="rId2"/>
                <a:stretch>
                  <a:fillRect l="-126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3E041E42-DB29-4C3E-AC99-9ED4530A8809}"/>
                  </a:ext>
                </a:extLst>
              </p:cNvPr>
              <p:cNvSpPr/>
              <p:nvPr/>
            </p:nvSpPr>
            <p:spPr>
              <a:xfrm>
                <a:off x="5292094" y="2262658"/>
                <a:ext cx="1899366" cy="370358"/>
              </a:xfrm>
              <a:prstGeom prst="rect">
                <a:avLst/>
              </a:prstGeom>
            </p:spPr>
            <p:txBody>
              <a:bodyPr wrap="none">
                <a:spAutoFit/>
              </a:bodyPr>
              <a:lstStyle/>
              <a:p>
                <a:r>
                  <a:rPr lang="en-US" altLang="zh-CN" dirty="0"/>
                  <a:t>ASL=</a:t>
                </a:r>
                <a14:m>
                  <m:oMath xmlns:m="http://schemas.openxmlformats.org/officeDocument/2006/math">
                    <m:nary>
                      <m:naryPr>
                        <m:chr m:val="∑"/>
                        <m:limLoc m:val="undOvr"/>
                        <m:grow m:val="on"/>
                        <m:ctrlPr>
                          <a:rPr lang="zh-CN" altLang="en-US" i="1" dirty="0">
                            <a:latin typeface="Cambria Math" charset="0"/>
                          </a:rPr>
                        </m:ctrlPr>
                      </m:naryPr>
                      <m:sub>
                        <m:r>
                          <a:rPr lang="zh-CN" altLang="en-US" i="1" dirty="0">
                            <a:latin typeface="Cambria Math" panose="02040503050406030204" pitchFamily="18" charset="0"/>
                          </a:rPr>
                          <m:t>𝑖</m:t>
                        </m:r>
                        <m:r>
                          <a:rPr lang="zh-CN" altLang="en-US" dirty="0">
                            <a:latin typeface="Cambria Math" panose="02040503050406030204" pitchFamily="18" charset="0"/>
                          </a:rPr>
                          <m:t>=1</m:t>
                        </m:r>
                      </m:sub>
                      <m:sup>
                        <m:r>
                          <a:rPr lang="zh-CN" altLang="en-US" i="1" dirty="0">
                            <a:latin typeface="Cambria Math" panose="02040503050406030204" pitchFamily="18" charset="0"/>
                          </a:rPr>
                          <m:t>𝑛</m:t>
                        </m:r>
                      </m:sup>
                      <m:e>
                        <m:sSub>
                          <m:sSubPr>
                            <m:ctrlPr>
                              <a:rPr lang="zh-CN" altLang="en-US" i="1" dirty="0">
                                <a:latin typeface="Cambria Math" charset="0"/>
                              </a:rPr>
                            </m:ctrlPr>
                          </m:sSubPr>
                          <m:e>
                            <m:r>
                              <a:rPr lang="zh-CN" altLang="en-US" i="1" dirty="0">
                                <a:latin typeface="Cambria Math" panose="02040503050406030204" pitchFamily="18" charset="0"/>
                              </a:rPr>
                              <m:t>𝑝</m:t>
                            </m:r>
                          </m:e>
                          <m:sub>
                            <m:r>
                              <a:rPr lang="zh-CN" altLang="en-US" i="1" dirty="0">
                                <a:latin typeface="Cambria Math" panose="02040503050406030204" pitchFamily="18" charset="0"/>
                              </a:rPr>
                              <m:t>𝑖</m:t>
                            </m:r>
                          </m:sub>
                        </m:sSub>
                      </m:e>
                    </m:nary>
                    <m:r>
                      <a:rPr lang="zh-CN" altLang="en-US" dirty="0">
                        <a:latin typeface="Cambria Math" panose="02040503050406030204" pitchFamily="18" charset="0"/>
                      </a:rPr>
                      <m:t>×</m:t>
                    </m:r>
                    <m:sSub>
                      <m:sSubPr>
                        <m:ctrlPr>
                          <a:rPr lang="zh-CN" altLang="en-US" i="1" dirty="0">
                            <a:latin typeface="Cambria Math"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𝑖</m:t>
                        </m:r>
                      </m:sub>
                    </m:sSub>
                  </m:oMath>
                </a14:m>
                <a:r>
                  <a:rPr lang="zh-CN" altLang="en-US" dirty="0"/>
                  <a:t> </a:t>
                </a:r>
              </a:p>
            </p:txBody>
          </p:sp>
        </mc:Choice>
        <mc:Fallback xmlns="">
          <p:sp>
            <p:nvSpPr>
              <p:cNvPr id="5" name="矩形 4">
                <a:extLst>
                  <a:ext uri="{FF2B5EF4-FFF2-40B4-BE49-F238E27FC236}">
                    <a16:creationId xmlns:a16="http://schemas.microsoft.com/office/drawing/2014/main" id="{3E041E42-DB29-4C3E-AC99-9ED4530A8809}"/>
                  </a:ext>
                </a:extLst>
              </p:cNvPr>
              <p:cNvSpPr>
                <a:spLocks noRot="1" noChangeAspect="1" noMove="1" noResize="1" noEditPoints="1" noAdjustHandles="1" noChangeArrowheads="1" noChangeShapeType="1" noTextEdit="1"/>
              </p:cNvSpPr>
              <p:nvPr/>
            </p:nvSpPr>
            <p:spPr>
              <a:xfrm>
                <a:off x="5292094" y="2262658"/>
                <a:ext cx="1899366" cy="370358"/>
              </a:xfrm>
              <a:prstGeom prst="rect">
                <a:avLst/>
              </a:prstGeom>
              <a:blipFill>
                <a:blip r:embed="rId3"/>
                <a:stretch>
                  <a:fillRect l="-2564" t="-119672" b="-183607"/>
                </a:stretch>
              </a:blipFill>
            </p:spPr>
            <p:txBody>
              <a:bodyPr/>
              <a:lstStyle/>
              <a:p>
                <a:r>
                  <a:rPr lang="zh-CN" altLang="en-US">
                    <a:noFill/>
                  </a:rPr>
                  <a:t> </a:t>
                </a:r>
              </a:p>
            </p:txBody>
          </p:sp>
        </mc:Fallback>
      </mc:AlternateContent>
      <p:graphicFrame>
        <p:nvGraphicFramePr>
          <p:cNvPr id="29" name="表格 28">
            <a:extLst>
              <a:ext uri="{FF2B5EF4-FFF2-40B4-BE49-F238E27FC236}">
                <a16:creationId xmlns:a16="http://schemas.microsoft.com/office/drawing/2014/main" xmlns="" id="{BD76894C-1EDF-44E9-8997-D9E49F38E1E1}"/>
              </a:ext>
            </a:extLst>
          </p:cNvPr>
          <p:cNvGraphicFramePr>
            <a:graphicFrameLocks noGrp="1"/>
          </p:cNvGraphicFramePr>
          <p:nvPr>
            <p:extLst>
              <p:ext uri="{D42A27DB-BD31-4B8C-83A1-F6EECF244321}">
                <p14:modId xmlns:p14="http://schemas.microsoft.com/office/powerpoint/2010/main" val="1300292602"/>
              </p:ext>
            </p:extLst>
          </p:nvPr>
        </p:nvGraphicFramePr>
        <p:xfrm>
          <a:off x="625447" y="5401952"/>
          <a:ext cx="4966285" cy="741680"/>
        </p:xfrm>
        <a:graphic>
          <a:graphicData uri="http://schemas.openxmlformats.org/drawingml/2006/table">
            <a:tbl>
              <a:tblPr firstRow="1" bandRow="1">
                <a:tableStyleId>{5C22544A-7EE6-4342-B048-85BDC9FD1C3A}</a:tableStyleId>
              </a:tblPr>
              <a:tblGrid>
                <a:gridCol w="993257">
                  <a:extLst>
                    <a:ext uri="{9D8B030D-6E8A-4147-A177-3AD203B41FA5}">
                      <a16:colId xmlns:a16="http://schemas.microsoft.com/office/drawing/2014/main" xmlns="" val="3474976023"/>
                    </a:ext>
                  </a:extLst>
                </a:gridCol>
                <a:gridCol w="993257">
                  <a:extLst>
                    <a:ext uri="{9D8B030D-6E8A-4147-A177-3AD203B41FA5}">
                      <a16:colId xmlns:a16="http://schemas.microsoft.com/office/drawing/2014/main" xmlns="" val="892248975"/>
                    </a:ext>
                  </a:extLst>
                </a:gridCol>
                <a:gridCol w="993257">
                  <a:extLst>
                    <a:ext uri="{9D8B030D-6E8A-4147-A177-3AD203B41FA5}">
                      <a16:colId xmlns:a16="http://schemas.microsoft.com/office/drawing/2014/main" xmlns="" val="2163743409"/>
                    </a:ext>
                  </a:extLst>
                </a:gridCol>
                <a:gridCol w="993257">
                  <a:extLst>
                    <a:ext uri="{9D8B030D-6E8A-4147-A177-3AD203B41FA5}">
                      <a16:colId xmlns:a16="http://schemas.microsoft.com/office/drawing/2014/main" xmlns="" val="4126461900"/>
                    </a:ext>
                  </a:extLst>
                </a:gridCol>
                <a:gridCol w="993257">
                  <a:extLst>
                    <a:ext uri="{9D8B030D-6E8A-4147-A177-3AD203B41FA5}">
                      <a16:colId xmlns:a16="http://schemas.microsoft.com/office/drawing/2014/main" xmlns="" val="368336749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257299461"/>
                  </a:ext>
                </a:extLst>
              </a:tr>
              <a:tr h="370840">
                <a:tc>
                  <a:txBody>
                    <a:bodyPr/>
                    <a:lstStyle/>
                    <a:p>
                      <a:r>
                        <a:rPr lang="zh-CN" altLang="en-US" dirty="0"/>
                        <a:t>值</a:t>
                      </a:r>
                    </a:p>
                  </a:txBody>
                  <a:tcPr/>
                </a:tc>
                <a:tc>
                  <a:txBody>
                    <a:bodyPr/>
                    <a:lstStyle/>
                    <a:p>
                      <a:endParaRPr lang="zh-CN" altLang="en-US"/>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574978227"/>
                  </a:ext>
                </a:extLst>
              </a:tr>
            </a:tbl>
          </a:graphicData>
        </a:graphic>
      </p:graphicFrame>
      <p:sp>
        <p:nvSpPr>
          <p:cNvPr id="7" name="箭头: 右 6">
            <a:extLst>
              <a:ext uri="{FF2B5EF4-FFF2-40B4-BE49-F238E27FC236}">
                <a16:creationId xmlns:a16="http://schemas.microsoft.com/office/drawing/2014/main" xmlns="" id="{2EB305F2-5314-4117-B38B-7F5780D87F00}"/>
              </a:ext>
            </a:extLst>
          </p:cNvPr>
          <p:cNvSpPr/>
          <p:nvPr/>
        </p:nvSpPr>
        <p:spPr>
          <a:xfrm>
            <a:off x="5263369" y="3186684"/>
            <a:ext cx="978408"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xmlns="" id="{07626681-9C44-442E-A559-51029F425739}"/>
                  </a:ext>
                </a:extLst>
              </p:cNvPr>
              <p:cNvSpPr/>
              <p:nvPr/>
            </p:nvSpPr>
            <p:spPr>
              <a:xfrm>
                <a:off x="6835432" y="3221371"/>
                <a:ext cx="3055188" cy="636585"/>
              </a:xfrm>
              <a:prstGeom prst="rect">
                <a:avLst/>
              </a:prstGeom>
            </p:spPr>
            <p:txBody>
              <a:bodyPr wrap="square">
                <a:spAutoFit/>
              </a:bodyPr>
              <a:lstStyle/>
              <a:p>
                <a:r>
                  <a:rPr lang="en-US" altLang="zh-CN" dirty="0"/>
                  <a:t>ASL</a:t>
                </a:r>
                <a:r>
                  <a:rPr lang="zh-CN" altLang="en-US" baseline="-25000" dirty="0"/>
                  <a:t>成功</a:t>
                </a:r>
                <a:r>
                  <a:rPr lang="en-US" altLang="zh-CN" dirty="0"/>
                  <a:t>=</a:t>
                </a:r>
                <a:r>
                  <a:rPr lang="zh-CN" altLang="en-US" dirty="0"/>
                  <a:t> </a:t>
                </a:r>
                <a14:m>
                  <m:oMath xmlns:m="http://schemas.openxmlformats.org/officeDocument/2006/math">
                    <m:nary>
                      <m:naryPr>
                        <m:chr m:val="∑"/>
                        <m:limLoc m:val="undOvr"/>
                        <m:grow m:val="on"/>
                        <m:ctrlPr>
                          <a:rPr lang="zh-CN" altLang="en-US" i="1" dirty="0">
                            <a:latin typeface="Cambria Math" charset="0"/>
                          </a:rPr>
                        </m:ctrlPr>
                      </m:naryPr>
                      <m:sub>
                        <m:r>
                          <a:rPr lang="zh-CN" altLang="en-US" i="1" dirty="0">
                            <a:latin typeface="Cambria Math" panose="02040503050406030204" pitchFamily="18" charset="0"/>
                          </a:rPr>
                          <m:t>𝑖</m:t>
                        </m:r>
                        <m:r>
                          <a:rPr lang="zh-CN" altLang="en-US" dirty="0">
                            <a:latin typeface="Cambria Math" panose="02040503050406030204" pitchFamily="18" charset="0"/>
                          </a:rPr>
                          <m:t>=1</m:t>
                        </m:r>
                      </m:sub>
                      <m:sup>
                        <m:r>
                          <a:rPr lang="zh-CN" altLang="en-US" i="1" dirty="0">
                            <a:latin typeface="Cambria Math" panose="02040503050406030204" pitchFamily="18" charset="0"/>
                          </a:rPr>
                          <m:t>𝑛</m:t>
                        </m:r>
                      </m:sup>
                      <m:e>
                        <m:f>
                          <m:fPr>
                            <m:ctrlPr>
                              <a:rPr lang="en-US" altLang="zh-CN" b="0" i="1" dirty="0" smtClean="0">
                                <a:latin typeface="Cambria Math"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den>
                        </m:f>
                        <m:r>
                          <a:rPr lang="zh-CN" altLang="en-US" dirty="0" smtClean="0">
                            <a:latin typeface="Cambria Math" panose="02040503050406030204" pitchFamily="18" charset="0"/>
                          </a:rPr>
                          <m:t>×</m:t>
                        </m:r>
                        <m:r>
                          <m:rPr>
                            <m:sty m:val="p"/>
                          </m:rPr>
                          <a:rPr lang="en-US" altLang="zh-CN" b="0" i="0" dirty="0" smtClean="0">
                            <a:latin typeface="Cambria Math" panose="02040503050406030204" pitchFamily="18" charset="0"/>
                          </a:rPr>
                          <m:t>i</m:t>
                        </m:r>
                      </m:e>
                    </m:nary>
                  </m:oMath>
                </a14:m>
                <a:endParaRPr lang="zh-CN" altLang="en-US" dirty="0"/>
              </a:p>
            </p:txBody>
          </p:sp>
        </mc:Choice>
        <mc:Fallback xmlns="">
          <p:sp>
            <p:nvSpPr>
              <p:cNvPr id="8" name="矩形 7">
                <a:extLst>
                  <a:ext uri="{FF2B5EF4-FFF2-40B4-BE49-F238E27FC236}">
                    <a16:creationId xmlns:a16="http://schemas.microsoft.com/office/drawing/2014/main" id="{07626681-9C44-442E-A559-51029F425739}"/>
                  </a:ext>
                </a:extLst>
              </p:cNvPr>
              <p:cNvSpPr>
                <a:spLocks noRot="1" noChangeAspect="1" noMove="1" noResize="1" noEditPoints="1" noAdjustHandles="1" noChangeArrowheads="1" noChangeShapeType="1" noTextEdit="1"/>
              </p:cNvSpPr>
              <p:nvPr/>
            </p:nvSpPr>
            <p:spPr>
              <a:xfrm>
                <a:off x="6835432" y="3221371"/>
                <a:ext cx="3055188" cy="636585"/>
              </a:xfrm>
              <a:prstGeom prst="rect">
                <a:avLst/>
              </a:prstGeom>
              <a:blipFill>
                <a:blip r:embed="rId4"/>
                <a:stretch>
                  <a:fillRect l="-1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CB0D84EE-784A-4834-8CD4-2617D294E904}"/>
                  </a:ext>
                </a:extLst>
              </p:cNvPr>
              <p:cNvSpPr txBox="1"/>
              <p:nvPr/>
            </p:nvSpPr>
            <p:spPr>
              <a:xfrm>
                <a:off x="7213852" y="4076979"/>
                <a:ext cx="3371490" cy="485518"/>
              </a:xfrm>
              <a:prstGeom prst="rect">
                <a:avLst/>
              </a:prstGeom>
              <a:noFill/>
            </p:spPr>
            <p:txBody>
              <a:bodyPr wrap="square" rtlCol="0">
                <a:spAutoFit/>
              </a:bodyPr>
              <a:lstStyle/>
              <a:p>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den>
                    </m:f>
                  </m:oMath>
                </a14:m>
                <a:r>
                  <a:rPr lang="en-US" altLang="zh-CN" dirty="0"/>
                  <a:t> +</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2</m:t>
                        </m:r>
                      </m:num>
                      <m:den>
                        <m:r>
                          <a:rPr lang="en-US" altLang="zh-CN" b="0" i="1" dirty="0" smtClean="0">
                            <a:latin typeface="Cambria Math" panose="02040503050406030204" pitchFamily="18" charset="0"/>
                          </a:rPr>
                          <m:t>𝑛</m:t>
                        </m:r>
                      </m:den>
                    </m:f>
                  </m:oMath>
                </a14:m>
                <a:r>
                  <a:rPr lang="en-US" altLang="zh-CN" dirty="0"/>
                  <a:t> +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3</m:t>
                        </m:r>
                      </m:num>
                      <m:den>
                        <m:r>
                          <a:rPr lang="en-US" altLang="zh-CN" b="0" i="1" dirty="0" smtClean="0">
                            <a:latin typeface="Cambria Math" panose="02040503050406030204" pitchFamily="18" charset="0"/>
                          </a:rPr>
                          <m:t>𝑛</m:t>
                        </m:r>
                      </m:den>
                    </m:f>
                  </m:oMath>
                </a14:m>
                <a:r>
                  <a:rPr lang="zh-CN" altLang="en-US" dirty="0"/>
                  <a:t> </a:t>
                </a:r>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m:rPr>
                            <m:sty m:val="p"/>
                          </m:rPr>
                          <a:rPr lang="en-US" altLang="zh-CN" i="1" dirty="0">
                            <a:latin typeface="Cambria Math" panose="02040503050406030204" pitchFamily="18" charset="0"/>
                          </a:rPr>
                          <m:t>n</m:t>
                        </m:r>
                        <m:r>
                          <a:rPr lang="en-US" altLang="zh-CN" i="1" dirty="0">
                            <a:latin typeface="Cambria Math" panose="02040503050406030204" pitchFamily="18" charset="0"/>
                          </a:rPr>
                          <m:t>−1</m:t>
                        </m:r>
                      </m:num>
                      <m:den>
                        <m:r>
                          <a:rPr lang="en-US" altLang="zh-CN" b="0" i="1" dirty="0" smtClean="0">
                            <a:latin typeface="Cambria Math" panose="02040503050406030204" pitchFamily="18" charset="0"/>
                          </a:rPr>
                          <m:t>𝑛</m:t>
                        </m:r>
                      </m:den>
                    </m:f>
                  </m:oMath>
                </a14:m>
                <a:r>
                  <a:rPr lang="zh-CN" altLang="en-US" dirty="0"/>
                  <a:t> </a:t>
                </a:r>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𝑛</m:t>
                        </m:r>
                      </m:den>
                    </m:f>
                  </m:oMath>
                </a14:m>
                <a:r>
                  <a:rPr lang="zh-CN" altLang="en-US" dirty="0"/>
                  <a:t> </a:t>
                </a:r>
              </a:p>
            </p:txBody>
          </p:sp>
        </mc:Choice>
        <mc:Fallback xmlns="">
          <p:sp>
            <p:nvSpPr>
              <p:cNvPr id="9" name="文本框 8">
                <a:extLst>
                  <a:ext uri="{FF2B5EF4-FFF2-40B4-BE49-F238E27FC236}">
                    <a16:creationId xmlns:a16="http://schemas.microsoft.com/office/drawing/2014/main" xmlns:a14="http://schemas.microsoft.com/office/drawing/2010/main" xmlns="" id="{CB0D84EE-784A-4834-8CD4-2617D294E904}"/>
                  </a:ext>
                </a:extLst>
              </p:cNvPr>
              <p:cNvSpPr txBox="1">
                <a:spLocks noRot="1" noChangeAspect="1" noMove="1" noResize="1" noEditPoints="1" noAdjustHandles="1" noChangeArrowheads="1" noChangeShapeType="1" noTextEdit="1"/>
              </p:cNvSpPr>
              <p:nvPr/>
            </p:nvSpPr>
            <p:spPr>
              <a:xfrm>
                <a:off x="7213852" y="4076979"/>
                <a:ext cx="3371490" cy="485518"/>
              </a:xfrm>
              <a:prstGeom prst="rect">
                <a:avLst/>
              </a:prstGeom>
              <a:blipFill rotWithShape="0">
                <a:blip r:embed="rId5"/>
                <a:stretch>
                  <a:fillRect l="-1447" b="-8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xmlns="" id="{3F46DC4F-F005-483B-802D-91FC5A034523}"/>
                  </a:ext>
                </a:extLst>
              </p:cNvPr>
              <p:cNvSpPr txBox="1"/>
              <p:nvPr/>
            </p:nvSpPr>
            <p:spPr>
              <a:xfrm>
                <a:off x="7213852" y="4596854"/>
                <a:ext cx="2550253" cy="510011"/>
              </a:xfrm>
              <a:prstGeom prst="rect">
                <a:avLst/>
              </a:prstGeom>
              <a:noFill/>
            </p:spPr>
            <p:txBody>
              <a:bodyPr wrap="square" rtlCol="0">
                <a:spAutoFit/>
              </a:bodyPr>
              <a:lstStyle/>
              <a:p>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den>
                    </m:f>
                  </m:oMath>
                </a14:m>
                <a:r>
                  <a:rPr lang="zh-CN" altLang="en-US" dirty="0"/>
                  <a:t> </a:t>
                </a:r>
                <a14:m>
                  <m:oMath xmlns:m="http://schemas.openxmlformats.org/officeDocument/2006/math">
                    <m:r>
                      <a:rPr lang="zh-CN" altLang="en-US" dirty="0" smtClean="0">
                        <a:latin typeface="Cambria Math" panose="02040503050406030204" pitchFamily="18" charset="0"/>
                      </a:rPr>
                      <m:t>×</m:t>
                    </m:r>
                  </m:oMath>
                </a14:m>
                <a:r>
                  <a:rPr lang="zh-CN" altLang="en-US" dirty="0"/>
                  <a:t> </a:t>
                </a:r>
                <a14:m>
                  <m:oMath xmlns:m="http://schemas.openxmlformats.org/officeDocument/2006/math">
                    <m:f>
                      <m:fPr>
                        <m:ctrlPr>
                          <a:rPr lang="en-US" altLang="zh-CN" b="0" i="1" dirty="0" smtClean="0">
                            <a:latin typeface="Cambria Math" charset="0"/>
                          </a:rPr>
                        </m:ctrlPr>
                      </m:fPr>
                      <m:num>
                        <m:d>
                          <m:dPr>
                            <m:ctrlPr>
                              <a:rPr lang="en-US" altLang="zh-CN" b="0" i="1" dirty="0" smtClean="0">
                                <a:latin typeface="Cambria Math" charset="0"/>
                              </a:rPr>
                            </m:ctrlPr>
                          </m:d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𝑛</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2</m:t>
                        </m:r>
                      </m:den>
                    </m:f>
                  </m:oMath>
                </a14:m>
                <a:r>
                  <a:rPr lang="zh-CN" altLang="en-US" dirty="0"/>
                  <a:t> </a:t>
                </a:r>
              </a:p>
            </p:txBody>
          </p:sp>
        </mc:Choice>
        <mc:Fallback xmlns="">
          <p:sp>
            <p:nvSpPr>
              <p:cNvPr id="31" name="文本框 30">
                <a:extLst>
                  <a:ext uri="{FF2B5EF4-FFF2-40B4-BE49-F238E27FC236}">
                    <a16:creationId xmlns:a16="http://schemas.microsoft.com/office/drawing/2014/main" id="{3F46DC4F-F005-483B-802D-91FC5A034523}"/>
                  </a:ext>
                </a:extLst>
              </p:cNvPr>
              <p:cNvSpPr txBox="1">
                <a:spLocks noRot="1" noChangeAspect="1" noMove="1" noResize="1" noEditPoints="1" noAdjustHandles="1" noChangeArrowheads="1" noChangeShapeType="1" noTextEdit="1"/>
              </p:cNvSpPr>
              <p:nvPr/>
            </p:nvSpPr>
            <p:spPr>
              <a:xfrm>
                <a:off x="7213852" y="4596854"/>
                <a:ext cx="2550253" cy="510011"/>
              </a:xfrm>
              <a:prstGeom prst="rect">
                <a:avLst/>
              </a:prstGeom>
              <a:blipFill>
                <a:blip r:embed="rId6"/>
                <a:stretch>
                  <a:fillRect l="-1909" b="-5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xmlns="" id="{40311A54-1228-47FD-9E9E-35F4922FB952}"/>
                  </a:ext>
                </a:extLst>
              </p:cNvPr>
              <p:cNvSpPr txBox="1"/>
              <p:nvPr/>
            </p:nvSpPr>
            <p:spPr>
              <a:xfrm>
                <a:off x="7191460" y="5243966"/>
                <a:ext cx="2550253" cy="483466"/>
              </a:xfrm>
              <a:prstGeom prst="rect">
                <a:avLst/>
              </a:prstGeom>
              <a:noFill/>
            </p:spPr>
            <p:txBody>
              <a:bodyPr wrap="square" rtlCol="0">
                <a:spAutoFit/>
              </a:bodyPr>
              <a:lstStyle/>
              <a:p>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2</m:t>
                        </m:r>
                      </m:den>
                    </m:f>
                  </m:oMath>
                </a14:m>
                <a:r>
                  <a:rPr lang="zh-CN" altLang="en-US" dirty="0"/>
                  <a:t> </a:t>
                </a:r>
              </a:p>
            </p:txBody>
          </p:sp>
        </mc:Choice>
        <mc:Fallback xmlns="">
          <p:sp>
            <p:nvSpPr>
              <p:cNvPr id="35" name="文本框 34">
                <a:extLst>
                  <a:ext uri="{FF2B5EF4-FFF2-40B4-BE49-F238E27FC236}">
                    <a16:creationId xmlns:a16="http://schemas.microsoft.com/office/drawing/2014/main" id="{40311A54-1228-47FD-9E9E-35F4922FB952}"/>
                  </a:ext>
                </a:extLst>
              </p:cNvPr>
              <p:cNvSpPr txBox="1">
                <a:spLocks noRot="1" noChangeAspect="1" noMove="1" noResize="1" noEditPoints="1" noAdjustHandles="1" noChangeArrowheads="1" noChangeShapeType="1" noTextEdit="1"/>
              </p:cNvSpPr>
              <p:nvPr/>
            </p:nvSpPr>
            <p:spPr>
              <a:xfrm>
                <a:off x="7191460" y="5243966"/>
                <a:ext cx="2550253" cy="483466"/>
              </a:xfrm>
              <a:prstGeom prst="rect">
                <a:avLst/>
              </a:prstGeom>
              <a:blipFill>
                <a:blip r:embed="rId7"/>
                <a:stretch>
                  <a:fillRect l="-2153" b="-7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98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P spid="8" grpId="0"/>
      <p:bldP spid="9" grpId="0"/>
      <p:bldP spid="31" grpId="0"/>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430DD32-19D8-4138-83F6-8A93045455BA}"/>
              </a:ext>
            </a:extLst>
          </p:cNvPr>
          <p:cNvSpPr/>
          <p:nvPr/>
        </p:nvSpPr>
        <p:spPr>
          <a:xfrm>
            <a:off x="1359017" y="844333"/>
            <a:ext cx="9588615" cy="646331"/>
          </a:xfrm>
          <a:prstGeom prst="rect">
            <a:avLst/>
          </a:prstGeom>
        </p:spPr>
        <p:txBody>
          <a:bodyPr wrap="square">
            <a:spAutoFit/>
          </a:bodyPr>
          <a:lstStyle/>
          <a:p>
            <a:r>
              <a:rPr lang="zh-CN" altLang="en-US" dirty="0"/>
              <a:t>依次把结点（</a:t>
            </a:r>
            <a:r>
              <a:rPr lang="en-US" altLang="zh-CN" dirty="0"/>
              <a:t>34</a:t>
            </a:r>
            <a:r>
              <a:rPr lang="zh-CN" altLang="en-US" dirty="0"/>
              <a:t>，</a:t>
            </a:r>
            <a:r>
              <a:rPr lang="en-US" altLang="zh-CN" dirty="0"/>
              <a:t>23</a:t>
            </a:r>
            <a:r>
              <a:rPr lang="zh-CN" altLang="en-US" dirty="0"/>
              <a:t>，</a:t>
            </a:r>
            <a:r>
              <a:rPr lang="en-US" altLang="zh-CN" dirty="0"/>
              <a:t>15</a:t>
            </a:r>
            <a:r>
              <a:rPr lang="zh-CN" altLang="en-US" dirty="0"/>
              <a:t>，</a:t>
            </a:r>
            <a:r>
              <a:rPr lang="en-US" altLang="zh-CN" dirty="0"/>
              <a:t>98</a:t>
            </a:r>
            <a:r>
              <a:rPr lang="zh-CN" altLang="en-US" dirty="0"/>
              <a:t>，</a:t>
            </a:r>
            <a:r>
              <a:rPr lang="en-US" altLang="zh-CN" dirty="0"/>
              <a:t>115</a:t>
            </a:r>
            <a:r>
              <a:rPr lang="zh-CN" altLang="en-US" dirty="0"/>
              <a:t>，</a:t>
            </a:r>
            <a:r>
              <a:rPr lang="en-US" altLang="zh-CN" dirty="0"/>
              <a:t>28</a:t>
            </a:r>
            <a:r>
              <a:rPr lang="zh-CN" altLang="en-US" dirty="0"/>
              <a:t>，</a:t>
            </a:r>
            <a:r>
              <a:rPr lang="en-US" altLang="zh-CN" dirty="0"/>
              <a:t>107</a:t>
            </a:r>
            <a:r>
              <a:rPr lang="zh-CN" altLang="en-US" dirty="0"/>
              <a:t>）插入到初始状态为空的平衡二叉排序树中，使得在每次插入后保持该树仍然是平衡二叉树。</a:t>
            </a:r>
          </a:p>
        </p:txBody>
      </p:sp>
      <p:pic>
        <p:nvPicPr>
          <p:cNvPr id="42" name="图片 41">
            <a:extLst>
              <a:ext uri="{FF2B5EF4-FFF2-40B4-BE49-F238E27FC236}">
                <a16:creationId xmlns:a16="http://schemas.microsoft.com/office/drawing/2014/main" xmlns="" id="{EB9FA7C3-66A2-4E43-9006-8CA1F634F7E1}"/>
              </a:ext>
            </a:extLst>
          </p:cNvPr>
          <p:cNvPicPr>
            <a:picLocks noChangeAspect="1"/>
          </p:cNvPicPr>
          <p:nvPr/>
        </p:nvPicPr>
        <p:blipFill>
          <a:blip r:embed="rId2"/>
          <a:stretch>
            <a:fillRect/>
          </a:stretch>
        </p:blipFill>
        <p:spPr>
          <a:xfrm>
            <a:off x="306373" y="677789"/>
            <a:ext cx="1052644" cy="979417"/>
          </a:xfrm>
          <a:prstGeom prst="rect">
            <a:avLst/>
          </a:prstGeom>
        </p:spPr>
      </p:pic>
      <p:sp>
        <p:nvSpPr>
          <p:cNvPr id="71" name="流程图: 接点 70">
            <a:extLst>
              <a:ext uri="{FF2B5EF4-FFF2-40B4-BE49-F238E27FC236}">
                <a16:creationId xmlns:a16="http://schemas.microsoft.com/office/drawing/2014/main" xmlns="" id="{606109F8-8703-4546-B105-32911DDE7502}"/>
              </a:ext>
            </a:extLst>
          </p:cNvPr>
          <p:cNvSpPr/>
          <p:nvPr/>
        </p:nvSpPr>
        <p:spPr>
          <a:xfrm>
            <a:off x="1956667" y="240408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77" name="流程图: 接点 76">
            <a:extLst>
              <a:ext uri="{FF2B5EF4-FFF2-40B4-BE49-F238E27FC236}">
                <a16:creationId xmlns:a16="http://schemas.microsoft.com/office/drawing/2014/main" xmlns="" id="{54C4D94D-045E-4416-9089-081D7827AC6D}"/>
              </a:ext>
            </a:extLst>
          </p:cNvPr>
          <p:cNvSpPr/>
          <p:nvPr/>
        </p:nvSpPr>
        <p:spPr>
          <a:xfrm>
            <a:off x="1266068" y="306201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86" name="流程图: 接点 85">
            <a:extLst>
              <a:ext uri="{FF2B5EF4-FFF2-40B4-BE49-F238E27FC236}">
                <a16:creationId xmlns:a16="http://schemas.microsoft.com/office/drawing/2014/main" xmlns="" id="{05449F8C-36D2-4085-BE77-1110044FB2FA}"/>
              </a:ext>
            </a:extLst>
          </p:cNvPr>
          <p:cNvSpPr/>
          <p:nvPr/>
        </p:nvSpPr>
        <p:spPr>
          <a:xfrm>
            <a:off x="555963" y="3770692"/>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87" name="直接连接符 86">
            <a:extLst>
              <a:ext uri="{FF2B5EF4-FFF2-40B4-BE49-F238E27FC236}">
                <a16:creationId xmlns:a16="http://schemas.microsoft.com/office/drawing/2014/main" xmlns="" id="{4B221A3D-C11F-4577-A22B-5A557C203FA8}"/>
              </a:ext>
            </a:extLst>
          </p:cNvPr>
          <p:cNvCxnSpPr>
            <a:cxnSpLocks/>
            <a:stCxn id="77" idx="3"/>
            <a:endCxn id="86" idx="7"/>
          </p:cNvCxnSpPr>
          <p:nvPr/>
        </p:nvCxnSpPr>
        <p:spPr>
          <a:xfrm flipH="1">
            <a:off x="1078502" y="3448194"/>
            <a:ext cx="277219"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88" name="流程图: 接点 87">
            <a:extLst>
              <a:ext uri="{FF2B5EF4-FFF2-40B4-BE49-F238E27FC236}">
                <a16:creationId xmlns:a16="http://schemas.microsoft.com/office/drawing/2014/main" xmlns="" id="{221044BD-8845-43D9-9B16-197F1FD4F856}"/>
              </a:ext>
            </a:extLst>
          </p:cNvPr>
          <p:cNvSpPr/>
          <p:nvPr/>
        </p:nvSpPr>
        <p:spPr>
          <a:xfrm>
            <a:off x="2782620" y="3062019"/>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90" name="流程图: 接点 89">
            <a:extLst>
              <a:ext uri="{FF2B5EF4-FFF2-40B4-BE49-F238E27FC236}">
                <a16:creationId xmlns:a16="http://schemas.microsoft.com/office/drawing/2014/main" xmlns="" id="{229A4728-5D8A-457F-97B9-F663AB7FF9FE}"/>
              </a:ext>
            </a:extLst>
          </p:cNvPr>
          <p:cNvSpPr/>
          <p:nvPr/>
        </p:nvSpPr>
        <p:spPr>
          <a:xfrm>
            <a:off x="4268532" y="464107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91" name="直接连接符 90">
            <a:extLst>
              <a:ext uri="{FF2B5EF4-FFF2-40B4-BE49-F238E27FC236}">
                <a16:creationId xmlns:a16="http://schemas.microsoft.com/office/drawing/2014/main" xmlns="" id="{A0AF85CC-D707-45EB-87C9-BE47911E973F}"/>
              </a:ext>
            </a:extLst>
          </p:cNvPr>
          <p:cNvCxnSpPr>
            <a:cxnSpLocks/>
            <a:stCxn id="88" idx="5"/>
            <a:endCxn id="102" idx="1"/>
          </p:cNvCxnSpPr>
          <p:nvPr/>
        </p:nvCxnSpPr>
        <p:spPr>
          <a:xfrm>
            <a:off x="3305159" y="3448194"/>
            <a:ext cx="242989" cy="383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2BCC9944-D103-4E65-A1FA-F439E5CA5162}"/>
              </a:ext>
            </a:extLst>
          </p:cNvPr>
          <p:cNvCxnSpPr>
            <a:cxnSpLocks/>
            <a:stCxn id="71" idx="3"/>
            <a:endCxn id="77" idx="7"/>
          </p:cNvCxnSpPr>
          <p:nvPr/>
        </p:nvCxnSpPr>
        <p:spPr>
          <a:xfrm flipH="1">
            <a:off x="1788607" y="2790264"/>
            <a:ext cx="257713"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xmlns="" id="{ABC3364C-E0D4-4B4B-BE2E-F85A2E44C66D}"/>
              </a:ext>
            </a:extLst>
          </p:cNvPr>
          <p:cNvSpPr txBox="1"/>
          <p:nvPr/>
        </p:nvSpPr>
        <p:spPr>
          <a:xfrm>
            <a:off x="663100" y="3396601"/>
            <a:ext cx="322097" cy="369332"/>
          </a:xfrm>
          <a:prstGeom prst="rect">
            <a:avLst/>
          </a:prstGeom>
          <a:noFill/>
        </p:spPr>
        <p:txBody>
          <a:bodyPr wrap="square" rtlCol="0">
            <a:spAutoFit/>
          </a:bodyPr>
          <a:lstStyle/>
          <a:p>
            <a:r>
              <a:rPr lang="en-US" altLang="zh-CN" dirty="0"/>
              <a:t>0</a:t>
            </a:r>
            <a:endParaRPr lang="zh-CN" altLang="en-US" dirty="0"/>
          </a:p>
        </p:txBody>
      </p:sp>
      <p:sp>
        <p:nvSpPr>
          <p:cNvPr id="94" name="文本框 93">
            <a:extLst>
              <a:ext uri="{FF2B5EF4-FFF2-40B4-BE49-F238E27FC236}">
                <a16:creationId xmlns:a16="http://schemas.microsoft.com/office/drawing/2014/main" xmlns="" id="{1DE1CBCF-EC81-4DED-B54A-924B4BCC59EC}"/>
              </a:ext>
            </a:extLst>
          </p:cNvPr>
          <p:cNvSpPr txBox="1"/>
          <p:nvPr/>
        </p:nvSpPr>
        <p:spPr>
          <a:xfrm>
            <a:off x="1904777" y="3411187"/>
            <a:ext cx="322097" cy="369332"/>
          </a:xfrm>
          <a:prstGeom prst="rect">
            <a:avLst/>
          </a:prstGeom>
          <a:noFill/>
        </p:spPr>
        <p:txBody>
          <a:bodyPr wrap="square" rtlCol="0">
            <a:spAutoFit/>
          </a:bodyPr>
          <a:lstStyle/>
          <a:p>
            <a:r>
              <a:rPr lang="en-US" altLang="zh-CN" dirty="0"/>
              <a:t>0</a:t>
            </a:r>
            <a:endParaRPr lang="zh-CN" altLang="en-US" dirty="0"/>
          </a:p>
        </p:txBody>
      </p:sp>
      <p:sp>
        <p:nvSpPr>
          <p:cNvPr id="95" name="文本框 94">
            <a:extLst>
              <a:ext uri="{FF2B5EF4-FFF2-40B4-BE49-F238E27FC236}">
                <a16:creationId xmlns:a16="http://schemas.microsoft.com/office/drawing/2014/main" xmlns="" id="{A39DED79-3B3F-40E9-AB8E-3502EE6BBCA8}"/>
              </a:ext>
            </a:extLst>
          </p:cNvPr>
          <p:cNvSpPr txBox="1"/>
          <p:nvPr/>
        </p:nvSpPr>
        <p:spPr>
          <a:xfrm>
            <a:off x="2022662" y="1997786"/>
            <a:ext cx="612192" cy="369332"/>
          </a:xfrm>
          <a:prstGeom prst="rect">
            <a:avLst/>
          </a:prstGeom>
          <a:noFill/>
        </p:spPr>
        <p:txBody>
          <a:bodyPr wrap="square" rtlCol="0">
            <a:spAutoFit/>
          </a:bodyPr>
          <a:lstStyle/>
          <a:p>
            <a:r>
              <a:rPr lang="en-US" altLang="zh-CN" dirty="0"/>
              <a:t>-1</a:t>
            </a:r>
            <a:endParaRPr lang="zh-CN" altLang="en-US" dirty="0"/>
          </a:p>
        </p:txBody>
      </p:sp>
      <p:sp>
        <p:nvSpPr>
          <p:cNvPr id="96" name="文本框 95">
            <a:extLst>
              <a:ext uri="{FF2B5EF4-FFF2-40B4-BE49-F238E27FC236}">
                <a16:creationId xmlns:a16="http://schemas.microsoft.com/office/drawing/2014/main" xmlns="" id="{2939B869-EB30-43F3-9D2C-EEC954A6DA6C}"/>
              </a:ext>
            </a:extLst>
          </p:cNvPr>
          <p:cNvSpPr txBox="1"/>
          <p:nvPr/>
        </p:nvSpPr>
        <p:spPr>
          <a:xfrm>
            <a:off x="2875797" y="2684266"/>
            <a:ext cx="429362"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97" name="文本框 96">
            <a:extLst>
              <a:ext uri="{FF2B5EF4-FFF2-40B4-BE49-F238E27FC236}">
                <a16:creationId xmlns:a16="http://schemas.microsoft.com/office/drawing/2014/main" xmlns="" id="{0B296292-7D25-4C17-885B-B347934A6587}"/>
              </a:ext>
            </a:extLst>
          </p:cNvPr>
          <p:cNvSpPr txBox="1"/>
          <p:nvPr/>
        </p:nvSpPr>
        <p:spPr>
          <a:xfrm>
            <a:off x="4413579" y="4245055"/>
            <a:ext cx="322097" cy="369332"/>
          </a:xfrm>
          <a:prstGeom prst="rect">
            <a:avLst/>
          </a:prstGeom>
          <a:noFill/>
        </p:spPr>
        <p:txBody>
          <a:bodyPr wrap="square" rtlCol="0">
            <a:spAutoFit/>
          </a:bodyPr>
          <a:lstStyle/>
          <a:p>
            <a:r>
              <a:rPr lang="en-US" altLang="zh-CN" dirty="0"/>
              <a:t>0</a:t>
            </a:r>
            <a:endParaRPr lang="zh-CN" altLang="en-US" dirty="0"/>
          </a:p>
        </p:txBody>
      </p:sp>
      <p:sp>
        <p:nvSpPr>
          <p:cNvPr id="98" name="文本框 97">
            <a:extLst>
              <a:ext uri="{FF2B5EF4-FFF2-40B4-BE49-F238E27FC236}">
                <a16:creationId xmlns:a16="http://schemas.microsoft.com/office/drawing/2014/main" xmlns="" id="{0074E563-256B-427D-8E04-751003D47FE8}"/>
              </a:ext>
            </a:extLst>
          </p:cNvPr>
          <p:cNvSpPr txBox="1"/>
          <p:nvPr/>
        </p:nvSpPr>
        <p:spPr>
          <a:xfrm>
            <a:off x="1321467" y="2606480"/>
            <a:ext cx="606071" cy="369332"/>
          </a:xfrm>
          <a:prstGeom prst="rect">
            <a:avLst/>
          </a:prstGeom>
          <a:noFill/>
        </p:spPr>
        <p:txBody>
          <a:bodyPr wrap="square" rtlCol="0">
            <a:spAutoFit/>
          </a:bodyPr>
          <a:lstStyle/>
          <a:p>
            <a:r>
              <a:rPr lang="en-US" altLang="zh-CN" dirty="0"/>
              <a:t>0</a:t>
            </a:r>
            <a:endParaRPr lang="zh-CN" altLang="en-US" dirty="0"/>
          </a:p>
        </p:txBody>
      </p:sp>
      <p:cxnSp>
        <p:nvCxnSpPr>
          <p:cNvPr id="99" name="直接连接符 98">
            <a:extLst>
              <a:ext uri="{FF2B5EF4-FFF2-40B4-BE49-F238E27FC236}">
                <a16:creationId xmlns:a16="http://schemas.microsoft.com/office/drawing/2014/main" xmlns="" id="{D542EF92-2783-4A38-8AD2-DE752A5D937D}"/>
              </a:ext>
            </a:extLst>
          </p:cNvPr>
          <p:cNvCxnSpPr>
            <a:stCxn id="71" idx="5"/>
            <a:endCxn id="88" idx="1"/>
          </p:cNvCxnSpPr>
          <p:nvPr/>
        </p:nvCxnSpPr>
        <p:spPr>
          <a:xfrm>
            <a:off x="2479206" y="2790264"/>
            <a:ext cx="393067"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流程图: 接点 99">
            <a:extLst>
              <a:ext uri="{FF2B5EF4-FFF2-40B4-BE49-F238E27FC236}">
                <a16:creationId xmlns:a16="http://schemas.microsoft.com/office/drawing/2014/main" xmlns="" id="{5135111A-BBBA-4EFD-80E8-EF71D9D84594}"/>
              </a:ext>
            </a:extLst>
          </p:cNvPr>
          <p:cNvSpPr/>
          <p:nvPr/>
        </p:nvSpPr>
        <p:spPr>
          <a:xfrm>
            <a:off x="1759730" y="377385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101" name="直接连接符 100">
            <a:extLst>
              <a:ext uri="{FF2B5EF4-FFF2-40B4-BE49-F238E27FC236}">
                <a16:creationId xmlns:a16="http://schemas.microsoft.com/office/drawing/2014/main" xmlns="" id="{45272111-CBC1-4244-B8A6-ABDE691E3ED2}"/>
              </a:ext>
            </a:extLst>
          </p:cNvPr>
          <p:cNvCxnSpPr>
            <a:stCxn id="77" idx="5"/>
            <a:endCxn id="100" idx="1"/>
          </p:cNvCxnSpPr>
          <p:nvPr/>
        </p:nvCxnSpPr>
        <p:spPr>
          <a:xfrm>
            <a:off x="1788607" y="3448194"/>
            <a:ext cx="60776" cy="391917"/>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流程图: 接点 101">
            <a:extLst>
              <a:ext uri="{FF2B5EF4-FFF2-40B4-BE49-F238E27FC236}">
                <a16:creationId xmlns:a16="http://schemas.microsoft.com/office/drawing/2014/main" xmlns="" id="{A3FED556-4C7E-493C-8521-7EBE32B72FE7}"/>
              </a:ext>
            </a:extLst>
          </p:cNvPr>
          <p:cNvSpPr/>
          <p:nvPr/>
        </p:nvSpPr>
        <p:spPr>
          <a:xfrm>
            <a:off x="3458495" y="3765933"/>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107</a:t>
            </a:r>
            <a:endParaRPr lang="zh-CN" altLang="en-US" sz="1200" dirty="0"/>
          </a:p>
        </p:txBody>
      </p:sp>
      <p:sp>
        <p:nvSpPr>
          <p:cNvPr id="104" name="文本框 103">
            <a:extLst>
              <a:ext uri="{FF2B5EF4-FFF2-40B4-BE49-F238E27FC236}">
                <a16:creationId xmlns:a16="http://schemas.microsoft.com/office/drawing/2014/main" xmlns="" id="{A6C09ACA-1213-4E3D-B168-3FCED0ED8890}"/>
              </a:ext>
            </a:extLst>
          </p:cNvPr>
          <p:cNvSpPr txBox="1"/>
          <p:nvPr/>
        </p:nvSpPr>
        <p:spPr>
          <a:xfrm>
            <a:off x="3603542" y="3372853"/>
            <a:ext cx="467145"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cxnSp>
        <p:nvCxnSpPr>
          <p:cNvPr id="29" name="直接连接符 28">
            <a:extLst>
              <a:ext uri="{FF2B5EF4-FFF2-40B4-BE49-F238E27FC236}">
                <a16:creationId xmlns:a16="http://schemas.microsoft.com/office/drawing/2014/main" xmlns="" id="{B7B9DC65-3602-4DA2-9591-19281D893F2D}"/>
              </a:ext>
            </a:extLst>
          </p:cNvPr>
          <p:cNvCxnSpPr>
            <a:stCxn id="102" idx="5"/>
            <a:endCxn id="90" idx="1"/>
          </p:cNvCxnSpPr>
          <p:nvPr/>
        </p:nvCxnSpPr>
        <p:spPr>
          <a:xfrm>
            <a:off x="3981034" y="4152108"/>
            <a:ext cx="377151" cy="555227"/>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70C2D9B8-A5E0-4FBF-82E1-116B7839ED0C}"/>
              </a:ext>
            </a:extLst>
          </p:cNvPr>
          <p:cNvSpPr txBox="1"/>
          <p:nvPr/>
        </p:nvSpPr>
        <p:spPr>
          <a:xfrm>
            <a:off x="4007004" y="1814676"/>
            <a:ext cx="2505763" cy="923330"/>
          </a:xfrm>
          <a:prstGeom prst="rect">
            <a:avLst/>
          </a:prstGeom>
          <a:noFill/>
        </p:spPr>
        <p:txBody>
          <a:bodyPr wrap="square" rtlCol="0">
            <a:spAutoFit/>
          </a:bodyPr>
          <a:lstStyle/>
          <a:p>
            <a:r>
              <a:rPr lang="zh-CN" altLang="en-US" dirty="0"/>
              <a:t>根结点和孩子结点的平衡因子都是负数，</a:t>
            </a:r>
            <a:r>
              <a:rPr lang="zh-CN" altLang="en-US" dirty="0" smtClean="0"/>
              <a:t>满足</a:t>
            </a:r>
            <a:r>
              <a:rPr lang="en-US" altLang="zh-CN" dirty="0" smtClean="0">
                <a:solidFill>
                  <a:srgbClr val="FF0000"/>
                </a:solidFill>
              </a:rPr>
              <a:t>RR</a:t>
            </a:r>
            <a:r>
              <a:rPr lang="zh-CN" altLang="en-US" dirty="0" smtClean="0"/>
              <a:t>情况</a:t>
            </a:r>
            <a:r>
              <a:rPr lang="zh-CN" altLang="en-US" dirty="0"/>
              <a:t>，所以直接</a:t>
            </a:r>
            <a:r>
              <a:rPr lang="zh-CN" altLang="en-US" dirty="0">
                <a:solidFill>
                  <a:schemeClr val="accent1"/>
                </a:solidFill>
              </a:rPr>
              <a:t>左旋</a:t>
            </a:r>
            <a:r>
              <a:rPr lang="zh-CN" altLang="en-US" dirty="0"/>
              <a:t>。</a:t>
            </a:r>
          </a:p>
        </p:txBody>
      </p:sp>
      <p:cxnSp>
        <p:nvCxnSpPr>
          <p:cNvPr id="7" name="连接符: 曲线 6">
            <a:extLst>
              <a:ext uri="{FF2B5EF4-FFF2-40B4-BE49-F238E27FC236}">
                <a16:creationId xmlns:a16="http://schemas.microsoft.com/office/drawing/2014/main" xmlns="" id="{3F500029-8533-4F12-8919-D74162675944}"/>
              </a:ext>
            </a:extLst>
          </p:cNvPr>
          <p:cNvCxnSpPr>
            <a:cxnSpLocks/>
            <a:stCxn id="102" idx="6"/>
            <a:endCxn id="88" idx="6"/>
          </p:cNvCxnSpPr>
          <p:nvPr/>
        </p:nvCxnSpPr>
        <p:spPr>
          <a:xfrm flipH="1" flipV="1">
            <a:off x="3394812" y="3288235"/>
            <a:ext cx="675875" cy="703914"/>
          </a:xfrm>
          <a:prstGeom prst="curvedConnector3">
            <a:avLst>
              <a:gd name="adj1" fmla="val -3382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箭头: 右 64">
            <a:extLst>
              <a:ext uri="{FF2B5EF4-FFF2-40B4-BE49-F238E27FC236}">
                <a16:creationId xmlns:a16="http://schemas.microsoft.com/office/drawing/2014/main" xmlns="" id="{F93596C7-B9FA-4525-BBFB-90464C1462DE}"/>
              </a:ext>
            </a:extLst>
          </p:cNvPr>
          <p:cNvSpPr/>
          <p:nvPr/>
        </p:nvSpPr>
        <p:spPr>
          <a:xfrm>
            <a:off x="5422227" y="34472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a:extLst>
              <a:ext uri="{FF2B5EF4-FFF2-40B4-BE49-F238E27FC236}">
                <a16:creationId xmlns:a16="http://schemas.microsoft.com/office/drawing/2014/main" xmlns="" id="{5BE79803-8D29-4D63-86D4-BBB8D3CDEACA}"/>
              </a:ext>
            </a:extLst>
          </p:cNvPr>
          <p:cNvSpPr/>
          <p:nvPr/>
        </p:nvSpPr>
        <p:spPr>
          <a:xfrm>
            <a:off x="8414823" y="242493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34</a:t>
            </a:r>
            <a:endParaRPr lang="zh-CN" altLang="en-US" dirty="0"/>
          </a:p>
        </p:txBody>
      </p:sp>
      <p:sp>
        <p:nvSpPr>
          <p:cNvPr id="67" name="流程图: 接点 66">
            <a:extLst>
              <a:ext uri="{FF2B5EF4-FFF2-40B4-BE49-F238E27FC236}">
                <a16:creationId xmlns:a16="http://schemas.microsoft.com/office/drawing/2014/main" xmlns="" id="{7D320DDE-82CE-4311-9F31-346FC09A2E86}"/>
              </a:ext>
            </a:extLst>
          </p:cNvPr>
          <p:cNvSpPr/>
          <p:nvPr/>
        </p:nvSpPr>
        <p:spPr>
          <a:xfrm>
            <a:off x="7724224" y="3082861"/>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68" name="流程图: 接点 67">
            <a:extLst>
              <a:ext uri="{FF2B5EF4-FFF2-40B4-BE49-F238E27FC236}">
                <a16:creationId xmlns:a16="http://schemas.microsoft.com/office/drawing/2014/main" xmlns="" id="{320D99B4-B725-4072-94D5-E6EEBB6EFCCD}"/>
              </a:ext>
            </a:extLst>
          </p:cNvPr>
          <p:cNvSpPr/>
          <p:nvPr/>
        </p:nvSpPr>
        <p:spPr>
          <a:xfrm>
            <a:off x="7014119" y="3791534"/>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15</a:t>
            </a:r>
            <a:endParaRPr lang="zh-CN" altLang="en-US" dirty="0"/>
          </a:p>
        </p:txBody>
      </p:sp>
      <p:cxnSp>
        <p:nvCxnSpPr>
          <p:cNvPr id="103" name="直接连接符 102">
            <a:extLst>
              <a:ext uri="{FF2B5EF4-FFF2-40B4-BE49-F238E27FC236}">
                <a16:creationId xmlns:a16="http://schemas.microsoft.com/office/drawing/2014/main" xmlns="" id="{7483967D-CE81-450B-8173-19FB85F37BF8}"/>
              </a:ext>
            </a:extLst>
          </p:cNvPr>
          <p:cNvCxnSpPr>
            <a:cxnSpLocks/>
            <a:stCxn id="67" idx="3"/>
            <a:endCxn id="68" idx="7"/>
          </p:cNvCxnSpPr>
          <p:nvPr/>
        </p:nvCxnSpPr>
        <p:spPr>
          <a:xfrm flipH="1">
            <a:off x="7536658" y="3469036"/>
            <a:ext cx="277219" cy="38875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流程图: 接点 104">
            <a:extLst>
              <a:ext uri="{FF2B5EF4-FFF2-40B4-BE49-F238E27FC236}">
                <a16:creationId xmlns:a16="http://schemas.microsoft.com/office/drawing/2014/main" xmlns="" id="{EAA8E48A-DBC5-4FB7-B83D-3621AD5A5F2E}"/>
              </a:ext>
            </a:extLst>
          </p:cNvPr>
          <p:cNvSpPr/>
          <p:nvPr/>
        </p:nvSpPr>
        <p:spPr>
          <a:xfrm>
            <a:off x="9042410" y="378677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98</a:t>
            </a:r>
            <a:endParaRPr lang="zh-CN" altLang="en-US" dirty="0"/>
          </a:p>
        </p:txBody>
      </p:sp>
      <p:sp>
        <p:nvSpPr>
          <p:cNvPr id="106" name="流程图: 接点 105">
            <a:extLst>
              <a:ext uri="{FF2B5EF4-FFF2-40B4-BE49-F238E27FC236}">
                <a16:creationId xmlns:a16="http://schemas.microsoft.com/office/drawing/2014/main" xmlns="" id="{4D6F6050-E11D-4CE2-BDC3-18808A77AD2E}"/>
              </a:ext>
            </a:extLst>
          </p:cNvPr>
          <p:cNvSpPr/>
          <p:nvPr/>
        </p:nvSpPr>
        <p:spPr>
          <a:xfrm>
            <a:off x="10142073" y="379469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115</a:t>
            </a:r>
            <a:endParaRPr lang="zh-CN" altLang="en-US" sz="1200" dirty="0"/>
          </a:p>
        </p:txBody>
      </p:sp>
      <p:cxnSp>
        <p:nvCxnSpPr>
          <p:cNvPr id="107" name="直接连接符 106">
            <a:extLst>
              <a:ext uri="{FF2B5EF4-FFF2-40B4-BE49-F238E27FC236}">
                <a16:creationId xmlns:a16="http://schemas.microsoft.com/office/drawing/2014/main" xmlns="" id="{42AB6F1B-B856-4DD1-AA96-59E671180690}"/>
              </a:ext>
            </a:extLst>
          </p:cNvPr>
          <p:cNvCxnSpPr>
            <a:cxnSpLocks/>
            <a:stCxn id="105" idx="0"/>
            <a:endCxn id="118" idx="3"/>
          </p:cNvCxnSpPr>
          <p:nvPr/>
        </p:nvCxnSpPr>
        <p:spPr>
          <a:xfrm flipV="1">
            <a:off x="9348506" y="3463273"/>
            <a:ext cx="101072" cy="32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xmlns="" id="{3A3A8EA1-D258-4415-BB80-AEEDB7C5E9B4}"/>
              </a:ext>
            </a:extLst>
          </p:cNvPr>
          <p:cNvCxnSpPr>
            <a:cxnSpLocks/>
            <a:stCxn id="66" idx="3"/>
            <a:endCxn id="67" idx="7"/>
          </p:cNvCxnSpPr>
          <p:nvPr/>
        </p:nvCxnSpPr>
        <p:spPr>
          <a:xfrm flipH="1">
            <a:off x="8246763" y="2811106"/>
            <a:ext cx="257713" cy="338012"/>
          </a:xfrm>
          <a:prstGeom prst="line">
            <a:avLst/>
          </a:prstGeom>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xmlns="" id="{D3A306EE-B137-4A79-BD1E-5D36DB29C991}"/>
              </a:ext>
            </a:extLst>
          </p:cNvPr>
          <p:cNvSpPr txBox="1"/>
          <p:nvPr/>
        </p:nvSpPr>
        <p:spPr>
          <a:xfrm>
            <a:off x="7121256" y="3417443"/>
            <a:ext cx="322097" cy="369332"/>
          </a:xfrm>
          <a:prstGeom prst="rect">
            <a:avLst/>
          </a:prstGeom>
          <a:noFill/>
        </p:spPr>
        <p:txBody>
          <a:bodyPr wrap="square" rtlCol="0">
            <a:spAutoFit/>
          </a:bodyPr>
          <a:lstStyle/>
          <a:p>
            <a:r>
              <a:rPr lang="en-US" altLang="zh-CN" dirty="0"/>
              <a:t>0</a:t>
            </a:r>
            <a:endParaRPr lang="zh-CN" altLang="en-US" dirty="0"/>
          </a:p>
        </p:txBody>
      </p:sp>
      <p:sp>
        <p:nvSpPr>
          <p:cNvPr id="110" name="文本框 109">
            <a:extLst>
              <a:ext uri="{FF2B5EF4-FFF2-40B4-BE49-F238E27FC236}">
                <a16:creationId xmlns:a16="http://schemas.microsoft.com/office/drawing/2014/main" xmlns="" id="{610FF715-8078-491F-8BB1-3A86D0FB2679}"/>
              </a:ext>
            </a:extLst>
          </p:cNvPr>
          <p:cNvSpPr txBox="1"/>
          <p:nvPr/>
        </p:nvSpPr>
        <p:spPr>
          <a:xfrm>
            <a:off x="8362933" y="3432029"/>
            <a:ext cx="322097" cy="369332"/>
          </a:xfrm>
          <a:prstGeom prst="rect">
            <a:avLst/>
          </a:prstGeom>
          <a:noFill/>
        </p:spPr>
        <p:txBody>
          <a:bodyPr wrap="square" rtlCol="0">
            <a:spAutoFit/>
          </a:bodyPr>
          <a:lstStyle/>
          <a:p>
            <a:r>
              <a:rPr lang="en-US" altLang="zh-CN" dirty="0"/>
              <a:t>0</a:t>
            </a:r>
            <a:endParaRPr lang="zh-CN" altLang="en-US" dirty="0"/>
          </a:p>
        </p:txBody>
      </p:sp>
      <p:sp>
        <p:nvSpPr>
          <p:cNvPr id="111" name="文本框 110">
            <a:extLst>
              <a:ext uri="{FF2B5EF4-FFF2-40B4-BE49-F238E27FC236}">
                <a16:creationId xmlns:a16="http://schemas.microsoft.com/office/drawing/2014/main" xmlns="" id="{E4EBBC0F-5451-4530-8169-F2A76A34993B}"/>
              </a:ext>
            </a:extLst>
          </p:cNvPr>
          <p:cNvSpPr txBox="1"/>
          <p:nvPr/>
        </p:nvSpPr>
        <p:spPr>
          <a:xfrm>
            <a:off x="8551840" y="2018316"/>
            <a:ext cx="380273" cy="369332"/>
          </a:xfrm>
          <a:prstGeom prst="rect">
            <a:avLst/>
          </a:prstGeom>
          <a:noFill/>
        </p:spPr>
        <p:txBody>
          <a:bodyPr wrap="square" rtlCol="0">
            <a:spAutoFit/>
          </a:bodyPr>
          <a:lstStyle/>
          <a:p>
            <a:r>
              <a:rPr lang="en-US" altLang="zh-CN" dirty="0"/>
              <a:t>0</a:t>
            </a:r>
            <a:endParaRPr lang="zh-CN" altLang="en-US" dirty="0"/>
          </a:p>
        </p:txBody>
      </p:sp>
      <p:sp>
        <p:nvSpPr>
          <p:cNvPr id="112" name="文本框 111">
            <a:extLst>
              <a:ext uri="{FF2B5EF4-FFF2-40B4-BE49-F238E27FC236}">
                <a16:creationId xmlns:a16="http://schemas.microsoft.com/office/drawing/2014/main" xmlns="" id="{30BD5B5D-384E-4FE5-A526-731F13E5CC1B}"/>
              </a:ext>
            </a:extLst>
          </p:cNvPr>
          <p:cNvSpPr txBox="1"/>
          <p:nvPr/>
        </p:nvSpPr>
        <p:spPr>
          <a:xfrm>
            <a:off x="9488696" y="2646185"/>
            <a:ext cx="331812" cy="369332"/>
          </a:xfrm>
          <a:prstGeom prst="rect">
            <a:avLst/>
          </a:prstGeom>
          <a:noFill/>
        </p:spPr>
        <p:txBody>
          <a:bodyPr wrap="square" rtlCol="0">
            <a:spAutoFit/>
          </a:bodyPr>
          <a:lstStyle/>
          <a:p>
            <a:r>
              <a:rPr lang="en-US" altLang="zh-CN" dirty="0"/>
              <a:t>0</a:t>
            </a:r>
            <a:endParaRPr lang="zh-CN" altLang="en-US" dirty="0"/>
          </a:p>
        </p:txBody>
      </p:sp>
      <p:sp>
        <p:nvSpPr>
          <p:cNvPr id="113" name="文本框 112">
            <a:extLst>
              <a:ext uri="{FF2B5EF4-FFF2-40B4-BE49-F238E27FC236}">
                <a16:creationId xmlns:a16="http://schemas.microsoft.com/office/drawing/2014/main" xmlns="" id="{93ADD7F0-411F-4CBE-B77C-7494CCB1DE78}"/>
              </a:ext>
            </a:extLst>
          </p:cNvPr>
          <p:cNvSpPr txBox="1"/>
          <p:nvPr/>
        </p:nvSpPr>
        <p:spPr>
          <a:xfrm>
            <a:off x="10253974" y="3417443"/>
            <a:ext cx="322097" cy="369332"/>
          </a:xfrm>
          <a:prstGeom prst="rect">
            <a:avLst/>
          </a:prstGeom>
          <a:noFill/>
        </p:spPr>
        <p:txBody>
          <a:bodyPr wrap="square" rtlCol="0">
            <a:spAutoFit/>
          </a:bodyPr>
          <a:lstStyle/>
          <a:p>
            <a:r>
              <a:rPr lang="en-US" altLang="zh-CN" dirty="0"/>
              <a:t>0</a:t>
            </a:r>
            <a:endParaRPr lang="zh-CN" altLang="en-US" dirty="0"/>
          </a:p>
        </p:txBody>
      </p:sp>
      <p:sp>
        <p:nvSpPr>
          <p:cNvPr id="114" name="文本框 113">
            <a:extLst>
              <a:ext uri="{FF2B5EF4-FFF2-40B4-BE49-F238E27FC236}">
                <a16:creationId xmlns:a16="http://schemas.microsoft.com/office/drawing/2014/main" xmlns="" id="{6600113C-60A6-4DDD-9DCA-107AF9181041}"/>
              </a:ext>
            </a:extLst>
          </p:cNvPr>
          <p:cNvSpPr txBox="1"/>
          <p:nvPr/>
        </p:nvSpPr>
        <p:spPr>
          <a:xfrm>
            <a:off x="7779623" y="2627322"/>
            <a:ext cx="606071" cy="369332"/>
          </a:xfrm>
          <a:prstGeom prst="rect">
            <a:avLst/>
          </a:prstGeom>
          <a:noFill/>
        </p:spPr>
        <p:txBody>
          <a:bodyPr wrap="square" rtlCol="0">
            <a:spAutoFit/>
          </a:bodyPr>
          <a:lstStyle/>
          <a:p>
            <a:r>
              <a:rPr lang="en-US" altLang="zh-CN" dirty="0"/>
              <a:t>0</a:t>
            </a:r>
            <a:endParaRPr lang="zh-CN" altLang="en-US" dirty="0"/>
          </a:p>
        </p:txBody>
      </p:sp>
      <p:cxnSp>
        <p:nvCxnSpPr>
          <p:cNvPr id="115" name="直接连接符 114">
            <a:extLst>
              <a:ext uri="{FF2B5EF4-FFF2-40B4-BE49-F238E27FC236}">
                <a16:creationId xmlns:a16="http://schemas.microsoft.com/office/drawing/2014/main" xmlns="" id="{350EFEB7-3BEB-44B2-9C3C-215CC6060043}"/>
              </a:ext>
            </a:extLst>
          </p:cNvPr>
          <p:cNvCxnSpPr>
            <a:cxnSpLocks/>
            <a:stCxn id="66" idx="5"/>
            <a:endCxn id="118" idx="1"/>
          </p:cNvCxnSpPr>
          <p:nvPr/>
        </p:nvCxnSpPr>
        <p:spPr>
          <a:xfrm>
            <a:off x="8937362" y="2811106"/>
            <a:ext cx="512216" cy="332249"/>
          </a:xfrm>
          <a:prstGeom prst="line">
            <a:avLst/>
          </a:prstGeom>
        </p:spPr>
        <p:style>
          <a:lnRef idx="1">
            <a:schemeClr val="accent1"/>
          </a:lnRef>
          <a:fillRef idx="0">
            <a:schemeClr val="accent1"/>
          </a:fillRef>
          <a:effectRef idx="0">
            <a:schemeClr val="accent1"/>
          </a:effectRef>
          <a:fontRef idx="minor">
            <a:schemeClr val="tx1"/>
          </a:fontRef>
        </p:style>
      </p:cxnSp>
      <p:sp>
        <p:nvSpPr>
          <p:cNvPr id="116" name="流程图: 接点 115">
            <a:extLst>
              <a:ext uri="{FF2B5EF4-FFF2-40B4-BE49-F238E27FC236}">
                <a16:creationId xmlns:a16="http://schemas.microsoft.com/office/drawing/2014/main" xmlns="" id="{62CE9E8E-3BCC-482E-B5AD-4304E94BDBA5}"/>
              </a:ext>
            </a:extLst>
          </p:cNvPr>
          <p:cNvSpPr/>
          <p:nvPr/>
        </p:nvSpPr>
        <p:spPr>
          <a:xfrm>
            <a:off x="8217886" y="3794696"/>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28</a:t>
            </a:r>
            <a:endParaRPr lang="zh-CN" altLang="en-US" dirty="0"/>
          </a:p>
        </p:txBody>
      </p:sp>
      <p:cxnSp>
        <p:nvCxnSpPr>
          <p:cNvPr id="117" name="直接连接符 116">
            <a:extLst>
              <a:ext uri="{FF2B5EF4-FFF2-40B4-BE49-F238E27FC236}">
                <a16:creationId xmlns:a16="http://schemas.microsoft.com/office/drawing/2014/main" xmlns="" id="{0ECEA312-F1D3-4691-B7FA-273B686AD8F8}"/>
              </a:ext>
            </a:extLst>
          </p:cNvPr>
          <p:cNvCxnSpPr>
            <a:stCxn id="67" idx="5"/>
            <a:endCxn id="116" idx="1"/>
          </p:cNvCxnSpPr>
          <p:nvPr/>
        </p:nvCxnSpPr>
        <p:spPr>
          <a:xfrm>
            <a:off x="8246763" y="3469036"/>
            <a:ext cx="60776" cy="39191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流程图: 接点 117">
            <a:extLst>
              <a:ext uri="{FF2B5EF4-FFF2-40B4-BE49-F238E27FC236}">
                <a16:creationId xmlns:a16="http://schemas.microsoft.com/office/drawing/2014/main" xmlns="" id="{5F31686B-82B8-4E94-818C-3DD9BE62D7CD}"/>
              </a:ext>
            </a:extLst>
          </p:cNvPr>
          <p:cNvSpPr/>
          <p:nvPr/>
        </p:nvSpPr>
        <p:spPr>
          <a:xfrm>
            <a:off x="9359925" y="3077098"/>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107</a:t>
            </a:r>
            <a:endParaRPr lang="zh-CN" altLang="en-US" sz="1200" dirty="0"/>
          </a:p>
        </p:txBody>
      </p:sp>
      <p:sp>
        <p:nvSpPr>
          <p:cNvPr id="119" name="文本框 118">
            <a:extLst>
              <a:ext uri="{FF2B5EF4-FFF2-40B4-BE49-F238E27FC236}">
                <a16:creationId xmlns:a16="http://schemas.microsoft.com/office/drawing/2014/main" xmlns="" id="{6000B8DF-5EF3-45C9-983A-CF67C6B75A4B}"/>
              </a:ext>
            </a:extLst>
          </p:cNvPr>
          <p:cNvSpPr txBox="1"/>
          <p:nvPr/>
        </p:nvSpPr>
        <p:spPr>
          <a:xfrm>
            <a:off x="8961886" y="3432029"/>
            <a:ext cx="467145" cy="369332"/>
          </a:xfrm>
          <a:prstGeom prst="rect">
            <a:avLst/>
          </a:prstGeom>
          <a:noFill/>
        </p:spPr>
        <p:txBody>
          <a:bodyPr wrap="square" rtlCol="0">
            <a:spAutoFit/>
          </a:bodyPr>
          <a:lstStyle/>
          <a:p>
            <a:r>
              <a:rPr lang="en-US" altLang="zh-CN" dirty="0"/>
              <a:t>0</a:t>
            </a:r>
            <a:endParaRPr lang="zh-CN" altLang="en-US" dirty="0"/>
          </a:p>
        </p:txBody>
      </p:sp>
      <p:cxnSp>
        <p:nvCxnSpPr>
          <p:cNvPr id="120" name="直接连接符 119">
            <a:extLst>
              <a:ext uri="{FF2B5EF4-FFF2-40B4-BE49-F238E27FC236}">
                <a16:creationId xmlns:a16="http://schemas.microsoft.com/office/drawing/2014/main" xmlns="" id="{FF3FE3D5-3DB2-4B9C-8B72-08DC7CCD875A}"/>
              </a:ext>
            </a:extLst>
          </p:cNvPr>
          <p:cNvCxnSpPr>
            <a:cxnSpLocks/>
            <a:stCxn id="118" idx="5"/>
            <a:endCxn id="106" idx="1"/>
          </p:cNvCxnSpPr>
          <p:nvPr/>
        </p:nvCxnSpPr>
        <p:spPr>
          <a:xfrm>
            <a:off x="9882464" y="3463273"/>
            <a:ext cx="349262" cy="39768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94607" y="5618600"/>
            <a:ext cx="10002786" cy="369332"/>
          </a:xfrm>
          <a:prstGeom prst="rect">
            <a:avLst/>
          </a:prstGeom>
        </p:spPr>
        <p:txBody>
          <a:bodyPr wrap="square">
            <a:spAutoFit/>
          </a:bodyPr>
          <a:lstStyle/>
          <a:p>
            <a:r>
              <a:rPr lang="zh-CN" altLang="zh-CN" kern="100" dirty="0">
                <a:ea typeface="宋体" charset="-122"/>
                <a:cs typeface="Times New Roman" charset="0"/>
              </a:rPr>
              <a:t>含有</a:t>
            </a:r>
            <a:r>
              <a:rPr lang="en-US" altLang="zh-CN" kern="100" dirty="0">
                <a:ea typeface="宋体" charset="-122"/>
              </a:rPr>
              <a:t>n</a:t>
            </a:r>
            <a:r>
              <a:rPr lang="zh-CN" altLang="zh-CN" kern="100" dirty="0">
                <a:ea typeface="宋体" charset="-122"/>
                <a:cs typeface="Times New Roman" charset="0"/>
              </a:rPr>
              <a:t>个结点平衡二叉树的最大深度为</a:t>
            </a:r>
            <a:r>
              <a:rPr lang="en-US" altLang="zh-CN" kern="100" dirty="0">
                <a:solidFill>
                  <a:schemeClr val="accent1"/>
                </a:solidFill>
                <a:ea typeface="宋体" charset="-122"/>
              </a:rPr>
              <a:t>O(log</a:t>
            </a:r>
            <a:r>
              <a:rPr lang="en-US" altLang="zh-CN" kern="100" baseline="-25000" dirty="0">
                <a:solidFill>
                  <a:schemeClr val="accent1"/>
                </a:solidFill>
                <a:ea typeface="宋体" charset="-122"/>
              </a:rPr>
              <a:t>2</a:t>
            </a:r>
            <a:r>
              <a:rPr lang="en-US" altLang="zh-CN" kern="100" dirty="0">
                <a:solidFill>
                  <a:schemeClr val="accent1"/>
                </a:solidFill>
                <a:ea typeface="宋体" charset="-122"/>
              </a:rPr>
              <a:t>n)</a:t>
            </a:r>
            <a:r>
              <a:rPr lang="zh-CN" altLang="zh-CN" kern="100" dirty="0">
                <a:ea typeface="宋体" charset="-122"/>
                <a:cs typeface="Times New Roman" charset="0"/>
              </a:rPr>
              <a:t>，因此，平衡二叉树的平均查找长度为</a:t>
            </a:r>
            <a:r>
              <a:rPr lang="en-US" altLang="zh-CN" kern="100" dirty="0">
                <a:solidFill>
                  <a:schemeClr val="accent1"/>
                </a:solidFill>
                <a:ea typeface="宋体" charset="-122"/>
              </a:rPr>
              <a:t>O(log</a:t>
            </a:r>
            <a:r>
              <a:rPr lang="en-US" altLang="zh-CN" kern="100" baseline="-25000" dirty="0">
                <a:solidFill>
                  <a:schemeClr val="accent1"/>
                </a:solidFill>
                <a:ea typeface="宋体" charset="-122"/>
              </a:rPr>
              <a:t>2</a:t>
            </a:r>
            <a:r>
              <a:rPr lang="en-US" altLang="zh-CN" kern="100" dirty="0">
                <a:solidFill>
                  <a:schemeClr val="accent1"/>
                </a:solidFill>
                <a:ea typeface="宋体" charset="-122"/>
              </a:rPr>
              <a:t>n)</a:t>
            </a:r>
            <a:r>
              <a:rPr lang="zh-CN" altLang="zh-CN" dirty="0">
                <a:solidFill>
                  <a:schemeClr val="accent1"/>
                </a:solidFill>
              </a:rPr>
              <a:t> </a:t>
            </a:r>
            <a:endParaRPr lang="zh-CN" altLang="en-US" dirty="0">
              <a:solidFill>
                <a:schemeClr val="accent1"/>
              </a:solidFill>
            </a:endParaRPr>
          </a:p>
        </p:txBody>
      </p:sp>
    </p:spTree>
    <p:extLst>
      <p:ext uri="{BB962C8B-B14F-4D97-AF65-F5344CB8AC3E}">
        <p14:creationId xmlns:p14="http://schemas.microsoft.com/office/powerpoint/2010/main" val="160379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nodeType="with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500"/>
                                        <p:tgtEl>
                                          <p:spTgt spid="10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fade">
                                      <p:cBhvr>
                                        <p:cTn id="33" dur="500"/>
                                        <p:tgtEl>
                                          <p:spTgt spid="10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par>
                                <p:cTn id="37" presetID="10"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500"/>
                                        <p:tgtEl>
                                          <p:spTgt spid="107"/>
                                        </p:tgtEl>
                                      </p:cBhvr>
                                    </p:animEffect>
                                  </p:childTnLst>
                                </p:cTn>
                              </p:par>
                              <p:par>
                                <p:cTn id="40" presetID="10" presetClass="entr" presetSubtype="0" fill="hold" nodeType="with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fade">
                                      <p:cBhvr>
                                        <p:cTn id="45" dur="500"/>
                                        <p:tgtEl>
                                          <p:spTgt spid="10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fade">
                                      <p:cBhvr>
                                        <p:cTn id="48" dur="500"/>
                                        <p:tgtEl>
                                          <p:spTgt spid="1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fade">
                                      <p:cBhvr>
                                        <p:cTn id="54" dur="500"/>
                                        <p:tgtEl>
                                          <p:spTgt spid="1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fade">
                                      <p:cBhvr>
                                        <p:cTn id="57" dur="500"/>
                                        <p:tgtEl>
                                          <p:spTgt spid="1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fade">
                                      <p:cBhvr>
                                        <p:cTn id="60" dur="500"/>
                                        <p:tgtEl>
                                          <p:spTgt spid="114"/>
                                        </p:tgtEl>
                                      </p:cBhvr>
                                    </p:animEffect>
                                  </p:childTnLst>
                                </p:cTn>
                              </p:par>
                              <p:par>
                                <p:cTn id="61" presetID="10"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animEffect transition="in" filter="fade">
                                      <p:cBhvr>
                                        <p:cTn id="63" dur="500"/>
                                        <p:tgtEl>
                                          <p:spTgt spid="1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fade">
                                      <p:cBhvr>
                                        <p:cTn id="66" dur="500"/>
                                        <p:tgtEl>
                                          <p:spTgt spid="116"/>
                                        </p:tgtEl>
                                      </p:cBhvr>
                                    </p:animEffect>
                                  </p:childTnLst>
                                </p:cTn>
                              </p:par>
                              <p:par>
                                <p:cTn id="67" presetID="10" presetClass="entr" presetSubtype="0" fill="hold" nodeType="withEffect">
                                  <p:stCondLst>
                                    <p:cond delay="0"/>
                                  </p:stCondLst>
                                  <p:childTnLst>
                                    <p:set>
                                      <p:cBhvr>
                                        <p:cTn id="68" dur="1" fill="hold">
                                          <p:stCondLst>
                                            <p:cond delay="0"/>
                                          </p:stCondLst>
                                        </p:cTn>
                                        <p:tgtEl>
                                          <p:spTgt spid="117"/>
                                        </p:tgtEl>
                                        <p:attrNameLst>
                                          <p:attrName>style.visibility</p:attrName>
                                        </p:attrNameLst>
                                      </p:cBhvr>
                                      <p:to>
                                        <p:strVal val="visible"/>
                                      </p:to>
                                    </p:set>
                                    <p:animEffect transition="in" filter="fade">
                                      <p:cBhvr>
                                        <p:cTn id="69" dur="500"/>
                                        <p:tgtEl>
                                          <p:spTgt spid="11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fade">
                                      <p:cBhvr>
                                        <p:cTn id="72" dur="500"/>
                                        <p:tgtEl>
                                          <p:spTgt spid="1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9"/>
                                        </p:tgtEl>
                                        <p:attrNameLst>
                                          <p:attrName>style.visibility</p:attrName>
                                        </p:attrNameLst>
                                      </p:cBhvr>
                                      <p:to>
                                        <p:strVal val="visible"/>
                                      </p:to>
                                    </p:set>
                                    <p:animEffect transition="in" filter="fade">
                                      <p:cBhvr>
                                        <p:cTn id="75" dur="500"/>
                                        <p:tgtEl>
                                          <p:spTgt spid="119"/>
                                        </p:tgtEl>
                                      </p:cBhvr>
                                    </p:animEffect>
                                  </p:childTnLst>
                                </p:cTn>
                              </p:par>
                              <p:par>
                                <p:cTn id="76" presetID="10" presetClass="entr" presetSubtype="0" fill="hold" nodeType="withEffect">
                                  <p:stCondLst>
                                    <p:cond delay="0"/>
                                  </p:stCondLst>
                                  <p:childTnLst>
                                    <p:set>
                                      <p:cBhvr>
                                        <p:cTn id="77" dur="1" fill="hold">
                                          <p:stCondLst>
                                            <p:cond delay="0"/>
                                          </p:stCondLst>
                                        </p:cTn>
                                        <p:tgtEl>
                                          <p:spTgt spid="120"/>
                                        </p:tgtEl>
                                        <p:attrNameLst>
                                          <p:attrName>style.visibility</p:attrName>
                                        </p:attrNameLst>
                                      </p:cBhvr>
                                      <p:to>
                                        <p:strVal val="visible"/>
                                      </p:to>
                                    </p:set>
                                    <p:animEffect transition="in" filter="fade">
                                      <p:cBhvr>
                                        <p:cTn id="78" dur="500"/>
                                        <p:tgtEl>
                                          <p:spTgt spid="12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animBg="1"/>
      <p:bldP spid="66" grpId="0" animBg="1"/>
      <p:bldP spid="67" grpId="0" animBg="1"/>
      <p:bldP spid="68" grpId="0" animBg="1"/>
      <p:bldP spid="105" grpId="0" animBg="1"/>
      <p:bldP spid="106" grpId="0" animBg="1"/>
      <p:bldP spid="109" grpId="0"/>
      <p:bldP spid="110" grpId="0"/>
      <p:bldP spid="111" grpId="0"/>
      <p:bldP spid="112" grpId="0"/>
      <p:bldP spid="113" grpId="0"/>
      <p:bldP spid="114" grpId="0"/>
      <p:bldP spid="116" grpId="0" animBg="1"/>
      <p:bldP spid="118" grpId="0" animBg="1"/>
      <p:bldP spid="119"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平衡二叉树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圆角 11">
            <a:extLst>
              <a:ext uri="{FF2B5EF4-FFF2-40B4-BE49-F238E27FC236}">
                <a16:creationId xmlns:a16="http://schemas.microsoft.com/office/drawing/2014/main" xmlns="" id="{09FF55BC-7208-4244-95C0-73BF7656FC72}"/>
              </a:ext>
            </a:extLst>
          </p:cNvPr>
          <p:cNvSpPr/>
          <p:nvPr/>
        </p:nvSpPr>
        <p:spPr>
          <a:xfrm>
            <a:off x="489445" y="1053331"/>
            <a:ext cx="2864277" cy="1767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结论</a:t>
            </a:r>
            <a:r>
              <a:rPr lang="zh-CN" altLang="en-US" dirty="0">
                <a:solidFill>
                  <a:schemeClr val="tx1"/>
                </a:solidFill>
              </a:rPr>
              <a:t>：假设以</a:t>
            </a:r>
            <a:r>
              <a:rPr lang="en-US" altLang="zh-CN" dirty="0">
                <a:solidFill>
                  <a:schemeClr val="tx1"/>
                </a:solidFill>
              </a:rPr>
              <a:t>N</a:t>
            </a:r>
            <a:r>
              <a:rPr lang="en-US" altLang="zh-CN" baseline="-25000" dirty="0">
                <a:solidFill>
                  <a:schemeClr val="tx1"/>
                </a:solidFill>
              </a:rPr>
              <a:t>h</a:t>
            </a:r>
            <a:r>
              <a:rPr lang="zh-CN" altLang="en-US" dirty="0">
                <a:solidFill>
                  <a:schemeClr val="tx1"/>
                </a:solidFill>
              </a:rPr>
              <a:t>表示深度为</a:t>
            </a:r>
            <a:r>
              <a:rPr lang="en-US" altLang="zh-CN" dirty="0">
                <a:solidFill>
                  <a:schemeClr val="tx1"/>
                </a:solidFill>
              </a:rPr>
              <a:t>h</a:t>
            </a:r>
            <a:r>
              <a:rPr lang="zh-CN" altLang="en-US" dirty="0">
                <a:solidFill>
                  <a:schemeClr val="tx1"/>
                </a:solidFill>
              </a:rPr>
              <a:t>的平衡树中含有的最少结点数。显然，</a:t>
            </a:r>
            <a:r>
              <a:rPr lang="en-US" altLang="zh-CN" dirty="0">
                <a:solidFill>
                  <a:schemeClr val="tx1"/>
                </a:solidFill>
              </a:rPr>
              <a:t>N</a:t>
            </a:r>
            <a:r>
              <a:rPr lang="en-US" altLang="zh-CN" baseline="-25000" dirty="0">
                <a:solidFill>
                  <a:schemeClr val="tx1"/>
                </a:solidFill>
              </a:rPr>
              <a:t>0</a:t>
            </a:r>
            <a:r>
              <a:rPr lang="en-US" altLang="zh-CN" dirty="0">
                <a:solidFill>
                  <a:schemeClr val="tx1"/>
                </a:solidFill>
              </a:rPr>
              <a:t>=0</a:t>
            </a:r>
            <a:r>
              <a:rPr lang="zh-CN" altLang="en-US" dirty="0">
                <a:solidFill>
                  <a:schemeClr val="tx1"/>
                </a:solidFill>
              </a:rPr>
              <a:t>，</a:t>
            </a:r>
            <a:r>
              <a:rPr lang="en-US" altLang="zh-CN" dirty="0">
                <a:solidFill>
                  <a:schemeClr val="tx1"/>
                </a:solidFill>
              </a:rPr>
              <a:t>N</a:t>
            </a:r>
            <a:r>
              <a:rPr lang="en-US" altLang="zh-CN" baseline="-25000" dirty="0">
                <a:solidFill>
                  <a:schemeClr val="tx1"/>
                </a:solidFill>
              </a:rPr>
              <a:t>1</a:t>
            </a:r>
            <a:r>
              <a:rPr lang="en-US" altLang="zh-CN" dirty="0">
                <a:solidFill>
                  <a:schemeClr val="tx1"/>
                </a:solidFill>
              </a:rPr>
              <a:t>=1</a:t>
            </a:r>
            <a:r>
              <a:rPr lang="zh-CN" altLang="en-US" dirty="0">
                <a:solidFill>
                  <a:schemeClr val="tx1"/>
                </a:solidFill>
              </a:rPr>
              <a:t>，</a:t>
            </a:r>
            <a:r>
              <a:rPr lang="en-US" altLang="zh-CN" dirty="0">
                <a:solidFill>
                  <a:schemeClr val="tx1"/>
                </a:solidFill>
              </a:rPr>
              <a:t>N</a:t>
            </a:r>
            <a:r>
              <a:rPr lang="en-US" altLang="zh-CN" baseline="-25000" dirty="0">
                <a:solidFill>
                  <a:schemeClr val="tx1"/>
                </a:solidFill>
              </a:rPr>
              <a:t>2</a:t>
            </a:r>
            <a:r>
              <a:rPr lang="en-US" altLang="zh-CN" dirty="0">
                <a:solidFill>
                  <a:schemeClr val="tx1"/>
                </a:solidFill>
              </a:rPr>
              <a:t>=2</a:t>
            </a:r>
            <a:r>
              <a:rPr lang="zh-CN" altLang="en-US" dirty="0">
                <a:solidFill>
                  <a:schemeClr val="tx1"/>
                </a:solidFill>
              </a:rPr>
              <a:t>，并且有</a:t>
            </a:r>
            <a:r>
              <a:rPr lang="en-US" altLang="zh-CN" dirty="0">
                <a:solidFill>
                  <a:schemeClr val="tx1"/>
                </a:solidFill>
              </a:rPr>
              <a:t>N</a:t>
            </a:r>
            <a:r>
              <a:rPr lang="en-US" altLang="zh-CN" baseline="-25000" dirty="0">
                <a:solidFill>
                  <a:schemeClr val="tx1"/>
                </a:solidFill>
              </a:rPr>
              <a:t>h</a:t>
            </a:r>
            <a:r>
              <a:rPr lang="en-US" altLang="zh-CN" dirty="0">
                <a:solidFill>
                  <a:schemeClr val="tx1"/>
                </a:solidFill>
              </a:rPr>
              <a:t>=N</a:t>
            </a:r>
            <a:r>
              <a:rPr lang="en-US" altLang="zh-CN" baseline="-25000" dirty="0">
                <a:solidFill>
                  <a:schemeClr val="tx1"/>
                </a:solidFill>
              </a:rPr>
              <a:t>h−1</a:t>
            </a:r>
            <a:r>
              <a:rPr lang="en-US" altLang="zh-CN" dirty="0">
                <a:solidFill>
                  <a:schemeClr val="tx1"/>
                </a:solidFill>
              </a:rPr>
              <a:t>+N</a:t>
            </a:r>
            <a:r>
              <a:rPr lang="en-US" altLang="zh-CN" baseline="-25000" dirty="0">
                <a:solidFill>
                  <a:schemeClr val="tx1"/>
                </a:solidFill>
              </a:rPr>
              <a:t>h−2</a:t>
            </a:r>
            <a:r>
              <a:rPr lang="en-US" altLang="zh-CN" dirty="0">
                <a:solidFill>
                  <a:schemeClr val="tx1"/>
                </a:solidFill>
              </a:rPr>
              <a:t>+1</a:t>
            </a:r>
            <a:r>
              <a:rPr lang="zh-CN" altLang="en-US" dirty="0">
                <a:solidFill>
                  <a:schemeClr val="tx1"/>
                </a:solidFill>
              </a:rPr>
              <a:t>。</a:t>
            </a:r>
          </a:p>
          <a:p>
            <a:pPr algn="ctr"/>
            <a:endParaRPr lang="zh-CN" altLang="en-US" dirty="0"/>
          </a:p>
        </p:txBody>
      </p:sp>
      <p:sp>
        <p:nvSpPr>
          <p:cNvPr id="13" name="文本框 12">
            <a:extLst>
              <a:ext uri="{FF2B5EF4-FFF2-40B4-BE49-F238E27FC236}">
                <a16:creationId xmlns:a16="http://schemas.microsoft.com/office/drawing/2014/main" xmlns="" id="{86988E41-665C-4A01-88B7-DAC27070DB61}"/>
              </a:ext>
            </a:extLst>
          </p:cNvPr>
          <p:cNvSpPr txBox="1"/>
          <p:nvPr/>
        </p:nvSpPr>
        <p:spPr>
          <a:xfrm>
            <a:off x="493155" y="3347094"/>
            <a:ext cx="10091956" cy="369332"/>
          </a:xfrm>
          <a:prstGeom prst="rect">
            <a:avLst/>
          </a:prstGeom>
          <a:noFill/>
        </p:spPr>
        <p:txBody>
          <a:bodyPr wrap="square" rtlCol="0">
            <a:spAutoFit/>
          </a:bodyPr>
          <a:lstStyle/>
          <a:p>
            <a:r>
              <a:rPr lang="zh-CN" altLang="en-US" dirty="0">
                <a:solidFill>
                  <a:schemeClr val="accent1"/>
                </a:solidFill>
              </a:rPr>
              <a:t>证明</a:t>
            </a:r>
            <a:r>
              <a:rPr lang="en-US" altLang="zh-CN" dirty="0"/>
              <a:t>:</a:t>
            </a:r>
            <a:r>
              <a:rPr lang="zh-CN" altLang="en-US" dirty="0"/>
              <a:t>我们假设一个平衡二叉树</a:t>
            </a:r>
            <a:r>
              <a:rPr lang="en-US" altLang="zh-CN" dirty="0"/>
              <a:t>T(T</a:t>
            </a:r>
            <a:r>
              <a:rPr lang="zh-CN" altLang="en-US" dirty="0"/>
              <a:t>是这</a:t>
            </a:r>
            <a:r>
              <a:rPr lang="zh-CN" altLang="en-US" dirty="0" smtClean="0"/>
              <a:t>棵树的</a:t>
            </a:r>
            <a:r>
              <a:rPr lang="zh-CN" altLang="en-US" dirty="0"/>
              <a:t>根节点</a:t>
            </a:r>
            <a:r>
              <a:rPr lang="en-US" altLang="zh-CN" dirty="0"/>
              <a:t>)</a:t>
            </a:r>
            <a:r>
              <a:rPr lang="zh-CN" altLang="en-US" dirty="0"/>
              <a:t>它的高度为</a:t>
            </a:r>
            <a:r>
              <a:rPr lang="en-US" altLang="zh-CN" dirty="0"/>
              <a:t>H</a:t>
            </a:r>
            <a:r>
              <a:rPr lang="zh-CN" altLang="en-US" dirty="0"/>
              <a:t>，设其需要的最少结点数为</a:t>
            </a:r>
            <a:r>
              <a:rPr lang="en-US" altLang="zh-CN" dirty="0"/>
              <a:t>F(H)</a:t>
            </a:r>
            <a:r>
              <a:rPr lang="zh-CN" altLang="en-US" dirty="0"/>
              <a:t>。</a:t>
            </a:r>
            <a:endParaRPr lang="en-US" altLang="zh-CN" dirty="0"/>
          </a:p>
        </p:txBody>
      </p:sp>
      <p:sp>
        <p:nvSpPr>
          <p:cNvPr id="63" name="文本框 62">
            <a:extLst>
              <a:ext uri="{FF2B5EF4-FFF2-40B4-BE49-F238E27FC236}">
                <a16:creationId xmlns:a16="http://schemas.microsoft.com/office/drawing/2014/main" xmlns="" id="{30D33DB7-16A5-43FA-B3ED-2A8C61C564F2}"/>
              </a:ext>
            </a:extLst>
          </p:cNvPr>
          <p:cNvSpPr txBox="1"/>
          <p:nvPr/>
        </p:nvSpPr>
        <p:spPr>
          <a:xfrm>
            <a:off x="489445" y="3766657"/>
            <a:ext cx="10091956" cy="646331"/>
          </a:xfrm>
          <a:prstGeom prst="rect">
            <a:avLst/>
          </a:prstGeom>
          <a:noFill/>
        </p:spPr>
        <p:txBody>
          <a:bodyPr wrap="square" rtlCol="0">
            <a:spAutoFit/>
          </a:bodyPr>
          <a:lstStyle/>
          <a:p>
            <a:r>
              <a:rPr lang="zh-CN" altLang="en-US" dirty="0"/>
              <a:t>设</a:t>
            </a:r>
            <a:r>
              <a:rPr lang="en-US" altLang="zh-CN" dirty="0"/>
              <a:t>T</a:t>
            </a:r>
            <a:r>
              <a:rPr lang="zh-CN" altLang="en-US" dirty="0"/>
              <a:t>的左右子树分别是</a:t>
            </a:r>
            <a:r>
              <a:rPr lang="en-US" altLang="zh-CN" dirty="0"/>
              <a:t>TF,TR</a:t>
            </a:r>
            <a:r>
              <a:rPr lang="zh-CN" altLang="en-US" dirty="0"/>
              <a:t>，由于平衡二叉树的左右子树还是平衡二叉树。我们设</a:t>
            </a:r>
            <a:r>
              <a:rPr lang="en-US" altLang="zh-CN" dirty="0"/>
              <a:t>TF</a:t>
            </a:r>
            <a:r>
              <a:rPr lang="zh-CN" altLang="en-US" dirty="0"/>
              <a:t>和</a:t>
            </a:r>
            <a:r>
              <a:rPr lang="en-US" altLang="zh-CN" dirty="0"/>
              <a:t>TR</a:t>
            </a:r>
            <a:r>
              <a:rPr lang="zh-CN" altLang="en-US" dirty="0"/>
              <a:t>需要的最少结点数分别是</a:t>
            </a:r>
            <a:r>
              <a:rPr lang="en-US" altLang="zh-CN" dirty="0"/>
              <a:t>F</a:t>
            </a:r>
            <a:r>
              <a:rPr lang="en-US" altLang="zh-CN" baseline="-25000" dirty="0"/>
              <a:t>1</a:t>
            </a:r>
            <a:r>
              <a:rPr lang="zh-CN" altLang="en-US" dirty="0"/>
              <a:t>和</a:t>
            </a:r>
            <a:r>
              <a:rPr lang="en-US" altLang="zh-CN" dirty="0"/>
              <a:t>F</a:t>
            </a:r>
            <a:r>
              <a:rPr lang="en-US" altLang="zh-CN" baseline="-25000" dirty="0"/>
              <a:t>2</a:t>
            </a:r>
            <a:r>
              <a:rPr lang="zh-CN" altLang="en-US" dirty="0"/>
              <a:t>。显然</a:t>
            </a:r>
            <a:r>
              <a:rPr lang="en-US" altLang="zh-CN" dirty="0"/>
              <a:t>F(N)=F</a:t>
            </a:r>
            <a:r>
              <a:rPr lang="en-US" altLang="zh-CN" baseline="-25000" dirty="0"/>
              <a:t>1</a:t>
            </a:r>
            <a:r>
              <a:rPr lang="en-US" altLang="zh-CN" dirty="0"/>
              <a:t>+F</a:t>
            </a:r>
            <a:r>
              <a:rPr lang="en-US" altLang="zh-CN" baseline="-25000" dirty="0"/>
              <a:t>2</a:t>
            </a:r>
            <a:r>
              <a:rPr lang="en-US" altLang="zh-CN" dirty="0"/>
              <a:t>+1</a:t>
            </a:r>
            <a:r>
              <a:rPr lang="zh-CN" altLang="en-US" dirty="0"/>
              <a:t>。</a:t>
            </a:r>
            <a:r>
              <a:rPr lang="zh-CN" altLang="en-US" dirty="0">
                <a:solidFill>
                  <a:schemeClr val="accent1"/>
                </a:solidFill>
              </a:rPr>
              <a:t>关键就是求</a:t>
            </a:r>
            <a:r>
              <a:rPr lang="en-US" altLang="zh-CN" dirty="0">
                <a:solidFill>
                  <a:schemeClr val="accent1"/>
                </a:solidFill>
              </a:rPr>
              <a:t>F</a:t>
            </a:r>
            <a:r>
              <a:rPr lang="en-US" altLang="zh-CN" baseline="-25000" dirty="0">
                <a:solidFill>
                  <a:schemeClr val="accent1"/>
                </a:solidFill>
              </a:rPr>
              <a:t>1</a:t>
            </a:r>
            <a:r>
              <a:rPr lang="zh-CN" altLang="en-US" dirty="0">
                <a:solidFill>
                  <a:schemeClr val="accent1"/>
                </a:solidFill>
              </a:rPr>
              <a:t>和</a:t>
            </a:r>
            <a:r>
              <a:rPr lang="en-US" altLang="zh-CN" dirty="0">
                <a:solidFill>
                  <a:schemeClr val="accent1"/>
                </a:solidFill>
              </a:rPr>
              <a:t>F</a:t>
            </a:r>
            <a:r>
              <a:rPr lang="en-US" altLang="zh-CN" baseline="-25000" dirty="0">
                <a:solidFill>
                  <a:schemeClr val="accent1"/>
                </a:solidFill>
              </a:rPr>
              <a:t>2</a:t>
            </a:r>
            <a:r>
              <a:rPr lang="zh-CN" altLang="en-US" dirty="0">
                <a:solidFill>
                  <a:schemeClr val="accent1"/>
                </a:solidFill>
              </a:rPr>
              <a:t>。</a:t>
            </a:r>
            <a:endParaRPr lang="en-US" altLang="zh-CN" dirty="0">
              <a:solidFill>
                <a:schemeClr val="accent1"/>
              </a:solidFill>
            </a:endParaRPr>
          </a:p>
        </p:txBody>
      </p:sp>
      <p:sp>
        <p:nvSpPr>
          <p:cNvPr id="69" name="流程图: 接点 68">
            <a:extLst>
              <a:ext uri="{FF2B5EF4-FFF2-40B4-BE49-F238E27FC236}">
                <a16:creationId xmlns:a16="http://schemas.microsoft.com/office/drawing/2014/main" xmlns="" id="{338A8094-E0D8-4E37-B017-EDE58A5D1B71}"/>
              </a:ext>
            </a:extLst>
          </p:cNvPr>
          <p:cNvSpPr/>
          <p:nvPr/>
        </p:nvSpPr>
        <p:spPr>
          <a:xfrm>
            <a:off x="5982851" y="827115"/>
            <a:ext cx="612192" cy="45243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a:t>
            </a:r>
            <a:endParaRPr lang="zh-CN" altLang="en-US" dirty="0"/>
          </a:p>
        </p:txBody>
      </p:sp>
      <p:cxnSp>
        <p:nvCxnSpPr>
          <p:cNvPr id="15" name="直接连接符 14">
            <a:extLst>
              <a:ext uri="{FF2B5EF4-FFF2-40B4-BE49-F238E27FC236}">
                <a16:creationId xmlns:a16="http://schemas.microsoft.com/office/drawing/2014/main" xmlns="" id="{00097A6D-20D0-4DA8-8339-F013CC73A148}"/>
              </a:ext>
            </a:extLst>
          </p:cNvPr>
          <p:cNvCxnSpPr>
            <a:cxnSpLocks/>
            <a:stCxn id="69" idx="2"/>
            <a:endCxn id="18" idx="0"/>
          </p:cNvCxnSpPr>
          <p:nvPr/>
        </p:nvCxnSpPr>
        <p:spPr>
          <a:xfrm flipH="1">
            <a:off x="5538438" y="1053331"/>
            <a:ext cx="444413" cy="498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FDDBC37A-89FB-4578-B167-8B3BD37026DA}"/>
              </a:ext>
            </a:extLst>
          </p:cNvPr>
          <p:cNvCxnSpPr>
            <a:cxnSpLocks/>
            <a:stCxn id="69" idx="6"/>
            <a:endCxn id="72" idx="0"/>
          </p:cNvCxnSpPr>
          <p:nvPr/>
        </p:nvCxnSpPr>
        <p:spPr>
          <a:xfrm>
            <a:off x="6595043" y="1053331"/>
            <a:ext cx="654563" cy="50234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xmlns="" id="{3544473C-9619-4D6E-ADA0-2F004475E2E2}"/>
              </a:ext>
            </a:extLst>
          </p:cNvPr>
          <p:cNvSpPr/>
          <p:nvPr/>
        </p:nvSpPr>
        <p:spPr>
          <a:xfrm>
            <a:off x="5017570" y="1551962"/>
            <a:ext cx="1041735" cy="13426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xmlns="" id="{FBBCEFA6-4564-4248-97B6-67D0881925A7}"/>
              </a:ext>
            </a:extLst>
          </p:cNvPr>
          <p:cNvSpPr/>
          <p:nvPr/>
        </p:nvSpPr>
        <p:spPr>
          <a:xfrm>
            <a:off x="6728738" y="1555671"/>
            <a:ext cx="1041735" cy="13426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8217F882-1753-4601-849E-0941A7B5ECD0}"/>
              </a:ext>
            </a:extLst>
          </p:cNvPr>
          <p:cNvSpPr/>
          <p:nvPr/>
        </p:nvSpPr>
        <p:spPr>
          <a:xfrm>
            <a:off x="4020584" y="676316"/>
            <a:ext cx="4580389" cy="244689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xmlns="" id="{4B46C1A4-E025-4554-96F6-3B602FC8BB71}"/>
              </a:ext>
            </a:extLst>
          </p:cNvPr>
          <p:cNvCxnSpPr/>
          <p:nvPr/>
        </p:nvCxnSpPr>
        <p:spPr>
          <a:xfrm flipH="1">
            <a:off x="8447714" y="1053331"/>
            <a:ext cx="578840" cy="16307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BDC52D1E-294F-4F2C-8E49-0FB818E0C290}"/>
              </a:ext>
            </a:extLst>
          </p:cNvPr>
          <p:cNvSpPr/>
          <p:nvPr/>
        </p:nvSpPr>
        <p:spPr>
          <a:xfrm>
            <a:off x="9042590" y="836531"/>
            <a:ext cx="598241" cy="369332"/>
          </a:xfrm>
          <a:prstGeom prst="rect">
            <a:avLst/>
          </a:prstGeom>
        </p:spPr>
        <p:txBody>
          <a:bodyPr wrap="none">
            <a:spAutoFit/>
          </a:bodyPr>
          <a:lstStyle/>
          <a:p>
            <a:r>
              <a:rPr lang="en-US" altLang="zh-CN" dirty="0">
                <a:solidFill>
                  <a:schemeClr val="accent2"/>
                </a:solidFill>
              </a:rPr>
              <a:t>F(H)</a:t>
            </a:r>
            <a:endParaRPr lang="zh-CN" altLang="en-US" dirty="0">
              <a:solidFill>
                <a:schemeClr val="accent2"/>
              </a:solidFill>
            </a:endParaRPr>
          </a:p>
        </p:txBody>
      </p:sp>
      <p:cxnSp>
        <p:nvCxnSpPr>
          <p:cNvPr id="34" name="直接箭头连接符 33">
            <a:extLst>
              <a:ext uri="{FF2B5EF4-FFF2-40B4-BE49-F238E27FC236}">
                <a16:creationId xmlns:a16="http://schemas.microsoft.com/office/drawing/2014/main" xmlns="" id="{F980D731-2889-4329-AE17-2E9421F50C6B}"/>
              </a:ext>
            </a:extLst>
          </p:cNvPr>
          <p:cNvCxnSpPr>
            <a:cxnSpLocks/>
          </p:cNvCxnSpPr>
          <p:nvPr/>
        </p:nvCxnSpPr>
        <p:spPr>
          <a:xfrm>
            <a:off x="4828332" y="1610686"/>
            <a:ext cx="189238" cy="226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xmlns="" id="{A56776F6-526C-480A-BED9-60E73E441D6F}"/>
              </a:ext>
            </a:extLst>
          </p:cNvPr>
          <p:cNvCxnSpPr>
            <a:cxnSpLocks/>
          </p:cNvCxnSpPr>
          <p:nvPr/>
        </p:nvCxnSpPr>
        <p:spPr>
          <a:xfrm flipH="1">
            <a:off x="7778252" y="1686770"/>
            <a:ext cx="300298" cy="25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xmlns="" id="{8FBCAEC7-1606-4CB2-A473-32FDED33E6CC}"/>
              </a:ext>
            </a:extLst>
          </p:cNvPr>
          <p:cNvSpPr/>
          <p:nvPr/>
        </p:nvSpPr>
        <p:spPr>
          <a:xfrm>
            <a:off x="4480391" y="1203559"/>
            <a:ext cx="417102" cy="369332"/>
          </a:xfrm>
          <a:prstGeom prst="rect">
            <a:avLst/>
          </a:prstGeom>
        </p:spPr>
        <p:txBody>
          <a:bodyPr wrap="none">
            <a:spAutoFit/>
          </a:bodyPr>
          <a:lstStyle/>
          <a:p>
            <a:r>
              <a:rPr lang="en-US" altLang="zh-CN" dirty="0">
                <a:solidFill>
                  <a:schemeClr val="accent1"/>
                </a:solidFill>
              </a:rPr>
              <a:t>F1</a:t>
            </a:r>
            <a:endParaRPr lang="zh-CN" altLang="en-US" dirty="0">
              <a:solidFill>
                <a:schemeClr val="accent1"/>
              </a:solidFill>
            </a:endParaRPr>
          </a:p>
        </p:txBody>
      </p:sp>
      <p:sp>
        <p:nvSpPr>
          <p:cNvPr id="85" name="矩形 84">
            <a:extLst>
              <a:ext uri="{FF2B5EF4-FFF2-40B4-BE49-F238E27FC236}">
                <a16:creationId xmlns:a16="http://schemas.microsoft.com/office/drawing/2014/main" xmlns="" id="{55C4E25F-4926-4CB9-83A3-A93862B69140}"/>
              </a:ext>
            </a:extLst>
          </p:cNvPr>
          <p:cNvSpPr/>
          <p:nvPr/>
        </p:nvSpPr>
        <p:spPr>
          <a:xfrm>
            <a:off x="7924246" y="1239170"/>
            <a:ext cx="417102" cy="369332"/>
          </a:xfrm>
          <a:prstGeom prst="rect">
            <a:avLst/>
          </a:prstGeom>
        </p:spPr>
        <p:txBody>
          <a:bodyPr wrap="none">
            <a:spAutoFit/>
          </a:bodyPr>
          <a:lstStyle/>
          <a:p>
            <a:r>
              <a:rPr lang="en-US" altLang="zh-CN" dirty="0">
                <a:solidFill>
                  <a:schemeClr val="accent1"/>
                </a:solidFill>
              </a:rPr>
              <a:t>F2</a:t>
            </a:r>
            <a:endParaRPr lang="zh-CN" altLang="en-US" dirty="0">
              <a:solidFill>
                <a:schemeClr val="accent1"/>
              </a:solidFill>
            </a:endParaRPr>
          </a:p>
        </p:txBody>
      </p:sp>
      <p:sp>
        <p:nvSpPr>
          <p:cNvPr id="89" name="文本框 88">
            <a:extLst>
              <a:ext uri="{FF2B5EF4-FFF2-40B4-BE49-F238E27FC236}">
                <a16:creationId xmlns:a16="http://schemas.microsoft.com/office/drawing/2014/main" xmlns="" id="{CDE7482A-6A74-4707-9CAC-DCC3638E6557}"/>
              </a:ext>
            </a:extLst>
          </p:cNvPr>
          <p:cNvSpPr txBox="1"/>
          <p:nvPr/>
        </p:nvSpPr>
        <p:spPr>
          <a:xfrm>
            <a:off x="489445" y="4438119"/>
            <a:ext cx="10091956" cy="646331"/>
          </a:xfrm>
          <a:prstGeom prst="rect">
            <a:avLst/>
          </a:prstGeom>
          <a:noFill/>
        </p:spPr>
        <p:txBody>
          <a:bodyPr wrap="square" rtlCol="0">
            <a:spAutoFit/>
          </a:bodyPr>
          <a:lstStyle/>
          <a:p>
            <a:r>
              <a:rPr lang="zh-CN" altLang="en-US" dirty="0"/>
              <a:t>由于</a:t>
            </a:r>
            <a:r>
              <a:rPr lang="en-US" altLang="zh-CN" dirty="0"/>
              <a:t>TF</a:t>
            </a:r>
            <a:r>
              <a:rPr lang="zh-CN" altLang="en-US" dirty="0"/>
              <a:t>和</a:t>
            </a:r>
            <a:r>
              <a:rPr lang="en-US" altLang="zh-CN" dirty="0"/>
              <a:t>TR</a:t>
            </a:r>
            <a:r>
              <a:rPr lang="zh-CN" altLang="en-US" dirty="0"/>
              <a:t>也是平衡二叉树，所以自然满足</a:t>
            </a:r>
            <a:r>
              <a:rPr lang="en-US" altLang="zh-CN" dirty="0">
                <a:solidFill>
                  <a:schemeClr val="accent1"/>
                </a:solidFill>
              </a:rPr>
              <a:t>F</a:t>
            </a:r>
            <a:r>
              <a:rPr lang="en-US" altLang="zh-CN" baseline="-25000" dirty="0">
                <a:solidFill>
                  <a:schemeClr val="accent1"/>
                </a:solidFill>
              </a:rPr>
              <a:t>1</a:t>
            </a:r>
            <a:r>
              <a:rPr lang="en-US" altLang="zh-CN" dirty="0">
                <a:solidFill>
                  <a:schemeClr val="accent1"/>
                </a:solidFill>
              </a:rPr>
              <a:t>=F(H</a:t>
            </a:r>
            <a:r>
              <a:rPr lang="en-US" altLang="zh-CN" baseline="-25000" dirty="0">
                <a:solidFill>
                  <a:schemeClr val="accent1"/>
                </a:solidFill>
              </a:rPr>
              <a:t>1</a:t>
            </a:r>
            <a:r>
              <a:rPr lang="en-US" altLang="zh-CN" dirty="0">
                <a:solidFill>
                  <a:schemeClr val="accent1"/>
                </a:solidFill>
              </a:rPr>
              <a:t>),F</a:t>
            </a:r>
            <a:r>
              <a:rPr lang="en-US" altLang="zh-CN" baseline="-25000" dirty="0">
                <a:solidFill>
                  <a:schemeClr val="accent1"/>
                </a:solidFill>
              </a:rPr>
              <a:t>2</a:t>
            </a:r>
            <a:r>
              <a:rPr lang="en-US" altLang="zh-CN" dirty="0">
                <a:solidFill>
                  <a:schemeClr val="accent1"/>
                </a:solidFill>
              </a:rPr>
              <a:t>=F(H</a:t>
            </a:r>
            <a:r>
              <a:rPr lang="en-US" altLang="zh-CN" baseline="-25000" dirty="0">
                <a:solidFill>
                  <a:schemeClr val="accent1"/>
                </a:solidFill>
              </a:rPr>
              <a:t>2</a:t>
            </a:r>
            <a:r>
              <a:rPr lang="en-US" altLang="zh-CN" dirty="0">
                <a:solidFill>
                  <a:schemeClr val="accent1"/>
                </a:solidFill>
              </a:rPr>
              <a:t>)</a:t>
            </a:r>
            <a:r>
              <a:rPr lang="zh-CN" altLang="en-US" dirty="0"/>
              <a:t>。其中</a:t>
            </a:r>
            <a:r>
              <a:rPr lang="en-US" altLang="zh-CN" dirty="0"/>
              <a:t>H</a:t>
            </a:r>
            <a:r>
              <a:rPr lang="en-US" altLang="zh-CN" baseline="-25000" dirty="0"/>
              <a:t>1</a:t>
            </a:r>
            <a:r>
              <a:rPr lang="zh-CN" altLang="en-US" dirty="0"/>
              <a:t>和</a:t>
            </a:r>
            <a:r>
              <a:rPr lang="en-US" altLang="zh-CN" dirty="0"/>
              <a:t>H</a:t>
            </a:r>
            <a:r>
              <a:rPr lang="en-US" altLang="zh-CN" baseline="-25000" dirty="0"/>
              <a:t>2</a:t>
            </a:r>
            <a:r>
              <a:rPr lang="zh-CN" altLang="en-US" dirty="0"/>
              <a:t>分别代表</a:t>
            </a:r>
            <a:r>
              <a:rPr lang="en-US" altLang="zh-CN" dirty="0"/>
              <a:t>TF</a:t>
            </a:r>
            <a:r>
              <a:rPr lang="zh-CN" altLang="en-US" dirty="0"/>
              <a:t>和</a:t>
            </a:r>
            <a:r>
              <a:rPr lang="en-US" altLang="zh-CN" dirty="0"/>
              <a:t>TR</a:t>
            </a:r>
            <a:r>
              <a:rPr lang="zh-CN" altLang="en-US" dirty="0"/>
              <a:t>的高度。</a:t>
            </a:r>
            <a:endParaRPr lang="en-US" altLang="zh-CN" dirty="0"/>
          </a:p>
          <a:p>
            <a:r>
              <a:rPr lang="zh-CN" altLang="en-US" dirty="0"/>
              <a:t>所以求</a:t>
            </a:r>
            <a:r>
              <a:rPr lang="en-US" altLang="zh-CN" dirty="0"/>
              <a:t>F</a:t>
            </a:r>
            <a:r>
              <a:rPr lang="en-US" altLang="zh-CN" baseline="-25000" dirty="0"/>
              <a:t>1</a:t>
            </a:r>
            <a:r>
              <a:rPr lang="zh-CN" altLang="en-US" dirty="0"/>
              <a:t>和</a:t>
            </a:r>
            <a:r>
              <a:rPr lang="en-US" altLang="zh-CN" dirty="0"/>
              <a:t>F</a:t>
            </a:r>
            <a:r>
              <a:rPr lang="en-US" altLang="zh-CN" baseline="-25000" dirty="0"/>
              <a:t>2</a:t>
            </a:r>
            <a:r>
              <a:rPr lang="zh-CN" altLang="en-US" dirty="0"/>
              <a:t>就转换成求</a:t>
            </a:r>
            <a:r>
              <a:rPr lang="en-US" altLang="zh-CN" dirty="0"/>
              <a:t>TF</a:t>
            </a:r>
            <a:r>
              <a:rPr lang="zh-CN" altLang="en-US" dirty="0"/>
              <a:t>和</a:t>
            </a:r>
            <a:r>
              <a:rPr lang="en-US" altLang="zh-CN" dirty="0"/>
              <a:t>TR</a:t>
            </a:r>
            <a:r>
              <a:rPr lang="zh-CN" altLang="en-US" dirty="0"/>
              <a:t>的高度</a:t>
            </a:r>
            <a:r>
              <a:rPr lang="en-US" altLang="zh-CN" dirty="0"/>
              <a:t>H</a:t>
            </a:r>
            <a:r>
              <a:rPr lang="en-US" altLang="zh-CN" baseline="-25000" dirty="0"/>
              <a:t>1</a:t>
            </a:r>
            <a:r>
              <a:rPr lang="zh-CN" altLang="en-US" dirty="0"/>
              <a:t>和</a:t>
            </a:r>
            <a:r>
              <a:rPr lang="en-US" altLang="zh-CN" dirty="0"/>
              <a:t>H</a:t>
            </a:r>
            <a:r>
              <a:rPr lang="en-US" altLang="zh-CN" baseline="-25000" dirty="0"/>
              <a:t>2</a:t>
            </a:r>
            <a:r>
              <a:rPr lang="zh-CN" altLang="en-US" dirty="0"/>
              <a:t>。</a:t>
            </a:r>
            <a:endParaRPr lang="en-US" altLang="zh-CN" dirty="0"/>
          </a:p>
        </p:txBody>
      </p:sp>
      <p:sp>
        <p:nvSpPr>
          <p:cNvPr id="121" name="文本框 120">
            <a:extLst>
              <a:ext uri="{FF2B5EF4-FFF2-40B4-BE49-F238E27FC236}">
                <a16:creationId xmlns:a16="http://schemas.microsoft.com/office/drawing/2014/main" xmlns="" id="{9AB03578-8F1E-4707-9BA5-61632EA460C1}"/>
              </a:ext>
            </a:extLst>
          </p:cNvPr>
          <p:cNvSpPr txBox="1"/>
          <p:nvPr/>
        </p:nvSpPr>
        <p:spPr>
          <a:xfrm>
            <a:off x="489445" y="5069554"/>
            <a:ext cx="10091956" cy="1200329"/>
          </a:xfrm>
          <a:prstGeom prst="rect">
            <a:avLst/>
          </a:prstGeom>
          <a:noFill/>
        </p:spPr>
        <p:txBody>
          <a:bodyPr wrap="square" rtlCol="0">
            <a:spAutoFit/>
          </a:bodyPr>
          <a:lstStyle/>
          <a:p>
            <a:r>
              <a:rPr lang="zh-CN" altLang="en-US" dirty="0"/>
              <a:t>我们知道平衡二叉树的要求是左右子树的高度差不超过</a:t>
            </a:r>
            <a:r>
              <a:rPr lang="en-US" altLang="zh-CN" dirty="0"/>
              <a:t>1</a:t>
            </a:r>
            <a:r>
              <a:rPr lang="zh-CN" altLang="en-US" dirty="0"/>
              <a:t>，</a:t>
            </a:r>
            <a:r>
              <a:rPr lang="zh-CN" altLang="en-US" dirty="0">
                <a:solidFill>
                  <a:schemeClr val="accent2"/>
                </a:solidFill>
              </a:rPr>
              <a:t>所以</a:t>
            </a:r>
            <a:r>
              <a:rPr lang="en-US" altLang="zh-CN" dirty="0">
                <a:solidFill>
                  <a:schemeClr val="accent2"/>
                </a:solidFill>
              </a:rPr>
              <a:t>H</a:t>
            </a:r>
            <a:r>
              <a:rPr lang="en-US" altLang="zh-CN" baseline="-25000" dirty="0">
                <a:solidFill>
                  <a:schemeClr val="accent2"/>
                </a:solidFill>
              </a:rPr>
              <a:t>1</a:t>
            </a:r>
            <a:r>
              <a:rPr lang="zh-CN" altLang="en-US" dirty="0">
                <a:solidFill>
                  <a:schemeClr val="accent2"/>
                </a:solidFill>
              </a:rPr>
              <a:t>和</a:t>
            </a:r>
            <a:r>
              <a:rPr lang="en-US" altLang="zh-CN" dirty="0">
                <a:solidFill>
                  <a:schemeClr val="accent2"/>
                </a:solidFill>
              </a:rPr>
              <a:t>H</a:t>
            </a:r>
            <a:r>
              <a:rPr lang="en-US" altLang="zh-CN" baseline="-25000" dirty="0">
                <a:solidFill>
                  <a:schemeClr val="accent2"/>
                </a:solidFill>
              </a:rPr>
              <a:t>2</a:t>
            </a:r>
            <a:r>
              <a:rPr lang="zh-CN" altLang="en-US" dirty="0">
                <a:solidFill>
                  <a:schemeClr val="accent2"/>
                </a:solidFill>
              </a:rPr>
              <a:t>的值要么就是一样大，要么就是其中一个比另一个大</a:t>
            </a:r>
            <a:r>
              <a:rPr lang="en-US" altLang="zh-CN" dirty="0">
                <a:solidFill>
                  <a:schemeClr val="accent2"/>
                </a:solidFill>
              </a:rPr>
              <a:t>1</a:t>
            </a:r>
            <a:r>
              <a:rPr lang="zh-CN" altLang="en-US" dirty="0">
                <a:solidFill>
                  <a:schemeClr val="accent2"/>
                </a:solidFill>
              </a:rPr>
              <a:t>。</a:t>
            </a:r>
            <a:r>
              <a:rPr lang="zh-CN" altLang="en-US" dirty="0"/>
              <a:t>假设</a:t>
            </a:r>
            <a:r>
              <a:rPr lang="en-US" altLang="zh-CN" dirty="0"/>
              <a:t>H1</a:t>
            </a:r>
            <a:r>
              <a:rPr lang="zh-CN" altLang="en-US" dirty="0"/>
              <a:t>和</a:t>
            </a:r>
            <a:r>
              <a:rPr lang="en-US" altLang="zh-CN" dirty="0"/>
              <a:t>H2</a:t>
            </a:r>
            <a:r>
              <a:rPr lang="zh-CN" altLang="en-US" dirty="0"/>
              <a:t>一样大，</a:t>
            </a:r>
            <a:r>
              <a:rPr lang="zh-CN" altLang="en-US" dirty="0">
                <a:solidFill>
                  <a:schemeClr val="accent2"/>
                </a:solidFill>
              </a:rPr>
              <a:t>也就是</a:t>
            </a:r>
            <a:r>
              <a:rPr lang="en-US" altLang="zh-CN" dirty="0">
                <a:solidFill>
                  <a:schemeClr val="accent2"/>
                </a:solidFill>
              </a:rPr>
              <a:t>H1=H2=H-1</a:t>
            </a:r>
            <a:r>
              <a:rPr lang="zh-CN" altLang="en-US" dirty="0">
                <a:solidFill>
                  <a:schemeClr val="accent2"/>
                </a:solidFill>
              </a:rPr>
              <a:t>。</a:t>
            </a:r>
            <a:r>
              <a:rPr lang="zh-CN" altLang="en-US" dirty="0"/>
              <a:t>和</a:t>
            </a:r>
            <a:r>
              <a:rPr lang="en-US" altLang="zh-CN" dirty="0"/>
              <a:t>H1</a:t>
            </a:r>
            <a:r>
              <a:rPr lang="zh-CN" altLang="en-US" dirty="0"/>
              <a:t>和</a:t>
            </a:r>
            <a:r>
              <a:rPr lang="en-US" altLang="zh-CN" dirty="0"/>
              <a:t>H2</a:t>
            </a:r>
            <a:r>
              <a:rPr lang="zh-CN" altLang="en-US" dirty="0"/>
              <a:t>其中比另一个大</a:t>
            </a:r>
            <a:r>
              <a:rPr lang="en-US" altLang="zh-CN" dirty="0"/>
              <a:t>1</a:t>
            </a:r>
            <a:r>
              <a:rPr lang="zh-CN" altLang="en-US" dirty="0"/>
              <a:t>的情况相比，显然要多出更多结点，就不满足</a:t>
            </a:r>
            <a:r>
              <a:rPr lang="en-US" altLang="zh-CN" dirty="0"/>
              <a:t>F(H)</a:t>
            </a:r>
            <a:r>
              <a:rPr lang="zh-CN" altLang="en-US" dirty="0"/>
              <a:t>是最少结点的情况了。</a:t>
            </a:r>
            <a:r>
              <a:rPr lang="zh-CN" altLang="en-US" dirty="0">
                <a:solidFill>
                  <a:schemeClr val="accent2"/>
                </a:solidFill>
              </a:rPr>
              <a:t>所以</a:t>
            </a:r>
            <a:r>
              <a:rPr lang="en-US" altLang="zh-CN" dirty="0">
                <a:solidFill>
                  <a:schemeClr val="accent2"/>
                </a:solidFill>
              </a:rPr>
              <a:t>H1</a:t>
            </a:r>
            <a:r>
              <a:rPr lang="zh-CN" altLang="en-US" dirty="0">
                <a:solidFill>
                  <a:schemeClr val="accent2"/>
                </a:solidFill>
              </a:rPr>
              <a:t>和</a:t>
            </a:r>
            <a:r>
              <a:rPr lang="en-US" altLang="zh-CN" dirty="0">
                <a:solidFill>
                  <a:schemeClr val="accent2"/>
                </a:solidFill>
              </a:rPr>
              <a:t>H2</a:t>
            </a:r>
            <a:r>
              <a:rPr lang="zh-CN" altLang="en-US" dirty="0">
                <a:solidFill>
                  <a:schemeClr val="accent2"/>
                </a:solidFill>
              </a:rPr>
              <a:t>应该是一个为</a:t>
            </a:r>
            <a:r>
              <a:rPr lang="en-US" altLang="zh-CN" dirty="0">
                <a:solidFill>
                  <a:schemeClr val="accent2"/>
                </a:solidFill>
              </a:rPr>
              <a:t>H-1</a:t>
            </a:r>
            <a:r>
              <a:rPr lang="zh-CN" altLang="en-US" dirty="0">
                <a:solidFill>
                  <a:schemeClr val="accent2"/>
                </a:solidFill>
              </a:rPr>
              <a:t>，一个是</a:t>
            </a:r>
            <a:r>
              <a:rPr lang="en-US" altLang="zh-CN" dirty="0">
                <a:solidFill>
                  <a:schemeClr val="accent2"/>
                </a:solidFill>
              </a:rPr>
              <a:t>(H-1)-1=H-2</a:t>
            </a:r>
            <a:r>
              <a:rPr lang="zh-CN" altLang="en-US" dirty="0">
                <a:solidFill>
                  <a:schemeClr val="accent2"/>
                </a:solidFill>
              </a:rPr>
              <a:t>。整理一下就能得到</a:t>
            </a:r>
            <a:r>
              <a:rPr lang="en-US" altLang="zh-CN" dirty="0">
                <a:solidFill>
                  <a:schemeClr val="accent2"/>
                </a:solidFill>
              </a:rPr>
              <a:t>F(H)=F(H-1)+F(H-2)+1</a:t>
            </a:r>
          </a:p>
        </p:txBody>
      </p:sp>
      <p:sp>
        <p:nvSpPr>
          <p:cNvPr id="123" name="椭圆 122">
            <a:extLst>
              <a:ext uri="{FF2B5EF4-FFF2-40B4-BE49-F238E27FC236}">
                <a16:creationId xmlns:a16="http://schemas.microsoft.com/office/drawing/2014/main" xmlns="" id="{47690204-8949-4F71-BE95-12B495BBF669}"/>
              </a:ext>
            </a:extLst>
          </p:cNvPr>
          <p:cNvSpPr/>
          <p:nvPr/>
        </p:nvSpPr>
        <p:spPr>
          <a:xfrm>
            <a:off x="8742246" y="1547711"/>
            <a:ext cx="1031846" cy="13426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xmlns="" id="{5BCCFE82-A29D-4B82-9B60-D1298CD50D54}"/>
              </a:ext>
            </a:extLst>
          </p:cNvPr>
          <p:cNvSpPr txBox="1"/>
          <p:nvPr/>
        </p:nvSpPr>
        <p:spPr>
          <a:xfrm>
            <a:off x="5201791" y="2058276"/>
            <a:ext cx="620341" cy="369332"/>
          </a:xfrm>
          <a:prstGeom prst="rect">
            <a:avLst/>
          </a:prstGeom>
          <a:noFill/>
        </p:spPr>
        <p:txBody>
          <a:bodyPr wrap="square" rtlCol="0">
            <a:spAutoFit/>
          </a:bodyPr>
          <a:lstStyle/>
          <a:p>
            <a:r>
              <a:rPr lang="en-US" altLang="zh-CN" dirty="0">
                <a:solidFill>
                  <a:schemeClr val="accent1"/>
                </a:solidFill>
              </a:rPr>
              <a:t>H-1</a:t>
            </a:r>
            <a:endParaRPr lang="zh-CN" altLang="en-US" dirty="0">
              <a:solidFill>
                <a:schemeClr val="accent1"/>
              </a:solidFill>
            </a:endParaRPr>
          </a:p>
        </p:txBody>
      </p:sp>
      <p:sp>
        <p:nvSpPr>
          <p:cNvPr id="124" name="文本框 123">
            <a:extLst>
              <a:ext uri="{FF2B5EF4-FFF2-40B4-BE49-F238E27FC236}">
                <a16:creationId xmlns:a16="http://schemas.microsoft.com/office/drawing/2014/main" xmlns="" id="{6EFEC94D-B338-4505-A663-66880A817710}"/>
              </a:ext>
            </a:extLst>
          </p:cNvPr>
          <p:cNvSpPr txBox="1"/>
          <p:nvPr/>
        </p:nvSpPr>
        <p:spPr>
          <a:xfrm>
            <a:off x="6926385" y="2052823"/>
            <a:ext cx="620341" cy="369332"/>
          </a:xfrm>
          <a:prstGeom prst="rect">
            <a:avLst/>
          </a:prstGeom>
          <a:noFill/>
        </p:spPr>
        <p:txBody>
          <a:bodyPr wrap="square" rtlCol="0">
            <a:spAutoFit/>
          </a:bodyPr>
          <a:lstStyle/>
          <a:p>
            <a:r>
              <a:rPr lang="en-US" altLang="zh-CN" dirty="0">
                <a:solidFill>
                  <a:schemeClr val="accent1"/>
                </a:solidFill>
              </a:rPr>
              <a:t>H-1</a:t>
            </a:r>
            <a:endParaRPr lang="zh-CN" altLang="en-US" dirty="0">
              <a:solidFill>
                <a:schemeClr val="accent1"/>
              </a:solidFill>
            </a:endParaRPr>
          </a:p>
        </p:txBody>
      </p:sp>
      <p:sp>
        <p:nvSpPr>
          <p:cNvPr id="125" name="文本框 124">
            <a:extLst>
              <a:ext uri="{FF2B5EF4-FFF2-40B4-BE49-F238E27FC236}">
                <a16:creationId xmlns:a16="http://schemas.microsoft.com/office/drawing/2014/main" xmlns="" id="{ECA8A6AC-0EEF-4025-97CD-29D810E96F4D}"/>
              </a:ext>
            </a:extLst>
          </p:cNvPr>
          <p:cNvSpPr txBox="1"/>
          <p:nvPr/>
        </p:nvSpPr>
        <p:spPr>
          <a:xfrm>
            <a:off x="6179918" y="1567946"/>
            <a:ext cx="371065" cy="369332"/>
          </a:xfrm>
          <a:prstGeom prst="rect">
            <a:avLst/>
          </a:prstGeom>
          <a:noFill/>
        </p:spPr>
        <p:txBody>
          <a:bodyPr wrap="square" rtlCol="0">
            <a:spAutoFit/>
          </a:bodyPr>
          <a:lstStyle/>
          <a:p>
            <a:r>
              <a:rPr lang="en-US" altLang="zh-CN" dirty="0">
                <a:solidFill>
                  <a:schemeClr val="accent2"/>
                </a:solidFill>
              </a:rPr>
              <a:t>H</a:t>
            </a:r>
            <a:endParaRPr lang="zh-CN" altLang="en-US" dirty="0">
              <a:solidFill>
                <a:schemeClr val="accent2"/>
              </a:solidFill>
            </a:endParaRPr>
          </a:p>
        </p:txBody>
      </p:sp>
      <p:sp>
        <p:nvSpPr>
          <p:cNvPr id="126" name="椭圆 125">
            <a:extLst>
              <a:ext uri="{FF2B5EF4-FFF2-40B4-BE49-F238E27FC236}">
                <a16:creationId xmlns:a16="http://schemas.microsoft.com/office/drawing/2014/main" xmlns="" id="{3C0AEE12-8C1A-415A-BFDA-0F7DEA51631F}"/>
              </a:ext>
            </a:extLst>
          </p:cNvPr>
          <p:cNvSpPr/>
          <p:nvPr/>
        </p:nvSpPr>
        <p:spPr>
          <a:xfrm>
            <a:off x="10277281" y="1547711"/>
            <a:ext cx="1031846" cy="1033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51ABBDE0-4DC1-4B12-9577-AB7E94D69B67}"/>
              </a:ext>
            </a:extLst>
          </p:cNvPr>
          <p:cNvSpPr txBox="1"/>
          <p:nvPr/>
        </p:nvSpPr>
        <p:spPr>
          <a:xfrm>
            <a:off x="8947998" y="2058276"/>
            <a:ext cx="620341" cy="369332"/>
          </a:xfrm>
          <a:prstGeom prst="rect">
            <a:avLst/>
          </a:prstGeom>
          <a:noFill/>
        </p:spPr>
        <p:txBody>
          <a:bodyPr wrap="square" rtlCol="0">
            <a:spAutoFit/>
          </a:bodyPr>
          <a:lstStyle/>
          <a:p>
            <a:r>
              <a:rPr lang="en-US" altLang="zh-CN" dirty="0">
                <a:solidFill>
                  <a:schemeClr val="accent1"/>
                </a:solidFill>
              </a:rPr>
              <a:t>H-1</a:t>
            </a:r>
            <a:endParaRPr lang="zh-CN" altLang="en-US" dirty="0">
              <a:solidFill>
                <a:schemeClr val="accent1"/>
              </a:solidFill>
            </a:endParaRPr>
          </a:p>
        </p:txBody>
      </p:sp>
      <p:sp>
        <p:nvSpPr>
          <p:cNvPr id="128" name="文本框 127">
            <a:extLst>
              <a:ext uri="{FF2B5EF4-FFF2-40B4-BE49-F238E27FC236}">
                <a16:creationId xmlns:a16="http://schemas.microsoft.com/office/drawing/2014/main" xmlns="" id="{1E150041-C493-4F51-813C-BAF219A1F1AD}"/>
              </a:ext>
            </a:extLst>
          </p:cNvPr>
          <p:cNvSpPr txBox="1"/>
          <p:nvPr/>
        </p:nvSpPr>
        <p:spPr>
          <a:xfrm>
            <a:off x="10483033" y="2052343"/>
            <a:ext cx="620341" cy="369332"/>
          </a:xfrm>
          <a:prstGeom prst="rect">
            <a:avLst/>
          </a:prstGeom>
          <a:noFill/>
        </p:spPr>
        <p:txBody>
          <a:bodyPr wrap="square" rtlCol="0">
            <a:spAutoFit/>
          </a:bodyPr>
          <a:lstStyle/>
          <a:p>
            <a:r>
              <a:rPr lang="en-US" altLang="zh-CN" dirty="0">
                <a:solidFill>
                  <a:schemeClr val="accent1"/>
                </a:solidFill>
              </a:rPr>
              <a:t>H-2</a:t>
            </a:r>
            <a:endParaRPr lang="zh-CN" altLang="en-US" dirty="0">
              <a:solidFill>
                <a:schemeClr val="accent1"/>
              </a:solidFill>
            </a:endParaRPr>
          </a:p>
        </p:txBody>
      </p:sp>
    </p:spTree>
    <p:extLst>
      <p:ext uri="{BB962C8B-B14F-4D97-AF65-F5344CB8AC3E}">
        <p14:creationId xmlns:p14="http://schemas.microsoft.com/office/powerpoint/2010/main" val="11984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fade">
                                      <p:cBhvr>
                                        <p:cTn id="32" dur="500"/>
                                        <p:tgtEl>
                                          <p:spTgt spid="1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fade">
                                      <p:cBhvr>
                                        <p:cTn id="51" dur="500"/>
                                        <p:tgtEl>
                                          <p:spTgt spid="8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500"/>
                                        <p:tgtEl>
                                          <p:spTgt spid="1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fade">
                                      <p:cBhvr>
                                        <p:cTn id="64" dur="500"/>
                                        <p:tgtEl>
                                          <p:spTgt spid="124"/>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fade">
                                      <p:cBhvr>
                                        <p:cTn id="70" dur="500"/>
                                        <p:tgtEl>
                                          <p:spTgt spid="84"/>
                                        </p:tgtEl>
                                      </p:cBhvr>
                                    </p:animEffect>
                                  </p:childTnLst>
                                </p:cTn>
                              </p:par>
                              <p:par>
                                <p:cTn id="71" presetID="10"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fade">
                                      <p:cBhvr>
                                        <p:cTn id="73" dur="500"/>
                                        <p:tgtEl>
                                          <p:spTgt spid="8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500"/>
                                        <p:tgtEl>
                                          <p:spTgt spid="8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23"/>
                                        </p:tgtEl>
                                        <p:attrNameLst>
                                          <p:attrName>style.visibility</p:attrName>
                                        </p:attrNameLst>
                                      </p:cBhvr>
                                      <p:to>
                                        <p:strVal val="visible"/>
                                      </p:to>
                                    </p:set>
                                    <p:animEffect transition="in" filter="fade">
                                      <p:cBhvr>
                                        <p:cTn id="81" dur="500"/>
                                        <p:tgtEl>
                                          <p:spTgt spid="1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fade">
                                      <p:cBhvr>
                                        <p:cTn id="84" dur="500"/>
                                        <p:tgtEl>
                                          <p:spTgt spid="12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6"/>
                                        </p:tgtEl>
                                        <p:attrNameLst>
                                          <p:attrName>style.visibility</p:attrName>
                                        </p:attrNameLst>
                                      </p:cBhvr>
                                      <p:to>
                                        <p:strVal val="visible"/>
                                      </p:to>
                                    </p:set>
                                    <p:animEffect transition="in" filter="fade">
                                      <p:cBhvr>
                                        <p:cTn id="87" dur="500"/>
                                        <p:tgtEl>
                                          <p:spTgt spid="1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Effect transition="in" filter="fade">
                                      <p:cBhvr>
                                        <p:cTn id="90"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63" grpId="0"/>
      <p:bldP spid="69" grpId="0" animBg="1"/>
      <p:bldP spid="18" grpId="0" animBg="1"/>
      <p:bldP spid="72" grpId="0" animBg="1"/>
      <p:bldP spid="28" grpId="0" animBg="1"/>
      <p:bldP spid="32" grpId="0"/>
      <p:bldP spid="84" grpId="0"/>
      <p:bldP spid="85" grpId="0"/>
      <p:bldP spid="89" grpId="0"/>
      <p:bldP spid="121" grpId="0"/>
      <p:bldP spid="123" grpId="0" animBg="1"/>
      <p:bldP spid="38" grpId="0"/>
      <p:bldP spid="124" grpId="0"/>
      <p:bldP spid="125" grpId="0"/>
      <p:bldP spid="126" grpId="0" animBg="1"/>
      <p:bldP spid="127" grpId="0"/>
      <p:bldP spid="12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en-US" altLang="zh-CN" sz="4600" dirty="0"/>
              <a:t>B</a:t>
            </a:r>
            <a:r>
              <a:rPr lang="zh-CN" altLang="en-US" sz="4600" dirty="0"/>
              <a:t>树和</a:t>
            </a:r>
            <a:r>
              <a:rPr lang="en-US" altLang="zh-CN" sz="4600" dirty="0"/>
              <a:t>B+</a:t>
            </a:r>
            <a:r>
              <a:rPr lang="zh-CN" altLang="en-US" sz="4600" dirty="0"/>
              <a:t>树</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888959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2-3</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2D26D569-4E69-40E2-B92F-B7423F30612A}"/>
              </a:ext>
            </a:extLst>
          </p:cNvPr>
          <p:cNvSpPr txBox="1"/>
          <p:nvPr/>
        </p:nvSpPr>
        <p:spPr>
          <a:xfrm>
            <a:off x="1157234" y="624923"/>
            <a:ext cx="6719880" cy="369332"/>
          </a:xfrm>
          <a:prstGeom prst="rect">
            <a:avLst/>
          </a:prstGeom>
          <a:noFill/>
        </p:spPr>
        <p:txBody>
          <a:bodyPr wrap="square" rtlCol="0">
            <a:spAutoFit/>
          </a:bodyPr>
          <a:lstStyle/>
          <a:p>
            <a:r>
              <a:rPr lang="en-US" altLang="zh-CN" dirty="0"/>
              <a:t>2-3</a:t>
            </a:r>
            <a:r>
              <a:rPr lang="zh-CN" altLang="en-US" dirty="0"/>
              <a:t>树是一种</a:t>
            </a:r>
            <a:r>
              <a:rPr lang="zh-CN" altLang="en-US" dirty="0">
                <a:solidFill>
                  <a:schemeClr val="accent1"/>
                </a:solidFill>
              </a:rPr>
              <a:t>多路查找树</a:t>
            </a:r>
            <a:r>
              <a:rPr lang="zh-CN" altLang="en-US" dirty="0"/>
              <a:t>：</a:t>
            </a:r>
            <a:r>
              <a:rPr lang="en-US" altLang="zh-CN" dirty="0"/>
              <a:t>2</a:t>
            </a:r>
            <a:r>
              <a:rPr lang="zh-CN" altLang="en-US" dirty="0"/>
              <a:t>和</a:t>
            </a:r>
            <a:r>
              <a:rPr lang="en-US" altLang="zh-CN" dirty="0"/>
              <a:t>3</a:t>
            </a:r>
            <a:r>
              <a:rPr lang="zh-CN" altLang="en-US" dirty="0"/>
              <a:t>的意思就是</a:t>
            </a:r>
            <a:r>
              <a:rPr lang="en-US" altLang="zh-CN" dirty="0"/>
              <a:t>2-3</a:t>
            </a:r>
            <a:r>
              <a:rPr lang="zh-CN" altLang="en-US" dirty="0"/>
              <a:t>树包含两种结点</a:t>
            </a:r>
            <a:endParaRPr lang="en-US" altLang="zh-CN" dirty="0"/>
          </a:p>
        </p:txBody>
      </p:sp>
      <p:sp>
        <p:nvSpPr>
          <p:cNvPr id="14" name="文本框 13">
            <a:extLst>
              <a:ext uri="{FF2B5EF4-FFF2-40B4-BE49-F238E27FC236}">
                <a16:creationId xmlns:a16="http://schemas.microsoft.com/office/drawing/2014/main" xmlns="" id="{8E200594-96C8-42CC-8DD7-179602C408BA}"/>
              </a:ext>
            </a:extLst>
          </p:cNvPr>
          <p:cNvSpPr txBox="1"/>
          <p:nvPr/>
        </p:nvSpPr>
        <p:spPr>
          <a:xfrm>
            <a:off x="1115436" y="1062327"/>
            <a:ext cx="10192923" cy="923330"/>
          </a:xfrm>
          <a:prstGeom prst="rect">
            <a:avLst/>
          </a:prstGeom>
          <a:noFill/>
        </p:spPr>
        <p:txBody>
          <a:bodyPr wrap="square" rtlCol="0">
            <a:spAutoFit/>
          </a:bodyPr>
          <a:lstStyle/>
          <a:p>
            <a:r>
              <a:rPr lang="en-US" altLang="zh-CN" dirty="0"/>
              <a:t>1)</a:t>
            </a:r>
            <a:r>
              <a:rPr lang="en-US" altLang="zh-CN" dirty="0">
                <a:solidFill>
                  <a:schemeClr val="accent1"/>
                </a:solidFill>
              </a:rPr>
              <a:t>2</a:t>
            </a:r>
            <a:r>
              <a:rPr lang="zh-CN" altLang="en-US" dirty="0">
                <a:solidFill>
                  <a:schemeClr val="accent1"/>
                </a:solidFill>
              </a:rPr>
              <a:t>结点</a:t>
            </a:r>
            <a:r>
              <a:rPr lang="zh-CN" altLang="en-US" dirty="0"/>
              <a:t>包含</a:t>
            </a:r>
            <a:r>
              <a:rPr lang="zh-CN" altLang="en-US" dirty="0">
                <a:solidFill>
                  <a:schemeClr val="accent2"/>
                </a:solidFill>
              </a:rPr>
              <a:t>一个元素</a:t>
            </a:r>
            <a:r>
              <a:rPr lang="zh-CN" altLang="en-US" dirty="0"/>
              <a:t>和</a:t>
            </a:r>
            <a:r>
              <a:rPr lang="zh-CN" altLang="en-US" dirty="0">
                <a:solidFill>
                  <a:schemeClr val="accent2"/>
                </a:solidFill>
              </a:rPr>
              <a:t>两个孩子</a:t>
            </a:r>
            <a:r>
              <a:rPr lang="en-US" altLang="zh-CN" dirty="0">
                <a:solidFill>
                  <a:schemeClr val="accent2"/>
                </a:solidFill>
              </a:rPr>
              <a:t>(</a:t>
            </a:r>
            <a:r>
              <a:rPr lang="zh-CN" altLang="en-US" dirty="0">
                <a:solidFill>
                  <a:schemeClr val="accent2"/>
                </a:solidFill>
              </a:rPr>
              <a:t>或者没有孩子</a:t>
            </a:r>
            <a:r>
              <a:rPr lang="en-US" altLang="zh-CN" dirty="0">
                <a:solidFill>
                  <a:schemeClr val="accent2"/>
                </a:solidFill>
              </a:rPr>
              <a:t>)</a:t>
            </a:r>
            <a:r>
              <a:rPr lang="zh-CN" altLang="en-US" dirty="0">
                <a:solidFill>
                  <a:schemeClr val="accent2"/>
                </a:solidFill>
              </a:rPr>
              <a:t>。</a:t>
            </a:r>
            <a:endParaRPr lang="en-US" altLang="zh-CN" dirty="0">
              <a:solidFill>
                <a:schemeClr val="accent2"/>
              </a:solidFill>
            </a:endParaRPr>
          </a:p>
          <a:p>
            <a:r>
              <a:rPr lang="en-US" altLang="zh-CN" dirty="0">
                <a:solidFill>
                  <a:schemeClr val="accent2"/>
                </a:solidFill>
              </a:rPr>
              <a:t>    </a:t>
            </a:r>
            <a:r>
              <a:rPr lang="zh-CN" altLang="en-US" dirty="0">
                <a:solidFill>
                  <a:schemeClr val="accent1"/>
                </a:solidFill>
              </a:rPr>
              <a:t>①左子树包含的元素小于该结点的元素值，右子树包含的元素大于该结点的元素值</a:t>
            </a:r>
            <a:endParaRPr lang="en-US" altLang="zh-CN" dirty="0">
              <a:solidFill>
                <a:schemeClr val="accent1"/>
              </a:solidFill>
            </a:endParaRPr>
          </a:p>
          <a:p>
            <a:r>
              <a:rPr lang="en-US" altLang="zh-CN" dirty="0">
                <a:solidFill>
                  <a:schemeClr val="accent2"/>
                </a:solidFill>
              </a:rPr>
              <a:t>    </a:t>
            </a:r>
            <a:r>
              <a:rPr lang="zh-CN" altLang="en-US" dirty="0">
                <a:solidFill>
                  <a:schemeClr val="accent1"/>
                </a:solidFill>
              </a:rPr>
              <a:t>②</a:t>
            </a:r>
            <a:r>
              <a:rPr lang="en-US" altLang="zh-CN" dirty="0">
                <a:solidFill>
                  <a:schemeClr val="accent1"/>
                </a:solidFill>
              </a:rPr>
              <a:t>2</a:t>
            </a:r>
            <a:r>
              <a:rPr lang="zh-CN" altLang="en-US" dirty="0">
                <a:solidFill>
                  <a:schemeClr val="accent1"/>
                </a:solidFill>
              </a:rPr>
              <a:t>结点</a:t>
            </a:r>
            <a:r>
              <a:rPr lang="zh-CN" altLang="en-US" dirty="0">
                <a:solidFill>
                  <a:schemeClr val="accent2"/>
                </a:solidFill>
              </a:rPr>
              <a:t>要不有两个孩子</a:t>
            </a:r>
            <a:r>
              <a:rPr lang="zh-CN" altLang="en-US" dirty="0">
                <a:solidFill>
                  <a:schemeClr val="accent1"/>
                </a:solidFill>
              </a:rPr>
              <a:t>，</a:t>
            </a:r>
            <a:r>
              <a:rPr lang="zh-CN" altLang="en-US" dirty="0">
                <a:solidFill>
                  <a:schemeClr val="accent2"/>
                </a:solidFill>
              </a:rPr>
              <a:t>要不就没有孩子</a:t>
            </a:r>
            <a:r>
              <a:rPr lang="zh-CN" altLang="en-US" dirty="0">
                <a:solidFill>
                  <a:schemeClr val="accent1"/>
                </a:solidFill>
              </a:rPr>
              <a:t>，不允许有一个孩子</a:t>
            </a:r>
          </a:p>
        </p:txBody>
      </p:sp>
      <p:sp>
        <p:nvSpPr>
          <p:cNvPr id="17" name="文本框 16">
            <a:extLst>
              <a:ext uri="{FF2B5EF4-FFF2-40B4-BE49-F238E27FC236}">
                <a16:creationId xmlns:a16="http://schemas.microsoft.com/office/drawing/2014/main" xmlns="" id="{DB9BC4C0-2916-4B62-B79E-06F2197E8B00}"/>
              </a:ext>
            </a:extLst>
          </p:cNvPr>
          <p:cNvSpPr txBox="1"/>
          <p:nvPr/>
        </p:nvSpPr>
        <p:spPr>
          <a:xfrm>
            <a:off x="1115436" y="2047971"/>
            <a:ext cx="10192923" cy="1200329"/>
          </a:xfrm>
          <a:prstGeom prst="rect">
            <a:avLst/>
          </a:prstGeom>
          <a:noFill/>
        </p:spPr>
        <p:txBody>
          <a:bodyPr wrap="square" rtlCol="0">
            <a:spAutoFit/>
          </a:bodyPr>
          <a:lstStyle/>
          <a:p>
            <a:r>
              <a:rPr lang="en-US" altLang="zh-CN" dirty="0"/>
              <a:t>2)</a:t>
            </a:r>
            <a:r>
              <a:rPr lang="en-US" altLang="zh-CN" dirty="0">
                <a:solidFill>
                  <a:schemeClr val="accent1"/>
                </a:solidFill>
              </a:rPr>
              <a:t>3</a:t>
            </a:r>
            <a:r>
              <a:rPr lang="zh-CN" altLang="en-US" dirty="0">
                <a:solidFill>
                  <a:schemeClr val="accent1"/>
                </a:solidFill>
              </a:rPr>
              <a:t>结点</a:t>
            </a:r>
            <a:r>
              <a:rPr lang="zh-CN" altLang="en-US" dirty="0"/>
              <a:t>包含</a:t>
            </a:r>
            <a:r>
              <a:rPr lang="zh-CN" altLang="en-US" dirty="0">
                <a:solidFill>
                  <a:schemeClr val="accent2"/>
                </a:solidFill>
              </a:rPr>
              <a:t>一大一小两个元素</a:t>
            </a:r>
            <a:r>
              <a:rPr lang="zh-CN" altLang="en-US" dirty="0"/>
              <a:t>和</a:t>
            </a:r>
            <a:r>
              <a:rPr lang="zh-CN" altLang="en-US" dirty="0">
                <a:solidFill>
                  <a:schemeClr val="accent2"/>
                </a:solidFill>
              </a:rPr>
              <a:t>三个孩子</a:t>
            </a:r>
            <a:r>
              <a:rPr lang="en-US" altLang="zh-CN" dirty="0">
                <a:solidFill>
                  <a:schemeClr val="accent2"/>
                </a:solidFill>
              </a:rPr>
              <a:t>(</a:t>
            </a:r>
            <a:r>
              <a:rPr lang="zh-CN" altLang="en-US" dirty="0">
                <a:solidFill>
                  <a:schemeClr val="accent2"/>
                </a:solidFill>
              </a:rPr>
              <a:t>或者没有孩子</a:t>
            </a:r>
            <a:r>
              <a:rPr lang="en-US" altLang="zh-CN" dirty="0">
                <a:solidFill>
                  <a:schemeClr val="accent2"/>
                </a:solidFill>
              </a:rPr>
              <a:t>)</a:t>
            </a:r>
            <a:r>
              <a:rPr lang="zh-CN" altLang="en-US" dirty="0">
                <a:solidFill>
                  <a:schemeClr val="accent2"/>
                </a:solidFill>
              </a:rPr>
              <a:t>。</a:t>
            </a:r>
            <a:r>
              <a:rPr lang="en-US" altLang="zh-CN" dirty="0">
                <a:solidFill>
                  <a:schemeClr val="accent2"/>
                </a:solidFill>
              </a:rPr>
              <a:t>(</a:t>
            </a:r>
            <a:r>
              <a:rPr lang="zh-CN" altLang="en-US" dirty="0">
                <a:solidFill>
                  <a:schemeClr val="accent2"/>
                </a:solidFill>
              </a:rPr>
              <a:t>两个元素按大小顺序排列好</a:t>
            </a:r>
            <a:r>
              <a:rPr lang="en-US" altLang="zh-CN" dirty="0">
                <a:solidFill>
                  <a:schemeClr val="accent2"/>
                </a:solidFill>
              </a:rPr>
              <a:t>)</a:t>
            </a:r>
          </a:p>
          <a:p>
            <a:r>
              <a:rPr lang="en-US" altLang="zh-CN" dirty="0">
                <a:solidFill>
                  <a:schemeClr val="accent2"/>
                </a:solidFill>
              </a:rPr>
              <a:t>    </a:t>
            </a:r>
            <a:r>
              <a:rPr lang="zh-CN" altLang="en-US" dirty="0">
                <a:solidFill>
                  <a:schemeClr val="accent1"/>
                </a:solidFill>
              </a:rPr>
              <a:t>①左子树包含的元素小于该结点</a:t>
            </a:r>
            <a:r>
              <a:rPr lang="zh-CN" altLang="en-US" dirty="0">
                <a:solidFill>
                  <a:schemeClr val="accent2"/>
                </a:solidFill>
              </a:rPr>
              <a:t>较小的</a:t>
            </a:r>
            <a:r>
              <a:rPr lang="zh-CN" altLang="en-US" dirty="0">
                <a:solidFill>
                  <a:schemeClr val="accent1"/>
                </a:solidFill>
              </a:rPr>
              <a:t>元素值，右子树包含的元素大于该结点</a:t>
            </a:r>
            <a:r>
              <a:rPr lang="zh-CN" altLang="en-US" dirty="0">
                <a:solidFill>
                  <a:schemeClr val="accent2"/>
                </a:solidFill>
              </a:rPr>
              <a:t>较大的</a:t>
            </a:r>
            <a:r>
              <a:rPr lang="zh-CN" altLang="en-US" dirty="0">
                <a:solidFill>
                  <a:schemeClr val="accent1"/>
                </a:solidFill>
              </a:rPr>
              <a:t>元素值，中间子树包含的元素介于这两个元素值之间。</a:t>
            </a:r>
            <a:endParaRPr lang="en-US" altLang="zh-CN" dirty="0">
              <a:solidFill>
                <a:schemeClr val="accent1"/>
              </a:solidFill>
            </a:endParaRPr>
          </a:p>
          <a:p>
            <a:r>
              <a:rPr lang="en-US" altLang="zh-CN" dirty="0">
                <a:solidFill>
                  <a:schemeClr val="accent2"/>
                </a:solidFill>
              </a:rPr>
              <a:t>    </a:t>
            </a:r>
            <a:r>
              <a:rPr lang="zh-CN" altLang="en-US" dirty="0">
                <a:solidFill>
                  <a:schemeClr val="accent1"/>
                </a:solidFill>
              </a:rPr>
              <a:t>②</a:t>
            </a:r>
            <a:r>
              <a:rPr lang="en-US" altLang="zh-CN" dirty="0">
                <a:solidFill>
                  <a:schemeClr val="accent1"/>
                </a:solidFill>
              </a:rPr>
              <a:t>3</a:t>
            </a:r>
            <a:r>
              <a:rPr lang="zh-CN" altLang="en-US" dirty="0">
                <a:solidFill>
                  <a:schemeClr val="accent1"/>
                </a:solidFill>
              </a:rPr>
              <a:t>结点</a:t>
            </a:r>
            <a:r>
              <a:rPr lang="zh-CN" altLang="en-US" dirty="0">
                <a:solidFill>
                  <a:schemeClr val="accent2"/>
                </a:solidFill>
              </a:rPr>
              <a:t>要不有三个孩子</a:t>
            </a:r>
            <a:r>
              <a:rPr lang="zh-CN" altLang="en-US" dirty="0">
                <a:solidFill>
                  <a:schemeClr val="accent1"/>
                </a:solidFill>
              </a:rPr>
              <a:t>，</a:t>
            </a:r>
            <a:r>
              <a:rPr lang="zh-CN" altLang="en-US" dirty="0">
                <a:solidFill>
                  <a:schemeClr val="accent2"/>
                </a:solidFill>
              </a:rPr>
              <a:t>要不就没有孩子</a:t>
            </a:r>
            <a:r>
              <a:rPr lang="zh-CN" altLang="en-US" dirty="0">
                <a:solidFill>
                  <a:schemeClr val="accent1"/>
                </a:solidFill>
              </a:rPr>
              <a:t>，不允许有一个或两个孩子</a:t>
            </a:r>
          </a:p>
        </p:txBody>
      </p:sp>
      <p:sp>
        <p:nvSpPr>
          <p:cNvPr id="18" name="文本框 17">
            <a:extLst>
              <a:ext uri="{FF2B5EF4-FFF2-40B4-BE49-F238E27FC236}">
                <a16:creationId xmlns:a16="http://schemas.microsoft.com/office/drawing/2014/main" xmlns="" id="{43DA876C-AC9C-4320-ACE9-E335E4614377}"/>
              </a:ext>
            </a:extLst>
          </p:cNvPr>
          <p:cNvSpPr txBox="1"/>
          <p:nvPr/>
        </p:nvSpPr>
        <p:spPr>
          <a:xfrm>
            <a:off x="1115291" y="3330929"/>
            <a:ext cx="5381538" cy="369332"/>
          </a:xfrm>
          <a:prstGeom prst="rect">
            <a:avLst/>
          </a:prstGeom>
          <a:noFill/>
        </p:spPr>
        <p:txBody>
          <a:bodyPr wrap="square" rtlCol="0">
            <a:spAutoFit/>
          </a:bodyPr>
          <a:lstStyle/>
          <a:p>
            <a:r>
              <a:rPr lang="en-US" altLang="zh-CN" dirty="0"/>
              <a:t>3)2-3</a:t>
            </a:r>
            <a:r>
              <a:rPr lang="zh-CN" altLang="en-US" dirty="0"/>
              <a:t>树所有叶子结点都在同一层次</a:t>
            </a:r>
            <a:endParaRPr lang="zh-CN" altLang="en-US" dirty="0">
              <a:solidFill>
                <a:schemeClr val="accent1"/>
              </a:solidFill>
            </a:endParaRPr>
          </a:p>
        </p:txBody>
      </p:sp>
      <p:sp>
        <p:nvSpPr>
          <p:cNvPr id="5" name="矩形 4">
            <a:extLst>
              <a:ext uri="{FF2B5EF4-FFF2-40B4-BE49-F238E27FC236}">
                <a16:creationId xmlns:a16="http://schemas.microsoft.com/office/drawing/2014/main" xmlns="" id="{71FF3BD9-AF4A-483D-B3B6-276C00B4A884}"/>
              </a:ext>
            </a:extLst>
          </p:cNvPr>
          <p:cNvSpPr/>
          <p:nvPr/>
        </p:nvSpPr>
        <p:spPr>
          <a:xfrm>
            <a:off x="4517174" y="37716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2E4C8CEB-990D-4A68-A56A-9031FEC57D64}"/>
              </a:ext>
            </a:extLst>
          </p:cNvPr>
          <p:cNvSpPr/>
          <p:nvPr/>
        </p:nvSpPr>
        <p:spPr>
          <a:xfrm>
            <a:off x="5012124" y="37716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EB91515E-73E7-483F-A294-D32EF0AFB15B}"/>
              </a:ext>
            </a:extLst>
          </p:cNvPr>
          <p:cNvSpPr/>
          <p:nvPr/>
        </p:nvSpPr>
        <p:spPr>
          <a:xfrm>
            <a:off x="5507074" y="37716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CF317B56-7C38-4274-A631-3150B99DC282}"/>
              </a:ext>
            </a:extLst>
          </p:cNvPr>
          <p:cNvSpPr/>
          <p:nvPr/>
        </p:nvSpPr>
        <p:spPr>
          <a:xfrm>
            <a:off x="2279309" y="46114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0948282E-4DCB-4BE7-BF53-124F726A5F1E}"/>
              </a:ext>
            </a:extLst>
          </p:cNvPr>
          <p:cNvSpPr/>
          <p:nvPr/>
        </p:nvSpPr>
        <p:spPr>
          <a:xfrm>
            <a:off x="2774259" y="46114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xmlns="" id="{8E319469-2F03-487A-87C9-EBDDDCD56A15}"/>
              </a:ext>
            </a:extLst>
          </p:cNvPr>
          <p:cNvSpPr/>
          <p:nvPr/>
        </p:nvSpPr>
        <p:spPr>
          <a:xfrm>
            <a:off x="3269209" y="46114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xmlns="" id="{49681A48-E050-4952-B7F4-932F4EAF05B7}"/>
              </a:ext>
            </a:extLst>
          </p:cNvPr>
          <p:cNvSpPr txBox="1"/>
          <p:nvPr/>
        </p:nvSpPr>
        <p:spPr>
          <a:xfrm>
            <a:off x="2874819" y="4611468"/>
            <a:ext cx="293829" cy="369332"/>
          </a:xfrm>
          <a:prstGeom prst="rect">
            <a:avLst/>
          </a:prstGeom>
          <a:noFill/>
        </p:spPr>
        <p:txBody>
          <a:bodyPr wrap="square" rtlCol="0">
            <a:spAutoFit/>
          </a:bodyPr>
          <a:lstStyle/>
          <a:p>
            <a:r>
              <a:rPr lang="en-US" altLang="zh-CN" dirty="0"/>
              <a:t>5</a:t>
            </a:r>
            <a:endParaRPr lang="zh-CN" altLang="en-US" dirty="0"/>
          </a:p>
        </p:txBody>
      </p:sp>
      <p:sp>
        <p:nvSpPr>
          <p:cNvPr id="33" name="矩形 32">
            <a:extLst>
              <a:ext uri="{FF2B5EF4-FFF2-40B4-BE49-F238E27FC236}">
                <a16:creationId xmlns:a16="http://schemas.microsoft.com/office/drawing/2014/main" xmlns="" id="{08F69BE7-DF4D-4917-B522-ABE2B6E366A2}"/>
              </a:ext>
            </a:extLst>
          </p:cNvPr>
          <p:cNvSpPr/>
          <p:nvPr/>
        </p:nvSpPr>
        <p:spPr>
          <a:xfrm>
            <a:off x="7437941" y="45965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793E3074-7389-4D23-BA50-E67EE651C204}"/>
              </a:ext>
            </a:extLst>
          </p:cNvPr>
          <p:cNvSpPr/>
          <p:nvPr/>
        </p:nvSpPr>
        <p:spPr>
          <a:xfrm>
            <a:off x="7932891" y="45965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A90B8E96-A63D-4CA2-AE9F-34BF421088A7}"/>
              </a:ext>
            </a:extLst>
          </p:cNvPr>
          <p:cNvSpPr/>
          <p:nvPr/>
        </p:nvSpPr>
        <p:spPr>
          <a:xfrm>
            <a:off x="8427841" y="45965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xmlns="" id="{17FB672B-AAAD-479B-957C-BFA72C0F14DB}"/>
              </a:ext>
            </a:extLst>
          </p:cNvPr>
          <p:cNvSpPr/>
          <p:nvPr/>
        </p:nvSpPr>
        <p:spPr>
          <a:xfrm>
            <a:off x="6942991" y="45965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xmlns="" id="{345882E9-01A1-44BE-9F5C-168043BAF7FF}"/>
              </a:ext>
            </a:extLst>
          </p:cNvPr>
          <p:cNvSpPr/>
          <p:nvPr/>
        </p:nvSpPr>
        <p:spPr>
          <a:xfrm>
            <a:off x="8922791" y="45965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xmlns="" id="{E90B1399-1AF0-4EA2-A743-E74DE9989514}"/>
              </a:ext>
            </a:extLst>
          </p:cNvPr>
          <p:cNvSpPr/>
          <p:nvPr/>
        </p:nvSpPr>
        <p:spPr>
          <a:xfrm>
            <a:off x="686799"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1921E268-44A5-4AB2-A155-CFFF2268AB14}"/>
              </a:ext>
            </a:extLst>
          </p:cNvPr>
          <p:cNvSpPr/>
          <p:nvPr/>
        </p:nvSpPr>
        <p:spPr>
          <a:xfrm>
            <a:off x="1181749"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C12F31B1-2DE7-4F8C-8044-CD11283F6F2B}"/>
              </a:ext>
            </a:extLst>
          </p:cNvPr>
          <p:cNvSpPr/>
          <p:nvPr/>
        </p:nvSpPr>
        <p:spPr>
          <a:xfrm>
            <a:off x="1676699"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xmlns="" id="{E139D524-366C-453E-8B98-6A3B9244F357}"/>
              </a:ext>
            </a:extLst>
          </p:cNvPr>
          <p:cNvSpPr txBox="1"/>
          <p:nvPr/>
        </p:nvSpPr>
        <p:spPr>
          <a:xfrm>
            <a:off x="1262438" y="5485251"/>
            <a:ext cx="293829" cy="369332"/>
          </a:xfrm>
          <a:prstGeom prst="rect">
            <a:avLst/>
          </a:prstGeom>
          <a:noFill/>
        </p:spPr>
        <p:txBody>
          <a:bodyPr wrap="square" rtlCol="0">
            <a:spAutoFit/>
          </a:bodyPr>
          <a:lstStyle/>
          <a:p>
            <a:r>
              <a:rPr lang="en-US" altLang="zh-CN" dirty="0"/>
              <a:t>2</a:t>
            </a:r>
            <a:endParaRPr lang="zh-CN" altLang="en-US" dirty="0"/>
          </a:p>
        </p:txBody>
      </p:sp>
      <p:sp>
        <p:nvSpPr>
          <p:cNvPr id="8" name="文本框 7">
            <a:extLst>
              <a:ext uri="{FF2B5EF4-FFF2-40B4-BE49-F238E27FC236}">
                <a16:creationId xmlns:a16="http://schemas.microsoft.com/office/drawing/2014/main" xmlns="" id="{F043DAAA-F9F7-42D7-A55D-5CC060E32A75}"/>
              </a:ext>
            </a:extLst>
          </p:cNvPr>
          <p:cNvSpPr txBox="1"/>
          <p:nvPr/>
        </p:nvSpPr>
        <p:spPr>
          <a:xfrm>
            <a:off x="5012124" y="3783781"/>
            <a:ext cx="494950" cy="369332"/>
          </a:xfrm>
          <a:prstGeom prst="rect">
            <a:avLst/>
          </a:prstGeom>
          <a:noFill/>
        </p:spPr>
        <p:txBody>
          <a:bodyPr wrap="square" rtlCol="0">
            <a:spAutoFit/>
          </a:bodyPr>
          <a:lstStyle/>
          <a:p>
            <a:r>
              <a:rPr lang="en-US" altLang="zh-CN" dirty="0"/>
              <a:t>10</a:t>
            </a:r>
            <a:endParaRPr lang="zh-CN" altLang="en-US" dirty="0"/>
          </a:p>
        </p:txBody>
      </p:sp>
      <p:sp>
        <p:nvSpPr>
          <p:cNvPr id="43" name="文本框 42">
            <a:extLst>
              <a:ext uri="{FF2B5EF4-FFF2-40B4-BE49-F238E27FC236}">
                <a16:creationId xmlns:a16="http://schemas.microsoft.com/office/drawing/2014/main" xmlns="" id="{F8293F99-B9DF-469B-A155-3D3FC58BB5AE}"/>
              </a:ext>
            </a:extLst>
          </p:cNvPr>
          <p:cNvSpPr txBox="1"/>
          <p:nvPr/>
        </p:nvSpPr>
        <p:spPr>
          <a:xfrm>
            <a:off x="7437941" y="4596546"/>
            <a:ext cx="494950" cy="369332"/>
          </a:xfrm>
          <a:prstGeom prst="rect">
            <a:avLst/>
          </a:prstGeom>
          <a:noFill/>
        </p:spPr>
        <p:txBody>
          <a:bodyPr wrap="square" rtlCol="0">
            <a:spAutoFit/>
          </a:bodyPr>
          <a:lstStyle/>
          <a:p>
            <a:r>
              <a:rPr lang="en-US" altLang="zh-CN" dirty="0"/>
              <a:t>12</a:t>
            </a:r>
            <a:endParaRPr lang="zh-CN" altLang="en-US" dirty="0"/>
          </a:p>
        </p:txBody>
      </p:sp>
      <p:sp>
        <p:nvSpPr>
          <p:cNvPr id="44" name="文本框 43">
            <a:extLst>
              <a:ext uri="{FF2B5EF4-FFF2-40B4-BE49-F238E27FC236}">
                <a16:creationId xmlns:a16="http://schemas.microsoft.com/office/drawing/2014/main" xmlns="" id="{FE4223BA-80D1-4782-9E85-51696651B5F4}"/>
              </a:ext>
            </a:extLst>
          </p:cNvPr>
          <p:cNvSpPr txBox="1"/>
          <p:nvPr/>
        </p:nvSpPr>
        <p:spPr>
          <a:xfrm>
            <a:off x="8427841" y="4596546"/>
            <a:ext cx="494950" cy="369332"/>
          </a:xfrm>
          <a:prstGeom prst="rect">
            <a:avLst/>
          </a:prstGeom>
          <a:noFill/>
        </p:spPr>
        <p:txBody>
          <a:bodyPr wrap="square" rtlCol="0">
            <a:spAutoFit/>
          </a:bodyPr>
          <a:lstStyle/>
          <a:p>
            <a:r>
              <a:rPr lang="en-US" altLang="zh-CN" dirty="0"/>
              <a:t>15</a:t>
            </a:r>
            <a:endParaRPr lang="zh-CN" altLang="en-US" dirty="0"/>
          </a:p>
        </p:txBody>
      </p:sp>
      <p:cxnSp>
        <p:nvCxnSpPr>
          <p:cNvPr id="10" name="直接箭头连接符 9">
            <a:extLst>
              <a:ext uri="{FF2B5EF4-FFF2-40B4-BE49-F238E27FC236}">
                <a16:creationId xmlns:a16="http://schemas.microsoft.com/office/drawing/2014/main" xmlns="" id="{63EDA8B5-4582-4621-8100-12527967ED6A}"/>
              </a:ext>
            </a:extLst>
          </p:cNvPr>
          <p:cNvCxnSpPr>
            <a:endCxn id="42" idx="0"/>
          </p:cNvCxnSpPr>
          <p:nvPr/>
        </p:nvCxnSpPr>
        <p:spPr>
          <a:xfrm flipH="1">
            <a:off x="1409353" y="4796134"/>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C6712A38-59C8-49C2-A5EC-84D3206BA3AB}"/>
              </a:ext>
            </a:extLst>
          </p:cNvPr>
          <p:cNvCxnSpPr>
            <a:cxnSpLocks/>
            <a:endCxn id="30" idx="0"/>
          </p:cNvCxnSpPr>
          <p:nvPr/>
        </p:nvCxnSpPr>
        <p:spPr>
          <a:xfrm flipH="1">
            <a:off x="3021734" y="3968447"/>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814D2BE7-A8DF-4772-B35D-8DF04B26A766}"/>
              </a:ext>
            </a:extLst>
          </p:cNvPr>
          <p:cNvCxnSpPr>
            <a:endCxn id="34" idx="0"/>
          </p:cNvCxnSpPr>
          <p:nvPr/>
        </p:nvCxnSpPr>
        <p:spPr>
          <a:xfrm>
            <a:off x="5754549" y="3968447"/>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xmlns="" id="{E7D23DBC-33CA-4DEA-83D7-2E808EEBCA6A}"/>
              </a:ext>
            </a:extLst>
          </p:cNvPr>
          <p:cNvSpPr/>
          <p:nvPr/>
        </p:nvSpPr>
        <p:spPr>
          <a:xfrm>
            <a:off x="3292681"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xmlns="" id="{5A58C573-BD64-4693-B0CC-F048D79923A8}"/>
              </a:ext>
            </a:extLst>
          </p:cNvPr>
          <p:cNvSpPr/>
          <p:nvPr/>
        </p:nvSpPr>
        <p:spPr>
          <a:xfrm>
            <a:off x="3787631"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xmlns="" id="{A5086107-FD4B-44F0-BA03-5756F6E5A5E0}"/>
              </a:ext>
            </a:extLst>
          </p:cNvPr>
          <p:cNvSpPr/>
          <p:nvPr/>
        </p:nvSpPr>
        <p:spPr>
          <a:xfrm>
            <a:off x="4282581"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xmlns="" id="{D0579EB8-8CF2-4C1D-852D-0AF759179180}"/>
              </a:ext>
            </a:extLst>
          </p:cNvPr>
          <p:cNvSpPr/>
          <p:nvPr/>
        </p:nvSpPr>
        <p:spPr>
          <a:xfrm>
            <a:off x="2797731"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xmlns="" id="{A68CAE10-812F-4F82-8EB5-22E80F0C16BE}"/>
              </a:ext>
            </a:extLst>
          </p:cNvPr>
          <p:cNvSpPr/>
          <p:nvPr/>
        </p:nvSpPr>
        <p:spPr>
          <a:xfrm>
            <a:off x="4777531" y="54852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xmlns="" id="{8E09FDD7-4109-4F01-84A6-38034181A640}"/>
              </a:ext>
            </a:extLst>
          </p:cNvPr>
          <p:cNvSpPr txBox="1"/>
          <p:nvPr/>
        </p:nvSpPr>
        <p:spPr>
          <a:xfrm>
            <a:off x="3292681" y="5485251"/>
            <a:ext cx="494950" cy="369332"/>
          </a:xfrm>
          <a:prstGeom prst="rect">
            <a:avLst/>
          </a:prstGeom>
          <a:noFill/>
        </p:spPr>
        <p:txBody>
          <a:bodyPr wrap="square" rtlCol="0">
            <a:spAutoFit/>
          </a:bodyPr>
          <a:lstStyle/>
          <a:p>
            <a:r>
              <a:rPr lang="en-US" altLang="zh-CN" dirty="0"/>
              <a:t>7</a:t>
            </a:r>
            <a:endParaRPr lang="zh-CN" altLang="en-US" dirty="0"/>
          </a:p>
        </p:txBody>
      </p:sp>
      <p:sp>
        <p:nvSpPr>
          <p:cNvPr id="54" name="文本框 53">
            <a:extLst>
              <a:ext uri="{FF2B5EF4-FFF2-40B4-BE49-F238E27FC236}">
                <a16:creationId xmlns:a16="http://schemas.microsoft.com/office/drawing/2014/main" xmlns="" id="{68A83CD6-7183-4979-9B8D-99BF9261EEE4}"/>
              </a:ext>
            </a:extLst>
          </p:cNvPr>
          <p:cNvSpPr txBox="1"/>
          <p:nvPr/>
        </p:nvSpPr>
        <p:spPr>
          <a:xfrm>
            <a:off x="4282581" y="5485251"/>
            <a:ext cx="494950" cy="369332"/>
          </a:xfrm>
          <a:prstGeom prst="rect">
            <a:avLst/>
          </a:prstGeom>
          <a:noFill/>
        </p:spPr>
        <p:txBody>
          <a:bodyPr wrap="square" rtlCol="0">
            <a:spAutoFit/>
          </a:bodyPr>
          <a:lstStyle/>
          <a:p>
            <a:r>
              <a:rPr lang="en-US" altLang="zh-CN" dirty="0"/>
              <a:t>9</a:t>
            </a:r>
            <a:endParaRPr lang="zh-CN" altLang="en-US" dirty="0"/>
          </a:p>
        </p:txBody>
      </p:sp>
      <p:cxnSp>
        <p:nvCxnSpPr>
          <p:cNvPr id="56" name="直接箭头连接符 55">
            <a:extLst>
              <a:ext uri="{FF2B5EF4-FFF2-40B4-BE49-F238E27FC236}">
                <a16:creationId xmlns:a16="http://schemas.microsoft.com/office/drawing/2014/main" xmlns="" id="{5FCE4CC3-FB3C-4F85-AE4E-CF090D717183}"/>
              </a:ext>
            </a:extLst>
          </p:cNvPr>
          <p:cNvCxnSpPr>
            <a:endCxn id="49" idx="0"/>
          </p:cNvCxnSpPr>
          <p:nvPr/>
        </p:nvCxnSpPr>
        <p:spPr>
          <a:xfrm>
            <a:off x="3453068" y="4863693"/>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xmlns="" id="{64AA2851-6588-488D-9E09-B841B524F17C}"/>
              </a:ext>
            </a:extLst>
          </p:cNvPr>
          <p:cNvSpPr/>
          <p:nvPr/>
        </p:nvSpPr>
        <p:spPr>
          <a:xfrm>
            <a:off x="6002024"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3DB48CEE-DB97-49B4-AF65-9957DE74D8CC}"/>
              </a:ext>
            </a:extLst>
          </p:cNvPr>
          <p:cNvSpPr/>
          <p:nvPr/>
        </p:nvSpPr>
        <p:spPr>
          <a:xfrm>
            <a:off x="6496974"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04B6D21E-BE8C-4906-B839-87C72EEA70B0}"/>
              </a:ext>
            </a:extLst>
          </p:cNvPr>
          <p:cNvSpPr/>
          <p:nvPr/>
        </p:nvSpPr>
        <p:spPr>
          <a:xfrm>
            <a:off x="6991924"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DCF6999F-A109-4485-B803-9C21C9D8B78A}"/>
              </a:ext>
            </a:extLst>
          </p:cNvPr>
          <p:cNvSpPr/>
          <p:nvPr/>
        </p:nvSpPr>
        <p:spPr>
          <a:xfrm>
            <a:off x="5507074"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D4035845-9614-426B-89B2-FA2567F92738}"/>
              </a:ext>
            </a:extLst>
          </p:cNvPr>
          <p:cNvSpPr/>
          <p:nvPr/>
        </p:nvSpPr>
        <p:spPr>
          <a:xfrm>
            <a:off x="7486874"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DABB7975-9689-44FD-AA24-3F2DB419ECF2}"/>
              </a:ext>
            </a:extLst>
          </p:cNvPr>
          <p:cNvSpPr txBox="1"/>
          <p:nvPr/>
        </p:nvSpPr>
        <p:spPr>
          <a:xfrm>
            <a:off x="6002024" y="5480475"/>
            <a:ext cx="494950" cy="369332"/>
          </a:xfrm>
          <a:prstGeom prst="rect">
            <a:avLst/>
          </a:prstGeom>
          <a:noFill/>
        </p:spPr>
        <p:txBody>
          <a:bodyPr wrap="square" rtlCol="0">
            <a:spAutoFit/>
          </a:bodyPr>
          <a:lstStyle/>
          <a:p>
            <a:r>
              <a:rPr lang="en-US" altLang="zh-CN" dirty="0"/>
              <a:t>9</a:t>
            </a:r>
            <a:endParaRPr lang="zh-CN" altLang="en-US" dirty="0"/>
          </a:p>
        </p:txBody>
      </p:sp>
      <p:sp>
        <p:nvSpPr>
          <p:cNvPr id="71" name="文本框 70">
            <a:extLst>
              <a:ext uri="{FF2B5EF4-FFF2-40B4-BE49-F238E27FC236}">
                <a16:creationId xmlns:a16="http://schemas.microsoft.com/office/drawing/2014/main" xmlns="" id="{57ACE061-E94D-458C-A38C-FA7724A5C6C8}"/>
              </a:ext>
            </a:extLst>
          </p:cNvPr>
          <p:cNvSpPr txBox="1"/>
          <p:nvPr/>
        </p:nvSpPr>
        <p:spPr>
          <a:xfrm>
            <a:off x="6991924" y="5480475"/>
            <a:ext cx="494950" cy="369332"/>
          </a:xfrm>
          <a:prstGeom prst="rect">
            <a:avLst/>
          </a:prstGeom>
          <a:noFill/>
        </p:spPr>
        <p:txBody>
          <a:bodyPr wrap="square" rtlCol="0">
            <a:spAutoFit/>
          </a:bodyPr>
          <a:lstStyle/>
          <a:p>
            <a:r>
              <a:rPr lang="en-US" altLang="zh-CN" dirty="0"/>
              <a:t>11</a:t>
            </a:r>
            <a:endParaRPr lang="zh-CN" altLang="en-US" dirty="0"/>
          </a:p>
        </p:txBody>
      </p:sp>
      <p:cxnSp>
        <p:nvCxnSpPr>
          <p:cNvPr id="73" name="直接箭头连接符 72">
            <a:extLst>
              <a:ext uri="{FF2B5EF4-FFF2-40B4-BE49-F238E27FC236}">
                <a16:creationId xmlns:a16="http://schemas.microsoft.com/office/drawing/2014/main" xmlns="" id="{BB33C0F4-3294-4061-B49B-620566CCA653}"/>
              </a:ext>
            </a:extLst>
          </p:cNvPr>
          <p:cNvCxnSpPr>
            <a:endCxn id="66" idx="0"/>
          </p:cNvCxnSpPr>
          <p:nvPr/>
        </p:nvCxnSpPr>
        <p:spPr>
          <a:xfrm flipH="1">
            <a:off x="6744449" y="4796134"/>
            <a:ext cx="453305"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xmlns="" id="{E7D89EE4-D9B0-4145-B900-95CB1642E1BA}"/>
              </a:ext>
            </a:extLst>
          </p:cNvPr>
          <p:cNvCxnSpPr>
            <a:cxnSpLocks/>
          </p:cNvCxnSpPr>
          <p:nvPr/>
        </p:nvCxnSpPr>
        <p:spPr>
          <a:xfrm>
            <a:off x="8180366" y="4796134"/>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xmlns="" id="{384D2C91-17AC-4C00-8EFC-8D65B16BEF35}"/>
              </a:ext>
            </a:extLst>
          </p:cNvPr>
          <p:cNvSpPr/>
          <p:nvPr/>
        </p:nvSpPr>
        <p:spPr>
          <a:xfrm>
            <a:off x="8239889"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xmlns="" id="{29619276-3BE2-4EA4-92BE-9B17ACE4037F}"/>
              </a:ext>
            </a:extLst>
          </p:cNvPr>
          <p:cNvSpPr/>
          <p:nvPr/>
        </p:nvSpPr>
        <p:spPr>
          <a:xfrm>
            <a:off x="8734839"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xmlns="" id="{E6642E30-9091-49A2-893A-B9F1044C2A0C}"/>
              </a:ext>
            </a:extLst>
          </p:cNvPr>
          <p:cNvSpPr/>
          <p:nvPr/>
        </p:nvSpPr>
        <p:spPr>
          <a:xfrm>
            <a:off x="9229789" y="54804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xmlns="" id="{84C16D95-E32D-4EB6-ABBA-677F35CC091B}"/>
              </a:ext>
            </a:extLst>
          </p:cNvPr>
          <p:cNvSpPr txBox="1"/>
          <p:nvPr/>
        </p:nvSpPr>
        <p:spPr>
          <a:xfrm>
            <a:off x="8754710" y="5466239"/>
            <a:ext cx="494950" cy="369332"/>
          </a:xfrm>
          <a:prstGeom prst="rect">
            <a:avLst/>
          </a:prstGeom>
          <a:noFill/>
        </p:spPr>
        <p:txBody>
          <a:bodyPr wrap="square" rtlCol="0">
            <a:spAutoFit/>
          </a:bodyPr>
          <a:lstStyle/>
          <a:p>
            <a:r>
              <a:rPr lang="en-US" altLang="zh-CN" dirty="0"/>
              <a:t>13</a:t>
            </a:r>
            <a:endParaRPr lang="zh-CN" altLang="en-US" dirty="0"/>
          </a:p>
        </p:txBody>
      </p:sp>
      <p:sp>
        <p:nvSpPr>
          <p:cNvPr id="82" name="矩形 81">
            <a:extLst>
              <a:ext uri="{FF2B5EF4-FFF2-40B4-BE49-F238E27FC236}">
                <a16:creationId xmlns:a16="http://schemas.microsoft.com/office/drawing/2014/main" xmlns="" id="{5D5C7D54-00C0-49CD-861C-923C54455326}"/>
              </a:ext>
            </a:extLst>
          </p:cNvPr>
          <p:cNvSpPr/>
          <p:nvPr/>
        </p:nvSpPr>
        <p:spPr>
          <a:xfrm>
            <a:off x="10287697" y="54890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D05A4D3D-9F9F-437B-B8F3-D20662CFFFEA}"/>
              </a:ext>
            </a:extLst>
          </p:cNvPr>
          <p:cNvSpPr/>
          <p:nvPr/>
        </p:nvSpPr>
        <p:spPr>
          <a:xfrm>
            <a:off x="10782647" y="54890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xmlns="" id="{452BE2AD-DD7D-453F-89A6-2CDFD5473A68}"/>
              </a:ext>
            </a:extLst>
          </p:cNvPr>
          <p:cNvSpPr/>
          <p:nvPr/>
        </p:nvSpPr>
        <p:spPr>
          <a:xfrm>
            <a:off x="11277597" y="54890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DD00965B-3A55-4D8C-88E3-E2296FC2BBFD}"/>
              </a:ext>
            </a:extLst>
          </p:cNvPr>
          <p:cNvSpPr txBox="1"/>
          <p:nvPr/>
        </p:nvSpPr>
        <p:spPr>
          <a:xfrm>
            <a:off x="10802518" y="5474861"/>
            <a:ext cx="494950" cy="369332"/>
          </a:xfrm>
          <a:prstGeom prst="rect">
            <a:avLst/>
          </a:prstGeom>
          <a:noFill/>
        </p:spPr>
        <p:txBody>
          <a:bodyPr wrap="square" rtlCol="0">
            <a:spAutoFit/>
          </a:bodyPr>
          <a:lstStyle/>
          <a:p>
            <a:r>
              <a:rPr lang="en-US" altLang="zh-CN" dirty="0"/>
              <a:t>18</a:t>
            </a:r>
            <a:endParaRPr lang="zh-CN" altLang="en-US" dirty="0"/>
          </a:p>
        </p:txBody>
      </p:sp>
      <p:cxnSp>
        <p:nvCxnSpPr>
          <p:cNvPr id="87" name="直接箭头连接符 86">
            <a:extLst>
              <a:ext uri="{FF2B5EF4-FFF2-40B4-BE49-F238E27FC236}">
                <a16:creationId xmlns:a16="http://schemas.microsoft.com/office/drawing/2014/main" xmlns="" id="{922C50A4-DB8E-4AC2-B98C-52479A02E3FD}"/>
              </a:ext>
            </a:extLst>
          </p:cNvPr>
          <p:cNvCxnSpPr>
            <a:endCxn id="85" idx="0"/>
          </p:cNvCxnSpPr>
          <p:nvPr/>
        </p:nvCxnSpPr>
        <p:spPr>
          <a:xfrm>
            <a:off x="9169167" y="4796134"/>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xmlns="" id="{D70FC86F-6257-41DF-BDFB-0DBB48363588}"/>
              </a:ext>
            </a:extLst>
          </p:cNvPr>
          <p:cNvSpPr txBox="1"/>
          <p:nvPr/>
        </p:nvSpPr>
        <p:spPr>
          <a:xfrm>
            <a:off x="244110" y="6096767"/>
            <a:ext cx="1117431" cy="369332"/>
          </a:xfrm>
          <a:prstGeom prst="rect">
            <a:avLst/>
          </a:prstGeom>
          <a:noFill/>
        </p:spPr>
        <p:txBody>
          <a:bodyPr wrap="square" rtlCol="0">
            <a:spAutoFit/>
          </a:bodyPr>
          <a:lstStyle/>
          <a:p>
            <a:r>
              <a:rPr lang="en-US" altLang="zh-CN" dirty="0"/>
              <a:t>NULL</a:t>
            </a:r>
            <a:endParaRPr lang="zh-CN" altLang="en-US" dirty="0"/>
          </a:p>
        </p:txBody>
      </p:sp>
      <p:sp>
        <p:nvSpPr>
          <p:cNvPr id="101" name="文本框 100">
            <a:extLst>
              <a:ext uri="{FF2B5EF4-FFF2-40B4-BE49-F238E27FC236}">
                <a16:creationId xmlns:a16="http://schemas.microsoft.com/office/drawing/2014/main" xmlns="" id="{55EBC1F3-31DC-454F-96E5-7ADCFA5EF4FE}"/>
              </a:ext>
            </a:extLst>
          </p:cNvPr>
          <p:cNvSpPr txBox="1"/>
          <p:nvPr/>
        </p:nvSpPr>
        <p:spPr>
          <a:xfrm>
            <a:off x="1498196"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02" name="文本框 101">
            <a:extLst>
              <a:ext uri="{FF2B5EF4-FFF2-40B4-BE49-F238E27FC236}">
                <a16:creationId xmlns:a16="http://schemas.microsoft.com/office/drawing/2014/main" xmlns="" id="{D2DA6896-95ED-438E-84FD-F9B35D4B75DF}"/>
              </a:ext>
            </a:extLst>
          </p:cNvPr>
          <p:cNvSpPr txBox="1"/>
          <p:nvPr/>
        </p:nvSpPr>
        <p:spPr>
          <a:xfrm>
            <a:off x="2485778" y="6088163"/>
            <a:ext cx="742423" cy="369332"/>
          </a:xfrm>
          <a:prstGeom prst="rect">
            <a:avLst/>
          </a:prstGeom>
          <a:noFill/>
        </p:spPr>
        <p:txBody>
          <a:bodyPr wrap="square" rtlCol="0">
            <a:spAutoFit/>
          </a:bodyPr>
          <a:lstStyle/>
          <a:p>
            <a:r>
              <a:rPr lang="en-US" altLang="zh-CN" dirty="0"/>
              <a:t>NULL</a:t>
            </a:r>
            <a:endParaRPr lang="zh-CN" altLang="en-US" dirty="0"/>
          </a:p>
        </p:txBody>
      </p:sp>
      <p:sp>
        <p:nvSpPr>
          <p:cNvPr id="103" name="文本框 102">
            <a:extLst>
              <a:ext uri="{FF2B5EF4-FFF2-40B4-BE49-F238E27FC236}">
                <a16:creationId xmlns:a16="http://schemas.microsoft.com/office/drawing/2014/main" xmlns="" id="{9DBF144D-295C-4867-B071-4C44EDE98360}"/>
              </a:ext>
            </a:extLst>
          </p:cNvPr>
          <p:cNvSpPr txBox="1"/>
          <p:nvPr/>
        </p:nvSpPr>
        <p:spPr>
          <a:xfrm>
            <a:off x="3681502"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04" name="文本框 103">
            <a:extLst>
              <a:ext uri="{FF2B5EF4-FFF2-40B4-BE49-F238E27FC236}">
                <a16:creationId xmlns:a16="http://schemas.microsoft.com/office/drawing/2014/main" xmlns="" id="{226025BB-5C2D-4B61-8102-E84E6D86FA5F}"/>
              </a:ext>
            </a:extLst>
          </p:cNvPr>
          <p:cNvSpPr txBox="1"/>
          <p:nvPr/>
        </p:nvSpPr>
        <p:spPr>
          <a:xfrm>
            <a:off x="4684822"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05" name="文本框 104">
            <a:extLst>
              <a:ext uri="{FF2B5EF4-FFF2-40B4-BE49-F238E27FC236}">
                <a16:creationId xmlns:a16="http://schemas.microsoft.com/office/drawing/2014/main" xmlns="" id="{FA20EFDD-DD2D-48C2-8A53-E5C40FCDDCF9}"/>
              </a:ext>
            </a:extLst>
          </p:cNvPr>
          <p:cNvSpPr txBox="1"/>
          <p:nvPr/>
        </p:nvSpPr>
        <p:spPr>
          <a:xfrm>
            <a:off x="5399705" y="6091991"/>
            <a:ext cx="742423" cy="369332"/>
          </a:xfrm>
          <a:prstGeom prst="rect">
            <a:avLst/>
          </a:prstGeom>
          <a:noFill/>
        </p:spPr>
        <p:txBody>
          <a:bodyPr wrap="square" rtlCol="0">
            <a:spAutoFit/>
          </a:bodyPr>
          <a:lstStyle/>
          <a:p>
            <a:r>
              <a:rPr lang="en-US" altLang="zh-CN" dirty="0"/>
              <a:t>NULL</a:t>
            </a:r>
            <a:endParaRPr lang="zh-CN" altLang="en-US" dirty="0"/>
          </a:p>
        </p:txBody>
      </p:sp>
      <p:sp>
        <p:nvSpPr>
          <p:cNvPr id="106" name="文本框 105">
            <a:extLst>
              <a:ext uri="{FF2B5EF4-FFF2-40B4-BE49-F238E27FC236}">
                <a16:creationId xmlns:a16="http://schemas.microsoft.com/office/drawing/2014/main" xmlns="" id="{B08EF740-9866-462B-9FDB-16B2B78DF6A1}"/>
              </a:ext>
            </a:extLst>
          </p:cNvPr>
          <p:cNvSpPr txBox="1"/>
          <p:nvPr/>
        </p:nvSpPr>
        <p:spPr>
          <a:xfrm>
            <a:off x="6465235"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07" name="文本框 106">
            <a:extLst>
              <a:ext uri="{FF2B5EF4-FFF2-40B4-BE49-F238E27FC236}">
                <a16:creationId xmlns:a16="http://schemas.microsoft.com/office/drawing/2014/main" xmlns="" id="{2FDCFB3D-7D41-4CD2-98B6-FBBA17541E66}"/>
              </a:ext>
            </a:extLst>
          </p:cNvPr>
          <p:cNvSpPr txBox="1"/>
          <p:nvPr/>
        </p:nvSpPr>
        <p:spPr>
          <a:xfrm>
            <a:off x="7452817"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08" name="文本框 107">
            <a:extLst>
              <a:ext uri="{FF2B5EF4-FFF2-40B4-BE49-F238E27FC236}">
                <a16:creationId xmlns:a16="http://schemas.microsoft.com/office/drawing/2014/main" xmlns="" id="{872080E7-B301-410B-BDB6-3F159163AB33}"/>
              </a:ext>
            </a:extLst>
          </p:cNvPr>
          <p:cNvSpPr txBox="1"/>
          <p:nvPr/>
        </p:nvSpPr>
        <p:spPr>
          <a:xfrm>
            <a:off x="8209729"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09" name="文本框 108">
            <a:extLst>
              <a:ext uri="{FF2B5EF4-FFF2-40B4-BE49-F238E27FC236}">
                <a16:creationId xmlns:a16="http://schemas.microsoft.com/office/drawing/2014/main" xmlns="" id="{C761C0EB-206E-4086-A474-3B7877281258}"/>
              </a:ext>
            </a:extLst>
          </p:cNvPr>
          <p:cNvSpPr txBox="1"/>
          <p:nvPr/>
        </p:nvSpPr>
        <p:spPr>
          <a:xfrm>
            <a:off x="9229789"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10" name="文本框 109">
            <a:extLst>
              <a:ext uri="{FF2B5EF4-FFF2-40B4-BE49-F238E27FC236}">
                <a16:creationId xmlns:a16="http://schemas.microsoft.com/office/drawing/2014/main" xmlns="" id="{9240FAEE-575A-4B85-8979-E53431C5C483}"/>
              </a:ext>
            </a:extLst>
          </p:cNvPr>
          <p:cNvSpPr txBox="1"/>
          <p:nvPr/>
        </p:nvSpPr>
        <p:spPr>
          <a:xfrm>
            <a:off x="10110679" y="6096767"/>
            <a:ext cx="742423" cy="369332"/>
          </a:xfrm>
          <a:prstGeom prst="rect">
            <a:avLst/>
          </a:prstGeom>
          <a:noFill/>
        </p:spPr>
        <p:txBody>
          <a:bodyPr wrap="square" rtlCol="0">
            <a:spAutoFit/>
          </a:bodyPr>
          <a:lstStyle/>
          <a:p>
            <a:r>
              <a:rPr lang="en-US" altLang="zh-CN" dirty="0"/>
              <a:t>NULL</a:t>
            </a:r>
            <a:endParaRPr lang="zh-CN" altLang="en-US" dirty="0"/>
          </a:p>
        </p:txBody>
      </p:sp>
      <p:sp>
        <p:nvSpPr>
          <p:cNvPr id="111" name="文本框 110">
            <a:extLst>
              <a:ext uri="{FF2B5EF4-FFF2-40B4-BE49-F238E27FC236}">
                <a16:creationId xmlns:a16="http://schemas.microsoft.com/office/drawing/2014/main" xmlns="" id="{BC0B6966-2406-4B97-858D-3E9BE440EDC1}"/>
              </a:ext>
            </a:extLst>
          </p:cNvPr>
          <p:cNvSpPr txBox="1"/>
          <p:nvPr/>
        </p:nvSpPr>
        <p:spPr>
          <a:xfrm>
            <a:off x="11308359" y="6096767"/>
            <a:ext cx="742423" cy="369332"/>
          </a:xfrm>
          <a:prstGeom prst="rect">
            <a:avLst/>
          </a:prstGeom>
          <a:noFill/>
        </p:spPr>
        <p:txBody>
          <a:bodyPr wrap="square" rtlCol="0">
            <a:spAutoFit/>
          </a:bodyPr>
          <a:lstStyle/>
          <a:p>
            <a:r>
              <a:rPr lang="en-US" altLang="zh-CN" dirty="0"/>
              <a:t>NULL</a:t>
            </a:r>
            <a:endParaRPr lang="zh-CN" altLang="en-US" dirty="0"/>
          </a:p>
        </p:txBody>
      </p:sp>
      <p:cxnSp>
        <p:nvCxnSpPr>
          <p:cNvPr id="113" name="直接箭头连接符 112">
            <a:extLst>
              <a:ext uri="{FF2B5EF4-FFF2-40B4-BE49-F238E27FC236}">
                <a16:creationId xmlns:a16="http://schemas.microsoft.com/office/drawing/2014/main" xmlns="" id="{C3B55EF0-B223-4D01-81B1-E50676BC6940}"/>
              </a:ext>
            </a:extLst>
          </p:cNvPr>
          <p:cNvCxnSpPr/>
          <p:nvPr/>
        </p:nvCxnSpPr>
        <p:spPr>
          <a:xfrm flipH="1">
            <a:off x="620785" y="5669917"/>
            <a:ext cx="313489" cy="41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xmlns="" id="{AA0A5316-913F-4DEB-8454-15DCB0C830F3}"/>
              </a:ext>
            </a:extLst>
          </p:cNvPr>
          <p:cNvCxnSpPr>
            <a:cxnSpLocks/>
            <a:endCxn id="101" idx="0"/>
          </p:cNvCxnSpPr>
          <p:nvPr/>
        </p:nvCxnSpPr>
        <p:spPr>
          <a:xfrm>
            <a:off x="1861286" y="5692494"/>
            <a:ext cx="8122" cy="40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xmlns="" id="{F71FC0FA-D502-45AB-8F6A-1A73A56EB9B5}"/>
              </a:ext>
            </a:extLst>
          </p:cNvPr>
          <p:cNvCxnSpPr>
            <a:endCxn id="102" idx="0"/>
          </p:cNvCxnSpPr>
          <p:nvPr/>
        </p:nvCxnSpPr>
        <p:spPr>
          <a:xfrm flipH="1">
            <a:off x="2856990" y="5692494"/>
            <a:ext cx="164743" cy="39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xmlns="" id="{5FB54266-CD07-4342-B877-D6EE1EE1DC69}"/>
              </a:ext>
            </a:extLst>
          </p:cNvPr>
          <p:cNvCxnSpPr>
            <a:endCxn id="103" idx="0"/>
          </p:cNvCxnSpPr>
          <p:nvPr/>
        </p:nvCxnSpPr>
        <p:spPr>
          <a:xfrm>
            <a:off x="4035106" y="5669917"/>
            <a:ext cx="17608" cy="426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xmlns="" id="{67D4FB8E-4F52-4EBD-8B0E-A766041608D6}"/>
              </a:ext>
            </a:extLst>
          </p:cNvPr>
          <p:cNvCxnSpPr>
            <a:endCxn id="104" idx="0"/>
          </p:cNvCxnSpPr>
          <p:nvPr/>
        </p:nvCxnSpPr>
        <p:spPr>
          <a:xfrm>
            <a:off x="5019398" y="5692494"/>
            <a:ext cx="36636" cy="40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xmlns="" id="{CAE6046B-7CAF-411E-BDC3-650DC07D1EF1}"/>
              </a:ext>
            </a:extLst>
          </p:cNvPr>
          <p:cNvCxnSpPr>
            <a:endCxn id="105" idx="0"/>
          </p:cNvCxnSpPr>
          <p:nvPr/>
        </p:nvCxnSpPr>
        <p:spPr>
          <a:xfrm>
            <a:off x="5713963" y="5692494"/>
            <a:ext cx="56954" cy="39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xmlns="" id="{4642841E-3BC6-4504-B042-4AE2428C6A9E}"/>
              </a:ext>
            </a:extLst>
          </p:cNvPr>
          <p:cNvCxnSpPr>
            <a:endCxn id="106" idx="0"/>
          </p:cNvCxnSpPr>
          <p:nvPr/>
        </p:nvCxnSpPr>
        <p:spPr>
          <a:xfrm>
            <a:off x="6725908" y="5692494"/>
            <a:ext cx="110539" cy="40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xmlns="" id="{93EDAA89-651D-49FA-8A8F-C296BCB2B819}"/>
              </a:ext>
            </a:extLst>
          </p:cNvPr>
          <p:cNvCxnSpPr>
            <a:endCxn id="107" idx="0"/>
          </p:cNvCxnSpPr>
          <p:nvPr/>
        </p:nvCxnSpPr>
        <p:spPr>
          <a:xfrm>
            <a:off x="7719698" y="5680063"/>
            <a:ext cx="104331" cy="41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xmlns="" id="{E6BA5CD5-2792-4B97-887C-141C2014C298}"/>
              </a:ext>
            </a:extLst>
          </p:cNvPr>
          <p:cNvCxnSpPr>
            <a:endCxn id="108" idx="0"/>
          </p:cNvCxnSpPr>
          <p:nvPr/>
        </p:nvCxnSpPr>
        <p:spPr>
          <a:xfrm>
            <a:off x="8507284" y="5669917"/>
            <a:ext cx="73657" cy="426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xmlns="" id="{C5D88015-2D5E-4F4F-8362-39E1BA4288E6}"/>
              </a:ext>
            </a:extLst>
          </p:cNvPr>
          <p:cNvCxnSpPr>
            <a:endCxn id="109" idx="0"/>
          </p:cNvCxnSpPr>
          <p:nvPr/>
        </p:nvCxnSpPr>
        <p:spPr>
          <a:xfrm>
            <a:off x="9447102" y="5680063"/>
            <a:ext cx="153899" cy="41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xmlns="" id="{94D36646-6EF5-4F82-8140-3D1D01562256}"/>
              </a:ext>
            </a:extLst>
          </p:cNvPr>
          <p:cNvCxnSpPr>
            <a:endCxn id="110" idx="0"/>
          </p:cNvCxnSpPr>
          <p:nvPr/>
        </p:nvCxnSpPr>
        <p:spPr>
          <a:xfrm flipH="1">
            <a:off x="10481891" y="5692494"/>
            <a:ext cx="33410" cy="40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xmlns="" id="{8E5BEC6B-E833-4A42-9ADF-CC5FF95EF508}"/>
              </a:ext>
            </a:extLst>
          </p:cNvPr>
          <p:cNvCxnSpPr>
            <a:endCxn id="111" idx="0"/>
          </p:cNvCxnSpPr>
          <p:nvPr/>
        </p:nvCxnSpPr>
        <p:spPr>
          <a:xfrm>
            <a:off x="11488520" y="5692494"/>
            <a:ext cx="191051" cy="40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6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1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1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1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2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2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3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3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3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3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7" grpId="0"/>
      <p:bldP spid="18" grpId="0"/>
      <p:bldP spid="5" grpId="0" animBg="1"/>
      <p:bldP spid="21" grpId="0" animBg="1"/>
      <p:bldP spid="28" grpId="0" animBg="1"/>
      <p:bldP spid="29" grpId="0" animBg="1"/>
      <p:bldP spid="30" grpId="0" animBg="1"/>
      <p:bldP spid="31" grpId="0" animBg="1"/>
      <p:bldP spid="32" grpId="0"/>
      <p:bldP spid="33" grpId="0" animBg="1"/>
      <p:bldP spid="34" grpId="0" animBg="1"/>
      <p:bldP spid="35" grpId="0" animBg="1"/>
      <p:bldP spid="37" grpId="0" animBg="1"/>
      <p:bldP spid="38" grpId="0" animBg="1"/>
      <p:bldP spid="39" grpId="0" animBg="1"/>
      <p:bldP spid="40" grpId="0" animBg="1"/>
      <p:bldP spid="41" grpId="0" animBg="1"/>
      <p:bldP spid="42" grpId="0"/>
      <p:bldP spid="8" grpId="0"/>
      <p:bldP spid="43" grpId="0"/>
      <p:bldP spid="44" grpId="0"/>
      <p:bldP spid="48" grpId="0" animBg="1"/>
      <p:bldP spid="49" grpId="0" animBg="1"/>
      <p:bldP spid="50" grpId="0" animBg="1"/>
      <p:bldP spid="51" grpId="0" animBg="1"/>
      <p:bldP spid="52" grpId="0" animBg="1"/>
      <p:bldP spid="53" grpId="0"/>
      <p:bldP spid="54" grpId="0"/>
      <p:bldP spid="65" grpId="0" animBg="1"/>
      <p:bldP spid="66" grpId="0" animBg="1"/>
      <p:bldP spid="67" grpId="0" animBg="1"/>
      <p:bldP spid="68" grpId="0" animBg="1"/>
      <p:bldP spid="69" grpId="0" animBg="1"/>
      <p:bldP spid="70" grpId="0"/>
      <p:bldP spid="71" grpId="0"/>
      <p:bldP spid="76" grpId="0" animBg="1"/>
      <p:bldP spid="77" grpId="0" animBg="1"/>
      <p:bldP spid="78" grpId="0" animBg="1"/>
      <p:bldP spid="81" grpId="0"/>
      <p:bldP spid="82" grpId="0" animBg="1"/>
      <p:bldP spid="83" grpId="0" animBg="1"/>
      <p:bldP spid="84" grpId="0" animBg="1"/>
      <p:bldP spid="85" grpId="0"/>
      <p:bldP spid="100" grpId="0"/>
      <p:bldP spid="101" grpId="0"/>
      <p:bldP spid="102" grpId="0"/>
      <p:bldP spid="103" grpId="0"/>
      <p:bldP spid="104" grpId="0"/>
      <p:bldP spid="105" grpId="0"/>
      <p:bldP spid="106" grpId="0"/>
      <p:bldP spid="107" grpId="0"/>
      <p:bldP spid="108" grpId="0"/>
      <p:bldP spid="109" grpId="0"/>
      <p:bldP spid="110" grpId="0"/>
      <p:bldP spid="1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2-3-4</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2D26D569-4E69-40E2-B92F-B7423F30612A}"/>
              </a:ext>
            </a:extLst>
          </p:cNvPr>
          <p:cNvSpPr txBox="1"/>
          <p:nvPr/>
        </p:nvSpPr>
        <p:spPr>
          <a:xfrm>
            <a:off x="1115437" y="876961"/>
            <a:ext cx="10377480" cy="369332"/>
          </a:xfrm>
          <a:prstGeom prst="rect">
            <a:avLst/>
          </a:prstGeom>
          <a:noFill/>
        </p:spPr>
        <p:txBody>
          <a:bodyPr wrap="square" rtlCol="0">
            <a:spAutoFit/>
          </a:bodyPr>
          <a:lstStyle/>
          <a:p>
            <a:r>
              <a:rPr lang="en-US" altLang="zh-CN" dirty="0"/>
              <a:t>2-3-4</a:t>
            </a:r>
            <a:r>
              <a:rPr lang="zh-CN" altLang="en-US" dirty="0"/>
              <a:t>树也是一种</a:t>
            </a:r>
            <a:r>
              <a:rPr lang="zh-CN" altLang="en-US" dirty="0">
                <a:solidFill>
                  <a:schemeClr val="accent1"/>
                </a:solidFill>
              </a:rPr>
              <a:t>多路查找树</a:t>
            </a:r>
            <a:r>
              <a:rPr lang="zh-CN" altLang="en-US" dirty="0"/>
              <a:t>：</a:t>
            </a:r>
            <a:r>
              <a:rPr lang="en-US" altLang="zh-CN" dirty="0"/>
              <a:t>2</a:t>
            </a:r>
            <a:r>
              <a:rPr lang="zh-CN" altLang="en-US" dirty="0"/>
              <a:t>和</a:t>
            </a:r>
            <a:r>
              <a:rPr lang="en-US" altLang="zh-CN" dirty="0"/>
              <a:t>3</a:t>
            </a:r>
            <a:r>
              <a:rPr lang="zh-CN" altLang="en-US" dirty="0"/>
              <a:t>和</a:t>
            </a:r>
            <a:r>
              <a:rPr lang="en-US" altLang="zh-CN" dirty="0"/>
              <a:t>4</a:t>
            </a:r>
            <a:r>
              <a:rPr lang="zh-CN" altLang="en-US" dirty="0"/>
              <a:t>的意思就是</a:t>
            </a:r>
            <a:r>
              <a:rPr lang="en-US" altLang="zh-CN" dirty="0"/>
              <a:t>2-3-4</a:t>
            </a:r>
            <a:r>
              <a:rPr lang="zh-CN" altLang="en-US" dirty="0"/>
              <a:t>树包含三种结点</a:t>
            </a:r>
            <a:endParaRPr lang="en-US" altLang="zh-CN" dirty="0"/>
          </a:p>
        </p:txBody>
      </p:sp>
      <p:sp>
        <p:nvSpPr>
          <p:cNvPr id="14" name="文本框 13">
            <a:extLst>
              <a:ext uri="{FF2B5EF4-FFF2-40B4-BE49-F238E27FC236}">
                <a16:creationId xmlns:a16="http://schemas.microsoft.com/office/drawing/2014/main" xmlns="" id="{8E200594-96C8-42CC-8DD7-179602C408BA}"/>
              </a:ext>
            </a:extLst>
          </p:cNvPr>
          <p:cNvSpPr txBox="1"/>
          <p:nvPr/>
        </p:nvSpPr>
        <p:spPr>
          <a:xfrm>
            <a:off x="1115437" y="1329394"/>
            <a:ext cx="10192923" cy="923330"/>
          </a:xfrm>
          <a:prstGeom prst="rect">
            <a:avLst/>
          </a:prstGeom>
          <a:noFill/>
        </p:spPr>
        <p:txBody>
          <a:bodyPr wrap="square" rtlCol="0">
            <a:spAutoFit/>
          </a:bodyPr>
          <a:lstStyle/>
          <a:p>
            <a:r>
              <a:rPr lang="en-US" altLang="zh-CN" dirty="0"/>
              <a:t>1)</a:t>
            </a:r>
            <a:r>
              <a:rPr lang="en-US" altLang="zh-CN" dirty="0">
                <a:solidFill>
                  <a:schemeClr val="accent1"/>
                </a:solidFill>
              </a:rPr>
              <a:t>2</a:t>
            </a:r>
            <a:r>
              <a:rPr lang="zh-CN" altLang="en-US" dirty="0">
                <a:solidFill>
                  <a:schemeClr val="accent1"/>
                </a:solidFill>
              </a:rPr>
              <a:t>结点</a:t>
            </a:r>
            <a:r>
              <a:rPr lang="zh-CN" altLang="en-US" dirty="0"/>
              <a:t>包含</a:t>
            </a:r>
            <a:r>
              <a:rPr lang="zh-CN" altLang="en-US" dirty="0">
                <a:solidFill>
                  <a:schemeClr val="accent2"/>
                </a:solidFill>
              </a:rPr>
              <a:t>一个元素</a:t>
            </a:r>
            <a:r>
              <a:rPr lang="zh-CN" altLang="en-US" dirty="0"/>
              <a:t>和</a:t>
            </a:r>
            <a:r>
              <a:rPr lang="zh-CN" altLang="en-US" dirty="0">
                <a:solidFill>
                  <a:schemeClr val="accent2"/>
                </a:solidFill>
              </a:rPr>
              <a:t>两个孩子</a:t>
            </a:r>
            <a:r>
              <a:rPr lang="en-US" altLang="zh-CN" dirty="0">
                <a:solidFill>
                  <a:schemeClr val="accent2"/>
                </a:solidFill>
              </a:rPr>
              <a:t>(</a:t>
            </a:r>
            <a:r>
              <a:rPr lang="zh-CN" altLang="en-US" dirty="0">
                <a:solidFill>
                  <a:schemeClr val="accent2"/>
                </a:solidFill>
              </a:rPr>
              <a:t>或者没有孩子</a:t>
            </a:r>
            <a:r>
              <a:rPr lang="en-US" altLang="zh-CN" dirty="0">
                <a:solidFill>
                  <a:schemeClr val="accent2"/>
                </a:solidFill>
              </a:rPr>
              <a:t>)</a:t>
            </a:r>
            <a:r>
              <a:rPr lang="zh-CN" altLang="en-US" dirty="0">
                <a:solidFill>
                  <a:schemeClr val="accent2"/>
                </a:solidFill>
              </a:rPr>
              <a:t>。</a:t>
            </a:r>
            <a:endParaRPr lang="en-US" altLang="zh-CN" dirty="0">
              <a:solidFill>
                <a:schemeClr val="accent2"/>
              </a:solidFill>
            </a:endParaRPr>
          </a:p>
          <a:p>
            <a:r>
              <a:rPr lang="en-US" altLang="zh-CN" dirty="0">
                <a:solidFill>
                  <a:schemeClr val="accent2"/>
                </a:solidFill>
              </a:rPr>
              <a:t>    </a:t>
            </a:r>
            <a:r>
              <a:rPr lang="zh-CN" altLang="en-US" dirty="0">
                <a:solidFill>
                  <a:schemeClr val="accent1"/>
                </a:solidFill>
              </a:rPr>
              <a:t>①左子树包含的元素小于该结点的元素值，右子树包含的元素大于该结点的元素值</a:t>
            </a:r>
            <a:endParaRPr lang="en-US" altLang="zh-CN" dirty="0">
              <a:solidFill>
                <a:schemeClr val="accent1"/>
              </a:solidFill>
            </a:endParaRPr>
          </a:p>
          <a:p>
            <a:r>
              <a:rPr lang="en-US" altLang="zh-CN" dirty="0">
                <a:solidFill>
                  <a:schemeClr val="accent2"/>
                </a:solidFill>
              </a:rPr>
              <a:t>    </a:t>
            </a:r>
            <a:r>
              <a:rPr lang="zh-CN" altLang="en-US" dirty="0">
                <a:solidFill>
                  <a:schemeClr val="accent1"/>
                </a:solidFill>
              </a:rPr>
              <a:t>②</a:t>
            </a:r>
            <a:r>
              <a:rPr lang="en-US" altLang="zh-CN" dirty="0">
                <a:solidFill>
                  <a:schemeClr val="accent1"/>
                </a:solidFill>
              </a:rPr>
              <a:t>2</a:t>
            </a:r>
            <a:r>
              <a:rPr lang="zh-CN" altLang="en-US" dirty="0">
                <a:solidFill>
                  <a:schemeClr val="accent1"/>
                </a:solidFill>
              </a:rPr>
              <a:t>结点</a:t>
            </a:r>
            <a:r>
              <a:rPr lang="zh-CN" altLang="en-US" dirty="0">
                <a:solidFill>
                  <a:schemeClr val="accent2"/>
                </a:solidFill>
              </a:rPr>
              <a:t>要不有两个孩子</a:t>
            </a:r>
            <a:r>
              <a:rPr lang="zh-CN" altLang="en-US" dirty="0">
                <a:solidFill>
                  <a:schemeClr val="accent1"/>
                </a:solidFill>
              </a:rPr>
              <a:t>，</a:t>
            </a:r>
            <a:r>
              <a:rPr lang="zh-CN" altLang="en-US" dirty="0">
                <a:solidFill>
                  <a:schemeClr val="accent2"/>
                </a:solidFill>
              </a:rPr>
              <a:t>要不就没有孩子</a:t>
            </a:r>
            <a:r>
              <a:rPr lang="zh-CN" altLang="en-US" dirty="0">
                <a:solidFill>
                  <a:schemeClr val="accent1"/>
                </a:solidFill>
              </a:rPr>
              <a:t>，不允许有一个孩子</a:t>
            </a:r>
          </a:p>
        </p:txBody>
      </p:sp>
      <p:sp>
        <p:nvSpPr>
          <p:cNvPr id="17" name="文本框 16">
            <a:extLst>
              <a:ext uri="{FF2B5EF4-FFF2-40B4-BE49-F238E27FC236}">
                <a16:creationId xmlns:a16="http://schemas.microsoft.com/office/drawing/2014/main" xmlns="" id="{DB9BC4C0-2916-4B62-B79E-06F2197E8B00}"/>
              </a:ext>
            </a:extLst>
          </p:cNvPr>
          <p:cNvSpPr txBox="1"/>
          <p:nvPr/>
        </p:nvSpPr>
        <p:spPr>
          <a:xfrm>
            <a:off x="1115436" y="2391020"/>
            <a:ext cx="10192923" cy="1200329"/>
          </a:xfrm>
          <a:prstGeom prst="rect">
            <a:avLst/>
          </a:prstGeom>
          <a:noFill/>
        </p:spPr>
        <p:txBody>
          <a:bodyPr wrap="square" rtlCol="0">
            <a:spAutoFit/>
          </a:bodyPr>
          <a:lstStyle/>
          <a:p>
            <a:r>
              <a:rPr lang="en-US" altLang="zh-CN" dirty="0"/>
              <a:t>2)</a:t>
            </a:r>
            <a:r>
              <a:rPr lang="en-US" altLang="zh-CN" dirty="0">
                <a:solidFill>
                  <a:schemeClr val="accent1"/>
                </a:solidFill>
              </a:rPr>
              <a:t>3</a:t>
            </a:r>
            <a:r>
              <a:rPr lang="zh-CN" altLang="en-US" dirty="0">
                <a:solidFill>
                  <a:schemeClr val="accent1"/>
                </a:solidFill>
              </a:rPr>
              <a:t>结点</a:t>
            </a:r>
            <a:r>
              <a:rPr lang="zh-CN" altLang="en-US" dirty="0"/>
              <a:t>包含</a:t>
            </a:r>
            <a:r>
              <a:rPr lang="zh-CN" altLang="en-US" dirty="0">
                <a:solidFill>
                  <a:schemeClr val="accent2"/>
                </a:solidFill>
              </a:rPr>
              <a:t>一大一小两个元素</a:t>
            </a:r>
            <a:r>
              <a:rPr lang="zh-CN" altLang="en-US" dirty="0"/>
              <a:t>和</a:t>
            </a:r>
            <a:r>
              <a:rPr lang="zh-CN" altLang="en-US" dirty="0">
                <a:solidFill>
                  <a:schemeClr val="accent2"/>
                </a:solidFill>
              </a:rPr>
              <a:t>三个孩子</a:t>
            </a:r>
            <a:r>
              <a:rPr lang="en-US" altLang="zh-CN" dirty="0">
                <a:solidFill>
                  <a:schemeClr val="accent2"/>
                </a:solidFill>
              </a:rPr>
              <a:t>(</a:t>
            </a:r>
            <a:r>
              <a:rPr lang="zh-CN" altLang="en-US" dirty="0">
                <a:solidFill>
                  <a:schemeClr val="accent2"/>
                </a:solidFill>
              </a:rPr>
              <a:t>或者没有孩子</a:t>
            </a:r>
            <a:r>
              <a:rPr lang="en-US" altLang="zh-CN" dirty="0">
                <a:solidFill>
                  <a:schemeClr val="accent2"/>
                </a:solidFill>
              </a:rPr>
              <a:t>)</a:t>
            </a:r>
            <a:r>
              <a:rPr lang="zh-CN" altLang="en-US" dirty="0">
                <a:solidFill>
                  <a:schemeClr val="accent2"/>
                </a:solidFill>
              </a:rPr>
              <a:t>。</a:t>
            </a:r>
            <a:endParaRPr lang="en-US" altLang="zh-CN" dirty="0">
              <a:solidFill>
                <a:schemeClr val="accent2"/>
              </a:solidFill>
            </a:endParaRPr>
          </a:p>
          <a:p>
            <a:r>
              <a:rPr lang="en-US" altLang="zh-CN" dirty="0">
                <a:solidFill>
                  <a:schemeClr val="accent2"/>
                </a:solidFill>
              </a:rPr>
              <a:t>    </a:t>
            </a:r>
            <a:r>
              <a:rPr lang="zh-CN" altLang="en-US" dirty="0">
                <a:solidFill>
                  <a:schemeClr val="accent1"/>
                </a:solidFill>
              </a:rPr>
              <a:t>①左子树包含的元素小于该结点</a:t>
            </a:r>
            <a:r>
              <a:rPr lang="zh-CN" altLang="en-US" dirty="0">
                <a:solidFill>
                  <a:schemeClr val="accent2"/>
                </a:solidFill>
              </a:rPr>
              <a:t>较小的</a:t>
            </a:r>
            <a:r>
              <a:rPr lang="zh-CN" altLang="en-US" dirty="0">
                <a:solidFill>
                  <a:schemeClr val="accent1"/>
                </a:solidFill>
              </a:rPr>
              <a:t>元素值，右子树包含的元素大于该结点</a:t>
            </a:r>
            <a:r>
              <a:rPr lang="zh-CN" altLang="en-US" dirty="0">
                <a:solidFill>
                  <a:schemeClr val="accent2"/>
                </a:solidFill>
              </a:rPr>
              <a:t>较大的</a:t>
            </a:r>
            <a:r>
              <a:rPr lang="zh-CN" altLang="en-US" dirty="0">
                <a:solidFill>
                  <a:schemeClr val="accent1"/>
                </a:solidFill>
              </a:rPr>
              <a:t>元素值，中间子树包含的元素介于这两个元素值之间</a:t>
            </a:r>
            <a:r>
              <a:rPr lang="zh-CN" altLang="en-US" dirty="0" smtClean="0">
                <a:solidFill>
                  <a:schemeClr val="accent1"/>
                </a:solidFill>
              </a:rPr>
              <a:t>。</a:t>
            </a:r>
            <a:endParaRPr lang="en-US" altLang="zh-CN" dirty="0">
              <a:solidFill>
                <a:schemeClr val="accent1"/>
              </a:solidFill>
            </a:endParaRPr>
          </a:p>
          <a:p>
            <a:r>
              <a:rPr lang="en-US" altLang="zh-CN" dirty="0">
                <a:solidFill>
                  <a:schemeClr val="accent2"/>
                </a:solidFill>
              </a:rPr>
              <a:t>    </a:t>
            </a:r>
            <a:r>
              <a:rPr lang="zh-CN" altLang="en-US" dirty="0">
                <a:solidFill>
                  <a:schemeClr val="accent1"/>
                </a:solidFill>
              </a:rPr>
              <a:t>②</a:t>
            </a:r>
            <a:r>
              <a:rPr lang="en-US" altLang="zh-CN" dirty="0">
                <a:solidFill>
                  <a:schemeClr val="accent1"/>
                </a:solidFill>
              </a:rPr>
              <a:t>3</a:t>
            </a:r>
            <a:r>
              <a:rPr lang="zh-CN" altLang="en-US" dirty="0">
                <a:solidFill>
                  <a:schemeClr val="accent1"/>
                </a:solidFill>
              </a:rPr>
              <a:t>结点</a:t>
            </a:r>
            <a:r>
              <a:rPr lang="zh-CN" altLang="en-US" dirty="0">
                <a:solidFill>
                  <a:schemeClr val="accent2"/>
                </a:solidFill>
              </a:rPr>
              <a:t>要不有三个孩子</a:t>
            </a:r>
            <a:r>
              <a:rPr lang="zh-CN" altLang="en-US" dirty="0">
                <a:solidFill>
                  <a:schemeClr val="accent1"/>
                </a:solidFill>
              </a:rPr>
              <a:t>，</a:t>
            </a:r>
            <a:r>
              <a:rPr lang="zh-CN" altLang="en-US" dirty="0">
                <a:solidFill>
                  <a:schemeClr val="accent2"/>
                </a:solidFill>
              </a:rPr>
              <a:t>要不就没有孩子</a:t>
            </a:r>
            <a:r>
              <a:rPr lang="zh-CN" altLang="en-US" dirty="0">
                <a:solidFill>
                  <a:schemeClr val="accent1"/>
                </a:solidFill>
              </a:rPr>
              <a:t>，不允许有一个或两个孩子</a:t>
            </a:r>
          </a:p>
        </p:txBody>
      </p:sp>
      <p:sp>
        <p:nvSpPr>
          <p:cNvPr id="18" name="文本框 17">
            <a:extLst>
              <a:ext uri="{FF2B5EF4-FFF2-40B4-BE49-F238E27FC236}">
                <a16:creationId xmlns:a16="http://schemas.microsoft.com/office/drawing/2014/main" xmlns="" id="{43DA876C-AC9C-4320-ACE9-E335E4614377}"/>
              </a:ext>
            </a:extLst>
          </p:cNvPr>
          <p:cNvSpPr txBox="1"/>
          <p:nvPr/>
        </p:nvSpPr>
        <p:spPr>
          <a:xfrm>
            <a:off x="1115435" y="5345269"/>
            <a:ext cx="4857526" cy="369332"/>
          </a:xfrm>
          <a:prstGeom prst="rect">
            <a:avLst/>
          </a:prstGeom>
          <a:noFill/>
        </p:spPr>
        <p:txBody>
          <a:bodyPr wrap="square" rtlCol="0">
            <a:spAutoFit/>
          </a:bodyPr>
          <a:lstStyle/>
          <a:p>
            <a:r>
              <a:rPr lang="en-US" altLang="zh-CN" dirty="0"/>
              <a:t>4)2-3-4</a:t>
            </a:r>
            <a:r>
              <a:rPr lang="zh-CN" altLang="en-US" dirty="0"/>
              <a:t>树所有叶子结点都在同一层次</a:t>
            </a:r>
            <a:endParaRPr lang="zh-CN" altLang="en-US" dirty="0">
              <a:solidFill>
                <a:schemeClr val="accent1"/>
              </a:solidFill>
            </a:endParaRPr>
          </a:p>
        </p:txBody>
      </p:sp>
      <p:sp>
        <p:nvSpPr>
          <p:cNvPr id="79" name="文本框 78">
            <a:extLst>
              <a:ext uri="{FF2B5EF4-FFF2-40B4-BE49-F238E27FC236}">
                <a16:creationId xmlns:a16="http://schemas.microsoft.com/office/drawing/2014/main" xmlns="" id="{3AB9544C-249D-4BEC-A695-2C64FCE6984F}"/>
              </a:ext>
            </a:extLst>
          </p:cNvPr>
          <p:cNvSpPr txBox="1"/>
          <p:nvPr/>
        </p:nvSpPr>
        <p:spPr>
          <a:xfrm>
            <a:off x="1115435" y="3729645"/>
            <a:ext cx="10192923" cy="1477328"/>
          </a:xfrm>
          <a:prstGeom prst="rect">
            <a:avLst/>
          </a:prstGeom>
          <a:noFill/>
        </p:spPr>
        <p:txBody>
          <a:bodyPr wrap="square" rtlCol="0">
            <a:spAutoFit/>
          </a:bodyPr>
          <a:lstStyle/>
          <a:p>
            <a:r>
              <a:rPr lang="en-US" altLang="zh-CN" dirty="0"/>
              <a:t>3)</a:t>
            </a:r>
            <a:r>
              <a:rPr lang="en-US" altLang="zh-CN" dirty="0">
                <a:solidFill>
                  <a:schemeClr val="accent1"/>
                </a:solidFill>
              </a:rPr>
              <a:t>4</a:t>
            </a:r>
            <a:r>
              <a:rPr lang="zh-CN" altLang="en-US" dirty="0">
                <a:solidFill>
                  <a:schemeClr val="accent1"/>
                </a:solidFill>
              </a:rPr>
              <a:t>结点</a:t>
            </a:r>
            <a:r>
              <a:rPr lang="zh-CN" altLang="en-US" dirty="0"/>
              <a:t>包含</a:t>
            </a:r>
            <a:r>
              <a:rPr lang="zh-CN" altLang="en-US" dirty="0">
                <a:solidFill>
                  <a:schemeClr val="accent2"/>
                </a:solidFill>
              </a:rPr>
              <a:t>小中大三个元素</a:t>
            </a:r>
            <a:r>
              <a:rPr lang="zh-CN" altLang="en-US" dirty="0"/>
              <a:t>和</a:t>
            </a:r>
            <a:r>
              <a:rPr lang="zh-CN" altLang="en-US" dirty="0">
                <a:solidFill>
                  <a:schemeClr val="accent2"/>
                </a:solidFill>
              </a:rPr>
              <a:t>四个孩子</a:t>
            </a:r>
            <a:r>
              <a:rPr lang="en-US" altLang="zh-CN" dirty="0">
                <a:solidFill>
                  <a:schemeClr val="accent2"/>
                </a:solidFill>
              </a:rPr>
              <a:t>(</a:t>
            </a:r>
            <a:r>
              <a:rPr lang="zh-CN" altLang="en-US" dirty="0">
                <a:solidFill>
                  <a:schemeClr val="accent2"/>
                </a:solidFill>
              </a:rPr>
              <a:t>或者没有孩子</a:t>
            </a:r>
            <a:r>
              <a:rPr lang="en-US" altLang="zh-CN" dirty="0">
                <a:solidFill>
                  <a:schemeClr val="accent2"/>
                </a:solidFill>
              </a:rPr>
              <a:t>)</a:t>
            </a:r>
            <a:r>
              <a:rPr lang="zh-CN" altLang="en-US" dirty="0">
                <a:solidFill>
                  <a:schemeClr val="accent2"/>
                </a:solidFill>
              </a:rPr>
              <a:t>。</a:t>
            </a:r>
            <a:endParaRPr lang="en-US" altLang="zh-CN" dirty="0">
              <a:solidFill>
                <a:schemeClr val="accent2"/>
              </a:solidFill>
            </a:endParaRPr>
          </a:p>
          <a:p>
            <a:r>
              <a:rPr lang="en-US" altLang="zh-CN" dirty="0">
                <a:solidFill>
                  <a:schemeClr val="accent2"/>
                </a:solidFill>
              </a:rPr>
              <a:t>    </a:t>
            </a:r>
            <a:r>
              <a:rPr lang="zh-CN" altLang="en-US" dirty="0">
                <a:solidFill>
                  <a:schemeClr val="accent1"/>
                </a:solidFill>
              </a:rPr>
              <a:t>①左子树包含的元素</a:t>
            </a:r>
            <a:r>
              <a:rPr lang="zh-CN" altLang="en-US" dirty="0">
                <a:solidFill>
                  <a:schemeClr val="accent2"/>
                </a:solidFill>
              </a:rPr>
              <a:t>小于该结点最小的</a:t>
            </a:r>
            <a:r>
              <a:rPr lang="zh-CN" altLang="en-US" dirty="0">
                <a:solidFill>
                  <a:schemeClr val="accent1"/>
                </a:solidFill>
              </a:rPr>
              <a:t>元素值，第二个子树包含</a:t>
            </a:r>
            <a:r>
              <a:rPr lang="zh-CN" altLang="en-US" dirty="0">
                <a:solidFill>
                  <a:schemeClr val="accent2"/>
                </a:solidFill>
              </a:rPr>
              <a:t>大于最小的元素值小于中间元素值</a:t>
            </a:r>
            <a:r>
              <a:rPr lang="zh-CN" altLang="en-US" dirty="0">
                <a:solidFill>
                  <a:schemeClr val="accent1"/>
                </a:solidFill>
              </a:rPr>
              <a:t>的元素，第三个子树包含</a:t>
            </a:r>
            <a:r>
              <a:rPr lang="zh-CN" altLang="en-US" dirty="0">
                <a:solidFill>
                  <a:schemeClr val="accent2"/>
                </a:solidFill>
              </a:rPr>
              <a:t>大于中间元素值小于最大元素值</a:t>
            </a:r>
            <a:r>
              <a:rPr lang="zh-CN" altLang="en-US" dirty="0">
                <a:solidFill>
                  <a:schemeClr val="accent1"/>
                </a:solidFill>
              </a:rPr>
              <a:t>的元素，右子树包含的元素</a:t>
            </a:r>
            <a:r>
              <a:rPr lang="zh-CN" altLang="en-US" dirty="0">
                <a:solidFill>
                  <a:schemeClr val="accent2"/>
                </a:solidFill>
              </a:rPr>
              <a:t>大于该结点最大的</a:t>
            </a:r>
            <a:r>
              <a:rPr lang="zh-CN" altLang="en-US" dirty="0">
                <a:solidFill>
                  <a:schemeClr val="accent1"/>
                </a:solidFill>
              </a:rPr>
              <a:t>元素值。</a:t>
            </a:r>
            <a:r>
              <a:rPr lang="en-US" altLang="zh-CN" dirty="0">
                <a:solidFill>
                  <a:schemeClr val="accent1"/>
                </a:solidFill>
              </a:rPr>
              <a:t>   </a:t>
            </a:r>
          </a:p>
          <a:p>
            <a:r>
              <a:rPr lang="en-US" altLang="zh-CN" dirty="0">
                <a:solidFill>
                  <a:schemeClr val="accent2"/>
                </a:solidFill>
              </a:rPr>
              <a:t>    </a:t>
            </a:r>
            <a:r>
              <a:rPr lang="zh-CN" altLang="en-US" dirty="0">
                <a:solidFill>
                  <a:schemeClr val="accent1"/>
                </a:solidFill>
              </a:rPr>
              <a:t>②</a:t>
            </a:r>
            <a:r>
              <a:rPr lang="en-US" altLang="zh-CN" dirty="0">
                <a:solidFill>
                  <a:schemeClr val="accent1"/>
                </a:solidFill>
              </a:rPr>
              <a:t>4</a:t>
            </a:r>
            <a:r>
              <a:rPr lang="zh-CN" altLang="en-US" dirty="0">
                <a:solidFill>
                  <a:schemeClr val="accent1"/>
                </a:solidFill>
              </a:rPr>
              <a:t>结点</a:t>
            </a:r>
            <a:r>
              <a:rPr lang="zh-CN" altLang="en-US" dirty="0">
                <a:solidFill>
                  <a:schemeClr val="accent2"/>
                </a:solidFill>
              </a:rPr>
              <a:t>要不有四个孩子</a:t>
            </a:r>
            <a:r>
              <a:rPr lang="zh-CN" altLang="en-US" dirty="0">
                <a:solidFill>
                  <a:schemeClr val="accent1"/>
                </a:solidFill>
              </a:rPr>
              <a:t>，</a:t>
            </a:r>
            <a:r>
              <a:rPr lang="zh-CN" altLang="en-US" dirty="0">
                <a:solidFill>
                  <a:schemeClr val="accent2"/>
                </a:solidFill>
              </a:rPr>
              <a:t>要不就没有孩子</a:t>
            </a:r>
            <a:r>
              <a:rPr lang="zh-CN" altLang="en-US" dirty="0">
                <a:solidFill>
                  <a:schemeClr val="accent1"/>
                </a:solidFill>
              </a:rPr>
              <a:t>，不允许有一个或两个或三个孩子</a:t>
            </a:r>
          </a:p>
        </p:txBody>
      </p:sp>
    </p:spTree>
    <p:extLst>
      <p:ext uri="{BB962C8B-B14F-4D97-AF65-F5344CB8AC3E}">
        <p14:creationId xmlns:p14="http://schemas.microsoft.com/office/powerpoint/2010/main" val="29510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7" grpId="0"/>
      <p:bldP spid="18" grpId="0"/>
      <p:bldP spid="7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2D26D569-4E69-40E2-B92F-B7423F30612A}"/>
              </a:ext>
            </a:extLst>
          </p:cNvPr>
          <p:cNvSpPr txBox="1"/>
          <p:nvPr/>
        </p:nvSpPr>
        <p:spPr>
          <a:xfrm>
            <a:off x="1115437" y="876961"/>
            <a:ext cx="10377480" cy="923330"/>
          </a:xfrm>
          <a:prstGeom prst="rect">
            <a:avLst/>
          </a:prstGeom>
          <a:noFill/>
        </p:spPr>
        <p:txBody>
          <a:bodyPr wrap="square" rtlCol="0">
            <a:spAutoFit/>
          </a:bodyPr>
          <a:lstStyle/>
          <a:p>
            <a:r>
              <a:rPr lang="en-US" altLang="zh-CN" dirty="0">
                <a:solidFill>
                  <a:schemeClr val="accent1"/>
                </a:solidFill>
              </a:rPr>
              <a:t>B</a:t>
            </a:r>
            <a:r>
              <a:rPr lang="zh-CN" altLang="en-US" dirty="0">
                <a:solidFill>
                  <a:schemeClr val="accent1"/>
                </a:solidFill>
              </a:rPr>
              <a:t>树</a:t>
            </a:r>
            <a:r>
              <a:rPr lang="zh-CN" altLang="en-US" dirty="0"/>
              <a:t>也是一种</a:t>
            </a:r>
            <a:r>
              <a:rPr lang="zh-CN" altLang="en-US" dirty="0">
                <a:solidFill>
                  <a:schemeClr val="accent2"/>
                </a:solidFill>
              </a:rPr>
              <a:t>平衡的</a:t>
            </a:r>
            <a:r>
              <a:rPr lang="zh-CN" altLang="en-US" dirty="0">
                <a:solidFill>
                  <a:schemeClr val="accent1"/>
                </a:solidFill>
              </a:rPr>
              <a:t>多路查找树</a:t>
            </a:r>
            <a:r>
              <a:rPr lang="zh-CN" altLang="en-US" dirty="0"/>
              <a:t>，</a:t>
            </a:r>
            <a:r>
              <a:rPr lang="en-US" altLang="zh-CN" dirty="0"/>
              <a:t>2-3</a:t>
            </a:r>
            <a:r>
              <a:rPr lang="zh-CN" altLang="en-US" dirty="0"/>
              <a:t>树和</a:t>
            </a:r>
            <a:r>
              <a:rPr lang="en-US" altLang="zh-CN" dirty="0"/>
              <a:t>2-3-4</a:t>
            </a:r>
            <a:r>
              <a:rPr lang="zh-CN" altLang="en-US" dirty="0"/>
              <a:t>树都是</a:t>
            </a:r>
            <a:r>
              <a:rPr lang="en-US" altLang="zh-CN" dirty="0"/>
              <a:t>B</a:t>
            </a:r>
            <a:r>
              <a:rPr lang="zh-CN" altLang="en-US" dirty="0"/>
              <a:t>树的特例，我们把树中结点最大的</a:t>
            </a:r>
            <a:r>
              <a:rPr lang="zh-CN" altLang="en-US" dirty="0">
                <a:solidFill>
                  <a:schemeClr val="accent1"/>
                </a:solidFill>
              </a:rPr>
              <a:t>孩子数目</a:t>
            </a:r>
            <a:r>
              <a:rPr lang="zh-CN" altLang="en-US" dirty="0"/>
              <a:t>称为</a:t>
            </a:r>
            <a:r>
              <a:rPr lang="en-US" altLang="zh-CN" dirty="0"/>
              <a:t>B</a:t>
            </a:r>
            <a:r>
              <a:rPr lang="zh-CN" altLang="en-US" dirty="0"/>
              <a:t>树的阶。通常记为</a:t>
            </a:r>
            <a:r>
              <a:rPr lang="en-US" altLang="zh-CN" dirty="0"/>
              <a:t>m</a:t>
            </a:r>
            <a:r>
              <a:rPr lang="zh-CN" altLang="en-US" dirty="0"/>
              <a:t>。</a:t>
            </a:r>
            <a:endParaRPr lang="en-US" altLang="zh-CN" dirty="0"/>
          </a:p>
          <a:p>
            <a:r>
              <a:rPr lang="zh-CN" altLang="zh-CN" dirty="0"/>
              <a:t>一棵</a:t>
            </a:r>
            <a:r>
              <a:rPr lang="en-US" altLang="zh-CN" dirty="0"/>
              <a:t>m</a:t>
            </a:r>
            <a:r>
              <a:rPr lang="zh-CN" altLang="zh-CN" dirty="0"/>
              <a:t>阶</a:t>
            </a:r>
            <a:r>
              <a:rPr lang="en-US" altLang="zh-CN" dirty="0"/>
              <a:t>B</a:t>
            </a:r>
            <a:r>
              <a:rPr lang="zh-CN" altLang="zh-CN" dirty="0"/>
              <a:t>树或为</a:t>
            </a:r>
            <a:r>
              <a:rPr lang="zh-CN" altLang="zh-CN" dirty="0">
                <a:solidFill>
                  <a:schemeClr val="accent1"/>
                </a:solidFill>
              </a:rPr>
              <a:t>空树</a:t>
            </a:r>
            <a:r>
              <a:rPr lang="zh-CN" altLang="zh-CN" dirty="0"/>
              <a:t>，或为满足如下特性的</a:t>
            </a:r>
            <a:r>
              <a:rPr lang="en-US" altLang="zh-CN" dirty="0">
                <a:solidFill>
                  <a:schemeClr val="accent1"/>
                </a:solidFill>
              </a:rPr>
              <a:t>m</a:t>
            </a:r>
            <a:r>
              <a:rPr lang="zh-CN" altLang="zh-CN" dirty="0">
                <a:solidFill>
                  <a:schemeClr val="accent1"/>
                </a:solidFill>
              </a:rPr>
              <a:t>叉树</a:t>
            </a:r>
            <a:r>
              <a:rPr lang="zh-CN" altLang="zh-CN" dirty="0"/>
              <a:t>：</a:t>
            </a:r>
            <a:endParaRPr lang="en-US" altLang="zh-CN" dirty="0"/>
          </a:p>
        </p:txBody>
      </p:sp>
      <p:sp>
        <p:nvSpPr>
          <p:cNvPr id="5" name="矩形 4">
            <a:extLst>
              <a:ext uri="{FF2B5EF4-FFF2-40B4-BE49-F238E27FC236}">
                <a16:creationId xmlns:a16="http://schemas.microsoft.com/office/drawing/2014/main" xmlns="" id="{DD90F574-0891-4E7D-81D6-898BFF52A8A1}"/>
              </a:ext>
            </a:extLst>
          </p:cNvPr>
          <p:cNvSpPr/>
          <p:nvPr/>
        </p:nvSpPr>
        <p:spPr>
          <a:xfrm>
            <a:off x="1115437" y="1951672"/>
            <a:ext cx="10117422" cy="1477328"/>
          </a:xfrm>
          <a:prstGeom prst="rect">
            <a:avLst/>
          </a:prstGeom>
        </p:spPr>
        <p:txBody>
          <a:bodyPr wrap="square">
            <a:spAutoFit/>
          </a:bodyPr>
          <a:lstStyle/>
          <a:p>
            <a:r>
              <a:rPr lang="en-US" altLang="zh-CN" dirty="0"/>
              <a:t>1</a:t>
            </a:r>
            <a:r>
              <a:rPr lang="zh-CN" altLang="en-US" dirty="0"/>
              <a:t>）树中每个结点至多有</a:t>
            </a:r>
            <a:r>
              <a:rPr lang="en-US" altLang="zh-CN" dirty="0"/>
              <a:t>m</a:t>
            </a:r>
            <a:r>
              <a:rPr lang="zh-CN" altLang="en-US" dirty="0"/>
              <a:t>棵子树。（</a:t>
            </a:r>
            <a:r>
              <a:rPr lang="zh-CN" altLang="en-US" dirty="0">
                <a:solidFill>
                  <a:schemeClr val="accent1"/>
                </a:solidFill>
              </a:rPr>
              <a:t>即至多含有</a:t>
            </a:r>
            <a:r>
              <a:rPr lang="en-US" altLang="zh-CN" dirty="0">
                <a:solidFill>
                  <a:schemeClr val="accent1"/>
                </a:solidFill>
              </a:rPr>
              <a:t>m-1</a:t>
            </a:r>
            <a:r>
              <a:rPr lang="zh-CN" altLang="en-US" dirty="0">
                <a:solidFill>
                  <a:schemeClr val="accent1"/>
                </a:solidFill>
              </a:rPr>
              <a:t>个关键字</a:t>
            </a:r>
            <a:r>
              <a:rPr lang="en-US" altLang="zh-CN" dirty="0">
                <a:solidFill>
                  <a:schemeClr val="accent1"/>
                </a:solidFill>
              </a:rPr>
              <a:t>) </a:t>
            </a:r>
            <a:r>
              <a:rPr lang="en-US" altLang="zh-CN" dirty="0">
                <a:solidFill>
                  <a:srgbClr val="FF0000"/>
                </a:solidFill>
              </a:rPr>
              <a:t>("</a:t>
            </a:r>
            <a:r>
              <a:rPr lang="zh-CN" altLang="en-US" dirty="0">
                <a:solidFill>
                  <a:srgbClr val="FF0000"/>
                </a:solidFill>
              </a:rPr>
              <a:t>两棵子树指针夹着一个关键字</a:t>
            </a:r>
            <a:r>
              <a:rPr lang="en-US" altLang="zh-CN" dirty="0">
                <a:solidFill>
                  <a:srgbClr val="FF0000"/>
                </a:solidFill>
              </a:rPr>
              <a:t>")</a:t>
            </a:r>
          </a:p>
          <a:p>
            <a:r>
              <a:rPr lang="en-US" altLang="zh-CN" dirty="0"/>
              <a:t>2</a:t>
            </a:r>
            <a:r>
              <a:rPr lang="zh-CN" altLang="en-US" dirty="0"/>
              <a:t>）若根结点不是终端结点，则至少有两棵子树。</a:t>
            </a:r>
            <a:r>
              <a:rPr lang="en-US" altLang="zh-CN" dirty="0">
                <a:solidFill>
                  <a:srgbClr val="FF0000"/>
                </a:solidFill>
              </a:rPr>
              <a:t>(</a:t>
            </a:r>
            <a:r>
              <a:rPr lang="zh-CN" altLang="en-US" dirty="0">
                <a:solidFill>
                  <a:srgbClr val="FF0000"/>
                </a:solidFill>
              </a:rPr>
              <a:t>至少一个关键字</a:t>
            </a:r>
            <a:r>
              <a:rPr lang="en-US" altLang="zh-CN" dirty="0">
                <a:solidFill>
                  <a:srgbClr val="FF0000"/>
                </a:solidFill>
              </a:rPr>
              <a:t>)</a:t>
            </a:r>
            <a:endParaRPr lang="zh-CN" altLang="en-US" dirty="0">
              <a:solidFill>
                <a:srgbClr val="FF0000"/>
              </a:solidFill>
            </a:endParaRPr>
          </a:p>
          <a:p>
            <a:r>
              <a:rPr lang="en-US" altLang="zh-CN" dirty="0"/>
              <a:t>3</a:t>
            </a:r>
            <a:r>
              <a:rPr lang="zh-CN" altLang="en-US" dirty="0"/>
              <a:t>）除根结点外的所有非叶结点</a:t>
            </a:r>
            <a:r>
              <a:rPr lang="zh-CN" altLang="en-US" dirty="0">
                <a:solidFill>
                  <a:schemeClr val="accent1"/>
                </a:solidFill>
              </a:rPr>
              <a:t>至少有 </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rPr>
              <a:t>m/2</a:t>
            </a:r>
            <a:r>
              <a:rPr lang="zh-CN" altLang="en-US" dirty="0">
                <a:solidFill>
                  <a:schemeClr val="accent1"/>
                </a:solidFill>
                <a:latin typeface="Lucida Sans Unicode" panose="020B0602030504020204" pitchFamily="34" charset="0"/>
                <a:cs typeface="Lucida Sans Unicode" panose="020B0602030504020204" pitchFamily="34" charset="0"/>
              </a:rPr>
              <a:t>⌉</a:t>
            </a:r>
            <a:r>
              <a:rPr lang="zh-CN" altLang="en-US" dirty="0">
                <a:solidFill>
                  <a:schemeClr val="accent1"/>
                </a:solidFill>
              </a:rPr>
              <a:t>棵子树。</a:t>
            </a:r>
            <a:r>
              <a:rPr lang="zh-CN" altLang="en-US" dirty="0"/>
              <a:t>（即至少含有</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a:t>
            </a:r>
            <a:r>
              <a:rPr lang="zh-CN" altLang="en-US" dirty="0"/>
              <a:t>个关键字）</a:t>
            </a:r>
          </a:p>
          <a:p>
            <a:r>
              <a:rPr lang="en-US" altLang="zh-CN" dirty="0"/>
              <a:t>4</a:t>
            </a:r>
            <a:r>
              <a:rPr lang="zh-CN" altLang="en-US" dirty="0"/>
              <a:t>）所有非叶结点的结构如下：</a:t>
            </a:r>
            <a:endParaRPr lang="en-US" altLang="zh-CN" dirty="0"/>
          </a:p>
          <a:p>
            <a:r>
              <a:rPr lang="en-US" altLang="zh-CN" dirty="0"/>
              <a:t>5</a:t>
            </a:r>
            <a:r>
              <a:rPr lang="zh-CN" altLang="en-US" dirty="0"/>
              <a:t>）所有的叶子结点出现在同一层次上，</a:t>
            </a:r>
            <a:r>
              <a:rPr lang="zh-CN" altLang="en-US" dirty="0">
                <a:solidFill>
                  <a:schemeClr val="accent1"/>
                </a:solidFill>
              </a:rPr>
              <a:t>不带信息。</a:t>
            </a:r>
            <a:r>
              <a:rPr lang="en-US" altLang="zh-CN" dirty="0">
                <a:solidFill>
                  <a:schemeClr val="accent1"/>
                </a:solidFill>
              </a:rPr>
              <a:t>(</a:t>
            </a:r>
            <a:r>
              <a:rPr lang="zh-CN" altLang="en-US" dirty="0">
                <a:solidFill>
                  <a:schemeClr val="accent1"/>
                </a:solidFill>
              </a:rPr>
              <a:t>就像是折半查找判断树中查找失败的结点</a:t>
            </a:r>
            <a:r>
              <a:rPr lang="en-US" altLang="zh-CN" dirty="0">
                <a:solidFill>
                  <a:schemeClr val="accent1"/>
                </a:solidFill>
              </a:rPr>
              <a:t>)</a:t>
            </a:r>
            <a:endParaRPr lang="zh-CN" altLang="en-US" dirty="0">
              <a:solidFill>
                <a:schemeClr val="accent1"/>
              </a:solidFill>
            </a:endParaRPr>
          </a:p>
        </p:txBody>
      </p:sp>
      <p:sp>
        <p:nvSpPr>
          <p:cNvPr id="7" name="文本框 6">
            <a:extLst>
              <a:ext uri="{FF2B5EF4-FFF2-40B4-BE49-F238E27FC236}">
                <a16:creationId xmlns:a16="http://schemas.microsoft.com/office/drawing/2014/main" xmlns="" id="{094EC53E-C69A-419D-9DEF-959DCC82FC87}"/>
              </a:ext>
            </a:extLst>
          </p:cNvPr>
          <p:cNvSpPr txBox="1"/>
          <p:nvPr/>
        </p:nvSpPr>
        <p:spPr>
          <a:xfrm>
            <a:off x="578841" y="3578039"/>
            <a:ext cx="2231472" cy="646331"/>
          </a:xfrm>
          <a:prstGeom prst="rect">
            <a:avLst/>
          </a:prstGeom>
          <a:noFill/>
        </p:spPr>
        <p:txBody>
          <a:bodyPr wrap="square" rtlCol="0">
            <a:spAutoFit/>
          </a:bodyPr>
          <a:lstStyle/>
          <a:p>
            <a:r>
              <a:rPr lang="en-US" altLang="zh-CN" dirty="0"/>
              <a:t>Eg:2-3</a:t>
            </a:r>
            <a:r>
              <a:rPr lang="zh-CN" altLang="en-US" dirty="0"/>
              <a:t>树中的</a:t>
            </a:r>
            <a:r>
              <a:rPr lang="en-US" altLang="zh-CN" dirty="0"/>
              <a:t>3</a:t>
            </a:r>
            <a:r>
              <a:rPr lang="zh-CN" altLang="en-US" dirty="0"/>
              <a:t>结点 </a:t>
            </a:r>
            <a:r>
              <a:rPr lang="en-US" altLang="zh-CN" dirty="0"/>
              <a:t>m=3</a:t>
            </a:r>
            <a:endParaRPr lang="zh-CN" altLang="en-US" dirty="0"/>
          </a:p>
        </p:txBody>
      </p:sp>
      <p:sp>
        <p:nvSpPr>
          <p:cNvPr id="30" name="矩形 29">
            <a:extLst>
              <a:ext uri="{FF2B5EF4-FFF2-40B4-BE49-F238E27FC236}">
                <a16:creationId xmlns:a16="http://schemas.microsoft.com/office/drawing/2014/main" xmlns="" id="{660DE1B2-ABE6-4FE5-904F-73E5F37AC2A3}"/>
              </a:ext>
            </a:extLst>
          </p:cNvPr>
          <p:cNvSpPr/>
          <p:nvPr/>
        </p:nvSpPr>
        <p:spPr>
          <a:xfrm>
            <a:off x="1073791" y="43457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xmlns="" id="{AB86B57B-C349-42B1-9624-657D90D70F2D}"/>
              </a:ext>
            </a:extLst>
          </p:cNvPr>
          <p:cNvSpPr/>
          <p:nvPr/>
        </p:nvSpPr>
        <p:spPr>
          <a:xfrm>
            <a:off x="1568741" y="43457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xmlns="" id="{068E0E78-38B9-471C-8AC6-F4B338242A73}"/>
              </a:ext>
            </a:extLst>
          </p:cNvPr>
          <p:cNvSpPr/>
          <p:nvPr/>
        </p:nvSpPr>
        <p:spPr>
          <a:xfrm>
            <a:off x="2063691" y="43457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 id="{8010A3E4-2E5D-47E7-A201-F9CB404B93A6}"/>
              </a:ext>
            </a:extLst>
          </p:cNvPr>
          <p:cNvSpPr/>
          <p:nvPr/>
        </p:nvSpPr>
        <p:spPr>
          <a:xfrm>
            <a:off x="578841" y="43457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EA0D9257-B4E3-42EC-91A9-12D2B055405D}"/>
              </a:ext>
            </a:extLst>
          </p:cNvPr>
          <p:cNvSpPr/>
          <p:nvPr/>
        </p:nvSpPr>
        <p:spPr>
          <a:xfrm>
            <a:off x="2558641" y="43457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13E6AE45-C6BC-4337-9797-FFA3F923FA27}"/>
              </a:ext>
            </a:extLst>
          </p:cNvPr>
          <p:cNvSpPr txBox="1"/>
          <p:nvPr/>
        </p:nvSpPr>
        <p:spPr>
          <a:xfrm>
            <a:off x="1073791" y="4345794"/>
            <a:ext cx="494950" cy="369332"/>
          </a:xfrm>
          <a:prstGeom prst="rect">
            <a:avLst/>
          </a:prstGeom>
          <a:noFill/>
        </p:spPr>
        <p:txBody>
          <a:bodyPr wrap="square" rtlCol="0">
            <a:spAutoFit/>
          </a:bodyPr>
          <a:lstStyle/>
          <a:p>
            <a:r>
              <a:rPr lang="en-US" altLang="zh-CN" dirty="0"/>
              <a:t>12</a:t>
            </a:r>
            <a:endParaRPr lang="zh-CN" altLang="en-US" dirty="0"/>
          </a:p>
        </p:txBody>
      </p:sp>
      <p:sp>
        <p:nvSpPr>
          <p:cNvPr id="36" name="文本框 35">
            <a:extLst>
              <a:ext uri="{FF2B5EF4-FFF2-40B4-BE49-F238E27FC236}">
                <a16:creationId xmlns:a16="http://schemas.microsoft.com/office/drawing/2014/main" xmlns="" id="{C36A60EE-9F40-4F33-B8DA-39BB2437D882}"/>
              </a:ext>
            </a:extLst>
          </p:cNvPr>
          <p:cNvSpPr txBox="1"/>
          <p:nvPr/>
        </p:nvSpPr>
        <p:spPr>
          <a:xfrm>
            <a:off x="2063691" y="4345794"/>
            <a:ext cx="494950" cy="369332"/>
          </a:xfrm>
          <a:prstGeom prst="rect">
            <a:avLst/>
          </a:prstGeom>
          <a:noFill/>
        </p:spPr>
        <p:txBody>
          <a:bodyPr wrap="square" rtlCol="0">
            <a:spAutoFit/>
          </a:bodyPr>
          <a:lstStyle/>
          <a:p>
            <a:r>
              <a:rPr lang="en-US" altLang="zh-CN" dirty="0"/>
              <a:t>15</a:t>
            </a:r>
            <a:endParaRPr lang="zh-CN" altLang="en-US" dirty="0"/>
          </a:p>
        </p:txBody>
      </p:sp>
      <p:sp>
        <p:nvSpPr>
          <p:cNvPr id="37" name="矩形 36">
            <a:extLst>
              <a:ext uri="{FF2B5EF4-FFF2-40B4-BE49-F238E27FC236}">
                <a16:creationId xmlns:a16="http://schemas.microsoft.com/office/drawing/2014/main" xmlns="" id="{1C22DDD1-F00A-4AE5-B4FE-AD2F7C6CB6B9}"/>
              </a:ext>
            </a:extLst>
          </p:cNvPr>
          <p:cNvSpPr/>
          <p:nvPr/>
        </p:nvSpPr>
        <p:spPr>
          <a:xfrm>
            <a:off x="507580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xmlns="" id="{7F01A8C3-A227-49D7-8751-0F809C9E7DAD}"/>
              </a:ext>
            </a:extLst>
          </p:cNvPr>
          <p:cNvSpPr/>
          <p:nvPr/>
        </p:nvSpPr>
        <p:spPr>
          <a:xfrm>
            <a:off x="557075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xmlns="" id="{0A6CECA2-CE60-4664-B1F6-6F6964CDE1F8}"/>
              </a:ext>
            </a:extLst>
          </p:cNvPr>
          <p:cNvSpPr/>
          <p:nvPr/>
        </p:nvSpPr>
        <p:spPr>
          <a:xfrm>
            <a:off x="606570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08B80030-A8A5-4F12-8A76-613108FFEF9B}"/>
              </a:ext>
            </a:extLst>
          </p:cNvPr>
          <p:cNvSpPr/>
          <p:nvPr/>
        </p:nvSpPr>
        <p:spPr>
          <a:xfrm>
            <a:off x="458085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AB735386-A9E0-4454-A3D5-D3D27684E55C}"/>
              </a:ext>
            </a:extLst>
          </p:cNvPr>
          <p:cNvSpPr/>
          <p:nvPr/>
        </p:nvSpPr>
        <p:spPr>
          <a:xfrm>
            <a:off x="656065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xmlns="" id="{E5A0E148-0F60-410C-BDE0-4E89E2966DEE}"/>
              </a:ext>
            </a:extLst>
          </p:cNvPr>
          <p:cNvSpPr txBox="1"/>
          <p:nvPr/>
        </p:nvSpPr>
        <p:spPr>
          <a:xfrm>
            <a:off x="4704594" y="3651295"/>
            <a:ext cx="247475" cy="369332"/>
          </a:xfrm>
          <a:prstGeom prst="rect">
            <a:avLst/>
          </a:prstGeom>
          <a:noFill/>
        </p:spPr>
        <p:txBody>
          <a:bodyPr wrap="square" rtlCol="0">
            <a:spAutoFit/>
          </a:bodyPr>
          <a:lstStyle/>
          <a:p>
            <a:r>
              <a:rPr lang="en-US" altLang="zh-CN" dirty="0"/>
              <a:t>n</a:t>
            </a:r>
            <a:endParaRPr lang="zh-CN" altLang="en-US" dirty="0"/>
          </a:p>
        </p:txBody>
      </p:sp>
      <p:sp>
        <p:nvSpPr>
          <p:cNvPr id="43" name="文本框 42">
            <a:extLst>
              <a:ext uri="{FF2B5EF4-FFF2-40B4-BE49-F238E27FC236}">
                <a16:creationId xmlns:a16="http://schemas.microsoft.com/office/drawing/2014/main" xmlns="" id="{236EB800-7810-4D3C-ABB1-25EC3EC62FCA}"/>
              </a:ext>
            </a:extLst>
          </p:cNvPr>
          <p:cNvSpPr txBox="1"/>
          <p:nvPr/>
        </p:nvSpPr>
        <p:spPr>
          <a:xfrm>
            <a:off x="5088091" y="3661833"/>
            <a:ext cx="494950" cy="369332"/>
          </a:xfrm>
          <a:prstGeom prst="rect">
            <a:avLst/>
          </a:prstGeom>
          <a:noFill/>
        </p:spPr>
        <p:txBody>
          <a:bodyPr wrap="square" rtlCol="0">
            <a:spAutoFit/>
          </a:bodyPr>
          <a:lstStyle/>
          <a:p>
            <a:r>
              <a:rPr lang="en-US" altLang="zh-CN" dirty="0"/>
              <a:t>P</a:t>
            </a:r>
            <a:r>
              <a:rPr lang="en-US" altLang="zh-CN" baseline="-25000" dirty="0"/>
              <a:t>0</a:t>
            </a:r>
            <a:endParaRPr lang="zh-CN" altLang="en-US" baseline="-25000" dirty="0"/>
          </a:p>
        </p:txBody>
      </p:sp>
      <p:sp>
        <p:nvSpPr>
          <p:cNvPr id="44" name="文本框 43">
            <a:extLst>
              <a:ext uri="{FF2B5EF4-FFF2-40B4-BE49-F238E27FC236}">
                <a16:creationId xmlns:a16="http://schemas.microsoft.com/office/drawing/2014/main" xmlns="" id="{0A634EE3-A123-438C-9910-CA6ADA8820CD}"/>
              </a:ext>
            </a:extLst>
          </p:cNvPr>
          <p:cNvSpPr txBox="1"/>
          <p:nvPr/>
        </p:nvSpPr>
        <p:spPr>
          <a:xfrm>
            <a:off x="5595325" y="3651295"/>
            <a:ext cx="494950" cy="369332"/>
          </a:xfrm>
          <a:prstGeom prst="rect">
            <a:avLst/>
          </a:prstGeom>
          <a:noFill/>
        </p:spPr>
        <p:txBody>
          <a:bodyPr wrap="square" rtlCol="0">
            <a:spAutoFit/>
          </a:bodyPr>
          <a:lstStyle/>
          <a:p>
            <a:r>
              <a:rPr lang="en-US" altLang="zh-CN" dirty="0"/>
              <a:t>K</a:t>
            </a:r>
            <a:r>
              <a:rPr lang="en-US" altLang="zh-CN" baseline="-25000" dirty="0"/>
              <a:t>1</a:t>
            </a:r>
            <a:endParaRPr lang="zh-CN" altLang="en-US" baseline="-25000" dirty="0"/>
          </a:p>
        </p:txBody>
      </p:sp>
      <p:sp>
        <p:nvSpPr>
          <p:cNvPr id="45" name="文本框 44">
            <a:extLst>
              <a:ext uri="{FF2B5EF4-FFF2-40B4-BE49-F238E27FC236}">
                <a16:creationId xmlns:a16="http://schemas.microsoft.com/office/drawing/2014/main" xmlns="" id="{88BCF98C-E7E9-4E19-82E1-5DA8BCF1977E}"/>
              </a:ext>
            </a:extLst>
          </p:cNvPr>
          <p:cNvSpPr txBox="1"/>
          <p:nvPr/>
        </p:nvSpPr>
        <p:spPr>
          <a:xfrm>
            <a:off x="6092729" y="3651295"/>
            <a:ext cx="494950" cy="369332"/>
          </a:xfrm>
          <a:prstGeom prst="rect">
            <a:avLst/>
          </a:prstGeom>
          <a:noFill/>
        </p:spPr>
        <p:txBody>
          <a:bodyPr wrap="square" rtlCol="0">
            <a:spAutoFit/>
          </a:bodyPr>
          <a:lstStyle/>
          <a:p>
            <a:r>
              <a:rPr lang="en-US" altLang="zh-CN" dirty="0"/>
              <a:t>P</a:t>
            </a:r>
            <a:r>
              <a:rPr lang="en-US" altLang="zh-CN" baseline="-25000" dirty="0"/>
              <a:t>1</a:t>
            </a:r>
            <a:endParaRPr lang="zh-CN" altLang="en-US" baseline="-25000" dirty="0"/>
          </a:p>
        </p:txBody>
      </p:sp>
      <p:sp>
        <p:nvSpPr>
          <p:cNvPr id="46" name="文本框 45">
            <a:extLst>
              <a:ext uri="{FF2B5EF4-FFF2-40B4-BE49-F238E27FC236}">
                <a16:creationId xmlns:a16="http://schemas.microsoft.com/office/drawing/2014/main" xmlns="" id="{483517AB-501A-4931-A374-F03EE203CE93}"/>
              </a:ext>
            </a:extLst>
          </p:cNvPr>
          <p:cNvSpPr txBox="1"/>
          <p:nvPr/>
        </p:nvSpPr>
        <p:spPr>
          <a:xfrm>
            <a:off x="6587679" y="3661833"/>
            <a:ext cx="494950" cy="369332"/>
          </a:xfrm>
          <a:prstGeom prst="rect">
            <a:avLst/>
          </a:prstGeom>
          <a:noFill/>
        </p:spPr>
        <p:txBody>
          <a:bodyPr wrap="square" rtlCol="0">
            <a:spAutoFit/>
          </a:bodyPr>
          <a:lstStyle/>
          <a:p>
            <a:r>
              <a:rPr lang="en-US" altLang="zh-CN" dirty="0"/>
              <a:t>K</a:t>
            </a:r>
            <a:r>
              <a:rPr lang="en-US" altLang="zh-CN" baseline="-25000" dirty="0"/>
              <a:t>2</a:t>
            </a:r>
            <a:endParaRPr lang="zh-CN" altLang="en-US" baseline="-25000" dirty="0"/>
          </a:p>
        </p:txBody>
      </p:sp>
      <p:sp>
        <p:nvSpPr>
          <p:cNvPr id="48" name="矩形 47">
            <a:extLst>
              <a:ext uri="{FF2B5EF4-FFF2-40B4-BE49-F238E27FC236}">
                <a16:creationId xmlns:a16="http://schemas.microsoft.com/office/drawing/2014/main" xmlns="" id="{9D7C7795-DB20-45BA-A230-D5B162CD5C92}"/>
              </a:ext>
            </a:extLst>
          </p:cNvPr>
          <p:cNvSpPr/>
          <p:nvPr/>
        </p:nvSpPr>
        <p:spPr>
          <a:xfrm>
            <a:off x="705560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xmlns="" id="{A0671A14-5CD0-4F3D-9892-851AD0FB0A00}"/>
              </a:ext>
            </a:extLst>
          </p:cNvPr>
          <p:cNvSpPr/>
          <p:nvPr/>
        </p:nvSpPr>
        <p:spPr>
          <a:xfrm>
            <a:off x="7550557"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xmlns="" id="{87A48082-28B8-418F-9C38-1517608B0DDE}"/>
              </a:ext>
            </a:extLst>
          </p:cNvPr>
          <p:cNvSpPr/>
          <p:nvPr/>
        </p:nvSpPr>
        <p:spPr>
          <a:xfrm>
            <a:off x="8040531" y="365129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xmlns="" id="{66A80CA8-E236-4EF4-843A-736090E18AA4}"/>
              </a:ext>
            </a:extLst>
          </p:cNvPr>
          <p:cNvSpPr txBox="1"/>
          <p:nvPr/>
        </p:nvSpPr>
        <p:spPr>
          <a:xfrm>
            <a:off x="7109651" y="3558961"/>
            <a:ext cx="333951" cy="369332"/>
          </a:xfrm>
          <a:prstGeom prst="rect">
            <a:avLst/>
          </a:prstGeom>
          <a:noFill/>
        </p:spPr>
        <p:txBody>
          <a:bodyPr wrap="square" rtlCol="0">
            <a:spAutoFit/>
          </a:bodyPr>
          <a:lstStyle/>
          <a:p>
            <a:r>
              <a:rPr lang="en-US" altLang="zh-CN" dirty="0"/>
              <a:t>...</a:t>
            </a:r>
            <a:endParaRPr lang="zh-CN" altLang="en-US" dirty="0"/>
          </a:p>
        </p:txBody>
      </p:sp>
      <p:sp>
        <p:nvSpPr>
          <p:cNvPr id="52" name="文本框 51">
            <a:extLst>
              <a:ext uri="{FF2B5EF4-FFF2-40B4-BE49-F238E27FC236}">
                <a16:creationId xmlns:a16="http://schemas.microsoft.com/office/drawing/2014/main" xmlns="" id="{7D3BFDF7-4284-452B-B2E6-D6EBC5090052}"/>
              </a:ext>
            </a:extLst>
          </p:cNvPr>
          <p:cNvSpPr txBox="1"/>
          <p:nvPr/>
        </p:nvSpPr>
        <p:spPr>
          <a:xfrm>
            <a:off x="7569547" y="3651295"/>
            <a:ext cx="494950" cy="369332"/>
          </a:xfrm>
          <a:prstGeom prst="rect">
            <a:avLst/>
          </a:prstGeom>
          <a:noFill/>
        </p:spPr>
        <p:txBody>
          <a:bodyPr wrap="square" rtlCol="0">
            <a:spAutoFit/>
          </a:bodyPr>
          <a:lstStyle/>
          <a:p>
            <a:r>
              <a:rPr lang="en-US" altLang="zh-CN" dirty="0" err="1"/>
              <a:t>K</a:t>
            </a:r>
            <a:r>
              <a:rPr lang="en-US" altLang="zh-CN" baseline="-25000" dirty="0" err="1"/>
              <a:t>n</a:t>
            </a:r>
            <a:endParaRPr lang="zh-CN" altLang="en-US" baseline="-25000" dirty="0"/>
          </a:p>
        </p:txBody>
      </p:sp>
      <p:sp>
        <p:nvSpPr>
          <p:cNvPr id="53" name="文本框 52">
            <a:extLst>
              <a:ext uri="{FF2B5EF4-FFF2-40B4-BE49-F238E27FC236}">
                <a16:creationId xmlns:a16="http://schemas.microsoft.com/office/drawing/2014/main" xmlns="" id="{937E0DB3-1579-46C8-ADC0-E1BD2BFC244E}"/>
              </a:ext>
            </a:extLst>
          </p:cNvPr>
          <p:cNvSpPr txBox="1"/>
          <p:nvPr/>
        </p:nvSpPr>
        <p:spPr>
          <a:xfrm>
            <a:off x="8079922" y="3661833"/>
            <a:ext cx="494950" cy="369332"/>
          </a:xfrm>
          <a:prstGeom prst="rect">
            <a:avLst/>
          </a:prstGeom>
          <a:noFill/>
        </p:spPr>
        <p:txBody>
          <a:bodyPr wrap="square" rtlCol="0">
            <a:spAutoFit/>
          </a:bodyPr>
          <a:lstStyle/>
          <a:p>
            <a:r>
              <a:rPr lang="en-US" altLang="zh-CN" dirty="0" err="1"/>
              <a:t>P</a:t>
            </a:r>
            <a:r>
              <a:rPr lang="en-US" altLang="zh-CN" baseline="-25000" dirty="0" err="1"/>
              <a:t>n</a:t>
            </a:r>
            <a:endParaRPr lang="zh-CN" altLang="en-US" baseline="-25000" dirty="0"/>
          </a:p>
        </p:txBody>
      </p:sp>
      <p:sp>
        <p:nvSpPr>
          <p:cNvPr id="8" name="文本框 7">
            <a:extLst>
              <a:ext uri="{FF2B5EF4-FFF2-40B4-BE49-F238E27FC236}">
                <a16:creationId xmlns:a16="http://schemas.microsoft.com/office/drawing/2014/main" xmlns="" id="{921ECA9F-9ED9-4678-A0C3-F575BB2D0AE9}"/>
              </a:ext>
            </a:extLst>
          </p:cNvPr>
          <p:cNvSpPr txBox="1"/>
          <p:nvPr/>
        </p:nvSpPr>
        <p:spPr>
          <a:xfrm>
            <a:off x="3766657" y="4224370"/>
            <a:ext cx="7466202" cy="369332"/>
          </a:xfrm>
          <a:prstGeom prst="rect">
            <a:avLst/>
          </a:prstGeom>
          <a:noFill/>
        </p:spPr>
        <p:txBody>
          <a:bodyPr wrap="square" rtlCol="0">
            <a:spAutoFit/>
          </a:bodyPr>
          <a:lstStyle/>
          <a:p>
            <a:r>
              <a:rPr lang="zh-CN" altLang="en-US" dirty="0"/>
              <a:t>其中</a:t>
            </a:r>
            <a:r>
              <a:rPr lang="en-US" altLang="zh-CN" dirty="0"/>
              <a:t>K</a:t>
            </a:r>
            <a:r>
              <a:rPr lang="en-US" altLang="zh-CN" baseline="-25000" dirty="0"/>
              <a:t>i</a:t>
            </a:r>
            <a:r>
              <a:rPr lang="en-US" altLang="zh-CN" dirty="0"/>
              <a:t>(</a:t>
            </a:r>
            <a:r>
              <a:rPr lang="en-US" altLang="zh-CN" dirty="0" err="1"/>
              <a:t>i</a:t>
            </a:r>
            <a:r>
              <a:rPr lang="en-US" altLang="zh-CN" dirty="0"/>
              <a:t>=1,2,...,n)</a:t>
            </a:r>
            <a:r>
              <a:rPr lang="zh-CN" altLang="en-US" dirty="0"/>
              <a:t>为结点的</a:t>
            </a:r>
            <a:r>
              <a:rPr lang="zh-CN" altLang="en-US" dirty="0">
                <a:solidFill>
                  <a:schemeClr val="accent1"/>
                </a:solidFill>
              </a:rPr>
              <a:t>关键字</a:t>
            </a:r>
            <a:r>
              <a:rPr lang="zh-CN" altLang="en-US" dirty="0"/>
              <a:t>，且满足</a:t>
            </a:r>
            <a:r>
              <a:rPr lang="en-US" altLang="zh-CN" dirty="0">
                <a:solidFill>
                  <a:schemeClr val="accent1"/>
                </a:solidFill>
              </a:rPr>
              <a:t>K</a:t>
            </a:r>
            <a:r>
              <a:rPr lang="en-US" altLang="zh-CN" baseline="-25000" dirty="0">
                <a:solidFill>
                  <a:schemeClr val="accent1"/>
                </a:solidFill>
              </a:rPr>
              <a:t>1</a:t>
            </a:r>
            <a:r>
              <a:rPr lang="en-US" altLang="zh-CN" dirty="0">
                <a:solidFill>
                  <a:schemeClr val="accent1"/>
                </a:solidFill>
              </a:rPr>
              <a:t>&lt;K</a:t>
            </a:r>
            <a:r>
              <a:rPr lang="en-US" altLang="zh-CN" baseline="-25000" dirty="0">
                <a:solidFill>
                  <a:schemeClr val="accent1"/>
                </a:solidFill>
              </a:rPr>
              <a:t>2</a:t>
            </a:r>
            <a:r>
              <a:rPr lang="en-US" altLang="zh-CN" dirty="0">
                <a:solidFill>
                  <a:schemeClr val="accent1"/>
                </a:solidFill>
              </a:rPr>
              <a:t>&lt;K</a:t>
            </a:r>
            <a:r>
              <a:rPr lang="en-US" altLang="zh-CN" baseline="-25000" dirty="0">
                <a:solidFill>
                  <a:schemeClr val="accent1"/>
                </a:solidFill>
              </a:rPr>
              <a:t>3</a:t>
            </a:r>
            <a:r>
              <a:rPr lang="en-US" altLang="zh-CN" dirty="0">
                <a:solidFill>
                  <a:schemeClr val="accent1"/>
                </a:solidFill>
              </a:rPr>
              <a:t>&lt;……&lt;</a:t>
            </a:r>
            <a:r>
              <a:rPr lang="en-US" altLang="zh-CN" dirty="0" err="1">
                <a:solidFill>
                  <a:schemeClr val="accent1"/>
                </a:solidFill>
              </a:rPr>
              <a:t>K</a:t>
            </a:r>
            <a:r>
              <a:rPr lang="en-US" altLang="zh-CN" baseline="-25000" dirty="0" err="1">
                <a:solidFill>
                  <a:schemeClr val="accent1"/>
                </a:solidFill>
              </a:rPr>
              <a:t>n</a:t>
            </a:r>
            <a:endParaRPr lang="zh-CN" altLang="en-US" baseline="-25000" dirty="0">
              <a:solidFill>
                <a:schemeClr val="accent1"/>
              </a:solidFill>
            </a:endParaRPr>
          </a:p>
        </p:txBody>
      </p:sp>
      <p:sp>
        <p:nvSpPr>
          <p:cNvPr id="54" name="文本框 53">
            <a:extLst>
              <a:ext uri="{FF2B5EF4-FFF2-40B4-BE49-F238E27FC236}">
                <a16:creationId xmlns:a16="http://schemas.microsoft.com/office/drawing/2014/main" xmlns="" id="{19BCF6E5-C0E5-4854-AB00-CF640513DCD8}"/>
              </a:ext>
            </a:extLst>
          </p:cNvPr>
          <p:cNvSpPr txBox="1"/>
          <p:nvPr/>
        </p:nvSpPr>
        <p:spPr>
          <a:xfrm>
            <a:off x="3766658" y="4615756"/>
            <a:ext cx="5371754" cy="1200329"/>
          </a:xfrm>
          <a:prstGeom prst="rect">
            <a:avLst/>
          </a:prstGeom>
          <a:noFill/>
        </p:spPr>
        <p:txBody>
          <a:bodyPr wrap="square" rtlCol="0">
            <a:spAutoFit/>
          </a:bodyPr>
          <a:lstStyle/>
          <a:p>
            <a:r>
              <a:rPr lang="zh-CN" altLang="en-US" dirty="0"/>
              <a:t>其中</a:t>
            </a:r>
            <a:r>
              <a:rPr lang="en-US" altLang="zh-CN" dirty="0"/>
              <a:t>P</a:t>
            </a:r>
            <a:r>
              <a:rPr lang="en-US" altLang="zh-CN" baseline="-25000" dirty="0"/>
              <a:t>i</a:t>
            </a:r>
            <a:r>
              <a:rPr lang="en-US" altLang="zh-CN" dirty="0"/>
              <a:t>(</a:t>
            </a:r>
            <a:r>
              <a:rPr lang="en-US" altLang="zh-CN" dirty="0" err="1"/>
              <a:t>i</a:t>
            </a:r>
            <a:r>
              <a:rPr lang="en-US" altLang="zh-CN" dirty="0"/>
              <a:t>=0,1,...,n)</a:t>
            </a:r>
            <a:r>
              <a:rPr lang="zh-CN" altLang="en-US" dirty="0"/>
              <a:t>为指向子树根结点的</a:t>
            </a:r>
            <a:r>
              <a:rPr lang="zh-CN" altLang="en-US" dirty="0">
                <a:solidFill>
                  <a:schemeClr val="accent1"/>
                </a:solidFill>
              </a:rPr>
              <a:t>指针</a:t>
            </a:r>
            <a:r>
              <a:rPr lang="zh-CN" altLang="en-US" dirty="0"/>
              <a:t>，且</a:t>
            </a:r>
            <a:endParaRPr lang="en-US" altLang="zh-CN" dirty="0"/>
          </a:p>
          <a:p>
            <a:r>
              <a:rPr lang="zh-CN" altLang="en-US" dirty="0"/>
              <a:t>指针</a:t>
            </a:r>
            <a:r>
              <a:rPr lang="en-US" altLang="zh-CN" dirty="0">
                <a:solidFill>
                  <a:schemeClr val="accent1"/>
                </a:solidFill>
              </a:rPr>
              <a:t>P</a:t>
            </a:r>
            <a:r>
              <a:rPr lang="en-US" altLang="zh-CN" baseline="-25000" dirty="0">
                <a:solidFill>
                  <a:schemeClr val="accent1"/>
                </a:solidFill>
              </a:rPr>
              <a:t>i-1</a:t>
            </a:r>
            <a:r>
              <a:rPr lang="zh-CN" altLang="en-US" dirty="0"/>
              <a:t>所指的子树的所有结点的关键字都</a:t>
            </a:r>
            <a:r>
              <a:rPr lang="zh-CN" altLang="en-US" dirty="0">
                <a:solidFill>
                  <a:schemeClr val="accent1"/>
                </a:solidFill>
              </a:rPr>
              <a:t>小于</a:t>
            </a:r>
            <a:r>
              <a:rPr lang="en-US" altLang="zh-CN" dirty="0">
                <a:solidFill>
                  <a:schemeClr val="accent1"/>
                </a:solidFill>
              </a:rPr>
              <a:t>K</a:t>
            </a:r>
            <a:r>
              <a:rPr lang="en-US" altLang="zh-CN" baseline="-25000" dirty="0">
                <a:solidFill>
                  <a:schemeClr val="accent1"/>
                </a:solidFill>
              </a:rPr>
              <a:t>i</a:t>
            </a:r>
          </a:p>
          <a:p>
            <a:r>
              <a:rPr lang="en-US" altLang="zh-CN" dirty="0">
                <a:solidFill>
                  <a:schemeClr val="accent1"/>
                </a:solidFill>
              </a:rPr>
              <a:t>P</a:t>
            </a:r>
            <a:r>
              <a:rPr lang="en-US" altLang="zh-CN" baseline="-25000" dirty="0">
                <a:solidFill>
                  <a:schemeClr val="accent1"/>
                </a:solidFill>
              </a:rPr>
              <a:t>i</a:t>
            </a:r>
            <a:r>
              <a:rPr lang="zh-CN" altLang="en-US" dirty="0"/>
              <a:t>所指向子树的所有结点的关键字都</a:t>
            </a:r>
            <a:r>
              <a:rPr lang="zh-CN" altLang="en-US" dirty="0">
                <a:solidFill>
                  <a:schemeClr val="accent1"/>
                </a:solidFill>
              </a:rPr>
              <a:t>小于</a:t>
            </a:r>
            <a:r>
              <a:rPr lang="en-US" altLang="zh-CN" dirty="0">
                <a:solidFill>
                  <a:schemeClr val="accent1"/>
                </a:solidFill>
              </a:rPr>
              <a:t>K</a:t>
            </a:r>
            <a:r>
              <a:rPr lang="en-US" altLang="zh-CN" baseline="-25000" dirty="0">
                <a:solidFill>
                  <a:schemeClr val="accent1"/>
                </a:solidFill>
              </a:rPr>
              <a:t>i+1</a:t>
            </a:r>
          </a:p>
          <a:p>
            <a:r>
              <a:rPr lang="en-US" altLang="zh-CN" dirty="0"/>
              <a:t>n</a:t>
            </a:r>
            <a:r>
              <a:rPr lang="zh-CN" altLang="en-US" dirty="0"/>
              <a:t>是结点中关键字的</a:t>
            </a:r>
            <a:r>
              <a:rPr lang="zh-CN" altLang="en-US" dirty="0">
                <a:solidFill>
                  <a:schemeClr val="accent1"/>
                </a:solidFill>
              </a:rPr>
              <a:t>个数</a:t>
            </a:r>
          </a:p>
        </p:txBody>
      </p:sp>
    </p:spTree>
    <p:extLst>
      <p:ext uri="{BB962C8B-B14F-4D97-AF65-F5344CB8AC3E}">
        <p14:creationId xmlns:p14="http://schemas.microsoft.com/office/powerpoint/2010/main" val="21003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30" grpId="0" animBg="1"/>
      <p:bldP spid="31" grpId="0" animBg="1"/>
      <p:bldP spid="32" grpId="0" animBg="1"/>
      <p:bldP spid="33" grpId="0" animBg="1"/>
      <p:bldP spid="34" grpId="0" animBg="1"/>
      <p:bldP spid="35" grpId="0"/>
      <p:bldP spid="36" grpId="0"/>
      <p:bldP spid="37" grpId="0" animBg="1"/>
      <p:bldP spid="38" grpId="0" animBg="1"/>
      <p:bldP spid="39" grpId="0" animBg="1"/>
      <p:bldP spid="40" grpId="0" animBg="1"/>
      <p:bldP spid="41" grpId="0" animBg="1"/>
      <p:bldP spid="42" grpId="0"/>
      <p:bldP spid="43" grpId="0"/>
      <p:bldP spid="44" grpId="0"/>
      <p:bldP spid="45" grpId="0"/>
      <p:bldP spid="46" grpId="0"/>
      <p:bldP spid="48" grpId="0" animBg="1"/>
      <p:bldP spid="49" grpId="0" animBg="1"/>
      <p:bldP spid="50" grpId="0" animBg="1"/>
      <p:bldP spid="51" grpId="0"/>
      <p:bldP spid="52" grpId="0"/>
      <p:bldP spid="53" grpId="0"/>
      <p:bldP spid="8" grpId="0"/>
      <p:bldP spid="5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17017E7A-9B33-4F9A-B1A2-9D72580F06B3}"/>
              </a:ext>
            </a:extLst>
          </p:cNvPr>
          <p:cNvSpPr txBox="1"/>
          <p:nvPr/>
        </p:nvSpPr>
        <p:spPr>
          <a:xfrm>
            <a:off x="595618" y="687897"/>
            <a:ext cx="1921079" cy="369332"/>
          </a:xfrm>
          <a:prstGeom prst="rect">
            <a:avLst/>
          </a:prstGeom>
          <a:noFill/>
        </p:spPr>
        <p:txBody>
          <a:bodyPr wrap="square" rtlCol="0">
            <a:spAutoFit/>
          </a:bodyPr>
          <a:lstStyle/>
          <a:p>
            <a:r>
              <a:rPr lang="en-US" altLang="zh-CN" b="1" dirty="0"/>
              <a:t>1.B</a:t>
            </a:r>
            <a:r>
              <a:rPr lang="zh-CN" altLang="en-US" b="1" dirty="0"/>
              <a:t>树的</a:t>
            </a:r>
            <a:r>
              <a:rPr lang="zh-CN" altLang="en-US" b="1" dirty="0">
                <a:solidFill>
                  <a:schemeClr val="accent1"/>
                </a:solidFill>
              </a:rPr>
              <a:t>查找操作</a:t>
            </a:r>
          </a:p>
        </p:txBody>
      </p:sp>
      <p:sp>
        <p:nvSpPr>
          <p:cNvPr id="13" name="文本框 12">
            <a:extLst>
              <a:ext uri="{FF2B5EF4-FFF2-40B4-BE49-F238E27FC236}">
                <a16:creationId xmlns:a16="http://schemas.microsoft.com/office/drawing/2014/main" xmlns="" id="{AF7E9113-E1A6-424C-9440-FA4E713C80D0}"/>
              </a:ext>
            </a:extLst>
          </p:cNvPr>
          <p:cNvSpPr txBox="1"/>
          <p:nvPr/>
        </p:nvSpPr>
        <p:spPr>
          <a:xfrm>
            <a:off x="595616" y="1142300"/>
            <a:ext cx="11291583" cy="646331"/>
          </a:xfrm>
          <a:prstGeom prst="rect">
            <a:avLst/>
          </a:prstGeom>
          <a:noFill/>
        </p:spPr>
        <p:txBody>
          <a:bodyPr wrap="square" rtlCol="0">
            <a:spAutoFit/>
          </a:bodyPr>
          <a:lstStyle/>
          <a:p>
            <a:r>
              <a:rPr lang="en-US" altLang="zh-CN" dirty="0"/>
              <a:t>B</a:t>
            </a:r>
            <a:r>
              <a:rPr lang="zh-CN" altLang="en-US" dirty="0"/>
              <a:t>树是多路查找树，二叉排序树是二路查找，</a:t>
            </a:r>
            <a:r>
              <a:rPr lang="en-US" altLang="zh-CN" dirty="0"/>
              <a:t>B</a:t>
            </a:r>
            <a:r>
              <a:rPr lang="zh-CN" altLang="en-US" dirty="0"/>
              <a:t>树是多路查找，所以它是二叉排序树的拓展。因此，</a:t>
            </a:r>
            <a:r>
              <a:rPr lang="en-US" altLang="zh-CN" dirty="0"/>
              <a:t>B</a:t>
            </a:r>
            <a:r>
              <a:rPr lang="zh-CN" altLang="en-US" dirty="0"/>
              <a:t>树的查找操作和二叉排序树的查找操作非常类似。</a:t>
            </a:r>
            <a:endParaRPr lang="zh-CN" altLang="en-US" dirty="0">
              <a:solidFill>
                <a:schemeClr val="accent1"/>
              </a:solidFill>
            </a:endParaRPr>
          </a:p>
        </p:txBody>
      </p:sp>
      <p:sp>
        <p:nvSpPr>
          <p:cNvPr id="14" name="文本框 13">
            <a:extLst>
              <a:ext uri="{FF2B5EF4-FFF2-40B4-BE49-F238E27FC236}">
                <a16:creationId xmlns:a16="http://schemas.microsoft.com/office/drawing/2014/main" xmlns="" id="{7BAF278A-7F48-4F08-9B5D-CA0AEE5A9818}"/>
              </a:ext>
            </a:extLst>
          </p:cNvPr>
          <p:cNvSpPr txBox="1"/>
          <p:nvPr/>
        </p:nvSpPr>
        <p:spPr>
          <a:xfrm>
            <a:off x="595616" y="1876362"/>
            <a:ext cx="11291583" cy="1200329"/>
          </a:xfrm>
          <a:prstGeom prst="rect">
            <a:avLst/>
          </a:prstGeom>
          <a:noFill/>
        </p:spPr>
        <p:txBody>
          <a:bodyPr wrap="square" rtlCol="0">
            <a:spAutoFit/>
          </a:bodyPr>
          <a:lstStyle/>
          <a:p>
            <a:r>
              <a:rPr lang="zh-CN" altLang="en-US" dirty="0"/>
              <a:t>查找过程：①先让待查找关键字</a:t>
            </a:r>
            <a:r>
              <a:rPr lang="en-US" altLang="zh-CN" dirty="0"/>
              <a:t>key</a:t>
            </a:r>
            <a:r>
              <a:rPr lang="zh-CN" altLang="en-US" dirty="0"/>
              <a:t>和结点的中的关键字比较，如果等于其中某个关键字，则查找成功。</a:t>
            </a:r>
            <a:endParaRPr lang="en-US" altLang="zh-CN" dirty="0"/>
          </a:p>
          <a:p>
            <a:r>
              <a:rPr lang="en-US" altLang="zh-CN" dirty="0">
                <a:solidFill>
                  <a:schemeClr val="accent1"/>
                </a:solidFill>
              </a:rPr>
              <a:t>                  </a:t>
            </a:r>
            <a:r>
              <a:rPr lang="zh-CN" altLang="en-US" dirty="0"/>
              <a:t>②如果和所有关键字</a:t>
            </a:r>
            <a:r>
              <a:rPr lang="zh-CN" altLang="en-US" dirty="0">
                <a:solidFill>
                  <a:schemeClr val="accent1"/>
                </a:solidFill>
              </a:rPr>
              <a:t>都不相等</a:t>
            </a:r>
            <a:r>
              <a:rPr lang="zh-CN" altLang="en-US" dirty="0"/>
              <a:t>，则看</a:t>
            </a:r>
            <a:r>
              <a:rPr lang="en-US" altLang="zh-CN" dirty="0"/>
              <a:t>key</a:t>
            </a:r>
            <a:r>
              <a:rPr lang="zh-CN" altLang="en-US" dirty="0"/>
              <a:t>处在哪个</a:t>
            </a:r>
            <a:r>
              <a:rPr lang="zh-CN" altLang="en-US" dirty="0">
                <a:solidFill>
                  <a:schemeClr val="accent1"/>
                </a:solidFill>
              </a:rPr>
              <a:t>范围</a:t>
            </a:r>
            <a:r>
              <a:rPr lang="zh-CN" altLang="en-US" dirty="0"/>
              <a:t>内，然后去</a:t>
            </a:r>
            <a:r>
              <a:rPr lang="zh-CN" altLang="en-US" dirty="0">
                <a:solidFill>
                  <a:schemeClr val="accent1"/>
                </a:solidFill>
              </a:rPr>
              <a:t>对应的指针所指向的子树中查找</a:t>
            </a:r>
            <a:r>
              <a:rPr lang="zh-CN" altLang="en-US" dirty="0"/>
              <a:t>。</a:t>
            </a:r>
            <a:endParaRPr lang="en-US" altLang="zh-CN" dirty="0"/>
          </a:p>
          <a:p>
            <a:r>
              <a:rPr lang="en-US" altLang="zh-CN" dirty="0"/>
              <a:t>                      </a:t>
            </a:r>
            <a:r>
              <a:rPr lang="en-US" altLang="zh-CN" dirty="0" err="1"/>
              <a:t>Eg</a:t>
            </a:r>
            <a:r>
              <a:rPr lang="en-US" altLang="zh-CN" dirty="0"/>
              <a:t>:</a:t>
            </a:r>
            <a:r>
              <a:rPr lang="zh-CN" altLang="en-US" dirty="0"/>
              <a:t>如果</a:t>
            </a:r>
            <a:r>
              <a:rPr lang="en-US" altLang="zh-CN" dirty="0"/>
              <a:t>Key</a:t>
            </a:r>
            <a:r>
              <a:rPr lang="zh-CN" altLang="en-US" dirty="0"/>
              <a:t>比第一个关键字</a:t>
            </a:r>
            <a:r>
              <a:rPr lang="en-US" altLang="zh-CN" dirty="0"/>
              <a:t>K</a:t>
            </a:r>
            <a:r>
              <a:rPr lang="en-US" altLang="zh-CN" baseline="-25000" dirty="0"/>
              <a:t>1</a:t>
            </a:r>
            <a:r>
              <a:rPr lang="zh-CN" altLang="en-US" dirty="0"/>
              <a:t>还小，则去</a:t>
            </a:r>
            <a:r>
              <a:rPr lang="en-US" altLang="zh-CN" dirty="0"/>
              <a:t>P</a:t>
            </a:r>
            <a:r>
              <a:rPr lang="en-US" altLang="zh-CN" baseline="-25000" dirty="0"/>
              <a:t>0</a:t>
            </a:r>
            <a:r>
              <a:rPr lang="zh-CN" altLang="en-US" dirty="0"/>
              <a:t>指针所指向的子树中查找，如果比最后一个关键字</a:t>
            </a:r>
            <a:r>
              <a:rPr lang="en-US" altLang="zh-CN" dirty="0" err="1"/>
              <a:t>K</a:t>
            </a:r>
            <a:r>
              <a:rPr lang="en-US" altLang="zh-CN" baseline="-25000" dirty="0" err="1"/>
              <a:t>n</a:t>
            </a:r>
            <a:r>
              <a:rPr lang="zh-CN" altLang="en-US" dirty="0"/>
              <a:t>还大，则去</a:t>
            </a:r>
            <a:r>
              <a:rPr lang="en-US" altLang="zh-CN" dirty="0" err="1"/>
              <a:t>P</a:t>
            </a:r>
            <a:r>
              <a:rPr lang="en-US" altLang="zh-CN" baseline="-25000" dirty="0" err="1"/>
              <a:t>n</a:t>
            </a:r>
            <a:r>
              <a:rPr lang="zh-CN" altLang="en-US" dirty="0"/>
              <a:t>指针所指向的子树中查找。</a:t>
            </a:r>
          </a:p>
        </p:txBody>
      </p:sp>
      <p:sp>
        <p:nvSpPr>
          <p:cNvPr id="15" name="矩形 14">
            <a:extLst>
              <a:ext uri="{FF2B5EF4-FFF2-40B4-BE49-F238E27FC236}">
                <a16:creationId xmlns:a16="http://schemas.microsoft.com/office/drawing/2014/main" xmlns="" id="{0CC9C4B4-1B2A-4577-8ADE-D46646CADE52}"/>
              </a:ext>
            </a:extLst>
          </p:cNvPr>
          <p:cNvSpPr/>
          <p:nvPr/>
        </p:nvSpPr>
        <p:spPr>
          <a:xfrm>
            <a:off x="4735287" y="342900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D6749590-7B66-456F-B20E-851108C10D04}"/>
              </a:ext>
            </a:extLst>
          </p:cNvPr>
          <p:cNvSpPr/>
          <p:nvPr/>
        </p:nvSpPr>
        <p:spPr>
          <a:xfrm>
            <a:off x="5230237" y="342900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7FF5687E-BE47-4C9D-BA25-5A89520028D4}"/>
              </a:ext>
            </a:extLst>
          </p:cNvPr>
          <p:cNvSpPr/>
          <p:nvPr/>
        </p:nvSpPr>
        <p:spPr>
          <a:xfrm>
            <a:off x="5725187" y="342900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496902A4-0D4E-4EB3-896B-29843A1F054F}"/>
              </a:ext>
            </a:extLst>
          </p:cNvPr>
          <p:cNvSpPr/>
          <p:nvPr/>
        </p:nvSpPr>
        <p:spPr>
          <a:xfrm>
            <a:off x="2497422" y="42688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BC07D0AE-3D29-4620-8C70-715A46F3FDF3}"/>
              </a:ext>
            </a:extLst>
          </p:cNvPr>
          <p:cNvSpPr/>
          <p:nvPr/>
        </p:nvSpPr>
        <p:spPr>
          <a:xfrm>
            <a:off x="2992372" y="42688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D03CB9AF-AE79-4C58-BE6E-1D8C6B7BC71D}"/>
              </a:ext>
            </a:extLst>
          </p:cNvPr>
          <p:cNvSpPr/>
          <p:nvPr/>
        </p:nvSpPr>
        <p:spPr>
          <a:xfrm>
            <a:off x="3487322" y="42688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xmlns="" id="{910A381B-E58C-4F81-B00D-B8D7A4F3EB55}"/>
              </a:ext>
            </a:extLst>
          </p:cNvPr>
          <p:cNvSpPr txBox="1"/>
          <p:nvPr/>
        </p:nvSpPr>
        <p:spPr>
          <a:xfrm>
            <a:off x="3092932" y="4268864"/>
            <a:ext cx="293829" cy="369332"/>
          </a:xfrm>
          <a:prstGeom prst="rect">
            <a:avLst/>
          </a:prstGeom>
          <a:noFill/>
        </p:spPr>
        <p:txBody>
          <a:bodyPr wrap="square" rtlCol="0">
            <a:spAutoFit/>
          </a:bodyPr>
          <a:lstStyle/>
          <a:p>
            <a:r>
              <a:rPr lang="en-US" altLang="zh-CN" dirty="0"/>
              <a:t>5</a:t>
            </a:r>
            <a:endParaRPr lang="zh-CN" altLang="en-US" dirty="0"/>
          </a:p>
        </p:txBody>
      </p:sp>
      <p:sp>
        <p:nvSpPr>
          <p:cNvPr id="29" name="矩形 28">
            <a:extLst>
              <a:ext uri="{FF2B5EF4-FFF2-40B4-BE49-F238E27FC236}">
                <a16:creationId xmlns:a16="http://schemas.microsoft.com/office/drawing/2014/main" xmlns="" id="{2D36CBBA-332A-4E25-B3F2-A02F5962B751}"/>
              </a:ext>
            </a:extLst>
          </p:cNvPr>
          <p:cNvSpPr/>
          <p:nvPr/>
        </p:nvSpPr>
        <p:spPr>
          <a:xfrm>
            <a:off x="7656054" y="425394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089DDB3F-7B2E-4AB4-A1A4-351735441309}"/>
              </a:ext>
            </a:extLst>
          </p:cNvPr>
          <p:cNvSpPr/>
          <p:nvPr/>
        </p:nvSpPr>
        <p:spPr>
          <a:xfrm>
            <a:off x="8151004" y="425394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xmlns="" id="{6DF28053-B09D-472E-9A28-22FB855781C2}"/>
              </a:ext>
            </a:extLst>
          </p:cNvPr>
          <p:cNvSpPr/>
          <p:nvPr/>
        </p:nvSpPr>
        <p:spPr>
          <a:xfrm>
            <a:off x="8645954" y="425394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xmlns="" id="{A4C01A54-F45C-4089-90A0-407118C38860}"/>
              </a:ext>
            </a:extLst>
          </p:cNvPr>
          <p:cNvSpPr/>
          <p:nvPr/>
        </p:nvSpPr>
        <p:spPr>
          <a:xfrm>
            <a:off x="7161104" y="425394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 id="{0EE5F537-244A-4B28-BB4E-CE1197B0F02B}"/>
              </a:ext>
            </a:extLst>
          </p:cNvPr>
          <p:cNvSpPr/>
          <p:nvPr/>
        </p:nvSpPr>
        <p:spPr>
          <a:xfrm>
            <a:off x="9140904" y="425394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FF5F4B4E-6694-4590-A3E1-CA1C3D4ACF51}"/>
              </a:ext>
            </a:extLst>
          </p:cNvPr>
          <p:cNvSpPr/>
          <p:nvPr/>
        </p:nvSpPr>
        <p:spPr>
          <a:xfrm>
            <a:off x="904912"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51403DD3-F907-4412-B155-7B34576125C7}"/>
              </a:ext>
            </a:extLst>
          </p:cNvPr>
          <p:cNvSpPr/>
          <p:nvPr/>
        </p:nvSpPr>
        <p:spPr>
          <a:xfrm>
            <a:off x="1399862"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xmlns="" id="{1980AA1A-435A-424C-B7BE-F9B1D6ABB859}"/>
              </a:ext>
            </a:extLst>
          </p:cNvPr>
          <p:cNvSpPr/>
          <p:nvPr/>
        </p:nvSpPr>
        <p:spPr>
          <a:xfrm>
            <a:off x="1894812"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3558969D-F5B9-478D-9D5C-BA6755C61B63}"/>
              </a:ext>
            </a:extLst>
          </p:cNvPr>
          <p:cNvSpPr txBox="1"/>
          <p:nvPr/>
        </p:nvSpPr>
        <p:spPr>
          <a:xfrm>
            <a:off x="1480551" y="5142647"/>
            <a:ext cx="293829" cy="369332"/>
          </a:xfrm>
          <a:prstGeom prst="rect">
            <a:avLst/>
          </a:prstGeom>
          <a:noFill/>
        </p:spPr>
        <p:txBody>
          <a:bodyPr wrap="square" rtlCol="0">
            <a:spAutoFit/>
          </a:bodyPr>
          <a:lstStyle/>
          <a:p>
            <a:r>
              <a:rPr lang="en-US" altLang="zh-CN" dirty="0"/>
              <a:t>2</a:t>
            </a:r>
            <a:endParaRPr lang="zh-CN" altLang="en-US" dirty="0"/>
          </a:p>
        </p:txBody>
      </p:sp>
      <p:sp>
        <p:nvSpPr>
          <p:cNvPr id="38" name="文本框 37">
            <a:extLst>
              <a:ext uri="{FF2B5EF4-FFF2-40B4-BE49-F238E27FC236}">
                <a16:creationId xmlns:a16="http://schemas.microsoft.com/office/drawing/2014/main" xmlns="" id="{04EA9703-5FEC-4B86-9E70-048C19EDB30A}"/>
              </a:ext>
            </a:extLst>
          </p:cNvPr>
          <p:cNvSpPr txBox="1"/>
          <p:nvPr/>
        </p:nvSpPr>
        <p:spPr>
          <a:xfrm>
            <a:off x="5230237" y="3441177"/>
            <a:ext cx="494950" cy="369332"/>
          </a:xfrm>
          <a:prstGeom prst="rect">
            <a:avLst/>
          </a:prstGeom>
          <a:noFill/>
        </p:spPr>
        <p:txBody>
          <a:bodyPr wrap="square" rtlCol="0">
            <a:spAutoFit/>
          </a:bodyPr>
          <a:lstStyle/>
          <a:p>
            <a:r>
              <a:rPr lang="en-US" altLang="zh-CN" dirty="0"/>
              <a:t>10</a:t>
            </a:r>
            <a:endParaRPr lang="zh-CN" altLang="en-US" dirty="0"/>
          </a:p>
        </p:txBody>
      </p:sp>
      <p:sp>
        <p:nvSpPr>
          <p:cNvPr id="39" name="文本框 38">
            <a:extLst>
              <a:ext uri="{FF2B5EF4-FFF2-40B4-BE49-F238E27FC236}">
                <a16:creationId xmlns:a16="http://schemas.microsoft.com/office/drawing/2014/main" xmlns="" id="{285A8D8A-D7AB-4C6B-8C07-48F64B1446C2}"/>
              </a:ext>
            </a:extLst>
          </p:cNvPr>
          <p:cNvSpPr txBox="1"/>
          <p:nvPr/>
        </p:nvSpPr>
        <p:spPr>
          <a:xfrm>
            <a:off x="7656054" y="4253942"/>
            <a:ext cx="494950" cy="369332"/>
          </a:xfrm>
          <a:prstGeom prst="rect">
            <a:avLst/>
          </a:prstGeom>
          <a:noFill/>
        </p:spPr>
        <p:txBody>
          <a:bodyPr wrap="square" rtlCol="0">
            <a:spAutoFit/>
          </a:bodyPr>
          <a:lstStyle/>
          <a:p>
            <a:r>
              <a:rPr lang="en-US" altLang="zh-CN" dirty="0"/>
              <a:t>14</a:t>
            </a:r>
            <a:endParaRPr lang="zh-CN" altLang="en-US" dirty="0"/>
          </a:p>
        </p:txBody>
      </p:sp>
      <p:sp>
        <p:nvSpPr>
          <p:cNvPr id="40" name="文本框 39">
            <a:extLst>
              <a:ext uri="{FF2B5EF4-FFF2-40B4-BE49-F238E27FC236}">
                <a16:creationId xmlns:a16="http://schemas.microsoft.com/office/drawing/2014/main" xmlns="" id="{2701B55C-D1E2-4D87-A7D8-0E1395D7C158}"/>
              </a:ext>
            </a:extLst>
          </p:cNvPr>
          <p:cNvSpPr txBox="1"/>
          <p:nvPr/>
        </p:nvSpPr>
        <p:spPr>
          <a:xfrm>
            <a:off x="8645954" y="4253942"/>
            <a:ext cx="494950" cy="369332"/>
          </a:xfrm>
          <a:prstGeom prst="rect">
            <a:avLst/>
          </a:prstGeom>
          <a:noFill/>
        </p:spPr>
        <p:txBody>
          <a:bodyPr wrap="square" rtlCol="0">
            <a:spAutoFit/>
          </a:bodyPr>
          <a:lstStyle/>
          <a:p>
            <a:r>
              <a:rPr lang="en-US" altLang="zh-CN" dirty="0"/>
              <a:t>20</a:t>
            </a:r>
            <a:endParaRPr lang="zh-CN" altLang="en-US" dirty="0"/>
          </a:p>
        </p:txBody>
      </p:sp>
      <p:cxnSp>
        <p:nvCxnSpPr>
          <p:cNvPr id="41" name="直接箭头连接符 40">
            <a:extLst>
              <a:ext uri="{FF2B5EF4-FFF2-40B4-BE49-F238E27FC236}">
                <a16:creationId xmlns:a16="http://schemas.microsoft.com/office/drawing/2014/main" xmlns="" id="{D3367013-0FC6-4155-B656-AC6EE506D1F3}"/>
              </a:ext>
            </a:extLst>
          </p:cNvPr>
          <p:cNvCxnSpPr>
            <a:endCxn id="37" idx="0"/>
          </p:cNvCxnSpPr>
          <p:nvPr/>
        </p:nvCxnSpPr>
        <p:spPr>
          <a:xfrm flipH="1">
            <a:off x="1627466" y="4453530"/>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A58BA14D-E393-4A52-B40E-FA242F7208A3}"/>
              </a:ext>
            </a:extLst>
          </p:cNvPr>
          <p:cNvCxnSpPr>
            <a:cxnSpLocks/>
            <a:endCxn id="19" idx="0"/>
          </p:cNvCxnSpPr>
          <p:nvPr/>
        </p:nvCxnSpPr>
        <p:spPr>
          <a:xfrm flipH="1">
            <a:off x="3239847" y="3625843"/>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C4522D9C-89EE-4EBA-A908-D71FD74F258C}"/>
              </a:ext>
            </a:extLst>
          </p:cNvPr>
          <p:cNvCxnSpPr>
            <a:endCxn id="30" idx="0"/>
          </p:cNvCxnSpPr>
          <p:nvPr/>
        </p:nvCxnSpPr>
        <p:spPr>
          <a:xfrm>
            <a:off x="5972662" y="3625843"/>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xmlns="" id="{30FB5CAD-60EC-4871-9050-2DDC1960FC9F}"/>
              </a:ext>
            </a:extLst>
          </p:cNvPr>
          <p:cNvSpPr/>
          <p:nvPr/>
        </p:nvSpPr>
        <p:spPr>
          <a:xfrm>
            <a:off x="3510794"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E95F3988-F552-46E5-BE79-22D78A501FB8}"/>
              </a:ext>
            </a:extLst>
          </p:cNvPr>
          <p:cNvSpPr/>
          <p:nvPr/>
        </p:nvSpPr>
        <p:spPr>
          <a:xfrm>
            <a:off x="4005744"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DEC82F2A-386F-442E-8F1C-F74089E79D99}"/>
              </a:ext>
            </a:extLst>
          </p:cNvPr>
          <p:cNvSpPr/>
          <p:nvPr/>
        </p:nvSpPr>
        <p:spPr>
          <a:xfrm>
            <a:off x="4500694"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DC003B88-8933-4E22-8DB3-9DBD8B4DEFE6}"/>
              </a:ext>
            </a:extLst>
          </p:cNvPr>
          <p:cNvSpPr/>
          <p:nvPr/>
        </p:nvSpPr>
        <p:spPr>
          <a:xfrm>
            <a:off x="3015844"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xmlns="" id="{DEC81414-941D-4EDC-9F75-AC4C267485C7}"/>
              </a:ext>
            </a:extLst>
          </p:cNvPr>
          <p:cNvSpPr/>
          <p:nvPr/>
        </p:nvSpPr>
        <p:spPr>
          <a:xfrm>
            <a:off x="4995644" y="51426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xmlns="" id="{7316F7B6-1231-4CD6-B4D0-F824417D15A8}"/>
              </a:ext>
            </a:extLst>
          </p:cNvPr>
          <p:cNvSpPr txBox="1"/>
          <p:nvPr/>
        </p:nvSpPr>
        <p:spPr>
          <a:xfrm>
            <a:off x="3510794" y="5142647"/>
            <a:ext cx="494950" cy="369332"/>
          </a:xfrm>
          <a:prstGeom prst="rect">
            <a:avLst/>
          </a:prstGeom>
          <a:noFill/>
        </p:spPr>
        <p:txBody>
          <a:bodyPr wrap="square" rtlCol="0">
            <a:spAutoFit/>
          </a:bodyPr>
          <a:lstStyle/>
          <a:p>
            <a:r>
              <a:rPr lang="en-US" altLang="zh-CN" dirty="0"/>
              <a:t>7</a:t>
            </a:r>
            <a:endParaRPr lang="zh-CN" altLang="en-US" dirty="0"/>
          </a:p>
        </p:txBody>
      </p:sp>
      <p:sp>
        <p:nvSpPr>
          <p:cNvPr id="50" name="文本框 49">
            <a:extLst>
              <a:ext uri="{FF2B5EF4-FFF2-40B4-BE49-F238E27FC236}">
                <a16:creationId xmlns:a16="http://schemas.microsoft.com/office/drawing/2014/main" xmlns="" id="{FD3F17B2-F27C-4659-B1BD-2162C51C5CDA}"/>
              </a:ext>
            </a:extLst>
          </p:cNvPr>
          <p:cNvSpPr txBox="1"/>
          <p:nvPr/>
        </p:nvSpPr>
        <p:spPr>
          <a:xfrm>
            <a:off x="4500694" y="5142647"/>
            <a:ext cx="494950" cy="369332"/>
          </a:xfrm>
          <a:prstGeom prst="rect">
            <a:avLst/>
          </a:prstGeom>
          <a:noFill/>
        </p:spPr>
        <p:txBody>
          <a:bodyPr wrap="square" rtlCol="0">
            <a:spAutoFit/>
          </a:bodyPr>
          <a:lstStyle/>
          <a:p>
            <a:r>
              <a:rPr lang="en-US" altLang="zh-CN" dirty="0"/>
              <a:t>9</a:t>
            </a:r>
            <a:endParaRPr lang="zh-CN" altLang="en-US" dirty="0"/>
          </a:p>
        </p:txBody>
      </p:sp>
      <p:cxnSp>
        <p:nvCxnSpPr>
          <p:cNvPr id="51" name="直接箭头连接符 50">
            <a:extLst>
              <a:ext uri="{FF2B5EF4-FFF2-40B4-BE49-F238E27FC236}">
                <a16:creationId xmlns:a16="http://schemas.microsoft.com/office/drawing/2014/main" xmlns="" id="{E77906C2-6EDA-40A5-830C-1C32C2368203}"/>
              </a:ext>
            </a:extLst>
          </p:cNvPr>
          <p:cNvCxnSpPr>
            <a:endCxn id="45" idx="0"/>
          </p:cNvCxnSpPr>
          <p:nvPr/>
        </p:nvCxnSpPr>
        <p:spPr>
          <a:xfrm>
            <a:off x="3671181" y="4521089"/>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xmlns="" id="{72360B42-F6F1-4619-AE1F-C626BB7B45B7}"/>
              </a:ext>
            </a:extLst>
          </p:cNvPr>
          <p:cNvSpPr/>
          <p:nvPr/>
        </p:nvSpPr>
        <p:spPr>
          <a:xfrm>
            <a:off x="6220137"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xmlns="" id="{E03F782E-8510-44F5-AEF0-4886EE20A77C}"/>
              </a:ext>
            </a:extLst>
          </p:cNvPr>
          <p:cNvSpPr/>
          <p:nvPr/>
        </p:nvSpPr>
        <p:spPr>
          <a:xfrm>
            <a:off x="6715087"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2102BA7F-9458-4924-9900-0A654AC8D720}"/>
              </a:ext>
            </a:extLst>
          </p:cNvPr>
          <p:cNvSpPr/>
          <p:nvPr/>
        </p:nvSpPr>
        <p:spPr>
          <a:xfrm>
            <a:off x="7210037"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xmlns="" id="{6BE5C237-BEAE-4879-AD35-6B0EF39B4227}"/>
              </a:ext>
            </a:extLst>
          </p:cNvPr>
          <p:cNvSpPr/>
          <p:nvPr/>
        </p:nvSpPr>
        <p:spPr>
          <a:xfrm>
            <a:off x="5725187"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xmlns="" id="{D30909CD-9985-4B50-965D-96F79C3ADDD8}"/>
              </a:ext>
            </a:extLst>
          </p:cNvPr>
          <p:cNvSpPr/>
          <p:nvPr/>
        </p:nvSpPr>
        <p:spPr>
          <a:xfrm>
            <a:off x="7704987"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xmlns="" id="{601CF086-87F0-42FD-91A1-6E4AFE821B38}"/>
              </a:ext>
            </a:extLst>
          </p:cNvPr>
          <p:cNvSpPr txBox="1"/>
          <p:nvPr/>
        </p:nvSpPr>
        <p:spPr>
          <a:xfrm>
            <a:off x="6220137" y="5137871"/>
            <a:ext cx="494950" cy="369332"/>
          </a:xfrm>
          <a:prstGeom prst="rect">
            <a:avLst/>
          </a:prstGeom>
          <a:noFill/>
        </p:spPr>
        <p:txBody>
          <a:bodyPr wrap="square" rtlCol="0">
            <a:spAutoFit/>
          </a:bodyPr>
          <a:lstStyle/>
          <a:p>
            <a:r>
              <a:rPr lang="en-US" altLang="zh-CN" dirty="0"/>
              <a:t>11</a:t>
            </a:r>
            <a:endParaRPr lang="zh-CN" altLang="en-US" dirty="0"/>
          </a:p>
        </p:txBody>
      </p:sp>
      <p:sp>
        <p:nvSpPr>
          <p:cNvPr id="58" name="文本框 57">
            <a:extLst>
              <a:ext uri="{FF2B5EF4-FFF2-40B4-BE49-F238E27FC236}">
                <a16:creationId xmlns:a16="http://schemas.microsoft.com/office/drawing/2014/main" xmlns="" id="{A1E1CF5E-38A7-4BC0-A382-887FE3BF2144}"/>
              </a:ext>
            </a:extLst>
          </p:cNvPr>
          <p:cNvSpPr txBox="1"/>
          <p:nvPr/>
        </p:nvSpPr>
        <p:spPr>
          <a:xfrm>
            <a:off x="7210037" y="5137871"/>
            <a:ext cx="494950" cy="369332"/>
          </a:xfrm>
          <a:prstGeom prst="rect">
            <a:avLst/>
          </a:prstGeom>
          <a:noFill/>
        </p:spPr>
        <p:txBody>
          <a:bodyPr wrap="square" rtlCol="0">
            <a:spAutoFit/>
          </a:bodyPr>
          <a:lstStyle/>
          <a:p>
            <a:r>
              <a:rPr lang="en-US" altLang="zh-CN" dirty="0"/>
              <a:t>13</a:t>
            </a:r>
            <a:endParaRPr lang="zh-CN" altLang="en-US" dirty="0"/>
          </a:p>
        </p:txBody>
      </p:sp>
      <p:cxnSp>
        <p:nvCxnSpPr>
          <p:cNvPr id="59" name="直接箭头连接符 58">
            <a:extLst>
              <a:ext uri="{FF2B5EF4-FFF2-40B4-BE49-F238E27FC236}">
                <a16:creationId xmlns:a16="http://schemas.microsoft.com/office/drawing/2014/main" xmlns="" id="{F25F46D1-9788-4C94-801B-11239158D802}"/>
              </a:ext>
            </a:extLst>
          </p:cNvPr>
          <p:cNvCxnSpPr>
            <a:endCxn id="53" idx="0"/>
          </p:cNvCxnSpPr>
          <p:nvPr/>
        </p:nvCxnSpPr>
        <p:spPr>
          <a:xfrm flipH="1">
            <a:off x="6962562" y="4453530"/>
            <a:ext cx="453305"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xmlns="" id="{0E0541AD-28CF-4B97-B7DD-CD9C23D5A835}"/>
              </a:ext>
            </a:extLst>
          </p:cNvPr>
          <p:cNvCxnSpPr>
            <a:cxnSpLocks/>
          </p:cNvCxnSpPr>
          <p:nvPr/>
        </p:nvCxnSpPr>
        <p:spPr>
          <a:xfrm>
            <a:off x="8398479" y="4453530"/>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xmlns="" id="{3A4212D2-C87C-4ED9-848B-088BD799431A}"/>
              </a:ext>
            </a:extLst>
          </p:cNvPr>
          <p:cNvSpPr/>
          <p:nvPr/>
        </p:nvSpPr>
        <p:spPr>
          <a:xfrm>
            <a:off x="8458002"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29124F72-8C2E-4174-ADFE-29AF712A5BED}"/>
              </a:ext>
            </a:extLst>
          </p:cNvPr>
          <p:cNvSpPr/>
          <p:nvPr/>
        </p:nvSpPr>
        <p:spPr>
          <a:xfrm>
            <a:off x="8952952"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xmlns="" id="{339A4B16-830E-41CE-9306-DDC39DC220AB}"/>
              </a:ext>
            </a:extLst>
          </p:cNvPr>
          <p:cNvSpPr/>
          <p:nvPr/>
        </p:nvSpPr>
        <p:spPr>
          <a:xfrm>
            <a:off x="9447902" y="513787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xmlns="" id="{207A8D66-A076-43F8-847F-06BF6215402A}"/>
              </a:ext>
            </a:extLst>
          </p:cNvPr>
          <p:cNvSpPr txBox="1"/>
          <p:nvPr/>
        </p:nvSpPr>
        <p:spPr>
          <a:xfrm>
            <a:off x="8972823" y="5123635"/>
            <a:ext cx="494950" cy="369332"/>
          </a:xfrm>
          <a:prstGeom prst="rect">
            <a:avLst/>
          </a:prstGeom>
          <a:noFill/>
        </p:spPr>
        <p:txBody>
          <a:bodyPr wrap="square" rtlCol="0">
            <a:spAutoFit/>
          </a:bodyPr>
          <a:lstStyle/>
          <a:p>
            <a:r>
              <a:rPr lang="en-US" altLang="zh-CN" dirty="0"/>
              <a:t>16</a:t>
            </a:r>
            <a:endParaRPr lang="zh-CN" altLang="en-US" dirty="0"/>
          </a:p>
        </p:txBody>
      </p:sp>
      <p:sp>
        <p:nvSpPr>
          <p:cNvPr id="65" name="矩形 64">
            <a:extLst>
              <a:ext uri="{FF2B5EF4-FFF2-40B4-BE49-F238E27FC236}">
                <a16:creationId xmlns:a16="http://schemas.microsoft.com/office/drawing/2014/main" xmlns="" id="{F444A559-AD57-498F-9571-05AD18293113}"/>
              </a:ext>
            </a:extLst>
          </p:cNvPr>
          <p:cNvSpPr/>
          <p:nvPr/>
        </p:nvSpPr>
        <p:spPr>
          <a:xfrm>
            <a:off x="10505810" y="5146493"/>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42B34DA1-7252-459C-AA2C-CE2ECC2D5FFC}"/>
              </a:ext>
            </a:extLst>
          </p:cNvPr>
          <p:cNvSpPr/>
          <p:nvPr/>
        </p:nvSpPr>
        <p:spPr>
          <a:xfrm>
            <a:off x="11000760" y="5146493"/>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6EF1230D-1939-4253-AC3F-BE813E9FAD18}"/>
              </a:ext>
            </a:extLst>
          </p:cNvPr>
          <p:cNvSpPr/>
          <p:nvPr/>
        </p:nvSpPr>
        <p:spPr>
          <a:xfrm>
            <a:off x="11495710" y="5146493"/>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xmlns="" id="{DAB9BB62-2E07-4915-9A1E-6755F73A56D4}"/>
              </a:ext>
            </a:extLst>
          </p:cNvPr>
          <p:cNvSpPr txBox="1"/>
          <p:nvPr/>
        </p:nvSpPr>
        <p:spPr>
          <a:xfrm>
            <a:off x="11020631" y="5132257"/>
            <a:ext cx="494950" cy="369332"/>
          </a:xfrm>
          <a:prstGeom prst="rect">
            <a:avLst/>
          </a:prstGeom>
          <a:noFill/>
        </p:spPr>
        <p:txBody>
          <a:bodyPr wrap="square" rtlCol="0">
            <a:spAutoFit/>
          </a:bodyPr>
          <a:lstStyle/>
          <a:p>
            <a:r>
              <a:rPr lang="en-US" altLang="zh-CN" dirty="0"/>
              <a:t>22</a:t>
            </a:r>
            <a:endParaRPr lang="zh-CN" altLang="en-US" dirty="0"/>
          </a:p>
        </p:txBody>
      </p:sp>
      <p:cxnSp>
        <p:nvCxnSpPr>
          <p:cNvPr id="69" name="直接箭头连接符 68">
            <a:extLst>
              <a:ext uri="{FF2B5EF4-FFF2-40B4-BE49-F238E27FC236}">
                <a16:creationId xmlns:a16="http://schemas.microsoft.com/office/drawing/2014/main" xmlns="" id="{FCEF8EB6-5144-4091-A152-CF46D8B42169}"/>
              </a:ext>
            </a:extLst>
          </p:cNvPr>
          <p:cNvCxnSpPr>
            <a:endCxn id="68" idx="0"/>
          </p:cNvCxnSpPr>
          <p:nvPr/>
        </p:nvCxnSpPr>
        <p:spPr>
          <a:xfrm>
            <a:off x="9387280" y="4453530"/>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B7E7C240-E765-4996-BC05-8B736A5DE860}"/>
              </a:ext>
            </a:extLst>
          </p:cNvPr>
          <p:cNvSpPr txBox="1"/>
          <p:nvPr/>
        </p:nvSpPr>
        <p:spPr>
          <a:xfrm>
            <a:off x="5588466" y="5931016"/>
            <a:ext cx="1015068" cy="369332"/>
          </a:xfrm>
          <a:prstGeom prst="rect">
            <a:avLst/>
          </a:prstGeom>
          <a:noFill/>
        </p:spPr>
        <p:txBody>
          <a:bodyPr wrap="square" rtlCol="0">
            <a:spAutoFit/>
          </a:bodyPr>
          <a:lstStyle/>
          <a:p>
            <a:r>
              <a:rPr lang="en-US" altLang="zh-CN" dirty="0"/>
              <a:t>3</a:t>
            </a:r>
            <a:r>
              <a:rPr lang="zh-CN" altLang="en-US" dirty="0"/>
              <a:t>阶</a:t>
            </a:r>
            <a:r>
              <a:rPr lang="en-US" altLang="zh-CN" dirty="0"/>
              <a:t>B</a:t>
            </a:r>
            <a:r>
              <a:rPr lang="zh-CN" altLang="en-US" dirty="0"/>
              <a:t>树</a:t>
            </a:r>
          </a:p>
        </p:txBody>
      </p:sp>
      <p:sp>
        <p:nvSpPr>
          <p:cNvPr id="5" name="文本框 4">
            <a:extLst>
              <a:ext uri="{FF2B5EF4-FFF2-40B4-BE49-F238E27FC236}">
                <a16:creationId xmlns:a16="http://schemas.microsoft.com/office/drawing/2014/main" xmlns="" id="{8A0A4749-E529-4A84-B3CA-A7007C45FD75}"/>
              </a:ext>
            </a:extLst>
          </p:cNvPr>
          <p:cNvSpPr txBox="1"/>
          <p:nvPr/>
        </p:nvSpPr>
        <p:spPr>
          <a:xfrm>
            <a:off x="7210037" y="3011648"/>
            <a:ext cx="4285673" cy="369332"/>
          </a:xfrm>
          <a:prstGeom prst="rect">
            <a:avLst/>
          </a:prstGeom>
          <a:noFill/>
        </p:spPr>
        <p:txBody>
          <a:bodyPr wrap="square" rtlCol="0">
            <a:spAutoFit/>
          </a:bodyPr>
          <a:lstStyle/>
          <a:p>
            <a:r>
              <a:rPr lang="en-US" altLang="zh-CN" dirty="0"/>
              <a:t>key=5,14,11,25</a:t>
            </a:r>
            <a:endParaRPr lang="zh-CN" altLang="en-US" dirty="0"/>
          </a:p>
        </p:txBody>
      </p:sp>
    </p:spTree>
    <p:extLst>
      <p:ext uri="{BB962C8B-B14F-4D97-AF65-F5344CB8AC3E}">
        <p14:creationId xmlns:p14="http://schemas.microsoft.com/office/powerpoint/2010/main" val="202208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animBg="1"/>
      <p:bldP spid="16" grpId="0" animBg="1"/>
      <p:bldP spid="17" grpId="0" animBg="1"/>
      <p:bldP spid="18" grpId="0" animBg="1"/>
      <p:bldP spid="19" grpId="0" animBg="1"/>
      <p:bldP spid="21" grpId="0" animBg="1"/>
      <p:bldP spid="28" grpId="0"/>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P spid="44" grpId="0" animBg="1"/>
      <p:bldP spid="45" grpId="0" animBg="1"/>
      <p:bldP spid="46" grpId="0" animBg="1"/>
      <p:bldP spid="47" grpId="0" animBg="1"/>
      <p:bldP spid="48" grpId="0" animBg="1"/>
      <p:bldP spid="49" grpId="0"/>
      <p:bldP spid="50" grpId="0"/>
      <p:bldP spid="52" grpId="0" animBg="1"/>
      <p:bldP spid="53" grpId="0" animBg="1"/>
      <p:bldP spid="54" grpId="0" animBg="1"/>
      <p:bldP spid="55" grpId="0" animBg="1"/>
      <p:bldP spid="56" grpId="0" animBg="1"/>
      <p:bldP spid="57" grpId="0"/>
      <p:bldP spid="58" grpId="0"/>
      <p:bldP spid="61" grpId="0" animBg="1"/>
      <p:bldP spid="62" grpId="0" animBg="1"/>
      <p:bldP spid="63" grpId="0" animBg="1"/>
      <p:bldP spid="64" grpId="0"/>
      <p:bldP spid="65" grpId="0" animBg="1"/>
      <p:bldP spid="66" grpId="0" animBg="1"/>
      <p:bldP spid="67" grpId="0" animBg="1"/>
      <p:bldP spid="68" grpId="0"/>
      <p:bldP spid="4" grpId="0"/>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17017E7A-9B33-4F9A-B1A2-9D72580F06B3}"/>
              </a:ext>
            </a:extLst>
          </p:cNvPr>
          <p:cNvSpPr txBox="1"/>
          <p:nvPr/>
        </p:nvSpPr>
        <p:spPr>
          <a:xfrm>
            <a:off x="595618" y="687897"/>
            <a:ext cx="3075563" cy="369332"/>
          </a:xfrm>
          <a:prstGeom prst="rect">
            <a:avLst/>
          </a:prstGeom>
          <a:noFill/>
        </p:spPr>
        <p:txBody>
          <a:bodyPr wrap="square" rtlCol="0">
            <a:spAutoFit/>
          </a:bodyPr>
          <a:lstStyle/>
          <a:p>
            <a:r>
              <a:rPr lang="en-US" altLang="zh-CN" b="1" dirty="0"/>
              <a:t>2.B</a:t>
            </a:r>
            <a:r>
              <a:rPr lang="zh-CN" altLang="en-US" b="1" dirty="0"/>
              <a:t>树的</a:t>
            </a:r>
            <a:r>
              <a:rPr lang="zh-CN" altLang="en-US" b="1" dirty="0">
                <a:solidFill>
                  <a:schemeClr val="accent1"/>
                </a:solidFill>
              </a:rPr>
              <a:t>插入操作</a:t>
            </a:r>
          </a:p>
        </p:txBody>
      </p:sp>
      <p:sp>
        <p:nvSpPr>
          <p:cNvPr id="7" name="文本框 6">
            <a:extLst>
              <a:ext uri="{FF2B5EF4-FFF2-40B4-BE49-F238E27FC236}">
                <a16:creationId xmlns:a16="http://schemas.microsoft.com/office/drawing/2014/main" xmlns="" id="{21D40247-B097-4F9F-AC64-F8D4B8A7EB5E}"/>
              </a:ext>
            </a:extLst>
          </p:cNvPr>
          <p:cNvSpPr txBox="1"/>
          <p:nvPr/>
        </p:nvSpPr>
        <p:spPr>
          <a:xfrm>
            <a:off x="595618" y="1149700"/>
            <a:ext cx="10209402" cy="646331"/>
          </a:xfrm>
          <a:prstGeom prst="rect">
            <a:avLst/>
          </a:prstGeom>
          <a:noFill/>
        </p:spPr>
        <p:txBody>
          <a:bodyPr wrap="square" rtlCol="0">
            <a:spAutoFit/>
          </a:bodyPr>
          <a:lstStyle/>
          <a:p>
            <a:r>
              <a:rPr lang="zh-CN" altLang="en-US" dirty="0"/>
              <a:t>在二叉排序树中，仅需查找到需插入的终端结点的位置。但是，在</a:t>
            </a:r>
            <a:r>
              <a:rPr lang="en-US" altLang="zh-CN" dirty="0"/>
              <a:t>B</a:t>
            </a:r>
            <a:r>
              <a:rPr lang="zh-CN" altLang="en-US" dirty="0"/>
              <a:t>树中找到插入的位置后，并不能简单地将其添加到终端结点位置，因为此时可能会导致整棵树不再满足</a:t>
            </a:r>
            <a:r>
              <a:rPr lang="en-US" altLang="zh-CN" dirty="0"/>
              <a:t>B</a:t>
            </a:r>
            <a:r>
              <a:rPr lang="zh-CN" altLang="en-US" dirty="0"/>
              <a:t>树中定义中的要求。</a:t>
            </a:r>
          </a:p>
        </p:txBody>
      </p:sp>
      <p:pic>
        <p:nvPicPr>
          <p:cNvPr id="70" name="图片 69">
            <a:extLst>
              <a:ext uri="{FF2B5EF4-FFF2-40B4-BE49-F238E27FC236}">
                <a16:creationId xmlns:a16="http://schemas.microsoft.com/office/drawing/2014/main" xmlns="" id="{4C8AC967-1F2A-427E-ACF2-1475FD309A0B}"/>
              </a:ext>
            </a:extLst>
          </p:cNvPr>
          <p:cNvPicPr>
            <a:picLocks noChangeAspect="1"/>
          </p:cNvPicPr>
          <p:nvPr/>
        </p:nvPicPr>
        <p:blipFill>
          <a:blip r:embed="rId2"/>
          <a:stretch>
            <a:fillRect/>
          </a:stretch>
        </p:blipFill>
        <p:spPr>
          <a:xfrm>
            <a:off x="717433" y="1888502"/>
            <a:ext cx="1052644" cy="979417"/>
          </a:xfrm>
          <a:prstGeom prst="rect">
            <a:avLst/>
          </a:prstGeom>
        </p:spPr>
      </p:pic>
      <p:sp>
        <p:nvSpPr>
          <p:cNvPr id="8" name="矩形 7">
            <a:extLst>
              <a:ext uri="{FF2B5EF4-FFF2-40B4-BE49-F238E27FC236}">
                <a16:creationId xmlns:a16="http://schemas.microsoft.com/office/drawing/2014/main" xmlns="" id="{B3F18D49-CCE2-4250-95BE-6F7490FCF144}"/>
              </a:ext>
            </a:extLst>
          </p:cNvPr>
          <p:cNvSpPr/>
          <p:nvPr/>
        </p:nvSpPr>
        <p:spPr>
          <a:xfrm>
            <a:off x="1674281" y="2353713"/>
            <a:ext cx="9130739" cy="369332"/>
          </a:xfrm>
          <a:prstGeom prst="rect">
            <a:avLst/>
          </a:prstGeom>
        </p:spPr>
        <p:txBody>
          <a:bodyPr wrap="square">
            <a:spAutoFit/>
          </a:bodyPr>
          <a:lstStyle/>
          <a:p>
            <a:r>
              <a:rPr lang="zh-CN" altLang="en-US" dirty="0"/>
              <a:t>给定一组关键字</a:t>
            </a:r>
            <a:r>
              <a:rPr lang="en-US" altLang="zh-CN" dirty="0"/>
              <a:t>{20</a:t>
            </a:r>
            <a:r>
              <a:rPr lang="zh-CN" altLang="en-US" dirty="0"/>
              <a:t>，</a:t>
            </a:r>
            <a:r>
              <a:rPr lang="en-US" altLang="zh-CN" dirty="0"/>
              <a:t>30</a:t>
            </a:r>
            <a:r>
              <a:rPr lang="zh-CN" altLang="en-US" dirty="0"/>
              <a:t>，</a:t>
            </a:r>
            <a:r>
              <a:rPr lang="en-US" altLang="zh-CN" dirty="0"/>
              <a:t>50</a:t>
            </a:r>
            <a:r>
              <a:rPr lang="zh-CN" altLang="en-US" dirty="0"/>
              <a:t>，</a:t>
            </a:r>
            <a:r>
              <a:rPr lang="en-US" altLang="zh-CN" dirty="0"/>
              <a:t>52</a:t>
            </a:r>
            <a:r>
              <a:rPr lang="zh-CN" altLang="en-US" dirty="0"/>
              <a:t>，</a:t>
            </a:r>
            <a:r>
              <a:rPr lang="en-US" altLang="zh-CN" dirty="0"/>
              <a:t>60</a:t>
            </a:r>
            <a:r>
              <a:rPr lang="zh-CN" altLang="en-US" dirty="0"/>
              <a:t>，</a:t>
            </a:r>
            <a:r>
              <a:rPr lang="en-US" altLang="zh-CN" dirty="0"/>
              <a:t>68</a:t>
            </a:r>
            <a:r>
              <a:rPr lang="zh-CN" altLang="en-US" dirty="0"/>
              <a:t>，</a:t>
            </a:r>
            <a:r>
              <a:rPr lang="en-US" altLang="zh-CN" dirty="0"/>
              <a:t>70}</a:t>
            </a:r>
            <a:r>
              <a:rPr lang="zh-CN" altLang="en-US" dirty="0"/>
              <a:t>，给出创建一棵</a:t>
            </a:r>
            <a:r>
              <a:rPr lang="en-US" altLang="zh-CN" dirty="0"/>
              <a:t>3</a:t>
            </a:r>
            <a:r>
              <a:rPr lang="zh-CN" altLang="en-US" dirty="0"/>
              <a:t>阶</a:t>
            </a:r>
            <a:r>
              <a:rPr lang="en-US" altLang="zh-CN" dirty="0"/>
              <a:t>B</a:t>
            </a:r>
            <a:r>
              <a:rPr lang="zh-CN" altLang="en-US" dirty="0"/>
              <a:t>树的过程。</a:t>
            </a:r>
          </a:p>
        </p:txBody>
      </p:sp>
      <p:sp>
        <p:nvSpPr>
          <p:cNvPr id="9" name="文本框 8">
            <a:extLst>
              <a:ext uri="{FF2B5EF4-FFF2-40B4-BE49-F238E27FC236}">
                <a16:creationId xmlns:a16="http://schemas.microsoft.com/office/drawing/2014/main" xmlns="" id="{29572226-4836-46C3-8EDB-B1938B496414}"/>
              </a:ext>
            </a:extLst>
          </p:cNvPr>
          <p:cNvSpPr txBox="1"/>
          <p:nvPr/>
        </p:nvSpPr>
        <p:spPr>
          <a:xfrm>
            <a:off x="880843" y="3045204"/>
            <a:ext cx="10872133" cy="646331"/>
          </a:xfrm>
          <a:prstGeom prst="rect">
            <a:avLst/>
          </a:prstGeom>
          <a:noFill/>
        </p:spPr>
        <p:txBody>
          <a:bodyPr wrap="square" rtlCol="0">
            <a:spAutoFit/>
          </a:bodyPr>
          <a:lstStyle/>
          <a:p>
            <a:r>
              <a:rPr lang="zh-CN" altLang="en-US" dirty="0"/>
              <a:t>第①步</a:t>
            </a:r>
            <a:r>
              <a:rPr lang="en-US" altLang="zh-CN" dirty="0"/>
              <a:t>:</a:t>
            </a:r>
            <a:r>
              <a:rPr lang="zh-CN" altLang="en-US" dirty="0"/>
              <a:t>由于</a:t>
            </a:r>
            <a:r>
              <a:rPr lang="en-US" altLang="zh-CN" dirty="0"/>
              <a:t>m=3,</a:t>
            </a:r>
            <a:r>
              <a:rPr lang="zh-CN" altLang="en-US" dirty="0"/>
              <a:t>所以除了根结点以外，非叶子结点至少有</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rPr>
              <a:t>3/2</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rPr>
              <a:t>-1=1</a:t>
            </a:r>
            <a:r>
              <a:rPr lang="zh-CN" altLang="en-US" dirty="0"/>
              <a:t>个关键字， 最多有</a:t>
            </a:r>
            <a:r>
              <a:rPr lang="en-US" altLang="zh-CN" dirty="0">
                <a:solidFill>
                  <a:schemeClr val="accent1"/>
                </a:solidFill>
              </a:rPr>
              <a:t>3-1=2</a:t>
            </a:r>
            <a:r>
              <a:rPr lang="zh-CN" altLang="en-US" dirty="0"/>
              <a:t>个关键字。</a:t>
            </a:r>
            <a:endParaRPr lang="en-US" altLang="zh-CN" dirty="0"/>
          </a:p>
          <a:p>
            <a:r>
              <a:rPr lang="en-US" altLang="zh-CN" dirty="0"/>
              <a:t>            </a:t>
            </a:r>
            <a:r>
              <a:rPr lang="zh-CN" altLang="en-US" dirty="0"/>
              <a:t>所以依次插入</a:t>
            </a:r>
            <a:r>
              <a:rPr lang="en-US" altLang="zh-CN" dirty="0"/>
              <a:t>20</a:t>
            </a:r>
            <a:r>
              <a:rPr lang="zh-CN" altLang="en-US" dirty="0"/>
              <a:t>和</a:t>
            </a:r>
            <a:r>
              <a:rPr lang="en-US" altLang="zh-CN" dirty="0"/>
              <a:t>30</a:t>
            </a:r>
            <a:r>
              <a:rPr lang="zh-CN" altLang="en-US" dirty="0"/>
              <a:t>两个关键字到结点。</a:t>
            </a:r>
            <a:endParaRPr lang="en-US" altLang="zh-CN" dirty="0"/>
          </a:p>
        </p:txBody>
      </p:sp>
      <p:sp>
        <p:nvSpPr>
          <p:cNvPr id="71" name="矩形 70">
            <a:extLst>
              <a:ext uri="{FF2B5EF4-FFF2-40B4-BE49-F238E27FC236}">
                <a16:creationId xmlns:a16="http://schemas.microsoft.com/office/drawing/2014/main" xmlns="" id="{E8BC8E9C-5AB6-4296-90E3-8F7F0AA49850}"/>
              </a:ext>
            </a:extLst>
          </p:cNvPr>
          <p:cNvSpPr/>
          <p:nvPr/>
        </p:nvSpPr>
        <p:spPr>
          <a:xfrm>
            <a:off x="5571104" y="382902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xmlns="" id="{C8B4BFD5-78D7-48B1-957C-758A65EADE0F}"/>
              </a:ext>
            </a:extLst>
          </p:cNvPr>
          <p:cNvSpPr/>
          <p:nvPr/>
        </p:nvSpPr>
        <p:spPr>
          <a:xfrm>
            <a:off x="6066054" y="382902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xmlns="" id="{67BCF0E8-EA81-4672-A30F-9AD837BD2D9D}"/>
              </a:ext>
            </a:extLst>
          </p:cNvPr>
          <p:cNvSpPr txBox="1"/>
          <p:nvPr/>
        </p:nvSpPr>
        <p:spPr>
          <a:xfrm>
            <a:off x="5586077" y="3829028"/>
            <a:ext cx="494950" cy="369332"/>
          </a:xfrm>
          <a:prstGeom prst="rect">
            <a:avLst/>
          </a:prstGeom>
          <a:noFill/>
        </p:spPr>
        <p:txBody>
          <a:bodyPr wrap="square" rtlCol="0">
            <a:spAutoFit/>
          </a:bodyPr>
          <a:lstStyle/>
          <a:p>
            <a:r>
              <a:rPr lang="en-US" altLang="zh-CN" dirty="0"/>
              <a:t>20</a:t>
            </a:r>
            <a:endParaRPr lang="zh-CN" altLang="en-US" dirty="0"/>
          </a:p>
        </p:txBody>
      </p:sp>
      <p:sp>
        <p:nvSpPr>
          <p:cNvPr id="76" name="文本框 75">
            <a:extLst>
              <a:ext uri="{FF2B5EF4-FFF2-40B4-BE49-F238E27FC236}">
                <a16:creationId xmlns:a16="http://schemas.microsoft.com/office/drawing/2014/main" xmlns="" id="{F4786E00-0C48-4438-9F38-9D792BD28F1F}"/>
              </a:ext>
            </a:extLst>
          </p:cNvPr>
          <p:cNvSpPr txBox="1"/>
          <p:nvPr/>
        </p:nvSpPr>
        <p:spPr>
          <a:xfrm>
            <a:off x="6096000" y="3829028"/>
            <a:ext cx="494950" cy="369332"/>
          </a:xfrm>
          <a:prstGeom prst="rect">
            <a:avLst/>
          </a:prstGeom>
          <a:noFill/>
        </p:spPr>
        <p:txBody>
          <a:bodyPr wrap="square" rtlCol="0">
            <a:spAutoFit/>
          </a:bodyPr>
          <a:lstStyle/>
          <a:p>
            <a:r>
              <a:rPr lang="en-US" altLang="zh-CN" dirty="0"/>
              <a:t>30</a:t>
            </a:r>
            <a:endParaRPr lang="zh-CN" altLang="en-US" dirty="0"/>
          </a:p>
        </p:txBody>
      </p:sp>
      <p:sp>
        <p:nvSpPr>
          <p:cNvPr id="77" name="文本框 76">
            <a:extLst>
              <a:ext uri="{FF2B5EF4-FFF2-40B4-BE49-F238E27FC236}">
                <a16:creationId xmlns:a16="http://schemas.microsoft.com/office/drawing/2014/main" xmlns="" id="{63CA4479-F027-469C-A2F8-C39B3E5EFF56}"/>
              </a:ext>
            </a:extLst>
          </p:cNvPr>
          <p:cNvSpPr txBox="1"/>
          <p:nvPr/>
        </p:nvSpPr>
        <p:spPr>
          <a:xfrm>
            <a:off x="880843" y="4445873"/>
            <a:ext cx="10872133" cy="369332"/>
          </a:xfrm>
          <a:prstGeom prst="rect">
            <a:avLst/>
          </a:prstGeom>
          <a:noFill/>
        </p:spPr>
        <p:txBody>
          <a:bodyPr wrap="square" rtlCol="0">
            <a:spAutoFit/>
          </a:bodyPr>
          <a:lstStyle/>
          <a:p>
            <a:r>
              <a:rPr lang="zh-CN" altLang="en-US" dirty="0"/>
              <a:t>第②步</a:t>
            </a:r>
            <a:r>
              <a:rPr lang="en-US" altLang="zh-CN" dirty="0"/>
              <a:t>:</a:t>
            </a:r>
            <a:r>
              <a:rPr lang="zh-CN" altLang="en-US" dirty="0"/>
              <a:t>接下来插入</a:t>
            </a:r>
            <a:r>
              <a:rPr lang="en-US" altLang="zh-CN" dirty="0"/>
              <a:t>50</a:t>
            </a:r>
            <a:r>
              <a:rPr lang="zh-CN" altLang="en-US" dirty="0"/>
              <a:t>，如下左图，但是由于最多有</a:t>
            </a:r>
            <a:r>
              <a:rPr lang="en-US" altLang="zh-CN" dirty="0"/>
              <a:t>2</a:t>
            </a:r>
            <a:r>
              <a:rPr lang="zh-CN" altLang="en-US" dirty="0"/>
              <a:t>个关键字，所以这个结点不满足</a:t>
            </a:r>
            <a:r>
              <a:rPr lang="en-US" altLang="zh-CN" dirty="0"/>
              <a:t>B</a:t>
            </a:r>
            <a:r>
              <a:rPr lang="zh-CN" altLang="en-US" dirty="0"/>
              <a:t>树要求，需要</a:t>
            </a:r>
            <a:r>
              <a:rPr lang="zh-CN" altLang="en-US" dirty="0">
                <a:solidFill>
                  <a:schemeClr val="accent1"/>
                </a:solidFill>
              </a:rPr>
              <a:t>分裂</a:t>
            </a:r>
            <a:endParaRPr lang="en-US" altLang="zh-CN" dirty="0">
              <a:solidFill>
                <a:schemeClr val="accent1"/>
              </a:solidFill>
            </a:endParaRPr>
          </a:p>
        </p:txBody>
      </p:sp>
      <p:sp>
        <p:nvSpPr>
          <p:cNvPr id="78" name="矩形 77">
            <a:extLst>
              <a:ext uri="{FF2B5EF4-FFF2-40B4-BE49-F238E27FC236}">
                <a16:creationId xmlns:a16="http://schemas.microsoft.com/office/drawing/2014/main" xmlns="" id="{F14FE021-4A2B-4044-8D35-C2DFA7193102}"/>
              </a:ext>
            </a:extLst>
          </p:cNvPr>
          <p:cNvSpPr/>
          <p:nvPr/>
        </p:nvSpPr>
        <p:spPr>
          <a:xfrm>
            <a:off x="1337745" y="527861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952FF668-B167-4A18-A6FB-8BA10D4B1B75}"/>
              </a:ext>
            </a:extLst>
          </p:cNvPr>
          <p:cNvSpPr/>
          <p:nvPr/>
        </p:nvSpPr>
        <p:spPr>
          <a:xfrm>
            <a:off x="1832695" y="527861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xmlns="" id="{8C79B088-CCEF-44FE-9662-B86890402F02}"/>
              </a:ext>
            </a:extLst>
          </p:cNvPr>
          <p:cNvSpPr/>
          <p:nvPr/>
        </p:nvSpPr>
        <p:spPr>
          <a:xfrm>
            <a:off x="2327645" y="527861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xmlns="" id="{79D5E84B-2CE9-4C26-91DF-94533F166A44}"/>
              </a:ext>
            </a:extLst>
          </p:cNvPr>
          <p:cNvSpPr txBox="1"/>
          <p:nvPr/>
        </p:nvSpPr>
        <p:spPr>
          <a:xfrm>
            <a:off x="1337745" y="5278619"/>
            <a:ext cx="494950" cy="369332"/>
          </a:xfrm>
          <a:prstGeom prst="rect">
            <a:avLst/>
          </a:prstGeom>
          <a:noFill/>
        </p:spPr>
        <p:txBody>
          <a:bodyPr wrap="square" rtlCol="0">
            <a:spAutoFit/>
          </a:bodyPr>
          <a:lstStyle/>
          <a:p>
            <a:r>
              <a:rPr lang="en-US" altLang="zh-CN" dirty="0"/>
              <a:t>20</a:t>
            </a:r>
            <a:endParaRPr lang="zh-CN" altLang="en-US" dirty="0"/>
          </a:p>
        </p:txBody>
      </p:sp>
      <p:sp>
        <p:nvSpPr>
          <p:cNvPr id="82" name="文本框 81">
            <a:extLst>
              <a:ext uri="{FF2B5EF4-FFF2-40B4-BE49-F238E27FC236}">
                <a16:creationId xmlns:a16="http://schemas.microsoft.com/office/drawing/2014/main" xmlns="" id="{F834869D-3BA2-4CF2-A330-34F5F9D559A2}"/>
              </a:ext>
            </a:extLst>
          </p:cNvPr>
          <p:cNvSpPr txBox="1"/>
          <p:nvPr/>
        </p:nvSpPr>
        <p:spPr>
          <a:xfrm>
            <a:off x="1853368" y="5278619"/>
            <a:ext cx="494950" cy="369332"/>
          </a:xfrm>
          <a:prstGeom prst="rect">
            <a:avLst/>
          </a:prstGeom>
          <a:noFill/>
        </p:spPr>
        <p:txBody>
          <a:bodyPr wrap="square" rtlCol="0">
            <a:spAutoFit/>
          </a:bodyPr>
          <a:lstStyle/>
          <a:p>
            <a:r>
              <a:rPr lang="en-US" altLang="zh-CN" dirty="0"/>
              <a:t>30</a:t>
            </a:r>
            <a:endParaRPr lang="zh-CN" altLang="en-US" dirty="0"/>
          </a:p>
        </p:txBody>
      </p:sp>
      <p:sp>
        <p:nvSpPr>
          <p:cNvPr id="83" name="文本框 82">
            <a:extLst>
              <a:ext uri="{FF2B5EF4-FFF2-40B4-BE49-F238E27FC236}">
                <a16:creationId xmlns:a16="http://schemas.microsoft.com/office/drawing/2014/main" xmlns="" id="{0997943F-F116-458A-9447-1AD9E55F75ED}"/>
              </a:ext>
            </a:extLst>
          </p:cNvPr>
          <p:cNvSpPr txBox="1"/>
          <p:nvPr/>
        </p:nvSpPr>
        <p:spPr>
          <a:xfrm>
            <a:off x="2348318" y="5278619"/>
            <a:ext cx="494950" cy="369332"/>
          </a:xfrm>
          <a:prstGeom prst="rect">
            <a:avLst/>
          </a:prstGeom>
          <a:noFill/>
        </p:spPr>
        <p:txBody>
          <a:bodyPr wrap="square" rtlCol="0">
            <a:spAutoFit/>
          </a:bodyPr>
          <a:lstStyle/>
          <a:p>
            <a:r>
              <a:rPr lang="en-US" altLang="zh-CN" dirty="0"/>
              <a:t>50</a:t>
            </a:r>
            <a:endParaRPr lang="zh-CN" altLang="en-US" dirty="0"/>
          </a:p>
        </p:txBody>
      </p:sp>
      <p:sp>
        <p:nvSpPr>
          <p:cNvPr id="84" name="文本框 83">
            <a:extLst>
              <a:ext uri="{FF2B5EF4-FFF2-40B4-BE49-F238E27FC236}">
                <a16:creationId xmlns:a16="http://schemas.microsoft.com/office/drawing/2014/main" xmlns="" id="{7722C883-56FB-40CE-8E7E-8C0316915CD8}"/>
              </a:ext>
            </a:extLst>
          </p:cNvPr>
          <p:cNvSpPr txBox="1"/>
          <p:nvPr/>
        </p:nvSpPr>
        <p:spPr>
          <a:xfrm>
            <a:off x="880843" y="5888572"/>
            <a:ext cx="10872133" cy="646331"/>
          </a:xfrm>
          <a:prstGeom prst="rect">
            <a:avLst/>
          </a:prstGeom>
          <a:noFill/>
        </p:spPr>
        <p:txBody>
          <a:bodyPr wrap="square" rtlCol="0">
            <a:spAutoFit/>
          </a:bodyPr>
          <a:lstStyle/>
          <a:p>
            <a:r>
              <a:rPr lang="zh-CN" altLang="en-US" dirty="0">
                <a:solidFill>
                  <a:schemeClr val="accent1"/>
                </a:solidFill>
              </a:rPr>
              <a:t>分裂的方法</a:t>
            </a:r>
            <a:r>
              <a:rPr lang="zh-CN" altLang="en-US" dirty="0"/>
              <a:t>：取这个关键字数组中的中间关键字</a:t>
            </a:r>
            <a:r>
              <a:rPr lang="en-US" altLang="zh-CN" dirty="0"/>
              <a:t>(</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rPr>
              <a:t>n/2</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t>)</a:t>
            </a:r>
            <a:r>
              <a:rPr lang="zh-CN" altLang="en-US" dirty="0"/>
              <a:t>作为新的结点，然后其他关键字形成两个结点作为新结点的左右孩子。</a:t>
            </a:r>
            <a:endParaRPr lang="en-US" altLang="zh-CN" dirty="0">
              <a:solidFill>
                <a:schemeClr val="accent1"/>
              </a:solidFill>
            </a:endParaRPr>
          </a:p>
        </p:txBody>
      </p:sp>
      <p:sp>
        <p:nvSpPr>
          <p:cNvPr id="85" name="矩形 84">
            <a:extLst>
              <a:ext uri="{FF2B5EF4-FFF2-40B4-BE49-F238E27FC236}">
                <a16:creationId xmlns:a16="http://schemas.microsoft.com/office/drawing/2014/main" xmlns="" id="{C9354DA0-471C-4E93-B581-5DAECFC0EC91}"/>
              </a:ext>
            </a:extLst>
          </p:cNvPr>
          <p:cNvSpPr/>
          <p:nvPr/>
        </p:nvSpPr>
        <p:spPr>
          <a:xfrm>
            <a:off x="8587231" y="484123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xmlns="" id="{83FF03DE-F379-4753-BBEE-A0DB1E2BB1B4}"/>
              </a:ext>
            </a:extLst>
          </p:cNvPr>
          <p:cNvSpPr txBox="1"/>
          <p:nvPr/>
        </p:nvSpPr>
        <p:spPr>
          <a:xfrm>
            <a:off x="8607904" y="4841234"/>
            <a:ext cx="494950" cy="369332"/>
          </a:xfrm>
          <a:prstGeom prst="rect">
            <a:avLst/>
          </a:prstGeom>
          <a:noFill/>
        </p:spPr>
        <p:txBody>
          <a:bodyPr wrap="square" rtlCol="0">
            <a:spAutoFit/>
          </a:bodyPr>
          <a:lstStyle/>
          <a:p>
            <a:r>
              <a:rPr lang="en-US" altLang="zh-CN" dirty="0"/>
              <a:t>30</a:t>
            </a:r>
            <a:endParaRPr lang="zh-CN" altLang="en-US" dirty="0"/>
          </a:p>
        </p:txBody>
      </p:sp>
      <p:sp>
        <p:nvSpPr>
          <p:cNvPr id="87" name="矩形 86">
            <a:extLst>
              <a:ext uri="{FF2B5EF4-FFF2-40B4-BE49-F238E27FC236}">
                <a16:creationId xmlns:a16="http://schemas.microsoft.com/office/drawing/2014/main" xmlns="" id="{742BD10B-0EDC-43C2-AB13-55DFC2157408}"/>
              </a:ext>
            </a:extLst>
          </p:cNvPr>
          <p:cNvSpPr/>
          <p:nvPr/>
        </p:nvSpPr>
        <p:spPr>
          <a:xfrm>
            <a:off x="7816842" y="527257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xmlns="" id="{CC2E21CA-C17B-4319-8E82-C1E4BDD2E9D2}"/>
              </a:ext>
            </a:extLst>
          </p:cNvPr>
          <p:cNvSpPr txBox="1"/>
          <p:nvPr/>
        </p:nvSpPr>
        <p:spPr>
          <a:xfrm>
            <a:off x="7837515" y="5272570"/>
            <a:ext cx="494950" cy="369332"/>
          </a:xfrm>
          <a:prstGeom prst="rect">
            <a:avLst/>
          </a:prstGeom>
          <a:noFill/>
        </p:spPr>
        <p:txBody>
          <a:bodyPr wrap="square" rtlCol="0">
            <a:spAutoFit/>
          </a:bodyPr>
          <a:lstStyle/>
          <a:p>
            <a:r>
              <a:rPr lang="en-US" altLang="zh-CN" dirty="0"/>
              <a:t>20</a:t>
            </a:r>
            <a:endParaRPr lang="zh-CN" altLang="en-US" dirty="0"/>
          </a:p>
        </p:txBody>
      </p:sp>
      <p:sp>
        <p:nvSpPr>
          <p:cNvPr id="89" name="矩形 88">
            <a:extLst>
              <a:ext uri="{FF2B5EF4-FFF2-40B4-BE49-F238E27FC236}">
                <a16:creationId xmlns:a16="http://schemas.microsoft.com/office/drawing/2014/main" xmlns="" id="{89CA6DDF-6998-4B81-9DEB-0DEAC1E8A440}"/>
              </a:ext>
            </a:extLst>
          </p:cNvPr>
          <p:cNvSpPr/>
          <p:nvPr/>
        </p:nvSpPr>
        <p:spPr>
          <a:xfrm>
            <a:off x="9464979" y="527257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xmlns="" id="{5A6A9CE4-56F0-4E83-83BB-ED4926036EF7}"/>
              </a:ext>
            </a:extLst>
          </p:cNvPr>
          <p:cNvSpPr txBox="1"/>
          <p:nvPr/>
        </p:nvSpPr>
        <p:spPr>
          <a:xfrm>
            <a:off x="9485652" y="5272570"/>
            <a:ext cx="494950" cy="369332"/>
          </a:xfrm>
          <a:prstGeom prst="rect">
            <a:avLst/>
          </a:prstGeom>
          <a:noFill/>
        </p:spPr>
        <p:txBody>
          <a:bodyPr wrap="square" rtlCol="0">
            <a:spAutoFit/>
          </a:bodyPr>
          <a:lstStyle/>
          <a:p>
            <a:r>
              <a:rPr lang="en-US" altLang="zh-CN" dirty="0"/>
              <a:t>50</a:t>
            </a:r>
            <a:endParaRPr lang="zh-CN" altLang="en-US" dirty="0"/>
          </a:p>
        </p:txBody>
      </p:sp>
      <p:cxnSp>
        <p:nvCxnSpPr>
          <p:cNvPr id="92" name="直接箭头连接符 91">
            <a:extLst>
              <a:ext uri="{FF2B5EF4-FFF2-40B4-BE49-F238E27FC236}">
                <a16:creationId xmlns:a16="http://schemas.microsoft.com/office/drawing/2014/main" xmlns="" id="{7DF730D1-B928-4565-8C4F-D7939266BA43}"/>
              </a:ext>
            </a:extLst>
          </p:cNvPr>
          <p:cNvCxnSpPr>
            <a:stCxn id="86" idx="1"/>
            <a:endCxn id="88" idx="0"/>
          </p:cNvCxnSpPr>
          <p:nvPr/>
        </p:nvCxnSpPr>
        <p:spPr>
          <a:xfrm flipH="1">
            <a:off x="8084990" y="5025900"/>
            <a:ext cx="522914"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xmlns="" id="{769718B9-5DE9-4E46-B9EE-46419B3D000E}"/>
              </a:ext>
            </a:extLst>
          </p:cNvPr>
          <p:cNvCxnSpPr>
            <a:stCxn id="86" idx="3"/>
            <a:endCxn id="90" idx="0"/>
          </p:cNvCxnSpPr>
          <p:nvPr/>
        </p:nvCxnSpPr>
        <p:spPr>
          <a:xfrm>
            <a:off x="9102854" y="5025900"/>
            <a:ext cx="630273"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箭头: 右 96">
            <a:extLst>
              <a:ext uri="{FF2B5EF4-FFF2-40B4-BE49-F238E27FC236}">
                <a16:creationId xmlns:a16="http://schemas.microsoft.com/office/drawing/2014/main" xmlns="" id="{930D5483-B170-4927-804B-41CD37D28DAB}"/>
              </a:ext>
            </a:extLst>
          </p:cNvPr>
          <p:cNvSpPr/>
          <p:nvPr/>
        </p:nvSpPr>
        <p:spPr>
          <a:xfrm>
            <a:off x="4745042" y="521056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719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71" grpId="0" animBg="1"/>
      <p:bldP spid="72" grpId="0" animBg="1"/>
      <p:bldP spid="75" grpId="0"/>
      <p:bldP spid="76" grpId="0"/>
      <p:bldP spid="77" grpId="0"/>
      <p:bldP spid="78" grpId="0" animBg="1"/>
      <p:bldP spid="79" grpId="0" animBg="1"/>
      <p:bldP spid="80" grpId="0" animBg="1"/>
      <p:bldP spid="81" grpId="0"/>
      <p:bldP spid="82" grpId="0"/>
      <p:bldP spid="83" grpId="0"/>
      <p:bldP spid="84" grpId="0"/>
      <p:bldP spid="85" grpId="0" animBg="1"/>
      <p:bldP spid="86" grpId="0"/>
      <p:bldP spid="87" grpId="0" animBg="1"/>
      <p:bldP spid="88" grpId="0"/>
      <p:bldP spid="89" grpId="0" animBg="1"/>
      <p:bldP spid="90" grpId="0"/>
      <p:bldP spid="9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xmlns="" id="{29572226-4836-46C3-8EDB-B1938B496414}"/>
              </a:ext>
            </a:extLst>
          </p:cNvPr>
          <p:cNvSpPr txBox="1"/>
          <p:nvPr/>
        </p:nvSpPr>
        <p:spPr>
          <a:xfrm>
            <a:off x="624880" y="1879071"/>
            <a:ext cx="7302442" cy="369332"/>
          </a:xfrm>
          <a:prstGeom prst="rect">
            <a:avLst/>
          </a:prstGeom>
          <a:noFill/>
        </p:spPr>
        <p:txBody>
          <a:bodyPr wrap="square" rtlCol="0">
            <a:spAutoFit/>
          </a:bodyPr>
          <a:lstStyle/>
          <a:p>
            <a:r>
              <a:rPr lang="zh-CN" altLang="en-US" dirty="0"/>
              <a:t>第③步</a:t>
            </a:r>
            <a:r>
              <a:rPr lang="en-US" altLang="zh-CN" dirty="0"/>
              <a:t>:</a:t>
            </a:r>
            <a:r>
              <a:rPr lang="zh-CN" altLang="en-US" dirty="0"/>
              <a:t>接下来插入</a:t>
            </a:r>
            <a:r>
              <a:rPr lang="en-US" altLang="zh-CN" dirty="0"/>
              <a:t>52</a:t>
            </a:r>
            <a:r>
              <a:rPr lang="zh-CN" altLang="en-US" dirty="0"/>
              <a:t>，由于</a:t>
            </a:r>
            <a:r>
              <a:rPr lang="en-US" altLang="zh-CN" dirty="0"/>
              <a:t>50</a:t>
            </a:r>
            <a:r>
              <a:rPr lang="zh-CN" altLang="en-US" dirty="0"/>
              <a:t>结点只有一个关键字，所以可以插入</a:t>
            </a:r>
            <a:r>
              <a:rPr lang="en-US" altLang="zh-CN" dirty="0"/>
              <a:t>52</a:t>
            </a:r>
          </a:p>
        </p:txBody>
      </p:sp>
      <p:sp>
        <p:nvSpPr>
          <p:cNvPr id="85" name="矩形 84">
            <a:extLst>
              <a:ext uri="{FF2B5EF4-FFF2-40B4-BE49-F238E27FC236}">
                <a16:creationId xmlns:a16="http://schemas.microsoft.com/office/drawing/2014/main" xmlns="" id="{C9354DA0-471C-4E93-B581-5DAECFC0EC91}"/>
              </a:ext>
            </a:extLst>
          </p:cNvPr>
          <p:cNvSpPr/>
          <p:nvPr/>
        </p:nvSpPr>
        <p:spPr>
          <a:xfrm>
            <a:off x="2146089" y="82826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xmlns="" id="{83FF03DE-F379-4753-BBEE-A0DB1E2BB1B4}"/>
              </a:ext>
            </a:extLst>
          </p:cNvPr>
          <p:cNvSpPr txBox="1"/>
          <p:nvPr/>
        </p:nvSpPr>
        <p:spPr>
          <a:xfrm>
            <a:off x="2166762" y="828266"/>
            <a:ext cx="494950" cy="369332"/>
          </a:xfrm>
          <a:prstGeom prst="rect">
            <a:avLst/>
          </a:prstGeom>
          <a:noFill/>
        </p:spPr>
        <p:txBody>
          <a:bodyPr wrap="square" rtlCol="0">
            <a:spAutoFit/>
          </a:bodyPr>
          <a:lstStyle/>
          <a:p>
            <a:r>
              <a:rPr lang="en-US" altLang="zh-CN" dirty="0"/>
              <a:t>30</a:t>
            </a:r>
            <a:endParaRPr lang="zh-CN" altLang="en-US" dirty="0"/>
          </a:p>
        </p:txBody>
      </p:sp>
      <p:sp>
        <p:nvSpPr>
          <p:cNvPr id="87" name="矩形 86">
            <a:extLst>
              <a:ext uri="{FF2B5EF4-FFF2-40B4-BE49-F238E27FC236}">
                <a16:creationId xmlns:a16="http://schemas.microsoft.com/office/drawing/2014/main" xmlns="" id="{742BD10B-0EDC-43C2-AB13-55DFC2157408}"/>
              </a:ext>
            </a:extLst>
          </p:cNvPr>
          <p:cNvSpPr/>
          <p:nvPr/>
        </p:nvSpPr>
        <p:spPr>
          <a:xfrm>
            <a:off x="1375700" y="125960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xmlns="" id="{CC2E21CA-C17B-4319-8E82-C1E4BDD2E9D2}"/>
              </a:ext>
            </a:extLst>
          </p:cNvPr>
          <p:cNvSpPr txBox="1"/>
          <p:nvPr/>
        </p:nvSpPr>
        <p:spPr>
          <a:xfrm>
            <a:off x="1396373" y="1259602"/>
            <a:ext cx="494950" cy="369332"/>
          </a:xfrm>
          <a:prstGeom prst="rect">
            <a:avLst/>
          </a:prstGeom>
          <a:noFill/>
        </p:spPr>
        <p:txBody>
          <a:bodyPr wrap="square" rtlCol="0">
            <a:spAutoFit/>
          </a:bodyPr>
          <a:lstStyle/>
          <a:p>
            <a:r>
              <a:rPr lang="en-US" altLang="zh-CN" dirty="0"/>
              <a:t>20</a:t>
            </a:r>
            <a:endParaRPr lang="zh-CN" altLang="en-US" dirty="0"/>
          </a:p>
        </p:txBody>
      </p:sp>
      <p:sp>
        <p:nvSpPr>
          <p:cNvPr id="89" name="矩形 88">
            <a:extLst>
              <a:ext uri="{FF2B5EF4-FFF2-40B4-BE49-F238E27FC236}">
                <a16:creationId xmlns:a16="http://schemas.microsoft.com/office/drawing/2014/main" xmlns="" id="{89CA6DDF-6998-4B81-9DEB-0DEAC1E8A440}"/>
              </a:ext>
            </a:extLst>
          </p:cNvPr>
          <p:cNvSpPr/>
          <p:nvPr/>
        </p:nvSpPr>
        <p:spPr>
          <a:xfrm>
            <a:off x="3023837" y="125960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xmlns="" id="{5A6A9CE4-56F0-4E83-83BB-ED4926036EF7}"/>
              </a:ext>
            </a:extLst>
          </p:cNvPr>
          <p:cNvSpPr txBox="1"/>
          <p:nvPr/>
        </p:nvSpPr>
        <p:spPr>
          <a:xfrm>
            <a:off x="3044510" y="1259602"/>
            <a:ext cx="494950" cy="369332"/>
          </a:xfrm>
          <a:prstGeom prst="rect">
            <a:avLst/>
          </a:prstGeom>
          <a:noFill/>
        </p:spPr>
        <p:txBody>
          <a:bodyPr wrap="square" rtlCol="0">
            <a:spAutoFit/>
          </a:bodyPr>
          <a:lstStyle/>
          <a:p>
            <a:r>
              <a:rPr lang="en-US" altLang="zh-CN" dirty="0"/>
              <a:t>50</a:t>
            </a:r>
            <a:endParaRPr lang="zh-CN" altLang="en-US" dirty="0"/>
          </a:p>
        </p:txBody>
      </p:sp>
      <p:cxnSp>
        <p:nvCxnSpPr>
          <p:cNvPr id="92" name="直接箭头连接符 91">
            <a:extLst>
              <a:ext uri="{FF2B5EF4-FFF2-40B4-BE49-F238E27FC236}">
                <a16:creationId xmlns:a16="http://schemas.microsoft.com/office/drawing/2014/main" xmlns="" id="{7DF730D1-B928-4565-8C4F-D7939266BA43}"/>
              </a:ext>
            </a:extLst>
          </p:cNvPr>
          <p:cNvCxnSpPr>
            <a:stCxn id="86" idx="1"/>
            <a:endCxn id="88" idx="0"/>
          </p:cNvCxnSpPr>
          <p:nvPr/>
        </p:nvCxnSpPr>
        <p:spPr>
          <a:xfrm flipH="1">
            <a:off x="1643848" y="1012932"/>
            <a:ext cx="522914"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xmlns="" id="{769718B9-5DE9-4E46-B9EE-46419B3D000E}"/>
              </a:ext>
            </a:extLst>
          </p:cNvPr>
          <p:cNvCxnSpPr>
            <a:stCxn id="86" idx="3"/>
            <a:endCxn id="90" idx="0"/>
          </p:cNvCxnSpPr>
          <p:nvPr/>
        </p:nvCxnSpPr>
        <p:spPr>
          <a:xfrm>
            <a:off x="2661712" y="1012932"/>
            <a:ext cx="630273"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xmlns="" id="{5E798BAB-AF13-4854-9AA2-1694FD3A1FFF}"/>
              </a:ext>
            </a:extLst>
          </p:cNvPr>
          <p:cNvSpPr/>
          <p:nvPr/>
        </p:nvSpPr>
        <p:spPr>
          <a:xfrm>
            <a:off x="2242969" y="24256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xmlns="" id="{7F97EECC-6239-4095-8ED1-82D4986836A4}"/>
              </a:ext>
            </a:extLst>
          </p:cNvPr>
          <p:cNvSpPr txBox="1"/>
          <p:nvPr/>
        </p:nvSpPr>
        <p:spPr>
          <a:xfrm>
            <a:off x="2263642" y="2425662"/>
            <a:ext cx="494950" cy="369332"/>
          </a:xfrm>
          <a:prstGeom prst="rect">
            <a:avLst/>
          </a:prstGeom>
          <a:noFill/>
        </p:spPr>
        <p:txBody>
          <a:bodyPr wrap="square" rtlCol="0">
            <a:spAutoFit/>
          </a:bodyPr>
          <a:lstStyle/>
          <a:p>
            <a:r>
              <a:rPr lang="en-US" altLang="zh-CN" dirty="0"/>
              <a:t>30</a:t>
            </a:r>
            <a:endParaRPr lang="zh-CN" altLang="en-US" dirty="0"/>
          </a:p>
        </p:txBody>
      </p:sp>
      <p:sp>
        <p:nvSpPr>
          <p:cNvPr id="39" name="矩形 38">
            <a:extLst>
              <a:ext uri="{FF2B5EF4-FFF2-40B4-BE49-F238E27FC236}">
                <a16:creationId xmlns:a16="http://schemas.microsoft.com/office/drawing/2014/main" xmlns="" id="{BB72CE80-51E0-4C2C-8894-397B8F7B1D89}"/>
              </a:ext>
            </a:extLst>
          </p:cNvPr>
          <p:cNvSpPr/>
          <p:nvPr/>
        </p:nvSpPr>
        <p:spPr>
          <a:xfrm>
            <a:off x="1472580" y="285699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xmlns="" id="{59CFB3BD-D41D-4102-9153-F75C8C63E5BD}"/>
              </a:ext>
            </a:extLst>
          </p:cNvPr>
          <p:cNvSpPr txBox="1"/>
          <p:nvPr/>
        </p:nvSpPr>
        <p:spPr>
          <a:xfrm>
            <a:off x="1493253" y="2856998"/>
            <a:ext cx="494950" cy="369332"/>
          </a:xfrm>
          <a:prstGeom prst="rect">
            <a:avLst/>
          </a:prstGeom>
          <a:noFill/>
        </p:spPr>
        <p:txBody>
          <a:bodyPr wrap="square" rtlCol="0">
            <a:spAutoFit/>
          </a:bodyPr>
          <a:lstStyle/>
          <a:p>
            <a:r>
              <a:rPr lang="en-US" altLang="zh-CN" dirty="0"/>
              <a:t>20</a:t>
            </a:r>
            <a:endParaRPr lang="zh-CN" altLang="en-US" dirty="0"/>
          </a:p>
        </p:txBody>
      </p:sp>
      <p:sp>
        <p:nvSpPr>
          <p:cNvPr id="41" name="矩形 40">
            <a:extLst>
              <a:ext uri="{FF2B5EF4-FFF2-40B4-BE49-F238E27FC236}">
                <a16:creationId xmlns:a16="http://schemas.microsoft.com/office/drawing/2014/main" xmlns="" id="{FAEC4CA8-634E-4298-AFC2-E43DB1733E16}"/>
              </a:ext>
            </a:extLst>
          </p:cNvPr>
          <p:cNvSpPr/>
          <p:nvPr/>
        </p:nvSpPr>
        <p:spPr>
          <a:xfrm>
            <a:off x="3019604" y="285699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xmlns="" id="{A2567201-B8A6-4201-B437-22EE2A883BED}"/>
              </a:ext>
            </a:extLst>
          </p:cNvPr>
          <p:cNvSpPr txBox="1"/>
          <p:nvPr/>
        </p:nvSpPr>
        <p:spPr>
          <a:xfrm>
            <a:off x="3040277" y="2856998"/>
            <a:ext cx="494950" cy="369332"/>
          </a:xfrm>
          <a:prstGeom prst="rect">
            <a:avLst/>
          </a:prstGeom>
          <a:noFill/>
        </p:spPr>
        <p:txBody>
          <a:bodyPr wrap="square" rtlCol="0">
            <a:spAutoFit/>
          </a:bodyPr>
          <a:lstStyle/>
          <a:p>
            <a:r>
              <a:rPr lang="en-US" altLang="zh-CN" dirty="0"/>
              <a:t>50</a:t>
            </a:r>
            <a:endParaRPr lang="zh-CN" altLang="en-US" dirty="0"/>
          </a:p>
        </p:txBody>
      </p:sp>
      <p:cxnSp>
        <p:nvCxnSpPr>
          <p:cNvPr id="43" name="直接箭头连接符 42">
            <a:extLst>
              <a:ext uri="{FF2B5EF4-FFF2-40B4-BE49-F238E27FC236}">
                <a16:creationId xmlns:a16="http://schemas.microsoft.com/office/drawing/2014/main" xmlns="" id="{8DA0183F-1CA0-4DB9-A831-CDE7E3B50C8A}"/>
              </a:ext>
            </a:extLst>
          </p:cNvPr>
          <p:cNvCxnSpPr>
            <a:stCxn id="38" idx="1"/>
            <a:endCxn id="40" idx="0"/>
          </p:cNvCxnSpPr>
          <p:nvPr/>
        </p:nvCxnSpPr>
        <p:spPr>
          <a:xfrm flipH="1">
            <a:off x="1740728" y="2610328"/>
            <a:ext cx="522914"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344166E8-9123-4272-AEE3-BC0CD98199D5}"/>
              </a:ext>
            </a:extLst>
          </p:cNvPr>
          <p:cNvCxnSpPr>
            <a:cxnSpLocks/>
            <a:stCxn id="38" idx="3"/>
          </p:cNvCxnSpPr>
          <p:nvPr/>
        </p:nvCxnSpPr>
        <p:spPr>
          <a:xfrm>
            <a:off x="2758592" y="2610328"/>
            <a:ext cx="755962" cy="201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xmlns="" id="{6F7E525E-A377-4FC8-A610-C139A138577D}"/>
              </a:ext>
            </a:extLst>
          </p:cNvPr>
          <p:cNvSpPr/>
          <p:nvPr/>
        </p:nvSpPr>
        <p:spPr>
          <a:xfrm>
            <a:off x="3514554" y="285699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xmlns="" id="{A3D88EC9-2EC8-4796-99C8-6003253DFE7C}"/>
              </a:ext>
            </a:extLst>
          </p:cNvPr>
          <p:cNvSpPr txBox="1"/>
          <p:nvPr/>
        </p:nvSpPr>
        <p:spPr>
          <a:xfrm>
            <a:off x="3535227" y="2856998"/>
            <a:ext cx="494950" cy="369332"/>
          </a:xfrm>
          <a:prstGeom prst="rect">
            <a:avLst/>
          </a:prstGeom>
          <a:noFill/>
        </p:spPr>
        <p:txBody>
          <a:bodyPr wrap="square" rtlCol="0">
            <a:spAutoFit/>
          </a:bodyPr>
          <a:lstStyle/>
          <a:p>
            <a:r>
              <a:rPr lang="en-US" altLang="zh-CN" dirty="0"/>
              <a:t>52</a:t>
            </a:r>
            <a:endParaRPr lang="zh-CN" altLang="en-US" dirty="0"/>
          </a:p>
        </p:txBody>
      </p:sp>
      <p:sp>
        <p:nvSpPr>
          <p:cNvPr id="50" name="文本框 49">
            <a:extLst>
              <a:ext uri="{FF2B5EF4-FFF2-40B4-BE49-F238E27FC236}">
                <a16:creationId xmlns:a16="http://schemas.microsoft.com/office/drawing/2014/main" xmlns="" id="{C8653CEC-2097-4762-ADA7-5EE14534091A}"/>
              </a:ext>
            </a:extLst>
          </p:cNvPr>
          <p:cNvSpPr txBox="1"/>
          <p:nvPr/>
        </p:nvSpPr>
        <p:spPr>
          <a:xfrm>
            <a:off x="712741" y="3651109"/>
            <a:ext cx="8141695" cy="369332"/>
          </a:xfrm>
          <a:prstGeom prst="rect">
            <a:avLst/>
          </a:prstGeom>
          <a:noFill/>
        </p:spPr>
        <p:txBody>
          <a:bodyPr wrap="square" rtlCol="0">
            <a:spAutoFit/>
          </a:bodyPr>
          <a:lstStyle/>
          <a:p>
            <a:r>
              <a:rPr lang="zh-CN" altLang="en-US" dirty="0"/>
              <a:t>第④步</a:t>
            </a:r>
            <a:r>
              <a:rPr lang="en-US" altLang="zh-CN" dirty="0"/>
              <a:t>:</a:t>
            </a:r>
            <a:r>
              <a:rPr lang="zh-CN" altLang="en-US" dirty="0"/>
              <a:t>接下来插入</a:t>
            </a:r>
            <a:r>
              <a:rPr lang="en-US" altLang="zh-CN" dirty="0"/>
              <a:t>60</a:t>
            </a:r>
            <a:r>
              <a:rPr lang="zh-CN" altLang="en-US" dirty="0"/>
              <a:t>，插入</a:t>
            </a:r>
            <a:r>
              <a:rPr lang="en-US" altLang="zh-CN" dirty="0"/>
              <a:t>60</a:t>
            </a:r>
            <a:r>
              <a:rPr lang="zh-CN" altLang="en-US" dirty="0"/>
              <a:t>之后该结点关键字数量又不符合要求，需要分裂</a:t>
            </a:r>
            <a:endParaRPr lang="en-US" altLang="zh-CN" dirty="0"/>
          </a:p>
        </p:txBody>
      </p:sp>
      <p:sp>
        <p:nvSpPr>
          <p:cNvPr id="51" name="矩形 50">
            <a:extLst>
              <a:ext uri="{FF2B5EF4-FFF2-40B4-BE49-F238E27FC236}">
                <a16:creationId xmlns:a16="http://schemas.microsoft.com/office/drawing/2014/main" xmlns="" id="{AEDD8F61-E640-41C6-8768-BF735C664572}"/>
              </a:ext>
            </a:extLst>
          </p:cNvPr>
          <p:cNvSpPr/>
          <p:nvPr/>
        </p:nvSpPr>
        <p:spPr>
          <a:xfrm>
            <a:off x="2461226" y="42853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xmlns="" id="{FDF8729C-8351-40EB-A1BC-9B31BD50ED69}"/>
              </a:ext>
            </a:extLst>
          </p:cNvPr>
          <p:cNvSpPr txBox="1"/>
          <p:nvPr/>
        </p:nvSpPr>
        <p:spPr>
          <a:xfrm>
            <a:off x="2481899" y="4285358"/>
            <a:ext cx="494950" cy="369332"/>
          </a:xfrm>
          <a:prstGeom prst="rect">
            <a:avLst/>
          </a:prstGeom>
          <a:noFill/>
        </p:spPr>
        <p:txBody>
          <a:bodyPr wrap="square" rtlCol="0">
            <a:spAutoFit/>
          </a:bodyPr>
          <a:lstStyle/>
          <a:p>
            <a:r>
              <a:rPr lang="en-US" altLang="zh-CN" dirty="0"/>
              <a:t>30</a:t>
            </a:r>
            <a:endParaRPr lang="zh-CN" altLang="en-US" dirty="0"/>
          </a:p>
        </p:txBody>
      </p:sp>
      <p:sp>
        <p:nvSpPr>
          <p:cNvPr id="53" name="矩形 52">
            <a:extLst>
              <a:ext uri="{FF2B5EF4-FFF2-40B4-BE49-F238E27FC236}">
                <a16:creationId xmlns:a16="http://schemas.microsoft.com/office/drawing/2014/main" xmlns="" id="{379B53E7-210D-44C6-A0EE-88AABE0CC2A9}"/>
              </a:ext>
            </a:extLst>
          </p:cNvPr>
          <p:cNvSpPr/>
          <p:nvPr/>
        </p:nvSpPr>
        <p:spPr>
          <a:xfrm>
            <a:off x="1690837" y="47166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xmlns="" id="{71AFC9AA-2EDF-4307-96A0-487AD12AD6F6}"/>
              </a:ext>
            </a:extLst>
          </p:cNvPr>
          <p:cNvSpPr txBox="1"/>
          <p:nvPr/>
        </p:nvSpPr>
        <p:spPr>
          <a:xfrm>
            <a:off x="1711510" y="4716694"/>
            <a:ext cx="494950" cy="369332"/>
          </a:xfrm>
          <a:prstGeom prst="rect">
            <a:avLst/>
          </a:prstGeom>
          <a:noFill/>
        </p:spPr>
        <p:txBody>
          <a:bodyPr wrap="square" rtlCol="0">
            <a:spAutoFit/>
          </a:bodyPr>
          <a:lstStyle/>
          <a:p>
            <a:r>
              <a:rPr lang="en-US" altLang="zh-CN" dirty="0"/>
              <a:t>20</a:t>
            </a:r>
            <a:endParaRPr lang="zh-CN" altLang="en-US" dirty="0"/>
          </a:p>
        </p:txBody>
      </p:sp>
      <p:sp>
        <p:nvSpPr>
          <p:cNvPr id="55" name="矩形 54">
            <a:extLst>
              <a:ext uri="{FF2B5EF4-FFF2-40B4-BE49-F238E27FC236}">
                <a16:creationId xmlns:a16="http://schemas.microsoft.com/office/drawing/2014/main" xmlns="" id="{7CC19D03-B1A6-4AEC-9D68-5E6269215D0D}"/>
              </a:ext>
            </a:extLst>
          </p:cNvPr>
          <p:cNvSpPr/>
          <p:nvPr/>
        </p:nvSpPr>
        <p:spPr>
          <a:xfrm>
            <a:off x="3237861" y="47166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xmlns="" id="{DC6C2FD2-E883-4E6B-A087-64C85303B411}"/>
              </a:ext>
            </a:extLst>
          </p:cNvPr>
          <p:cNvSpPr txBox="1"/>
          <p:nvPr/>
        </p:nvSpPr>
        <p:spPr>
          <a:xfrm>
            <a:off x="3258534" y="4716694"/>
            <a:ext cx="494950" cy="369332"/>
          </a:xfrm>
          <a:prstGeom prst="rect">
            <a:avLst/>
          </a:prstGeom>
          <a:noFill/>
        </p:spPr>
        <p:txBody>
          <a:bodyPr wrap="square" rtlCol="0">
            <a:spAutoFit/>
          </a:bodyPr>
          <a:lstStyle/>
          <a:p>
            <a:r>
              <a:rPr lang="en-US" altLang="zh-CN" dirty="0"/>
              <a:t>50</a:t>
            </a:r>
            <a:endParaRPr lang="zh-CN" altLang="en-US" dirty="0"/>
          </a:p>
        </p:txBody>
      </p:sp>
      <p:cxnSp>
        <p:nvCxnSpPr>
          <p:cNvPr id="57" name="直接箭头连接符 56">
            <a:extLst>
              <a:ext uri="{FF2B5EF4-FFF2-40B4-BE49-F238E27FC236}">
                <a16:creationId xmlns:a16="http://schemas.microsoft.com/office/drawing/2014/main" xmlns="" id="{FFD8168B-2CFF-4E54-B5CC-B7409027B962}"/>
              </a:ext>
            </a:extLst>
          </p:cNvPr>
          <p:cNvCxnSpPr>
            <a:stCxn id="52" idx="1"/>
            <a:endCxn id="54" idx="0"/>
          </p:cNvCxnSpPr>
          <p:nvPr/>
        </p:nvCxnSpPr>
        <p:spPr>
          <a:xfrm flipH="1">
            <a:off x="1958985" y="4470024"/>
            <a:ext cx="522914"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6AF4F4B2-6436-4A35-A012-6606DD9F4ECC}"/>
              </a:ext>
            </a:extLst>
          </p:cNvPr>
          <p:cNvCxnSpPr>
            <a:cxnSpLocks/>
            <a:stCxn id="52" idx="3"/>
            <a:endCxn id="60" idx="0"/>
          </p:cNvCxnSpPr>
          <p:nvPr/>
        </p:nvCxnSpPr>
        <p:spPr>
          <a:xfrm>
            <a:off x="2976849" y="4470024"/>
            <a:ext cx="1024110" cy="2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xmlns="" id="{596DD454-6EB7-490D-9A49-D30E5EC0256E}"/>
              </a:ext>
            </a:extLst>
          </p:cNvPr>
          <p:cNvSpPr/>
          <p:nvPr/>
        </p:nvSpPr>
        <p:spPr>
          <a:xfrm>
            <a:off x="3732811" y="47166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xmlns="" id="{C4247756-4DCD-48DD-A131-C6029325218C}"/>
              </a:ext>
            </a:extLst>
          </p:cNvPr>
          <p:cNvSpPr txBox="1"/>
          <p:nvPr/>
        </p:nvSpPr>
        <p:spPr>
          <a:xfrm>
            <a:off x="3753484" y="4716694"/>
            <a:ext cx="494950" cy="369332"/>
          </a:xfrm>
          <a:prstGeom prst="rect">
            <a:avLst/>
          </a:prstGeom>
          <a:noFill/>
        </p:spPr>
        <p:txBody>
          <a:bodyPr wrap="square" rtlCol="0">
            <a:spAutoFit/>
          </a:bodyPr>
          <a:lstStyle/>
          <a:p>
            <a:r>
              <a:rPr lang="en-US" altLang="zh-CN" dirty="0"/>
              <a:t>52</a:t>
            </a:r>
            <a:endParaRPr lang="zh-CN" altLang="en-US" dirty="0"/>
          </a:p>
        </p:txBody>
      </p:sp>
      <p:sp>
        <p:nvSpPr>
          <p:cNvPr id="62" name="矩形 61">
            <a:extLst>
              <a:ext uri="{FF2B5EF4-FFF2-40B4-BE49-F238E27FC236}">
                <a16:creationId xmlns:a16="http://schemas.microsoft.com/office/drawing/2014/main" xmlns="" id="{77F862EF-968E-48AA-8664-2AB886FCD921}"/>
              </a:ext>
            </a:extLst>
          </p:cNvPr>
          <p:cNvSpPr/>
          <p:nvPr/>
        </p:nvSpPr>
        <p:spPr>
          <a:xfrm>
            <a:off x="4227761" y="471669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xmlns="" id="{708561A4-79A9-411E-9A07-22F9F2E950D9}"/>
              </a:ext>
            </a:extLst>
          </p:cNvPr>
          <p:cNvSpPr txBox="1"/>
          <p:nvPr/>
        </p:nvSpPr>
        <p:spPr>
          <a:xfrm>
            <a:off x="4248434" y="4716694"/>
            <a:ext cx="494950" cy="369332"/>
          </a:xfrm>
          <a:prstGeom prst="rect">
            <a:avLst/>
          </a:prstGeom>
          <a:noFill/>
        </p:spPr>
        <p:txBody>
          <a:bodyPr wrap="square" rtlCol="0">
            <a:spAutoFit/>
          </a:bodyPr>
          <a:lstStyle/>
          <a:p>
            <a:r>
              <a:rPr lang="en-US" altLang="zh-CN" dirty="0"/>
              <a:t>60</a:t>
            </a:r>
            <a:endParaRPr lang="zh-CN" altLang="en-US" dirty="0"/>
          </a:p>
        </p:txBody>
      </p:sp>
      <p:sp>
        <p:nvSpPr>
          <p:cNvPr id="13" name="箭头: 右 12">
            <a:extLst>
              <a:ext uri="{FF2B5EF4-FFF2-40B4-BE49-F238E27FC236}">
                <a16:creationId xmlns:a16="http://schemas.microsoft.com/office/drawing/2014/main" xmlns="" id="{0536CF2C-2D77-4DE7-AF69-167009B4C80C}"/>
              </a:ext>
            </a:extLst>
          </p:cNvPr>
          <p:cNvSpPr/>
          <p:nvPr/>
        </p:nvSpPr>
        <p:spPr>
          <a:xfrm>
            <a:off x="5733412" y="44700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BE3BED62-C730-4FF0-A841-043E2EA3B37F}"/>
              </a:ext>
            </a:extLst>
          </p:cNvPr>
          <p:cNvSpPr/>
          <p:nvPr/>
        </p:nvSpPr>
        <p:spPr>
          <a:xfrm>
            <a:off x="8015183" y="42853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xmlns="" id="{0E9C33D7-FF82-478D-9A7B-95D5D10DCB96}"/>
              </a:ext>
            </a:extLst>
          </p:cNvPr>
          <p:cNvSpPr txBox="1"/>
          <p:nvPr/>
        </p:nvSpPr>
        <p:spPr>
          <a:xfrm>
            <a:off x="8035856" y="4285358"/>
            <a:ext cx="494950" cy="369332"/>
          </a:xfrm>
          <a:prstGeom prst="rect">
            <a:avLst/>
          </a:prstGeom>
          <a:noFill/>
        </p:spPr>
        <p:txBody>
          <a:bodyPr wrap="square" rtlCol="0">
            <a:spAutoFit/>
          </a:bodyPr>
          <a:lstStyle/>
          <a:p>
            <a:r>
              <a:rPr lang="en-US" altLang="zh-CN" dirty="0"/>
              <a:t>30</a:t>
            </a:r>
            <a:endParaRPr lang="zh-CN" altLang="en-US" dirty="0"/>
          </a:p>
        </p:txBody>
      </p:sp>
      <p:sp>
        <p:nvSpPr>
          <p:cNvPr id="68" name="矩形 67">
            <a:extLst>
              <a:ext uri="{FF2B5EF4-FFF2-40B4-BE49-F238E27FC236}">
                <a16:creationId xmlns:a16="http://schemas.microsoft.com/office/drawing/2014/main" xmlns="" id="{7AC79B84-5B5F-4384-8654-11A280E62069}"/>
              </a:ext>
            </a:extLst>
          </p:cNvPr>
          <p:cNvSpPr/>
          <p:nvPr/>
        </p:nvSpPr>
        <p:spPr>
          <a:xfrm>
            <a:off x="7206898" y="486599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xmlns="" id="{159BA680-7431-49FF-A6C3-9FB9ADEB31E4}"/>
              </a:ext>
            </a:extLst>
          </p:cNvPr>
          <p:cNvSpPr txBox="1"/>
          <p:nvPr/>
        </p:nvSpPr>
        <p:spPr>
          <a:xfrm>
            <a:off x="7227571" y="4865996"/>
            <a:ext cx="494950" cy="369332"/>
          </a:xfrm>
          <a:prstGeom prst="rect">
            <a:avLst/>
          </a:prstGeom>
          <a:noFill/>
        </p:spPr>
        <p:txBody>
          <a:bodyPr wrap="square" rtlCol="0">
            <a:spAutoFit/>
          </a:bodyPr>
          <a:lstStyle/>
          <a:p>
            <a:r>
              <a:rPr lang="en-US" altLang="zh-CN" dirty="0"/>
              <a:t>20</a:t>
            </a:r>
            <a:endParaRPr lang="zh-CN" altLang="en-US" dirty="0"/>
          </a:p>
        </p:txBody>
      </p:sp>
      <p:sp>
        <p:nvSpPr>
          <p:cNvPr id="73" name="矩形 72">
            <a:extLst>
              <a:ext uri="{FF2B5EF4-FFF2-40B4-BE49-F238E27FC236}">
                <a16:creationId xmlns:a16="http://schemas.microsoft.com/office/drawing/2014/main" xmlns="" id="{422DE769-A81F-4F7E-A4EE-0D9D3A4991F3}"/>
              </a:ext>
            </a:extLst>
          </p:cNvPr>
          <p:cNvSpPr/>
          <p:nvPr/>
        </p:nvSpPr>
        <p:spPr>
          <a:xfrm>
            <a:off x="8287664" y="486599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17559EEF-6DEC-4075-952C-1640CECAFCE0}"/>
              </a:ext>
            </a:extLst>
          </p:cNvPr>
          <p:cNvSpPr txBox="1"/>
          <p:nvPr/>
        </p:nvSpPr>
        <p:spPr>
          <a:xfrm>
            <a:off x="8308337" y="4865996"/>
            <a:ext cx="494950" cy="369332"/>
          </a:xfrm>
          <a:prstGeom prst="rect">
            <a:avLst/>
          </a:prstGeom>
          <a:noFill/>
        </p:spPr>
        <p:txBody>
          <a:bodyPr wrap="square" rtlCol="0">
            <a:spAutoFit/>
          </a:bodyPr>
          <a:lstStyle/>
          <a:p>
            <a:r>
              <a:rPr lang="en-US" altLang="zh-CN" dirty="0"/>
              <a:t>50</a:t>
            </a:r>
            <a:endParaRPr lang="zh-CN" altLang="en-US" dirty="0"/>
          </a:p>
        </p:txBody>
      </p:sp>
      <p:cxnSp>
        <p:nvCxnSpPr>
          <p:cNvPr id="91" name="直接箭头连接符 90">
            <a:extLst>
              <a:ext uri="{FF2B5EF4-FFF2-40B4-BE49-F238E27FC236}">
                <a16:creationId xmlns:a16="http://schemas.microsoft.com/office/drawing/2014/main" xmlns="" id="{F38DF9A0-1996-4319-B072-F28ECC16528F}"/>
              </a:ext>
            </a:extLst>
          </p:cNvPr>
          <p:cNvCxnSpPr>
            <a:cxnSpLocks/>
            <a:stCxn id="66" idx="1"/>
            <a:endCxn id="69" idx="0"/>
          </p:cNvCxnSpPr>
          <p:nvPr/>
        </p:nvCxnSpPr>
        <p:spPr>
          <a:xfrm flipH="1">
            <a:off x="7475046" y="4470024"/>
            <a:ext cx="540137"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xmlns="" id="{EB6DBEC0-BAD8-4E81-8567-2C6B5FE05A01}"/>
              </a:ext>
            </a:extLst>
          </p:cNvPr>
          <p:cNvSpPr/>
          <p:nvPr/>
        </p:nvSpPr>
        <p:spPr>
          <a:xfrm>
            <a:off x="9327084" y="486599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xmlns="" id="{AF023E68-6712-473A-803D-741BC09C19C1}"/>
              </a:ext>
            </a:extLst>
          </p:cNvPr>
          <p:cNvSpPr txBox="1"/>
          <p:nvPr/>
        </p:nvSpPr>
        <p:spPr>
          <a:xfrm>
            <a:off x="9347757" y="4865996"/>
            <a:ext cx="494950" cy="369332"/>
          </a:xfrm>
          <a:prstGeom prst="rect">
            <a:avLst/>
          </a:prstGeom>
          <a:noFill/>
        </p:spPr>
        <p:txBody>
          <a:bodyPr wrap="square" rtlCol="0">
            <a:spAutoFit/>
          </a:bodyPr>
          <a:lstStyle/>
          <a:p>
            <a:r>
              <a:rPr lang="en-US" altLang="zh-CN" dirty="0"/>
              <a:t>60</a:t>
            </a:r>
            <a:endParaRPr lang="zh-CN" altLang="en-US" dirty="0"/>
          </a:p>
        </p:txBody>
      </p:sp>
      <p:sp>
        <p:nvSpPr>
          <p:cNvPr id="14" name="文本框 13">
            <a:extLst>
              <a:ext uri="{FF2B5EF4-FFF2-40B4-BE49-F238E27FC236}">
                <a16:creationId xmlns:a16="http://schemas.microsoft.com/office/drawing/2014/main" xmlns="" id="{299C7EE9-18B4-4815-B674-5EFA29E11795}"/>
              </a:ext>
            </a:extLst>
          </p:cNvPr>
          <p:cNvSpPr txBox="1"/>
          <p:nvPr/>
        </p:nvSpPr>
        <p:spPr>
          <a:xfrm>
            <a:off x="713418" y="5544959"/>
            <a:ext cx="11094266" cy="646331"/>
          </a:xfrm>
          <a:prstGeom prst="rect">
            <a:avLst/>
          </a:prstGeom>
          <a:noFill/>
        </p:spPr>
        <p:txBody>
          <a:bodyPr wrap="square" rtlCol="0">
            <a:spAutoFit/>
          </a:bodyPr>
          <a:lstStyle/>
          <a:p>
            <a:r>
              <a:rPr lang="zh-CN" altLang="en-US" dirty="0">
                <a:solidFill>
                  <a:schemeClr val="accent1"/>
                </a:solidFill>
              </a:rPr>
              <a:t>分裂过程：</a:t>
            </a:r>
            <a:r>
              <a:rPr lang="zh-CN" altLang="en-US" dirty="0"/>
              <a:t>取中间关键字</a:t>
            </a:r>
            <a:r>
              <a:rPr lang="en-US" altLang="zh-CN" dirty="0">
                <a:solidFill>
                  <a:schemeClr val="accent1"/>
                </a:solidFill>
              </a:rPr>
              <a:t>(</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rPr>
              <a:t>3/2</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cs typeface="Lucida Sans Unicode" panose="020B0602030504020204" pitchFamily="34" charset="0"/>
              </a:rPr>
              <a:t>2</a:t>
            </a:r>
            <a:r>
              <a:rPr lang="en-US" altLang="zh-CN" dirty="0">
                <a:solidFill>
                  <a:schemeClr val="accent1"/>
                </a:solidFill>
              </a:rPr>
              <a:t>)</a:t>
            </a:r>
            <a:r>
              <a:rPr lang="en-US" altLang="zh-CN" dirty="0"/>
              <a:t>52</a:t>
            </a:r>
            <a:r>
              <a:rPr lang="en-US" altLang="zh-CN" dirty="0">
                <a:solidFill>
                  <a:schemeClr val="accent1"/>
                </a:solidFill>
              </a:rPr>
              <a:t> </a:t>
            </a:r>
            <a:r>
              <a:rPr lang="zh-CN" altLang="en-US" dirty="0"/>
              <a:t>，由于根结点只含</a:t>
            </a:r>
            <a:r>
              <a:rPr lang="en-US" altLang="zh-CN" dirty="0"/>
              <a:t>30</a:t>
            </a:r>
            <a:r>
              <a:rPr lang="zh-CN" altLang="en-US" dirty="0"/>
              <a:t>一个关键字，可以将</a:t>
            </a:r>
            <a:r>
              <a:rPr lang="en-US" altLang="zh-CN" dirty="0"/>
              <a:t>52</a:t>
            </a:r>
            <a:r>
              <a:rPr lang="zh-CN" altLang="en-US" dirty="0"/>
              <a:t>和</a:t>
            </a:r>
            <a:r>
              <a:rPr lang="en-US" altLang="zh-CN" dirty="0"/>
              <a:t>30</a:t>
            </a:r>
            <a:r>
              <a:rPr lang="zh-CN" altLang="en-US" dirty="0"/>
              <a:t>合并到一起。</a:t>
            </a:r>
            <a:endParaRPr lang="en-US" altLang="zh-CN" dirty="0"/>
          </a:p>
          <a:p>
            <a:r>
              <a:rPr lang="en-US" altLang="zh-CN" dirty="0">
                <a:solidFill>
                  <a:schemeClr val="accent1"/>
                </a:solidFill>
              </a:rPr>
              <a:t>                  </a:t>
            </a:r>
            <a:r>
              <a:rPr lang="zh-CN" altLang="en-US" dirty="0"/>
              <a:t>接下来需要处理</a:t>
            </a:r>
            <a:r>
              <a:rPr lang="en-US" altLang="zh-CN" dirty="0"/>
              <a:t>50</a:t>
            </a:r>
            <a:r>
              <a:rPr lang="zh-CN" altLang="en-US" dirty="0"/>
              <a:t>和</a:t>
            </a:r>
            <a:r>
              <a:rPr lang="en-US" altLang="zh-CN" dirty="0"/>
              <a:t>60</a:t>
            </a:r>
            <a:r>
              <a:rPr lang="zh-CN" altLang="en-US" dirty="0"/>
              <a:t>这两个结点，由于</a:t>
            </a:r>
            <a:r>
              <a:rPr lang="en-US" altLang="zh-CN" dirty="0">
                <a:solidFill>
                  <a:schemeClr val="accent1"/>
                </a:solidFill>
              </a:rPr>
              <a:t>30&lt;50&lt;52</a:t>
            </a:r>
            <a:r>
              <a:rPr lang="zh-CN" altLang="en-US" dirty="0">
                <a:solidFill>
                  <a:schemeClr val="accent1"/>
                </a:solidFill>
              </a:rPr>
              <a:t>，</a:t>
            </a:r>
            <a:r>
              <a:rPr lang="en-US" altLang="zh-CN" dirty="0">
                <a:solidFill>
                  <a:schemeClr val="accent1"/>
                </a:solidFill>
              </a:rPr>
              <a:t>60&gt;52</a:t>
            </a:r>
            <a:r>
              <a:rPr lang="zh-CN" altLang="en-US" dirty="0"/>
              <a:t>，所以</a:t>
            </a:r>
            <a:r>
              <a:rPr lang="en-US" altLang="zh-CN" dirty="0"/>
              <a:t>50</a:t>
            </a:r>
            <a:r>
              <a:rPr lang="zh-CN" altLang="en-US" dirty="0"/>
              <a:t>和</a:t>
            </a:r>
            <a:r>
              <a:rPr lang="en-US" altLang="zh-CN" dirty="0"/>
              <a:t>60</a:t>
            </a:r>
            <a:r>
              <a:rPr lang="zh-CN" altLang="en-US" dirty="0"/>
              <a:t>各自单独作为一个结点。</a:t>
            </a:r>
          </a:p>
        </p:txBody>
      </p:sp>
      <p:sp>
        <p:nvSpPr>
          <p:cNvPr id="100" name="矩形 99">
            <a:extLst>
              <a:ext uri="{FF2B5EF4-FFF2-40B4-BE49-F238E27FC236}">
                <a16:creationId xmlns:a16="http://schemas.microsoft.com/office/drawing/2014/main" xmlns="" id="{5AB9C042-5F26-4600-8C07-996A2437E101}"/>
              </a:ext>
            </a:extLst>
          </p:cNvPr>
          <p:cNvSpPr/>
          <p:nvPr/>
        </p:nvSpPr>
        <p:spPr>
          <a:xfrm>
            <a:off x="8510133" y="42853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xmlns="" id="{F951177B-1BA3-43F1-9E78-288394568E5B}"/>
              </a:ext>
            </a:extLst>
          </p:cNvPr>
          <p:cNvSpPr txBox="1"/>
          <p:nvPr/>
        </p:nvSpPr>
        <p:spPr>
          <a:xfrm>
            <a:off x="8530806" y="4285358"/>
            <a:ext cx="494950" cy="369332"/>
          </a:xfrm>
          <a:prstGeom prst="rect">
            <a:avLst/>
          </a:prstGeom>
          <a:noFill/>
        </p:spPr>
        <p:txBody>
          <a:bodyPr wrap="square" rtlCol="0">
            <a:spAutoFit/>
          </a:bodyPr>
          <a:lstStyle/>
          <a:p>
            <a:r>
              <a:rPr lang="en-US" altLang="zh-CN" dirty="0"/>
              <a:t>52</a:t>
            </a:r>
            <a:endParaRPr lang="zh-CN" altLang="en-US" dirty="0"/>
          </a:p>
        </p:txBody>
      </p:sp>
      <p:cxnSp>
        <p:nvCxnSpPr>
          <p:cNvPr id="19" name="直接箭头连接符 18">
            <a:extLst>
              <a:ext uri="{FF2B5EF4-FFF2-40B4-BE49-F238E27FC236}">
                <a16:creationId xmlns:a16="http://schemas.microsoft.com/office/drawing/2014/main" xmlns="" id="{D10E316F-8B6F-4AB0-AD5B-D888685AB1D3}"/>
              </a:ext>
            </a:extLst>
          </p:cNvPr>
          <p:cNvCxnSpPr>
            <a:cxnSpLocks/>
            <a:stCxn id="101" idx="3"/>
            <a:endCxn id="98" idx="0"/>
          </p:cNvCxnSpPr>
          <p:nvPr/>
        </p:nvCxnSpPr>
        <p:spPr>
          <a:xfrm>
            <a:off x="9025756" y="4470024"/>
            <a:ext cx="569476"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60739BA7-270F-41E6-8B9C-EE18D3F4C82F}"/>
              </a:ext>
            </a:extLst>
          </p:cNvPr>
          <p:cNvCxnSpPr>
            <a:endCxn id="74" idx="0"/>
          </p:cNvCxnSpPr>
          <p:nvPr/>
        </p:nvCxnSpPr>
        <p:spPr>
          <a:xfrm>
            <a:off x="8510133" y="4654690"/>
            <a:ext cx="45679" cy="21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xmlns="" id="{B3F18D49-CCE2-4250-95BE-6F7490FCF144}"/>
              </a:ext>
            </a:extLst>
          </p:cNvPr>
          <p:cNvSpPr/>
          <p:nvPr/>
        </p:nvSpPr>
        <p:spPr>
          <a:xfrm>
            <a:off x="3782702" y="804136"/>
            <a:ext cx="9130739" cy="369332"/>
          </a:xfrm>
          <a:prstGeom prst="rect">
            <a:avLst/>
          </a:prstGeom>
        </p:spPr>
        <p:txBody>
          <a:bodyPr wrap="square">
            <a:spAutoFit/>
          </a:bodyPr>
          <a:lstStyle/>
          <a:p>
            <a:r>
              <a:rPr lang="zh-CN" altLang="en-US" dirty="0"/>
              <a:t>给定一组关键字</a:t>
            </a:r>
            <a:r>
              <a:rPr lang="en-US" altLang="zh-CN" dirty="0"/>
              <a:t>{20</a:t>
            </a:r>
            <a:r>
              <a:rPr lang="zh-CN" altLang="en-US" dirty="0"/>
              <a:t>，</a:t>
            </a:r>
            <a:r>
              <a:rPr lang="en-US" altLang="zh-CN" dirty="0"/>
              <a:t>30</a:t>
            </a:r>
            <a:r>
              <a:rPr lang="zh-CN" altLang="en-US" dirty="0"/>
              <a:t>，</a:t>
            </a:r>
            <a:r>
              <a:rPr lang="en-US" altLang="zh-CN" dirty="0"/>
              <a:t>50</a:t>
            </a:r>
            <a:r>
              <a:rPr lang="zh-CN" altLang="en-US" dirty="0"/>
              <a:t>，</a:t>
            </a:r>
            <a:r>
              <a:rPr lang="en-US" altLang="zh-CN" dirty="0"/>
              <a:t>52</a:t>
            </a:r>
            <a:r>
              <a:rPr lang="zh-CN" altLang="en-US" dirty="0"/>
              <a:t>，</a:t>
            </a:r>
            <a:r>
              <a:rPr lang="en-US" altLang="zh-CN" dirty="0"/>
              <a:t>60</a:t>
            </a:r>
            <a:r>
              <a:rPr lang="zh-CN" altLang="en-US" dirty="0"/>
              <a:t>，</a:t>
            </a:r>
            <a:r>
              <a:rPr lang="en-US" altLang="zh-CN" dirty="0"/>
              <a:t>68</a:t>
            </a:r>
            <a:r>
              <a:rPr lang="zh-CN" altLang="en-US" dirty="0"/>
              <a:t>，</a:t>
            </a:r>
            <a:r>
              <a:rPr lang="en-US" altLang="zh-CN" dirty="0"/>
              <a:t>70}</a:t>
            </a:r>
            <a:r>
              <a:rPr lang="zh-CN" altLang="en-US" dirty="0"/>
              <a:t>，给出创建一棵</a:t>
            </a:r>
            <a:r>
              <a:rPr lang="en-US" altLang="zh-CN" dirty="0"/>
              <a:t>3</a:t>
            </a:r>
            <a:r>
              <a:rPr lang="zh-CN" altLang="en-US" dirty="0"/>
              <a:t>阶</a:t>
            </a:r>
            <a:r>
              <a:rPr lang="en-US" altLang="zh-CN" dirty="0"/>
              <a:t>B</a:t>
            </a:r>
            <a:r>
              <a:rPr lang="zh-CN" altLang="en-US" dirty="0"/>
              <a:t>树的过程。</a:t>
            </a:r>
          </a:p>
        </p:txBody>
      </p:sp>
    </p:spTree>
    <p:extLst>
      <p:ext uri="{BB962C8B-B14F-4D97-AF65-F5344CB8AC3E}">
        <p14:creationId xmlns:p14="http://schemas.microsoft.com/office/powerpoint/2010/main" val="30412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7" grpId="0" animBg="1"/>
      <p:bldP spid="38" grpId="0"/>
      <p:bldP spid="39" grpId="0" animBg="1"/>
      <p:bldP spid="40" grpId="0"/>
      <p:bldP spid="41" grpId="0" animBg="1"/>
      <p:bldP spid="42" grpId="0"/>
      <p:bldP spid="45" grpId="0" animBg="1"/>
      <p:bldP spid="46" grpId="0"/>
      <p:bldP spid="50" grpId="0"/>
      <p:bldP spid="51" grpId="0" animBg="1"/>
      <p:bldP spid="52" grpId="0"/>
      <p:bldP spid="53" grpId="0" animBg="1"/>
      <p:bldP spid="54" grpId="0"/>
      <p:bldP spid="55" grpId="0" animBg="1"/>
      <p:bldP spid="56" grpId="0"/>
      <p:bldP spid="59" grpId="0" animBg="1"/>
      <p:bldP spid="60" grpId="0"/>
      <p:bldP spid="62" grpId="0" animBg="1"/>
      <p:bldP spid="63" grpId="0"/>
      <p:bldP spid="13" grpId="0" animBg="1"/>
      <p:bldP spid="66" grpId="0" animBg="1"/>
      <p:bldP spid="67" grpId="0"/>
      <p:bldP spid="68" grpId="0" animBg="1"/>
      <p:bldP spid="69" grpId="0"/>
      <p:bldP spid="73" grpId="0" animBg="1"/>
      <p:bldP spid="74" grpId="0"/>
      <p:bldP spid="97" grpId="0" animBg="1"/>
      <p:bldP spid="98" grpId="0"/>
      <p:bldP spid="14" grpId="0"/>
      <p:bldP spid="100" grpId="0" animBg="1"/>
      <p:bldP spid="10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6" name="矩形 65">
            <a:extLst>
              <a:ext uri="{FF2B5EF4-FFF2-40B4-BE49-F238E27FC236}">
                <a16:creationId xmlns:a16="http://schemas.microsoft.com/office/drawing/2014/main" xmlns="" id="{BE3BED62-C730-4FF0-A841-043E2EA3B37F}"/>
              </a:ext>
            </a:extLst>
          </p:cNvPr>
          <p:cNvSpPr/>
          <p:nvPr/>
        </p:nvSpPr>
        <p:spPr>
          <a:xfrm>
            <a:off x="2482566" y="144226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xmlns="" id="{0E9C33D7-FF82-478D-9A7B-95D5D10DCB96}"/>
              </a:ext>
            </a:extLst>
          </p:cNvPr>
          <p:cNvSpPr txBox="1"/>
          <p:nvPr/>
        </p:nvSpPr>
        <p:spPr>
          <a:xfrm>
            <a:off x="2503239" y="1442269"/>
            <a:ext cx="494950" cy="369332"/>
          </a:xfrm>
          <a:prstGeom prst="rect">
            <a:avLst/>
          </a:prstGeom>
          <a:noFill/>
        </p:spPr>
        <p:txBody>
          <a:bodyPr wrap="square" rtlCol="0">
            <a:spAutoFit/>
          </a:bodyPr>
          <a:lstStyle/>
          <a:p>
            <a:r>
              <a:rPr lang="en-US" altLang="zh-CN" dirty="0"/>
              <a:t>30</a:t>
            </a:r>
            <a:endParaRPr lang="zh-CN" altLang="en-US" dirty="0"/>
          </a:p>
        </p:txBody>
      </p:sp>
      <p:sp>
        <p:nvSpPr>
          <p:cNvPr id="68" name="矩形 67">
            <a:extLst>
              <a:ext uri="{FF2B5EF4-FFF2-40B4-BE49-F238E27FC236}">
                <a16:creationId xmlns:a16="http://schemas.microsoft.com/office/drawing/2014/main" xmlns="" id="{7AC79B84-5B5F-4384-8654-11A280E62069}"/>
              </a:ext>
            </a:extLst>
          </p:cNvPr>
          <p:cNvSpPr/>
          <p:nvPr/>
        </p:nvSpPr>
        <p:spPr>
          <a:xfrm>
            <a:off x="1674281" y="20229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xmlns="" id="{159BA680-7431-49FF-A6C3-9FB9ADEB31E4}"/>
              </a:ext>
            </a:extLst>
          </p:cNvPr>
          <p:cNvSpPr txBox="1"/>
          <p:nvPr/>
        </p:nvSpPr>
        <p:spPr>
          <a:xfrm>
            <a:off x="1694954" y="2022907"/>
            <a:ext cx="494950" cy="369332"/>
          </a:xfrm>
          <a:prstGeom prst="rect">
            <a:avLst/>
          </a:prstGeom>
          <a:noFill/>
        </p:spPr>
        <p:txBody>
          <a:bodyPr wrap="square" rtlCol="0">
            <a:spAutoFit/>
          </a:bodyPr>
          <a:lstStyle/>
          <a:p>
            <a:r>
              <a:rPr lang="en-US" altLang="zh-CN" dirty="0"/>
              <a:t>20</a:t>
            </a:r>
            <a:endParaRPr lang="zh-CN" altLang="en-US" dirty="0"/>
          </a:p>
        </p:txBody>
      </p:sp>
      <p:sp>
        <p:nvSpPr>
          <p:cNvPr id="73" name="矩形 72">
            <a:extLst>
              <a:ext uri="{FF2B5EF4-FFF2-40B4-BE49-F238E27FC236}">
                <a16:creationId xmlns:a16="http://schemas.microsoft.com/office/drawing/2014/main" xmlns="" id="{422DE769-A81F-4F7E-A4EE-0D9D3A4991F3}"/>
              </a:ext>
            </a:extLst>
          </p:cNvPr>
          <p:cNvSpPr/>
          <p:nvPr/>
        </p:nvSpPr>
        <p:spPr>
          <a:xfrm>
            <a:off x="2755047" y="20229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17559EEF-6DEC-4075-952C-1640CECAFCE0}"/>
              </a:ext>
            </a:extLst>
          </p:cNvPr>
          <p:cNvSpPr txBox="1"/>
          <p:nvPr/>
        </p:nvSpPr>
        <p:spPr>
          <a:xfrm>
            <a:off x="2775720" y="2022907"/>
            <a:ext cx="494950" cy="369332"/>
          </a:xfrm>
          <a:prstGeom prst="rect">
            <a:avLst/>
          </a:prstGeom>
          <a:noFill/>
        </p:spPr>
        <p:txBody>
          <a:bodyPr wrap="square" rtlCol="0">
            <a:spAutoFit/>
          </a:bodyPr>
          <a:lstStyle/>
          <a:p>
            <a:r>
              <a:rPr lang="en-US" altLang="zh-CN" dirty="0"/>
              <a:t>50</a:t>
            </a:r>
            <a:endParaRPr lang="zh-CN" altLang="en-US" dirty="0"/>
          </a:p>
        </p:txBody>
      </p:sp>
      <p:cxnSp>
        <p:nvCxnSpPr>
          <p:cNvPr id="91" name="直接箭头连接符 90">
            <a:extLst>
              <a:ext uri="{FF2B5EF4-FFF2-40B4-BE49-F238E27FC236}">
                <a16:creationId xmlns:a16="http://schemas.microsoft.com/office/drawing/2014/main" xmlns="" id="{F38DF9A0-1996-4319-B072-F28ECC16528F}"/>
              </a:ext>
            </a:extLst>
          </p:cNvPr>
          <p:cNvCxnSpPr>
            <a:cxnSpLocks/>
            <a:stCxn id="66" idx="1"/>
            <a:endCxn id="69" idx="0"/>
          </p:cNvCxnSpPr>
          <p:nvPr/>
        </p:nvCxnSpPr>
        <p:spPr>
          <a:xfrm flipH="1">
            <a:off x="1942429" y="1626935"/>
            <a:ext cx="540137"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xmlns="" id="{EB6DBEC0-BAD8-4E81-8567-2C6B5FE05A01}"/>
              </a:ext>
            </a:extLst>
          </p:cNvPr>
          <p:cNvSpPr/>
          <p:nvPr/>
        </p:nvSpPr>
        <p:spPr>
          <a:xfrm>
            <a:off x="3794467" y="20229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xmlns="" id="{AF023E68-6712-473A-803D-741BC09C19C1}"/>
              </a:ext>
            </a:extLst>
          </p:cNvPr>
          <p:cNvSpPr txBox="1"/>
          <p:nvPr/>
        </p:nvSpPr>
        <p:spPr>
          <a:xfrm>
            <a:off x="3815140" y="2022907"/>
            <a:ext cx="494950" cy="369332"/>
          </a:xfrm>
          <a:prstGeom prst="rect">
            <a:avLst/>
          </a:prstGeom>
          <a:noFill/>
        </p:spPr>
        <p:txBody>
          <a:bodyPr wrap="square" rtlCol="0">
            <a:spAutoFit/>
          </a:bodyPr>
          <a:lstStyle/>
          <a:p>
            <a:r>
              <a:rPr lang="en-US" altLang="zh-CN" dirty="0"/>
              <a:t>60</a:t>
            </a:r>
            <a:endParaRPr lang="zh-CN" altLang="en-US" dirty="0"/>
          </a:p>
        </p:txBody>
      </p:sp>
      <p:sp>
        <p:nvSpPr>
          <p:cNvPr id="100" name="矩形 99">
            <a:extLst>
              <a:ext uri="{FF2B5EF4-FFF2-40B4-BE49-F238E27FC236}">
                <a16:creationId xmlns:a16="http://schemas.microsoft.com/office/drawing/2014/main" xmlns="" id="{5AB9C042-5F26-4600-8C07-996A2437E101}"/>
              </a:ext>
            </a:extLst>
          </p:cNvPr>
          <p:cNvSpPr/>
          <p:nvPr/>
        </p:nvSpPr>
        <p:spPr>
          <a:xfrm>
            <a:off x="2977516" y="144226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xmlns="" id="{F951177B-1BA3-43F1-9E78-288394568E5B}"/>
              </a:ext>
            </a:extLst>
          </p:cNvPr>
          <p:cNvSpPr txBox="1"/>
          <p:nvPr/>
        </p:nvSpPr>
        <p:spPr>
          <a:xfrm>
            <a:off x="2998189" y="1442269"/>
            <a:ext cx="494950" cy="369332"/>
          </a:xfrm>
          <a:prstGeom prst="rect">
            <a:avLst/>
          </a:prstGeom>
          <a:noFill/>
        </p:spPr>
        <p:txBody>
          <a:bodyPr wrap="square" rtlCol="0">
            <a:spAutoFit/>
          </a:bodyPr>
          <a:lstStyle/>
          <a:p>
            <a:r>
              <a:rPr lang="en-US" altLang="zh-CN" dirty="0"/>
              <a:t>52</a:t>
            </a:r>
            <a:endParaRPr lang="zh-CN" altLang="en-US" dirty="0"/>
          </a:p>
        </p:txBody>
      </p:sp>
      <p:cxnSp>
        <p:nvCxnSpPr>
          <p:cNvPr id="19" name="直接箭头连接符 18">
            <a:extLst>
              <a:ext uri="{FF2B5EF4-FFF2-40B4-BE49-F238E27FC236}">
                <a16:creationId xmlns:a16="http://schemas.microsoft.com/office/drawing/2014/main" xmlns="" id="{D10E316F-8B6F-4AB0-AD5B-D888685AB1D3}"/>
              </a:ext>
            </a:extLst>
          </p:cNvPr>
          <p:cNvCxnSpPr>
            <a:cxnSpLocks/>
            <a:stCxn id="101" idx="3"/>
            <a:endCxn id="98" idx="0"/>
          </p:cNvCxnSpPr>
          <p:nvPr/>
        </p:nvCxnSpPr>
        <p:spPr>
          <a:xfrm>
            <a:off x="3493139" y="1626935"/>
            <a:ext cx="569476"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60739BA7-270F-41E6-8B9C-EE18D3F4C82F}"/>
              </a:ext>
            </a:extLst>
          </p:cNvPr>
          <p:cNvCxnSpPr>
            <a:endCxn id="74" idx="0"/>
          </p:cNvCxnSpPr>
          <p:nvPr/>
        </p:nvCxnSpPr>
        <p:spPr>
          <a:xfrm>
            <a:off x="2977516" y="1811601"/>
            <a:ext cx="45679" cy="21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6A1CF286-8F6B-4619-8CE3-18CE40996339}"/>
              </a:ext>
            </a:extLst>
          </p:cNvPr>
          <p:cNvSpPr txBox="1"/>
          <p:nvPr/>
        </p:nvSpPr>
        <p:spPr>
          <a:xfrm>
            <a:off x="1674281" y="2732815"/>
            <a:ext cx="7302442" cy="369332"/>
          </a:xfrm>
          <a:prstGeom prst="rect">
            <a:avLst/>
          </a:prstGeom>
          <a:noFill/>
        </p:spPr>
        <p:txBody>
          <a:bodyPr wrap="square" rtlCol="0">
            <a:spAutoFit/>
          </a:bodyPr>
          <a:lstStyle/>
          <a:p>
            <a:r>
              <a:rPr lang="zh-CN" altLang="en-US" dirty="0"/>
              <a:t>第⑤步</a:t>
            </a:r>
            <a:r>
              <a:rPr lang="en-US" altLang="zh-CN" dirty="0"/>
              <a:t>:</a:t>
            </a:r>
            <a:r>
              <a:rPr lang="zh-CN" altLang="en-US" dirty="0"/>
              <a:t>接下来插入</a:t>
            </a:r>
            <a:r>
              <a:rPr lang="en-US" altLang="zh-CN" dirty="0"/>
              <a:t>68</a:t>
            </a:r>
            <a:r>
              <a:rPr lang="zh-CN" altLang="en-US" dirty="0"/>
              <a:t>，由于</a:t>
            </a:r>
            <a:r>
              <a:rPr lang="en-US" altLang="zh-CN" dirty="0"/>
              <a:t>60</a:t>
            </a:r>
            <a:r>
              <a:rPr lang="zh-CN" altLang="en-US" dirty="0"/>
              <a:t>结点只有一个关键字，所以可以插入</a:t>
            </a:r>
            <a:r>
              <a:rPr lang="en-US" altLang="zh-CN" dirty="0"/>
              <a:t>68</a:t>
            </a:r>
          </a:p>
        </p:txBody>
      </p:sp>
      <p:sp>
        <p:nvSpPr>
          <p:cNvPr id="65" name="矩形 64">
            <a:extLst>
              <a:ext uri="{FF2B5EF4-FFF2-40B4-BE49-F238E27FC236}">
                <a16:creationId xmlns:a16="http://schemas.microsoft.com/office/drawing/2014/main" xmlns="" id="{1DA7F7FD-296B-4EEE-BED3-07D011344E8A}"/>
              </a:ext>
            </a:extLst>
          </p:cNvPr>
          <p:cNvSpPr/>
          <p:nvPr/>
        </p:nvSpPr>
        <p:spPr>
          <a:xfrm>
            <a:off x="2482566" y="323141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F4025307-3550-44A7-9E07-400C5AE9B97D}"/>
              </a:ext>
            </a:extLst>
          </p:cNvPr>
          <p:cNvSpPr txBox="1"/>
          <p:nvPr/>
        </p:nvSpPr>
        <p:spPr>
          <a:xfrm>
            <a:off x="2503239" y="3231417"/>
            <a:ext cx="494950" cy="369332"/>
          </a:xfrm>
          <a:prstGeom prst="rect">
            <a:avLst/>
          </a:prstGeom>
          <a:noFill/>
        </p:spPr>
        <p:txBody>
          <a:bodyPr wrap="square" rtlCol="0">
            <a:spAutoFit/>
          </a:bodyPr>
          <a:lstStyle/>
          <a:p>
            <a:r>
              <a:rPr lang="en-US" altLang="zh-CN" dirty="0"/>
              <a:t>30</a:t>
            </a:r>
            <a:endParaRPr lang="zh-CN" altLang="en-US" dirty="0"/>
          </a:p>
        </p:txBody>
      </p:sp>
      <p:sp>
        <p:nvSpPr>
          <p:cNvPr id="72" name="矩形 71">
            <a:extLst>
              <a:ext uri="{FF2B5EF4-FFF2-40B4-BE49-F238E27FC236}">
                <a16:creationId xmlns:a16="http://schemas.microsoft.com/office/drawing/2014/main" xmlns="" id="{1F7E5A2D-C9A3-4814-A650-EE003B2A83EA}"/>
              </a:ext>
            </a:extLst>
          </p:cNvPr>
          <p:cNvSpPr/>
          <p:nvPr/>
        </p:nvSpPr>
        <p:spPr>
          <a:xfrm>
            <a:off x="1674281" y="381205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xmlns="" id="{C1681EFC-D9F0-402A-A6BA-4FD822E72574}"/>
              </a:ext>
            </a:extLst>
          </p:cNvPr>
          <p:cNvSpPr txBox="1"/>
          <p:nvPr/>
        </p:nvSpPr>
        <p:spPr>
          <a:xfrm>
            <a:off x="1694954" y="3812055"/>
            <a:ext cx="494950" cy="369332"/>
          </a:xfrm>
          <a:prstGeom prst="rect">
            <a:avLst/>
          </a:prstGeom>
          <a:noFill/>
        </p:spPr>
        <p:txBody>
          <a:bodyPr wrap="square" rtlCol="0">
            <a:spAutoFit/>
          </a:bodyPr>
          <a:lstStyle/>
          <a:p>
            <a:r>
              <a:rPr lang="en-US" altLang="zh-CN" dirty="0"/>
              <a:t>20</a:t>
            </a:r>
            <a:endParaRPr lang="zh-CN" altLang="en-US" dirty="0"/>
          </a:p>
        </p:txBody>
      </p:sp>
      <p:sp>
        <p:nvSpPr>
          <p:cNvPr id="76" name="矩形 75">
            <a:extLst>
              <a:ext uri="{FF2B5EF4-FFF2-40B4-BE49-F238E27FC236}">
                <a16:creationId xmlns:a16="http://schemas.microsoft.com/office/drawing/2014/main" xmlns="" id="{A666BA34-7D17-4806-B30D-48792A3572C8}"/>
              </a:ext>
            </a:extLst>
          </p:cNvPr>
          <p:cNvSpPr/>
          <p:nvPr/>
        </p:nvSpPr>
        <p:spPr>
          <a:xfrm>
            <a:off x="2755047" y="381205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xmlns="" id="{0E80DCAA-FD57-48EC-9854-078DFAE335A9}"/>
              </a:ext>
            </a:extLst>
          </p:cNvPr>
          <p:cNvSpPr txBox="1"/>
          <p:nvPr/>
        </p:nvSpPr>
        <p:spPr>
          <a:xfrm>
            <a:off x="2775720" y="3812055"/>
            <a:ext cx="494950" cy="369332"/>
          </a:xfrm>
          <a:prstGeom prst="rect">
            <a:avLst/>
          </a:prstGeom>
          <a:noFill/>
        </p:spPr>
        <p:txBody>
          <a:bodyPr wrap="square" rtlCol="0">
            <a:spAutoFit/>
          </a:bodyPr>
          <a:lstStyle/>
          <a:p>
            <a:r>
              <a:rPr lang="en-US" altLang="zh-CN" dirty="0"/>
              <a:t>50</a:t>
            </a:r>
            <a:endParaRPr lang="zh-CN" altLang="en-US" dirty="0"/>
          </a:p>
        </p:txBody>
      </p:sp>
      <p:cxnSp>
        <p:nvCxnSpPr>
          <p:cNvPr id="78" name="直接箭头连接符 77">
            <a:extLst>
              <a:ext uri="{FF2B5EF4-FFF2-40B4-BE49-F238E27FC236}">
                <a16:creationId xmlns:a16="http://schemas.microsoft.com/office/drawing/2014/main" xmlns="" id="{63D7F2CE-B1FB-4D36-B776-09FFFF0FE722}"/>
              </a:ext>
            </a:extLst>
          </p:cNvPr>
          <p:cNvCxnSpPr>
            <a:cxnSpLocks/>
            <a:stCxn id="65" idx="1"/>
            <a:endCxn id="75" idx="0"/>
          </p:cNvCxnSpPr>
          <p:nvPr/>
        </p:nvCxnSpPr>
        <p:spPr>
          <a:xfrm flipH="1">
            <a:off x="1942429" y="3416083"/>
            <a:ext cx="540137"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78">
            <a:extLst>
              <a:ext uri="{FF2B5EF4-FFF2-40B4-BE49-F238E27FC236}">
                <a16:creationId xmlns:a16="http://schemas.microsoft.com/office/drawing/2014/main" xmlns="" id="{730FCA76-F5F3-406F-A84A-C019BA277181}"/>
              </a:ext>
            </a:extLst>
          </p:cNvPr>
          <p:cNvSpPr/>
          <p:nvPr/>
        </p:nvSpPr>
        <p:spPr>
          <a:xfrm>
            <a:off x="3794467" y="381205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D1D80197-8261-455A-A1B4-2BEF9D576ECB}"/>
              </a:ext>
            </a:extLst>
          </p:cNvPr>
          <p:cNvSpPr txBox="1"/>
          <p:nvPr/>
        </p:nvSpPr>
        <p:spPr>
          <a:xfrm>
            <a:off x="3815140" y="3812055"/>
            <a:ext cx="494950" cy="369332"/>
          </a:xfrm>
          <a:prstGeom prst="rect">
            <a:avLst/>
          </a:prstGeom>
          <a:noFill/>
        </p:spPr>
        <p:txBody>
          <a:bodyPr wrap="square" rtlCol="0">
            <a:spAutoFit/>
          </a:bodyPr>
          <a:lstStyle/>
          <a:p>
            <a:r>
              <a:rPr lang="en-US" altLang="zh-CN" dirty="0"/>
              <a:t>60</a:t>
            </a:r>
            <a:endParaRPr lang="zh-CN" altLang="en-US" dirty="0"/>
          </a:p>
        </p:txBody>
      </p:sp>
      <p:sp>
        <p:nvSpPr>
          <p:cNvPr id="81" name="矩形 80">
            <a:extLst>
              <a:ext uri="{FF2B5EF4-FFF2-40B4-BE49-F238E27FC236}">
                <a16:creationId xmlns:a16="http://schemas.microsoft.com/office/drawing/2014/main" xmlns="" id="{5DF3C8AD-9886-4950-B9DB-ABDC5FE82A6D}"/>
              </a:ext>
            </a:extLst>
          </p:cNvPr>
          <p:cNvSpPr/>
          <p:nvPr/>
        </p:nvSpPr>
        <p:spPr>
          <a:xfrm>
            <a:off x="2977516" y="323141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3D0EC820-6803-4F0B-9654-23EAE0AE458E}"/>
              </a:ext>
            </a:extLst>
          </p:cNvPr>
          <p:cNvSpPr txBox="1"/>
          <p:nvPr/>
        </p:nvSpPr>
        <p:spPr>
          <a:xfrm>
            <a:off x="2998189" y="3231417"/>
            <a:ext cx="494950" cy="369332"/>
          </a:xfrm>
          <a:prstGeom prst="rect">
            <a:avLst/>
          </a:prstGeom>
          <a:noFill/>
        </p:spPr>
        <p:txBody>
          <a:bodyPr wrap="square" rtlCol="0">
            <a:spAutoFit/>
          </a:bodyPr>
          <a:lstStyle/>
          <a:p>
            <a:r>
              <a:rPr lang="en-US" altLang="zh-CN" dirty="0"/>
              <a:t>52</a:t>
            </a:r>
            <a:endParaRPr lang="zh-CN" altLang="en-US" dirty="0"/>
          </a:p>
        </p:txBody>
      </p:sp>
      <p:cxnSp>
        <p:nvCxnSpPr>
          <p:cNvPr id="83" name="直接箭头连接符 82">
            <a:extLst>
              <a:ext uri="{FF2B5EF4-FFF2-40B4-BE49-F238E27FC236}">
                <a16:creationId xmlns:a16="http://schemas.microsoft.com/office/drawing/2014/main" xmlns="" id="{4931D6FD-C7BD-48CB-8264-91F595D87CC5}"/>
              </a:ext>
            </a:extLst>
          </p:cNvPr>
          <p:cNvCxnSpPr>
            <a:cxnSpLocks/>
            <a:stCxn id="82" idx="3"/>
          </p:cNvCxnSpPr>
          <p:nvPr/>
        </p:nvCxnSpPr>
        <p:spPr>
          <a:xfrm>
            <a:off x="3493139" y="3416083"/>
            <a:ext cx="791945" cy="35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142BFF43-F8DC-42EC-96EA-0B3BB4D1F9FE}"/>
              </a:ext>
            </a:extLst>
          </p:cNvPr>
          <p:cNvCxnSpPr>
            <a:endCxn id="77" idx="0"/>
          </p:cNvCxnSpPr>
          <p:nvPr/>
        </p:nvCxnSpPr>
        <p:spPr>
          <a:xfrm>
            <a:off x="2977516" y="3600749"/>
            <a:ext cx="45679" cy="21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xmlns="" id="{0C6E9196-846A-42DE-B0B4-E3C855C28FF2}"/>
              </a:ext>
            </a:extLst>
          </p:cNvPr>
          <p:cNvSpPr/>
          <p:nvPr/>
        </p:nvSpPr>
        <p:spPr>
          <a:xfrm>
            <a:off x="4285084" y="381205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xmlns="" id="{F9DBD08B-3E02-44BC-B6B9-D8BE34A9780E}"/>
              </a:ext>
            </a:extLst>
          </p:cNvPr>
          <p:cNvSpPr txBox="1"/>
          <p:nvPr/>
        </p:nvSpPr>
        <p:spPr>
          <a:xfrm>
            <a:off x="4305757" y="3812055"/>
            <a:ext cx="494950" cy="369332"/>
          </a:xfrm>
          <a:prstGeom prst="rect">
            <a:avLst/>
          </a:prstGeom>
          <a:noFill/>
        </p:spPr>
        <p:txBody>
          <a:bodyPr wrap="square" rtlCol="0">
            <a:spAutoFit/>
          </a:bodyPr>
          <a:lstStyle/>
          <a:p>
            <a:r>
              <a:rPr lang="en-US" altLang="zh-CN" dirty="0"/>
              <a:t>68</a:t>
            </a:r>
            <a:endParaRPr lang="zh-CN" altLang="en-US" dirty="0"/>
          </a:p>
        </p:txBody>
      </p:sp>
      <p:sp>
        <p:nvSpPr>
          <p:cNvPr id="96" name="文本框 95">
            <a:extLst>
              <a:ext uri="{FF2B5EF4-FFF2-40B4-BE49-F238E27FC236}">
                <a16:creationId xmlns:a16="http://schemas.microsoft.com/office/drawing/2014/main" xmlns="" id="{A449A68B-DB64-46BC-B03C-C7B8E2F173F5}"/>
              </a:ext>
            </a:extLst>
          </p:cNvPr>
          <p:cNvSpPr txBox="1"/>
          <p:nvPr/>
        </p:nvSpPr>
        <p:spPr>
          <a:xfrm>
            <a:off x="1671781" y="4613250"/>
            <a:ext cx="9365631" cy="369332"/>
          </a:xfrm>
          <a:prstGeom prst="rect">
            <a:avLst/>
          </a:prstGeom>
          <a:noFill/>
        </p:spPr>
        <p:txBody>
          <a:bodyPr wrap="square" rtlCol="0">
            <a:spAutoFit/>
          </a:bodyPr>
          <a:lstStyle/>
          <a:p>
            <a:r>
              <a:rPr lang="zh-CN" altLang="en-US" dirty="0"/>
              <a:t>第⑥步</a:t>
            </a:r>
            <a:r>
              <a:rPr lang="en-US" altLang="zh-CN" dirty="0"/>
              <a:t>:</a:t>
            </a:r>
            <a:r>
              <a:rPr lang="zh-CN" altLang="en-US" dirty="0"/>
              <a:t>接下来插入</a:t>
            </a:r>
            <a:r>
              <a:rPr lang="en-US" altLang="zh-CN" dirty="0"/>
              <a:t>70</a:t>
            </a:r>
            <a:r>
              <a:rPr lang="zh-CN" altLang="en-US" dirty="0"/>
              <a:t>，插入</a:t>
            </a:r>
            <a:r>
              <a:rPr lang="en-US" altLang="zh-CN" dirty="0"/>
              <a:t>70</a:t>
            </a:r>
            <a:r>
              <a:rPr lang="zh-CN" altLang="en-US" dirty="0"/>
              <a:t>之后该结点关键字数量又不符合要求，需要分裂</a:t>
            </a:r>
            <a:endParaRPr lang="en-US" altLang="zh-CN" dirty="0"/>
          </a:p>
        </p:txBody>
      </p:sp>
      <p:sp>
        <p:nvSpPr>
          <p:cNvPr id="99" name="矩形 98">
            <a:extLst>
              <a:ext uri="{FF2B5EF4-FFF2-40B4-BE49-F238E27FC236}">
                <a16:creationId xmlns:a16="http://schemas.microsoft.com/office/drawing/2014/main" xmlns="" id="{074AB1DE-E804-43F8-BBF5-1E6CF53B8065}"/>
              </a:ext>
            </a:extLst>
          </p:cNvPr>
          <p:cNvSpPr/>
          <p:nvPr/>
        </p:nvSpPr>
        <p:spPr>
          <a:xfrm>
            <a:off x="2060272" y="550782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xmlns="" id="{410EFDAC-AD38-4D3C-8281-6E8467B8A549}"/>
              </a:ext>
            </a:extLst>
          </p:cNvPr>
          <p:cNvSpPr txBox="1"/>
          <p:nvPr/>
        </p:nvSpPr>
        <p:spPr>
          <a:xfrm>
            <a:off x="2080945" y="5507824"/>
            <a:ext cx="494950" cy="369332"/>
          </a:xfrm>
          <a:prstGeom prst="rect">
            <a:avLst/>
          </a:prstGeom>
          <a:noFill/>
        </p:spPr>
        <p:txBody>
          <a:bodyPr wrap="square" rtlCol="0">
            <a:spAutoFit/>
          </a:bodyPr>
          <a:lstStyle/>
          <a:p>
            <a:r>
              <a:rPr lang="en-US" altLang="zh-CN" dirty="0"/>
              <a:t>30</a:t>
            </a:r>
            <a:endParaRPr lang="zh-CN" altLang="en-US" dirty="0"/>
          </a:p>
        </p:txBody>
      </p:sp>
      <p:sp>
        <p:nvSpPr>
          <p:cNvPr id="103" name="矩形 102">
            <a:extLst>
              <a:ext uri="{FF2B5EF4-FFF2-40B4-BE49-F238E27FC236}">
                <a16:creationId xmlns:a16="http://schemas.microsoft.com/office/drawing/2014/main" xmlns="" id="{C7B87479-D161-46D3-B328-A6B60AE7B353}"/>
              </a:ext>
            </a:extLst>
          </p:cNvPr>
          <p:cNvSpPr/>
          <p:nvPr/>
        </p:nvSpPr>
        <p:spPr>
          <a:xfrm>
            <a:off x="1251987" y="60884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xmlns="" id="{6C2348B7-A63D-43DA-B365-36B5186E846A}"/>
              </a:ext>
            </a:extLst>
          </p:cNvPr>
          <p:cNvSpPr txBox="1"/>
          <p:nvPr/>
        </p:nvSpPr>
        <p:spPr>
          <a:xfrm>
            <a:off x="1272660" y="6088462"/>
            <a:ext cx="494950" cy="369332"/>
          </a:xfrm>
          <a:prstGeom prst="rect">
            <a:avLst/>
          </a:prstGeom>
          <a:noFill/>
        </p:spPr>
        <p:txBody>
          <a:bodyPr wrap="square" rtlCol="0">
            <a:spAutoFit/>
          </a:bodyPr>
          <a:lstStyle/>
          <a:p>
            <a:r>
              <a:rPr lang="en-US" altLang="zh-CN" dirty="0"/>
              <a:t>20</a:t>
            </a:r>
            <a:endParaRPr lang="zh-CN" altLang="en-US" dirty="0"/>
          </a:p>
        </p:txBody>
      </p:sp>
      <p:sp>
        <p:nvSpPr>
          <p:cNvPr id="105" name="矩形 104">
            <a:extLst>
              <a:ext uri="{FF2B5EF4-FFF2-40B4-BE49-F238E27FC236}">
                <a16:creationId xmlns:a16="http://schemas.microsoft.com/office/drawing/2014/main" xmlns="" id="{34062172-E32F-4CC8-9E1C-191A3F33D19A}"/>
              </a:ext>
            </a:extLst>
          </p:cNvPr>
          <p:cNvSpPr/>
          <p:nvPr/>
        </p:nvSpPr>
        <p:spPr>
          <a:xfrm>
            <a:off x="2332753" y="60884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a:extLst>
              <a:ext uri="{FF2B5EF4-FFF2-40B4-BE49-F238E27FC236}">
                <a16:creationId xmlns:a16="http://schemas.microsoft.com/office/drawing/2014/main" xmlns="" id="{4AE865A0-5541-4A32-8F59-C95954419ECB}"/>
              </a:ext>
            </a:extLst>
          </p:cNvPr>
          <p:cNvSpPr txBox="1"/>
          <p:nvPr/>
        </p:nvSpPr>
        <p:spPr>
          <a:xfrm>
            <a:off x="2353426" y="6088462"/>
            <a:ext cx="494950" cy="369332"/>
          </a:xfrm>
          <a:prstGeom prst="rect">
            <a:avLst/>
          </a:prstGeom>
          <a:noFill/>
        </p:spPr>
        <p:txBody>
          <a:bodyPr wrap="square" rtlCol="0">
            <a:spAutoFit/>
          </a:bodyPr>
          <a:lstStyle/>
          <a:p>
            <a:r>
              <a:rPr lang="en-US" altLang="zh-CN" dirty="0"/>
              <a:t>50</a:t>
            </a:r>
            <a:endParaRPr lang="zh-CN" altLang="en-US" dirty="0"/>
          </a:p>
        </p:txBody>
      </p:sp>
      <p:cxnSp>
        <p:nvCxnSpPr>
          <p:cNvPr id="107" name="直接箭头连接符 106">
            <a:extLst>
              <a:ext uri="{FF2B5EF4-FFF2-40B4-BE49-F238E27FC236}">
                <a16:creationId xmlns:a16="http://schemas.microsoft.com/office/drawing/2014/main" xmlns="" id="{AA9BF3EA-8790-4CE0-A68F-A017A4ACC24F}"/>
              </a:ext>
            </a:extLst>
          </p:cNvPr>
          <p:cNvCxnSpPr>
            <a:cxnSpLocks/>
            <a:stCxn id="99" idx="1"/>
            <a:endCxn id="104" idx="0"/>
          </p:cNvCxnSpPr>
          <p:nvPr/>
        </p:nvCxnSpPr>
        <p:spPr>
          <a:xfrm flipH="1">
            <a:off x="1520135" y="5692490"/>
            <a:ext cx="540137"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a:extLst>
              <a:ext uri="{FF2B5EF4-FFF2-40B4-BE49-F238E27FC236}">
                <a16:creationId xmlns:a16="http://schemas.microsoft.com/office/drawing/2014/main" xmlns="" id="{F11F3F01-AC87-4783-AE82-713F79FCF4EF}"/>
              </a:ext>
            </a:extLst>
          </p:cNvPr>
          <p:cNvSpPr/>
          <p:nvPr/>
        </p:nvSpPr>
        <p:spPr>
          <a:xfrm>
            <a:off x="3323657" y="608617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xmlns="" id="{A9260E6E-F1C3-4101-9063-C64DDFF212BC}"/>
              </a:ext>
            </a:extLst>
          </p:cNvPr>
          <p:cNvSpPr txBox="1"/>
          <p:nvPr/>
        </p:nvSpPr>
        <p:spPr>
          <a:xfrm>
            <a:off x="3344330" y="6086178"/>
            <a:ext cx="494950" cy="369332"/>
          </a:xfrm>
          <a:prstGeom prst="rect">
            <a:avLst/>
          </a:prstGeom>
          <a:noFill/>
        </p:spPr>
        <p:txBody>
          <a:bodyPr wrap="square" rtlCol="0">
            <a:spAutoFit/>
          </a:bodyPr>
          <a:lstStyle/>
          <a:p>
            <a:r>
              <a:rPr lang="en-US" altLang="zh-CN" dirty="0"/>
              <a:t>60</a:t>
            </a:r>
            <a:endParaRPr lang="zh-CN" altLang="en-US" dirty="0"/>
          </a:p>
        </p:txBody>
      </p:sp>
      <p:sp>
        <p:nvSpPr>
          <p:cNvPr id="110" name="矩形 109">
            <a:extLst>
              <a:ext uri="{FF2B5EF4-FFF2-40B4-BE49-F238E27FC236}">
                <a16:creationId xmlns:a16="http://schemas.microsoft.com/office/drawing/2014/main" xmlns="" id="{BA349478-D09B-4DDD-B880-A3A8E033BDCE}"/>
              </a:ext>
            </a:extLst>
          </p:cNvPr>
          <p:cNvSpPr/>
          <p:nvPr/>
        </p:nvSpPr>
        <p:spPr>
          <a:xfrm>
            <a:off x="2555222" y="550782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xmlns="" id="{65E1CF00-CEE9-4438-858A-A9FA6CACA1AB}"/>
              </a:ext>
            </a:extLst>
          </p:cNvPr>
          <p:cNvSpPr txBox="1"/>
          <p:nvPr/>
        </p:nvSpPr>
        <p:spPr>
          <a:xfrm>
            <a:off x="2575895" y="5507824"/>
            <a:ext cx="494950" cy="369332"/>
          </a:xfrm>
          <a:prstGeom prst="rect">
            <a:avLst/>
          </a:prstGeom>
          <a:noFill/>
        </p:spPr>
        <p:txBody>
          <a:bodyPr wrap="square" rtlCol="0">
            <a:spAutoFit/>
          </a:bodyPr>
          <a:lstStyle/>
          <a:p>
            <a:r>
              <a:rPr lang="en-US" altLang="zh-CN" dirty="0"/>
              <a:t>52</a:t>
            </a:r>
            <a:endParaRPr lang="zh-CN" altLang="en-US" dirty="0"/>
          </a:p>
        </p:txBody>
      </p:sp>
      <p:cxnSp>
        <p:nvCxnSpPr>
          <p:cNvPr id="112" name="直接箭头连接符 111">
            <a:extLst>
              <a:ext uri="{FF2B5EF4-FFF2-40B4-BE49-F238E27FC236}">
                <a16:creationId xmlns:a16="http://schemas.microsoft.com/office/drawing/2014/main" xmlns="" id="{F61FD113-3A0A-4E0B-B289-993EC86772BA}"/>
              </a:ext>
            </a:extLst>
          </p:cNvPr>
          <p:cNvCxnSpPr>
            <a:cxnSpLocks/>
            <a:endCxn id="109" idx="0"/>
          </p:cNvCxnSpPr>
          <p:nvPr/>
        </p:nvCxnSpPr>
        <p:spPr>
          <a:xfrm>
            <a:off x="3058184" y="5871869"/>
            <a:ext cx="533621" cy="214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xmlns="" id="{FECD555E-A01B-452E-86B1-74825FA851EF}"/>
              </a:ext>
            </a:extLst>
          </p:cNvPr>
          <p:cNvCxnSpPr>
            <a:endCxn id="106" idx="0"/>
          </p:cNvCxnSpPr>
          <p:nvPr/>
        </p:nvCxnSpPr>
        <p:spPr>
          <a:xfrm>
            <a:off x="2555222" y="5877156"/>
            <a:ext cx="45679" cy="21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xmlns="" id="{4E0175CD-DB8E-4B90-B743-D34DE3339630}"/>
              </a:ext>
            </a:extLst>
          </p:cNvPr>
          <p:cNvSpPr/>
          <p:nvPr/>
        </p:nvSpPr>
        <p:spPr>
          <a:xfrm>
            <a:off x="4177621" y="608435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xmlns="" id="{027F14B5-A779-488D-9AD2-2823850B23F4}"/>
              </a:ext>
            </a:extLst>
          </p:cNvPr>
          <p:cNvSpPr txBox="1"/>
          <p:nvPr/>
        </p:nvSpPr>
        <p:spPr>
          <a:xfrm>
            <a:off x="4198294" y="6084350"/>
            <a:ext cx="494950" cy="369332"/>
          </a:xfrm>
          <a:prstGeom prst="rect">
            <a:avLst/>
          </a:prstGeom>
          <a:noFill/>
        </p:spPr>
        <p:txBody>
          <a:bodyPr wrap="square" rtlCol="0">
            <a:spAutoFit/>
          </a:bodyPr>
          <a:lstStyle/>
          <a:p>
            <a:r>
              <a:rPr lang="en-US" altLang="zh-CN" dirty="0"/>
              <a:t>70</a:t>
            </a:r>
            <a:endParaRPr lang="zh-CN" altLang="en-US" dirty="0"/>
          </a:p>
        </p:txBody>
      </p:sp>
      <p:sp>
        <p:nvSpPr>
          <p:cNvPr id="116" name="矩形 115">
            <a:extLst>
              <a:ext uri="{FF2B5EF4-FFF2-40B4-BE49-F238E27FC236}">
                <a16:creationId xmlns:a16="http://schemas.microsoft.com/office/drawing/2014/main" xmlns="" id="{03F77300-AF7B-4C55-80D6-78222181F0FA}"/>
              </a:ext>
            </a:extLst>
          </p:cNvPr>
          <p:cNvSpPr/>
          <p:nvPr/>
        </p:nvSpPr>
        <p:spPr>
          <a:xfrm>
            <a:off x="3050172" y="551381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xmlns="" id="{D7AAB85B-6178-452E-9A9D-567560BD8E8F}"/>
              </a:ext>
            </a:extLst>
          </p:cNvPr>
          <p:cNvSpPr txBox="1"/>
          <p:nvPr/>
        </p:nvSpPr>
        <p:spPr>
          <a:xfrm>
            <a:off x="3070845" y="5503538"/>
            <a:ext cx="494950" cy="369332"/>
          </a:xfrm>
          <a:prstGeom prst="rect">
            <a:avLst/>
          </a:prstGeom>
          <a:noFill/>
        </p:spPr>
        <p:txBody>
          <a:bodyPr wrap="square" rtlCol="0">
            <a:spAutoFit/>
          </a:bodyPr>
          <a:lstStyle/>
          <a:p>
            <a:r>
              <a:rPr lang="en-US" altLang="zh-CN" dirty="0"/>
              <a:t>68</a:t>
            </a:r>
            <a:endParaRPr lang="zh-CN" altLang="en-US" dirty="0"/>
          </a:p>
        </p:txBody>
      </p:sp>
      <p:cxnSp>
        <p:nvCxnSpPr>
          <p:cNvPr id="118" name="直接箭头连接符 117">
            <a:extLst>
              <a:ext uri="{FF2B5EF4-FFF2-40B4-BE49-F238E27FC236}">
                <a16:creationId xmlns:a16="http://schemas.microsoft.com/office/drawing/2014/main" xmlns="" id="{F3B146F5-8A3A-463B-B844-60C9C40E27FF}"/>
              </a:ext>
            </a:extLst>
          </p:cNvPr>
          <p:cNvCxnSpPr>
            <a:cxnSpLocks/>
            <a:stCxn id="117" idx="3"/>
            <a:endCxn id="115" idx="0"/>
          </p:cNvCxnSpPr>
          <p:nvPr/>
        </p:nvCxnSpPr>
        <p:spPr>
          <a:xfrm>
            <a:off x="3565795" y="5688204"/>
            <a:ext cx="879974" cy="39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79AC66A6-B812-4615-8D4A-2B11AD9FE9A4}"/>
              </a:ext>
            </a:extLst>
          </p:cNvPr>
          <p:cNvCxnSpPr/>
          <p:nvPr/>
        </p:nvCxnSpPr>
        <p:spPr>
          <a:xfrm flipH="1" flipV="1">
            <a:off x="4644478" y="5686376"/>
            <a:ext cx="1756157" cy="1166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D00EF060-C0E7-4C8E-B157-7175ADA5F541}"/>
              </a:ext>
            </a:extLst>
          </p:cNvPr>
          <p:cNvSpPr txBox="1"/>
          <p:nvPr/>
        </p:nvSpPr>
        <p:spPr>
          <a:xfrm>
            <a:off x="6553304" y="5655857"/>
            <a:ext cx="2978092" cy="646331"/>
          </a:xfrm>
          <a:prstGeom prst="rect">
            <a:avLst/>
          </a:prstGeom>
          <a:noFill/>
        </p:spPr>
        <p:txBody>
          <a:bodyPr wrap="square" rtlCol="0">
            <a:spAutoFit/>
          </a:bodyPr>
          <a:lstStyle/>
          <a:p>
            <a:r>
              <a:rPr lang="zh-CN" altLang="en-US" dirty="0">
                <a:solidFill>
                  <a:schemeClr val="accent2"/>
                </a:solidFill>
              </a:rPr>
              <a:t>根结点又不满足要求，所以继续对根结点进行分裂</a:t>
            </a:r>
          </a:p>
        </p:txBody>
      </p:sp>
      <p:sp>
        <p:nvSpPr>
          <p:cNvPr id="85" name="矩形 84">
            <a:extLst>
              <a:ext uri="{FF2B5EF4-FFF2-40B4-BE49-F238E27FC236}">
                <a16:creationId xmlns:a16="http://schemas.microsoft.com/office/drawing/2014/main" xmlns="" id="{B3F18D49-CCE2-4250-95BE-6F7490FCF144}"/>
              </a:ext>
            </a:extLst>
          </p:cNvPr>
          <p:cNvSpPr/>
          <p:nvPr/>
        </p:nvSpPr>
        <p:spPr>
          <a:xfrm>
            <a:off x="2584139" y="740127"/>
            <a:ext cx="9130739" cy="369332"/>
          </a:xfrm>
          <a:prstGeom prst="rect">
            <a:avLst/>
          </a:prstGeom>
        </p:spPr>
        <p:txBody>
          <a:bodyPr wrap="square">
            <a:spAutoFit/>
          </a:bodyPr>
          <a:lstStyle/>
          <a:p>
            <a:r>
              <a:rPr lang="zh-CN" altLang="en-US" dirty="0"/>
              <a:t>给定一组关键字</a:t>
            </a:r>
            <a:r>
              <a:rPr lang="en-US" altLang="zh-CN" dirty="0"/>
              <a:t>{20</a:t>
            </a:r>
            <a:r>
              <a:rPr lang="zh-CN" altLang="en-US" dirty="0"/>
              <a:t>，</a:t>
            </a:r>
            <a:r>
              <a:rPr lang="en-US" altLang="zh-CN" dirty="0"/>
              <a:t>30</a:t>
            </a:r>
            <a:r>
              <a:rPr lang="zh-CN" altLang="en-US" dirty="0"/>
              <a:t>，</a:t>
            </a:r>
            <a:r>
              <a:rPr lang="en-US" altLang="zh-CN" dirty="0"/>
              <a:t>50</a:t>
            </a:r>
            <a:r>
              <a:rPr lang="zh-CN" altLang="en-US" dirty="0"/>
              <a:t>，</a:t>
            </a:r>
            <a:r>
              <a:rPr lang="en-US" altLang="zh-CN" dirty="0"/>
              <a:t>52</a:t>
            </a:r>
            <a:r>
              <a:rPr lang="zh-CN" altLang="en-US" dirty="0"/>
              <a:t>，</a:t>
            </a:r>
            <a:r>
              <a:rPr lang="en-US" altLang="zh-CN" dirty="0"/>
              <a:t>60</a:t>
            </a:r>
            <a:r>
              <a:rPr lang="zh-CN" altLang="en-US" dirty="0"/>
              <a:t>，</a:t>
            </a:r>
            <a:r>
              <a:rPr lang="en-US" altLang="zh-CN" dirty="0"/>
              <a:t>68</a:t>
            </a:r>
            <a:r>
              <a:rPr lang="zh-CN" altLang="en-US" dirty="0"/>
              <a:t>，</a:t>
            </a:r>
            <a:r>
              <a:rPr lang="en-US" altLang="zh-CN" dirty="0"/>
              <a:t>70}</a:t>
            </a:r>
            <a:r>
              <a:rPr lang="zh-CN" altLang="en-US" dirty="0"/>
              <a:t>，给出创建一棵</a:t>
            </a:r>
            <a:r>
              <a:rPr lang="en-US" altLang="zh-CN" dirty="0"/>
              <a:t>3</a:t>
            </a:r>
            <a:r>
              <a:rPr lang="zh-CN" altLang="en-US" dirty="0"/>
              <a:t>阶</a:t>
            </a:r>
            <a:r>
              <a:rPr lang="en-US" altLang="zh-CN" dirty="0"/>
              <a:t>B</a:t>
            </a:r>
            <a:r>
              <a:rPr lang="zh-CN" altLang="en-US" dirty="0"/>
              <a:t>树的过程。</a:t>
            </a:r>
          </a:p>
        </p:txBody>
      </p:sp>
    </p:spTree>
    <p:extLst>
      <p:ext uri="{BB962C8B-B14F-4D97-AF65-F5344CB8AC3E}">
        <p14:creationId xmlns:p14="http://schemas.microsoft.com/office/powerpoint/2010/main" val="170904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71" grpId="0"/>
      <p:bldP spid="72" grpId="0" animBg="1"/>
      <p:bldP spid="75" grpId="0"/>
      <p:bldP spid="76" grpId="0" animBg="1"/>
      <p:bldP spid="77" grpId="0"/>
      <p:bldP spid="79" grpId="0" animBg="1"/>
      <p:bldP spid="80" grpId="0"/>
      <p:bldP spid="81" grpId="0" animBg="1"/>
      <p:bldP spid="82" grpId="0"/>
      <p:bldP spid="93" grpId="0" animBg="1"/>
      <p:bldP spid="95" grpId="0"/>
      <p:bldP spid="96" grpId="0"/>
      <p:bldP spid="99" grpId="0" animBg="1"/>
      <p:bldP spid="102" grpId="0"/>
      <p:bldP spid="103" grpId="0" animBg="1"/>
      <p:bldP spid="104" grpId="0"/>
      <p:bldP spid="105" grpId="0" animBg="1"/>
      <p:bldP spid="106" grpId="0"/>
      <p:bldP spid="108" grpId="0" animBg="1"/>
      <p:bldP spid="109" grpId="0"/>
      <p:bldP spid="110" grpId="0" animBg="1"/>
      <p:bldP spid="111" grpId="0"/>
      <p:bldP spid="114" grpId="0" animBg="1"/>
      <p:bldP spid="115" grpId="0"/>
      <p:bldP spid="116" grpId="0" animBg="1"/>
      <p:bldP spid="11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顺序查找的分析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xmlns="" id="{373CC4C8-2D3B-4CD5-B221-D3D9A0FC0F62}"/>
              </a:ext>
            </a:extLst>
          </p:cNvPr>
          <p:cNvSpPr txBox="1"/>
          <p:nvPr/>
        </p:nvSpPr>
        <p:spPr>
          <a:xfrm>
            <a:off x="625447" y="844333"/>
            <a:ext cx="4202885" cy="2031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dirty="0">
                <a:solidFill>
                  <a:schemeClr val="accent1"/>
                </a:solidFill>
              </a:rPr>
              <a:t>int </a:t>
            </a:r>
            <a:r>
              <a:rPr lang="en-US" altLang="zh-CN" dirty="0"/>
              <a:t>Search1(</a:t>
            </a:r>
            <a:r>
              <a:rPr lang="en-US" altLang="zh-CN" dirty="0">
                <a:solidFill>
                  <a:schemeClr val="accent1"/>
                </a:solidFill>
              </a:rPr>
              <a:t>int</a:t>
            </a:r>
            <a:r>
              <a:rPr lang="en-US" altLang="zh-CN" dirty="0"/>
              <a:t> a[ ],</a:t>
            </a:r>
            <a:r>
              <a:rPr lang="en-US" altLang="zh-CN" dirty="0">
                <a:solidFill>
                  <a:schemeClr val="accent1"/>
                </a:solidFill>
              </a:rPr>
              <a:t>int </a:t>
            </a:r>
            <a:r>
              <a:rPr lang="en-US" altLang="zh-CN" dirty="0" err="1"/>
              <a:t>n,</a:t>
            </a:r>
            <a:r>
              <a:rPr lang="en-US" altLang="zh-CN" dirty="0" err="1">
                <a:solidFill>
                  <a:schemeClr val="accent1"/>
                </a:solidFill>
              </a:rPr>
              <a:t>int</a:t>
            </a:r>
            <a:r>
              <a:rPr lang="en-US" altLang="zh-CN" dirty="0"/>
              <a:t> key){</a:t>
            </a:r>
          </a:p>
          <a:p>
            <a:r>
              <a:rPr lang="en-US" altLang="zh-CN" dirty="0"/>
              <a:t>    </a:t>
            </a:r>
            <a:r>
              <a:rPr lang="en-US" altLang="zh-CN" dirty="0">
                <a:solidFill>
                  <a:schemeClr val="accent1"/>
                </a:solidFill>
              </a:rPr>
              <a:t>for</a:t>
            </a:r>
            <a:r>
              <a:rPr lang="en-US" altLang="zh-CN" dirty="0"/>
              <a:t>(</a:t>
            </a:r>
            <a:r>
              <a:rPr lang="en-US" altLang="zh-CN" dirty="0">
                <a:solidFill>
                  <a:schemeClr val="accent1"/>
                </a:solidFill>
              </a:rPr>
              <a:t>int</a:t>
            </a:r>
            <a:r>
              <a:rPr lang="en-US" altLang="zh-CN" dirty="0"/>
              <a:t> </a:t>
            </a:r>
            <a:r>
              <a:rPr lang="en-US" altLang="zh-CN" dirty="0" err="1"/>
              <a:t>i</a:t>
            </a:r>
            <a:r>
              <a:rPr lang="en-US" altLang="zh-CN" dirty="0"/>
              <a:t>=</a:t>
            </a:r>
            <a:r>
              <a:rPr lang="en-US" altLang="zh-CN" dirty="0">
                <a:solidFill>
                  <a:srgbClr val="FF0000"/>
                </a:solidFill>
              </a:rPr>
              <a:t>1</a:t>
            </a:r>
            <a:r>
              <a:rPr lang="en-US" altLang="zh-CN" dirty="0"/>
              <a:t>;i&lt;=</a:t>
            </a:r>
            <a:r>
              <a:rPr lang="en-US" altLang="zh-CN" dirty="0" err="1"/>
              <a:t>n;i</a:t>
            </a:r>
            <a:r>
              <a:rPr lang="en-US" altLang="zh-CN" dirty="0"/>
              <a:t>++){  //</a:t>
            </a:r>
            <a:r>
              <a:rPr lang="zh-CN" altLang="en-US" dirty="0"/>
              <a:t>注意从</a:t>
            </a:r>
            <a:r>
              <a:rPr lang="en-US" altLang="zh-CN" dirty="0"/>
              <a:t>1</a:t>
            </a:r>
            <a:r>
              <a:rPr lang="zh-CN" altLang="en-US" dirty="0"/>
              <a:t>开始</a:t>
            </a:r>
            <a:endParaRPr lang="en-US" altLang="zh-CN" dirty="0"/>
          </a:p>
          <a:p>
            <a:r>
              <a:rPr lang="en-US" altLang="zh-CN" dirty="0"/>
              <a:t>          </a:t>
            </a:r>
            <a:r>
              <a:rPr lang="en-US" altLang="zh-CN" dirty="0">
                <a:solidFill>
                  <a:schemeClr val="accent1"/>
                </a:solidFill>
              </a:rPr>
              <a:t>if</a:t>
            </a:r>
            <a:r>
              <a:rPr lang="en-US" altLang="zh-CN" dirty="0"/>
              <a:t>(a[</a:t>
            </a:r>
            <a:r>
              <a:rPr lang="en-US" altLang="zh-CN" dirty="0" err="1"/>
              <a:t>i</a:t>
            </a:r>
            <a:r>
              <a:rPr lang="en-US" altLang="zh-CN" dirty="0"/>
              <a:t>]==key)</a:t>
            </a:r>
            <a:r>
              <a:rPr lang="en-US" altLang="zh-CN" dirty="0">
                <a:solidFill>
                  <a:schemeClr val="accent1"/>
                </a:solidFill>
              </a:rPr>
              <a:t>return</a:t>
            </a:r>
            <a:r>
              <a:rPr lang="en-US" altLang="zh-CN" dirty="0"/>
              <a:t> </a:t>
            </a:r>
            <a:r>
              <a:rPr lang="en-US" altLang="zh-CN" dirty="0" err="1"/>
              <a:t>i</a:t>
            </a:r>
            <a:r>
              <a:rPr lang="en-US" altLang="zh-CN" dirty="0"/>
              <a:t>; //</a:t>
            </a:r>
            <a:r>
              <a:rPr lang="zh-CN" altLang="en-US" dirty="0"/>
              <a:t>查找成功</a:t>
            </a:r>
            <a:endParaRPr lang="en-US" altLang="zh-CN" dirty="0"/>
          </a:p>
          <a:p>
            <a:r>
              <a:rPr lang="en-US" altLang="zh-CN" dirty="0"/>
              <a:t>    }</a:t>
            </a:r>
          </a:p>
          <a:p>
            <a:r>
              <a:rPr lang="en-US" altLang="zh-CN" dirty="0"/>
              <a:t>    </a:t>
            </a:r>
            <a:r>
              <a:rPr lang="en-US" altLang="zh-CN" dirty="0">
                <a:solidFill>
                  <a:schemeClr val="accent1"/>
                </a:solidFill>
              </a:rPr>
              <a:t>return</a:t>
            </a:r>
            <a:r>
              <a:rPr lang="en-US" altLang="zh-CN" dirty="0"/>
              <a:t> 0; //</a:t>
            </a:r>
            <a:r>
              <a:rPr lang="zh-CN" altLang="en-US" dirty="0"/>
              <a:t>查找失败</a:t>
            </a:r>
            <a:endParaRPr lang="en-US" altLang="zh-CN" dirty="0"/>
          </a:p>
          <a:p>
            <a:r>
              <a:rPr lang="en-US" altLang="zh-CN" dirty="0"/>
              <a:t>}</a:t>
            </a:r>
          </a:p>
          <a:p>
            <a:r>
              <a:rPr lang="en-US" altLang="zh-CN" dirty="0"/>
              <a:t>          </a:t>
            </a:r>
            <a:endParaRPr lang="zh-CN" altLang="en-US" dirty="0"/>
          </a:p>
        </p:txBody>
      </p:sp>
      <p:sp>
        <p:nvSpPr>
          <p:cNvPr id="3" name="文本框 2">
            <a:extLst>
              <a:ext uri="{FF2B5EF4-FFF2-40B4-BE49-F238E27FC236}">
                <a16:creationId xmlns:a16="http://schemas.microsoft.com/office/drawing/2014/main" xmlns="" id="{197C860E-6F8B-4D69-9A48-97A363970254}"/>
              </a:ext>
            </a:extLst>
          </p:cNvPr>
          <p:cNvSpPr txBox="1"/>
          <p:nvPr/>
        </p:nvSpPr>
        <p:spPr>
          <a:xfrm>
            <a:off x="5292094" y="844333"/>
            <a:ext cx="3843517" cy="1200329"/>
          </a:xfrm>
          <a:prstGeom prst="rect">
            <a:avLst/>
          </a:prstGeom>
          <a:noFill/>
        </p:spPr>
        <p:txBody>
          <a:bodyPr wrap="square" rtlCol="0">
            <a:spAutoFit/>
          </a:bodyPr>
          <a:lstStyle/>
          <a:p>
            <a:r>
              <a:rPr lang="zh-CN" altLang="en-US" dirty="0"/>
              <a:t>由于查找有查找</a:t>
            </a:r>
            <a:r>
              <a:rPr lang="zh-CN" altLang="en-US" dirty="0">
                <a:solidFill>
                  <a:schemeClr val="accent1"/>
                </a:solidFill>
              </a:rPr>
              <a:t>成功</a:t>
            </a:r>
            <a:r>
              <a:rPr lang="zh-CN" altLang="en-US" dirty="0"/>
              <a:t>和</a:t>
            </a:r>
            <a:r>
              <a:rPr lang="zh-CN" altLang="en-US" dirty="0">
                <a:solidFill>
                  <a:schemeClr val="accent1"/>
                </a:solidFill>
              </a:rPr>
              <a:t>失败</a:t>
            </a:r>
            <a:r>
              <a:rPr lang="zh-CN" altLang="en-US" dirty="0"/>
              <a:t>两种情况</a:t>
            </a:r>
            <a:endParaRPr lang="en-US" altLang="zh-CN" dirty="0"/>
          </a:p>
          <a:p>
            <a:endParaRPr lang="en-US" altLang="zh-CN" dirty="0"/>
          </a:p>
          <a:p>
            <a:r>
              <a:rPr lang="zh-CN" altLang="en-US" dirty="0"/>
              <a:t>所以</a:t>
            </a:r>
            <a:r>
              <a:rPr lang="en-US" altLang="zh-CN" dirty="0"/>
              <a:t>ASL</a:t>
            </a:r>
            <a:r>
              <a:rPr lang="zh-CN" altLang="en-US" dirty="0"/>
              <a:t>也分为查找成功的</a:t>
            </a:r>
            <a:r>
              <a:rPr lang="en-US" altLang="zh-CN" dirty="0"/>
              <a:t>ASL</a:t>
            </a:r>
            <a:r>
              <a:rPr lang="zh-CN" altLang="en-US" dirty="0"/>
              <a:t>和查找失败的</a:t>
            </a:r>
            <a:r>
              <a:rPr lang="en-US" altLang="zh-CN" dirty="0"/>
              <a:t>ASL</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xmlns="" id="{D96BAC13-3C1B-4F40-92BC-FDD895228BF3}"/>
                  </a:ext>
                </a:extLst>
              </p:cNvPr>
              <p:cNvSpPr txBox="1"/>
              <p:nvPr/>
            </p:nvSpPr>
            <p:spPr>
              <a:xfrm>
                <a:off x="625446" y="3221371"/>
                <a:ext cx="4508615" cy="646331"/>
              </a:xfrm>
              <a:prstGeom prst="rect">
                <a:avLst/>
              </a:prstGeom>
              <a:noFill/>
            </p:spPr>
            <p:txBody>
              <a:bodyPr wrap="square" rtlCol="0">
                <a:spAutoFit/>
              </a:bodyPr>
              <a:lstStyle/>
              <a:p>
                <a:r>
                  <a:rPr lang="zh-CN" altLang="en-US" dirty="0"/>
                  <a:t>对于</a:t>
                </a:r>
                <a:r>
                  <a:rPr lang="zh-CN" altLang="en-US" dirty="0">
                    <a:solidFill>
                      <a:schemeClr val="accent1"/>
                    </a:solidFill>
                  </a:rPr>
                  <a:t>查找失败</a:t>
                </a:r>
                <a:r>
                  <a:rPr lang="zh-CN" altLang="en-US" dirty="0"/>
                  <a:t>的情况： </a:t>
                </a:r>
                <a14:m>
                  <m:oMath xmlns:m="http://schemas.openxmlformats.org/officeDocument/2006/math">
                    <m:r>
                      <a:rPr lang="zh-CN" altLang="en-US" i="1" dirty="0">
                        <a:latin typeface="Cambria Math" panose="02040503050406030204" pitchFamily="18" charset="0"/>
                      </a:rPr>
                      <m:t>假设</m:t>
                    </m:r>
                    <m:r>
                      <a:rPr lang="zh-CN" altLang="en-US" i="1" dirty="0" smtClean="0">
                        <a:latin typeface="Cambria Math" panose="02040503050406030204" pitchFamily="18" charset="0"/>
                      </a:rPr>
                      <m:t>有</m:t>
                    </m:r>
                    <m:r>
                      <a:rPr lang="en-US" altLang="zh-CN" b="0" i="1" dirty="0" smtClean="0">
                        <a:latin typeface="Cambria Math" panose="02040503050406030204" pitchFamily="18" charset="0"/>
                      </a:rPr>
                      <m:t>𝑚</m:t>
                    </m:r>
                    <m:r>
                      <a:rPr lang="zh-CN" altLang="en-US" i="1" dirty="0" smtClean="0">
                        <a:latin typeface="Cambria Math" panose="02040503050406030204" pitchFamily="18" charset="0"/>
                      </a:rPr>
                      <m:t>值</m:t>
                    </m:r>
                    <m:r>
                      <a:rPr lang="zh-CN" altLang="en-US" i="1" dirty="0">
                        <a:latin typeface="Cambria Math" panose="02040503050406030204" pitchFamily="18" charset="0"/>
                      </a:rPr>
                      <m:t>使</m:t>
                    </m:r>
                    <m:r>
                      <a:rPr lang="zh-CN" altLang="en-US" i="1" dirty="0" smtClean="0">
                        <a:latin typeface="Cambria Math" panose="02040503050406030204" pitchFamily="18" charset="0"/>
                      </a:rPr>
                      <m:t>查找失败</m:t>
                    </m:r>
                    <m:sSub>
                      <m:sSubPr>
                        <m:ctrlPr>
                          <a:rPr lang="zh-CN" altLang="en-US" i="1" dirty="0">
                            <a:latin typeface="Cambria Math" charset="0"/>
                          </a:rPr>
                        </m:ctrlPr>
                      </m:sSubPr>
                      <m:e>
                        <m:r>
                          <a:rPr lang="en-US" altLang="zh-CN" b="0" i="1" dirty="0" smtClean="0">
                            <a:latin typeface="Cambria Math" panose="02040503050406030204" pitchFamily="18" charset="0"/>
                          </a:rPr>
                          <m:t>  </m:t>
                        </m:r>
                        <m:r>
                          <a:rPr lang="zh-CN" altLang="en-US" i="1" dirty="0">
                            <a:latin typeface="Cambria Math" panose="02040503050406030204" pitchFamily="18" charset="0"/>
                          </a:rPr>
                          <m:t>𝑝</m:t>
                        </m:r>
                      </m:e>
                      <m:sub>
                        <m:r>
                          <a:rPr lang="zh-CN" altLang="en-US" i="1" dirty="0">
                            <a:latin typeface="Cambria Math" panose="02040503050406030204" pitchFamily="18" charset="0"/>
                          </a:rPr>
                          <m:t>𝑖</m:t>
                        </m:r>
                      </m:sub>
                    </m:sSub>
                  </m:oMath>
                </a14:m>
                <a:r>
                  <a:rPr lang="en-US" altLang="zh-CN" dirty="0"/>
                  <a:t>=1/m      </a:t>
                </a:r>
                <a14:m>
                  <m:oMath xmlns:m="http://schemas.openxmlformats.org/officeDocument/2006/math">
                    <m:sSub>
                      <m:sSubPr>
                        <m:ctrlPr>
                          <a:rPr lang="zh-CN" altLang="en-US" i="1" dirty="0" smtClean="0">
                            <a:latin typeface="Cambria Math"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𝑖</m:t>
                        </m:r>
                      </m:sub>
                    </m:sSub>
                  </m:oMath>
                </a14:m>
                <a:r>
                  <a:rPr lang="zh-CN" altLang="en-US" dirty="0"/>
                  <a:t> </a:t>
                </a:r>
                <a:r>
                  <a:rPr lang="en-US" altLang="zh-CN" dirty="0"/>
                  <a:t>=n</a:t>
                </a:r>
                <a:endParaRPr lang="zh-CN" altLang="en-US" dirty="0"/>
              </a:p>
            </p:txBody>
          </p:sp>
        </mc:Choice>
        <mc:Fallback xmlns="">
          <p:sp>
            <p:nvSpPr>
              <p:cNvPr id="4" name="文本框 3">
                <a:extLst>
                  <a:ext uri="{FF2B5EF4-FFF2-40B4-BE49-F238E27FC236}">
                    <a16:creationId xmlns:a16="http://schemas.microsoft.com/office/drawing/2014/main" id="{D96BAC13-3C1B-4F40-92BC-FDD895228BF3}"/>
                  </a:ext>
                </a:extLst>
              </p:cNvPr>
              <p:cNvSpPr txBox="1">
                <a:spLocks noRot="1" noChangeAspect="1" noMove="1" noResize="1" noEditPoints="1" noAdjustHandles="1" noChangeArrowheads="1" noChangeShapeType="1" noTextEdit="1"/>
              </p:cNvSpPr>
              <p:nvPr/>
            </p:nvSpPr>
            <p:spPr>
              <a:xfrm>
                <a:off x="625446" y="3221371"/>
                <a:ext cx="4508615" cy="646331"/>
              </a:xfrm>
              <a:prstGeom prst="rect">
                <a:avLst/>
              </a:prstGeom>
              <a:blipFill>
                <a:blip r:embed="rId2"/>
                <a:stretch>
                  <a:fillRect l="-1218"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3E041E42-DB29-4C3E-AC99-9ED4530A8809}"/>
                  </a:ext>
                </a:extLst>
              </p:cNvPr>
              <p:cNvSpPr/>
              <p:nvPr/>
            </p:nvSpPr>
            <p:spPr>
              <a:xfrm>
                <a:off x="5292094" y="2262658"/>
                <a:ext cx="1899366" cy="370358"/>
              </a:xfrm>
              <a:prstGeom prst="rect">
                <a:avLst/>
              </a:prstGeom>
            </p:spPr>
            <p:txBody>
              <a:bodyPr wrap="none">
                <a:spAutoFit/>
              </a:bodyPr>
              <a:lstStyle/>
              <a:p>
                <a:r>
                  <a:rPr lang="en-US" altLang="zh-CN" dirty="0"/>
                  <a:t>ASL=</a:t>
                </a:r>
                <a14:m>
                  <m:oMath xmlns:m="http://schemas.openxmlformats.org/officeDocument/2006/math">
                    <m:nary>
                      <m:naryPr>
                        <m:chr m:val="∑"/>
                        <m:limLoc m:val="undOvr"/>
                        <m:grow m:val="on"/>
                        <m:ctrlPr>
                          <a:rPr lang="zh-CN" altLang="en-US" i="1" dirty="0">
                            <a:latin typeface="Cambria Math" charset="0"/>
                          </a:rPr>
                        </m:ctrlPr>
                      </m:naryPr>
                      <m:sub>
                        <m:r>
                          <a:rPr lang="zh-CN" altLang="en-US" i="1" dirty="0">
                            <a:latin typeface="Cambria Math" panose="02040503050406030204" pitchFamily="18" charset="0"/>
                          </a:rPr>
                          <m:t>𝑖</m:t>
                        </m:r>
                        <m:r>
                          <a:rPr lang="zh-CN" altLang="en-US" dirty="0">
                            <a:latin typeface="Cambria Math" panose="02040503050406030204" pitchFamily="18" charset="0"/>
                          </a:rPr>
                          <m:t>=1</m:t>
                        </m:r>
                      </m:sub>
                      <m:sup>
                        <m:r>
                          <a:rPr lang="zh-CN" altLang="en-US" i="1" dirty="0">
                            <a:latin typeface="Cambria Math" panose="02040503050406030204" pitchFamily="18" charset="0"/>
                          </a:rPr>
                          <m:t>𝑛</m:t>
                        </m:r>
                      </m:sup>
                      <m:e>
                        <m:sSub>
                          <m:sSubPr>
                            <m:ctrlPr>
                              <a:rPr lang="zh-CN" altLang="en-US" i="1" dirty="0">
                                <a:latin typeface="Cambria Math" charset="0"/>
                              </a:rPr>
                            </m:ctrlPr>
                          </m:sSubPr>
                          <m:e>
                            <m:r>
                              <a:rPr lang="zh-CN" altLang="en-US" i="1" dirty="0">
                                <a:latin typeface="Cambria Math" panose="02040503050406030204" pitchFamily="18" charset="0"/>
                              </a:rPr>
                              <m:t>𝑝</m:t>
                            </m:r>
                          </m:e>
                          <m:sub>
                            <m:r>
                              <a:rPr lang="zh-CN" altLang="en-US" i="1" dirty="0">
                                <a:latin typeface="Cambria Math" panose="02040503050406030204" pitchFamily="18" charset="0"/>
                              </a:rPr>
                              <m:t>𝑖</m:t>
                            </m:r>
                          </m:sub>
                        </m:sSub>
                      </m:e>
                    </m:nary>
                    <m:r>
                      <a:rPr lang="zh-CN" altLang="en-US" dirty="0">
                        <a:latin typeface="Cambria Math" panose="02040503050406030204" pitchFamily="18" charset="0"/>
                      </a:rPr>
                      <m:t>×</m:t>
                    </m:r>
                    <m:sSub>
                      <m:sSubPr>
                        <m:ctrlPr>
                          <a:rPr lang="zh-CN" altLang="en-US" i="1" dirty="0">
                            <a:latin typeface="Cambria Math"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𝑖</m:t>
                        </m:r>
                      </m:sub>
                    </m:sSub>
                  </m:oMath>
                </a14:m>
                <a:r>
                  <a:rPr lang="zh-CN" altLang="en-US" dirty="0"/>
                  <a:t> </a:t>
                </a:r>
              </a:p>
            </p:txBody>
          </p:sp>
        </mc:Choice>
        <mc:Fallback xmlns="">
          <p:sp>
            <p:nvSpPr>
              <p:cNvPr id="5" name="矩形 4">
                <a:extLst>
                  <a:ext uri="{FF2B5EF4-FFF2-40B4-BE49-F238E27FC236}">
                    <a16:creationId xmlns:a16="http://schemas.microsoft.com/office/drawing/2014/main" id="{3E041E42-DB29-4C3E-AC99-9ED4530A8809}"/>
                  </a:ext>
                </a:extLst>
              </p:cNvPr>
              <p:cNvSpPr>
                <a:spLocks noRot="1" noChangeAspect="1" noMove="1" noResize="1" noEditPoints="1" noAdjustHandles="1" noChangeArrowheads="1" noChangeShapeType="1" noTextEdit="1"/>
              </p:cNvSpPr>
              <p:nvPr/>
            </p:nvSpPr>
            <p:spPr>
              <a:xfrm>
                <a:off x="5292094" y="2262658"/>
                <a:ext cx="1899366" cy="370358"/>
              </a:xfrm>
              <a:prstGeom prst="rect">
                <a:avLst/>
              </a:prstGeom>
              <a:blipFill>
                <a:blip r:embed="rId3"/>
                <a:stretch>
                  <a:fillRect l="-2564" t="-119672" b="-183607"/>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xmlns="" id="{2EB305F2-5314-4117-B38B-7F5780D87F00}"/>
              </a:ext>
            </a:extLst>
          </p:cNvPr>
          <p:cNvSpPr/>
          <p:nvPr/>
        </p:nvSpPr>
        <p:spPr>
          <a:xfrm>
            <a:off x="5698579" y="3256504"/>
            <a:ext cx="1359362"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xmlns="" id="{07626681-9C44-442E-A559-51029F425739}"/>
                  </a:ext>
                </a:extLst>
              </p:cNvPr>
              <p:cNvSpPr/>
              <p:nvPr/>
            </p:nvSpPr>
            <p:spPr>
              <a:xfrm>
                <a:off x="8344431" y="3429000"/>
                <a:ext cx="2408982" cy="636585"/>
              </a:xfrm>
              <a:prstGeom prst="rect">
                <a:avLst/>
              </a:prstGeom>
            </p:spPr>
            <p:txBody>
              <a:bodyPr wrap="square">
                <a:spAutoFit/>
              </a:bodyPr>
              <a:lstStyle/>
              <a:p>
                <a:r>
                  <a:rPr lang="en-US" altLang="zh-CN" dirty="0"/>
                  <a:t>ASL</a:t>
                </a:r>
                <a:r>
                  <a:rPr lang="zh-CN" altLang="en-US" baseline="-25000" dirty="0"/>
                  <a:t>失败</a:t>
                </a:r>
                <a:r>
                  <a:rPr lang="en-US" altLang="zh-CN" dirty="0"/>
                  <a:t>=</a:t>
                </a:r>
                <a:r>
                  <a:rPr lang="zh-CN" altLang="en-US" dirty="0"/>
                  <a:t> </a:t>
                </a:r>
                <a14:m>
                  <m:oMath xmlns:m="http://schemas.openxmlformats.org/officeDocument/2006/math">
                    <m:nary>
                      <m:naryPr>
                        <m:chr m:val="∑"/>
                        <m:limLoc m:val="undOvr"/>
                        <m:grow m:val="on"/>
                        <m:ctrlPr>
                          <a:rPr lang="zh-CN" altLang="en-US" i="1" dirty="0">
                            <a:latin typeface="Cambria Math" charset="0"/>
                          </a:rPr>
                        </m:ctrlPr>
                      </m:naryPr>
                      <m:sub>
                        <m:r>
                          <a:rPr lang="zh-CN" altLang="en-US" i="1" dirty="0">
                            <a:latin typeface="Cambria Math" panose="02040503050406030204" pitchFamily="18" charset="0"/>
                          </a:rPr>
                          <m:t>𝑖</m:t>
                        </m:r>
                        <m:r>
                          <a:rPr lang="zh-CN" altLang="en-US" dirty="0">
                            <a:latin typeface="Cambria Math" panose="02040503050406030204" pitchFamily="18" charset="0"/>
                          </a:rPr>
                          <m:t>=1</m:t>
                        </m:r>
                      </m:sub>
                      <m:sup>
                        <m:r>
                          <a:rPr lang="en-US" altLang="zh-CN" b="0" i="1" dirty="0" smtClean="0">
                            <a:latin typeface="Cambria Math" panose="02040503050406030204" pitchFamily="18" charset="0"/>
                          </a:rPr>
                          <m:t>𝑚</m:t>
                        </m:r>
                      </m:sup>
                      <m:e>
                        <m:f>
                          <m:fPr>
                            <m:ctrlPr>
                              <a:rPr lang="en-US" altLang="zh-CN" b="0" i="1" dirty="0" smtClean="0">
                                <a:latin typeface="Cambria Math"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𝑚</m:t>
                            </m:r>
                          </m:den>
                        </m:f>
                        <m:r>
                          <a:rPr lang="zh-CN" altLang="en-US" dirty="0" smtClean="0">
                            <a:latin typeface="Cambria Math" panose="02040503050406030204" pitchFamily="18" charset="0"/>
                          </a:rPr>
                          <m:t>×</m:t>
                        </m:r>
                        <m:r>
                          <m:rPr>
                            <m:sty m:val="p"/>
                          </m:rPr>
                          <a:rPr lang="en-US" altLang="zh-CN" b="0" i="0" dirty="0" smtClean="0">
                            <a:latin typeface="Cambria Math" panose="02040503050406030204" pitchFamily="18" charset="0"/>
                          </a:rPr>
                          <m:t>n</m:t>
                        </m:r>
                      </m:e>
                    </m:nary>
                  </m:oMath>
                </a14:m>
                <a:endParaRPr lang="zh-CN" altLang="en-US" dirty="0"/>
              </a:p>
            </p:txBody>
          </p:sp>
        </mc:Choice>
        <mc:Fallback xmlns="">
          <p:sp>
            <p:nvSpPr>
              <p:cNvPr id="8" name="矩形 7">
                <a:extLst>
                  <a:ext uri="{FF2B5EF4-FFF2-40B4-BE49-F238E27FC236}">
                    <a16:creationId xmlns:a16="http://schemas.microsoft.com/office/drawing/2014/main" id="{07626681-9C44-442E-A559-51029F425739}"/>
                  </a:ext>
                </a:extLst>
              </p:cNvPr>
              <p:cNvSpPr>
                <a:spLocks noRot="1" noChangeAspect="1" noMove="1" noResize="1" noEditPoints="1" noAdjustHandles="1" noChangeArrowheads="1" noChangeShapeType="1" noTextEdit="1"/>
              </p:cNvSpPr>
              <p:nvPr/>
            </p:nvSpPr>
            <p:spPr>
              <a:xfrm>
                <a:off x="8344431" y="3429000"/>
                <a:ext cx="2408982" cy="636585"/>
              </a:xfrm>
              <a:prstGeom prst="rect">
                <a:avLst/>
              </a:prstGeom>
              <a:blipFill>
                <a:blip r:embed="rId4"/>
                <a:stretch>
                  <a:fillRect l="-2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CB0D84EE-784A-4834-8CD4-2617D294E904}"/>
                  </a:ext>
                </a:extLst>
              </p:cNvPr>
              <p:cNvSpPr txBox="1"/>
              <p:nvPr/>
            </p:nvSpPr>
            <p:spPr>
              <a:xfrm>
                <a:off x="8722852" y="4284608"/>
                <a:ext cx="2843702" cy="462947"/>
              </a:xfrm>
              <a:prstGeom prst="rect">
                <a:avLst/>
              </a:prstGeom>
              <a:noFill/>
            </p:spPr>
            <p:txBody>
              <a:bodyPr wrap="square" rtlCol="0">
                <a:spAutoFit/>
              </a:bodyPr>
              <a:lstStyle/>
              <a:p>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𝑚</m:t>
                        </m:r>
                      </m:den>
                    </m:f>
                  </m:oMath>
                </a14:m>
                <a:r>
                  <a:rPr lang="en-US" altLang="zh-CN" dirty="0"/>
                  <a:t> +</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𝑚</m:t>
                        </m:r>
                      </m:den>
                    </m:f>
                  </m:oMath>
                </a14:m>
                <a:r>
                  <a:rPr lang="en-US" altLang="zh-CN" dirty="0"/>
                  <a:t> +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𝑚</m:t>
                        </m:r>
                      </m:den>
                    </m:f>
                  </m:oMath>
                </a14:m>
                <a:r>
                  <a:rPr lang="zh-CN" altLang="en-US" dirty="0"/>
                  <a:t> </a:t>
                </a:r>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i="1" dirty="0" smtClean="0">
                            <a:latin typeface="Cambria Math" panose="02040503050406030204" pitchFamily="18" charset="0"/>
                          </a:rPr>
                          <m:t>𝑛</m:t>
                        </m:r>
                      </m:num>
                      <m:den>
                        <m:r>
                          <a:rPr lang="en-US" altLang="zh-CN" b="0" i="1" dirty="0" smtClean="0">
                            <a:latin typeface="Cambria Math" panose="02040503050406030204" pitchFamily="18" charset="0"/>
                          </a:rPr>
                          <m:t>𝑚</m:t>
                        </m:r>
                      </m:den>
                    </m:f>
                  </m:oMath>
                </a14:m>
                <a:r>
                  <a:rPr lang="zh-CN" altLang="en-US" dirty="0"/>
                  <a:t> </a:t>
                </a:r>
                <a:r>
                  <a:rPr lang="en-US" altLang="zh-CN" dirty="0"/>
                  <a:t>+</a:t>
                </a:r>
                <a:r>
                  <a:rPr lang="en-US" altLang="zh-CN" b="0"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𝑚</m:t>
                        </m:r>
                      </m:den>
                    </m:f>
                  </m:oMath>
                </a14:m>
                <a:r>
                  <a:rPr lang="zh-CN" altLang="en-US" dirty="0"/>
                  <a:t> </a:t>
                </a:r>
              </a:p>
            </p:txBody>
          </p:sp>
        </mc:Choice>
        <mc:Fallback xmlns="">
          <p:sp>
            <p:nvSpPr>
              <p:cNvPr id="9" name="文本框 8">
                <a:extLst>
                  <a:ext uri="{FF2B5EF4-FFF2-40B4-BE49-F238E27FC236}">
                    <a16:creationId xmlns:a16="http://schemas.microsoft.com/office/drawing/2014/main" id="{CB0D84EE-784A-4834-8CD4-2617D294E904}"/>
                  </a:ext>
                </a:extLst>
              </p:cNvPr>
              <p:cNvSpPr txBox="1">
                <a:spLocks noRot="1" noChangeAspect="1" noMove="1" noResize="1" noEditPoints="1" noAdjustHandles="1" noChangeArrowheads="1" noChangeShapeType="1" noTextEdit="1"/>
              </p:cNvSpPr>
              <p:nvPr/>
            </p:nvSpPr>
            <p:spPr>
              <a:xfrm>
                <a:off x="8722852" y="4284608"/>
                <a:ext cx="2843702" cy="462947"/>
              </a:xfrm>
              <a:prstGeom prst="rect">
                <a:avLst/>
              </a:prstGeom>
              <a:blipFill>
                <a:blip r:embed="rId5"/>
                <a:stretch>
                  <a:fillRect l="-1931"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xmlns="" id="{3F46DC4F-F005-483B-802D-91FC5A034523}"/>
                  </a:ext>
                </a:extLst>
              </p:cNvPr>
              <p:cNvSpPr txBox="1"/>
              <p:nvPr/>
            </p:nvSpPr>
            <p:spPr>
              <a:xfrm>
                <a:off x="8722852" y="4804483"/>
                <a:ext cx="1367239" cy="462947"/>
              </a:xfrm>
              <a:prstGeom prst="rect">
                <a:avLst/>
              </a:prstGeom>
              <a:noFill/>
            </p:spPr>
            <p:txBody>
              <a:bodyPr wrap="square" rtlCol="0">
                <a:spAutoFit/>
              </a:bodyPr>
              <a:lstStyle/>
              <a:p>
                <a:r>
                  <a:rPr lang="en-US" altLang="zh-CN" dirty="0"/>
                  <a:t>=</a:t>
                </a:r>
                <a:r>
                  <a:rPr lang="en-US" altLang="zh-CN" b="0" dirty="0"/>
                  <a:t> </a:t>
                </a:r>
                <a14:m>
                  <m:oMath xmlns:m="http://schemas.openxmlformats.org/officeDocument/2006/math">
                    <m:r>
                      <a:rPr lang="en-US" altLang="zh-CN" b="0" i="1" dirty="0" smtClean="0">
                        <a:latin typeface="Cambria Math" panose="02040503050406030204" pitchFamily="18" charset="0"/>
                      </a:rPr>
                      <m:t>𝑚</m:t>
                    </m:r>
                    <m:r>
                      <a:rPr lang="zh-CN" altLang="en-US" dirty="0" smtClean="0">
                        <a:latin typeface="Cambria Math" panose="02040503050406030204" pitchFamily="18" charset="0"/>
                      </a:rPr>
                      <m:t>×</m:t>
                    </m:r>
                  </m:oMath>
                </a14:m>
                <a:r>
                  <a:rPr lang="zh-CN" altLang="en-US" dirty="0"/>
                  <a:t> </a:t>
                </a:r>
                <a14:m>
                  <m:oMath xmlns:m="http://schemas.openxmlformats.org/officeDocument/2006/math">
                    <m:f>
                      <m:fPr>
                        <m:ctrlPr>
                          <a:rPr lang="en-US" altLang="zh-CN" b="0" i="1" dirty="0" smtClean="0">
                            <a:latin typeface="Cambria Math"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𝑚</m:t>
                        </m:r>
                      </m:den>
                    </m:f>
                  </m:oMath>
                </a14:m>
                <a:r>
                  <a:rPr lang="en-US" altLang="zh-CN" dirty="0"/>
                  <a:t> </a:t>
                </a:r>
                <a:endParaRPr lang="zh-CN" altLang="en-US" dirty="0"/>
              </a:p>
            </p:txBody>
          </p:sp>
        </mc:Choice>
        <mc:Fallback xmlns="">
          <p:sp>
            <p:nvSpPr>
              <p:cNvPr id="31" name="文本框 30">
                <a:extLst>
                  <a:ext uri="{FF2B5EF4-FFF2-40B4-BE49-F238E27FC236}">
                    <a16:creationId xmlns:a16="http://schemas.microsoft.com/office/drawing/2014/main" id="{3F46DC4F-F005-483B-802D-91FC5A034523}"/>
                  </a:ext>
                </a:extLst>
              </p:cNvPr>
              <p:cNvSpPr txBox="1">
                <a:spLocks noRot="1" noChangeAspect="1" noMove="1" noResize="1" noEditPoints="1" noAdjustHandles="1" noChangeArrowheads="1" noChangeShapeType="1" noTextEdit="1"/>
              </p:cNvSpPr>
              <p:nvPr/>
            </p:nvSpPr>
            <p:spPr>
              <a:xfrm>
                <a:off x="8722852" y="4804483"/>
                <a:ext cx="1367239" cy="462947"/>
              </a:xfrm>
              <a:prstGeom prst="rect">
                <a:avLst/>
              </a:prstGeom>
              <a:blipFill>
                <a:blip r:embed="rId6"/>
                <a:stretch>
                  <a:fillRect l="-4018"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xmlns="" id="{40311A54-1228-47FD-9E9E-35F4922FB952}"/>
                  </a:ext>
                </a:extLst>
              </p:cNvPr>
              <p:cNvSpPr txBox="1"/>
              <p:nvPr/>
            </p:nvSpPr>
            <p:spPr>
              <a:xfrm>
                <a:off x="8700460" y="5451595"/>
                <a:ext cx="894681" cy="369332"/>
              </a:xfrm>
              <a:prstGeom prst="rect">
                <a:avLst/>
              </a:prstGeom>
              <a:noFill/>
            </p:spPr>
            <p:txBody>
              <a:bodyPr wrap="square" rtlCol="0">
                <a:spAutoFit/>
              </a:bodyPr>
              <a:lstStyle/>
              <a:p>
                <a:r>
                  <a:rPr lang="en-US" altLang="zh-CN" dirty="0"/>
                  <a:t>=</a:t>
                </a:r>
                <a:r>
                  <a:rPr lang="en-US" altLang="zh-CN" b="0" dirty="0"/>
                  <a:t> </a:t>
                </a:r>
                <a14:m>
                  <m:oMath xmlns:m="http://schemas.openxmlformats.org/officeDocument/2006/math">
                    <m:r>
                      <a:rPr lang="en-US" altLang="zh-CN" b="0" i="1" dirty="0" smtClean="0">
                        <a:latin typeface="Cambria Math" panose="02040503050406030204" pitchFamily="18" charset="0"/>
                      </a:rPr>
                      <m:t>𝑛</m:t>
                    </m:r>
                  </m:oMath>
                </a14:m>
                <a:endParaRPr lang="zh-CN" altLang="en-US" dirty="0"/>
              </a:p>
            </p:txBody>
          </p:sp>
        </mc:Choice>
        <mc:Fallback xmlns="">
          <p:sp>
            <p:nvSpPr>
              <p:cNvPr id="35" name="文本框 34">
                <a:extLst>
                  <a:ext uri="{FF2B5EF4-FFF2-40B4-BE49-F238E27FC236}">
                    <a16:creationId xmlns:a16="http://schemas.microsoft.com/office/drawing/2014/main" id="{40311A54-1228-47FD-9E9E-35F4922FB952}"/>
                  </a:ext>
                </a:extLst>
              </p:cNvPr>
              <p:cNvSpPr txBox="1">
                <a:spLocks noRot="1" noChangeAspect="1" noMove="1" noResize="1" noEditPoints="1" noAdjustHandles="1" noChangeArrowheads="1" noChangeShapeType="1" noTextEdit="1"/>
              </p:cNvSpPr>
              <p:nvPr/>
            </p:nvSpPr>
            <p:spPr>
              <a:xfrm>
                <a:off x="8700460" y="5451595"/>
                <a:ext cx="894681" cy="369332"/>
              </a:xfrm>
              <a:prstGeom prst="rect">
                <a:avLst/>
              </a:prstGeom>
              <a:blipFill>
                <a:blip r:embed="rId7"/>
                <a:stretch>
                  <a:fillRect l="-5442" t="-8197" b="-2459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xmlns="" id="{C77FC124-E956-4389-8F60-9488E716C579}"/>
              </a:ext>
            </a:extLst>
          </p:cNvPr>
          <p:cNvPicPr>
            <a:picLocks noChangeAspect="1"/>
          </p:cNvPicPr>
          <p:nvPr/>
        </p:nvPicPr>
        <p:blipFill>
          <a:blip r:embed="rId8"/>
          <a:stretch>
            <a:fillRect/>
          </a:stretch>
        </p:blipFill>
        <p:spPr>
          <a:xfrm>
            <a:off x="644158" y="4595182"/>
            <a:ext cx="6676225" cy="1418485"/>
          </a:xfrm>
          <a:prstGeom prst="rect">
            <a:avLst/>
          </a:prstGeom>
        </p:spPr>
      </p:pic>
    </p:spTree>
    <p:extLst>
      <p:ext uri="{BB962C8B-B14F-4D97-AF65-F5344CB8AC3E}">
        <p14:creationId xmlns:p14="http://schemas.microsoft.com/office/powerpoint/2010/main" val="310615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9" grpId="0"/>
      <p:bldP spid="31"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6" name="文本框 95">
            <a:extLst>
              <a:ext uri="{FF2B5EF4-FFF2-40B4-BE49-F238E27FC236}">
                <a16:creationId xmlns:a16="http://schemas.microsoft.com/office/drawing/2014/main" xmlns="" id="{A449A68B-DB64-46BC-B03C-C7B8E2F173F5}"/>
              </a:ext>
            </a:extLst>
          </p:cNvPr>
          <p:cNvSpPr txBox="1"/>
          <p:nvPr/>
        </p:nvSpPr>
        <p:spPr>
          <a:xfrm>
            <a:off x="1671780" y="3291426"/>
            <a:ext cx="9365631" cy="369332"/>
          </a:xfrm>
          <a:prstGeom prst="rect">
            <a:avLst/>
          </a:prstGeom>
          <a:noFill/>
        </p:spPr>
        <p:txBody>
          <a:bodyPr wrap="square" rtlCol="0">
            <a:spAutoFit/>
          </a:bodyPr>
          <a:lstStyle/>
          <a:p>
            <a:r>
              <a:rPr lang="zh-CN" altLang="en-US" dirty="0"/>
              <a:t>第⑦步</a:t>
            </a:r>
            <a:r>
              <a:rPr lang="en-US" altLang="zh-CN" dirty="0"/>
              <a:t>:</a:t>
            </a:r>
            <a:r>
              <a:rPr lang="zh-CN" altLang="en-US" dirty="0"/>
              <a:t>分裂根结点，类似的，取中间关键字</a:t>
            </a:r>
            <a:r>
              <a:rPr lang="en-US" altLang="zh-CN" dirty="0">
                <a:solidFill>
                  <a:schemeClr val="accent5"/>
                </a:solidFill>
              </a:rPr>
              <a:t>(</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rPr>
              <a:t>3/2</a:t>
            </a:r>
            <a:r>
              <a:rPr lang="zh-CN" altLang="en-US"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latin typeface="Lucida Sans Unicode" panose="020B0602030504020204" pitchFamily="34" charset="0"/>
                <a:cs typeface="Lucida Sans Unicode" panose="020B0602030504020204" pitchFamily="34" charset="0"/>
              </a:rPr>
              <a:t>=</a:t>
            </a:r>
            <a:r>
              <a:rPr lang="en-US" altLang="zh-CN" dirty="0">
                <a:solidFill>
                  <a:schemeClr val="accent1"/>
                </a:solidFill>
                <a:cs typeface="Lucida Sans Unicode" panose="020B0602030504020204" pitchFamily="34" charset="0"/>
              </a:rPr>
              <a:t>2</a:t>
            </a:r>
            <a:r>
              <a:rPr lang="en-US" altLang="zh-CN" dirty="0">
                <a:solidFill>
                  <a:schemeClr val="accent1"/>
                </a:solidFill>
              </a:rPr>
              <a:t>)</a:t>
            </a:r>
            <a:r>
              <a:rPr lang="en-US" altLang="zh-CN" dirty="0"/>
              <a:t>52</a:t>
            </a:r>
            <a:r>
              <a:rPr lang="en-US" altLang="zh-CN" dirty="0">
                <a:solidFill>
                  <a:schemeClr val="accent1"/>
                </a:solidFill>
              </a:rPr>
              <a:t> </a:t>
            </a:r>
            <a:r>
              <a:rPr lang="zh-CN" altLang="en-US" dirty="0"/>
              <a:t>作为新的根结点的关键字</a:t>
            </a:r>
            <a:endParaRPr lang="en-US" altLang="zh-CN" dirty="0"/>
          </a:p>
        </p:txBody>
      </p:sp>
      <p:sp>
        <p:nvSpPr>
          <p:cNvPr id="99" name="矩形 98">
            <a:extLst>
              <a:ext uri="{FF2B5EF4-FFF2-40B4-BE49-F238E27FC236}">
                <a16:creationId xmlns:a16="http://schemas.microsoft.com/office/drawing/2014/main" xmlns="" id="{074AB1DE-E804-43F8-BBF5-1E6CF53B8065}"/>
              </a:ext>
            </a:extLst>
          </p:cNvPr>
          <p:cNvSpPr/>
          <p:nvPr/>
        </p:nvSpPr>
        <p:spPr>
          <a:xfrm>
            <a:off x="2792176" y="172779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xmlns="" id="{410EFDAC-AD38-4D3C-8281-6E8467B8A549}"/>
              </a:ext>
            </a:extLst>
          </p:cNvPr>
          <p:cNvSpPr txBox="1"/>
          <p:nvPr/>
        </p:nvSpPr>
        <p:spPr>
          <a:xfrm>
            <a:off x="2817412" y="1723921"/>
            <a:ext cx="538879" cy="369332"/>
          </a:xfrm>
          <a:prstGeom prst="rect">
            <a:avLst/>
          </a:prstGeom>
          <a:noFill/>
        </p:spPr>
        <p:txBody>
          <a:bodyPr wrap="square" rtlCol="0">
            <a:spAutoFit/>
          </a:bodyPr>
          <a:lstStyle/>
          <a:p>
            <a:r>
              <a:rPr lang="en-US" altLang="zh-CN" dirty="0"/>
              <a:t>30</a:t>
            </a:r>
            <a:endParaRPr lang="zh-CN" altLang="en-US" dirty="0"/>
          </a:p>
        </p:txBody>
      </p:sp>
      <p:sp>
        <p:nvSpPr>
          <p:cNvPr id="103" name="矩形 102">
            <a:extLst>
              <a:ext uri="{FF2B5EF4-FFF2-40B4-BE49-F238E27FC236}">
                <a16:creationId xmlns:a16="http://schemas.microsoft.com/office/drawing/2014/main" xmlns="" id="{C7B87479-D161-46D3-B328-A6B60AE7B353}"/>
              </a:ext>
            </a:extLst>
          </p:cNvPr>
          <p:cNvSpPr/>
          <p:nvPr/>
        </p:nvSpPr>
        <p:spPr>
          <a:xfrm>
            <a:off x="1883085" y="268945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xmlns="" id="{6C2348B7-A63D-43DA-B365-36B5186E846A}"/>
              </a:ext>
            </a:extLst>
          </p:cNvPr>
          <p:cNvSpPr txBox="1"/>
          <p:nvPr/>
        </p:nvSpPr>
        <p:spPr>
          <a:xfrm>
            <a:off x="1903758" y="2689450"/>
            <a:ext cx="494950" cy="369332"/>
          </a:xfrm>
          <a:prstGeom prst="rect">
            <a:avLst/>
          </a:prstGeom>
          <a:noFill/>
        </p:spPr>
        <p:txBody>
          <a:bodyPr wrap="square" rtlCol="0">
            <a:spAutoFit/>
          </a:bodyPr>
          <a:lstStyle/>
          <a:p>
            <a:r>
              <a:rPr lang="en-US" altLang="zh-CN" dirty="0"/>
              <a:t>20</a:t>
            </a:r>
            <a:endParaRPr lang="zh-CN" altLang="en-US" dirty="0"/>
          </a:p>
        </p:txBody>
      </p:sp>
      <p:sp>
        <p:nvSpPr>
          <p:cNvPr id="105" name="矩形 104">
            <a:extLst>
              <a:ext uri="{FF2B5EF4-FFF2-40B4-BE49-F238E27FC236}">
                <a16:creationId xmlns:a16="http://schemas.microsoft.com/office/drawing/2014/main" xmlns="" id="{34062172-E32F-4CC8-9E1C-191A3F33D19A}"/>
              </a:ext>
            </a:extLst>
          </p:cNvPr>
          <p:cNvSpPr/>
          <p:nvPr/>
        </p:nvSpPr>
        <p:spPr>
          <a:xfrm>
            <a:off x="3063137" y="268844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a:extLst>
              <a:ext uri="{FF2B5EF4-FFF2-40B4-BE49-F238E27FC236}">
                <a16:creationId xmlns:a16="http://schemas.microsoft.com/office/drawing/2014/main" xmlns="" id="{4AE865A0-5541-4A32-8F59-C95954419ECB}"/>
              </a:ext>
            </a:extLst>
          </p:cNvPr>
          <p:cNvSpPr txBox="1"/>
          <p:nvPr/>
        </p:nvSpPr>
        <p:spPr>
          <a:xfrm>
            <a:off x="3083810" y="2688441"/>
            <a:ext cx="494950" cy="369332"/>
          </a:xfrm>
          <a:prstGeom prst="rect">
            <a:avLst/>
          </a:prstGeom>
          <a:noFill/>
        </p:spPr>
        <p:txBody>
          <a:bodyPr wrap="square" rtlCol="0">
            <a:spAutoFit/>
          </a:bodyPr>
          <a:lstStyle/>
          <a:p>
            <a:r>
              <a:rPr lang="en-US" altLang="zh-CN" dirty="0"/>
              <a:t>50</a:t>
            </a:r>
            <a:endParaRPr lang="zh-CN" altLang="en-US" dirty="0"/>
          </a:p>
        </p:txBody>
      </p:sp>
      <p:cxnSp>
        <p:nvCxnSpPr>
          <p:cNvPr id="107" name="直接箭头连接符 106">
            <a:extLst>
              <a:ext uri="{FF2B5EF4-FFF2-40B4-BE49-F238E27FC236}">
                <a16:creationId xmlns:a16="http://schemas.microsoft.com/office/drawing/2014/main" xmlns="" id="{AA9BF3EA-8790-4CE0-A68F-A017A4ACC24F}"/>
              </a:ext>
            </a:extLst>
          </p:cNvPr>
          <p:cNvCxnSpPr>
            <a:cxnSpLocks/>
            <a:endCxn id="104" idx="0"/>
          </p:cNvCxnSpPr>
          <p:nvPr/>
        </p:nvCxnSpPr>
        <p:spPr>
          <a:xfrm flipH="1">
            <a:off x="2151233" y="2101907"/>
            <a:ext cx="653927" cy="58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a:extLst>
              <a:ext uri="{FF2B5EF4-FFF2-40B4-BE49-F238E27FC236}">
                <a16:creationId xmlns:a16="http://schemas.microsoft.com/office/drawing/2014/main" xmlns="" id="{F11F3F01-AC87-4783-AE82-713F79FCF4EF}"/>
              </a:ext>
            </a:extLst>
          </p:cNvPr>
          <p:cNvSpPr/>
          <p:nvPr/>
        </p:nvSpPr>
        <p:spPr>
          <a:xfrm>
            <a:off x="4028626" y="26953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xmlns="" id="{A9260E6E-F1C3-4101-9063-C64DDFF212BC}"/>
              </a:ext>
            </a:extLst>
          </p:cNvPr>
          <p:cNvSpPr txBox="1"/>
          <p:nvPr/>
        </p:nvSpPr>
        <p:spPr>
          <a:xfrm>
            <a:off x="4051791" y="2690044"/>
            <a:ext cx="494950" cy="369332"/>
          </a:xfrm>
          <a:prstGeom prst="rect">
            <a:avLst/>
          </a:prstGeom>
          <a:noFill/>
        </p:spPr>
        <p:txBody>
          <a:bodyPr wrap="square" rtlCol="0">
            <a:spAutoFit/>
          </a:bodyPr>
          <a:lstStyle/>
          <a:p>
            <a:r>
              <a:rPr lang="en-US" altLang="zh-CN" dirty="0"/>
              <a:t>60</a:t>
            </a:r>
            <a:endParaRPr lang="zh-CN" altLang="en-US" dirty="0"/>
          </a:p>
        </p:txBody>
      </p:sp>
      <p:sp>
        <p:nvSpPr>
          <p:cNvPr id="110" name="矩形 109">
            <a:extLst>
              <a:ext uri="{FF2B5EF4-FFF2-40B4-BE49-F238E27FC236}">
                <a16:creationId xmlns:a16="http://schemas.microsoft.com/office/drawing/2014/main" xmlns="" id="{BA349478-D09B-4DDD-B880-A3A8E033BDCE}"/>
              </a:ext>
            </a:extLst>
          </p:cNvPr>
          <p:cNvSpPr/>
          <p:nvPr/>
        </p:nvSpPr>
        <p:spPr>
          <a:xfrm>
            <a:off x="3287126" y="172779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xmlns="" id="{65E1CF00-CEE9-4438-858A-A9FA6CACA1AB}"/>
              </a:ext>
            </a:extLst>
          </p:cNvPr>
          <p:cNvSpPr txBox="1"/>
          <p:nvPr/>
        </p:nvSpPr>
        <p:spPr>
          <a:xfrm>
            <a:off x="3316100" y="1727323"/>
            <a:ext cx="465051" cy="369332"/>
          </a:xfrm>
          <a:prstGeom prst="rect">
            <a:avLst/>
          </a:prstGeom>
          <a:noFill/>
        </p:spPr>
        <p:txBody>
          <a:bodyPr wrap="square" rtlCol="0">
            <a:spAutoFit/>
          </a:bodyPr>
          <a:lstStyle/>
          <a:p>
            <a:r>
              <a:rPr lang="en-US" altLang="zh-CN" dirty="0"/>
              <a:t>52</a:t>
            </a:r>
            <a:endParaRPr lang="zh-CN" altLang="en-US" dirty="0"/>
          </a:p>
        </p:txBody>
      </p:sp>
      <p:cxnSp>
        <p:nvCxnSpPr>
          <p:cNvPr id="113" name="直接箭头连接符 112">
            <a:extLst>
              <a:ext uri="{FF2B5EF4-FFF2-40B4-BE49-F238E27FC236}">
                <a16:creationId xmlns:a16="http://schemas.microsoft.com/office/drawing/2014/main" xmlns="" id="{FECD555E-A01B-452E-86B1-74825FA851EF}"/>
              </a:ext>
            </a:extLst>
          </p:cNvPr>
          <p:cNvCxnSpPr>
            <a:endCxn id="106" idx="0"/>
          </p:cNvCxnSpPr>
          <p:nvPr/>
        </p:nvCxnSpPr>
        <p:spPr>
          <a:xfrm>
            <a:off x="3287126" y="2138512"/>
            <a:ext cx="44159" cy="549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xmlns="" id="{4E0175CD-DB8E-4B90-B743-D34DE3339630}"/>
              </a:ext>
            </a:extLst>
          </p:cNvPr>
          <p:cNvSpPr/>
          <p:nvPr/>
        </p:nvSpPr>
        <p:spPr>
          <a:xfrm>
            <a:off x="5412282" y="268844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xmlns="" id="{027F14B5-A779-488D-9AD2-2823850B23F4}"/>
              </a:ext>
            </a:extLst>
          </p:cNvPr>
          <p:cNvSpPr txBox="1"/>
          <p:nvPr/>
        </p:nvSpPr>
        <p:spPr>
          <a:xfrm>
            <a:off x="5432955" y="2688441"/>
            <a:ext cx="494950" cy="369332"/>
          </a:xfrm>
          <a:prstGeom prst="rect">
            <a:avLst/>
          </a:prstGeom>
          <a:noFill/>
        </p:spPr>
        <p:txBody>
          <a:bodyPr wrap="square" rtlCol="0">
            <a:spAutoFit/>
          </a:bodyPr>
          <a:lstStyle/>
          <a:p>
            <a:r>
              <a:rPr lang="en-US" altLang="zh-CN" dirty="0"/>
              <a:t>70</a:t>
            </a:r>
            <a:endParaRPr lang="zh-CN" altLang="en-US" dirty="0"/>
          </a:p>
        </p:txBody>
      </p:sp>
      <p:sp>
        <p:nvSpPr>
          <p:cNvPr id="117" name="文本框 116">
            <a:extLst>
              <a:ext uri="{FF2B5EF4-FFF2-40B4-BE49-F238E27FC236}">
                <a16:creationId xmlns:a16="http://schemas.microsoft.com/office/drawing/2014/main" xmlns="" id="{D7AAB85B-6178-452E-9A9D-567560BD8E8F}"/>
              </a:ext>
            </a:extLst>
          </p:cNvPr>
          <p:cNvSpPr txBox="1"/>
          <p:nvPr/>
        </p:nvSpPr>
        <p:spPr>
          <a:xfrm>
            <a:off x="3804316" y="1727323"/>
            <a:ext cx="494950" cy="369332"/>
          </a:xfrm>
          <a:prstGeom prst="rect">
            <a:avLst/>
          </a:prstGeom>
          <a:noFill/>
        </p:spPr>
        <p:txBody>
          <a:bodyPr wrap="square" rtlCol="0">
            <a:spAutoFit/>
          </a:bodyPr>
          <a:lstStyle/>
          <a:p>
            <a:r>
              <a:rPr lang="en-US" altLang="zh-CN" dirty="0"/>
              <a:t>68</a:t>
            </a:r>
            <a:endParaRPr lang="zh-CN" altLang="en-US" dirty="0"/>
          </a:p>
        </p:txBody>
      </p:sp>
      <p:cxnSp>
        <p:nvCxnSpPr>
          <p:cNvPr id="118" name="直接箭头连接符 117">
            <a:extLst>
              <a:ext uri="{FF2B5EF4-FFF2-40B4-BE49-F238E27FC236}">
                <a16:creationId xmlns:a16="http://schemas.microsoft.com/office/drawing/2014/main" xmlns="" id="{F3B146F5-8A3A-463B-B844-60C9C40E27FF}"/>
              </a:ext>
            </a:extLst>
          </p:cNvPr>
          <p:cNvCxnSpPr>
            <a:cxnSpLocks/>
            <a:endCxn id="115" idx="0"/>
          </p:cNvCxnSpPr>
          <p:nvPr/>
        </p:nvCxnSpPr>
        <p:spPr>
          <a:xfrm>
            <a:off x="4296774" y="2093253"/>
            <a:ext cx="1383656" cy="59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矩形 139">
            <a:extLst>
              <a:ext uri="{FF2B5EF4-FFF2-40B4-BE49-F238E27FC236}">
                <a16:creationId xmlns:a16="http://schemas.microsoft.com/office/drawing/2014/main" xmlns="" id="{E1108FB3-EACF-4F82-AFC0-8BEF6F18A2C3}"/>
              </a:ext>
            </a:extLst>
          </p:cNvPr>
          <p:cNvSpPr/>
          <p:nvPr/>
        </p:nvSpPr>
        <p:spPr>
          <a:xfrm>
            <a:off x="2617601" y="489215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5D7866ED-65A8-4AA1-A106-0A8EEC8A44EC}"/>
              </a:ext>
            </a:extLst>
          </p:cNvPr>
          <p:cNvSpPr txBox="1"/>
          <p:nvPr/>
        </p:nvSpPr>
        <p:spPr>
          <a:xfrm>
            <a:off x="2621309" y="4885346"/>
            <a:ext cx="494950" cy="369332"/>
          </a:xfrm>
          <a:prstGeom prst="rect">
            <a:avLst/>
          </a:prstGeom>
          <a:noFill/>
        </p:spPr>
        <p:txBody>
          <a:bodyPr wrap="square" rtlCol="0">
            <a:spAutoFit/>
          </a:bodyPr>
          <a:lstStyle/>
          <a:p>
            <a:r>
              <a:rPr lang="en-US" altLang="zh-CN" dirty="0"/>
              <a:t>30</a:t>
            </a:r>
            <a:endParaRPr lang="zh-CN" altLang="en-US" dirty="0"/>
          </a:p>
        </p:txBody>
      </p:sp>
      <p:sp>
        <p:nvSpPr>
          <p:cNvPr id="142" name="矩形 141">
            <a:extLst>
              <a:ext uri="{FF2B5EF4-FFF2-40B4-BE49-F238E27FC236}">
                <a16:creationId xmlns:a16="http://schemas.microsoft.com/office/drawing/2014/main" xmlns="" id="{F6AFA427-B01D-4C49-BB37-B096D2CCBDCD}"/>
              </a:ext>
            </a:extLst>
          </p:cNvPr>
          <p:cNvSpPr/>
          <p:nvPr/>
        </p:nvSpPr>
        <p:spPr>
          <a:xfrm>
            <a:off x="2028050" y="548833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F8BF48BD-BD1C-4FBC-95C5-8EAC38085CB3}"/>
              </a:ext>
            </a:extLst>
          </p:cNvPr>
          <p:cNvSpPr txBox="1"/>
          <p:nvPr/>
        </p:nvSpPr>
        <p:spPr>
          <a:xfrm>
            <a:off x="2048723" y="5488331"/>
            <a:ext cx="494950" cy="369332"/>
          </a:xfrm>
          <a:prstGeom prst="rect">
            <a:avLst/>
          </a:prstGeom>
          <a:noFill/>
        </p:spPr>
        <p:txBody>
          <a:bodyPr wrap="square" rtlCol="0">
            <a:spAutoFit/>
          </a:bodyPr>
          <a:lstStyle/>
          <a:p>
            <a:r>
              <a:rPr lang="en-US" altLang="zh-CN" dirty="0"/>
              <a:t>20</a:t>
            </a:r>
            <a:endParaRPr lang="zh-CN" altLang="en-US" dirty="0"/>
          </a:p>
        </p:txBody>
      </p:sp>
      <p:sp>
        <p:nvSpPr>
          <p:cNvPr id="144" name="矩形 143">
            <a:extLst>
              <a:ext uri="{FF2B5EF4-FFF2-40B4-BE49-F238E27FC236}">
                <a16:creationId xmlns:a16="http://schemas.microsoft.com/office/drawing/2014/main" xmlns="" id="{95F9CE1D-D054-48A9-B168-C1BD7C6AFF0C}"/>
              </a:ext>
            </a:extLst>
          </p:cNvPr>
          <p:cNvSpPr/>
          <p:nvPr/>
        </p:nvSpPr>
        <p:spPr>
          <a:xfrm>
            <a:off x="3108816" y="548833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文本框 144">
            <a:extLst>
              <a:ext uri="{FF2B5EF4-FFF2-40B4-BE49-F238E27FC236}">
                <a16:creationId xmlns:a16="http://schemas.microsoft.com/office/drawing/2014/main" xmlns="" id="{4EE2EE63-9BF7-4084-B8A4-20AD273DF8F2}"/>
              </a:ext>
            </a:extLst>
          </p:cNvPr>
          <p:cNvSpPr txBox="1"/>
          <p:nvPr/>
        </p:nvSpPr>
        <p:spPr>
          <a:xfrm>
            <a:off x="3129489" y="5488331"/>
            <a:ext cx="494950" cy="369332"/>
          </a:xfrm>
          <a:prstGeom prst="rect">
            <a:avLst/>
          </a:prstGeom>
          <a:noFill/>
        </p:spPr>
        <p:txBody>
          <a:bodyPr wrap="square" rtlCol="0">
            <a:spAutoFit/>
          </a:bodyPr>
          <a:lstStyle/>
          <a:p>
            <a:r>
              <a:rPr lang="en-US" altLang="zh-CN" dirty="0"/>
              <a:t>50</a:t>
            </a:r>
            <a:endParaRPr lang="zh-CN" altLang="en-US" dirty="0"/>
          </a:p>
        </p:txBody>
      </p:sp>
      <p:cxnSp>
        <p:nvCxnSpPr>
          <p:cNvPr id="146" name="直接箭头连接符 145">
            <a:extLst>
              <a:ext uri="{FF2B5EF4-FFF2-40B4-BE49-F238E27FC236}">
                <a16:creationId xmlns:a16="http://schemas.microsoft.com/office/drawing/2014/main" xmlns="" id="{66F8CCF6-5386-49D7-864E-A8CD92DD94D5}"/>
              </a:ext>
            </a:extLst>
          </p:cNvPr>
          <p:cNvCxnSpPr>
            <a:cxnSpLocks/>
            <a:stCxn id="140" idx="1"/>
            <a:endCxn id="143" idx="0"/>
          </p:cNvCxnSpPr>
          <p:nvPr/>
        </p:nvCxnSpPr>
        <p:spPr>
          <a:xfrm flipH="1">
            <a:off x="2296198" y="5076816"/>
            <a:ext cx="321403" cy="41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xmlns="" id="{9BF30A40-3002-4647-8AC8-F1C06BE040EE}"/>
              </a:ext>
            </a:extLst>
          </p:cNvPr>
          <p:cNvSpPr/>
          <p:nvPr/>
        </p:nvSpPr>
        <p:spPr>
          <a:xfrm>
            <a:off x="4007953" y="548604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a:extLst>
              <a:ext uri="{FF2B5EF4-FFF2-40B4-BE49-F238E27FC236}">
                <a16:creationId xmlns:a16="http://schemas.microsoft.com/office/drawing/2014/main" xmlns="" id="{B57DB75A-9E18-459E-8337-2EEE86A21AFD}"/>
              </a:ext>
            </a:extLst>
          </p:cNvPr>
          <p:cNvSpPr txBox="1"/>
          <p:nvPr/>
        </p:nvSpPr>
        <p:spPr>
          <a:xfrm>
            <a:off x="4028626" y="5486047"/>
            <a:ext cx="494950" cy="369332"/>
          </a:xfrm>
          <a:prstGeom prst="rect">
            <a:avLst/>
          </a:prstGeom>
          <a:noFill/>
        </p:spPr>
        <p:txBody>
          <a:bodyPr wrap="square" rtlCol="0">
            <a:spAutoFit/>
          </a:bodyPr>
          <a:lstStyle/>
          <a:p>
            <a:r>
              <a:rPr lang="en-US" altLang="zh-CN" dirty="0"/>
              <a:t>60</a:t>
            </a:r>
            <a:endParaRPr lang="zh-CN" altLang="en-US" dirty="0"/>
          </a:p>
        </p:txBody>
      </p:sp>
      <p:sp>
        <p:nvSpPr>
          <p:cNvPr id="149" name="矩形 148">
            <a:extLst>
              <a:ext uri="{FF2B5EF4-FFF2-40B4-BE49-F238E27FC236}">
                <a16:creationId xmlns:a16="http://schemas.microsoft.com/office/drawing/2014/main" xmlns="" id="{C8365301-E1BF-467D-B25F-03AEDB460458}"/>
              </a:ext>
            </a:extLst>
          </p:cNvPr>
          <p:cNvSpPr/>
          <p:nvPr/>
        </p:nvSpPr>
        <p:spPr>
          <a:xfrm>
            <a:off x="3625443" y="4167723"/>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文本框 149">
            <a:extLst>
              <a:ext uri="{FF2B5EF4-FFF2-40B4-BE49-F238E27FC236}">
                <a16:creationId xmlns:a16="http://schemas.microsoft.com/office/drawing/2014/main" xmlns="" id="{B037C37F-B38A-4161-B6AA-B2114106B862}"/>
              </a:ext>
            </a:extLst>
          </p:cNvPr>
          <p:cNvSpPr txBox="1"/>
          <p:nvPr/>
        </p:nvSpPr>
        <p:spPr>
          <a:xfrm>
            <a:off x="3625443" y="4163872"/>
            <a:ext cx="494950" cy="369332"/>
          </a:xfrm>
          <a:prstGeom prst="rect">
            <a:avLst/>
          </a:prstGeom>
          <a:noFill/>
        </p:spPr>
        <p:txBody>
          <a:bodyPr wrap="square" rtlCol="0">
            <a:spAutoFit/>
          </a:bodyPr>
          <a:lstStyle/>
          <a:p>
            <a:r>
              <a:rPr lang="en-US" altLang="zh-CN" dirty="0"/>
              <a:t>52</a:t>
            </a:r>
            <a:endParaRPr lang="zh-CN" altLang="en-US" dirty="0"/>
          </a:p>
        </p:txBody>
      </p:sp>
      <p:cxnSp>
        <p:nvCxnSpPr>
          <p:cNvPr id="151" name="直接箭头连接符 150">
            <a:extLst>
              <a:ext uri="{FF2B5EF4-FFF2-40B4-BE49-F238E27FC236}">
                <a16:creationId xmlns:a16="http://schemas.microsoft.com/office/drawing/2014/main" xmlns="" id="{B1088028-B353-4D61-8A70-CDEBF2E43CFD}"/>
              </a:ext>
            </a:extLst>
          </p:cNvPr>
          <p:cNvCxnSpPr>
            <a:cxnSpLocks/>
            <a:stCxn id="155" idx="1"/>
            <a:endCxn id="148" idx="0"/>
          </p:cNvCxnSpPr>
          <p:nvPr/>
        </p:nvCxnSpPr>
        <p:spPr>
          <a:xfrm flipH="1">
            <a:off x="4276101" y="5076816"/>
            <a:ext cx="276115" cy="40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xmlns="" id="{C466CDF9-9190-4CDE-B603-07F23BD66FB9}"/>
              </a:ext>
            </a:extLst>
          </p:cNvPr>
          <p:cNvCxnSpPr>
            <a:cxnSpLocks/>
            <a:stCxn id="140" idx="3"/>
            <a:endCxn id="145" idx="0"/>
          </p:cNvCxnSpPr>
          <p:nvPr/>
        </p:nvCxnSpPr>
        <p:spPr>
          <a:xfrm>
            <a:off x="3112551" y="5076816"/>
            <a:ext cx="264413" cy="41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矩形 152">
            <a:extLst>
              <a:ext uri="{FF2B5EF4-FFF2-40B4-BE49-F238E27FC236}">
                <a16:creationId xmlns:a16="http://schemas.microsoft.com/office/drawing/2014/main" xmlns="" id="{5D111AA3-B064-4FEE-9988-4C56071ADC62}"/>
              </a:ext>
            </a:extLst>
          </p:cNvPr>
          <p:cNvSpPr/>
          <p:nvPr/>
        </p:nvSpPr>
        <p:spPr>
          <a:xfrm>
            <a:off x="4953684" y="548421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文本框 153">
            <a:extLst>
              <a:ext uri="{FF2B5EF4-FFF2-40B4-BE49-F238E27FC236}">
                <a16:creationId xmlns:a16="http://schemas.microsoft.com/office/drawing/2014/main" xmlns="" id="{749371CC-C937-44ED-884F-FD493871DD30}"/>
              </a:ext>
            </a:extLst>
          </p:cNvPr>
          <p:cNvSpPr txBox="1"/>
          <p:nvPr/>
        </p:nvSpPr>
        <p:spPr>
          <a:xfrm>
            <a:off x="4974357" y="5484219"/>
            <a:ext cx="494950" cy="369332"/>
          </a:xfrm>
          <a:prstGeom prst="rect">
            <a:avLst/>
          </a:prstGeom>
          <a:noFill/>
        </p:spPr>
        <p:txBody>
          <a:bodyPr wrap="square" rtlCol="0">
            <a:spAutoFit/>
          </a:bodyPr>
          <a:lstStyle/>
          <a:p>
            <a:r>
              <a:rPr lang="en-US" altLang="zh-CN" dirty="0"/>
              <a:t>70</a:t>
            </a:r>
            <a:endParaRPr lang="zh-CN" altLang="en-US" dirty="0"/>
          </a:p>
        </p:txBody>
      </p:sp>
      <p:sp>
        <p:nvSpPr>
          <p:cNvPr id="155" name="矩形 154">
            <a:extLst>
              <a:ext uri="{FF2B5EF4-FFF2-40B4-BE49-F238E27FC236}">
                <a16:creationId xmlns:a16="http://schemas.microsoft.com/office/drawing/2014/main" xmlns="" id="{49D8CB96-BB5A-4579-B26E-D724FD25198A}"/>
              </a:ext>
            </a:extLst>
          </p:cNvPr>
          <p:cNvSpPr/>
          <p:nvPr/>
        </p:nvSpPr>
        <p:spPr>
          <a:xfrm>
            <a:off x="4552216" y="489215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a:extLst>
              <a:ext uri="{FF2B5EF4-FFF2-40B4-BE49-F238E27FC236}">
                <a16:creationId xmlns:a16="http://schemas.microsoft.com/office/drawing/2014/main" xmlns="" id="{7E611A07-C33C-4C0B-906B-7C491B14C38B}"/>
              </a:ext>
            </a:extLst>
          </p:cNvPr>
          <p:cNvSpPr txBox="1"/>
          <p:nvPr/>
        </p:nvSpPr>
        <p:spPr>
          <a:xfrm>
            <a:off x="4580856" y="4907693"/>
            <a:ext cx="494950" cy="369332"/>
          </a:xfrm>
          <a:prstGeom prst="rect">
            <a:avLst/>
          </a:prstGeom>
          <a:noFill/>
        </p:spPr>
        <p:txBody>
          <a:bodyPr wrap="square" rtlCol="0">
            <a:spAutoFit/>
          </a:bodyPr>
          <a:lstStyle/>
          <a:p>
            <a:r>
              <a:rPr lang="en-US" altLang="zh-CN" dirty="0"/>
              <a:t>68</a:t>
            </a:r>
            <a:endParaRPr lang="zh-CN" altLang="en-US" dirty="0"/>
          </a:p>
        </p:txBody>
      </p:sp>
      <p:cxnSp>
        <p:nvCxnSpPr>
          <p:cNvPr id="157" name="直接箭头连接符 156">
            <a:extLst>
              <a:ext uri="{FF2B5EF4-FFF2-40B4-BE49-F238E27FC236}">
                <a16:creationId xmlns:a16="http://schemas.microsoft.com/office/drawing/2014/main" xmlns="" id="{8DC845D2-7C62-4EC1-9252-866872726D22}"/>
              </a:ext>
            </a:extLst>
          </p:cNvPr>
          <p:cNvCxnSpPr>
            <a:cxnSpLocks/>
            <a:stCxn id="155" idx="3"/>
            <a:endCxn id="154" idx="0"/>
          </p:cNvCxnSpPr>
          <p:nvPr/>
        </p:nvCxnSpPr>
        <p:spPr>
          <a:xfrm>
            <a:off x="5047166" y="5076816"/>
            <a:ext cx="174666" cy="40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xmlns="" id="{B95BF972-B951-458C-83F5-5B2142173D75}"/>
              </a:ext>
            </a:extLst>
          </p:cNvPr>
          <p:cNvCxnSpPr>
            <a:stCxn id="150" idx="1"/>
            <a:endCxn id="141" idx="0"/>
          </p:cNvCxnSpPr>
          <p:nvPr/>
        </p:nvCxnSpPr>
        <p:spPr>
          <a:xfrm flipH="1">
            <a:off x="2868784" y="4348538"/>
            <a:ext cx="756659" cy="53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xmlns="" id="{43FCD847-161B-4B58-B259-1D4BF5839D63}"/>
              </a:ext>
            </a:extLst>
          </p:cNvPr>
          <p:cNvCxnSpPr>
            <a:stCxn id="150" idx="3"/>
            <a:endCxn id="156" idx="0"/>
          </p:cNvCxnSpPr>
          <p:nvPr/>
        </p:nvCxnSpPr>
        <p:spPr>
          <a:xfrm>
            <a:off x="4120393" y="4348538"/>
            <a:ext cx="707938" cy="55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xmlns="" id="{B3F18D49-CCE2-4250-95BE-6F7490FCF144}"/>
              </a:ext>
            </a:extLst>
          </p:cNvPr>
          <p:cNvSpPr/>
          <p:nvPr/>
        </p:nvSpPr>
        <p:spPr>
          <a:xfrm>
            <a:off x="2617601" y="820188"/>
            <a:ext cx="9130739" cy="369332"/>
          </a:xfrm>
          <a:prstGeom prst="rect">
            <a:avLst/>
          </a:prstGeom>
        </p:spPr>
        <p:txBody>
          <a:bodyPr wrap="square">
            <a:spAutoFit/>
          </a:bodyPr>
          <a:lstStyle/>
          <a:p>
            <a:r>
              <a:rPr lang="zh-CN" altLang="en-US" dirty="0"/>
              <a:t>给定一组关键字</a:t>
            </a:r>
            <a:r>
              <a:rPr lang="en-US" altLang="zh-CN" dirty="0"/>
              <a:t>{20</a:t>
            </a:r>
            <a:r>
              <a:rPr lang="zh-CN" altLang="en-US" dirty="0"/>
              <a:t>，</a:t>
            </a:r>
            <a:r>
              <a:rPr lang="en-US" altLang="zh-CN" dirty="0"/>
              <a:t>30</a:t>
            </a:r>
            <a:r>
              <a:rPr lang="zh-CN" altLang="en-US" dirty="0"/>
              <a:t>，</a:t>
            </a:r>
            <a:r>
              <a:rPr lang="en-US" altLang="zh-CN" dirty="0"/>
              <a:t>50</a:t>
            </a:r>
            <a:r>
              <a:rPr lang="zh-CN" altLang="en-US" dirty="0"/>
              <a:t>，</a:t>
            </a:r>
            <a:r>
              <a:rPr lang="en-US" altLang="zh-CN" dirty="0"/>
              <a:t>52</a:t>
            </a:r>
            <a:r>
              <a:rPr lang="zh-CN" altLang="en-US" dirty="0"/>
              <a:t>，</a:t>
            </a:r>
            <a:r>
              <a:rPr lang="en-US" altLang="zh-CN" dirty="0"/>
              <a:t>60</a:t>
            </a:r>
            <a:r>
              <a:rPr lang="zh-CN" altLang="en-US" dirty="0"/>
              <a:t>，</a:t>
            </a:r>
            <a:r>
              <a:rPr lang="en-US" altLang="zh-CN" dirty="0"/>
              <a:t>68</a:t>
            </a:r>
            <a:r>
              <a:rPr lang="zh-CN" altLang="en-US" dirty="0"/>
              <a:t>，</a:t>
            </a:r>
            <a:r>
              <a:rPr lang="en-US" altLang="zh-CN" dirty="0"/>
              <a:t>70}</a:t>
            </a:r>
            <a:r>
              <a:rPr lang="zh-CN" altLang="en-US" dirty="0"/>
              <a:t>，给出创建一棵</a:t>
            </a:r>
            <a:r>
              <a:rPr lang="en-US" altLang="zh-CN" dirty="0"/>
              <a:t>3</a:t>
            </a:r>
            <a:r>
              <a:rPr lang="zh-CN" altLang="en-US" dirty="0"/>
              <a:t>阶</a:t>
            </a:r>
            <a:r>
              <a:rPr lang="en-US" altLang="zh-CN" dirty="0"/>
              <a:t>B</a:t>
            </a:r>
            <a:r>
              <a:rPr lang="zh-CN" altLang="en-US" dirty="0"/>
              <a:t>树的过程。</a:t>
            </a:r>
          </a:p>
        </p:txBody>
      </p:sp>
      <p:cxnSp>
        <p:nvCxnSpPr>
          <p:cNvPr id="9" name="直线箭头连接符 8"/>
          <p:cNvCxnSpPr>
            <a:endCxn id="108" idx="0"/>
          </p:cNvCxnSpPr>
          <p:nvPr/>
        </p:nvCxnSpPr>
        <p:spPr>
          <a:xfrm>
            <a:off x="3789150" y="2138512"/>
            <a:ext cx="486951" cy="55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xmlns="" id="{BA349478-D09B-4DDD-B880-A3A8E033BDCE}"/>
              </a:ext>
            </a:extLst>
          </p:cNvPr>
          <p:cNvSpPr/>
          <p:nvPr/>
        </p:nvSpPr>
        <p:spPr>
          <a:xfrm>
            <a:off x="3781151" y="172392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542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40" grpId="0" animBg="1"/>
      <p:bldP spid="141" grpId="0"/>
      <p:bldP spid="142" grpId="0" animBg="1"/>
      <p:bldP spid="143" grpId="0"/>
      <p:bldP spid="144" grpId="0" animBg="1"/>
      <p:bldP spid="145" grpId="0"/>
      <p:bldP spid="147" grpId="0" animBg="1"/>
      <p:bldP spid="148" grpId="0"/>
      <p:bldP spid="149" grpId="0" animBg="1"/>
      <p:bldP spid="150" grpId="0"/>
      <p:bldP spid="153" grpId="0" animBg="1"/>
      <p:bldP spid="154" grpId="0"/>
      <p:bldP spid="155" grpId="0" animBg="1"/>
      <p:bldP spid="15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文本框 52">
            <a:extLst>
              <a:ext uri="{FF2B5EF4-FFF2-40B4-BE49-F238E27FC236}">
                <a16:creationId xmlns:a16="http://schemas.microsoft.com/office/drawing/2014/main" xmlns="" id="{59502FEC-983E-4D9B-9685-730F0DAA2257}"/>
              </a:ext>
            </a:extLst>
          </p:cNvPr>
          <p:cNvSpPr txBox="1"/>
          <p:nvPr/>
        </p:nvSpPr>
        <p:spPr>
          <a:xfrm>
            <a:off x="595618" y="687897"/>
            <a:ext cx="3075563" cy="369332"/>
          </a:xfrm>
          <a:prstGeom prst="rect">
            <a:avLst/>
          </a:prstGeom>
          <a:noFill/>
        </p:spPr>
        <p:txBody>
          <a:bodyPr wrap="square" rtlCol="0">
            <a:spAutoFit/>
          </a:bodyPr>
          <a:lstStyle/>
          <a:p>
            <a:r>
              <a:rPr lang="en-US" altLang="zh-CN" b="1" dirty="0"/>
              <a:t>3.B</a:t>
            </a:r>
            <a:r>
              <a:rPr lang="zh-CN" altLang="en-US" b="1" dirty="0"/>
              <a:t>树的</a:t>
            </a:r>
            <a:r>
              <a:rPr lang="zh-CN" altLang="en-US" b="1" dirty="0">
                <a:solidFill>
                  <a:schemeClr val="accent1"/>
                </a:solidFill>
              </a:rPr>
              <a:t>删除操作</a:t>
            </a:r>
          </a:p>
        </p:txBody>
      </p:sp>
      <p:sp>
        <p:nvSpPr>
          <p:cNvPr id="3" name="矩形 2">
            <a:extLst>
              <a:ext uri="{FF2B5EF4-FFF2-40B4-BE49-F238E27FC236}">
                <a16:creationId xmlns:a16="http://schemas.microsoft.com/office/drawing/2014/main" xmlns="" id="{EFFCA5AC-24A4-4386-94F0-0A09B53A8F2E}"/>
              </a:ext>
            </a:extLst>
          </p:cNvPr>
          <p:cNvSpPr/>
          <p:nvPr/>
        </p:nvSpPr>
        <p:spPr>
          <a:xfrm>
            <a:off x="580751" y="1140330"/>
            <a:ext cx="11147058" cy="923330"/>
          </a:xfrm>
          <a:prstGeom prst="rect">
            <a:avLst/>
          </a:prstGeom>
        </p:spPr>
        <p:txBody>
          <a:bodyPr wrap="square">
            <a:spAutoFit/>
          </a:bodyPr>
          <a:lstStyle/>
          <a:p>
            <a:r>
              <a:rPr lang="en-US" altLang="zh-CN" dirty="0"/>
              <a:t>B</a:t>
            </a:r>
            <a:r>
              <a:rPr lang="zh-CN" altLang="en-US" dirty="0"/>
              <a:t>树中的删除操作与插入操作类似，但要稍微复杂些，要使得删除后的结点中的关键字个数≥</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，因此将涉及结点的“合并”问题。由于删除的关键字位置不同，可以分为关键字</a:t>
            </a:r>
            <a:r>
              <a:rPr lang="zh-CN" altLang="en-US" dirty="0">
                <a:solidFill>
                  <a:schemeClr val="accent1"/>
                </a:solidFill>
              </a:rPr>
              <a:t>在终端结点</a:t>
            </a:r>
            <a:r>
              <a:rPr lang="zh-CN" altLang="en-US" dirty="0"/>
              <a:t>和</a:t>
            </a:r>
            <a:r>
              <a:rPr lang="zh-CN" altLang="en-US" dirty="0">
                <a:solidFill>
                  <a:schemeClr val="accent1"/>
                </a:solidFill>
              </a:rPr>
              <a:t>不在终端结点</a:t>
            </a:r>
            <a:r>
              <a:rPr lang="zh-CN" altLang="en-US" dirty="0"/>
              <a:t>上两种情况。</a:t>
            </a:r>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580751" y="2051990"/>
            <a:ext cx="11457451" cy="1754326"/>
          </a:xfrm>
          <a:prstGeom prst="rect">
            <a:avLst/>
          </a:prstGeom>
          <a:noFill/>
        </p:spPr>
        <p:txBody>
          <a:bodyPr wrap="square" rtlCol="0">
            <a:spAutoFit/>
          </a:bodyPr>
          <a:lstStyle/>
          <a:p>
            <a:r>
              <a:rPr lang="en-US" altLang="zh-CN" dirty="0"/>
              <a:t>1</a:t>
            </a:r>
            <a:r>
              <a:rPr lang="zh-CN" altLang="en-US" dirty="0"/>
              <a:t>）如果删除的关键字在</a:t>
            </a:r>
            <a:r>
              <a:rPr lang="zh-CN" altLang="en-US" dirty="0">
                <a:solidFill>
                  <a:schemeClr val="accent1"/>
                </a:solidFill>
              </a:rPr>
              <a:t>终端结点</a:t>
            </a:r>
            <a:r>
              <a:rPr lang="zh-CN" altLang="en-US" dirty="0"/>
              <a:t>上（</a:t>
            </a:r>
            <a:r>
              <a:rPr lang="zh-CN" altLang="en-US" dirty="0">
                <a:solidFill>
                  <a:schemeClr val="accent5"/>
                </a:solidFill>
              </a:rPr>
              <a:t>最底层非叶子结点</a:t>
            </a:r>
            <a:r>
              <a:rPr lang="zh-CN" altLang="en-US" dirty="0"/>
              <a:t>）：</a:t>
            </a:r>
            <a:endParaRPr lang="en-US" altLang="zh-CN" dirty="0"/>
          </a:p>
          <a:p>
            <a:r>
              <a:rPr lang="en-US" altLang="zh-CN" dirty="0"/>
              <a:t>      </a:t>
            </a:r>
            <a:r>
              <a:rPr lang="zh-CN" altLang="en-US" dirty="0"/>
              <a:t>①结点内关键字数量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，这时删除这个关键字不会破坏</a:t>
            </a:r>
            <a:r>
              <a:rPr lang="en-US" altLang="zh-CN" dirty="0"/>
              <a:t>B</a:t>
            </a:r>
            <a:r>
              <a:rPr lang="zh-CN" altLang="en-US" dirty="0"/>
              <a:t>树的定义要求。所以直接删除。</a:t>
            </a:r>
            <a:endParaRPr lang="en-US" altLang="zh-CN" dirty="0"/>
          </a:p>
          <a:p>
            <a:r>
              <a:rPr lang="en-US" altLang="zh-CN" dirty="0"/>
              <a:t>      </a:t>
            </a:r>
            <a:r>
              <a:rPr lang="zh-CN" altLang="en-US" dirty="0"/>
              <a:t>②结点内关键字数量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的结点，则去兄弟阶段中借关键字。</a:t>
            </a:r>
            <a:endParaRPr lang="en-US" altLang="zh-CN" dirty="0"/>
          </a:p>
          <a:p>
            <a:r>
              <a:rPr lang="en-US" altLang="zh-CN" dirty="0"/>
              <a:t>      </a:t>
            </a:r>
            <a:r>
              <a:rPr lang="zh-CN" altLang="en-US" dirty="0"/>
              <a:t>③结点内关键字数量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a:t>
            </a:r>
            <a:r>
              <a:rPr lang="zh-CN" altLang="en-US" dirty="0">
                <a:solidFill>
                  <a:schemeClr val="accent2"/>
                </a:solidFill>
              </a:rPr>
              <a:t>不</a:t>
            </a:r>
            <a:r>
              <a:rPr lang="zh-CN" altLang="en-US" dirty="0"/>
              <a:t>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的结点，则需要进行</a:t>
            </a:r>
            <a:r>
              <a:rPr lang="zh-CN" altLang="en-US" dirty="0">
                <a:solidFill>
                  <a:schemeClr val="accent2"/>
                </a:solidFill>
              </a:rPr>
              <a:t>结点合并</a:t>
            </a:r>
            <a:r>
              <a:rPr lang="zh-CN" altLang="en-US" dirty="0"/>
              <a:t>。</a:t>
            </a:r>
            <a:endParaRPr lang="en-US" altLang="zh-CN" dirty="0"/>
          </a:p>
        </p:txBody>
      </p:sp>
      <p:sp>
        <p:nvSpPr>
          <p:cNvPr id="56" name="矩形 55">
            <a:extLst>
              <a:ext uri="{FF2B5EF4-FFF2-40B4-BE49-F238E27FC236}">
                <a16:creationId xmlns:a16="http://schemas.microsoft.com/office/drawing/2014/main" xmlns="" id="{5DA8BAB1-F8BD-4F06-895D-C1FD74F6E707}"/>
              </a:ext>
            </a:extLst>
          </p:cNvPr>
          <p:cNvSpPr/>
          <p:nvPr/>
        </p:nvSpPr>
        <p:spPr>
          <a:xfrm>
            <a:off x="4580857" y="392151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6A12ACF7-7713-4071-8B6F-31571653F27C}"/>
              </a:ext>
            </a:extLst>
          </p:cNvPr>
          <p:cNvSpPr/>
          <p:nvPr/>
        </p:nvSpPr>
        <p:spPr>
          <a:xfrm>
            <a:off x="5075807" y="392151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AC74D45E-DDB1-438A-ADC9-4BAD7F0FC408}"/>
              </a:ext>
            </a:extLst>
          </p:cNvPr>
          <p:cNvSpPr/>
          <p:nvPr/>
        </p:nvSpPr>
        <p:spPr>
          <a:xfrm>
            <a:off x="5570757" y="392151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53C20900-7A85-4E36-8FD9-613D49D36874}"/>
              </a:ext>
            </a:extLst>
          </p:cNvPr>
          <p:cNvSpPr/>
          <p:nvPr/>
        </p:nvSpPr>
        <p:spPr>
          <a:xfrm>
            <a:off x="2342992" y="476138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C6C4408F-7293-4BCA-BFD5-EE069B872878}"/>
              </a:ext>
            </a:extLst>
          </p:cNvPr>
          <p:cNvSpPr/>
          <p:nvPr/>
        </p:nvSpPr>
        <p:spPr>
          <a:xfrm>
            <a:off x="2837942" y="476138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FB4169DA-7C0C-403F-9DEE-A32ACC6DC81F}"/>
              </a:ext>
            </a:extLst>
          </p:cNvPr>
          <p:cNvSpPr/>
          <p:nvPr/>
        </p:nvSpPr>
        <p:spPr>
          <a:xfrm>
            <a:off x="3332892" y="476138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EB1CC66-6196-4E80-AC68-70CF6C3BD8F8}"/>
              </a:ext>
            </a:extLst>
          </p:cNvPr>
          <p:cNvSpPr txBox="1"/>
          <p:nvPr/>
        </p:nvSpPr>
        <p:spPr>
          <a:xfrm>
            <a:off x="2938502" y="4761381"/>
            <a:ext cx="293829" cy="369332"/>
          </a:xfrm>
          <a:prstGeom prst="rect">
            <a:avLst/>
          </a:prstGeom>
          <a:noFill/>
        </p:spPr>
        <p:txBody>
          <a:bodyPr wrap="square" rtlCol="0">
            <a:spAutoFit/>
          </a:bodyPr>
          <a:lstStyle/>
          <a:p>
            <a:r>
              <a:rPr lang="en-US" altLang="zh-CN" dirty="0"/>
              <a:t>5</a:t>
            </a:r>
            <a:endParaRPr lang="zh-CN" altLang="en-US" dirty="0"/>
          </a:p>
        </p:txBody>
      </p:sp>
      <p:sp>
        <p:nvSpPr>
          <p:cNvPr id="63" name="矩形 62">
            <a:extLst>
              <a:ext uri="{FF2B5EF4-FFF2-40B4-BE49-F238E27FC236}">
                <a16:creationId xmlns:a16="http://schemas.microsoft.com/office/drawing/2014/main" xmlns="" id="{0D8CAADE-2742-4F52-B040-A67BCCD054D2}"/>
              </a:ext>
            </a:extLst>
          </p:cNvPr>
          <p:cNvSpPr/>
          <p:nvPr/>
        </p:nvSpPr>
        <p:spPr>
          <a:xfrm>
            <a:off x="7501624" y="474645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xmlns="" id="{1ED0C161-A02D-4D27-8867-7E0E844EEF1E}"/>
              </a:ext>
            </a:extLst>
          </p:cNvPr>
          <p:cNvSpPr/>
          <p:nvPr/>
        </p:nvSpPr>
        <p:spPr>
          <a:xfrm>
            <a:off x="7996574" y="474645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xmlns="" id="{C3335957-5B0C-4174-9BB1-75D8ED1B425E}"/>
              </a:ext>
            </a:extLst>
          </p:cNvPr>
          <p:cNvSpPr/>
          <p:nvPr/>
        </p:nvSpPr>
        <p:spPr>
          <a:xfrm>
            <a:off x="8491524" y="474645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8FAEBAAD-3C85-4720-8545-9D2C17B2F796}"/>
              </a:ext>
            </a:extLst>
          </p:cNvPr>
          <p:cNvSpPr/>
          <p:nvPr/>
        </p:nvSpPr>
        <p:spPr>
          <a:xfrm>
            <a:off x="7006674" y="474645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F6674EFB-420C-40A4-82FF-311202132F66}"/>
              </a:ext>
            </a:extLst>
          </p:cNvPr>
          <p:cNvSpPr/>
          <p:nvPr/>
        </p:nvSpPr>
        <p:spPr>
          <a:xfrm>
            <a:off x="8986474" y="474645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41E2A228-5C19-4854-88E6-64C5DCE00B8A}"/>
              </a:ext>
            </a:extLst>
          </p:cNvPr>
          <p:cNvSpPr/>
          <p:nvPr/>
        </p:nvSpPr>
        <p:spPr>
          <a:xfrm>
            <a:off x="750482"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5DECCE20-5823-4034-A7E8-0986F9F1B461}"/>
              </a:ext>
            </a:extLst>
          </p:cNvPr>
          <p:cNvSpPr/>
          <p:nvPr/>
        </p:nvSpPr>
        <p:spPr>
          <a:xfrm>
            <a:off x="1245432"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234A3C65-D01D-4EA6-BFF7-85B7AC88B799}"/>
              </a:ext>
            </a:extLst>
          </p:cNvPr>
          <p:cNvSpPr/>
          <p:nvPr/>
        </p:nvSpPr>
        <p:spPr>
          <a:xfrm>
            <a:off x="1740382"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D80C539-9289-4431-8F51-75DD22C72270}"/>
              </a:ext>
            </a:extLst>
          </p:cNvPr>
          <p:cNvSpPr txBox="1"/>
          <p:nvPr/>
        </p:nvSpPr>
        <p:spPr>
          <a:xfrm>
            <a:off x="1326121" y="5635164"/>
            <a:ext cx="293829" cy="369332"/>
          </a:xfrm>
          <a:prstGeom prst="rect">
            <a:avLst/>
          </a:prstGeom>
          <a:noFill/>
        </p:spPr>
        <p:txBody>
          <a:bodyPr wrap="square" rtlCol="0">
            <a:spAutoFit/>
          </a:bodyPr>
          <a:lstStyle/>
          <a:p>
            <a:r>
              <a:rPr lang="en-US" altLang="zh-CN" dirty="0"/>
              <a:t>2</a:t>
            </a:r>
            <a:endParaRPr lang="zh-CN" altLang="en-US" dirty="0"/>
          </a:p>
        </p:txBody>
      </p:sp>
      <p:sp>
        <p:nvSpPr>
          <p:cNvPr id="73" name="文本框 72">
            <a:extLst>
              <a:ext uri="{FF2B5EF4-FFF2-40B4-BE49-F238E27FC236}">
                <a16:creationId xmlns:a16="http://schemas.microsoft.com/office/drawing/2014/main" xmlns="" id="{9CD6EA8D-69E9-461A-892D-E446CE534BEC}"/>
              </a:ext>
            </a:extLst>
          </p:cNvPr>
          <p:cNvSpPr txBox="1"/>
          <p:nvPr/>
        </p:nvSpPr>
        <p:spPr>
          <a:xfrm>
            <a:off x="5075807" y="3933694"/>
            <a:ext cx="494950" cy="369332"/>
          </a:xfrm>
          <a:prstGeom prst="rect">
            <a:avLst/>
          </a:prstGeom>
          <a:noFill/>
        </p:spPr>
        <p:txBody>
          <a:bodyPr wrap="square" rtlCol="0">
            <a:spAutoFit/>
          </a:bodyPr>
          <a:lstStyle/>
          <a:p>
            <a:r>
              <a:rPr lang="en-US" altLang="zh-CN" dirty="0"/>
              <a:t>10</a:t>
            </a:r>
            <a:endParaRPr lang="zh-CN" altLang="en-US" dirty="0"/>
          </a:p>
        </p:txBody>
      </p:sp>
      <p:sp>
        <p:nvSpPr>
          <p:cNvPr id="74" name="文本框 73">
            <a:extLst>
              <a:ext uri="{FF2B5EF4-FFF2-40B4-BE49-F238E27FC236}">
                <a16:creationId xmlns:a16="http://schemas.microsoft.com/office/drawing/2014/main" xmlns="" id="{8936ECF8-7E93-403E-AAC2-C654D087EA66}"/>
              </a:ext>
            </a:extLst>
          </p:cNvPr>
          <p:cNvSpPr txBox="1"/>
          <p:nvPr/>
        </p:nvSpPr>
        <p:spPr>
          <a:xfrm>
            <a:off x="7501624" y="4746459"/>
            <a:ext cx="494950" cy="369332"/>
          </a:xfrm>
          <a:prstGeom prst="rect">
            <a:avLst/>
          </a:prstGeom>
          <a:noFill/>
        </p:spPr>
        <p:txBody>
          <a:bodyPr wrap="square" rtlCol="0">
            <a:spAutoFit/>
          </a:bodyPr>
          <a:lstStyle/>
          <a:p>
            <a:r>
              <a:rPr lang="en-US" altLang="zh-CN" dirty="0"/>
              <a:t>14</a:t>
            </a:r>
            <a:endParaRPr lang="zh-CN" altLang="en-US" dirty="0"/>
          </a:p>
        </p:txBody>
      </p:sp>
      <p:sp>
        <p:nvSpPr>
          <p:cNvPr id="75" name="文本框 74">
            <a:extLst>
              <a:ext uri="{FF2B5EF4-FFF2-40B4-BE49-F238E27FC236}">
                <a16:creationId xmlns:a16="http://schemas.microsoft.com/office/drawing/2014/main" xmlns="" id="{E21C6DB9-1C93-4BE1-9487-B5AE60BC553E}"/>
              </a:ext>
            </a:extLst>
          </p:cNvPr>
          <p:cNvSpPr txBox="1"/>
          <p:nvPr/>
        </p:nvSpPr>
        <p:spPr>
          <a:xfrm>
            <a:off x="8491524" y="4746459"/>
            <a:ext cx="494950" cy="369332"/>
          </a:xfrm>
          <a:prstGeom prst="rect">
            <a:avLst/>
          </a:prstGeom>
          <a:noFill/>
        </p:spPr>
        <p:txBody>
          <a:bodyPr wrap="square" rtlCol="0">
            <a:spAutoFit/>
          </a:bodyPr>
          <a:lstStyle/>
          <a:p>
            <a:r>
              <a:rPr lang="en-US" altLang="zh-CN" dirty="0"/>
              <a:t>20</a:t>
            </a:r>
            <a:endParaRPr lang="zh-CN" altLang="en-US" dirty="0"/>
          </a:p>
        </p:txBody>
      </p:sp>
      <p:cxnSp>
        <p:nvCxnSpPr>
          <p:cNvPr id="76" name="直接箭头连接符 75">
            <a:extLst>
              <a:ext uri="{FF2B5EF4-FFF2-40B4-BE49-F238E27FC236}">
                <a16:creationId xmlns:a16="http://schemas.microsoft.com/office/drawing/2014/main" xmlns="" id="{EE46DEDC-5E49-4CFD-A945-42F5E9F565D4}"/>
              </a:ext>
            </a:extLst>
          </p:cNvPr>
          <p:cNvCxnSpPr>
            <a:endCxn id="72" idx="0"/>
          </p:cNvCxnSpPr>
          <p:nvPr/>
        </p:nvCxnSpPr>
        <p:spPr>
          <a:xfrm flipH="1">
            <a:off x="1473036" y="4946047"/>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xmlns="" id="{A17460A0-D104-4A4B-97C5-E10058274220}"/>
              </a:ext>
            </a:extLst>
          </p:cNvPr>
          <p:cNvCxnSpPr>
            <a:cxnSpLocks/>
            <a:endCxn id="60" idx="0"/>
          </p:cNvCxnSpPr>
          <p:nvPr/>
        </p:nvCxnSpPr>
        <p:spPr>
          <a:xfrm flipH="1">
            <a:off x="3085417" y="4118360"/>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73440464-0104-46C8-A7FB-29E2C5E651EF}"/>
              </a:ext>
            </a:extLst>
          </p:cNvPr>
          <p:cNvCxnSpPr>
            <a:endCxn id="64" idx="0"/>
          </p:cNvCxnSpPr>
          <p:nvPr/>
        </p:nvCxnSpPr>
        <p:spPr>
          <a:xfrm>
            <a:off x="5818232" y="4118360"/>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78">
            <a:extLst>
              <a:ext uri="{FF2B5EF4-FFF2-40B4-BE49-F238E27FC236}">
                <a16:creationId xmlns:a16="http://schemas.microsoft.com/office/drawing/2014/main" xmlns="" id="{10290752-CF65-445C-B7A5-54930373FC03}"/>
              </a:ext>
            </a:extLst>
          </p:cNvPr>
          <p:cNvSpPr/>
          <p:nvPr/>
        </p:nvSpPr>
        <p:spPr>
          <a:xfrm>
            <a:off x="3356364"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xmlns="" id="{098AEE13-3C72-4302-BCBE-866FA19FA0EB}"/>
              </a:ext>
            </a:extLst>
          </p:cNvPr>
          <p:cNvSpPr/>
          <p:nvPr/>
        </p:nvSpPr>
        <p:spPr>
          <a:xfrm>
            <a:off x="3851314"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xmlns="" id="{182E7BA6-5A6D-41AB-A509-8F23C4917E81}"/>
              </a:ext>
            </a:extLst>
          </p:cNvPr>
          <p:cNvSpPr/>
          <p:nvPr/>
        </p:nvSpPr>
        <p:spPr>
          <a:xfrm>
            <a:off x="4346264"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xmlns="" id="{C0706705-4EB9-4A98-9DE2-315F37DB8042}"/>
              </a:ext>
            </a:extLst>
          </p:cNvPr>
          <p:cNvSpPr/>
          <p:nvPr/>
        </p:nvSpPr>
        <p:spPr>
          <a:xfrm>
            <a:off x="2861414"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8844FA66-DD55-4002-9916-34198124D830}"/>
              </a:ext>
            </a:extLst>
          </p:cNvPr>
          <p:cNvSpPr/>
          <p:nvPr/>
        </p:nvSpPr>
        <p:spPr>
          <a:xfrm>
            <a:off x="4841214" y="563516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xmlns="" id="{98F0C1B4-A446-4D03-A31E-FC2026D98822}"/>
              </a:ext>
            </a:extLst>
          </p:cNvPr>
          <p:cNvSpPr txBox="1"/>
          <p:nvPr/>
        </p:nvSpPr>
        <p:spPr>
          <a:xfrm>
            <a:off x="3356364" y="5635164"/>
            <a:ext cx="494950" cy="369332"/>
          </a:xfrm>
          <a:prstGeom prst="rect">
            <a:avLst/>
          </a:prstGeom>
          <a:noFill/>
        </p:spPr>
        <p:txBody>
          <a:bodyPr wrap="square" rtlCol="0">
            <a:spAutoFit/>
          </a:bodyPr>
          <a:lstStyle/>
          <a:p>
            <a:r>
              <a:rPr lang="en-US" altLang="zh-CN" dirty="0"/>
              <a:t>7</a:t>
            </a:r>
            <a:endParaRPr lang="zh-CN" altLang="en-US" dirty="0"/>
          </a:p>
        </p:txBody>
      </p:sp>
      <p:sp>
        <p:nvSpPr>
          <p:cNvPr id="85" name="文本框 84">
            <a:extLst>
              <a:ext uri="{FF2B5EF4-FFF2-40B4-BE49-F238E27FC236}">
                <a16:creationId xmlns:a16="http://schemas.microsoft.com/office/drawing/2014/main" xmlns="" id="{261A083A-80DF-4C3A-88DC-7EC9A1F8529C}"/>
              </a:ext>
            </a:extLst>
          </p:cNvPr>
          <p:cNvSpPr txBox="1"/>
          <p:nvPr/>
        </p:nvSpPr>
        <p:spPr>
          <a:xfrm>
            <a:off x="4346264" y="5635164"/>
            <a:ext cx="494950" cy="369332"/>
          </a:xfrm>
          <a:prstGeom prst="rect">
            <a:avLst/>
          </a:prstGeom>
          <a:noFill/>
        </p:spPr>
        <p:txBody>
          <a:bodyPr wrap="square" rtlCol="0">
            <a:spAutoFit/>
          </a:bodyPr>
          <a:lstStyle/>
          <a:p>
            <a:r>
              <a:rPr lang="en-US" altLang="zh-CN" dirty="0"/>
              <a:t>9</a:t>
            </a:r>
            <a:endParaRPr lang="zh-CN" altLang="en-US" dirty="0"/>
          </a:p>
        </p:txBody>
      </p:sp>
      <p:cxnSp>
        <p:nvCxnSpPr>
          <p:cNvPr id="86" name="直接箭头连接符 85">
            <a:extLst>
              <a:ext uri="{FF2B5EF4-FFF2-40B4-BE49-F238E27FC236}">
                <a16:creationId xmlns:a16="http://schemas.microsoft.com/office/drawing/2014/main" xmlns="" id="{70F86A93-5BA5-45C1-89C3-B58E04B8238B}"/>
              </a:ext>
            </a:extLst>
          </p:cNvPr>
          <p:cNvCxnSpPr>
            <a:endCxn id="80" idx="0"/>
          </p:cNvCxnSpPr>
          <p:nvPr/>
        </p:nvCxnSpPr>
        <p:spPr>
          <a:xfrm>
            <a:off x="3516751" y="5013606"/>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xmlns="" id="{FA839BD1-9A3B-4390-8A21-5A72D68177FC}"/>
              </a:ext>
            </a:extLst>
          </p:cNvPr>
          <p:cNvSpPr/>
          <p:nvPr/>
        </p:nvSpPr>
        <p:spPr>
          <a:xfrm>
            <a:off x="6571247" y="563931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E1C3272B-2DBB-4D20-96AC-E1231267076C}"/>
              </a:ext>
            </a:extLst>
          </p:cNvPr>
          <p:cNvSpPr/>
          <p:nvPr/>
        </p:nvSpPr>
        <p:spPr>
          <a:xfrm>
            <a:off x="7066197" y="563931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D9394974-CACA-451A-99E1-2760E1209CFC}"/>
              </a:ext>
            </a:extLst>
          </p:cNvPr>
          <p:cNvSpPr/>
          <p:nvPr/>
        </p:nvSpPr>
        <p:spPr>
          <a:xfrm>
            <a:off x="6076297" y="563931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313C386-0298-432D-9D3D-D825784A3AC4}"/>
              </a:ext>
            </a:extLst>
          </p:cNvPr>
          <p:cNvSpPr txBox="1"/>
          <p:nvPr/>
        </p:nvSpPr>
        <p:spPr>
          <a:xfrm>
            <a:off x="6571247" y="5639314"/>
            <a:ext cx="494950" cy="369332"/>
          </a:xfrm>
          <a:prstGeom prst="rect">
            <a:avLst/>
          </a:prstGeom>
          <a:noFill/>
        </p:spPr>
        <p:txBody>
          <a:bodyPr wrap="square" rtlCol="0">
            <a:spAutoFit/>
          </a:bodyPr>
          <a:lstStyle/>
          <a:p>
            <a:r>
              <a:rPr lang="en-US" altLang="zh-CN" dirty="0"/>
              <a:t>11</a:t>
            </a:r>
            <a:endParaRPr lang="zh-CN" altLang="en-US" dirty="0"/>
          </a:p>
        </p:txBody>
      </p:sp>
      <p:cxnSp>
        <p:nvCxnSpPr>
          <p:cNvPr id="94" name="直接箭头连接符 93">
            <a:extLst>
              <a:ext uri="{FF2B5EF4-FFF2-40B4-BE49-F238E27FC236}">
                <a16:creationId xmlns:a16="http://schemas.microsoft.com/office/drawing/2014/main" xmlns="" id="{4D2EB1F1-6A72-47A3-B8D7-929D8318BB00}"/>
              </a:ext>
            </a:extLst>
          </p:cNvPr>
          <p:cNvCxnSpPr>
            <a:cxnSpLocks/>
            <a:endCxn id="92" idx="0"/>
          </p:cNvCxnSpPr>
          <p:nvPr/>
        </p:nvCxnSpPr>
        <p:spPr>
          <a:xfrm flipH="1">
            <a:off x="6818722" y="4943302"/>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244049" y="4946047"/>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xmlns="" id="{68FC54E8-FDDF-4827-9BA1-B25D309E5093}"/>
              </a:ext>
            </a:extLst>
          </p:cNvPr>
          <p:cNvSpPr/>
          <p:nvPr/>
        </p:nvSpPr>
        <p:spPr>
          <a:xfrm>
            <a:off x="8303572" y="563038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xmlns="" id="{798EF784-D796-4A7C-B820-8402A03C1490}"/>
              </a:ext>
            </a:extLst>
          </p:cNvPr>
          <p:cNvSpPr/>
          <p:nvPr/>
        </p:nvSpPr>
        <p:spPr>
          <a:xfrm>
            <a:off x="8798522" y="563038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xmlns="" id="{4268A80D-DB6E-4642-A217-6691D9EA8BB6}"/>
              </a:ext>
            </a:extLst>
          </p:cNvPr>
          <p:cNvSpPr/>
          <p:nvPr/>
        </p:nvSpPr>
        <p:spPr>
          <a:xfrm>
            <a:off x="9293472" y="563038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xmlns="" id="{881F91A3-BA02-4A78-BE7F-18C6236E86EB}"/>
              </a:ext>
            </a:extLst>
          </p:cNvPr>
          <p:cNvSpPr txBox="1"/>
          <p:nvPr/>
        </p:nvSpPr>
        <p:spPr>
          <a:xfrm>
            <a:off x="8818393" y="5616152"/>
            <a:ext cx="494950" cy="369332"/>
          </a:xfrm>
          <a:prstGeom prst="rect">
            <a:avLst/>
          </a:prstGeom>
          <a:noFill/>
        </p:spPr>
        <p:txBody>
          <a:bodyPr wrap="square" rtlCol="0">
            <a:spAutoFit/>
          </a:bodyPr>
          <a:lstStyle/>
          <a:p>
            <a:r>
              <a:rPr lang="en-US" altLang="zh-CN" dirty="0"/>
              <a:t>16</a:t>
            </a:r>
            <a:endParaRPr lang="zh-CN" altLang="en-US" dirty="0"/>
          </a:p>
        </p:txBody>
      </p:sp>
      <p:sp>
        <p:nvSpPr>
          <p:cNvPr id="119" name="矩形 118">
            <a:extLst>
              <a:ext uri="{FF2B5EF4-FFF2-40B4-BE49-F238E27FC236}">
                <a16:creationId xmlns:a16="http://schemas.microsoft.com/office/drawing/2014/main" xmlns="" id="{6C8A70AC-79DB-495B-8D56-4E66C8F49A45}"/>
              </a:ext>
            </a:extLst>
          </p:cNvPr>
          <p:cNvSpPr/>
          <p:nvPr/>
        </p:nvSpPr>
        <p:spPr>
          <a:xfrm>
            <a:off x="10351380" y="563901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xmlns="" id="{30C101AA-C79E-484B-A7B8-DD17EC40A0B1}"/>
              </a:ext>
            </a:extLst>
          </p:cNvPr>
          <p:cNvSpPr/>
          <p:nvPr/>
        </p:nvSpPr>
        <p:spPr>
          <a:xfrm>
            <a:off x="10846330" y="563901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097B2F92-EDEE-4A75-9F9B-FD284164A702}"/>
              </a:ext>
            </a:extLst>
          </p:cNvPr>
          <p:cNvSpPr/>
          <p:nvPr/>
        </p:nvSpPr>
        <p:spPr>
          <a:xfrm>
            <a:off x="11341280" y="5639010"/>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4D1D8E03-32A3-414B-A093-D85A9B39CEBC}"/>
              </a:ext>
            </a:extLst>
          </p:cNvPr>
          <p:cNvSpPr txBox="1"/>
          <p:nvPr/>
        </p:nvSpPr>
        <p:spPr>
          <a:xfrm>
            <a:off x="10866201" y="5624774"/>
            <a:ext cx="494950" cy="369332"/>
          </a:xfrm>
          <a:prstGeom prst="rect">
            <a:avLst/>
          </a:prstGeom>
          <a:noFill/>
        </p:spPr>
        <p:txBody>
          <a:bodyPr wrap="square" rtlCol="0">
            <a:spAutoFit/>
          </a:bodyPr>
          <a:lstStyle/>
          <a:p>
            <a:r>
              <a:rPr lang="en-US" altLang="zh-CN" dirty="0"/>
              <a:t>22</a:t>
            </a:r>
            <a:endParaRPr lang="zh-CN" altLang="en-US" dirty="0"/>
          </a:p>
        </p:txBody>
      </p:sp>
      <p:cxnSp>
        <p:nvCxnSpPr>
          <p:cNvPr id="123" name="直接箭头连接符 122">
            <a:extLst>
              <a:ext uri="{FF2B5EF4-FFF2-40B4-BE49-F238E27FC236}">
                <a16:creationId xmlns:a16="http://schemas.microsoft.com/office/drawing/2014/main" xmlns="" id="{E265848C-6B67-4399-BD71-BA3B4EE1B3D5}"/>
              </a:ext>
            </a:extLst>
          </p:cNvPr>
          <p:cNvCxnSpPr>
            <a:endCxn id="122" idx="0"/>
          </p:cNvCxnSpPr>
          <p:nvPr/>
        </p:nvCxnSpPr>
        <p:spPr>
          <a:xfrm>
            <a:off x="9232850" y="4946047"/>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3E6C5D88-901D-436C-B781-5970B45DA541}"/>
              </a:ext>
            </a:extLst>
          </p:cNvPr>
          <p:cNvSpPr txBox="1"/>
          <p:nvPr/>
        </p:nvSpPr>
        <p:spPr>
          <a:xfrm>
            <a:off x="2117530" y="6306105"/>
            <a:ext cx="1064934" cy="369332"/>
          </a:xfrm>
          <a:prstGeom prst="rect">
            <a:avLst/>
          </a:prstGeom>
          <a:noFill/>
        </p:spPr>
        <p:txBody>
          <a:bodyPr wrap="square" rtlCol="0">
            <a:spAutoFit/>
          </a:bodyPr>
          <a:lstStyle/>
          <a:p>
            <a:r>
              <a:rPr lang="en-US" altLang="zh-CN" dirty="0"/>
              <a:t>3</a:t>
            </a:r>
            <a:r>
              <a:rPr lang="zh-CN" altLang="en-US" dirty="0"/>
              <a:t>阶</a:t>
            </a:r>
            <a:r>
              <a:rPr lang="en-US" altLang="zh-CN" dirty="0"/>
              <a:t>B</a:t>
            </a:r>
            <a:r>
              <a:rPr lang="zh-CN" altLang="en-US" dirty="0"/>
              <a:t>树</a:t>
            </a:r>
          </a:p>
        </p:txBody>
      </p:sp>
      <p:sp>
        <p:nvSpPr>
          <p:cNvPr id="7" name="矩形 6">
            <a:extLst>
              <a:ext uri="{FF2B5EF4-FFF2-40B4-BE49-F238E27FC236}">
                <a16:creationId xmlns:a16="http://schemas.microsoft.com/office/drawing/2014/main" xmlns="" id="{A61C6DEB-07A6-457F-ADF3-6647A4CE5E96}"/>
              </a:ext>
            </a:extLst>
          </p:cNvPr>
          <p:cNvSpPr/>
          <p:nvPr/>
        </p:nvSpPr>
        <p:spPr>
          <a:xfrm>
            <a:off x="3516751" y="6306105"/>
            <a:ext cx="1483088" cy="369332"/>
          </a:xfrm>
          <a:prstGeom prst="rect">
            <a:avLst/>
          </a:prstGeom>
        </p:spPr>
        <p:txBody>
          <a:bodyPr wrap="square">
            <a:spAutoFit/>
          </a:bodyPr>
          <a:lstStyle/>
          <a:p>
            <a:r>
              <a:rPr lang="zh-CN" altLang="en-US" dirty="0">
                <a:latin typeface="Lucida Sans Unicode" panose="020B0602030504020204" pitchFamily="34" charset="0"/>
                <a:cs typeface="Lucida Sans Unicode" panose="020B0602030504020204" pitchFamily="34" charset="0"/>
              </a:rPr>
              <a:t>⌈</a:t>
            </a:r>
            <a:r>
              <a:rPr lang="en-US" altLang="zh-CN" dirty="0"/>
              <a:t>3/2</a:t>
            </a:r>
            <a:r>
              <a:rPr lang="zh-CN" altLang="en-US" dirty="0">
                <a:latin typeface="Lucida Sans Unicode" panose="020B0602030504020204" pitchFamily="34" charset="0"/>
                <a:cs typeface="Lucida Sans Unicode" panose="020B0602030504020204" pitchFamily="34" charset="0"/>
              </a:rPr>
              <a:t>⌉</a:t>
            </a:r>
            <a:r>
              <a:rPr lang="en-US" altLang="zh-CN" dirty="0"/>
              <a:t>-1=1 </a:t>
            </a:r>
            <a:endParaRPr lang="zh-CN" altLang="en-US" dirty="0"/>
          </a:p>
        </p:txBody>
      </p:sp>
      <p:cxnSp>
        <p:nvCxnSpPr>
          <p:cNvPr id="10" name="直接箭头连接符 9">
            <a:extLst>
              <a:ext uri="{FF2B5EF4-FFF2-40B4-BE49-F238E27FC236}">
                <a16:creationId xmlns:a16="http://schemas.microsoft.com/office/drawing/2014/main" xmlns="" id="{639E7FEC-2A94-48CB-9FAC-8AD79C4B4F34}"/>
              </a:ext>
            </a:extLst>
          </p:cNvPr>
          <p:cNvCxnSpPr/>
          <p:nvPr/>
        </p:nvCxnSpPr>
        <p:spPr>
          <a:xfrm flipH="1" flipV="1">
            <a:off x="4706224" y="6115574"/>
            <a:ext cx="1174459" cy="37730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2650FDE2-14D9-4FF1-A59E-49EF1AA8B507}"/>
              </a:ext>
            </a:extLst>
          </p:cNvPr>
          <p:cNvSpPr txBox="1"/>
          <p:nvPr/>
        </p:nvSpPr>
        <p:spPr>
          <a:xfrm>
            <a:off x="5956815" y="6329651"/>
            <a:ext cx="2448954" cy="369332"/>
          </a:xfrm>
          <a:prstGeom prst="rect">
            <a:avLst/>
          </a:prstGeom>
          <a:noFill/>
        </p:spPr>
        <p:txBody>
          <a:bodyPr wrap="square" rtlCol="0">
            <a:spAutoFit/>
          </a:bodyPr>
          <a:lstStyle/>
          <a:p>
            <a:r>
              <a:rPr lang="zh-CN" altLang="en-US" dirty="0">
                <a:solidFill>
                  <a:schemeClr val="accent2"/>
                </a:solidFill>
              </a:rPr>
              <a:t>第①种情况：删除</a:t>
            </a:r>
            <a:r>
              <a:rPr lang="en-US" altLang="zh-CN" dirty="0">
                <a:solidFill>
                  <a:schemeClr val="accent2"/>
                </a:solidFill>
              </a:rPr>
              <a:t>9</a:t>
            </a:r>
            <a:endParaRPr lang="zh-CN" altLang="en-US" dirty="0">
              <a:solidFill>
                <a:schemeClr val="accent2"/>
              </a:solidFill>
            </a:endParaRPr>
          </a:p>
        </p:txBody>
      </p:sp>
    </p:spTree>
    <p:extLst>
      <p:ext uri="{BB962C8B-B14F-4D97-AF65-F5344CB8AC3E}">
        <p14:creationId xmlns:p14="http://schemas.microsoft.com/office/powerpoint/2010/main" val="183394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 grpId="0"/>
      <p:bldP spid="4" grpId="0"/>
      <p:bldP spid="56" grpId="0" animBg="1"/>
      <p:bldP spid="57" grpId="0" animBg="1"/>
      <p:bldP spid="58" grpId="0" animBg="1"/>
      <p:bldP spid="59" grpId="0" animBg="1"/>
      <p:bldP spid="60" grpId="0" animBg="1"/>
      <p:bldP spid="61" grpId="0" animBg="1"/>
      <p:bldP spid="62" grpId="0"/>
      <p:bldP spid="63" grpId="0" animBg="1"/>
      <p:bldP spid="64" grpId="0" animBg="1"/>
      <p:bldP spid="65" grpId="0" animBg="1"/>
      <p:bldP spid="66" grpId="0" animBg="1"/>
      <p:bldP spid="67" grpId="0" animBg="1"/>
      <p:bldP spid="68" grpId="0" animBg="1"/>
      <p:bldP spid="69" grpId="0" animBg="1"/>
      <p:bldP spid="71" grpId="0" animBg="1"/>
      <p:bldP spid="72" grpId="0"/>
      <p:bldP spid="73" grpId="0"/>
      <p:bldP spid="74" grpId="0"/>
      <p:bldP spid="75" grpId="0"/>
      <p:bldP spid="79" grpId="0" animBg="1"/>
      <p:bldP spid="80" grpId="0" animBg="1"/>
      <p:bldP spid="81" grpId="0" animBg="1"/>
      <p:bldP spid="82" grpId="0" animBg="1"/>
      <p:bldP spid="83" grpId="0" animBg="1"/>
      <p:bldP spid="84" grpId="0"/>
      <p:bldP spid="85" grpId="0"/>
      <p:bldP spid="87" grpId="0" animBg="1"/>
      <p:bldP spid="88" grpId="0" animBg="1"/>
      <p:bldP spid="90" grpId="0" animBg="1"/>
      <p:bldP spid="92" grpId="0"/>
      <p:bldP spid="97" grpId="0" animBg="1"/>
      <p:bldP spid="98" grpId="0" animBg="1"/>
      <p:bldP spid="100" grpId="0" animBg="1"/>
      <p:bldP spid="101" grpId="0"/>
      <p:bldP spid="119" grpId="0" animBg="1"/>
      <p:bldP spid="120" grpId="0" animBg="1"/>
      <p:bldP spid="121" grpId="0" animBg="1"/>
      <p:bldP spid="122" grpId="0"/>
      <p:bldP spid="5" grpId="0"/>
      <p:bldP spid="7" grpId="0"/>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584456" y="752037"/>
            <a:ext cx="11457451" cy="1754326"/>
          </a:xfrm>
          <a:prstGeom prst="rect">
            <a:avLst/>
          </a:prstGeom>
          <a:noFill/>
        </p:spPr>
        <p:txBody>
          <a:bodyPr wrap="square" rtlCol="0">
            <a:spAutoFit/>
          </a:bodyPr>
          <a:lstStyle/>
          <a:p>
            <a:r>
              <a:rPr lang="en-US" altLang="zh-CN" dirty="0"/>
              <a:t>1</a:t>
            </a:r>
            <a:r>
              <a:rPr lang="zh-CN" altLang="en-US" dirty="0"/>
              <a:t>）如果删除的关键字在终端结点上（</a:t>
            </a:r>
            <a:r>
              <a:rPr lang="zh-CN" altLang="en-US" dirty="0">
                <a:solidFill>
                  <a:schemeClr val="accent5"/>
                </a:solidFill>
              </a:rPr>
              <a:t>最底层非叶子结点</a:t>
            </a:r>
            <a:r>
              <a:rPr lang="zh-CN" altLang="en-US" dirty="0"/>
              <a:t>）：</a:t>
            </a:r>
            <a:endParaRPr lang="en-US" altLang="zh-CN" dirty="0"/>
          </a:p>
          <a:p>
            <a:r>
              <a:rPr lang="en-US" altLang="zh-CN" dirty="0"/>
              <a:t>      </a:t>
            </a:r>
            <a:r>
              <a:rPr lang="zh-CN" altLang="en-US" dirty="0"/>
              <a:t>①结点内关键字数量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，这时删除这个关键字不会破坏</a:t>
            </a:r>
            <a:r>
              <a:rPr lang="en-US" altLang="zh-CN" dirty="0"/>
              <a:t>B</a:t>
            </a:r>
            <a:r>
              <a:rPr lang="zh-CN" altLang="en-US" dirty="0"/>
              <a:t>树的定义要求。所以直接删除。</a:t>
            </a:r>
            <a:endParaRPr lang="en-US" altLang="zh-CN" dirty="0"/>
          </a:p>
          <a:p>
            <a:r>
              <a:rPr lang="en-US" altLang="zh-CN" dirty="0"/>
              <a:t>      </a:t>
            </a:r>
            <a:r>
              <a:rPr lang="zh-CN" altLang="en-US" dirty="0"/>
              <a:t>②结点内关键字数量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的结点，则去</a:t>
            </a:r>
            <a:r>
              <a:rPr lang="zh-CN" altLang="en-US" dirty="0" smtClean="0"/>
              <a:t>兄弟结点中</a:t>
            </a:r>
            <a:r>
              <a:rPr lang="zh-CN" altLang="en-US" dirty="0"/>
              <a:t>借关键字。</a:t>
            </a:r>
            <a:endParaRPr lang="en-US" altLang="zh-CN" dirty="0"/>
          </a:p>
          <a:p>
            <a:r>
              <a:rPr lang="en-US" altLang="zh-CN" dirty="0"/>
              <a:t>      </a:t>
            </a:r>
            <a:r>
              <a:rPr lang="zh-CN" altLang="en-US" dirty="0"/>
              <a:t>③结点内关键字数量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a:t>
            </a:r>
            <a:r>
              <a:rPr lang="zh-CN" altLang="en-US" dirty="0">
                <a:solidFill>
                  <a:schemeClr val="accent2"/>
                </a:solidFill>
              </a:rPr>
              <a:t>不</a:t>
            </a:r>
            <a:r>
              <a:rPr lang="zh-CN" altLang="en-US" dirty="0"/>
              <a:t>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的结点，则需要进行</a:t>
            </a:r>
            <a:r>
              <a:rPr lang="zh-CN" altLang="en-US" dirty="0">
                <a:solidFill>
                  <a:schemeClr val="accent2"/>
                </a:solidFill>
              </a:rPr>
              <a:t>结点合并</a:t>
            </a:r>
            <a:r>
              <a:rPr lang="zh-CN" altLang="en-US" dirty="0"/>
              <a:t>。</a:t>
            </a:r>
            <a:endParaRPr lang="en-US" altLang="zh-CN" dirty="0"/>
          </a:p>
        </p:txBody>
      </p:sp>
      <p:sp>
        <p:nvSpPr>
          <p:cNvPr id="56" name="矩形 55">
            <a:extLst>
              <a:ext uri="{FF2B5EF4-FFF2-40B4-BE49-F238E27FC236}">
                <a16:creationId xmlns:a16="http://schemas.microsoft.com/office/drawing/2014/main" xmlns="" id="{5DA8BAB1-F8BD-4F06-895D-C1FD74F6E707}"/>
              </a:ext>
            </a:extLst>
          </p:cNvPr>
          <p:cNvSpPr/>
          <p:nvPr/>
        </p:nvSpPr>
        <p:spPr>
          <a:xfrm>
            <a:off x="45808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6A12ACF7-7713-4071-8B6F-31571653F27C}"/>
              </a:ext>
            </a:extLst>
          </p:cNvPr>
          <p:cNvSpPr/>
          <p:nvPr/>
        </p:nvSpPr>
        <p:spPr>
          <a:xfrm>
            <a:off x="507580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AC74D45E-DDB1-438A-ADC9-4BAD7F0FC408}"/>
              </a:ext>
            </a:extLst>
          </p:cNvPr>
          <p:cNvSpPr/>
          <p:nvPr/>
        </p:nvSpPr>
        <p:spPr>
          <a:xfrm>
            <a:off x="55707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53C20900-7A85-4E36-8FD9-613D49D36874}"/>
              </a:ext>
            </a:extLst>
          </p:cNvPr>
          <p:cNvSpPr/>
          <p:nvPr/>
        </p:nvSpPr>
        <p:spPr>
          <a:xfrm>
            <a:off x="23429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C6C4408F-7293-4BCA-BFD5-EE069B872878}"/>
              </a:ext>
            </a:extLst>
          </p:cNvPr>
          <p:cNvSpPr/>
          <p:nvPr/>
        </p:nvSpPr>
        <p:spPr>
          <a:xfrm>
            <a:off x="283794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FB4169DA-7C0C-403F-9DEE-A32ACC6DC81F}"/>
              </a:ext>
            </a:extLst>
          </p:cNvPr>
          <p:cNvSpPr/>
          <p:nvPr/>
        </p:nvSpPr>
        <p:spPr>
          <a:xfrm>
            <a:off x="33328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EB1CC66-6196-4E80-AC68-70CF6C3BD8F8}"/>
              </a:ext>
            </a:extLst>
          </p:cNvPr>
          <p:cNvSpPr txBox="1"/>
          <p:nvPr/>
        </p:nvSpPr>
        <p:spPr>
          <a:xfrm>
            <a:off x="2938502" y="3482168"/>
            <a:ext cx="293829" cy="369332"/>
          </a:xfrm>
          <a:prstGeom prst="rect">
            <a:avLst/>
          </a:prstGeom>
          <a:noFill/>
        </p:spPr>
        <p:txBody>
          <a:bodyPr wrap="square" rtlCol="0">
            <a:spAutoFit/>
          </a:bodyPr>
          <a:lstStyle/>
          <a:p>
            <a:r>
              <a:rPr lang="en-US" altLang="zh-CN" dirty="0"/>
              <a:t>5</a:t>
            </a:r>
            <a:endParaRPr lang="zh-CN" altLang="en-US" dirty="0"/>
          </a:p>
        </p:txBody>
      </p:sp>
      <p:sp>
        <p:nvSpPr>
          <p:cNvPr id="63" name="矩形 62">
            <a:extLst>
              <a:ext uri="{FF2B5EF4-FFF2-40B4-BE49-F238E27FC236}">
                <a16:creationId xmlns:a16="http://schemas.microsoft.com/office/drawing/2014/main" xmlns="" id="{0D8CAADE-2742-4F52-B040-A67BCCD054D2}"/>
              </a:ext>
            </a:extLst>
          </p:cNvPr>
          <p:cNvSpPr/>
          <p:nvPr/>
        </p:nvSpPr>
        <p:spPr>
          <a:xfrm>
            <a:off x="750162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xmlns="" id="{1ED0C161-A02D-4D27-8867-7E0E844EEF1E}"/>
              </a:ext>
            </a:extLst>
          </p:cNvPr>
          <p:cNvSpPr/>
          <p:nvPr/>
        </p:nvSpPr>
        <p:spPr>
          <a:xfrm>
            <a:off x="79965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xmlns="" id="{C3335957-5B0C-4174-9BB1-75D8ED1B425E}"/>
              </a:ext>
            </a:extLst>
          </p:cNvPr>
          <p:cNvSpPr/>
          <p:nvPr/>
        </p:nvSpPr>
        <p:spPr>
          <a:xfrm>
            <a:off x="849152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8FAEBAAD-3C85-4720-8545-9D2C17B2F796}"/>
              </a:ext>
            </a:extLst>
          </p:cNvPr>
          <p:cNvSpPr/>
          <p:nvPr/>
        </p:nvSpPr>
        <p:spPr>
          <a:xfrm>
            <a:off x="70066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F6674EFB-420C-40A4-82FF-311202132F66}"/>
              </a:ext>
            </a:extLst>
          </p:cNvPr>
          <p:cNvSpPr/>
          <p:nvPr/>
        </p:nvSpPr>
        <p:spPr>
          <a:xfrm>
            <a:off x="89864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41E2A228-5C19-4854-88E6-64C5DCE00B8A}"/>
              </a:ext>
            </a:extLst>
          </p:cNvPr>
          <p:cNvSpPr/>
          <p:nvPr/>
        </p:nvSpPr>
        <p:spPr>
          <a:xfrm>
            <a:off x="750482"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5DECCE20-5823-4034-A7E8-0986F9F1B461}"/>
              </a:ext>
            </a:extLst>
          </p:cNvPr>
          <p:cNvSpPr/>
          <p:nvPr/>
        </p:nvSpPr>
        <p:spPr>
          <a:xfrm>
            <a:off x="1245432"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234A3C65-D01D-4EA6-BFF7-85B7AC88B799}"/>
              </a:ext>
            </a:extLst>
          </p:cNvPr>
          <p:cNvSpPr/>
          <p:nvPr/>
        </p:nvSpPr>
        <p:spPr>
          <a:xfrm>
            <a:off x="1740382"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D80C539-9289-4431-8F51-75DD22C72270}"/>
              </a:ext>
            </a:extLst>
          </p:cNvPr>
          <p:cNvSpPr txBox="1"/>
          <p:nvPr/>
        </p:nvSpPr>
        <p:spPr>
          <a:xfrm>
            <a:off x="1326121" y="4355951"/>
            <a:ext cx="293829" cy="369332"/>
          </a:xfrm>
          <a:prstGeom prst="rect">
            <a:avLst/>
          </a:prstGeom>
          <a:noFill/>
        </p:spPr>
        <p:txBody>
          <a:bodyPr wrap="square" rtlCol="0">
            <a:spAutoFit/>
          </a:bodyPr>
          <a:lstStyle/>
          <a:p>
            <a:r>
              <a:rPr lang="en-US" altLang="zh-CN" dirty="0"/>
              <a:t>2</a:t>
            </a:r>
            <a:endParaRPr lang="zh-CN" altLang="en-US" dirty="0"/>
          </a:p>
        </p:txBody>
      </p:sp>
      <p:sp>
        <p:nvSpPr>
          <p:cNvPr id="73" name="文本框 72">
            <a:extLst>
              <a:ext uri="{FF2B5EF4-FFF2-40B4-BE49-F238E27FC236}">
                <a16:creationId xmlns:a16="http://schemas.microsoft.com/office/drawing/2014/main" xmlns="" id="{9CD6EA8D-69E9-461A-892D-E446CE534BEC}"/>
              </a:ext>
            </a:extLst>
          </p:cNvPr>
          <p:cNvSpPr txBox="1"/>
          <p:nvPr/>
        </p:nvSpPr>
        <p:spPr>
          <a:xfrm>
            <a:off x="5075807" y="2654481"/>
            <a:ext cx="494950" cy="369332"/>
          </a:xfrm>
          <a:prstGeom prst="rect">
            <a:avLst/>
          </a:prstGeom>
          <a:noFill/>
        </p:spPr>
        <p:txBody>
          <a:bodyPr wrap="square" rtlCol="0">
            <a:spAutoFit/>
          </a:bodyPr>
          <a:lstStyle/>
          <a:p>
            <a:r>
              <a:rPr lang="en-US" altLang="zh-CN" dirty="0"/>
              <a:t>10</a:t>
            </a:r>
            <a:endParaRPr lang="zh-CN" altLang="en-US" dirty="0"/>
          </a:p>
        </p:txBody>
      </p:sp>
      <p:sp>
        <p:nvSpPr>
          <p:cNvPr id="74" name="文本框 73">
            <a:extLst>
              <a:ext uri="{FF2B5EF4-FFF2-40B4-BE49-F238E27FC236}">
                <a16:creationId xmlns:a16="http://schemas.microsoft.com/office/drawing/2014/main" xmlns="" id="{8936ECF8-7E93-403E-AAC2-C654D087EA66}"/>
              </a:ext>
            </a:extLst>
          </p:cNvPr>
          <p:cNvSpPr txBox="1"/>
          <p:nvPr/>
        </p:nvSpPr>
        <p:spPr>
          <a:xfrm>
            <a:off x="7501624" y="3467246"/>
            <a:ext cx="494950" cy="369332"/>
          </a:xfrm>
          <a:prstGeom prst="rect">
            <a:avLst/>
          </a:prstGeom>
          <a:noFill/>
        </p:spPr>
        <p:txBody>
          <a:bodyPr wrap="square" rtlCol="0">
            <a:spAutoFit/>
          </a:bodyPr>
          <a:lstStyle/>
          <a:p>
            <a:r>
              <a:rPr lang="en-US" altLang="zh-CN" dirty="0"/>
              <a:t>14</a:t>
            </a:r>
            <a:endParaRPr lang="zh-CN" altLang="en-US" dirty="0"/>
          </a:p>
        </p:txBody>
      </p:sp>
      <p:sp>
        <p:nvSpPr>
          <p:cNvPr id="75" name="文本框 74">
            <a:extLst>
              <a:ext uri="{FF2B5EF4-FFF2-40B4-BE49-F238E27FC236}">
                <a16:creationId xmlns:a16="http://schemas.microsoft.com/office/drawing/2014/main" xmlns="" id="{E21C6DB9-1C93-4BE1-9487-B5AE60BC553E}"/>
              </a:ext>
            </a:extLst>
          </p:cNvPr>
          <p:cNvSpPr txBox="1"/>
          <p:nvPr/>
        </p:nvSpPr>
        <p:spPr>
          <a:xfrm>
            <a:off x="8491524" y="3467246"/>
            <a:ext cx="494950" cy="369332"/>
          </a:xfrm>
          <a:prstGeom prst="rect">
            <a:avLst/>
          </a:prstGeom>
          <a:noFill/>
        </p:spPr>
        <p:txBody>
          <a:bodyPr wrap="square" rtlCol="0">
            <a:spAutoFit/>
          </a:bodyPr>
          <a:lstStyle/>
          <a:p>
            <a:r>
              <a:rPr lang="en-US" altLang="zh-CN" dirty="0"/>
              <a:t>20</a:t>
            </a:r>
            <a:endParaRPr lang="zh-CN" altLang="en-US" dirty="0"/>
          </a:p>
        </p:txBody>
      </p:sp>
      <p:cxnSp>
        <p:nvCxnSpPr>
          <p:cNvPr id="76" name="直接箭头连接符 75">
            <a:extLst>
              <a:ext uri="{FF2B5EF4-FFF2-40B4-BE49-F238E27FC236}">
                <a16:creationId xmlns:a16="http://schemas.microsoft.com/office/drawing/2014/main" xmlns="" id="{EE46DEDC-5E49-4CFD-A945-42F5E9F565D4}"/>
              </a:ext>
            </a:extLst>
          </p:cNvPr>
          <p:cNvCxnSpPr>
            <a:endCxn id="72" idx="0"/>
          </p:cNvCxnSpPr>
          <p:nvPr/>
        </p:nvCxnSpPr>
        <p:spPr>
          <a:xfrm flipH="1">
            <a:off x="1473036" y="3666834"/>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xmlns="" id="{A17460A0-D104-4A4B-97C5-E10058274220}"/>
              </a:ext>
            </a:extLst>
          </p:cNvPr>
          <p:cNvCxnSpPr>
            <a:cxnSpLocks/>
            <a:endCxn id="60" idx="0"/>
          </p:cNvCxnSpPr>
          <p:nvPr/>
        </p:nvCxnSpPr>
        <p:spPr>
          <a:xfrm flipH="1">
            <a:off x="3085417" y="2839147"/>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73440464-0104-46C8-A7FB-29E2C5E651EF}"/>
              </a:ext>
            </a:extLst>
          </p:cNvPr>
          <p:cNvCxnSpPr>
            <a:endCxn id="64" idx="0"/>
          </p:cNvCxnSpPr>
          <p:nvPr/>
        </p:nvCxnSpPr>
        <p:spPr>
          <a:xfrm>
            <a:off x="5818232" y="2839147"/>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78">
            <a:extLst>
              <a:ext uri="{FF2B5EF4-FFF2-40B4-BE49-F238E27FC236}">
                <a16:creationId xmlns:a16="http://schemas.microsoft.com/office/drawing/2014/main" xmlns="" id="{10290752-CF65-445C-B7A5-54930373FC03}"/>
              </a:ext>
            </a:extLst>
          </p:cNvPr>
          <p:cNvSpPr/>
          <p:nvPr/>
        </p:nvSpPr>
        <p:spPr>
          <a:xfrm>
            <a:off x="3356364"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xmlns="" id="{098AEE13-3C72-4302-BCBE-866FA19FA0EB}"/>
              </a:ext>
            </a:extLst>
          </p:cNvPr>
          <p:cNvSpPr/>
          <p:nvPr/>
        </p:nvSpPr>
        <p:spPr>
          <a:xfrm>
            <a:off x="3851314"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xmlns="" id="{182E7BA6-5A6D-41AB-A509-8F23C4917E81}"/>
              </a:ext>
            </a:extLst>
          </p:cNvPr>
          <p:cNvSpPr/>
          <p:nvPr/>
        </p:nvSpPr>
        <p:spPr>
          <a:xfrm>
            <a:off x="4346264"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xmlns="" id="{C0706705-4EB9-4A98-9DE2-315F37DB8042}"/>
              </a:ext>
            </a:extLst>
          </p:cNvPr>
          <p:cNvSpPr/>
          <p:nvPr/>
        </p:nvSpPr>
        <p:spPr>
          <a:xfrm>
            <a:off x="2861414"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8844FA66-DD55-4002-9916-34198124D830}"/>
              </a:ext>
            </a:extLst>
          </p:cNvPr>
          <p:cNvSpPr/>
          <p:nvPr/>
        </p:nvSpPr>
        <p:spPr>
          <a:xfrm>
            <a:off x="4841214" y="435595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xmlns="" id="{98F0C1B4-A446-4D03-A31E-FC2026D98822}"/>
              </a:ext>
            </a:extLst>
          </p:cNvPr>
          <p:cNvSpPr txBox="1"/>
          <p:nvPr/>
        </p:nvSpPr>
        <p:spPr>
          <a:xfrm>
            <a:off x="3356364" y="4355951"/>
            <a:ext cx="494950" cy="369332"/>
          </a:xfrm>
          <a:prstGeom prst="rect">
            <a:avLst/>
          </a:prstGeom>
          <a:noFill/>
        </p:spPr>
        <p:txBody>
          <a:bodyPr wrap="square" rtlCol="0">
            <a:spAutoFit/>
          </a:bodyPr>
          <a:lstStyle/>
          <a:p>
            <a:r>
              <a:rPr lang="en-US" altLang="zh-CN" dirty="0"/>
              <a:t>7</a:t>
            </a:r>
            <a:endParaRPr lang="zh-CN" altLang="en-US" dirty="0"/>
          </a:p>
        </p:txBody>
      </p:sp>
      <p:sp>
        <p:nvSpPr>
          <p:cNvPr id="85" name="文本框 84">
            <a:extLst>
              <a:ext uri="{FF2B5EF4-FFF2-40B4-BE49-F238E27FC236}">
                <a16:creationId xmlns:a16="http://schemas.microsoft.com/office/drawing/2014/main" xmlns="" id="{261A083A-80DF-4C3A-88DC-7EC9A1F8529C}"/>
              </a:ext>
            </a:extLst>
          </p:cNvPr>
          <p:cNvSpPr txBox="1"/>
          <p:nvPr/>
        </p:nvSpPr>
        <p:spPr>
          <a:xfrm>
            <a:off x="4346264" y="4355951"/>
            <a:ext cx="494950" cy="369332"/>
          </a:xfrm>
          <a:prstGeom prst="rect">
            <a:avLst/>
          </a:prstGeom>
          <a:noFill/>
        </p:spPr>
        <p:txBody>
          <a:bodyPr wrap="square" rtlCol="0">
            <a:spAutoFit/>
          </a:bodyPr>
          <a:lstStyle/>
          <a:p>
            <a:r>
              <a:rPr lang="en-US" altLang="zh-CN" dirty="0"/>
              <a:t>9</a:t>
            </a:r>
            <a:endParaRPr lang="zh-CN" altLang="en-US" dirty="0"/>
          </a:p>
        </p:txBody>
      </p:sp>
      <p:cxnSp>
        <p:nvCxnSpPr>
          <p:cNvPr id="86" name="直接箭头连接符 85">
            <a:extLst>
              <a:ext uri="{FF2B5EF4-FFF2-40B4-BE49-F238E27FC236}">
                <a16:creationId xmlns:a16="http://schemas.microsoft.com/office/drawing/2014/main" xmlns="" id="{70F86A93-5BA5-45C1-89C3-B58E04B8238B}"/>
              </a:ext>
            </a:extLst>
          </p:cNvPr>
          <p:cNvCxnSpPr>
            <a:endCxn id="80" idx="0"/>
          </p:cNvCxnSpPr>
          <p:nvPr/>
        </p:nvCxnSpPr>
        <p:spPr>
          <a:xfrm>
            <a:off x="3516751" y="3734393"/>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xmlns="" id="{FA839BD1-9A3B-4390-8A21-5A72D68177FC}"/>
              </a:ext>
            </a:extLst>
          </p:cNvPr>
          <p:cNvSpPr/>
          <p:nvPr/>
        </p:nvSpPr>
        <p:spPr>
          <a:xfrm>
            <a:off x="6694689" y="435210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E1C3272B-2DBB-4D20-96AC-E1231267076C}"/>
              </a:ext>
            </a:extLst>
          </p:cNvPr>
          <p:cNvSpPr/>
          <p:nvPr/>
        </p:nvSpPr>
        <p:spPr>
          <a:xfrm>
            <a:off x="7189639" y="435210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D9394974-CACA-451A-99E1-2760E1209CFC}"/>
              </a:ext>
            </a:extLst>
          </p:cNvPr>
          <p:cNvSpPr/>
          <p:nvPr/>
        </p:nvSpPr>
        <p:spPr>
          <a:xfrm>
            <a:off x="6199739" y="435210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313C386-0298-432D-9D3D-D825784A3AC4}"/>
              </a:ext>
            </a:extLst>
          </p:cNvPr>
          <p:cNvSpPr txBox="1"/>
          <p:nvPr/>
        </p:nvSpPr>
        <p:spPr>
          <a:xfrm>
            <a:off x="6694689" y="4352101"/>
            <a:ext cx="494950" cy="369332"/>
          </a:xfrm>
          <a:prstGeom prst="rect">
            <a:avLst/>
          </a:prstGeom>
          <a:noFill/>
        </p:spPr>
        <p:txBody>
          <a:bodyPr wrap="square" rtlCol="0">
            <a:spAutoFit/>
          </a:bodyPr>
          <a:lstStyle/>
          <a:p>
            <a:r>
              <a:rPr lang="en-US" altLang="zh-CN" dirty="0"/>
              <a:t>11</a:t>
            </a:r>
            <a:endParaRPr lang="zh-CN" altLang="en-US" dirty="0"/>
          </a:p>
        </p:txBody>
      </p:sp>
      <p:cxnSp>
        <p:nvCxnSpPr>
          <p:cNvPr id="94" name="直接箭头连接符 93">
            <a:extLst>
              <a:ext uri="{FF2B5EF4-FFF2-40B4-BE49-F238E27FC236}">
                <a16:creationId xmlns:a16="http://schemas.microsoft.com/office/drawing/2014/main" xmlns="" id="{4D2EB1F1-6A72-47A3-B8D7-929D8318BB00}"/>
              </a:ext>
            </a:extLst>
          </p:cNvPr>
          <p:cNvCxnSpPr>
            <a:cxnSpLocks/>
            <a:endCxn id="92" idx="0"/>
          </p:cNvCxnSpPr>
          <p:nvPr/>
        </p:nvCxnSpPr>
        <p:spPr>
          <a:xfrm flipH="1">
            <a:off x="6942164" y="3664089"/>
            <a:ext cx="306998" cy="68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244049" y="3666834"/>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xmlns="" id="{68FC54E8-FDDF-4827-9BA1-B25D309E5093}"/>
              </a:ext>
            </a:extLst>
          </p:cNvPr>
          <p:cNvSpPr/>
          <p:nvPr/>
        </p:nvSpPr>
        <p:spPr>
          <a:xfrm>
            <a:off x="8303572" y="43511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xmlns="" id="{798EF784-D796-4A7C-B820-8402A03C1490}"/>
              </a:ext>
            </a:extLst>
          </p:cNvPr>
          <p:cNvSpPr/>
          <p:nvPr/>
        </p:nvSpPr>
        <p:spPr>
          <a:xfrm>
            <a:off x="8798522" y="43511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xmlns="" id="{4268A80D-DB6E-4642-A217-6691D9EA8BB6}"/>
              </a:ext>
            </a:extLst>
          </p:cNvPr>
          <p:cNvSpPr/>
          <p:nvPr/>
        </p:nvSpPr>
        <p:spPr>
          <a:xfrm>
            <a:off x="9293472" y="43511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xmlns="" id="{881F91A3-BA02-4A78-BE7F-18C6236E86EB}"/>
              </a:ext>
            </a:extLst>
          </p:cNvPr>
          <p:cNvSpPr txBox="1"/>
          <p:nvPr/>
        </p:nvSpPr>
        <p:spPr>
          <a:xfrm>
            <a:off x="8818393" y="4336939"/>
            <a:ext cx="494950" cy="369332"/>
          </a:xfrm>
          <a:prstGeom prst="rect">
            <a:avLst/>
          </a:prstGeom>
          <a:noFill/>
        </p:spPr>
        <p:txBody>
          <a:bodyPr wrap="square" rtlCol="0">
            <a:spAutoFit/>
          </a:bodyPr>
          <a:lstStyle/>
          <a:p>
            <a:r>
              <a:rPr lang="en-US" altLang="zh-CN" dirty="0"/>
              <a:t>16</a:t>
            </a:r>
            <a:endParaRPr lang="zh-CN" altLang="en-US" dirty="0"/>
          </a:p>
        </p:txBody>
      </p:sp>
      <p:sp>
        <p:nvSpPr>
          <p:cNvPr id="119" name="矩形 118">
            <a:extLst>
              <a:ext uri="{FF2B5EF4-FFF2-40B4-BE49-F238E27FC236}">
                <a16:creationId xmlns:a16="http://schemas.microsoft.com/office/drawing/2014/main" xmlns="" id="{6C8A70AC-79DB-495B-8D56-4E66C8F49A45}"/>
              </a:ext>
            </a:extLst>
          </p:cNvPr>
          <p:cNvSpPr/>
          <p:nvPr/>
        </p:nvSpPr>
        <p:spPr>
          <a:xfrm>
            <a:off x="103513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xmlns="" id="{30C101AA-C79E-484B-A7B8-DD17EC40A0B1}"/>
              </a:ext>
            </a:extLst>
          </p:cNvPr>
          <p:cNvSpPr/>
          <p:nvPr/>
        </p:nvSpPr>
        <p:spPr>
          <a:xfrm>
            <a:off x="1084633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097B2F92-EDEE-4A75-9F9B-FD284164A702}"/>
              </a:ext>
            </a:extLst>
          </p:cNvPr>
          <p:cNvSpPr/>
          <p:nvPr/>
        </p:nvSpPr>
        <p:spPr>
          <a:xfrm>
            <a:off x="113412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4D1D8E03-32A3-414B-A093-D85A9B39CEBC}"/>
              </a:ext>
            </a:extLst>
          </p:cNvPr>
          <p:cNvSpPr txBox="1"/>
          <p:nvPr/>
        </p:nvSpPr>
        <p:spPr>
          <a:xfrm>
            <a:off x="10866201" y="4345561"/>
            <a:ext cx="494950" cy="369332"/>
          </a:xfrm>
          <a:prstGeom prst="rect">
            <a:avLst/>
          </a:prstGeom>
          <a:noFill/>
        </p:spPr>
        <p:txBody>
          <a:bodyPr wrap="square" rtlCol="0">
            <a:spAutoFit/>
          </a:bodyPr>
          <a:lstStyle/>
          <a:p>
            <a:r>
              <a:rPr lang="en-US" altLang="zh-CN" dirty="0"/>
              <a:t>22</a:t>
            </a:r>
            <a:endParaRPr lang="zh-CN" altLang="en-US" dirty="0"/>
          </a:p>
        </p:txBody>
      </p:sp>
      <p:cxnSp>
        <p:nvCxnSpPr>
          <p:cNvPr id="123" name="直接箭头连接符 122">
            <a:extLst>
              <a:ext uri="{FF2B5EF4-FFF2-40B4-BE49-F238E27FC236}">
                <a16:creationId xmlns:a16="http://schemas.microsoft.com/office/drawing/2014/main" xmlns="" id="{E265848C-6B67-4399-BD71-BA3B4EE1B3D5}"/>
              </a:ext>
            </a:extLst>
          </p:cNvPr>
          <p:cNvCxnSpPr>
            <a:endCxn id="122" idx="0"/>
          </p:cNvCxnSpPr>
          <p:nvPr/>
        </p:nvCxnSpPr>
        <p:spPr>
          <a:xfrm>
            <a:off x="9232850" y="3666834"/>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3E6C5D88-901D-436C-B781-5970B45DA541}"/>
              </a:ext>
            </a:extLst>
          </p:cNvPr>
          <p:cNvSpPr txBox="1"/>
          <p:nvPr/>
        </p:nvSpPr>
        <p:spPr>
          <a:xfrm>
            <a:off x="2117530" y="5026892"/>
            <a:ext cx="1064934" cy="369332"/>
          </a:xfrm>
          <a:prstGeom prst="rect">
            <a:avLst/>
          </a:prstGeom>
          <a:noFill/>
        </p:spPr>
        <p:txBody>
          <a:bodyPr wrap="square" rtlCol="0">
            <a:spAutoFit/>
          </a:bodyPr>
          <a:lstStyle/>
          <a:p>
            <a:r>
              <a:rPr lang="en-US" altLang="zh-CN" dirty="0"/>
              <a:t>3</a:t>
            </a:r>
            <a:r>
              <a:rPr lang="zh-CN" altLang="en-US" dirty="0"/>
              <a:t>阶</a:t>
            </a:r>
            <a:r>
              <a:rPr lang="en-US" altLang="zh-CN" dirty="0"/>
              <a:t>B</a:t>
            </a:r>
            <a:r>
              <a:rPr lang="zh-CN" altLang="en-US" dirty="0"/>
              <a:t>树</a:t>
            </a:r>
          </a:p>
        </p:txBody>
      </p:sp>
      <p:sp>
        <p:nvSpPr>
          <p:cNvPr id="7" name="矩形 6">
            <a:extLst>
              <a:ext uri="{FF2B5EF4-FFF2-40B4-BE49-F238E27FC236}">
                <a16:creationId xmlns:a16="http://schemas.microsoft.com/office/drawing/2014/main" xmlns="" id="{A61C6DEB-07A6-457F-ADF3-6647A4CE5E96}"/>
              </a:ext>
            </a:extLst>
          </p:cNvPr>
          <p:cNvSpPr/>
          <p:nvPr/>
        </p:nvSpPr>
        <p:spPr>
          <a:xfrm>
            <a:off x="3516751" y="5026892"/>
            <a:ext cx="1483088" cy="369332"/>
          </a:xfrm>
          <a:prstGeom prst="rect">
            <a:avLst/>
          </a:prstGeom>
        </p:spPr>
        <p:txBody>
          <a:bodyPr wrap="square">
            <a:spAutoFit/>
          </a:bodyPr>
          <a:lstStyle/>
          <a:p>
            <a:r>
              <a:rPr lang="zh-CN" altLang="en-US" dirty="0">
                <a:latin typeface="Lucida Sans Unicode" panose="020B0602030504020204" pitchFamily="34" charset="0"/>
                <a:cs typeface="Lucida Sans Unicode" panose="020B0602030504020204" pitchFamily="34" charset="0"/>
              </a:rPr>
              <a:t>⌈</a:t>
            </a:r>
            <a:r>
              <a:rPr lang="en-US" altLang="zh-CN" dirty="0"/>
              <a:t>3/2</a:t>
            </a:r>
            <a:r>
              <a:rPr lang="zh-CN" altLang="en-US" dirty="0">
                <a:latin typeface="Lucida Sans Unicode" panose="020B0602030504020204" pitchFamily="34" charset="0"/>
                <a:cs typeface="Lucida Sans Unicode" panose="020B0602030504020204" pitchFamily="34" charset="0"/>
              </a:rPr>
              <a:t>⌉</a:t>
            </a:r>
            <a:r>
              <a:rPr lang="en-US" altLang="zh-CN" dirty="0"/>
              <a:t>-1=1 </a:t>
            </a:r>
            <a:endParaRPr lang="zh-CN" altLang="en-US" dirty="0"/>
          </a:p>
        </p:txBody>
      </p:sp>
      <p:cxnSp>
        <p:nvCxnSpPr>
          <p:cNvPr id="10" name="直接箭头连接符 9">
            <a:extLst>
              <a:ext uri="{FF2B5EF4-FFF2-40B4-BE49-F238E27FC236}">
                <a16:creationId xmlns:a16="http://schemas.microsoft.com/office/drawing/2014/main" xmlns="" id="{639E7FEC-2A94-48CB-9FAC-8AD79C4B4F34}"/>
              </a:ext>
            </a:extLst>
          </p:cNvPr>
          <p:cNvCxnSpPr>
            <a:cxnSpLocks/>
          </p:cNvCxnSpPr>
          <p:nvPr/>
        </p:nvCxnSpPr>
        <p:spPr>
          <a:xfrm flipH="1" flipV="1">
            <a:off x="1473035" y="4949505"/>
            <a:ext cx="267348" cy="88084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2650FDE2-14D9-4FF1-A59E-49EF1AA8B507}"/>
              </a:ext>
            </a:extLst>
          </p:cNvPr>
          <p:cNvSpPr txBox="1"/>
          <p:nvPr/>
        </p:nvSpPr>
        <p:spPr>
          <a:xfrm>
            <a:off x="584455" y="6002312"/>
            <a:ext cx="7907069" cy="369332"/>
          </a:xfrm>
          <a:prstGeom prst="rect">
            <a:avLst/>
          </a:prstGeom>
          <a:noFill/>
        </p:spPr>
        <p:txBody>
          <a:bodyPr wrap="square" rtlCol="0">
            <a:spAutoFit/>
          </a:bodyPr>
          <a:lstStyle/>
          <a:p>
            <a:r>
              <a:rPr lang="zh-CN" altLang="en-US" dirty="0">
                <a:solidFill>
                  <a:schemeClr val="accent2"/>
                </a:solidFill>
              </a:rPr>
              <a:t>第②种情况：删除</a:t>
            </a:r>
            <a:r>
              <a:rPr lang="en-US" altLang="zh-CN" dirty="0">
                <a:solidFill>
                  <a:schemeClr val="accent2"/>
                </a:solidFill>
              </a:rPr>
              <a:t>2 </a:t>
            </a:r>
            <a:r>
              <a:rPr lang="zh-CN" altLang="en-US" dirty="0">
                <a:solidFill>
                  <a:schemeClr val="accent2"/>
                </a:solidFill>
              </a:rPr>
              <a:t>从右兄弟借结点，并且需要按照大小顺序进行调整。</a:t>
            </a:r>
          </a:p>
        </p:txBody>
      </p:sp>
      <p:cxnSp>
        <p:nvCxnSpPr>
          <p:cNvPr id="14" name="连接符: 曲线 13">
            <a:extLst>
              <a:ext uri="{FF2B5EF4-FFF2-40B4-BE49-F238E27FC236}">
                <a16:creationId xmlns:a16="http://schemas.microsoft.com/office/drawing/2014/main" xmlns="" id="{3D441DF2-8757-434E-BD57-657165C4D44B}"/>
              </a:ext>
            </a:extLst>
          </p:cNvPr>
          <p:cNvCxnSpPr>
            <a:cxnSpLocks/>
            <a:stCxn id="84" idx="0"/>
            <a:endCxn id="62" idx="2"/>
          </p:cNvCxnSpPr>
          <p:nvPr/>
        </p:nvCxnSpPr>
        <p:spPr>
          <a:xfrm rot="16200000" flipV="1">
            <a:off x="3092403" y="3844515"/>
            <a:ext cx="504451" cy="518422"/>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xmlns="" id="{DDAF1253-5F9D-43D9-97F0-1181686D83F7}"/>
              </a:ext>
            </a:extLst>
          </p:cNvPr>
          <p:cNvCxnSpPr>
            <a:stCxn id="62" idx="0"/>
            <a:endCxn id="72" idx="0"/>
          </p:cNvCxnSpPr>
          <p:nvPr/>
        </p:nvCxnSpPr>
        <p:spPr>
          <a:xfrm rot="16200000" flipH="1" flipV="1">
            <a:off x="1842335" y="3112868"/>
            <a:ext cx="873783" cy="1612381"/>
          </a:xfrm>
          <a:prstGeom prst="curvedConnector3">
            <a:avLst>
              <a:gd name="adj1" fmla="val -2616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44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584456" y="752037"/>
            <a:ext cx="11457451" cy="1754326"/>
          </a:xfrm>
          <a:prstGeom prst="rect">
            <a:avLst/>
          </a:prstGeom>
          <a:noFill/>
        </p:spPr>
        <p:txBody>
          <a:bodyPr wrap="square" rtlCol="0">
            <a:spAutoFit/>
          </a:bodyPr>
          <a:lstStyle/>
          <a:p>
            <a:r>
              <a:rPr lang="en-US" altLang="zh-CN" dirty="0"/>
              <a:t>1</a:t>
            </a:r>
            <a:r>
              <a:rPr lang="zh-CN" altLang="en-US" dirty="0"/>
              <a:t>）如果删除的关键字在终端结点上（</a:t>
            </a:r>
            <a:r>
              <a:rPr lang="zh-CN" altLang="en-US" dirty="0">
                <a:solidFill>
                  <a:schemeClr val="accent5"/>
                </a:solidFill>
              </a:rPr>
              <a:t>最底层非叶子结点</a:t>
            </a:r>
            <a:r>
              <a:rPr lang="zh-CN" altLang="en-US" dirty="0"/>
              <a:t>）：</a:t>
            </a:r>
            <a:endParaRPr lang="en-US" altLang="zh-CN" dirty="0"/>
          </a:p>
          <a:p>
            <a:r>
              <a:rPr lang="en-US" altLang="zh-CN" dirty="0"/>
              <a:t>      </a:t>
            </a:r>
            <a:r>
              <a:rPr lang="zh-CN" altLang="en-US" dirty="0"/>
              <a:t>①结点内关键字数量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，这时删除这个关键字不会破坏</a:t>
            </a:r>
            <a:r>
              <a:rPr lang="en-US" altLang="zh-CN" dirty="0"/>
              <a:t>B</a:t>
            </a:r>
            <a:r>
              <a:rPr lang="zh-CN" altLang="en-US" dirty="0"/>
              <a:t>树的定义要求。所以直接删除。</a:t>
            </a:r>
            <a:endParaRPr lang="en-US" altLang="zh-CN" dirty="0"/>
          </a:p>
          <a:p>
            <a:r>
              <a:rPr lang="en-US" altLang="zh-CN" dirty="0"/>
              <a:t>      </a:t>
            </a:r>
            <a:r>
              <a:rPr lang="zh-CN" altLang="en-US" dirty="0"/>
              <a:t>②结点内关键字数量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的结点，则去兄弟阶段中借关键字。</a:t>
            </a:r>
            <a:endParaRPr lang="en-US" altLang="zh-CN" dirty="0"/>
          </a:p>
          <a:p>
            <a:r>
              <a:rPr lang="en-US" altLang="zh-CN" dirty="0"/>
              <a:t>      </a:t>
            </a:r>
            <a:r>
              <a:rPr lang="zh-CN" altLang="en-US" dirty="0"/>
              <a:t>③结点内关键字数量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a:t>
            </a:r>
            <a:r>
              <a:rPr lang="zh-CN" altLang="en-US" dirty="0">
                <a:solidFill>
                  <a:schemeClr val="accent2"/>
                </a:solidFill>
              </a:rPr>
              <a:t>不</a:t>
            </a:r>
            <a:r>
              <a:rPr lang="zh-CN" altLang="en-US" dirty="0"/>
              <a:t>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的结点，则需要进行</a:t>
            </a:r>
            <a:r>
              <a:rPr lang="zh-CN" altLang="en-US" dirty="0">
                <a:solidFill>
                  <a:schemeClr val="accent2"/>
                </a:solidFill>
              </a:rPr>
              <a:t>结点合并</a:t>
            </a:r>
            <a:r>
              <a:rPr lang="zh-CN" altLang="en-US" dirty="0"/>
              <a:t>。</a:t>
            </a:r>
            <a:endParaRPr lang="en-US" altLang="zh-CN" dirty="0"/>
          </a:p>
        </p:txBody>
      </p:sp>
      <p:sp>
        <p:nvSpPr>
          <p:cNvPr id="56" name="矩形 55">
            <a:extLst>
              <a:ext uri="{FF2B5EF4-FFF2-40B4-BE49-F238E27FC236}">
                <a16:creationId xmlns:a16="http://schemas.microsoft.com/office/drawing/2014/main" xmlns="" id="{5DA8BAB1-F8BD-4F06-895D-C1FD74F6E707}"/>
              </a:ext>
            </a:extLst>
          </p:cNvPr>
          <p:cNvSpPr/>
          <p:nvPr/>
        </p:nvSpPr>
        <p:spPr>
          <a:xfrm>
            <a:off x="45808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6A12ACF7-7713-4071-8B6F-31571653F27C}"/>
              </a:ext>
            </a:extLst>
          </p:cNvPr>
          <p:cNvSpPr/>
          <p:nvPr/>
        </p:nvSpPr>
        <p:spPr>
          <a:xfrm>
            <a:off x="507580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AC74D45E-DDB1-438A-ADC9-4BAD7F0FC408}"/>
              </a:ext>
            </a:extLst>
          </p:cNvPr>
          <p:cNvSpPr/>
          <p:nvPr/>
        </p:nvSpPr>
        <p:spPr>
          <a:xfrm>
            <a:off x="55707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53C20900-7A85-4E36-8FD9-613D49D36874}"/>
              </a:ext>
            </a:extLst>
          </p:cNvPr>
          <p:cNvSpPr/>
          <p:nvPr/>
        </p:nvSpPr>
        <p:spPr>
          <a:xfrm>
            <a:off x="23429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C6C4408F-7293-4BCA-BFD5-EE069B872878}"/>
              </a:ext>
            </a:extLst>
          </p:cNvPr>
          <p:cNvSpPr/>
          <p:nvPr/>
        </p:nvSpPr>
        <p:spPr>
          <a:xfrm>
            <a:off x="283794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FB4169DA-7C0C-403F-9DEE-A32ACC6DC81F}"/>
              </a:ext>
            </a:extLst>
          </p:cNvPr>
          <p:cNvSpPr/>
          <p:nvPr/>
        </p:nvSpPr>
        <p:spPr>
          <a:xfrm>
            <a:off x="33328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EB1CC66-6196-4E80-AC68-70CF6C3BD8F8}"/>
              </a:ext>
            </a:extLst>
          </p:cNvPr>
          <p:cNvSpPr txBox="1"/>
          <p:nvPr/>
        </p:nvSpPr>
        <p:spPr>
          <a:xfrm>
            <a:off x="2938502" y="3482168"/>
            <a:ext cx="293829" cy="369332"/>
          </a:xfrm>
          <a:prstGeom prst="rect">
            <a:avLst/>
          </a:prstGeom>
          <a:noFill/>
        </p:spPr>
        <p:txBody>
          <a:bodyPr wrap="square" rtlCol="0">
            <a:spAutoFit/>
          </a:bodyPr>
          <a:lstStyle/>
          <a:p>
            <a:r>
              <a:rPr lang="en-US" altLang="zh-CN" dirty="0">
                <a:solidFill>
                  <a:schemeClr val="accent2"/>
                </a:solidFill>
              </a:rPr>
              <a:t>7</a:t>
            </a:r>
            <a:endParaRPr lang="zh-CN" altLang="en-US" dirty="0">
              <a:solidFill>
                <a:schemeClr val="accent2"/>
              </a:solidFill>
            </a:endParaRPr>
          </a:p>
        </p:txBody>
      </p:sp>
      <p:sp>
        <p:nvSpPr>
          <p:cNvPr id="63" name="矩形 62">
            <a:extLst>
              <a:ext uri="{FF2B5EF4-FFF2-40B4-BE49-F238E27FC236}">
                <a16:creationId xmlns:a16="http://schemas.microsoft.com/office/drawing/2014/main" xmlns="" id="{0D8CAADE-2742-4F52-B040-A67BCCD054D2}"/>
              </a:ext>
            </a:extLst>
          </p:cNvPr>
          <p:cNvSpPr/>
          <p:nvPr/>
        </p:nvSpPr>
        <p:spPr>
          <a:xfrm>
            <a:off x="750162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xmlns="" id="{1ED0C161-A02D-4D27-8867-7E0E844EEF1E}"/>
              </a:ext>
            </a:extLst>
          </p:cNvPr>
          <p:cNvSpPr/>
          <p:nvPr/>
        </p:nvSpPr>
        <p:spPr>
          <a:xfrm>
            <a:off x="79965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xmlns="" id="{C3335957-5B0C-4174-9BB1-75D8ED1B425E}"/>
              </a:ext>
            </a:extLst>
          </p:cNvPr>
          <p:cNvSpPr/>
          <p:nvPr/>
        </p:nvSpPr>
        <p:spPr>
          <a:xfrm>
            <a:off x="849152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8FAEBAAD-3C85-4720-8545-9D2C17B2F796}"/>
              </a:ext>
            </a:extLst>
          </p:cNvPr>
          <p:cNvSpPr/>
          <p:nvPr/>
        </p:nvSpPr>
        <p:spPr>
          <a:xfrm>
            <a:off x="70066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F6674EFB-420C-40A4-82FF-311202132F66}"/>
              </a:ext>
            </a:extLst>
          </p:cNvPr>
          <p:cNvSpPr/>
          <p:nvPr/>
        </p:nvSpPr>
        <p:spPr>
          <a:xfrm>
            <a:off x="89864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41E2A228-5C19-4854-88E6-64C5DCE00B8A}"/>
              </a:ext>
            </a:extLst>
          </p:cNvPr>
          <p:cNvSpPr/>
          <p:nvPr/>
        </p:nvSpPr>
        <p:spPr>
          <a:xfrm>
            <a:off x="85929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5DECCE20-5823-4034-A7E8-0986F9F1B461}"/>
              </a:ext>
            </a:extLst>
          </p:cNvPr>
          <p:cNvSpPr/>
          <p:nvPr/>
        </p:nvSpPr>
        <p:spPr>
          <a:xfrm>
            <a:off x="135424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234A3C65-D01D-4EA6-BFF7-85B7AC88B799}"/>
              </a:ext>
            </a:extLst>
          </p:cNvPr>
          <p:cNvSpPr/>
          <p:nvPr/>
        </p:nvSpPr>
        <p:spPr>
          <a:xfrm>
            <a:off x="184919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D80C539-9289-4431-8F51-75DD22C72270}"/>
              </a:ext>
            </a:extLst>
          </p:cNvPr>
          <p:cNvSpPr txBox="1"/>
          <p:nvPr/>
        </p:nvSpPr>
        <p:spPr>
          <a:xfrm>
            <a:off x="1434936" y="4320197"/>
            <a:ext cx="293829" cy="369332"/>
          </a:xfrm>
          <a:prstGeom prst="rect">
            <a:avLst/>
          </a:prstGeom>
          <a:noFill/>
        </p:spPr>
        <p:txBody>
          <a:bodyPr wrap="square" rtlCol="0">
            <a:spAutoFit/>
          </a:bodyPr>
          <a:lstStyle/>
          <a:p>
            <a:r>
              <a:rPr lang="en-US" altLang="zh-CN" dirty="0">
                <a:solidFill>
                  <a:schemeClr val="accent2"/>
                </a:solidFill>
              </a:rPr>
              <a:t>5</a:t>
            </a:r>
            <a:endParaRPr lang="zh-CN" altLang="en-US" dirty="0">
              <a:solidFill>
                <a:schemeClr val="accent2"/>
              </a:solidFill>
            </a:endParaRPr>
          </a:p>
        </p:txBody>
      </p:sp>
      <p:sp>
        <p:nvSpPr>
          <p:cNvPr id="73" name="文本框 72">
            <a:extLst>
              <a:ext uri="{FF2B5EF4-FFF2-40B4-BE49-F238E27FC236}">
                <a16:creationId xmlns:a16="http://schemas.microsoft.com/office/drawing/2014/main" xmlns="" id="{9CD6EA8D-69E9-461A-892D-E446CE534BEC}"/>
              </a:ext>
            </a:extLst>
          </p:cNvPr>
          <p:cNvSpPr txBox="1"/>
          <p:nvPr/>
        </p:nvSpPr>
        <p:spPr>
          <a:xfrm>
            <a:off x="5075807" y="2654481"/>
            <a:ext cx="494950" cy="369332"/>
          </a:xfrm>
          <a:prstGeom prst="rect">
            <a:avLst/>
          </a:prstGeom>
          <a:noFill/>
        </p:spPr>
        <p:txBody>
          <a:bodyPr wrap="square" rtlCol="0">
            <a:spAutoFit/>
          </a:bodyPr>
          <a:lstStyle/>
          <a:p>
            <a:r>
              <a:rPr lang="en-US" altLang="zh-CN" dirty="0"/>
              <a:t>10</a:t>
            </a:r>
            <a:endParaRPr lang="zh-CN" altLang="en-US" dirty="0"/>
          </a:p>
        </p:txBody>
      </p:sp>
      <p:sp>
        <p:nvSpPr>
          <p:cNvPr id="74" name="文本框 73">
            <a:extLst>
              <a:ext uri="{FF2B5EF4-FFF2-40B4-BE49-F238E27FC236}">
                <a16:creationId xmlns:a16="http://schemas.microsoft.com/office/drawing/2014/main" xmlns="" id="{8936ECF8-7E93-403E-AAC2-C654D087EA66}"/>
              </a:ext>
            </a:extLst>
          </p:cNvPr>
          <p:cNvSpPr txBox="1"/>
          <p:nvPr/>
        </p:nvSpPr>
        <p:spPr>
          <a:xfrm>
            <a:off x="7501624" y="3467246"/>
            <a:ext cx="494950" cy="369332"/>
          </a:xfrm>
          <a:prstGeom prst="rect">
            <a:avLst/>
          </a:prstGeom>
          <a:noFill/>
        </p:spPr>
        <p:txBody>
          <a:bodyPr wrap="square" rtlCol="0">
            <a:spAutoFit/>
          </a:bodyPr>
          <a:lstStyle/>
          <a:p>
            <a:r>
              <a:rPr lang="en-US" altLang="zh-CN" dirty="0"/>
              <a:t>14</a:t>
            </a:r>
            <a:endParaRPr lang="zh-CN" altLang="en-US" dirty="0"/>
          </a:p>
        </p:txBody>
      </p:sp>
      <p:sp>
        <p:nvSpPr>
          <p:cNvPr id="75" name="文本框 74">
            <a:extLst>
              <a:ext uri="{FF2B5EF4-FFF2-40B4-BE49-F238E27FC236}">
                <a16:creationId xmlns:a16="http://schemas.microsoft.com/office/drawing/2014/main" xmlns="" id="{E21C6DB9-1C93-4BE1-9487-B5AE60BC553E}"/>
              </a:ext>
            </a:extLst>
          </p:cNvPr>
          <p:cNvSpPr txBox="1"/>
          <p:nvPr/>
        </p:nvSpPr>
        <p:spPr>
          <a:xfrm>
            <a:off x="8491524" y="3467246"/>
            <a:ext cx="494950" cy="369332"/>
          </a:xfrm>
          <a:prstGeom prst="rect">
            <a:avLst/>
          </a:prstGeom>
          <a:noFill/>
        </p:spPr>
        <p:txBody>
          <a:bodyPr wrap="square" rtlCol="0">
            <a:spAutoFit/>
          </a:bodyPr>
          <a:lstStyle/>
          <a:p>
            <a:r>
              <a:rPr lang="en-US" altLang="zh-CN" dirty="0"/>
              <a:t>20</a:t>
            </a:r>
            <a:endParaRPr lang="zh-CN" altLang="en-US" dirty="0"/>
          </a:p>
        </p:txBody>
      </p:sp>
      <p:cxnSp>
        <p:nvCxnSpPr>
          <p:cNvPr id="76" name="直接箭头连接符 75">
            <a:extLst>
              <a:ext uri="{FF2B5EF4-FFF2-40B4-BE49-F238E27FC236}">
                <a16:creationId xmlns:a16="http://schemas.microsoft.com/office/drawing/2014/main" xmlns="" id="{EE46DEDC-5E49-4CFD-A945-42F5E9F565D4}"/>
              </a:ext>
            </a:extLst>
          </p:cNvPr>
          <p:cNvCxnSpPr>
            <a:cxnSpLocks/>
            <a:endCxn id="72" idx="0"/>
          </p:cNvCxnSpPr>
          <p:nvPr/>
        </p:nvCxnSpPr>
        <p:spPr>
          <a:xfrm flipH="1">
            <a:off x="1581851" y="3666834"/>
            <a:ext cx="930302" cy="65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xmlns="" id="{A17460A0-D104-4A4B-97C5-E10058274220}"/>
              </a:ext>
            </a:extLst>
          </p:cNvPr>
          <p:cNvCxnSpPr>
            <a:cxnSpLocks/>
            <a:endCxn id="60" idx="0"/>
          </p:cNvCxnSpPr>
          <p:nvPr/>
        </p:nvCxnSpPr>
        <p:spPr>
          <a:xfrm flipH="1">
            <a:off x="3085417" y="2839147"/>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73440464-0104-46C8-A7FB-29E2C5E651EF}"/>
              </a:ext>
            </a:extLst>
          </p:cNvPr>
          <p:cNvCxnSpPr>
            <a:endCxn id="64" idx="0"/>
          </p:cNvCxnSpPr>
          <p:nvPr/>
        </p:nvCxnSpPr>
        <p:spPr>
          <a:xfrm>
            <a:off x="5818232" y="2839147"/>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xmlns="" id="{098AEE13-3C72-4302-BCBE-866FA19FA0EB}"/>
              </a:ext>
            </a:extLst>
          </p:cNvPr>
          <p:cNvSpPr/>
          <p:nvPr/>
        </p:nvSpPr>
        <p:spPr>
          <a:xfrm>
            <a:off x="338967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xmlns="" id="{182E7BA6-5A6D-41AB-A509-8F23C4917E81}"/>
              </a:ext>
            </a:extLst>
          </p:cNvPr>
          <p:cNvSpPr/>
          <p:nvPr/>
        </p:nvSpPr>
        <p:spPr>
          <a:xfrm>
            <a:off x="388462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8844FA66-DD55-4002-9916-34198124D830}"/>
              </a:ext>
            </a:extLst>
          </p:cNvPr>
          <p:cNvSpPr/>
          <p:nvPr/>
        </p:nvSpPr>
        <p:spPr>
          <a:xfrm>
            <a:off x="437957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261A083A-80DF-4C3A-88DC-7EC9A1F8529C}"/>
              </a:ext>
            </a:extLst>
          </p:cNvPr>
          <p:cNvSpPr txBox="1"/>
          <p:nvPr/>
        </p:nvSpPr>
        <p:spPr>
          <a:xfrm>
            <a:off x="3975721" y="4330848"/>
            <a:ext cx="296408" cy="369332"/>
          </a:xfrm>
          <a:prstGeom prst="rect">
            <a:avLst/>
          </a:prstGeom>
          <a:noFill/>
        </p:spPr>
        <p:txBody>
          <a:bodyPr wrap="square" rtlCol="0">
            <a:spAutoFit/>
          </a:bodyPr>
          <a:lstStyle/>
          <a:p>
            <a:r>
              <a:rPr lang="en-US" altLang="zh-CN" dirty="0"/>
              <a:t>9</a:t>
            </a:r>
            <a:endParaRPr lang="zh-CN" altLang="en-US" sz="1600" dirty="0"/>
          </a:p>
        </p:txBody>
      </p:sp>
      <p:cxnSp>
        <p:nvCxnSpPr>
          <p:cNvPr id="86" name="直接箭头连接符 85">
            <a:extLst>
              <a:ext uri="{FF2B5EF4-FFF2-40B4-BE49-F238E27FC236}">
                <a16:creationId xmlns:a16="http://schemas.microsoft.com/office/drawing/2014/main" xmlns="" id="{70F86A93-5BA5-45C1-89C3-B58E04B8238B}"/>
              </a:ext>
            </a:extLst>
          </p:cNvPr>
          <p:cNvCxnSpPr>
            <a:cxnSpLocks/>
            <a:endCxn id="85" idx="0"/>
          </p:cNvCxnSpPr>
          <p:nvPr/>
        </p:nvCxnSpPr>
        <p:spPr>
          <a:xfrm>
            <a:off x="3647748" y="3727480"/>
            <a:ext cx="476177" cy="60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xmlns="" id="{FA839BD1-9A3B-4390-8A21-5A72D68177FC}"/>
              </a:ext>
            </a:extLst>
          </p:cNvPr>
          <p:cNvSpPr/>
          <p:nvPr/>
        </p:nvSpPr>
        <p:spPr>
          <a:xfrm>
            <a:off x="6611797" y="434556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E1C3272B-2DBB-4D20-96AC-E1231267076C}"/>
              </a:ext>
            </a:extLst>
          </p:cNvPr>
          <p:cNvSpPr/>
          <p:nvPr/>
        </p:nvSpPr>
        <p:spPr>
          <a:xfrm>
            <a:off x="7106747" y="434556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D9394974-CACA-451A-99E1-2760E1209CFC}"/>
              </a:ext>
            </a:extLst>
          </p:cNvPr>
          <p:cNvSpPr/>
          <p:nvPr/>
        </p:nvSpPr>
        <p:spPr>
          <a:xfrm>
            <a:off x="6116847" y="434556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313C386-0298-432D-9D3D-D825784A3AC4}"/>
              </a:ext>
            </a:extLst>
          </p:cNvPr>
          <p:cNvSpPr txBox="1"/>
          <p:nvPr/>
        </p:nvSpPr>
        <p:spPr>
          <a:xfrm>
            <a:off x="6611797" y="4345561"/>
            <a:ext cx="494950" cy="369332"/>
          </a:xfrm>
          <a:prstGeom prst="rect">
            <a:avLst/>
          </a:prstGeom>
          <a:noFill/>
        </p:spPr>
        <p:txBody>
          <a:bodyPr wrap="square" rtlCol="0">
            <a:spAutoFit/>
          </a:bodyPr>
          <a:lstStyle/>
          <a:p>
            <a:r>
              <a:rPr lang="en-US" altLang="zh-CN" dirty="0"/>
              <a:t>11</a:t>
            </a:r>
            <a:endParaRPr lang="zh-CN" altLang="en-US" dirty="0"/>
          </a:p>
        </p:txBody>
      </p:sp>
      <p:cxnSp>
        <p:nvCxnSpPr>
          <p:cNvPr id="94" name="直接箭头连接符 93">
            <a:extLst>
              <a:ext uri="{FF2B5EF4-FFF2-40B4-BE49-F238E27FC236}">
                <a16:creationId xmlns:a16="http://schemas.microsoft.com/office/drawing/2014/main" xmlns="" id="{4D2EB1F1-6A72-47A3-B8D7-929D8318BB00}"/>
              </a:ext>
            </a:extLst>
          </p:cNvPr>
          <p:cNvCxnSpPr>
            <a:cxnSpLocks/>
            <a:endCxn id="92" idx="0"/>
          </p:cNvCxnSpPr>
          <p:nvPr/>
        </p:nvCxnSpPr>
        <p:spPr>
          <a:xfrm flipH="1">
            <a:off x="6859272" y="3678675"/>
            <a:ext cx="362072" cy="66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244049" y="3666834"/>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xmlns="" id="{68FC54E8-FDDF-4827-9BA1-B25D309E5093}"/>
              </a:ext>
            </a:extLst>
          </p:cNvPr>
          <p:cNvSpPr/>
          <p:nvPr/>
        </p:nvSpPr>
        <p:spPr>
          <a:xfrm>
            <a:off x="8303572" y="43511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xmlns="" id="{798EF784-D796-4A7C-B820-8402A03C1490}"/>
              </a:ext>
            </a:extLst>
          </p:cNvPr>
          <p:cNvSpPr/>
          <p:nvPr/>
        </p:nvSpPr>
        <p:spPr>
          <a:xfrm>
            <a:off x="8798522" y="43511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xmlns="" id="{4268A80D-DB6E-4642-A217-6691D9EA8BB6}"/>
              </a:ext>
            </a:extLst>
          </p:cNvPr>
          <p:cNvSpPr/>
          <p:nvPr/>
        </p:nvSpPr>
        <p:spPr>
          <a:xfrm>
            <a:off x="9293472" y="435117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xmlns="" id="{881F91A3-BA02-4A78-BE7F-18C6236E86EB}"/>
              </a:ext>
            </a:extLst>
          </p:cNvPr>
          <p:cNvSpPr txBox="1"/>
          <p:nvPr/>
        </p:nvSpPr>
        <p:spPr>
          <a:xfrm>
            <a:off x="8818393" y="4336939"/>
            <a:ext cx="494950" cy="369332"/>
          </a:xfrm>
          <a:prstGeom prst="rect">
            <a:avLst/>
          </a:prstGeom>
          <a:noFill/>
        </p:spPr>
        <p:txBody>
          <a:bodyPr wrap="square" rtlCol="0">
            <a:spAutoFit/>
          </a:bodyPr>
          <a:lstStyle/>
          <a:p>
            <a:r>
              <a:rPr lang="en-US" altLang="zh-CN" dirty="0"/>
              <a:t>16</a:t>
            </a:r>
            <a:endParaRPr lang="zh-CN" altLang="en-US" dirty="0"/>
          </a:p>
        </p:txBody>
      </p:sp>
      <p:sp>
        <p:nvSpPr>
          <p:cNvPr id="119" name="矩形 118">
            <a:extLst>
              <a:ext uri="{FF2B5EF4-FFF2-40B4-BE49-F238E27FC236}">
                <a16:creationId xmlns:a16="http://schemas.microsoft.com/office/drawing/2014/main" xmlns="" id="{6C8A70AC-79DB-495B-8D56-4E66C8F49A45}"/>
              </a:ext>
            </a:extLst>
          </p:cNvPr>
          <p:cNvSpPr/>
          <p:nvPr/>
        </p:nvSpPr>
        <p:spPr>
          <a:xfrm>
            <a:off x="103513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xmlns="" id="{30C101AA-C79E-484B-A7B8-DD17EC40A0B1}"/>
              </a:ext>
            </a:extLst>
          </p:cNvPr>
          <p:cNvSpPr/>
          <p:nvPr/>
        </p:nvSpPr>
        <p:spPr>
          <a:xfrm>
            <a:off x="1084633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097B2F92-EDEE-4A75-9F9B-FD284164A702}"/>
              </a:ext>
            </a:extLst>
          </p:cNvPr>
          <p:cNvSpPr/>
          <p:nvPr/>
        </p:nvSpPr>
        <p:spPr>
          <a:xfrm>
            <a:off x="113412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4D1D8E03-32A3-414B-A093-D85A9B39CEBC}"/>
              </a:ext>
            </a:extLst>
          </p:cNvPr>
          <p:cNvSpPr txBox="1"/>
          <p:nvPr/>
        </p:nvSpPr>
        <p:spPr>
          <a:xfrm>
            <a:off x="10866201" y="4345561"/>
            <a:ext cx="494950" cy="369332"/>
          </a:xfrm>
          <a:prstGeom prst="rect">
            <a:avLst/>
          </a:prstGeom>
          <a:noFill/>
        </p:spPr>
        <p:txBody>
          <a:bodyPr wrap="square" rtlCol="0">
            <a:spAutoFit/>
          </a:bodyPr>
          <a:lstStyle/>
          <a:p>
            <a:r>
              <a:rPr lang="en-US" altLang="zh-CN" dirty="0"/>
              <a:t>22</a:t>
            </a:r>
            <a:endParaRPr lang="zh-CN" altLang="en-US" dirty="0"/>
          </a:p>
        </p:txBody>
      </p:sp>
      <p:cxnSp>
        <p:nvCxnSpPr>
          <p:cNvPr id="123" name="直接箭头连接符 122">
            <a:extLst>
              <a:ext uri="{FF2B5EF4-FFF2-40B4-BE49-F238E27FC236}">
                <a16:creationId xmlns:a16="http://schemas.microsoft.com/office/drawing/2014/main" xmlns="" id="{E265848C-6B67-4399-BD71-BA3B4EE1B3D5}"/>
              </a:ext>
            </a:extLst>
          </p:cNvPr>
          <p:cNvCxnSpPr>
            <a:endCxn id="122" idx="0"/>
          </p:cNvCxnSpPr>
          <p:nvPr/>
        </p:nvCxnSpPr>
        <p:spPr>
          <a:xfrm>
            <a:off x="9232850" y="3666834"/>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2650FDE2-14D9-4FF1-A59E-49EF1AA8B507}"/>
              </a:ext>
            </a:extLst>
          </p:cNvPr>
          <p:cNvSpPr txBox="1"/>
          <p:nvPr/>
        </p:nvSpPr>
        <p:spPr>
          <a:xfrm>
            <a:off x="3637147" y="5170712"/>
            <a:ext cx="8214068" cy="369332"/>
          </a:xfrm>
          <a:prstGeom prst="rect">
            <a:avLst/>
          </a:prstGeom>
          <a:noFill/>
        </p:spPr>
        <p:txBody>
          <a:bodyPr wrap="square" rtlCol="0">
            <a:spAutoFit/>
          </a:bodyPr>
          <a:lstStyle/>
          <a:p>
            <a:r>
              <a:rPr lang="zh-CN" altLang="en-US" dirty="0">
                <a:solidFill>
                  <a:schemeClr val="accent2"/>
                </a:solidFill>
              </a:rPr>
              <a:t>第③种情况：删除</a:t>
            </a:r>
            <a:r>
              <a:rPr lang="en-US" altLang="zh-CN" dirty="0">
                <a:solidFill>
                  <a:schemeClr val="accent2"/>
                </a:solidFill>
              </a:rPr>
              <a:t>16</a:t>
            </a:r>
            <a:r>
              <a:rPr lang="zh-CN" altLang="en-US" dirty="0">
                <a:solidFill>
                  <a:schemeClr val="accent2"/>
                </a:solidFill>
              </a:rPr>
              <a:t>，左右兄弟结点都只有一个关键字，所以需要进行结点合并</a:t>
            </a:r>
          </a:p>
        </p:txBody>
      </p:sp>
      <p:sp>
        <p:nvSpPr>
          <p:cNvPr id="70" name="文本框 69">
            <a:extLst>
              <a:ext uri="{FF2B5EF4-FFF2-40B4-BE49-F238E27FC236}">
                <a16:creationId xmlns:a16="http://schemas.microsoft.com/office/drawing/2014/main" xmlns="" id="{1E2FE13A-6D25-4B13-8F90-754AB8EBE9F3}"/>
              </a:ext>
            </a:extLst>
          </p:cNvPr>
          <p:cNvSpPr txBox="1"/>
          <p:nvPr/>
        </p:nvSpPr>
        <p:spPr>
          <a:xfrm>
            <a:off x="3647748" y="5601598"/>
            <a:ext cx="8214068" cy="923330"/>
          </a:xfrm>
          <a:prstGeom prst="rect">
            <a:avLst/>
          </a:prstGeom>
          <a:noFill/>
        </p:spPr>
        <p:txBody>
          <a:bodyPr wrap="square" rtlCol="0">
            <a:spAutoFit/>
          </a:bodyPr>
          <a:lstStyle/>
          <a:p>
            <a:r>
              <a:rPr lang="zh-CN" altLang="en-US" dirty="0">
                <a:solidFill>
                  <a:schemeClr val="accent1"/>
                </a:solidFill>
              </a:rPr>
              <a:t>合并：上一层的结点取关键字与下一层的结点合并。</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方式不唯一，可以从把关键字</a:t>
            </a:r>
            <a:r>
              <a:rPr lang="en-US" altLang="zh-CN" dirty="0">
                <a:solidFill>
                  <a:schemeClr val="accent1"/>
                </a:solidFill>
              </a:rPr>
              <a:t>14</a:t>
            </a:r>
            <a:r>
              <a:rPr lang="zh-CN" altLang="en-US" dirty="0">
                <a:solidFill>
                  <a:schemeClr val="accent1"/>
                </a:solidFill>
              </a:rPr>
              <a:t>取下来和</a:t>
            </a:r>
            <a:r>
              <a:rPr lang="en-US" altLang="zh-CN" dirty="0">
                <a:solidFill>
                  <a:schemeClr val="accent1"/>
                </a:solidFill>
              </a:rPr>
              <a:t>11</a:t>
            </a:r>
            <a:r>
              <a:rPr lang="zh-CN" altLang="en-US" dirty="0">
                <a:solidFill>
                  <a:schemeClr val="accent1"/>
                </a:solidFill>
              </a:rPr>
              <a:t>合并成一个结点，也可以把</a:t>
            </a:r>
            <a:endParaRPr lang="en-US" altLang="zh-CN" dirty="0">
              <a:solidFill>
                <a:schemeClr val="accent1"/>
              </a:solidFill>
            </a:endParaRPr>
          </a:p>
          <a:p>
            <a:r>
              <a:rPr lang="en-US" altLang="zh-CN" dirty="0">
                <a:solidFill>
                  <a:schemeClr val="accent1"/>
                </a:solidFill>
              </a:rPr>
              <a:t>           20</a:t>
            </a:r>
            <a:r>
              <a:rPr lang="zh-CN" altLang="en-US" dirty="0">
                <a:solidFill>
                  <a:schemeClr val="accent1"/>
                </a:solidFill>
              </a:rPr>
              <a:t>和</a:t>
            </a:r>
            <a:r>
              <a:rPr lang="en-US" altLang="zh-CN" dirty="0">
                <a:solidFill>
                  <a:schemeClr val="accent1"/>
                </a:solidFill>
              </a:rPr>
              <a:t>22</a:t>
            </a:r>
            <a:r>
              <a:rPr lang="zh-CN" altLang="en-US" dirty="0">
                <a:solidFill>
                  <a:schemeClr val="accent1"/>
                </a:solidFill>
              </a:rPr>
              <a:t>合并成一个结点。</a:t>
            </a:r>
          </a:p>
        </p:txBody>
      </p:sp>
      <p:cxnSp>
        <p:nvCxnSpPr>
          <p:cNvPr id="16" name="连接符: 曲线 15">
            <a:extLst>
              <a:ext uri="{FF2B5EF4-FFF2-40B4-BE49-F238E27FC236}">
                <a16:creationId xmlns:a16="http://schemas.microsoft.com/office/drawing/2014/main" xmlns="" id="{5AF6B46E-7A21-4621-9853-343775C2431A}"/>
              </a:ext>
            </a:extLst>
          </p:cNvPr>
          <p:cNvCxnSpPr>
            <a:stCxn id="63" idx="0"/>
            <a:endCxn id="92" idx="0"/>
          </p:cNvCxnSpPr>
          <p:nvPr/>
        </p:nvCxnSpPr>
        <p:spPr>
          <a:xfrm rot="16200000" flipH="1" flipV="1">
            <a:off x="6865028" y="3461489"/>
            <a:ext cx="878315" cy="889827"/>
          </a:xfrm>
          <a:prstGeom prst="curvedConnector3">
            <a:avLst>
              <a:gd name="adj1" fmla="val -26027"/>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xmlns="" id="{AFBD0953-DF4D-4F99-9A40-DF892C343F3E}"/>
              </a:ext>
            </a:extLst>
          </p:cNvPr>
          <p:cNvCxnSpPr>
            <a:stCxn id="75" idx="0"/>
            <a:endCxn id="122" idx="0"/>
          </p:cNvCxnSpPr>
          <p:nvPr/>
        </p:nvCxnSpPr>
        <p:spPr>
          <a:xfrm rot="16200000" flipH="1">
            <a:off x="9487179" y="2719065"/>
            <a:ext cx="878315" cy="2374677"/>
          </a:xfrm>
          <a:prstGeom prst="curvedConnector3">
            <a:avLst>
              <a:gd name="adj1" fmla="val -26027"/>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xmlns="" id="{D5AB5437-680D-4F70-A83F-E6561854F78F}"/>
              </a:ext>
            </a:extLst>
          </p:cNvPr>
          <p:cNvSpPr txBox="1"/>
          <p:nvPr/>
        </p:nvSpPr>
        <p:spPr>
          <a:xfrm>
            <a:off x="821780" y="5324400"/>
            <a:ext cx="1064934" cy="369332"/>
          </a:xfrm>
          <a:prstGeom prst="rect">
            <a:avLst/>
          </a:prstGeom>
          <a:noFill/>
        </p:spPr>
        <p:txBody>
          <a:bodyPr wrap="square" rtlCol="0">
            <a:spAutoFit/>
          </a:bodyPr>
          <a:lstStyle/>
          <a:p>
            <a:r>
              <a:rPr lang="en-US" altLang="zh-CN" dirty="0"/>
              <a:t>3</a:t>
            </a:r>
            <a:r>
              <a:rPr lang="zh-CN" altLang="en-US" dirty="0"/>
              <a:t>阶</a:t>
            </a:r>
            <a:r>
              <a:rPr lang="en-US" altLang="zh-CN" dirty="0"/>
              <a:t>B</a:t>
            </a:r>
            <a:r>
              <a:rPr lang="zh-CN" altLang="en-US" dirty="0"/>
              <a:t>树</a:t>
            </a:r>
          </a:p>
        </p:txBody>
      </p:sp>
      <p:sp>
        <p:nvSpPr>
          <p:cNvPr id="82" name="矩形 81">
            <a:extLst>
              <a:ext uri="{FF2B5EF4-FFF2-40B4-BE49-F238E27FC236}">
                <a16:creationId xmlns:a16="http://schemas.microsoft.com/office/drawing/2014/main" xmlns="" id="{C9ADE725-A61C-4F89-9E07-867C55E84C4F}"/>
              </a:ext>
            </a:extLst>
          </p:cNvPr>
          <p:cNvSpPr/>
          <p:nvPr/>
        </p:nvSpPr>
        <p:spPr>
          <a:xfrm>
            <a:off x="2221001" y="5324400"/>
            <a:ext cx="1483088" cy="369332"/>
          </a:xfrm>
          <a:prstGeom prst="rect">
            <a:avLst/>
          </a:prstGeom>
        </p:spPr>
        <p:txBody>
          <a:bodyPr wrap="square">
            <a:spAutoFit/>
          </a:bodyPr>
          <a:lstStyle/>
          <a:p>
            <a:r>
              <a:rPr lang="zh-CN" altLang="en-US" dirty="0">
                <a:latin typeface="Lucida Sans Unicode" panose="020B0602030504020204" pitchFamily="34" charset="0"/>
                <a:cs typeface="Lucida Sans Unicode" panose="020B0602030504020204" pitchFamily="34" charset="0"/>
              </a:rPr>
              <a:t>⌈</a:t>
            </a:r>
            <a:r>
              <a:rPr lang="en-US" altLang="zh-CN" dirty="0"/>
              <a:t>3/2</a:t>
            </a:r>
            <a:r>
              <a:rPr lang="zh-CN" altLang="en-US" dirty="0">
                <a:latin typeface="Lucida Sans Unicode" panose="020B0602030504020204" pitchFamily="34" charset="0"/>
                <a:cs typeface="Lucida Sans Unicode" panose="020B0602030504020204" pitchFamily="34" charset="0"/>
              </a:rPr>
              <a:t>⌉</a:t>
            </a:r>
            <a:r>
              <a:rPr lang="en-US" altLang="zh-CN" dirty="0"/>
              <a:t>-1=1 </a:t>
            </a:r>
            <a:endParaRPr lang="zh-CN" altLang="en-US" dirty="0"/>
          </a:p>
        </p:txBody>
      </p:sp>
    </p:spTree>
    <p:extLst>
      <p:ext uri="{BB962C8B-B14F-4D97-AF65-F5344CB8AC3E}">
        <p14:creationId xmlns:p14="http://schemas.microsoft.com/office/powerpoint/2010/main" val="387208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584456" y="752037"/>
            <a:ext cx="11457451" cy="1754326"/>
          </a:xfrm>
          <a:prstGeom prst="rect">
            <a:avLst/>
          </a:prstGeom>
          <a:noFill/>
        </p:spPr>
        <p:txBody>
          <a:bodyPr wrap="square" rtlCol="0">
            <a:spAutoFit/>
          </a:bodyPr>
          <a:lstStyle/>
          <a:p>
            <a:r>
              <a:rPr lang="en-US" altLang="zh-CN" dirty="0"/>
              <a:t>1</a:t>
            </a:r>
            <a:r>
              <a:rPr lang="zh-CN" altLang="en-US" dirty="0"/>
              <a:t>）如果删除的关键字在终端结点上（</a:t>
            </a:r>
            <a:r>
              <a:rPr lang="zh-CN" altLang="en-US" dirty="0">
                <a:solidFill>
                  <a:schemeClr val="accent5"/>
                </a:solidFill>
              </a:rPr>
              <a:t>最底层非叶子结点</a:t>
            </a:r>
            <a:r>
              <a:rPr lang="zh-CN" altLang="en-US" dirty="0"/>
              <a:t>）：</a:t>
            </a:r>
            <a:endParaRPr lang="en-US" altLang="zh-CN" dirty="0"/>
          </a:p>
          <a:p>
            <a:r>
              <a:rPr lang="en-US" altLang="zh-CN" dirty="0"/>
              <a:t>      </a:t>
            </a:r>
            <a:r>
              <a:rPr lang="zh-CN" altLang="en-US" dirty="0"/>
              <a:t>①结点内关键字数量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，这时删除这个关键字不会破坏</a:t>
            </a:r>
            <a:r>
              <a:rPr lang="en-US" altLang="zh-CN" dirty="0"/>
              <a:t>B</a:t>
            </a:r>
            <a:r>
              <a:rPr lang="zh-CN" altLang="en-US" dirty="0"/>
              <a:t>树的定义要求。所以直接删除。</a:t>
            </a:r>
            <a:endParaRPr lang="en-US" altLang="zh-CN" dirty="0"/>
          </a:p>
          <a:p>
            <a:r>
              <a:rPr lang="en-US" altLang="zh-CN" dirty="0"/>
              <a:t>      </a:t>
            </a:r>
            <a:r>
              <a:rPr lang="zh-CN" altLang="en-US" dirty="0"/>
              <a:t>②结点内关键字数量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的结点，则去兄弟阶段中借关键字。</a:t>
            </a:r>
            <a:endParaRPr lang="en-US" altLang="zh-CN" dirty="0"/>
          </a:p>
          <a:p>
            <a:r>
              <a:rPr lang="en-US" altLang="zh-CN" dirty="0"/>
              <a:t>      </a:t>
            </a:r>
            <a:r>
              <a:rPr lang="zh-CN" altLang="en-US" dirty="0"/>
              <a:t>③结点内关键字数量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a:t>
            </a:r>
            <a:r>
              <a:rPr lang="zh-CN" altLang="en-US" dirty="0">
                <a:solidFill>
                  <a:schemeClr val="accent2"/>
                </a:solidFill>
              </a:rPr>
              <a:t>不</a:t>
            </a:r>
            <a:r>
              <a:rPr lang="zh-CN" altLang="en-US" dirty="0"/>
              <a:t>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的结点，则需要进行</a:t>
            </a:r>
            <a:r>
              <a:rPr lang="zh-CN" altLang="en-US" dirty="0">
                <a:solidFill>
                  <a:schemeClr val="accent2"/>
                </a:solidFill>
              </a:rPr>
              <a:t>结点合并</a:t>
            </a:r>
            <a:r>
              <a:rPr lang="zh-CN" altLang="en-US" dirty="0"/>
              <a:t>。</a:t>
            </a:r>
            <a:endParaRPr lang="en-US" altLang="zh-CN" dirty="0"/>
          </a:p>
        </p:txBody>
      </p:sp>
      <p:sp>
        <p:nvSpPr>
          <p:cNvPr id="56" name="矩形 55">
            <a:extLst>
              <a:ext uri="{FF2B5EF4-FFF2-40B4-BE49-F238E27FC236}">
                <a16:creationId xmlns:a16="http://schemas.microsoft.com/office/drawing/2014/main" xmlns="" id="{5DA8BAB1-F8BD-4F06-895D-C1FD74F6E707}"/>
              </a:ext>
            </a:extLst>
          </p:cNvPr>
          <p:cNvSpPr/>
          <p:nvPr/>
        </p:nvSpPr>
        <p:spPr>
          <a:xfrm>
            <a:off x="45808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6A12ACF7-7713-4071-8B6F-31571653F27C}"/>
              </a:ext>
            </a:extLst>
          </p:cNvPr>
          <p:cNvSpPr/>
          <p:nvPr/>
        </p:nvSpPr>
        <p:spPr>
          <a:xfrm>
            <a:off x="507580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AC74D45E-DDB1-438A-ADC9-4BAD7F0FC408}"/>
              </a:ext>
            </a:extLst>
          </p:cNvPr>
          <p:cNvSpPr/>
          <p:nvPr/>
        </p:nvSpPr>
        <p:spPr>
          <a:xfrm>
            <a:off x="55707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53C20900-7A85-4E36-8FD9-613D49D36874}"/>
              </a:ext>
            </a:extLst>
          </p:cNvPr>
          <p:cNvSpPr/>
          <p:nvPr/>
        </p:nvSpPr>
        <p:spPr>
          <a:xfrm>
            <a:off x="23429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C6C4408F-7293-4BCA-BFD5-EE069B872878}"/>
              </a:ext>
            </a:extLst>
          </p:cNvPr>
          <p:cNvSpPr/>
          <p:nvPr/>
        </p:nvSpPr>
        <p:spPr>
          <a:xfrm>
            <a:off x="283794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FB4169DA-7C0C-403F-9DEE-A32ACC6DC81F}"/>
              </a:ext>
            </a:extLst>
          </p:cNvPr>
          <p:cNvSpPr/>
          <p:nvPr/>
        </p:nvSpPr>
        <p:spPr>
          <a:xfrm>
            <a:off x="33328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EB1CC66-6196-4E80-AC68-70CF6C3BD8F8}"/>
              </a:ext>
            </a:extLst>
          </p:cNvPr>
          <p:cNvSpPr txBox="1"/>
          <p:nvPr/>
        </p:nvSpPr>
        <p:spPr>
          <a:xfrm>
            <a:off x="2938502" y="3482168"/>
            <a:ext cx="293829" cy="369332"/>
          </a:xfrm>
          <a:prstGeom prst="rect">
            <a:avLst/>
          </a:prstGeom>
          <a:noFill/>
        </p:spPr>
        <p:txBody>
          <a:bodyPr wrap="square" rtlCol="0">
            <a:spAutoFit/>
          </a:bodyPr>
          <a:lstStyle/>
          <a:p>
            <a:r>
              <a:rPr lang="en-US" altLang="zh-CN" dirty="0">
                <a:solidFill>
                  <a:schemeClr val="accent2"/>
                </a:solidFill>
              </a:rPr>
              <a:t>7</a:t>
            </a:r>
            <a:endParaRPr lang="zh-CN" altLang="en-US" dirty="0">
              <a:solidFill>
                <a:schemeClr val="accent2"/>
              </a:solidFill>
            </a:endParaRPr>
          </a:p>
        </p:txBody>
      </p:sp>
      <p:sp>
        <p:nvSpPr>
          <p:cNvPr id="63" name="矩形 62">
            <a:extLst>
              <a:ext uri="{FF2B5EF4-FFF2-40B4-BE49-F238E27FC236}">
                <a16:creationId xmlns:a16="http://schemas.microsoft.com/office/drawing/2014/main" xmlns="" id="{0D8CAADE-2742-4F52-B040-A67BCCD054D2}"/>
              </a:ext>
            </a:extLst>
          </p:cNvPr>
          <p:cNvSpPr/>
          <p:nvPr/>
        </p:nvSpPr>
        <p:spPr>
          <a:xfrm>
            <a:off x="7073109" y="434018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xmlns="" id="{1ED0C161-A02D-4D27-8867-7E0E844EEF1E}"/>
              </a:ext>
            </a:extLst>
          </p:cNvPr>
          <p:cNvSpPr/>
          <p:nvPr/>
        </p:nvSpPr>
        <p:spPr>
          <a:xfrm>
            <a:off x="79965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xmlns="" id="{C3335957-5B0C-4174-9BB1-75D8ED1B425E}"/>
              </a:ext>
            </a:extLst>
          </p:cNvPr>
          <p:cNvSpPr/>
          <p:nvPr/>
        </p:nvSpPr>
        <p:spPr>
          <a:xfrm>
            <a:off x="849152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F6674EFB-420C-40A4-82FF-311202132F66}"/>
              </a:ext>
            </a:extLst>
          </p:cNvPr>
          <p:cNvSpPr/>
          <p:nvPr/>
        </p:nvSpPr>
        <p:spPr>
          <a:xfrm>
            <a:off x="89864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41E2A228-5C19-4854-88E6-64C5DCE00B8A}"/>
              </a:ext>
            </a:extLst>
          </p:cNvPr>
          <p:cNvSpPr/>
          <p:nvPr/>
        </p:nvSpPr>
        <p:spPr>
          <a:xfrm>
            <a:off x="85929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5DECCE20-5823-4034-A7E8-0986F9F1B461}"/>
              </a:ext>
            </a:extLst>
          </p:cNvPr>
          <p:cNvSpPr/>
          <p:nvPr/>
        </p:nvSpPr>
        <p:spPr>
          <a:xfrm>
            <a:off x="135424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234A3C65-D01D-4EA6-BFF7-85B7AC88B799}"/>
              </a:ext>
            </a:extLst>
          </p:cNvPr>
          <p:cNvSpPr/>
          <p:nvPr/>
        </p:nvSpPr>
        <p:spPr>
          <a:xfrm>
            <a:off x="184919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D80C539-9289-4431-8F51-75DD22C72270}"/>
              </a:ext>
            </a:extLst>
          </p:cNvPr>
          <p:cNvSpPr txBox="1"/>
          <p:nvPr/>
        </p:nvSpPr>
        <p:spPr>
          <a:xfrm>
            <a:off x="1434936" y="4320197"/>
            <a:ext cx="293829" cy="369332"/>
          </a:xfrm>
          <a:prstGeom prst="rect">
            <a:avLst/>
          </a:prstGeom>
          <a:noFill/>
        </p:spPr>
        <p:txBody>
          <a:bodyPr wrap="square" rtlCol="0">
            <a:spAutoFit/>
          </a:bodyPr>
          <a:lstStyle/>
          <a:p>
            <a:r>
              <a:rPr lang="en-US" altLang="zh-CN" dirty="0">
                <a:solidFill>
                  <a:schemeClr val="accent2"/>
                </a:solidFill>
              </a:rPr>
              <a:t>5</a:t>
            </a:r>
            <a:endParaRPr lang="zh-CN" altLang="en-US" dirty="0">
              <a:solidFill>
                <a:schemeClr val="accent2"/>
              </a:solidFill>
            </a:endParaRPr>
          </a:p>
        </p:txBody>
      </p:sp>
      <p:sp>
        <p:nvSpPr>
          <p:cNvPr id="73" name="文本框 72">
            <a:extLst>
              <a:ext uri="{FF2B5EF4-FFF2-40B4-BE49-F238E27FC236}">
                <a16:creationId xmlns:a16="http://schemas.microsoft.com/office/drawing/2014/main" xmlns="" id="{9CD6EA8D-69E9-461A-892D-E446CE534BEC}"/>
              </a:ext>
            </a:extLst>
          </p:cNvPr>
          <p:cNvSpPr txBox="1"/>
          <p:nvPr/>
        </p:nvSpPr>
        <p:spPr>
          <a:xfrm>
            <a:off x="5075807" y="2654481"/>
            <a:ext cx="494950" cy="369332"/>
          </a:xfrm>
          <a:prstGeom prst="rect">
            <a:avLst/>
          </a:prstGeom>
          <a:noFill/>
        </p:spPr>
        <p:txBody>
          <a:bodyPr wrap="square" rtlCol="0">
            <a:spAutoFit/>
          </a:bodyPr>
          <a:lstStyle/>
          <a:p>
            <a:r>
              <a:rPr lang="en-US" altLang="zh-CN" dirty="0"/>
              <a:t>10</a:t>
            </a:r>
            <a:endParaRPr lang="zh-CN" altLang="en-US" dirty="0"/>
          </a:p>
        </p:txBody>
      </p:sp>
      <p:sp>
        <p:nvSpPr>
          <p:cNvPr id="74" name="文本框 73">
            <a:extLst>
              <a:ext uri="{FF2B5EF4-FFF2-40B4-BE49-F238E27FC236}">
                <a16:creationId xmlns:a16="http://schemas.microsoft.com/office/drawing/2014/main" xmlns="" id="{8936ECF8-7E93-403E-AAC2-C654D087EA66}"/>
              </a:ext>
            </a:extLst>
          </p:cNvPr>
          <p:cNvSpPr txBox="1"/>
          <p:nvPr/>
        </p:nvSpPr>
        <p:spPr>
          <a:xfrm>
            <a:off x="7073109" y="4340184"/>
            <a:ext cx="494950" cy="369332"/>
          </a:xfrm>
          <a:prstGeom prst="rect">
            <a:avLst/>
          </a:prstGeom>
          <a:noFill/>
        </p:spPr>
        <p:txBody>
          <a:bodyPr wrap="square" rtlCol="0">
            <a:spAutoFit/>
          </a:bodyPr>
          <a:lstStyle/>
          <a:p>
            <a:r>
              <a:rPr lang="en-US" altLang="zh-CN" dirty="0">
                <a:solidFill>
                  <a:schemeClr val="accent2"/>
                </a:solidFill>
              </a:rPr>
              <a:t>14</a:t>
            </a:r>
            <a:endParaRPr lang="zh-CN" altLang="en-US" dirty="0">
              <a:solidFill>
                <a:schemeClr val="accent2"/>
              </a:solidFill>
            </a:endParaRPr>
          </a:p>
        </p:txBody>
      </p:sp>
      <p:sp>
        <p:nvSpPr>
          <p:cNvPr id="75" name="文本框 74">
            <a:extLst>
              <a:ext uri="{FF2B5EF4-FFF2-40B4-BE49-F238E27FC236}">
                <a16:creationId xmlns:a16="http://schemas.microsoft.com/office/drawing/2014/main" xmlns="" id="{E21C6DB9-1C93-4BE1-9487-B5AE60BC553E}"/>
              </a:ext>
            </a:extLst>
          </p:cNvPr>
          <p:cNvSpPr txBox="1"/>
          <p:nvPr/>
        </p:nvSpPr>
        <p:spPr>
          <a:xfrm>
            <a:off x="8491524" y="3467246"/>
            <a:ext cx="494950" cy="369332"/>
          </a:xfrm>
          <a:prstGeom prst="rect">
            <a:avLst/>
          </a:prstGeom>
          <a:noFill/>
        </p:spPr>
        <p:txBody>
          <a:bodyPr wrap="square" rtlCol="0">
            <a:spAutoFit/>
          </a:bodyPr>
          <a:lstStyle/>
          <a:p>
            <a:r>
              <a:rPr lang="en-US" altLang="zh-CN" dirty="0"/>
              <a:t>20</a:t>
            </a:r>
            <a:endParaRPr lang="zh-CN" altLang="en-US" dirty="0"/>
          </a:p>
        </p:txBody>
      </p:sp>
      <p:cxnSp>
        <p:nvCxnSpPr>
          <p:cNvPr id="76" name="直接箭头连接符 75">
            <a:extLst>
              <a:ext uri="{FF2B5EF4-FFF2-40B4-BE49-F238E27FC236}">
                <a16:creationId xmlns:a16="http://schemas.microsoft.com/office/drawing/2014/main" xmlns="" id="{EE46DEDC-5E49-4CFD-A945-42F5E9F565D4}"/>
              </a:ext>
            </a:extLst>
          </p:cNvPr>
          <p:cNvCxnSpPr>
            <a:cxnSpLocks/>
            <a:endCxn id="72" idx="0"/>
          </p:cNvCxnSpPr>
          <p:nvPr/>
        </p:nvCxnSpPr>
        <p:spPr>
          <a:xfrm flipH="1">
            <a:off x="1581851" y="3666834"/>
            <a:ext cx="930302" cy="65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xmlns="" id="{A17460A0-D104-4A4B-97C5-E10058274220}"/>
              </a:ext>
            </a:extLst>
          </p:cNvPr>
          <p:cNvCxnSpPr>
            <a:cxnSpLocks/>
            <a:endCxn id="60" idx="0"/>
          </p:cNvCxnSpPr>
          <p:nvPr/>
        </p:nvCxnSpPr>
        <p:spPr>
          <a:xfrm flipH="1">
            <a:off x="3085417" y="2839147"/>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73440464-0104-46C8-A7FB-29E2C5E651EF}"/>
              </a:ext>
            </a:extLst>
          </p:cNvPr>
          <p:cNvCxnSpPr>
            <a:cxnSpLocks/>
            <a:endCxn id="75" idx="0"/>
          </p:cNvCxnSpPr>
          <p:nvPr/>
        </p:nvCxnSpPr>
        <p:spPr>
          <a:xfrm>
            <a:off x="5818232" y="2839147"/>
            <a:ext cx="292076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xmlns="" id="{098AEE13-3C72-4302-BCBE-866FA19FA0EB}"/>
              </a:ext>
            </a:extLst>
          </p:cNvPr>
          <p:cNvSpPr/>
          <p:nvPr/>
        </p:nvSpPr>
        <p:spPr>
          <a:xfrm>
            <a:off x="338967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xmlns="" id="{182E7BA6-5A6D-41AB-A509-8F23C4917E81}"/>
              </a:ext>
            </a:extLst>
          </p:cNvPr>
          <p:cNvSpPr/>
          <p:nvPr/>
        </p:nvSpPr>
        <p:spPr>
          <a:xfrm>
            <a:off x="388462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8844FA66-DD55-4002-9916-34198124D830}"/>
              </a:ext>
            </a:extLst>
          </p:cNvPr>
          <p:cNvSpPr/>
          <p:nvPr/>
        </p:nvSpPr>
        <p:spPr>
          <a:xfrm>
            <a:off x="437957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261A083A-80DF-4C3A-88DC-7EC9A1F8529C}"/>
              </a:ext>
            </a:extLst>
          </p:cNvPr>
          <p:cNvSpPr txBox="1"/>
          <p:nvPr/>
        </p:nvSpPr>
        <p:spPr>
          <a:xfrm>
            <a:off x="3975721" y="4330848"/>
            <a:ext cx="296408" cy="369332"/>
          </a:xfrm>
          <a:prstGeom prst="rect">
            <a:avLst/>
          </a:prstGeom>
          <a:noFill/>
        </p:spPr>
        <p:txBody>
          <a:bodyPr wrap="square" rtlCol="0">
            <a:spAutoFit/>
          </a:bodyPr>
          <a:lstStyle/>
          <a:p>
            <a:r>
              <a:rPr lang="en-US" altLang="zh-CN" dirty="0"/>
              <a:t>9</a:t>
            </a:r>
            <a:endParaRPr lang="zh-CN" altLang="en-US" sz="1600" dirty="0"/>
          </a:p>
        </p:txBody>
      </p:sp>
      <p:cxnSp>
        <p:nvCxnSpPr>
          <p:cNvPr id="86" name="直接箭头连接符 85">
            <a:extLst>
              <a:ext uri="{FF2B5EF4-FFF2-40B4-BE49-F238E27FC236}">
                <a16:creationId xmlns:a16="http://schemas.microsoft.com/office/drawing/2014/main" xmlns="" id="{70F86A93-5BA5-45C1-89C3-B58E04B8238B}"/>
              </a:ext>
            </a:extLst>
          </p:cNvPr>
          <p:cNvCxnSpPr>
            <a:cxnSpLocks/>
            <a:endCxn id="85" idx="0"/>
          </p:cNvCxnSpPr>
          <p:nvPr/>
        </p:nvCxnSpPr>
        <p:spPr>
          <a:xfrm>
            <a:off x="3647748" y="3727480"/>
            <a:ext cx="476177" cy="60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xmlns="" id="{FA839BD1-9A3B-4390-8A21-5A72D68177FC}"/>
              </a:ext>
            </a:extLst>
          </p:cNvPr>
          <p:cNvSpPr/>
          <p:nvPr/>
        </p:nvSpPr>
        <p:spPr>
          <a:xfrm>
            <a:off x="6083209" y="434018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E1C3272B-2DBB-4D20-96AC-E1231267076C}"/>
              </a:ext>
            </a:extLst>
          </p:cNvPr>
          <p:cNvSpPr/>
          <p:nvPr/>
        </p:nvSpPr>
        <p:spPr>
          <a:xfrm>
            <a:off x="6578159" y="434018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D9394974-CACA-451A-99E1-2760E1209CFC}"/>
              </a:ext>
            </a:extLst>
          </p:cNvPr>
          <p:cNvSpPr/>
          <p:nvPr/>
        </p:nvSpPr>
        <p:spPr>
          <a:xfrm>
            <a:off x="5588259" y="434018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313C386-0298-432D-9D3D-D825784A3AC4}"/>
              </a:ext>
            </a:extLst>
          </p:cNvPr>
          <p:cNvSpPr txBox="1"/>
          <p:nvPr/>
        </p:nvSpPr>
        <p:spPr>
          <a:xfrm>
            <a:off x="6083209" y="4340184"/>
            <a:ext cx="494950" cy="369332"/>
          </a:xfrm>
          <a:prstGeom prst="rect">
            <a:avLst/>
          </a:prstGeom>
          <a:noFill/>
        </p:spPr>
        <p:txBody>
          <a:bodyPr wrap="square" rtlCol="0">
            <a:spAutoFit/>
          </a:bodyPr>
          <a:lstStyle/>
          <a:p>
            <a:r>
              <a:rPr lang="en-US" altLang="zh-CN" dirty="0"/>
              <a:t>11</a:t>
            </a:r>
            <a:endParaRPr lang="zh-CN" altLang="en-US" dirty="0"/>
          </a:p>
        </p:txBody>
      </p:sp>
      <p:cxnSp>
        <p:nvCxnSpPr>
          <p:cNvPr id="9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759199" y="3651912"/>
            <a:ext cx="1484850" cy="687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矩形 118">
            <a:extLst>
              <a:ext uri="{FF2B5EF4-FFF2-40B4-BE49-F238E27FC236}">
                <a16:creationId xmlns:a16="http://schemas.microsoft.com/office/drawing/2014/main" xmlns="" id="{6C8A70AC-79DB-495B-8D56-4E66C8F49A45}"/>
              </a:ext>
            </a:extLst>
          </p:cNvPr>
          <p:cNvSpPr/>
          <p:nvPr/>
        </p:nvSpPr>
        <p:spPr>
          <a:xfrm>
            <a:off x="103513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xmlns="" id="{30C101AA-C79E-484B-A7B8-DD17EC40A0B1}"/>
              </a:ext>
            </a:extLst>
          </p:cNvPr>
          <p:cNvSpPr/>
          <p:nvPr/>
        </p:nvSpPr>
        <p:spPr>
          <a:xfrm>
            <a:off x="1084633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097B2F92-EDEE-4A75-9F9B-FD284164A702}"/>
              </a:ext>
            </a:extLst>
          </p:cNvPr>
          <p:cNvSpPr/>
          <p:nvPr/>
        </p:nvSpPr>
        <p:spPr>
          <a:xfrm>
            <a:off x="113412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4D1D8E03-32A3-414B-A093-D85A9B39CEBC}"/>
              </a:ext>
            </a:extLst>
          </p:cNvPr>
          <p:cNvSpPr txBox="1"/>
          <p:nvPr/>
        </p:nvSpPr>
        <p:spPr>
          <a:xfrm>
            <a:off x="10866201" y="4345561"/>
            <a:ext cx="494950" cy="369332"/>
          </a:xfrm>
          <a:prstGeom prst="rect">
            <a:avLst/>
          </a:prstGeom>
          <a:noFill/>
        </p:spPr>
        <p:txBody>
          <a:bodyPr wrap="square" rtlCol="0">
            <a:spAutoFit/>
          </a:bodyPr>
          <a:lstStyle/>
          <a:p>
            <a:r>
              <a:rPr lang="en-US" altLang="zh-CN" dirty="0"/>
              <a:t>22</a:t>
            </a:r>
            <a:endParaRPr lang="zh-CN" altLang="en-US" dirty="0"/>
          </a:p>
        </p:txBody>
      </p:sp>
      <p:cxnSp>
        <p:nvCxnSpPr>
          <p:cNvPr id="123" name="直接箭头连接符 122">
            <a:extLst>
              <a:ext uri="{FF2B5EF4-FFF2-40B4-BE49-F238E27FC236}">
                <a16:creationId xmlns:a16="http://schemas.microsoft.com/office/drawing/2014/main" xmlns="" id="{E265848C-6B67-4399-BD71-BA3B4EE1B3D5}"/>
              </a:ext>
            </a:extLst>
          </p:cNvPr>
          <p:cNvCxnSpPr>
            <a:endCxn id="122" idx="0"/>
          </p:cNvCxnSpPr>
          <p:nvPr/>
        </p:nvCxnSpPr>
        <p:spPr>
          <a:xfrm>
            <a:off x="9232850" y="3666834"/>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xmlns="" id="{185A03C1-30B2-47E4-B309-031022F8B36A}"/>
              </a:ext>
            </a:extLst>
          </p:cNvPr>
          <p:cNvSpPr/>
          <p:nvPr/>
        </p:nvSpPr>
        <p:spPr>
          <a:xfrm>
            <a:off x="7568059" y="433923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36720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584456" y="752037"/>
            <a:ext cx="11457451" cy="1754326"/>
          </a:xfrm>
          <a:prstGeom prst="rect">
            <a:avLst/>
          </a:prstGeom>
          <a:noFill/>
        </p:spPr>
        <p:txBody>
          <a:bodyPr wrap="square" rtlCol="0">
            <a:spAutoFit/>
          </a:bodyPr>
          <a:lstStyle/>
          <a:p>
            <a:r>
              <a:rPr lang="en-US" altLang="zh-CN" dirty="0"/>
              <a:t>1</a:t>
            </a:r>
            <a:r>
              <a:rPr lang="zh-CN" altLang="en-US" dirty="0"/>
              <a:t>）如果删除的关键字在终端结点上（</a:t>
            </a:r>
            <a:r>
              <a:rPr lang="zh-CN" altLang="en-US" dirty="0">
                <a:solidFill>
                  <a:schemeClr val="accent5"/>
                </a:solidFill>
              </a:rPr>
              <a:t>最底层非叶子结点</a:t>
            </a:r>
            <a:r>
              <a:rPr lang="zh-CN" altLang="en-US" dirty="0"/>
              <a:t>）：</a:t>
            </a:r>
            <a:endParaRPr lang="en-US" altLang="zh-CN" dirty="0"/>
          </a:p>
          <a:p>
            <a:r>
              <a:rPr lang="en-US" altLang="zh-CN" dirty="0"/>
              <a:t>      </a:t>
            </a:r>
            <a:r>
              <a:rPr lang="zh-CN" altLang="en-US" dirty="0"/>
              <a:t>①结点内关键字数量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，这时删除这个关键字不会破坏</a:t>
            </a:r>
            <a:r>
              <a:rPr lang="en-US" altLang="zh-CN" dirty="0"/>
              <a:t>B</a:t>
            </a:r>
            <a:r>
              <a:rPr lang="zh-CN" altLang="en-US" dirty="0"/>
              <a:t>树的定义要求。所以直接删除。</a:t>
            </a:r>
            <a:endParaRPr lang="en-US" altLang="zh-CN" dirty="0"/>
          </a:p>
          <a:p>
            <a:r>
              <a:rPr lang="en-US" altLang="zh-CN" dirty="0"/>
              <a:t>      </a:t>
            </a:r>
            <a:r>
              <a:rPr lang="zh-CN" altLang="en-US" dirty="0"/>
              <a:t>②结点内关键字数量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的结点，则去兄弟阶段中借关键字。</a:t>
            </a:r>
            <a:endParaRPr lang="en-US" altLang="zh-CN" dirty="0"/>
          </a:p>
          <a:p>
            <a:r>
              <a:rPr lang="en-US" altLang="zh-CN" dirty="0"/>
              <a:t>      </a:t>
            </a:r>
            <a:r>
              <a:rPr lang="zh-CN" altLang="en-US" dirty="0"/>
              <a:t>③结点内关键字数量</a:t>
            </a:r>
            <a:r>
              <a:rPr lang="zh-CN" altLang="en-US" dirty="0">
                <a:solidFill>
                  <a:schemeClr val="accent1"/>
                </a:solidFill>
              </a:rPr>
              <a:t>等于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，并且其左右兄弟结点中</a:t>
            </a:r>
            <a:r>
              <a:rPr lang="zh-CN" altLang="en-US" dirty="0">
                <a:solidFill>
                  <a:schemeClr val="accent2"/>
                </a:solidFill>
              </a:rPr>
              <a:t>不</a:t>
            </a:r>
            <a:r>
              <a:rPr lang="zh-CN" altLang="en-US" dirty="0"/>
              <a:t>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a:t>的结点，则需要进行</a:t>
            </a:r>
            <a:r>
              <a:rPr lang="zh-CN" altLang="en-US" dirty="0">
                <a:solidFill>
                  <a:schemeClr val="accent2"/>
                </a:solidFill>
              </a:rPr>
              <a:t>结点合并</a:t>
            </a:r>
            <a:r>
              <a:rPr lang="zh-CN" altLang="en-US" dirty="0"/>
              <a:t>。</a:t>
            </a:r>
            <a:endParaRPr lang="en-US" altLang="zh-CN" dirty="0"/>
          </a:p>
        </p:txBody>
      </p:sp>
      <p:sp>
        <p:nvSpPr>
          <p:cNvPr id="56" name="矩形 55">
            <a:extLst>
              <a:ext uri="{FF2B5EF4-FFF2-40B4-BE49-F238E27FC236}">
                <a16:creationId xmlns:a16="http://schemas.microsoft.com/office/drawing/2014/main" xmlns="" id="{5DA8BAB1-F8BD-4F06-895D-C1FD74F6E707}"/>
              </a:ext>
            </a:extLst>
          </p:cNvPr>
          <p:cNvSpPr/>
          <p:nvPr/>
        </p:nvSpPr>
        <p:spPr>
          <a:xfrm>
            <a:off x="45808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6A12ACF7-7713-4071-8B6F-31571653F27C}"/>
              </a:ext>
            </a:extLst>
          </p:cNvPr>
          <p:cNvSpPr/>
          <p:nvPr/>
        </p:nvSpPr>
        <p:spPr>
          <a:xfrm>
            <a:off x="507580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AC74D45E-DDB1-438A-ADC9-4BAD7F0FC408}"/>
              </a:ext>
            </a:extLst>
          </p:cNvPr>
          <p:cNvSpPr/>
          <p:nvPr/>
        </p:nvSpPr>
        <p:spPr>
          <a:xfrm>
            <a:off x="5570757" y="2642304"/>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53C20900-7A85-4E36-8FD9-613D49D36874}"/>
              </a:ext>
            </a:extLst>
          </p:cNvPr>
          <p:cNvSpPr/>
          <p:nvPr/>
        </p:nvSpPr>
        <p:spPr>
          <a:xfrm>
            <a:off x="23429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C6C4408F-7293-4BCA-BFD5-EE069B872878}"/>
              </a:ext>
            </a:extLst>
          </p:cNvPr>
          <p:cNvSpPr/>
          <p:nvPr/>
        </p:nvSpPr>
        <p:spPr>
          <a:xfrm>
            <a:off x="283794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FB4169DA-7C0C-403F-9DEE-A32ACC6DC81F}"/>
              </a:ext>
            </a:extLst>
          </p:cNvPr>
          <p:cNvSpPr/>
          <p:nvPr/>
        </p:nvSpPr>
        <p:spPr>
          <a:xfrm>
            <a:off x="3332892" y="348216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EB1CC66-6196-4E80-AC68-70CF6C3BD8F8}"/>
              </a:ext>
            </a:extLst>
          </p:cNvPr>
          <p:cNvSpPr txBox="1"/>
          <p:nvPr/>
        </p:nvSpPr>
        <p:spPr>
          <a:xfrm>
            <a:off x="2938502" y="3482168"/>
            <a:ext cx="293829" cy="369332"/>
          </a:xfrm>
          <a:prstGeom prst="rect">
            <a:avLst/>
          </a:prstGeom>
          <a:noFill/>
        </p:spPr>
        <p:txBody>
          <a:bodyPr wrap="square" rtlCol="0">
            <a:spAutoFit/>
          </a:bodyPr>
          <a:lstStyle/>
          <a:p>
            <a:r>
              <a:rPr lang="en-US" altLang="zh-CN" dirty="0">
                <a:solidFill>
                  <a:schemeClr val="accent2"/>
                </a:solidFill>
              </a:rPr>
              <a:t>7</a:t>
            </a:r>
            <a:endParaRPr lang="zh-CN" altLang="en-US" dirty="0">
              <a:solidFill>
                <a:schemeClr val="accent2"/>
              </a:solidFill>
            </a:endParaRPr>
          </a:p>
        </p:txBody>
      </p:sp>
      <p:sp>
        <p:nvSpPr>
          <p:cNvPr id="63" name="矩形 62">
            <a:extLst>
              <a:ext uri="{FF2B5EF4-FFF2-40B4-BE49-F238E27FC236}">
                <a16:creationId xmlns:a16="http://schemas.microsoft.com/office/drawing/2014/main" xmlns="" id="{0D8CAADE-2742-4F52-B040-A67BCCD054D2}"/>
              </a:ext>
            </a:extLst>
          </p:cNvPr>
          <p:cNvSpPr/>
          <p:nvPr/>
        </p:nvSpPr>
        <p:spPr>
          <a:xfrm>
            <a:off x="750162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xmlns="" id="{1ED0C161-A02D-4D27-8867-7E0E844EEF1E}"/>
              </a:ext>
            </a:extLst>
          </p:cNvPr>
          <p:cNvSpPr/>
          <p:nvPr/>
        </p:nvSpPr>
        <p:spPr>
          <a:xfrm>
            <a:off x="79965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xmlns="" id="{8FAEBAAD-3C85-4720-8545-9D2C17B2F796}"/>
              </a:ext>
            </a:extLst>
          </p:cNvPr>
          <p:cNvSpPr/>
          <p:nvPr/>
        </p:nvSpPr>
        <p:spPr>
          <a:xfrm>
            <a:off x="7006674" y="346724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41E2A228-5C19-4854-88E6-64C5DCE00B8A}"/>
              </a:ext>
            </a:extLst>
          </p:cNvPr>
          <p:cNvSpPr/>
          <p:nvPr/>
        </p:nvSpPr>
        <p:spPr>
          <a:xfrm>
            <a:off x="85929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5DECCE20-5823-4034-A7E8-0986F9F1B461}"/>
              </a:ext>
            </a:extLst>
          </p:cNvPr>
          <p:cNvSpPr/>
          <p:nvPr/>
        </p:nvSpPr>
        <p:spPr>
          <a:xfrm>
            <a:off x="135424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234A3C65-D01D-4EA6-BFF7-85B7AC88B799}"/>
              </a:ext>
            </a:extLst>
          </p:cNvPr>
          <p:cNvSpPr/>
          <p:nvPr/>
        </p:nvSpPr>
        <p:spPr>
          <a:xfrm>
            <a:off x="1849197"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D80C539-9289-4431-8F51-75DD22C72270}"/>
              </a:ext>
            </a:extLst>
          </p:cNvPr>
          <p:cNvSpPr txBox="1"/>
          <p:nvPr/>
        </p:nvSpPr>
        <p:spPr>
          <a:xfrm>
            <a:off x="1434936" y="4320197"/>
            <a:ext cx="293829" cy="369332"/>
          </a:xfrm>
          <a:prstGeom prst="rect">
            <a:avLst/>
          </a:prstGeom>
          <a:noFill/>
        </p:spPr>
        <p:txBody>
          <a:bodyPr wrap="square" rtlCol="0">
            <a:spAutoFit/>
          </a:bodyPr>
          <a:lstStyle/>
          <a:p>
            <a:r>
              <a:rPr lang="en-US" altLang="zh-CN" dirty="0">
                <a:solidFill>
                  <a:schemeClr val="accent2"/>
                </a:solidFill>
              </a:rPr>
              <a:t>5</a:t>
            </a:r>
            <a:endParaRPr lang="zh-CN" altLang="en-US" dirty="0">
              <a:solidFill>
                <a:schemeClr val="accent2"/>
              </a:solidFill>
            </a:endParaRPr>
          </a:p>
        </p:txBody>
      </p:sp>
      <p:sp>
        <p:nvSpPr>
          <p:cNvPr id="73" name="文本框 72">
            <a:extLst>
              <a:ext uri="{FF2B5EF4-FFF2-40B4-BE49-F238E27FC236}">
                <a16:creationId xmlns:a16="http://schemas.microsoft.com/office/drawing/2014/main" xmlns="" id="{9CD6EA8D-69E9-461A-892D-E446CE534BEC}"/>
              </a:ext>
            </a:extLst>
          </p:cNvPr>
          <p:cNvSpPr txBox="1"/>
          <p:nvPr/>
        </p:nvSpPr>
        <p:spPr>
          <a:xfrm>
            <a:off x="5075807" y="2654481"/>
            <a:ext cx="494950" cy="369332"/>
          </a:xfrm>
          <a:prstGeom prst="rect">
            <a:avLst/>
          </a:prstGeom>
          <a:noFill/>
        </p:spPr>
        <p:txBody>
          <a:bodyPr wrap="square" rtlCol="0">
            <a:spAutoFit/>
          </a:bodyPr>
          <a:lstStyle/>
          <a:p>
            <a:r>
              <a:rPr lang="en-US" altLang="zh-CN" dirty="0"/>
              <a:t>10</a:t>
            </a:r>
            <a:endParaRPr lang="zh-CN" altLang="en-US" dirty="0"/>
          </a:p>
        </p:txBody>
      </p:sp>
      <p:sp>
        <p:nvSpPr>
          <p:cNvPr id="74" name="文本框 73">
            <a:extLst>
              <a:ext uri="{FF2B5EF4-FFF2-40B4-BE49-F238E27FC236}">
                <a16:creationId xmlns:a16="http://schemas.microsoft.com/office/drawing/2014/main" xmlns="" id="{8936ECF8-7E93-403E-AAC2-C654D087EA66}"/>
              </a:ext>
            </a:extLst>
          </p:cNvPr>
          <p:cNvSpPr txBox="1"/>
          <p:nvPr/>
        </p:nvSpPr>
        <p:spPr>
          <a:xfrm>
            <a:off x="7501624" y="3467246"/>
            <a:ext cx="494950" cy="369332"/>
          </a:xfrm>
          <a:prstGeom prst="rect">
            <a:avLst/>
          </a:prstGeom>
          <a:noFill/>
        </p:spPr>
        <p:txBody>
          <a:bodyPr wrap="square" rtlCol="0">
            <a:spAutoFit/>
          </a:bodyPr>
          <a:lstStyle/>
          <a:p>
            <a:r>
              <a:rPr lang="en-US" altLang="zh-CN" dirty="0"/>
              <a:t>14</a:t>
            </a:r>
            <a:endParaRPr lang="zh-CN" altLang="en-US" dirty="0"/>
          </a:p>
        </p:txBody>
      </p:sp>
      <p:cxnSp>
        <p:nvCxnSpPr>
          <p:cNvPr id="76" name="直接箭头连接符 75">
            <a:extLst>
              <a:ext uri="{FF2B5EF4-FFF2-40B4-BE49-F238E27FC236}">
                <a16:creationId xmlns:a16="http://schemas.microsoft.com/office/drawing/2014/main" xmlns="" id="{EE46DEDC-5E49-4CFD-A945-42F5E9F565D4}"/>
              </a:ext>
            </a:extLst>
          </p:cNvPr>
          <p:cNvCxnSpPr>
            <a:cxnSpLocks/>
            <a:endCxn id="72" idx="0"/>
          </p:cNvCxnSpPr>
          <p:nvPr/>
        </p:nvCxnSpPr>
        <p:spPr>
          <a:xfrm flipH="1">
            <a:off x="1581851" y="3666834"/>
            <a:ext cx="930302" cy="65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xmlns="" id="{A17460A0-D104-4A4B-97C5-E10058274220}"/>
              </a:ext>
            </a:extLst>
          </p:cNvPr>
          <p:cNvCxnSpPr>
            <a:cxnSpLocks/>
            <a:endCxn id="60" idx="0"/>
          </p:cNvCxnSpPr>
          <p:nvPr/>
        </p:nvCxnSpPr>
        <p:spPr>
          <a:xfrm flipH="1">
            <a:off x="3085417" y="2839147"/>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73440464-0104-46C8-A7FB-29E2C5E651EF}"/>
              </a:ext>
            </a:extLst>
          </p:cNvPr>
          <p:cNvCxnSpPr>
            <a:cxnSpLocks/>
            <a:endCxn id="74" idx="0"/>
          </p:cNvCxnSpPr>
          <p:nvPr/>
        </p:nvCxnSpPr>
        <p:spPr>
          <a:xfrm>
            <a:off x="5818232" y="2839147"/>
            <a:ext cx="193086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xmlns="" id="{098AEE13-3C72-4302-BCBE-866FA19FA0EB}"/>
              </a:ext>
            </a:extLst>
          </p:cNvPr>
          <p:cNvSpPr/>
          <p:nvPr/>
        </p:nvSpPr>
        <p:spPr>
          <a:xfrm>
            <a:off x="338967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xmlns="" id="{182E7BA6-5A6D-41AB-A509-8F23C4917E81}"/>
              </a:ext>
            </a:extLst>
          </p:cNvPr>
          <p:cNvSpPr/>
          <p:nvPr/>
        </p:nvSpPr>
        <p:spPr>
          <a:xfrm>
            <a:off x="388462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8844FA66-DD55-4002-9916-34198124D830}"/>
              </a:ext>
            </a:extLst>
          </p:cNvPr>
          <p:cNvSpPr/>
          <p:nvPr/>
        </p:nvSpPr>
        <p:spPr>
          <a:xfrm>
            <a:off x="4379572" y="433084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261A083A-80DF-4C3A-88DC-7EC9A1F8529C}"/>
              </a:ext>
            </a:extLst>
          </p:cNvPr>
          <p:cNvSpPr txBox="1"/>
          <p:nvPr/>
        </p:nvSpPr>
        <p:spPr>
          <a:xfrm>
            <a:off x="3975721" y="4330848"/>
            <a:ext cx="296408" cy="369332"/>
          </a:xfrm>
          <a:prstGeom prst="rect">
            <a:avLst/>
          </a:prstGeom>
          <a:noFill/>
        </p:spPr>
        <p:txBody>
          <a:bodyPr wrap="square" rtlCol="0">
            <a:spAutoFit/>
          </a:bodyPr>
          <a:lstStyle/>
          <a:p>
            <a:r>
              <a:rPr lang="en-US" altLang="zh-CN" dirty="0"/>
              <a:t>9</a:t>
            </a:r>
            <a:endParaRPr lang="zh-CN" altLang="en-US" sz="1600" dirty="0"/>
          </a:p>
        </p:txBody>
      </p:sp>
      <p:cxnSp>
        <p:nvCxnSpPr>
          <p:cNvPr id="86" name="直接箭头连接符 85">
            <a:extLst>
              <a:ext uri="{FF2B5EF4-FFF2-40B4-BE49-F238E27FC236}">
                <a16:creationId xmlns:a16="http://schemas.microsoft.com/office/drawing/2014/main" xmlns="" id="{70F86A93-5BA5-45C1-89C3-B58E04B8238B}"/>
              </a:ext>
            </a:extLst>
          </p:cNvPr>
          <p:cNvCxnSpPr>
            <a:cxnSpLocks/>
            <a:endCxn id="85" idx="0"/>
          </p:cNvCxnSpPr>
          <p:nvPr/>
        </p:nvCxnSpPr>
        <p:spPr>
          <a:xfrm>
            <a:off x="3647748" y="3727480"/>
            <a:ext cx="476177" cy="60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xmlns="" id="{FA839BD1-9A3B-4390-8A21-5A72D68177FC}"/>
              </a:ext>
            </a:extLst>
          </p:cNvPr>
          <p:cNvSpPr/>
          <p:nvPr/>
        </p:nvSpPr>
        <p:spPr>
          <a:xfrm>
            <a:off x="6056371"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E1C3272B-2DBB-4D20-96AC-E1231267076C}"/>
              </a:ext>
            </a:extLst>
          </p:cNvPr>
          <p:cNvSpPr/>
          <p:nvPr/>
        </p:nvSpPr>
        <p:spPr>
          <a:xfrm>
            <a:off x="6551321"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D9394974-CACA-451A-99E1-2760E1209CFC}"/>
              </a:ext>
            </a:extLst>
          </p:cNvPr>
          <p:cNvSpPr/>
          <p:nvPr/>
        </p:nvSpPr>
        <p:spPr>
          <a:xfrm>
            <a:off x="5561421" y="43201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313C386-0298-432D-9D3D-D825784A3AC4}"/>
              </a:ext>
            </a:extLst>
          </p:cNvPr>
          <p:cNvSpPr txBox="1"/>
          <p:nvPr/>
        </p:nvSpPr>
        <p:spPr>
          <a:xfrm>
            <a:off x="6056371" y="4320197"/>
            <a:ext cx="494950" cy="369332"/>
          </a:xfrm>
          <a:prstGeom prst="rect">
            <a:avLst/>
          </a:prstGeom>
          <a:noFill/>
        </p:spPr>
        <p:txBody>
          <a:bodyPr wrap="square" rtlCol="0">
            <a:spAutoFit/>
          </a:bodyPr>
          <a:lstStyle/>
          <a:p>
            <a:r>
              <a:rPr lang="en-US" altLang="zh-CN" dirty="0"/>
              <a:t>11</a:t>
            </a:r>
            <a:endParaRPr lang="zh-CN" altLang="en-US" dirty="0"/>
          </a:p>
        </p:txBody>
      </p:sp>
      <p:cxnSp>
        <p:nvCxnSpPr>
          <p:cNvPr id="94" name="直接箭头连接符 93">
            <a:extLst>
              <a:ext uri="{FF2B5EF4-FFF2-40B4-BE49-F238E27FC236}">
                <a16:creationId xmlns:a16="http://schemas.microsoft.com/office/drawing/2014/main" xmlns="" id="{4D2EB1F1-6A72-47A3-B8D7-929D8318BB00}"/>
              </a:ext>
            </a:extLst>
          </p:cNvPr>
          <p:cNvCxnSpPr>
            <a:cxnSpLocks/>
            <a:endCxn id="92" idx="0"/>
          </p:cNvCxnSpPr>
          <p:nvPr/>
        </p:nvCxnSpPr>
        <p:spPr>
          <a:xfrm flipH="1">
            <a:off x="6303846" y="3664089"/>
            <a:ext cx="971183" cy="65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矩形 118">
            <a:extLst>
              <a:ext uri="{FF2B5EF4-FFF2-40B4-BE49-F238E27FC236}">
                <a16:creationId xmlns:a16="http://schemas.microsoft.com/office/drawing/2014/main" xmlns="" id="{6C8A70AC-79DB-495B-8D56-4E66C8F49A45}"/>
              </a:ext>
            </a:extLst>
          </p:cNvPr>
          <p:cNvSpPr/>
          <p:nvPr/>
        </p:nvSpPr>
        <p:spPr>
          <a:xfrm>
            <a:off x="103513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xmlns="" id="{30C101AA-C79E-484B-A7B8-DD17EC40A0B1}"/>
              </a:ext>
            </a:extLst>
          </p:cNvPr>
          <p:cNvSpPr/>
          <p:nvPr/>
        </p:nvSpPr>
        <p:spPr>
          <a:xfrm>
            <a:off x="1084633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097B2F92-EDEE-4A75-9F9B-FD284164A702}"/>
              </a:ext>
            </a:extLst>
          </p:cNvPr>
          <p:cNvSpPr/>
          <p:nvPr/>
        </p:nvSpPr>
        <p:spPr>
          <a:xfrm>
            <a:off x="11341280" y="435979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4D1D8E03-32A3-414B-A093-D85A9B39CEBC}"/>
              </a:ext>
            </a:extLst>
          </p:cNvPr>
          <p:cNvSpPr txBox="1"/>
          <p:nvPr/>
        </p:nvSpPr>
        <p:spPr>
          <a:xfrm>
            <a:off x="10866201" y="4345561"/>
            <a:ext cx="494950" cy="369332"/>
          </a:xfrm>
          <a:prstGeom prst="rect">
            <a:avLst/>
          </a:prstGeom>
          <a:noFill/>
        </p:spPr>
        <p:txBody>
          <a:bodyPr wrap="square" rtlCol="0">
            <a:spAutoFit/>
          </a:bodyPr>
          <a:lstStyle/>
          <a:p>
            <a:r>
              <a:rPr lang="en-US" altLang="zh-CN" dirty="0"/>
              <a:t>22</a:t>
            </a:r>
            <a:endParaRPr lang="zh-CN" altLang="en-US" dirty="0"/>
          </a:p>
        </p:txBody>
      </p:sp>
      <p:cxnSp>
        <p:nvCxnSpPr>
          <p:cNvPr id="123" name="直接箭头连接符 122">
            <a:extLst>
              <a:ext uri="{FF2B5EF4-FFF2-40B4-BE49-F238E27FC236}">
                <a16:creationId xmlns:a16="http://schemas.microsoft.com/office/drawing/2014/main" xmlns="" id="{E265848C-6B67-4399-BD71-BA3B4EE1B3D5}"/>
              </a:ext>
            </a:extLst>
          </p:cNvPr>
          <p:cNvCxnSpPr>
            <a:cxnSpLocks/>
            <a:endCxn id="119" idx="0"/>
          </p:cNvCxnSpPr>
          <p:nvPr/>
        </p:nvCxnSpPr>
        <p:spPr>
          <a:xfrm>
            <a:off x="8209729" y="3664089"/>
            <a:ext cx="2389126" cy="6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xmlns="" id="{F49E294D-537F-4DE8-9620-A007450FEE45}"/>
              </a:ext>
            </a:extLst>
          </p:cNvPr>
          <p:cNvSpPr txBox="1"/>
          <p:nvPr/>
        </p:nvSpPr>
        <p:spPr>
          <a:xfrm>
            <a:off x="9869109" y="4359797"/>
            <a:ext cx="494950" cy="369332"/>
          </a:xfrm>
          <a:prstGeom prst="rect">
            <a:avLst/>
          </a:prstGeom>
          <a:noFill/>
        </p:spPr>
        <p:txBody>
          <a:bodyPr wrap="square" rtlCol="0">
            <a:spAutoFit/>
          </a:bodyPr>
          <a:lstStyle/>
          <a:p>
            <a:r>
              <a:rPr lang="en-US" altLang="zh-CN" dirty="0">
                <a:solidFill>
                  <a:schemeClr val="accent2"/>
                </a:solidFill>
              </a:rPr>
              <a:t>20</a:t>
            </a:r>
            <a:endParaRPr lang="zh-CN" altLang="en-US" dirty="0">
              <a:solidFill>
                <a:schemeClr val="accent2"/>
              </a:solidFill>
            </a:endParaRPr>
          </a:p>
        </p:txBody>
      </p:sp>
      <p:sp>
        <p:nvSpPr>
          <p:cNvPr id="84" name="矩形 83">
            <a:extLst>
              <a:ext uri="{FF2B5EF4-FFF2-40B4-BE49-F238E27FC236}">
                <a16:creationId xmlns:a16="http://schemas.microsoft.com/office/drawing/2014/main" xmlns="" id="{DEEFE514-A3A5-4FFD-BFBA-375A92203C83}"/>
              </a:ext>
            </a:extLst>
          </p:cNvPr>
          <p:cNvSpPr/>
          <p:nvPr/>
        </p:nvSpPr>
        <p:spPr>
          <a:xfrm>
            <a:off x="9857627" y="4360341"/>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xmlns="" id="{CD9CDF2F-E7BB-4448-8499-1C1CC15D9911}"/>
              </a:ext>
            </a:extLst>
          </p:cNvPr>
          <p:cNvSpPr/>
          <p:nvPr/>
        </p:nvSpPr>
        <p:spPr>
          <a:xfrm>
            <a:off x="9364706" y="436153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77984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3" name="文本框 2">
            <a:extLst>
              <a:ext uri="{FF2B5EF4-FFF2-40B4-BE49-F238E27FC236}">
                <a16:creationId xmlns:a16="http://schemas.microsoft.com/office/drawing/2014/main" xmlns="" id="{457CBA54-F1EC-4601-97EC-8B9FAC218565}"/>
              </a:ext>
            </a:extLst>
          </p:cNvPr>
          <p:cNvSpPr txBox="1"/>
          <p:nvPr/>
        </p:nvSpPr>
        <p:spPr>
          <a:xfrm>
            <a:off x="482840" y="1471681"/>
            <a:ext cx="11261110" cy="646331"/>
          </a:xfrm>
          <a:prstGeom prst="rect">
            <a:avLst/>
          </a:prstGeom>
          <a:noFill/>
        </p:spPr>
        <p:txBody>
          <a:bodyPr wrap="square" rtlCol="0">
            <a:spAutoFit/>
          </a:bodyPr>
          <a:lstStyle/>
          <a:p>
            <a:r>
              <a:rPr lang="zh-CN" altLang="en-US" dirty="0">
                <a:solidFill>
                  <a:schemeClr val="accent1"/>
                </a:solidFill>
              </a:rPr>
              <a:t>相邻关键字</a:t>
            </a:r>
            <a:r>
              <a:rPr lang="zh-CN" altLang="en-US" dirty="0"/>
              <a:t>：对于不在终端结点上的关键字</a:t>
            </a:r>
            <a:r>
              <a:rPr lang="en-US" altLang="zh-CN" dirty="0"/>
              <a:t>,</a:t>
            </a:r>
            <a:r>
              <a:rPr lang="zh-CN" altLang="en-US" dirty="0"/>
              <a:t>它的相邻关键字是其</a:t>
            </a:r>
            <a:r>
              <a:rPr lang="zh-CN" altLang="en-US" dirty="0">
                <a:solidFill>
                  <a:schemeClr val="accent1"/>
                </a:solidFill>
              </a:rPr>
              <a:t>左子树中值最大的</a:t>
            </a:r>
            <a:r>
              <a:rPr lang="zh-CN" altLang="en-US" dirty="0"/>
              <a:t>关键字或者</a:t>
            </a:r>
            <a:r>
              <a:rPr lang="zh-CN" altLang="en-US" dirty="0">
                <a:solidFill>
                  <a:schemeClr val="accent1"/>
                </a:solidFill>
              </a:rPr>
              <a:t>右子树中值最小的</a:t>
            </a:r>
            <a:r>
              <a:rPr lang="zh-CN" altLang="en-US" dirty="0"/>
              <a:t>关键字。</a:t>
            </a:r>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239046" y="3448742"/>
            <a:ext cx="494950" cy="369332"/>
          </a:xfrm>
          <a:prstGeom prst="rect">
            <a:avLst/>
          </a:prstGeom>
          <a:noFill/>
        </p:spPr>
        <p:txBody>
          <a:bodyPr wrap="square" rtlCol="0">
            <a:spAutoFit/>
          </a:bodyPr>
          <a:lstStyle/>
          <a:p>
            <a:r>
              <a:rPr lang="en-US" altLang="zh-CN" dirty="0"/>
              <a:t>10</a:t>
            </a:r>
            <a:endParaRPr lang="zh-CN" altLang="en-US" dirty="0"/>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t>14</a:t>
            </a:r>
            <a:endParaRPr lang="zh-CN" altLang="en-US" dirty="0"/>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09503" y="5150212"/>
            <a:ext cx="494950" cy="369332"/>
          </a:xfrm>
          <a:prstGeom prst="rect">
            <a:avLst/>
          </a:prstGeom>
          <a:noFill/>
        </p:spPr>
        <p:txBody>
          <a:bodyPr wrap="square" rtlCol="0">
            <a:spAutoFit/>
          </a:bodyPr>
          <a:lstStyle/>
          <a:p>
            <a:r>
              <a:rPr lang="en-US" altLang="zh-CN" dirty="0"/>
              <a:t>9</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FA839BD1-9A3B-4390-8A21-5A72D68177FC}"/>
              </a:ext>
            </a:extLst>
          </p:cNvPr>
          <p:cNvSpPr/>
          <p:nvPr/>
        </p:nvSpPr>
        <p:spPr>
          <a:xfrm>
            <a:off x="673448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xmlns="" id="{E1C3272B-2DBB-4D20-96AC-E1231267076C}"/>
              </a:ext>
            </a:extLst>
          </p:cNvPr>
          <p:cNvSpPr/>
          <p:nvPr/>
        </p:nvSpPr>
        <p:spPr>
          <a:xfrm>
            <a:off x="72294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xmlns="" id="{D9394974-CACA-451A-99E1-2760E1209CFC}"/>
              </a:ext>
            </a:extLst>
          </p:cNvPr>
          <p:cNvSpPr/>
          <p:nvPr/>
        </p:nvSpPr>
        <p:spPr>
          <a:xfrm>
            <a:off x="62395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3313C386-0298-432D-9D3D-D825784A3AC4}"/>
              </a:ext>
            </a:extLst>
          </p:cNvPr>
          <p:cNvSpPr txBox="1"/>
          <p:nvPr/>
        </p:nvSpPr>
        <p:spPr>
          <a:xfrm>
            <a:off x="6734486" y="5154362"/>
            <a:ext cx="494950" cy="369332"/>
          </a:xfrm>
          <a:prstGeom prst="rect">
            <a:avLst/>
          </a:prstGeom>
          <a:noFill/>
        </p:spPr>
        <p:txBody>
          <a:bodyPr wrap="square" rtlCol="0">
            <a:spAutoFit/>
          </a:bodyPr>
          <a:lstStyle/>
          <a:p>
            <a:r>
              <a:rPr lang="en-US" altLang="zh-CN" dirty="0"/>
              <a:t>11</a:t>
            </a:r>
            <a:endParaRPr lang="zh-CN" altLang="en-US" dirty="0"/>
          </a:p>
        </p:txBody>
      </p: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68FC54E8-FDDF-4827-9BA1-B25D309E5093}"/>
              </a:ext>
            </a:extLst>
          </p:cNvPr>
          <p:cNvSpPr/>
          <p:nvPr/>
        </p:nvSpPr>
        <p:spPr>
          <a:xfrm>
            <a:off x="84668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xmlns="" id="{798EF784-D796-4A7C-B820-8402A03C1490}"/>
              </a:ext>
            </a:extLst>
          </p:cNvPr>
          <p:cNvSpPr/>
          <p:nvPr/>
        </p:nvSpPr>
        <p:spPr>
          <a:xfrm>
            <a:off x="896176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xmlns="" id="{4268A80D-DB6E-4642-A217-6691D9EA8BB6}"/>
              </a:ext>
            </a:extLst>
          </p:cNvPr>
          <p:cNvSpPr/>
          <p:nvPr/>
        </p:nvSpPr>
        <p:spPr>
          <a:xfrm>
            <a:off x="94567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881F91A3-BA02-4A78-BE7F-18C6236E86EB}"/>
              </a:ext>
            </a:extLst>
          </p:cNvPr>
          <p:cNvSpPr txBox="1"/>
          <p:nvPr/>
        </p:nvSpPr>
        <p:spPr>
          <a:xfrm>
            <a:off x="8981632" y="5131200"/>
            <a:ext cx="494950" cy="369332"/>
          </a:xfrm>
          <a:prstGeom prst="rect">
            <a:avLst/>
          </a:prstGeom>
          <a:noFill/>
        </p:spPr>
        <p:txBody>
          <a:bodyPr wrap="square" rtlCol="0">
            <a:spAutoFit/>
          </a:bodyPr>
          <a:lstStyle/>
          <a:p>
            <a:r>
              <a:rPr lang="en-US" altLang="zh-CN" dirty="0"/>
              <a:t>16</a:t>
            </a:r>
            <a:endParaRPr lang="zh-CN" altLang="en-US" dirty="0"/>
          </a:p>
        </p:txBody>
      </p: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2840" y="2305282"/>
            <a:ext cx="11261110" cy="646331"/>
          </a:xfrm>
          <a:prstGeom prst="rect">
            <a:avLst/>
          </a:prstGeom>
          <a:noFill/>
        </p:spPr>
        <p:txBody>
          <a:bodyPr wrap="square" rtlCol="0">
            <a:spAutoFit/>
          </a:bodyPr>
          <a:lstStyle/>
          <a:p>
            <a:r>
              <a:rPr kumimoji="1" lang="zh-CN" altLang="en-US" dirty="0" smtClean="0">
                <a:solidFill>
                  <a:schemeClr val="accent2"/>
                </a:solidFill>
              </a:rPr>
              <a:t>第一种情况</a:t>
            </a:r>
            <a:r>
              <a:rPr kumimoji="1" lang="zh-CN" altLang="en-US" dirty="0" smtClean="0"/>
              <a:t>：存在关键字数量</a:t>
            </a:r>
            <a:r>
              <a:rPr lang="zh-CN" altLang="en-US" dirty="0">
                <a:solidFill>
                  <a:schemeClr val="accent1"/>
                </a:solidFill>
              </a:rPr>
              <a:t>大于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smtClean="0"/>
              <a:t>的左子树或者右子树，在对应子树上找到该关键字的</a:t>
            </a:r>
            <a:r>
              <a:rPr lang="zh-CN" altLang="en-US" dirty="0" smtClean="0">
                <a:solidFill>
                  <a:schemeClr val="accent1"/>
                </a:solidFill>
              </a:rPr>
              <a:t>相邻关键字</a:t>
            </a:r>
            <a:r>
              <a:rPr lang="zh-CN" altLang="en-US" dirty="0" smtClean="0"/>
              <a:t>，然后将</a:t>
            </a:r>
            <a:r>
              <a:rPr lang="zh-CN" altLang="en-US" dirty="0" smtClean="0">
                <a:solidFill>
                  <a:schemeClr val="accent1"/>
                </a:solidFill>
              </a:rPr>
              <a:t>相邻关键字</a:t>
            </a:r>
            <a:r>
              <a:rPr lang="zh-CN" altLang="en-US" dirty="0" smtClean="0"/>
              <a:t>替换待删除的关键字。</a:t>
            </a:r>
            <a:endParaRPr kumimoji="1" lang="zh-CN" altLang="en-US" dirty="0"/>
          </a:p>
        </p:txBody>
      </p:sp>
    </p:spTree>
    <p:extLst>
      <p:ext uri="{BB962C8B-B14F-4D97-AF65-F5344CB8AC3E}">
        <p14:creationId xmlns:p14="http://schemas.microsoft.com/office/powerpoint/2010/main" val="31381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75" grpId="0" animBg="1"/>
      <p:bldP spid="79" grpId="0" animBg="1"/>
      <p:bldP spid="91" grpId="0" animBg="1"/>
      <p:bldP spid="93" grpId="0" animBg="1"/>
      <p:bldP spid="95" grpId="0" animBg="1"/>
      <p:bldP spid="96" grpId="0" animBg="1"/>
      <p:bldP spid="99" grpId="0"/>
      <p:bldP spid="102" grpId="0" animBg="1"/>
      <p:bldP spid="103" grpId="0" animBg="1"/>
      <p:bldP spid="104" grpId="0" animBg="1"/>
      <p:bldP spid="105" grpId="0" animBg="1"/>
      <p:bldP spid="106" grpId="0" animBg="1"/>
      <p:bldP spid="107" grpId="0" animBg="1"/>
      <p:bldP spid="108" grpId="0" animBg="1"/>
      <p:bldP spid="109" grpId="0" animBg="1"/>
      <p:bldP spid="110" grpId="0"/>
      <p:bldP spid="111" grpId="0"/>
      <p:bldP spid="112" grpId="0"/>
      <p:bldP spid="113" grpId="0"/>
      <p:bldP spid="117" grpId="0" animBg="1"/>
      <p:bldP spid="118" grpId="0" animBg="1"/>
      <p:bldP spid="124" grpId="0" animBg="1"/>
      <p:bldP spid="125" grpId="0" animBg="1"/>
      <p:bldP spid="126" grpId="0" animBg="1"/>
      <p:bldP spid="127" grpId="0"/>
      <p:bldP spid="128" grpId="0"/>
      <p:bldP spid="130" grpId="0" animBg="1"/>
      <p:bldP spid="131" grpId="0" animBg="1"/>
      <p:bldP spid="132" grpId="0" animBg="1"/>
      <p:bldP spid="133" grpId="0"/>
      <p:bldP spid="136" grpId="0" animBg="1"/>
      <p:bldP spid="137" grpId="0" animBg="1"/>
      <p:bldP spid="138" grpId="0" animBg="1"/>
      <p:bldP spid="139" grpId="0"/>
      <p:bldP spid="140" grpId="0" animBg="1"/>
      <p:bldP spid="141" grpId="0" animBg="1"/>
      <p:bldP spid="142" grpId="0" animBg="1"/>
      <p:bldP spid="143"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3" name="文本框 2">
            <a:extLst>
              <a:ext uri="{FF2B5EF4-FFF2-40B4-BE49-F238E27FC236}">
                <a16:creationId xmlns:a16="http://schemas.microsoft.com/office/drawing/2014/main" xmlns="" id="{457CBA54-F1EC-4601-97EC-8B9FAC218565}"/>
              </a:ext>
            </a:extLst>
          </p:cNvPr>
          <p:cNvSpPr txBox="1"/>
          <p:nvPr/>
        </p:nvSpPr>
        <p:spPr>
          <a:xfrm>
            <a:off x="482840" y="1471681"/>
            <a:ext cx="11261110" cy="646331"/>
          </a:xfrm>
          <a:prstGeom prst="rect">
            <a:avLst/>
          </a:prstGeom>
          <a:noFill/>
        </p:spPr>
        <p:txBody>
          <a:bodyPr wrap="square" rtlCol="0">
            <a:spAutoFit/>
          </a:bodyPr>
          <a:lstStyle/>
          <a:p>
            <a:r>
              <a:rPr lang="zh-CN" altLang="en-US" dirty="0">
                <a:solidFill>
                  <a:schemeClr val="accent1"/>
                </a:solidFill>
              </a:rPr>
              <a:t>相邻关键字</a:t>
            </a:r>
            <a:r>
              <a:rPr lang="zh-CN" altLang="en-US" dirty="0"/>
              <a:t>：对于不在终端结点上的关键字</a:t>
            </a:r>
            <a:r>
              <a:rPr lang="en-US" altLang="zh-CN" dirty="0"/>
              <a:t>,</a:t>
            </a:r>
            <a:r>
              <a:rPr lang="zh-CN" altLang="en-US" dirty="0"/>
              <a:t>它的相邻关键字是其</a:t>
            </a:r>
            <a:r>
              <a:rPr lang="zh-CN" altLang="en-US" dirty="0">
                <a:solidFill>
                  <a:schemeClr val="accent1"/>
                </a:solidFill>
              </a:rPr>
              <a:t>左子树中值最大的</a:t>
            </a:r>
            <a:r>
              <a:rPr lang="zh-CN" altLang="en-US" dirty="0"/>
              <a:t>关键字或者</a:t>
            </a:r>
            <a:r>
              <a:rPr lang="zh-CN" altLang="en-US" dirty="0">
                <a:solidFill>
                  <a:schemeClr val="accent1"/>
                </a:solidFill>
              </a:rPr>
              <a:t>右子树中值最小的</a:t>
            </a:r>
            <a:r>
              <a:rPr lang="zh-CN" altLang="en-US" dirty="0"/>
              <a:t>关键字。</a:t>
            </a:r>
          </a:p>
        </p:txBody>
      </p:sp>
      <p:cxnSp>
        <p:nvCxnSpPr>
          <p:cNvPr id="12" name="直接箭头连接符 11">
            <a:extLst>
              <a:ext uri="{FF2B5EF4-FFF2-40B4-BE49-F238E27FC236}">
                <a16:creationId xmlns:a16="http://schemas.microsoft.com/office/drawing/2014/main" xmlns="" id="{F03F7E5A-A156-4E3D-A11A-B72B5A530F58}"/>
              </a:ext>
            </a:extLst>
          </p:cNvPr>
          <p:cNvCxnSpPr>
            <a:cxnSpLocks/>
            <a:stCxn id="13" idx="0"/>
          </p:cNvCxnSpPr>
          <p:nvPr/>
        </p:nvCxnSpPr>
        <p:spPr>
          <a:xfrm flipV="1">
            <a:off x="4334594" y="5608567"/>
            <a:ext cx="331755" cy="36869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2F062E2A-C3CF-4AB6-8853-6A21A95D3BA3}"/>
              </a:ext>
            </a:extLst>
          </p:cNvPr>
          <p:cNvSpPr/>
          <p:nvPr/>
        </p:nvSpPr>
        <p:spPr>
          <a:xfrm>
            <a:off x="3665180" y="5977263"/>
            <a:ext cx="1338828" cy="369332"/>
          </a:xfrm>
          <a:prstGeom prst="rect">
            <a:avLst/>
          </a:prstGeom>
        </p:spPr>
        <p:txBody>
          <a:bodyPr wrap="none">
            <a:spAutoFit/>
          </a:bodyPr>
          <a:lstStyle/>
          <a:p>
            <a:r>
              <a:rPr lang="zh-CN" altLang="en-US" dirty="0">
                <a:solidFill>
                  <a:schemeClr val="accent2"/>
                </a:solidFill>
              </a:rPr>
              <a:t>相邻关键字</a:t>
            </a:r>
          </a:p>
        </p:txBody>
      </p:sp>
      <p:cxnSp>
        <p:nvCxnSpPr>
          <p:cNvPr id="67" name="直接箭头连接符 66">
            <a:extLst>
              <a:ext uri="{FF2B5EF4-FFF2-40B4-BE49-F238E27FC236}">
                <a16:creationId xmlns:a16="http://schemas.microsoft.com/office/drawing/2014/main" xmlns="" id="{0D4BBCF5-CE31-48FA-ACA3-1EF3E0CA26FE}"/>
              </a:ext>
            </a:extLst>
          </p:cNvPr>
          <p:cNvCxnSpPr>
            <a:cxnSpLocks/>
            <a:stCxn id="70" idx="0"/>
          </p:cNvCxnSpPr>
          <p:nvPr/>
        </p:nvCxnSpPr>
        <p:spPr>
          <a:xfrm flipH="1" flipV="1">
            <a:off x="6936399" y="5607931"/>
            <a:ext cx="564301" cy="3693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xmlns="" id="{6C6BAFEF-5EFA-4E70-9D1A-3C49022DE2D1}"/>
              </a:ext>
            </a:extLst>
          </p:cNvPr>
          <p:cNvSpPr/>
          <p:nvPr/>
        </p:nvSpPr>
        <p:spPr>
          <a:xfrm>
            <a:off x="6831286" y="5977263"/>
            <a:ext cx="1338828" cy="369332"/>
          </a:xfrm>
          <a:prstGeom prst="rect">
            <a:avLst/>
          </a:prstGeom>
        </p:spPr>
        <p:txBody>
          <a:bodyPr wrap="square">
            <a:spAutoFit/>
          </a:bodyPr>
          <a:lstStyle/>
          <a:p>
            <a:r>
              <a:rPr lang="zh-CN" altLang="en-US" dirty="0">
                <a:solidFill>
                  <a:schemeClr val="accent2"/>
                </a:solidFill>
              </a:rPr>
              <a:t>相邻关键字</a:t>
            </a:r>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239046" y="3448742"/>
            <a:ext cx="494950" cy="369332"/>
          </a:xfrm>
          <a:prstGeom prst="rect">
            <a:avLst/>
          </a:prstGeom>
          <a:noFill/>
        </p:spPr>
        <p:txBody>
          <a:bodyPr wrap="square" rtlCol="0">
            <a:spAutoFit/>
          </a:bodyPr>
          <a:lstStyle/>
          <a:p>
            <a:r>
              <a:rPr lang="en-US" altLang="zh-CN" dirty="0">
                <a:solidFill>
                  <a:srgbClr val="FF0000"/>
                </a:solidFill>
              </a:rPr>
              <a:t>10</a:t>
            </a:r>
            <a:endParaRPr lang="zh-CN" altLang="en-US" dirty="0">
              <a:solidFill>
                <a:srgbClr val="FF0000"/>
              </a:solidFill>
            </a:endParaRPr>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t>14</a:t>
            </a:r>
            <a:endParaRPr lang="zh-CN" altLang="en-US" dirty="0"/>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09503" y="5150212"/>
            <a:ext cx="494950" cy="369332"/>
          </a:xfrm>
          <a:prstGeom prst="rect">
            <a:avLst/>
          </a:prstGeom>
          <a:noFill/>
        </p:spPr>
        <p:txBody>
          <a:bodyPr wrap="square" rtlCol="0">
            <a:spAutoFit/>
          </a:bodyPr>
          <a:lstStyle/>
          <a:p>
            <a:r>
              <a:rPr lang="en-US" altLang="zh-CN" dirty="0"/>
              <a:t>9</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FA839BD1-9A3B-4390-8A21-5A72D68177FC}"/>
              </a:ext>
            </a:extLst>
          </p:cNvPr>
          <p:cNvSpPr/>
          <p:nvPr/>
        </p:nvSpPr>
        <p:spPr>
          <a:xfrm>
            <a:off x="673448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xmlns="" id="{E1C3272B-2DBB-4D20-96AC-E1231267076C}"/>
              </a:ext>
            </a:extLst>
          </p:cNvPr>
          <p:cNvSpPr/>
          <p:nvPr/>
        </p:nvSpPr>
        <p:spPr>
          <a:xfrm>
            <a:off x="72294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xmlns="" id="{D9394974-CACA-451A-99E1-2760E1209CFC}"/>
              </a:ext>
            </a:extLst>
          </p:cNvPr>
          <p:cNvSpPr/>
          <p:nvPr/>
        </p:nvSpPr>
        <p:spPr>
          <a:xfrm>
            <a:off x="62395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3313C386-0298-432D-9D3D-D825784A3AC4}"/>
              </a:ext>
            </a:extLst>
          </p:cNvPr>
          <p:cNvSpPr txBox="1"/>
          <p:nvPr/>
        </p:nvSpPr>
        <p:spPr>
          <a:xfrm>
            <a:off x="6734486" y="5154362"/>
            <a:ext cx="494950" cy="369332"/>
          </a:xfrm>
          <a:prstGeom prst="rect">
            <a:avLst/>
          </a:prstGeom>
          <a:noFill/>
        </p:spPr>
        <p:txBody>
          <a:bodyPr wrap="square" rtlCol="0">
            <a:spAutoFit/>
          </a:bodyPr>
          <a:lstStyle/>
          <a:p>
            <a:r>
              <a:rPr lang="en-US" altLang="zh-CN" dirty="0"/>
              <a:t>11</a:t>
            </a:r>
            <a:endParaRPr lang="zh-CN" altLang="en-US" dirty="0"/>
          </a:p>
        </p:txBody>
      </p: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68FC54E8-FDDF-4827-9BA1-B25D309E5093}"/>
              </a:ext>
            </a:extLst>
          </p:cNvPr>
          <p:cNvSpPr/>
          <p:nvPr/>
        </p:nvSpPr>
        <p:spPr>
          <a:xfrm>
            <a:off x="84668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xmlns="" id="{798EF784-D796-4A7C-B820-8402A03C1490}"/>
              </a:ext>
            </a:extLst>
          </p:cNvPr>
          <p:cNvSpPr/>
          <p:nvPr/>
        </p:nvSpPr>
        <p:spPr>
          <a:xfrm>
            <a:off x="896176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xmlns="" id="{4268A80D-DB6E-4642-A217-6691D9EA8BB6}"/>
              </a:ext>
            </a:extLst>
          </p:cNvPr>
          <p:cNvSpPr/>
          <p:nvPr/>
        </p:nvSpPr>
        <p:spPr>
          <a:xfrm>
            <a:off x="94567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881F91A3-BA02-4A78-BE7F-18C6236E86EB}"/>
              </a:ext>
            </a:extLst>
          </p:cNvPr>
          <p:cNvSpPr txBox="1"/>
          <p:nvPr/>
        </p:nvSpPr>
        <p:spPr>
          <a:xfrm>
            <a:off x="8981632" y="5131200"/>
            <a:ext cx="494950" cy="369332"/>
          </a:xfrm>
          <a:prstGeom prst="rect">
            <a:avLst/>
          </a:prstGeom>
          <a:noFill/>
        </p:spPr>
        <p:txBody>
          <a:bodyPr wrap="square" rtlCol="0">
            <a:spAutoFit/>
          </a:bodyPr>
          <a:lstStyle/>
          <a:p>
            <a:r>
              <a:rPr lang="en-US" altLang="zh-CN" dirty="0"/>
              <a:t>16</a:t>
            </a:r>
            <a:endParaRPr lang="zh-CN" altLang="en-US" dirty="0"/>
          </a:p>
        </p:txBody>
      </p: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xmlns="" id="{8C71680D-CC8E-4125-BC64-BED549CFF1D6}"/>
              </a:ext>
            </a:extLst>
          </p:cNvPr>
          <p:cNvSpPr/>
          <p:nvPr/>
        </p:nvSpPr>
        <p:spPr>
          <a:xfrm>
            <a:off x="482840" y="2300578"/>
            <a:ext cx="11345636" cy="646331"/>
          </a:xfrm>
          <a:prstGeom prst="rect">
            <a:avLst/>
          </a:prstGeom>
        </p:spPr>
        <p:txBody>
          <a:bodyPr wrap="square">
            <a:spAutoFit/>
          </a:bodyPr>
          <a:lstStyle/>
          <a:p>
            <a:r>
              <a:rPr lang="zh-CN" altLang="en-US" dirty="0"/>
              <a:t>第①步：找出这个结点的相邻关键字，比如说下图</a:t>
            </a:r>
            <a:r>
              <a:rPr lang="zh-CN" altLang="en-US" dirty="0" smtClean="0"/>
              <a:t>中</a:t>
            </a:r>
            <a:r>
              <a:rPr lang="en-US" altLang="zh-CN" dirty="0" smtClean="0"/>
              <a:t>10</a:t>
            </a:r>
            <a:r>
              <a:rPr lang="zh-CN" altLang="en-US" dirty="0" smtClean="0"/>
              <a:t>的</a:t>
            </a:r>
            <a:r>
              <a:rPr lang="zh-CN" altLang="en-US" dirty="0"/>
              <a:t>相邻关键字就</a:t>
            </a:r>
            <a:r>
              <a:rPr lang="zh-CN" altLang="en-US" dirty="0" smtClean="0"/>
              <a:t>是</a:t>
            </a:r>
            <a:r>
              <a:rPr lang="en-US" altLang="zh-CN" dirty="0" smtClean="0"/>
              <a:t>9</a:t>
            </a:r>
            <a:r>
              <a:rPr lang="zh-CN" altLang="en-US" dirty="0" smtClean="0"/>
              <a:t>或者是</a:t>
            </a:r>
            <a:r>
              <a:rPr lang="en-US" altLang="zh-CN" dirty="0" smtClean="0"/>
              <a:t>11</a:t>
            </a:r>
            <a:r>
              <a:rPr lang="zh-CN" altLang="en-US" dirty="0" smtClean="0"/>
              <a:t>，</a:t>
            </a:r>
            <a:r>
              <a:rPr lang="zh-CN" altLang="en-US" dirty="0"/>
              <a:t>其实就是这个大小序列中该关键字的</a:t>
            </a:r>
            <a:r>
              <a:rPr lang="zh-CN" altLang="en-US" dirty="0">
                <a:solidFill>
                  <a:schemeClr val="accent1"/>
                </a:solidFill>
              </a:rPr>
              <a:t>直接前驱或者是直接后继关键字</a:t>
            </a:r>
            <a:r>
              <a:rPr lang="zh-CN" altLang="en-US" dirty="0"/>
              <a:t>。</a:t>
            </a:r>
          </a:p>
        </p:txBody>
      </p:sp>
    </p:spTree>
    <p:extLst>
      <p:ext uri="{BB962C8B-B14F-4D97-AF65-F5344CB8AC3E}">
        <p14:creationId xmlns:p14="http://schemas.microsoft.com/office/powerpoint/2010/main" val="17344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0"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3" name="文本框 2">
            <a:extLst>
              <a:ext uri="{FF2B5EF4-FFF2-40B4-BE49-F238E27FC236}">
                <a16:creationId xmlns:a16="http://schemas.microsoft.com/office/drawing/2014/main" xmlns="" id="{457CBA54-F1EC-4601-97EC-8B9FAC218565}"/>
              </a:ext>
            </a:extLst>
          </p:cNvPr>
          <p:cNvSpPr txBox="1"/>
          <p:nvPr/>
        </p:nvSpPr>
        <p:spPr>
          <a:xfrm>
            <a:off x="482840" y="1471681"/>
            <a:ext cx="11261110" cy="646331"/>
          </a:xfrm>
          <a:prstGeom prst="rect">
            <a:avLst/>
          </a:prstGeom>
          <a:noFill/>
        </p:spPr>
        <p:txBody>
          <a:bodyPr wrap="square" rtlCol="0">
            <a:spAutoFit/>
          </a:bodyPr>
          <a:lstStyle/>
          <a:p>
            <a:r>
              <a:rPr lang="zh-CN" altLang="en-US" dirty="0">
                <a:solidFill>
                  <a:schemeClr val="accent1"/>
                </a:solidFill>
              </a:rPr>
              <a:t>相邻关键字</a:t>
            </a:r>
            <a:r>
              <a:rPr lang="zh-CN" altLang="en-US" dirty="0"/>
              <a:t>：对于不在终端结点上的关键字</a:t>
            </a:r>
            <a:r>
              <a:rPr lang="en-US" altLang="zh-CN" dirty="0"/>
              <a:t>,</a:t>
            </a:r>
            <a:r>
              <a:rPr lang="zh-CN" altLang="en-US" dirty="0"/>
              <a:t>它的相邻关键字是其</a:t>
            </a:r>
            <a:r>
              <a:rPr lang="zh-CN" altLang="en-US" dirty="0">
                <a:solidFill>
                  <a:schemeClr val="accent1"/>
                </a:solidFill>
              </a:rPr>
              <a:t>左子树中值最大的</a:t>
            </a:r>
            <a:r>
              <a:rPr lang="zh-CN" altLang="en-US" dirty="0"/>
              <a:t>关键字或者</a:t>
            </a:r>
            <a:r>
              <a:rPr lang="zh-CN" altLang="en-US" dirty="0">
                <a:solidFill>
                  <a:schemeClr val="accent1"/>
                </a:solidFill>
              </a:rPr>
              <a:t>右子树中值最小的</a:t>
            </a:r>
            <a:r>
              <a:rPr lang="zh-CN" altLang="en-US" dirty="0"/>
              <a:t>关键字。</a:t>
            </a:r>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338317" y="3436565"/>
            <a:ext cx="494950" cy="369332"/>
          </a:xfrm>
          <a:prstGeom prst="rect">
            <a:avLst/>
          </a:prstGeom>
          <a:noFill/>
        </p:spPr>
        <p:txBody>
          <a:bodyPr wrap="square" rtlCol="0">
            <a:spAutoFit/>
          </a:bodyPr>
          <a:lstStyle/>
          <a:p>
            <a:r>
              <a:rPr lang="en-US" altLang="zh-CN" dirty="0" smtClean="0"/>
              <a:t>9</a:t>
            </a:r>
            <a:endParaRPr lang="zh-CN" altLang="en-US" dirty="0"/>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t>14</a:t>
            </a:r>
            <a:endParaRPr lang="zh-CN" altLang="en-US" dirty="0"/>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52216" y="5150212"/>
            <a:ext cx="494950" cy="369332"/>
          </a:xfrm>
          <a:prstGeom prst="rect">
            <a:avLst/>
          </a:prstGeom>
          <a:noFill/>
        </p:spPr>
        <p:txBody>
          <a:bodyPr wrap="square" rtlCol="0">
            <a:spAutoFit/>
          </a:bodyPr>
          <a:lstStyle/>
          <a:p>
            <a:r>
              <a:rPr lang="en-US" altLang="zh-CN" dirty="0" smtClean="0">
                <a:solidFill>
                  <a:srgbClr val="FF0000"/>
                </a:solidFill>
              </a:rPr>
              <a:t>10</a:t>
            </a:r>
            <a:endParaRPr lang="zh-CN" altLang="en-US" dirty="0">
              <a:solidFill>
                <a:srgbClr val="FF0000"/>
              </a:solidFill>
            </a:endParaRPr>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FA839BD1-9A3B-4390-8A21-5A72D68177FC}"/>
              </a:ext>
            </a:extLst>
          </p:cNvPr>
          <p:cNvSpPr/>
          <p:nvPr/>
        </p:nvSpPr>
        <p:spPr>
          <a:xfrm>
            <a:off x="673448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xmlns="" id="{E1C3272B-2DBB-4D20-96AC-E1231267076C}"/>
              </a:ext>
            </a:extLst>
          </p:cNvPr>
          <p:cNvSpPr/>
          <p:nvPr/>
        </p:nvSpPr>
        <p:spPr>
          <a:xfrm>
            <a:off x="72294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xmlns="" id="{D9394974-CACA-451A-99E1-2760E1209CFC}"/>
              </a:ext>
            </a:extLst>
          </p:cNvPr>
          <p:cNvSpPr/>
          <p:nvPr/>
        </p:nvSpPr>
        <p:spPr>
          <a:xfrm>
            <a:off x="62395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3313C386-0298-432D-9D3D-D825784A3AC4}"/>
              </a:ext>
            </a:extLst>
          </p:cNvPr>
          <p:cNvSpPr txBox="1"/>
          <p:nvPr/>
        </p:nvSpPr>
        <p:spPr>
          <a:xfrm>
            <a:off x="6734486" y="5154362"/>
            <a:ext cx="494950" cy="369332"/>
          </a:xfrm>
          <a:prstGeom prst="rect">
            <a:avLst/>
          </a:prstGeom>
          <a:noFill/>
        </p:spPr>
        <p:txBody>
          <a:bodyPr wrap="square" rtlCol="0">
            <a:spAutoFit/>
          </a:bodyPr>
          <a:lstStyle/>
          <a:p>
            <a:r>
              <a:rPr lang="en-US" altLang="zh-CN" dirty="0"/>
              <a:t>11</a:t>
            </a:r>
            <a:endParaRPr lang="zh-CN" altLang="en-US" dirty="0"/>
          </a:p>
        </p:txBody>
      </p: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68FC54E8-FDDF-4827-9BA1-B25D309E5093}"/>
              </a:ext>
            </a:extLst>
          </p:cNvPr>
          <p:cNvSpPr/>
          <p:nvPr/>
        </p:nvSpPr>
        <p:spPr>
          <a:xfrm>
            <a:off x="84668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xmlns="" id="{798EF784-D796-4A7C-B820-8402A03C1490}"/>
              </a:ext>
            </a:extLst>
          </p:cNvPr>
          <p:cNvSpPr/>
          <p:nvPr/>
        </p:nvSpPr>
        <p:spPr>
          <a:xfrm>
            <a:off x="896176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xmlns="" id="{4268A80D-DB6E-4642-A217-6691D9EA8BB6}"/>
              </a:ext>
            </a:extLst>
          </p:cNvPr>
          <p:cNvSpPr/>
          <p:nvPr/>
        </p:nvSpPr>
        <p:spPr>
          <a:xfrm>
            <a:off x="94567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881F91A3-BA02-4A78-BE7F-18C6236E86EB}"/>
              </a:ext>
            </a:extLst>
          </p:cNvPr>
          <p:cNvSpPr txBox="1"/>
          <p:nvPr/>
        </p:nvSpPr>
        <p:spPr>
          <a:xfrm>
            <a:off x="8981632" y="5131200"/>
            <a:ext cx="494950" cy="369332"/>
          </a:xfrm>
          <a:prstGeom prst="rect">
            <a:avLst/>
          </a:prstGeom>
          <a:noFill/>
        </p:spPr>
        <p:txBody>
          <a:bodyPr wrap="square" rtlCol="0">
            <a:spAutoFit/>
          </a:bodyPr>
          <a:lstStyle/>
          <a:p>
            <a:r>
              <a:rPr lang="en-US" altLang="zh-CN" dirty="0"/>
              <a:t>16</a:t>
            </a:r>
            <a:endParaRPr lang="zh-CN" altLang="en-US" dirty="0"/>
          </a:p>
        </p:txBody>
      </p: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xmlns="" id="{DA0989F2-B81D-48E3-BEC4-0C8B24BEBE7E}"/>
              </a:ext>
            </a:extLst>
          </p:cNvPr>
          <p:cNvSpPr/>
          <p:nvPr/>
        </p:nvSpPr>
        <p:spPr>
          <a:xfrm>
            <a:off x="482840" y="2343084"/>
            <a:ext cx="5906809" cy="369332"/>
          </a:xfrm>
          <a:prstGeom prst="rect">
            <a:avLst/>
          </a:prstGeom>
        </p:spPr>
        <p:txBody>
          <a:bodyPr wrap="square">
            <a:spAutoFit/>
          </a:bodyPr>
          <a:lstStyle/>
          <a:p>
            <a:r>
              <a:rPr lang="zh-CN" altLang="en-US" dirty="0"/>
              <a:t>第②步：将这个待删除的关键字替换成某个相邻关键字。</a:t>
            </a:r>
          </a:p>
        </p:txBody>
      </p:sp>
    </p:spTree>
    <p:extLst>
      <p:ext uri="{BB962C8B-B14F-4D97-AF65-F5344CB8AC3E}">
        <p14:creationId xmlns:p14="http://schemas.microsoft.com/office/powerpoint/2010/main" val="10820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9" grpId="0" animBg="1"/>
      <p:bldP spid="91" grpId="0" animBg="1"/>
      <p:bldP spid="93" grpId="0" animBg="1"/>
      <p:bldP spid="95" grpId="0" animBg="1"/>
      <p:bldP spid="96" grpId="0" animBg="1"/>
      <p:bldP spid="99" grpId="0"/>
      <p:bldP spid="102" grpId="0" animBg="1"/>
      <p:bldP spid="103" grpId="0" animBg="1"/>
      <p:bldP spid="104" grpId="0" animBg="1"/>
      <p:bldP spid="105" grpId="0" animBg="1"/>
      <p:bldP spid="106" grpId="0" animBg="1"/>
      <p:bldP spid="107" grpId="0" animBg="1"/>
      <p:bldP spid="108" grpId="0" animBg="1"/>
      <p:bldP spid="109" grpId="0" animBg="1"/>
      <p:bldP spid="110" grpId="0"/>
      <p:bldP spid="111" grpId="0"/>
      <p:bldP spid="112" grpId="0"/>
      <p:bldP spid="113" grpId="0"/>
      <p:bldP spid="117" grpId="0" animBg="1"/>
      <p:bldP spid="118" grpId="0" animBg="1"/>
      <p:bldP spid="124" grpId="0" animBg="1"/>
      <p:bldP spid="125" grpId="0" animBg="1"/>
      <p:bldP spid="126" grpId="0" animBg="1"/>
      <p:bldP spid="127" grpId="0"/>
      <p:bldP spid="128" grpId="0"/>
      <p:bldP spid="130" grpId="0" animBg="1"/>
      <p:bldP spid="131" grpId="0" animBg="1"/>
      <p:bldP spid="132" grpId="0" animBg="1"/>
      <p:bldP spid="133" grpId="0"/>
      <p:bldP spid="136" grpId="0" animBg="1"/>
      <p:bldP spid="137" grpId="0" animBg="1"/>
      <p:bldP spid="138" grpId="0" animBg="1"/>
      <p:bldP spid="139" grpId="0"/>
      <p:bldP spid="140" grpId="0" animBg="1"/>
      <p:bldP spid="141" grpId="0" animBg="1"/>
      <p:bldP spid="142" grpId="0" animBg="1"/>
      <p:bldP spid="143" grpId="0"/>
      <p:bldP spid="6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3" name="文本框 2">
            <a:extLst>
              <a:ext uri="{FF2B5EF4-FFF2-40B4-BE49-F238E27FC236}">
                <a16:creationId xmlns:a16="http://schemas.microsoft.com/office/drawing/2014/main" xmlns="" id="{457CBA54-F1EC-4601-97EC-8B9FAC218565}"/>
              </a:ext>
            </a:extLst>
          </p:cNvPr>
          <p:cNvSpPr txBox="1"/>
          <p:nvPr/>
        </p:nvSpPr>
        <p:spPr>
          <a:xfrm>
            <a:off x="482840" y="1471681"/>
            <a:ext cx="11261110" cy="646331"/>
          </a:xfrm>
          <a:prstGeom prst="rect">
            <a:avLst/>
          </a:prstGeom>
          <a:noFill/>
        </p:spPr>
        <p:txBody>
          <a:bodyPr wrap="square" rtlCol="0">
            <a:spAutoFit/>
          </a:bodyPr>
          <a:lstStyle/>
          <a:p>
            <a:r>
              <a:rPr lang="zh-CN" altLang="en-US" dirty="0">
                <a:solidFill>
                  <a:schemeClr val="accent1"/>
                </a:solidFill>
              </a:rPr>
              <a:t>相邻关键字</a:t>
            </a:r>
            <a:r>
              <a:rPr lang="zh-CN" altLang="en-US" dirty="0"/>
              <a:t>：对于不在终端结点上的关键字</a:t>
            </a:r>
            <a:r>
              <a:rPr lang="en-US" altLang="zh-CN" dirty="0"/>
              <a:t>,</a:t>
            </a:r>
            <a:r>
              <a:rPr lang="zh-CN" altLang="en-US" dirty="0"/>
              <a:t>它的相邻关键字是其</a:t>
            </a:r>
            <a:r>
              <a:rPr lang="zh-CN" altLang="en-US" dirty="0">
                <a:solidFill>
                  <a:schemeClr val="accent1"/>
                </a:solidFill>
              </a:rPr>
              <a:t>左子树中值最大的</a:t>
            </a:r>
            <a:r>
              <a:rPr lang="zh-CN" altLang="en-US" dirty="0"/>
              <a:t>关键字或者</a:t>
            </a:r>
            <a:r>
              <a:rPr lang="zh-CN" altLang="en-US" dirty="0">
                <a:solidFill>
                  <a:schemeClr val="accent1"/>
                </a:solidFill>
              </a:rPr>
              <a:t>右子树中值最小的</a:t>
            </a:r>
            <a:r>
              <a:rPr lang="zh-CN" altLang="en-US" dirty="0"/>
              <a:t>关键字。</a:t>
            </a:r>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338317" y="3436565"/>
            <a:ext cx="494950" cy="369332"/>
          </a:xfrm>
          <a:prstGeom prst="rect">
            <a:avLst/>
          </a:prstGeom>
          <a:noFill/>
        </p:spPr>
        <p:txBody>
          <a:bodyPr wrap="square" rtlCol="0">
            <a:spAutoFit/>
          </a:bodyPr>
          <a:lstStyle/>
          <a:p>
            <a:r>
              <a:rPr lang="en-US" altLang="zh-CN" dirty="0" smtClean="0"/>
              <a:t>9</a:t>
            </a:r>
            <a:endParaRPr lang="zh-CN" altLang="en-US" dirty="0"/>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t>14</a:t>
            </a:r>
            <a:endParaRPr lang="zh-CN" altLang="en-US" dirty="0"/>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4029120"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524070"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534170"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4029120" y="5150212"/>
            <a:ext cx="494950" cy="369332"/>
          </a:xfrm>
          <a:prstGeom prst="rect">
            <a:avLst/>
          </a:prstGeom>
          <a:noFill/>
        </p:spPr>
        <p:txBody>
          <a:bodyPr wrap="square" rtlCol="0">
            <a:spAutoFit/>
          </a:bodyPr>
          <a:lstStyle/>
          <a:p>
            <a:r>
              <a:rPr lang="en-US" altLang="zh-CN" dirty="0"/>
              <a:t>7</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FA839BD1-9A3B-4390-8A21-5A72D68177FC}"/>
              </a:ext>
            </a:extLst>
          </p:cNvPr>
          <p:cNvSpPr/>
          <p:nvPr/>
        </p:nvSpPr>
        <p:spPr>
          <a:xfrm>
            <a:off x="673448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xmlns="" id="{E1C3272B-2DBB-4D20-96AC-E1231267076C}"/>
              </a:ext>
            </a:extLst>
          </p:cNvPr>
          <p:cNvSpPr/>
          <p:nvPr/>
        </p:nvSpPr>
        <p:spPr>
          <a:xfrm>
            <a:off x="72294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xmlns="" id="{D9394974-CACA-451A-99E1-2760E1209CFC}"/>
              </a:ext>
            </a:extLst>
          </p:cNvPr>
          <p:cNvSpPr/>
          <p:nvPr/>
        </p:nvSpPr>
        <p:spPr>
          <a:xfrm>
            <a:off x="62395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3313C386-0298-432D-9D3D-D825784A3AC4}"/>
              </a:ext>
            </a:extLst>
          </p:cNvPr>
          <p:cNvSpPr txBox="1"/>
          <p:nvPr/>
        </p:nvSpPr>
        <p:spPr>
          <a:xfrm>
            <a:off x="6734486" y="5154362"/>
            <a:ext cx="494950" cy="369332"/>
          </a:xfrm>
          <a:prstGeom prst="rect">
            <a:avLst/>
          </a:prstGeom>
          <a:noFill/>
        </p:spPr>
        <p:txBody>
          <a:bodyPr wrap="square" rtlCol="0">
            <a:spAutoFit/>
          </a:bodyPr>
          <a:lstStyle/>
          <a:p>
            <a:r>
              <a:rPr lang="en-US" altLang="zh-CN" dirty="0"/>
              <a:t>11</a:t>
            </a:r>
            <a:endParaRPr lang="zh-CN" altLang="en-US" dirty="0"/>
          </a:p>
        </p:txBody>
      </p: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68FC54E8-FDDF-4827-9BA1-B25D309E5093}"/>
              </a:ext>
            </a:extLst>
          </p:cNvPr>
          <p:cNvSpPr/>
          <p:nvPr/>
        </p:nvSpPr>
        <p:spPr>
          <a:xfrm>
            <a:off x="84668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xmlns="" id="{798EF784-D796-4A7C-B820-8402A03C1490}"/>
              </a:ext>
            </a:extLst>
          </p:cNvPr>
          <p:cNvSpPr/>
          <p:nvPr/>
        </p:nvSpPr>
        <p:spPr>
          <a:xfrm>
            <a:off x="896176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xmlns="" id="{4268A80D-DB6E-4642-A217-6691D9EA8BB6}"/>
              </a:ext>
            </a:extLst>
          </p:cNvPr>
          <p:cNvSpPr/>
          <p:nvPr/>
        </p:nvSpPr>
        <p:spPr>
          <a:xfrm>
            <a:off x="94567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881F91A3-BA02-4A78-BE7F-18C6236E86EB}"/>
              </a:ext>
            </a:extLst>
          </p:cNvPr>
          <p:cNvSpPr txBox="1"/>
          <p:nvPr/>
        </p:nvSpPr>
        <p:spPr>
          <a:xfrm>
            <a:off x="8981632" y="5131200"/>
            <a:ext cx="494950" cy="369332"/>
          </a:xfrm>
          <a:prstGeom prst="rect">
            <a:avLst/>
          </a:prstGeom>
          <a:noFill/>
        </p:spPr>
        <p:txBody>
          <a:bodyPr wrap="square" rtlCol="0">
            <a:spAutoFit/>
          </a:bodyPr>
          <a:lstStyle/>
          <a:p>
            <a:r>
              <a:rPr lang="en-US" altLang="zh-CN" dirty="0"/>
              <a:t>16</a:t>
            </a:r>
            <a:endParaRPr lang="zh-CN" altLang="en-US" dirty="0"/>
          </a:p>
        </p:txBody>
      </p: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xmlns="" id="{DA0989F2-B81D-48E3-BEC4-0C8B24BEBE7E}"/>
              </a:ext>
            </a:extLst>
          </p:cNvPr>
          <p:cNvSpPr/>
          <p:nvPr/>
        </p:nvSpPr>
        <p:spPr>
          <a:xfrm>
            <a:off x="482840" y="2343084"/>
            <a:ext cx="5906809" cy="369332"/>
          </a:xfrm>
          <a:prstGeom prst="rect">
            <a:avLst/>
          </a:prstGeom>
        </p:spPr>
        <p:txBody>
          <a:bodyPr wrap="square">
            <a:spAutoFit/>
          </a:bodyPr>
          <a:lstStyle/>
          <a:p>
            <a:r>
              <a:rPr lang="zh-CN" altLang="en-US" dirty="0"/>
              <a:t>第②步：将这个待删除的关键字替换成某个相邻关键字。</a:t>
            </a:r>
          </a:p>
        </p:txBody>
      </p:sp>
      <p:sp>
        <p:nvSpPr>
          <p:cNvPr id="66" name="矩形 65">
            <a:extLst>
              <a:ext uri="{FF2B5EF4-FFF2-40B4-BE49-F238E27FC236}">
                <a16:creationId xmlns:a16="http://schemas.microsoft.com/office/drawing/2014/main" xmlns="" id="{DA0989F2-B81D-48E3-BEC4-0C8B24BEBE7E}"/>
              </a:ext>
            </a:extLst>
          </p:cNvPr>
          <p:cNvSpPr/>
          <p:nvPr/>
        </p:nvSpPr>
        <p:spPr>
          <a:xfrm>
            <a:off x="6490662" y="2339079"/>
            <a:ext cx="3013292" cy="369332"/>
          </a:xfrm>
          <a:prstGeom prst="rect">
            <a:avLst/>
          </a:prstGeom>
        </p:spPr>
        <p:txBody>
          <a:bodyPr wrap="square">
            <a:spAutoFit/>
          </a:bodyPr>
          <a:lstStyle/>
          <a:p>
            <a:r>
              <a:rPr lang="zh-CN" altLang="en-US" dirty="0" smtClean="0"/>
              <a:t>然后删除终端结点的关键字</a:t>
            </a:r>
            <a:endParaRPr lang="zh-CN" altLang="en-US" dirty="0"/>
          </a:p>
        </p:txBody>
      </p:sp>
    </p:spTree>
    <p:extLst>
      <p:ext uri="{BB962C8B-B14F-4D97-AF65-F5344CB8AC3E}">
        <p14:creationId xmlns:p14="http://schemas.microsoft.com/office/powerpoint/2010/main" val="20347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9" grpId="0" animBg="1"/>
      <p:bldP spid="91" grpId="0" animBg="1"/>
      <p:bldP spid="93" grpId="0" animBg="1"/>
      <p:bldP spid="95" grpId="0" animBg="1"/>
      <p:bldP spid="96" grpId="0" animBg="1"/>
      <p:bldP spid="99" grpId="0"/>
      <p:bldP spid="102" grpId="0" animBg="1"/>
      <p:bldP spid="103" grpId="0" animBg="1"/>
      <p:bldP spid="104" grpId="0" animBg="1"/>
      <p:bldP spid="105" grpId="0" animBg="1"/>
      <p:bldP spid="106" grpId="0" animBg="1"/>
      <p:bldP spid="107" grpId="0" animBg="1"/>
      <p:bldP spid="108" grpId="0" animBg="1"/>
      <p:bldP spid="109" grpId="0" animBg="1"/>
      <p:bldP spid="110" grpId="0"/>
      <p:bldP spid="111" grpId="0"/>
      <p:bldP spid="112" grpId="0"/>
      <p:bldP spid="113" grpId="0"/>
      <p:bldP spid="117" grpId="0" animBg="1"/>
      <p:bldP spid="118" grpId="0" animBg="1"/>
      <p:bldP spid="125" grpId="0" animBg="1"/>
      <p:bldP spid="127" grpId="0"/>
      <p:bldP spid="130" grpId="0" animBg="1"/>
      <p:bldP spid="131" grpId="0" animBg="1"/>
      <p:bldP spid="132" grpId="0" animBg="1"/>
      <p:bldP spid="133" grpId="0"/>
      <p:bldP spid="136" grpId="0" animBg="1"/>
      <p:bldP spid="137" grpId="0" animBg="1"/>
      <p:bldP spid="138" grpId="0" animBg="1"/>
      <p:bldP spid="139" grpId="0"/>
      <p:bldP spid="140" grpId="0" animBg="1"/>
      <p:bldP spid="141" grpId="0" animBg="1"/>
      <p:bldP spid="142" grpId="0" animBg="1"/>
      <p:bldP spid="143"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折半查找</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071261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239046" y="3448742"/>
            <a:ext cx="494950" cy="369332"/>
          </a:xfrm>
          <a:prstGeom prst="rect">
            <a:avLst/>
          </a:prstGeom>
          <a:noFill/>
        </p:spPr>
        <p:txBody>
          <a:bodyPr wrap="square" rtlCol="0">
            <a:spAutoFit/>
          </a:bodyPr>
          <a:lstStyle/>
          <a:p>
            <a:r>
              <a:rPr lang="en-US" altLang="zh-CN" dirty="0"/>
              <a:t>10</a:t>
            </a:r>
            <a:endParaRPr lang="zh-CN" altLang="en-US" dirty="0"/>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t>14</a:t>
            </a:r>
            <a:endParaRPr lang="zh-CN" altLang="en-US" dirty="0"/>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09503" y="5150212"/>
            <a:ext cx="494950" cy="369332"/>
          </a:xfrm>
          <a:prstGeom prst="rect">
            <a:avLst/>
          </a:prstGeom>
          <a:noFill/>
        </p:spPr>
        <p:txBody>
          <a:bodyPr wrap="square" rtlCol="0">
            <a:spAutoFit/>
          </a:bodyPr>
          <a:lstStyle/>
          <a:p>
            <a:r>
              <a:rPr lang="en-US" altLang="zh-CN" dirty="0"/>
              <a:t>9</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FA839BD1-9A3B-4390-8A21-5A72D68177FC}"/>
              </a:ext>
            </a:extLst>
          </p:cNvPr>
          <p:cNvSpPr/>
          <p:nvPr/>
        </p:nvSpPr>
        <p:spPr>
          <a:xfrm>
            <a:off x="673448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xmlns="" id="{E1C3272B-2DBB-4D20-96AC-E1231267076C}"/>
              </a:ext>
            </a:extLst>
          </p:cNvPr>
          <p:cNvSpPr/>
          <p:nvPr/>
        </p:nvSpPr>
        <p:spPr>
          <a:xfrm>
            <a:off x="72294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xmlns="" id="{D9394974-CACA-451A-99E1-2760E1209CFC}"/>
              </a:ext>
            </a:extLst>
          </p:cNvPr>
          <p:cNvSpPr/>
          <p:nvPr/>
        </p:nvSpPr>
        <p:spPr>
          <a:xfrm>
            <a:off x="62395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3313C386-0298-432D-9D3D-D825784A3AC4}"/>
              </a:ext>
            </a:extLst>
          </p:cNvPr>
          <p:cNvSpPr txBox="1"/>
          <p:nvPr/>
        </p:nvSpPr>
        <p:spPr>
          <a:xfrm>
            <a:off x="6734486" y="5154362"/>
            <a:ext cx="494950" cy="369332"/>
          </a:xfrm>
          <a:prstGeom prst="rect">
            <a:avLst/>
          </a:prstGeom>
          <a:noFill/>
        </p:spPr>
        <p:txBody>
          <a:bodyPr wrap="square" rtlCol="0">
            <a:spAutoFit/>
          </a:bodyPr>
          <a:lstStyle/>
          <a:p>
            <a:r>
              <a:rPr lang="en-US" altLang="zh-CN" dirty="0"/>
              <a:t>11</a:t>
            </a:r>
            <a:endParaRPr lang="zh-CN" altLang="en-US" dirty="0"/>
          </a:p>
        </p:txBody>
      </p: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68FC54E8-FDDF-4827-9BA1-B25D309E5093}"/>
              </a:ext>
            </a:extLst>
          </p:cNvPr>
          <p:cNvSpPr/>
          <p:nvPr/>
        </p:nvSpPr>
        <p:spPr>
          <a:xfrm>
            <a:off x="84668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xmlns="" id="{798EF784-D796-4A7C-B820-8402A03C1490}"/>
              </a:ext>
            </a:extLst>
          </p:cNvPr>
          <p:cNvSpPr/>
          <p:nvPr/>
        </p:nvSpPr>
        <p:spPr>
          <a:xfrm>
            <a:off x="896176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xmlns="" id="{4268A80D-DB6E-4642-A217-6691D9EA8BB6}"/>
              </a:ext>
            </a:extLst>
          </p:cNvPr>
          <p:cNvSpPr/>
          <p:nvPr/>
        </p:nvSpPr>
        <p:spPr>
          <a:xfrm>
            <a:off x="94567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881F91A3-BA02-4A78-BE7F-18C6236E86EB}"/>
              </a:ext>
            </a:extLst>
          </p:cNvPr>
          <p:cNvSpPr txBox="1"/>
          <p:nvPr/>
        </p:nvSpPr>
        <p:spPr>
          <a:xfrm>
            <a:off x="8981632" y="5131200"/>
            <a:ext cx="494950" cy="369332"/>
          </a:xfrm>
          <a:prstGeom prst="rect">
            <a:avLst/>
          </a:prstGeom>
          <a:noFill/>
        </p:spPr>
        <p:txBody>
          <a:bodyPr wrap="square" rtlCol="0">
            <a:spAutoFit/>
          </a:bodyPr>
          <a:lstStyle/>
          <a:p>
            <a:r>
              <a:rPr lang="en-US" altLang="zh-CN" dirty="0"/>
              <a:t>16</a:t>
            </a:r>
            <a:endParaRPr lang="zh-CN" altLang="en-US" dirty="0"/>
          </a:p>
        </p:txBody>
      </p: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2841" y="1628460"/>
            <a:ext cx="11261110" cy="369332"/>
          </a:xfrm>
          <a:prstGeom prst="rect">
            <a:avLst/>
          </a:prstGeom>
          <a:noFill/>
        </p:spPr>
        <p:txBody>
          <a:bodyPr wrap="square" rtlCol="0">
            <a:spAutoFit/>
          </a:bodyPr>
          <a:lstStyle/>
          <a:p>
            <a:r>
              <a:rPr kumimoji="1" lang="zh-CN" altLang="en-US" dirty="0" smtClean="0">
                <a:solidFill>
                  <a:schemeClr val="accent2"/>
                </a:solidFill>
              </a:rPr>
              <a:t>第二种情况</a:t>
            </a:r>
            <a:r>
              <a:rPr kumimoji="1" lang="zh-CN" altLang="en-US" dirty="0" smtClean="0"/>
              <a:t>：左右子树的关键字数量</a:t>
            </a:r>
            <a:r>
              <a:rPr kumimoji="1" lang="zh-CN" altLang="en-US" dirty="0" smtClean="0">
                <a:solidFill>
                  <a:schemeClr val="accent1"/>
                </a:solidFill>
              </a:rPr>
              <a:t>均等</a:t>
            </a:r>
            <a:r>
              <a:rPr lang="zh-CN" altLang="en-US" dirty="0" smtClean="0">
                <a:solidFill>
                  <a:schemeClr val="accent1"/>
                </a:solidFill>
              </a:rPr>
              <a:t>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smtClean="0"/>
              <a:t>，则将这两个左右子树结点合并，然后删除待删除关键字。</a:t>
            </a:r>
            <a:endParaRPr kumimoji="1" lang="zh-CN" altLang="en-US" dirty="0"/>
          </a:p>
        </p:txBody>
      </p:sp>
    </p:spTree>
    <p:extLst>
      <p:ext uri="{BB962C8B-B14F-4D97-AF65-F5344CB8AC3E}">
        <p14:creationId xmlns:p14="http://schemas.microsoft.com/office/powerpoint/2010/main" val="6710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239046" y="3448742"/>
            <a:ext cx="494950" cy="369332"/>
          </a:xfrm>
          <a:prstGeom prst="rect">
            <a:avLst/>
          </a:prstGeom>
          <a:noFill/>
        </p:spPr>
        <p:txBody>
          <a:bodyPr wrap="square" rtlCol="0">
            <a:spAutoFit/>
          </a:bodyPr>
          <a:lstStyle/>
          <a:p>
            <a:r>
              <a:rPr lang="en-US" altLang="zh-CN" dirty="0"/>
              <a:t>10</a:t>
            </a:r>
            <a:endParaRPr lang="zh-CN" altLang="en-US" dirty="0"/>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solidFill>
                  <a:srgbClr val="FF0000"/>
                </a:solidFill>
              </a:rPr>
              <a:t>14</a:t>
            </a:r>
            <a:endParaRPr lang="zh-CN" altLang="en-US" dirty="0">
              <a:solidFill>
                <a:srgbClr val="FF0000"/>
              </a:solidFill>
            </a:endParaRPr>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09503" y="5150212"/>
            <a:ext cx="494950" cy="369332"/>
          </a:xfrm>
          <a:prstGeom prst="rect">
            <a:avLst/>
          </a:prstGeom>
          <a:noFill/>
        </p:spPr>
        <p:txBody>
          <a:bodyPr wrap="square" rtlCol="0">
            <a:spAutoFit/>
          </a:bodyPr>
          <a:lstStyle/>
          <a:p>
            <a:r>
              <a:rPr lang="en-US" altLang="zh-CN" dirty="0"/>
              <a:t>9</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FA839BD1-9A3B-4390-8A21-5A72D68177FC}"/>
              </a:ext>
            </a:extLst>
          </p:cNvPr>
          <p:cNvSpPr/>
          <p:nvPr/>
        </p:nvSpPr>
        <p:spPr>
          <a:xfrm>
            <a:off x="673448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xmlns="" id="{E1C3272B-2DBB-4D20-96AC-E1231267076C}"/>
              </a:ext>
            </a:extLst>
          </p:cNvPr>
          <p:cNvSpPr/>
          <p:nvPr/>
        </p:nvSpPr>
        <p:spPr>
          <a:xfrm>
            <a:off x="72294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xmlns="" id="{D9394974-CACA-451A-99E1-2760E1209CFC}"/>
              </a:ext>
            </a:extLst>
          </p:cNvPr>
          <p:cNvSpPr/>
          <p:nvPr/>
        </p:nvSpPr>
        <p:spPr>
          <a:xfrm>
            <a:off x="6239536" y="515436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3313C386-0298-432D-9D3D-D825784A3AC4}"/>
              </a:ext>
            </a:extLst>
          </p:cNvPr>
          <p:cNvSpPr txBox="1"/>
          <p:nvPr/>
        </p:nvSpPr>
        <p:spPr>
          <a:xfrm>
            <a:off x="6734486" y="5154362"/>
            <a:ext cx="494950" cy="369332"/>
          </a:xfrm>
          <a:prstGeom prst="rect">
            <a:avLst/>
          </a:prstGeom>
          <a:noFill/>
        </p:spPr>
        <p:txBody>
          <a:bodyPr wrap="square" rtlCol="0">
            <a:spAutoFit/>
          </a:bodyPr>
          <a:lstStyle/>
          <a:p>
            <a:r>
              <a:rPr lang="en-US" altLang="zh-CN" dirty="0"/>
              <a:t>11</a:t>
            </a:r>
            <a:endParaRPr lang="zh-CN" altLang="en-US" dirty="0"/>
          </a:p>
        </p:txBody>
      </p: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68FC54E8-FDDF-4827-9BA1-B25D309E5093}"/>
              </a:ext>
            </a:extLst>
          </p:cNvPr>
          <p:cNvSpPr/>
          <p:nvPr/>
        </p:nvSpPr>
        <p:spPr>
          <a:xfrm>
            <a:off x="84668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xmlns="" id="{798EF784-D796-4A7C-B820-8402A03C1490}"/>
              </a:ext>
            </a:extLst>
          </p:cNvPr>
          <p:cNvSpPr/>
          <p:nvPr/>
        </p:nvSpPr>
        <p:spPr>
          <a:xfrm>
            <a:off x="896176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xmlns="" id="{4268A80D-DB6E-4642-A217-6691D9EA8BB6}"/>
              </a:ext>
            </a:extLst>
          </p:cNvPr>
          <p:cNvSpPr/>
          <p:nvPr/>
        </p:nvSpPr>
        <p:spPr>
          <a:xfrm>
            <a:off x="9456711" y="5145436"/>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881F91A3-BA02-4A78-BE7F-18C6236E86EB}"/>
              </a:ext>
            </a:extLst>
          </p:cNvPr>
          <p:cNvSpPr txBox="1"/>
          <p:nvPr/>
        </p:nvSpPr>
        <p:spPr>
          <a:xfrm>
            <a:off x="8981632" y="5131200"/>
            <a:ext cx="494950" cy="369332"/>
          </a:xfrm>
          <a:prstGeom prst="rect">
            <a:avLst/>
          </a:prstGeom>
          <a:noFill/>
        </p:spPr>
        <p:txBody>
          <a:bodyPr wrap="square" rtlCol="0">
            <a:spAutoFit/>
          </a:bodyPr>
          <a:lstStyle/>
          <a:p>
            <a:r>
              <a:rPr lang="en-US" altLang="zh-CN" dirty="0"/>
              <a:t>16</a:t>
            </a:r>
            <a:endParaRPr lang="zh-CN" altLang="en-US" dirty="0"/>
          </a:p>
        </p:txBody>
      </p: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2841" y="1628460"/>
            <a:ext cx="11261110" cy="369332"/>
          </a:xfrm>
          <a:prstGeom prst="rect">
            <a:avLst/>
          </a:prstGeom>
          <a:noFill/>
        </p:spPr>
        <p:txBody>
          <a:bodyPr wrap="square" rtlCol="0">
            <a:spAutoFit/>
          </a:bodyPr>
          <a:lstStyle/>
          <a:p>
            <a:r>
              <a:rPr kumimoji="1" lang="zh-CN" altLang="en-US" dirty="0" smtClean="0">
                <a:solidFill>
                  <a:schemeClr val="accent2"/>
                </a:solidFill>
              </a:rPr>
              <a:t>第二种情况</a:t>
            </a:r>
            <a:r>
              <a:rPr kumimoji="1" lang="zh-CN" altLang="en-US" dirty="0" smtClean="0"/>
              <a:t>：左右子树的关键字数量</a:t>
            </a:r>
            <a:r>
              <a:rPr kumimoji="1" lang="zh-CN" altLang="en-US" dirty="0" smtClean="0">
                <a:solidFill>
                  <a:schemeClr val="accent1"/>
                </a:solidFill>
              </a:rPr>
              <a:t>均等</a:t>
            </a:r>
            <a:r>
              <a:rPr lang="zh-CN" altLang="en-US" dirty="0" smtClean="0">
                <a:solidFill>
                  <a:schemeClr val="accent1"/>
                </a:solidFill>
              </a:rPr>
              <a:t>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smtClean="0"/>
              <a:t>，则将这两个左右子树结点合并，然后删除待删除关键字。</a:t>
            </a:r>
            <a:endParaRPr kumimoji="1" lang="zh-CN" altLang="en-US" dirty="0"/>
          </a:p>
        </p:txBody>
      </p:sp>
      <p:cxnSp>
        <p:nvCxnSpPr>
          <p:cNvPr id="5" name="曲线连接符 4"/>
          <p:cNvCxnSpPr>
            <a:stCxn id="130" idx="2"/>
            <a:endCxn id="137" idx="2"/>
          </p:cNvCxnSpPr>
          <p:nvPr/>
        </p:nvCxnSpPr>
        <p:spPr>
          <a:xfrm rot="5400000" flipH="1" flipV="1">
            <a:off x="8091135" y="4405593"/>
            <a:ext cx="8926" cy="2227275"/>
          </a:xfrm>
          <a:prstGeom prst="curvedConnector3">
            <a:avLst>
              <a:gd name="adj1" fmla="val -7058548"/>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836163" y="6214030"/>
            <a:ext cx="747132" cy="369332"/>
          </a:xfrm>
          <a:prstGeom prst="rect">
            <a:avLst/>
          </a:prstGeom>
          <a:noFill/>
        </p:spPr>
        <p:txBody>
          <a:bodyPr wrap="square" rtlCol="0">
            <a:spAutoFit/>
          </a:bodyPr>
          <a:lstStyle/>
          <a:p>
            <a:r>
              <a:rPr kumimoji="1" lang="zh-CN" altLang="en-US" dirty="0" smtClean="0">
                <a:solidFill>
                  <a:schemeClr val="accent2"/>
                </a:solidFill>
              </a:rPr>
              <a:t>合并</a:t>
            </a:r>
            <a:endParaRPr kumimoji="1" lang="zh-CN" altLang="en-US" dirty="0">
              <a:solidFill>
                <a:schemeClr val="accent2"/>
              </a:solidFill>
            </a:endParaRPr>
          </a:p>
        </p:txBody>
      </p:sp>
    </p:spTree>
    <p:extLst>
      <p:ext uri="{BB962C8B-B14F-4D97-AF65-F5344CB8AC3E}">
        <p14:creationId xmlns:p14="http://schemas.microsoft.com/office/powerpoint/2010/main" val="8294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2" name="矩形 101">
            <a:extLst>
              <a:ext uri="{FF2B5EF4-FFF2-40B4-BE49-F238E27FC236}">
                <a16:creationId xmlns:a16="http://schemas.microsoft.com/office/drawing/2014/main" xmlns="" id="{0D8CAADE-2742-4F52-B040-A67BCCD054D2}"/>
              </a:ext>
            </a:extLst>
          </p:cNvPr>
          <p:cNvSpPr/>
          <p:nvPr/>
        </p:nvSpPr>
        <p:spPr>
          <a:xfrm>
            <a:off x="76648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xmlns="" id="{8FAEBAAD-3C85-4720-8545-9D2C17B2F796}"/>
              </a:ext>
            </a:extLst>
          </p:cNvPr>
          <p:cNvSpPr/>
          <p:nvPr/>
        </p:nvSpPr>
        <p:spPr>
          <a:xfrm>
            <a:off x="71699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239046" y="3448742"/>
            <a:ext cx="494950" cy="369332"/>
          </a:xfrm>
          <a:prstGeom prst="rect">
            <a:avLst/>
          </a:prstGeom>
          <a:noFill/>
        </p:spPr>
        <p:txBody>
          <a:bodyPr wrap="square" rtlCol="0">
            <a:spAutoFit/>
          </a:bodyPr>
          <a:lstStyle/>
          <a:p>
            <a:r>
              <a:rPr lang="en-US" altLang="zh-CN" dirty="0"/>
              <a:t>10</a:t>
            </a:r>
            <a:endParaRPr lang="zh-CN" altLang="en-US" dirty="0"/>
          </a:p>
        </p:txBody>
      </p:sp>
      <p:sp>
        <p:nvSpPr>
          <p:cNvPr id="112" name="文本框 111">
            <a:extLst>
              <a:ext uri="{FF2B5EF4-FFF2-40B4-BE49-F238E27FC236}">
                <a16:creationId xmlns:a16="http://schemas.microsoft.com/office/drawing/2014/main" xmlns="" id="{8936ECF8-7E93-403E-AAC2-C654D087EA66}"/>
              </a:ext>
            </a:extLst>
          </p:cNvPr>
          <p:cNvSpPr txBox="1"/>
          <p:nvPr/>
        </p:nvSpPr>
        <p:spPr>
          <a:xfrm>
            <a:off x="7664863" y="4261507"/>
            <a:ext cx="494950" cy="369332"/>
          </a:xfrm>
          <a:prstGeom prst="rect">
            <a:avLst/>
          </a:prstGeom>
          <a:noFill/>
        </p:spPr>
        <p:txBody>
          <a:bodyPr wrap="square" rtlCol="0">
            <a:spAutoFit/>
          </a:bodyPr>
          <a:lstStyle/>
          <a:p>
            <a:r>
              <a:rPr lang="en-US" altLang="zh-CN" dirty="0">
                <a:solidFill>
                  <a:srgbClr val="FF0000"/>
                </a:solidFill>
              </a:rPr>
              <a:t>14</a:t>
            </a:r>
            <a:endParaRPr lang="zh-CN" altLang="en-US" dirty="0">
              <a:solidFill>
                <a:srgbClr val="FF0000"/>
              </a:solidFill>
            </a:endParaRPr>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p:nvPr/>
        </p:nvCxnSpPr>
        <p:spPr>
          <a:xfrm>
            <a:off x="5981471" y="3633408"/>
            <a:ext cx="242581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09503" y="5150212"/>
            <a:ext cx="494950" cy="369332"/>
          </a:xfrm>
          <a:prstGeom prst="rect">
            <a:avLst/>
          </a:prstGeom>
          <a:noFill/>
        </p:spPr>
        <p:txBody>
          <a:bodyPr wrap="square" rtlCol="0">
            <a:spAutoFit/>
          </a:bodyPr>
          <a:lstStyle/>
          <a:p>
            <a:r>
              <a:rPr lang="en-US" altLang="zh-CN" dirty="0"/>
              <a:t>9</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93">
            <a:extLst>
              <a:ext uri="{FF2B5EF4-FFF2-40B4-BE49-F238E27FC236}">
                <a16:creationId xmlns:a16="http://schemas.microsoft.com/office/drawing/2014/main" xmlns="" id="{4D2EB1F1-6A72-47A3-B8D7-929D8318BB00}"/>
              </a:ext>
            </a:extLst>
          </p:cNvPr>
          <p:cNvCxnSpPr>
            <a:cxnSpLocks/>
          </p:cNvCxnSpPr>
          <p:nvPr/>
        </p:nvCxnSpPr>
        <p:spPr>
          <a:xfrm flipH="1">
            <a:off x="6981961" y="4458350"/>
            <a:ext cx="475568" cy="69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94">
            <a:extLst>
              <a:ext uri="{FF2B5EF4-FFF2-40B4-BE49-F238E27FC236}">
                <a16:creationId xmlns:a16="http://schemas.microsoft.com/office/drawing/2014/main" xmlns="" id="{05CA8F0E-E339-48CB-8695-1E8A9DFF63AE}"/>
              </a:ext>
            </a:extLst>
          </p:cNvPr>
          <p:cNvCxnSpPr>
            <a:cxnSpLocks/>
          </p:cNvCxnSpPr>
          <p:nvPr/>
        </p:nvCxnSpPr>
        <p:spPr>
          <a:xfrm>
            <a:off x="8407288" y="4461095"/>
            <a:ext cx="782077" cy="684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2841" y="1628460"/>
            <a:ext cx="11261110" cy="369332"/>
          </a:xfrm>
          <a:prstGeom prst="rect">
            <a:avLst/>
          </a:prstGeom>
          <a:noFill/>
        </p:spPr>
        <p:txBody>
          <a:bodyPr wrap="square" rtlCol="0">
            <a:spAutoFit/>
          </a:bodyPr>
          <a:lstStyle/>
          <a:p>
            <a:r>
              <a:rPr kumimoji="1" lang="zh-CN" altLang="en-US" dirty="0" smtClean="0">
                <a:solidFill>
                  <a:schemeClr val="accent2"/>
                </a:solidFill>
              </a:rPr>
              <a:t>第二种情况</a:t>
            </a:r>
            <a:r>
              <a:rPr kumimoji="1" lang="zh-CN" altLang="en-US" dirty="0" smtClean="0"/>
              <a:t>：左右子树的关键字数量</a:t>
            </a:r>
            <a:r>
              <a:rPr kumimoji="1" lang="zh-CN" altLang="en-US" dirty="0" smtClean="0">
                <a:solidFill>
                  <a:schemeClr val="accent1"/>
                </a:solidFill>
              </a:rPr>
              <a:t>均等</a:t>
            </a:r>
            <a:r>
              <a:rPr lang="zh-CN" altLang="en-US" dirty="0" smtClean="0">
                <a:solidFill>
                  <a:schemeClr val="accent1"/>
                </a:solidFill>
              </a:rPr>
              <a:t>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smtClean="0"/>
              <a:t>，则将这两个左右子树结点合并，然后删除待删除关键字。</a:t>
            </a:r>
            <a:endParaRPr kumimoji="1" lang="zh-CN" altLang="en-US" dirty="0"/>
          </a:p>
        </p:txBody>
      </p:sp>
      <p:sp>
        <p:nvSpPr>
          <p:cNvPr id="66" name="矩形 65">
            <a:extLst>
              <a:ext uri="{FF2B5EF4-FFF2-40B4-BE49-F238E27FC236}">
                <a16:creationId xmlns:a16="http://schemas.microsoft.com/office/drawing/2014/main" xmlns="" id="{0D8CAADE-2742-4F52-B040-A67BCCD054D2}"/>
              </a:ext>
            </a:extLst>
          </p:cNvPr>
          <p:cNvSpPr/>
          <p:nvPr/>
        </p:nvSpPr>
        <p:spPr>
          <a:xfrm>
            <a:off x="6762782"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1ED0C161-A02D-4D27-8867-7E0E844EEF1E}"/>
              </a:ext>
            </a:extLst>
          </p:cNvPr>
          <p:cNvSpPr/>
          <p:nvPr/>
        </p:nvSpPr>
        <p:spPr>
          <a:xfrm>
            <a:off x="7257732"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C3335957-5B0C-4174-9BB1-75D8ED1B425E}"/>
              </a:ext>
            </a:extLst>
          </p:cNvPr>
          <p:cNvSpPr/>
          <p:nvPr/>
        </p:nvSpPr>
        <p:spPr>
          <a:xfrm>
            <a:off x="7752682"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8FAEBAAD-3C85-4720-8545-9D2C17B2F796}"/>
              </a:ext>
            </a:extLst>
          </p:cNvPr>
          <p:cNvSpPr/>
          <p:nvPr/>
        </p:nvSpPr>
        <p:spPr>
          <a:xfrm>
            <a:off x="6267832"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xmlns="" id="{F6674EFB-420C-40A4-82FF-311202132F66}"/>
              </a:ext>
            </a:extLst>
          </p:cNvPr>
          <p:cNvSpPr/>
          <p:nvPr/>
        </p:nvSpPr>
        <p:spPr>
          <a:xfrm>
            <a:off x="8247632"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8936ECF8-7E93-403E-AAC2-C654D087EA66}"/>
              </a:ext>
            </a:extLst>
          </p:cNvPr>
          <p:cNvSpPr txBox="1"/>
          <p:nvPr/>
        </p:nvSpPr>
        <p:spPr>
          <a:xfrm>
            <a:off x="6762782" y="5150212"/>
            <a:ext cx="494950" cy="369332"/>
          </a:xfrm>
          <a:prstGeom prst="rect">
            <a:avLst/>
          </a:prstGeom>
          <a:noFill/>
        </p:spPr>
        <p:txBody>
          <a:bodyPr wrap="square" rtlCol="0">
            <a:spAutoFit/>
          </a:bodyPr>
          <a:lstStyle/>
          <a:p>
            <a:r>
              <a:rPr lang="en-US" altLang="zh-CN" dirty="0" smtClean="0"/>
              <a:t>11</a:t>
            </a:r>
            <a:endParaRPr lang="zh-CN" altLang="en-US" dirty="0"/>
          </a:p>
        </p:txBody>
      </p:sp>
      <p:sp>
        <p:nvSpPr>
          <p:cNvPr id="72" name="文本框 71">
            <a:extLst>
              <a:ext uri="{FF2B5EF4-FFF2-40B4-BE49-F238E27FC236}">
                <a16:creationId xmlns:a16="http://schemas.microsoft.com/office/drawing/2014/main" xmlns="" id="{E21C6DB9-1C93-4BE1-9487-B5AE60BC553E}"/>
              </a:ext>
            </a:extLst>
          </p:cNvPr>
          <p:cNvSpPr txBox="1"/>
          <p:nvPr/>
        </p:nvSpPr>
        <p:spPr>
          <a:xfrm>
            <a:off x="7752682" y="5150212"/>
            <a:ext cx="494950" cy="369332"/>
          </a:xfrm>
          <a:prstGeom prst="rect">
            <a:avLst/>
          </a:prstGeom>
          <a:noFill/>
        </p:spPr>
        <p:txBody>
          <a:bodyPr wrap="square" rtlCol="0">
            <a:spAutoFit/>
          </a:bodyPr>
          <a:lstStyle/>
          <a:p>
            <a:r>
              <a:rPr lang="en-US" altLang="zh-CN" dirty="0" smtClean="0"/>
              <a:t>16</a:t>
            </a:r>
            <a:endParaRPr lang="zh-CN" altLang="en-US" dirty="0"/>
          </a:p>
        </p:txBody>
      </p:sp>
    </p:spTree>
    <p:extLst>
      <p:ext uri="{BB962C8B-B14F-4D97-AF65-F5344CB8AC3E}">
        <p14:creationId xmlns:p14="http://schemas.microsoft.com/office/powerpoint/2010/main" val="21403688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树的操作</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1978C9F5-8D91-4CED-85FE-7210CFFAD4C8}"/>
              </a:ext>
            </a:extLst>
          </p:cNvPr>
          <p:cNvSpPr txBox="1"/>
          <p:nvPr/>
        </p:nvSpPr>
        <p:spPr>
          <a:xfrm>
            <a:off x="482841" y="735841"/>
            <a:ext cx="11457451" cy="646331"/>
          </a:xfrm>
          <a:prstGeom prst="rect">
            <a:avLst/>
          </a:prstGeom>
          <a:noFill/>
        </p:spPr>
        <p:txBody>
          <a:bodyPr wrap="square" rtlCol="0">
            <a:spAutoFit/>
          </a:bodyPr>
          <a:lstStyle/>
          <a:p>
            <a:r>
              <a:rPr lang="en-US" altLang="zh-CN" dirty="0"/>
              <a:t>2</a:t>
            </a:r>
            <a:r>
              <a:rPr lang="zh-CN" altLang="en-US" dirty="0"/>
              <a:t>）如果删除的关键字</a:t>
            </a:r>
            <a:r>
              <a:rPr lang="zh-CN" altLang="en-US" dirty="0">
                <a:solidFill>
                  <a:schemeClr val="accent2"/>
                </a:solidFill>
              </a:rPr>
              <a:t>不在</a:t>
            </a:r>
            <a:r>
              <a:rPr lang="zh-CN" altLang="en-US" dirty="0"/>
              <a:t>终端结点上（</a:t>
            </a:r>
            <a:r>
              <a:rPr lang="zh-CN" altLang="en-US" dirty="0">
                <a:solidFill>
                  <a:schemeClr val="accent5"/>
                </a:solidFill>
              </a:rPr>
              <a:t>最底层非叶子结点</a:t>
            </a:r>
            <a:r>
              <a:rPr lang="zh-CN" altLang="en-US" dirty="0"/>
              <a:t>）：需要先转换成在</a:t>
            </a:r>
            <a:r>
              <a:rPr lang="zh-CN" altLang="en-US" dirty="0">
                <a:solidFill>
                  <a:schemeClr val="accent1"/>
                </a:solidFill>
              </a:rPr>
              <a:t>终端结点</a:t>
            </a:r>
            <a:r>
              <a:rPr lang="zh-CN" altLang="en-US" dirty="0"/>
              <a:t>上，再按照在终端结点     上的情况来分别考虑对应的方法。</a:t>
            </a:r>
            <a:endParaRPr lang="en-US" altLang="zh-CN" dirty="0"/>
          </a:p>
        </p:txBody>
      </p:sp>
      <p:sp>
        <p:nvSpPr>
          <p:cNvPr id="75" name="矩形 74">
            <a:extLst>
              <a:ext uri="{FF2B5EF4-FFF2-40B4-BE49-F238E27FC236}">
                <a16:creationId xmlns:a16="http://schemas.microsoft.com/office/drawing/2014/main" xmlns="" id="{5DA8BAB1-F8BD-4F06-895D-C1FD74F6E707}"/>
              </a:ext>
            </a:extLst>
          </p:cNvPr>
          <p:cNvSpPr/>
          <p:nvPr/>
        </p:nvSpPr>
        <p:spPr>
          <a:xfrm>
            <a:off x="47440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6A12ACF7-7713-4071-8B6F-31571653F27C}"/>
              </a:ext>
            </a:extLst>
          </p:cNvPr>
          <p:cNvSpPr/>
          <p:nvPr/>
        </p:nvSpPr>
        <p:spPr>
          <a:xfrm>
            <a:off x="523904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xmlns="" id="{AC74D45E-DDB1-438A-ADC9-4BAD7F0FC408}"/>
              </a:ext>
            </a:extLst>
          </p:cNvPr>
          <p:cNvSpPr/>
          <p:nvPr/>
        </p:nvSpPr>
        <p:spPr>
          <a:xfrm>
            <a:off x="5733996" y="3436565"/>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xmlns="" id="{53C20900-7A85-4E36-8FD9-613D49D36874}"/>
              </a:ext>
            </a:extLst>
          </p:cNvPr>
          <p:cNvSpPr/>
          <p:nvPr/>
        </p:nvSpPr>
        <p:spPr>
          <a:xfrm>
            <a:off x="25062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xmlns="" id="{C6C4408F-7293-4BCA-BFD5-EE069B872878}"/>
              </a:ext>
            </a:extLst>
          </p:cNvPr>
          <p:cNvSpPr/>
          <p:nvPr/>
        </p:nvSpPr>
        <p:spPr>
          <a:xfrm>
            <a:off x="300118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xmlns="" id="{FB4169DA-7C0C-403F-9DEE-A32ACC6DC81F}"/>
              </a:ext>
            </a:extLst>
          </p:cNvPr>
          <p:cNvSpPr/>
          <p:nvPr/>
        </p:nvSpPr>
        <p:spPr>
          <a:xfrm>
            <a:off x="3496131" y="4276429"/>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4EB1CC66-6196-4E80-AC68-70CF6C3BD8F8}"/>
              </a:ext>
            </a:extLst>
          </p:cNvPr>
          <p:cNvSpPr txBox="1"/>
          <p:nvPr/>
        </p:nvSpPr>
        <p:spPr>
          <a:xfrm>
            <a:off x="3101741" y="4276429"/>
            <a:ext cx="293829" cy="369332"/>
          </a:xfrm>
          <a:prstGeom prst="rect">
            <a:avLst/>
          </a:prstGeom>
          <a:noFill/>
        </p:spPr>
        <p:txBody>
          <a:bodyPr wrap="square" rtlCol="0">
            <a:spAutoFit/>
          </a:bodyPr>
          <a:lstStyle/>
          <a:p>
            <a:r>
              <a:rPr lang="en-US" altLang="zh-CN" dirty="0"/>
              <a:t>5</a:t>
            </a:r>
            <a:endParaRPr lang="zh-CN" altLang="en-US" dirty="0"/>
          </a:p>
        </p:txBody>
      </p:sp>
      <p:sp>
        <p:nvSpPr>
          <p:cNvPr id="103" name="矩形 102">
            <a:extLst>
              <a:ext uri="{FF2B5EF4-FFF2-40B4-BE49-F238E27FC236}">
                <a16:creationId xmlns:a16="http://schemas.microsoft.com/office/drawing/2014/main" xmlns="" id="{1ED0C161-A02D-4D27-8867-7E0E844EEF1E}"/>
              </a:ext>
            </a:extLst>
          </p:cNvPr>
          <p:cNvSpPr/>
          <p:nvPr/>
        </p:nvSpPr>
        <p:spPr>
          <a:xfrm>
            <a:off x="81598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xmlns="" id="{C3335957-5B0C-4174-9BB1-75D8ED1B425E}"/>
              </a:ext>
            </a:extLst>
          </p:cNvPr>
          <p:cNvSpPr/>
          <p:nvPr/>
        </p:nvSpPr>
        <p:spPr>
          <a:xfrm>
            <a:off x="865476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xmlns="" id="{F6674EFB-420C-40A4-82FF-311202132F66}"/>
              </a:ext>
            </a:extLst>
          </p:cNvPr>
          <p:cNvSpPr/>
          <p:nvPr/>
        </p:nvSpPr>
        <p:spPr>
          <a:xfrm>
            <a:off x="9149713" y="4261507"/>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xmlns="" id="{41E2A228-5C19-4854-88E6-64C5DCE00B8A}"/>
              </a:ext>
            </a:extLst>
          </p:cNvPr>
          <p:cNvSpPr/>
          <p:nvPr/>
        </p:nvSpPr>
        <p:spPr>
          <a:xfrm>
            <a:off x="9137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xmlns="" id="{5DECCE20-5823-4034-A7E8-0986F9F1B461}"/>
              </a:ext>
            </a:extLst>
          </p:cNvPr>
          <p:cNvSpPr/>
          <p:nvPr/>
        </p:nvSpPr>
        <p:spPr>
          <a:xfrm>
            <a:off x="140867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xmlns="" id="{234A3C65-D01D-4EA6-BFF7-85B7AC88B799}"/>
              </a:ext>
            </a:extLst>
          </p:cNvPr>
          <p:cNvSpPr/>
          <p:nvPr/>
        </p:nvSpPr>
        <p:spPr>
          <a:xfrm>
            <a:off x="1903621"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DD80C539-9289-4431-8F51-75DD22C72270}"/>
              </a:ext>
            </a:extLst>
          </p:cNvPr>
          <p:cNvSpPr txBox="1"/>
          <p:nvPr/>
        </p:nvSpPr>
        <p:spPr>
          <a:xfrm>
            <a:off x="1489360" y="5150212"/>
            <a:ext cx="293829"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9CD6EA8D-69E9-461A-892D-E446CE534BEC}"/>
              </a:ext>
            </a:extLst>
          </p:cNvPr>
          <p:cNvSpPr txBox="1"/>
          <p:nvPr/>
        </p:nvSpPr>
        <p:spPr>
          <a:xfrm>
            <a:off x="5239046" y="3448742"/>
            <a:ext cx="494950" cy="369332"/>
          </a:xfrm>
          <a:prstGeom prst="rect">
            <a:avLst/>
          </a:prstGeom>
          <a:noFill/>
        </p:spPr>
        <p:txBody>
          <a:bodyPr wrap="square" rtlCol="0">
            <a:spAutoFit/>
          </a:bodyPr>
          <a:lstStyle/>
          <a:p>
            <a:r>
              <a:rPr lang="en-US" altLang="zh-CN" dirty="0"/>
              <a:t>10</a:t>
            </a:r>
            <a:endParaRPr lang="zh-CN" altLang="en-US" dirty="0"/>
          </a:p>
        </p:txBody>
      </p:sp>
      <p:sp>
        <p:nvSpPr>
          <p:cNvPr id="113" name="文本框 112">
            <a:extLst>
              <a:ext uri="{FF2B5EF4-FFF2-40B4-BE49-F238E27FC236}">
                <a16:creationId xmlns:a16="http://schemas.microsoft.com/office/drawing/2014/main" xmlns="" id="{E21C6DB9-1C93-4BE1-9487-B5AE60BC553E}"/>
              </a:ext>
            </a:extLst>
          </p:cNvPr>
          <p:cNvSpPr txBox="1"/>
          <p:nvPr/>
        </p:nvSpPr>
        <p:spPr>
          <a:xfrm>
            <a:off x="8654763" y="4261507"/>
            <a:ext cx="494950" cy="369332"/>
          </a:xfrm>
          <a:prstGeom prst="rect">
            <a:avLst/>
          </a:prstGeom>
          <a:noFill/>
        </p:spPr>
        <p:txBody>
          <a:bodyPr wrap="square" rtlCol="0">
            <a:spAutoFit/>
          </a:bodyPr>
          <a:lstStyle/>
          <a:p>
            <a:r>
              <a:rPr lang="en-US" altLang="zh-CN" dirty="0"/>
              <a:t>20</a:t>
            </a:r>
            <a:endParaRPr lang="zh-CN" altLang="en-US" dirty="0"/>
          </a:p>
        </p:txBody>
      </p:sp>
      <p:cxnSp>
        <p:nvCxnSpPr>
          <p:cNvPr id="114" name="直接箭头连接符 75">
            <a:extLst>
              <a:ext uri="{FF2B5EF4-FFF2-40B4-BE49-F238E27FC236}">
                <a16:creationId xmlns:a16="http://schemas.microsoft.com/office/drawing/2014/main" xmlns="" id="{EE46DEDC-5E49-4CFD-A945-42F5E9F565D4}"/>
              </a:ext>
            </a:extLst>
          </p:cNvPr>
          <p:cNvCxnSpPr/>
          <p:nvPr/>
        </p:nvCxnSpPr>
        <p:spPr>
          <a:xfrm flipH="1">
            <a:off x="1636275" y="4461095"/>
            <a:ext cx="1117431" cy="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76">
            <a:extLst>
              <a:ext uri="{FF2B5EF4-FFF2-40B4-BE49-F238E27FC236}">
                <a16:creationId xmlns:a16="http://schemas.microsoft.com/office/drawing/2014/main" xmlns="" id="{A17460A0-D104-4A4B-97C5-E10058274220}"/>
              </a:ext>
            </a:extLst>
          </p:cNvPr>
          <p:cNvCxnSpPr>
            <a:cxnSpLocks/>
          </p:cNvCxnSpPr>
          <p:nvPr/>
        </p:nvCxnSpPr>
        <p:spPr>
          <a:xfrm flipH="1">
            <a:off x="3248656" y="3633408"/>
            <a:ext cx="1742915" cy="64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77">
            <a:extLst>
              <a:ext uri="{FF2B5EF4-FFF2-40B4-BE49-F238E27FC236}">
                <a16:creationId xmlns:a16="http://schemas.microsoft.com/office/drawing/2014/main" xmlns="" id="{73440464-0104-46C8-A7FB-29E2C5E651EF}"/>
              </a:ext>
            </a:extLst>
          </p:cNvPr>
          <p:cNvCxnSpPr>
            <a:endCxn id="104" idx="0"/>
          </p:cNvCxnSpPr>
          <p:nvPr/>
        </p:nvCxnSpPr>
        <p:spPr>
          <a:xfrm>
            <a:off x="5981471" y="3633408"/>
            <a:ext cx="2920767" cy="62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10290752-CF65-445C-B7A5-54930373FC03}"/>
              </a:ext>
            </a:extLst>
          </p:cNvPr>
          <p:cNvSpPr/>
          <p:nvPr/>
        </p:nvSpPr>
        <p:spPr>
          <a:xfrm>
            <a:off x="35196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xmlns="" id="{098AEE13-3C72-4302-BCBE-866FA19FA0EB}"/>
              </a:ext>
            </a:extLst>
          </p:cNvPr>
          <p:cNvSpPr/>
          <p:nvPr/>
        </p:nvSpPr>
        <p:spPr>
          <a:xfrm>
            <a:off x="40145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xmlns="" id="{182E7BA6-5A6D-41AB-A509-8F23C4917E81}"/>
              </a:ext>
            </a:extLst>
          </p:cNvPr>
          <p:cNvSpPr/>
          <p:nvPr/>
        </p:nvSpPr>
        <p:spPr>
          <a:xfrm>
            <a:off x="450950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xmlns="" id="{C0706705-4EB9-4A98-9DE2-315F37DB8042}"/>
              </a:ext>
            </a:extLst>
          </p:cNvPr>
          <p:cNvSpPr/>
          <p:nvPr/>
        </p:nvSpPr>
        <p:spPr>
          <a:xfrm>
            <a:off x="30246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xmlns="" id="{8844FA66-DD55-4002-9916-34198124D830}"/>
              </a:ext>
            </a:extLst>
          </p:cNvPr>
          <p:cNvSpPr/>
          <p:nvPr/>
        </p:nvSpPr>
        <p:spPr>
          <a:xfrm>
            <a:off x="5004453"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98F0C1B4-A446-4D03-A31E-FC2026D98822}"/>
              </a:ext>
            </a:extLst>
          </p:cNvPr>
          <p:cNvSpPr txBox="1"/>
          <p:nvPr/>
        </p:nvSpPr>
        <p:spPr>
          <a:xfrm>
            <a:off x="3519603" y="5150212"/>
            <a:ext cx="494950"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261A083A-80DF-4C3A-88DC-7EC9A1F8529C}"/>
              </a:ext>
            </a:extLst>
          </p:cNvPr>
          <p:cNvSpPr txBox="1"/>
          <p:nvPr/>
        </p:nvSpPr>
        <p:spPr>
          <a:xfrm>
            <a:off x="4509503" y="5150212"/>
            <a:ext cx="494950" cy="369332"/>
          </a:xfrm>
          <a:prstGeom prst="rect">
            <a:avLst/>
          </a:prstGeom>
          <a:noFill/>
        </p:spPr>
        <p:txBody>
          <a:bodyPr wrap="square" rtlCol="0">
            <a:spAutoFit/>
          </a:bodyPr>
          <a:lstStyle/>
          <a:p>
            <a:r>
              <a:rPr lang="en-US" altLang="zh-CN" dirty="0"/>
              <a:t>9</a:t>
            </a:r>
            <a:endParaRPr lang="zh-CN" altLang="en-US" dirty="0"/>
          </a:p>
        </p:txBody>
      </p:sp>
      <p:cxnSp>
        <p:nvCxnSpPr>
          <p:cNvPr id="129" name="直接箭头连接符 85">
            <a:extLst>
              <a:ext uri="{FF2B5EF4-FFF2-40B4-BE49-F238E27FC236}">
                <a16:creationId xmlns:a16="http://schemas.microsoft.com/office/drawing/2014/main" xmlns="" id="{70F86A93-5BA5-45C1-89C3-B58E04B8238B}"/>
              </a:ext>
            </a:extLst>
          </p:cNvPr>
          <p:cNvCxnSpPr/>
          <p:nvPr/>
        </p:nvCxnSpPr>
        <p:spPr>
          <a:xfrm>
            <a:off x="3679990" y="4528654"/>
            <a:ext cx="582038" cy="62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93">
            <a:extLst>
              <a:ext uri="{FF2B5EF4-FFF2-40B4-BE49-F238E27FC236}">
                <a16:creationId xmlns:a16="http://schemas.microsoft.com/office/drawing/2014/main" xmlns="" id="{4D2EB1F1-6A72-47A3-B8D7-929D8318BB00}"/>
              </a:ext>
            </a:extLst>
          </p:cNvPr>
          <p:cNvCxnSpPr>
            <a:cxnSpLocks/>
            <a:endCxn id="68" idx="0"/>
          </p:cNvCxnSpPr>
          <p:nvPr/>
        </p:nvCxnSpPr>
        <p:spPr>
          <a:xfrm flipH="1">
            <a:off x="7508959" y="4446173"/>
            <a:ext cx="898085" cy="70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矩形 139">
            <a:extLst>
              <a:ext uri="{FF2B5EF4-FFF2-40B4-BE49-F238E27FC236}">
                <a16:creationId xmlns:a16="http://schemas.microsoft.com/office/drawing/2014/main" xmlns="" id="{6C8A70AC-79DB-495B-8D56-4E66C8F49A45}"/>
              </a:ext>
            </a:extLst>
          </p:cNvPr>
          <p:cNvSpPr/>
          <p:nvPr/>
        </p:nvSpPr>
        <p:spPr>
          <a:xfrm>
            <a:off x="105146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30C101AA-C79E-484B-A7B8-DD17EC40A0B1}"/>
              </a:ext>
            </a:extLst>
          </p:cNvPr>
          <p:cNvSpPr/>
          <p:nvPr/>
        </p:nvSpPr>
        <p:spPr>
          <a:xfrm>
            <a:off x="1100956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xmlns="" id="{097B2F92-EDEE-4A75-9F9B-FD284164A702}"/>
              </a:ext>
            </a:extLst>
          </p:cNvPr>
          <p:cNvSpPr/>
          <p:nvPr/>
        </p:nvSpPr>
        <p:spPr>
          <a:xfrm>
            <a:off x="11504519" y="5154058"/>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4D1D8E03-32A3-414B-A093-D85A9B39CEBC}"/>
              </a:ext>
            </a:extLst>
          </p:cNvPr>
          <p:cNvSpPr txBox="1"/>
          <p:nvPr/>
        </p:nvSpPr>
        <p:spPr>
          <a:xfrm>
            <a:off x="11029440" y="5139822"/>
            <a:ext cx="494950" cy="369332"/>
          </a:xfrm>
          <a:prstGeom prst="rect">
            <a:avLst/>
          </a:prstGeom>
          <a:noFill/>
        </p:spPr>
        <p:txBody>
          <a:bodyPr wrap="square" rtlCol="0">
            <a:spAutoFit/>
          </a:bodyPr>
          <a:lstStyle/>
          <a:p>
            <a:r>
              <a:rPr lang="en-US" altLang="zh-CN" dirty="0"/>
              <a:t>22</a:t>
            </a:r>
            <a:endParaRPr lang="zh-CN" altLang="en-US" dirty="0"/>
          </a:p>
        </p:txBody>
      </p:sp>
      <p:cxnSp>
        <p:nvCxnSpPr>
          <p:cNvPr id="144" name="直接箭头连接符 122">
            <a:extLst>
              <a:ext uri="{FF2B5EF4-FFF2-40B4-BE49-F238E27FC236}">
                <a16:creationId xmlns:a16="http://schemas.microsoft.com/office/drawing/2014/main" xmlns="" id="{E265848C-6B67-4399-BD71-BA3B4EE1B3D5}"/>
              </a:ext>
            </a:extLst>
          </p:cNvPr>
          <p:cNvCxnSpPr/>
          <p:nvPr/>
        </p:nvCxnSpPr>
        <p:spPr>
          <a:xfrm>
            <a:off x="9396089" y="4461095"/>
            <a:ext cx="1880826" cy="6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2841" y="1628460"/>
            <a:ext cx="11261110" cy="369332"/>
          </a:xfrm>
          <a:prstGeom prst="rect">
            <a:avLst/>
          </a:prstGeom>
          <a:noFill/>
        </p:spPr>
        <p:txBody>
          <a:bodyPr wrap="square" rtlCol="0">
            <a:spAutoFit/>
          </a:bodyPr>
          <a:lstStyle/>
          <a:p>
            <a:r>
              <a:rPr kumimoji="1" lang="zh-CN" altLang="en-US" dirty="0" smtClean="0">
                <a:solidFill>
                  <a:schemeClr val="accent2"/>
                </a:solidFill>
              </a:rPr>
              <a:t>第二种情况</a:t>
            </a:r>
            <a:r>
              <a:rPr kumimoji="1" lang="zh-CN" altLang="en-US" dirty="0" smtClean="0"/>
              <a:t>：左右子树的关键字数量</a:t>
            </a:r>
            <a:r>
              <a:rPr kumimoji="1" lang="zh-CN" altLang="en-US" dirty="0" smtClean="0">
                <a:solidFill>
                  <a:schemeClr val="accent1"/>
                </a:solidFill>
              </a:rPr>
              <a:t>均等</a:t>
            </a:r>
            <a:r>
              <a:rPr lang="zh-CN" altLang="en-US" dirty="0" smtClean="0">
                <a:solidFill>
                  <a:schemeClr val="accent1"/>
                </a:solidFill>
              </a:rPr>
              <a:t>于</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zh-CN" altLang="en-US" dirty="0">
                <a:latin typeface="Lucida Sans Unicode" panose="020B0602030504020204" pitchFamily="34" charset="0"/>
                <a:cs typeface="Lucida Sans Unicode" panose="020B0602030504020204" pitchFamily="34" charset="0"/>
              </a:rPr>
              <a:t>⌉</a:t>
            </a:r>
            <a:r>
              <a:rPr lang="en-US" altLang="zh-CN" dirty="0"/>
              <a:t>-1 </a:t>
            </a:r>
            <a:r>
              <a:rPr lang="zh-CN" altLang="en-US" dirty="0" smtClean="0"/>
              <a:t>，则将这两个左右子树结点合并，然后删除待删除关键字。</a:t>
            </a:r>
            <a:endParaRPr kumimoji="1" lang="zh-CN" altLang="en-US" dirty="0"/>
          </a:p>
        </p:txBody>
      </p:sp>
      <p:sp>
        <p:nvSpPr>
          <p:cNvPr id="67" name="矩形 66">
            <a:extLst>
              <a:ext uri="{FF2B5EF4-FFF2-40B4-BE49-F238E27FC236}">
                <a16:creationId xmlns:a16="http://schemas.microsoft.com/office/drawing/2014/main" xmlns="" id="{0D8CAADE-2742-4F52-B040-A67BCCD054D2}"/>
              </a:ext>
            </a:extLst>
          </p:cNvPr>
          <p:cNvSpPr/>
          <p:nvPr/>
        </p:nvSpPr>
        <p:spPr>
          <a:xfrm>
            <a:off x="6766534"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1ED0C161-A02D-4D27-8867-7E0E844EEF1E}"/>
              </a:ext>
            </a:extLst>
          </p:cNvPr>
          <p:cNvSpPr/>
          <p:nvPr/>
        </p:nvSpPr>
        <p:spPr>
          <a:xfrm>
            <a:off x="7261484"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C3335957-5B0C-4174-9BB1-75D8ED1B425E}"/>
              </a:ext>
            </a:extLst>
          </p:cNvPr>
          <p:cNvSpPr/>
          <p:nvPr/>
        </p:nvSpPr>
        <p:spPr>
          <a:xfrm>
            <a:off x="7756434"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xmlns="" id="{8FAEBAAD-3C85-4720-8545-9D2C17B2F796}"/>
              </a:ext>
            </a:extLst>
          </p:cNvPr>
          <p:cNvSpPr/>
          <p:nvPr/>
        </p:nvSpPr>
        <p:spPr>
          <a:xfrm>
            <a:off x="6271584"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F6674EFB-420C-40A4-82FF-311202132F66}"/>
              </a:ext>
            </a:extLst>
          </p:cNvPr>
          <p:cNvSpPr/>
          <p:nvPr/>
        </p:nvSpPr>
        <p:spPr>
          <a:xfrm>
            <a:off x="8251384" y="5150212"/>
            <a:ext cx="49495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8936ECF8-7E93-403E-AAC2-C654D087EA66}"/>
              </a:ext>
            </a:extLst>
          </p:cNvPr>
          <p:cNvSpPr txBox="1"/>
          <p:nvPr/>
        </p:nvSpPr>
        <p:spPr>
          <a:xfrm>
            <a:off x="6766534" y="5150212"/>
            <a:ext cx="494950" cy="369332"/>
          </a:xfrm>
          <a:prstGeom prst="rect">
            <a:avLst/>
          </a:prstGeom>
          <a:noFill/>
        </p:spPr>
        <p:txBody>
          <a:bodyPr wrap="square" rtlCol="0">
            <a:spAutoFit/>
          </a:bodyPr>
          <a:lstStyle/>
          <a:p>
            <a:r>
              <a:rPr lang="en-US" altLang="zh-CN" dirty="0" smtClean="0"/>
              <a:t>11</a:t>
            </a:r>
            <a:endParaRPr lang="zh-CN" altLang="en-US" dirty="0"/>
          </a:p>
        </p:txBody>
      </p:sp>
      <p:sp>
        <p:nvSpPr>
          <p:cNvPr id="73" name="文本框 72">
            <a:extLst>
              <a:ext uri="{FF2B5EF4-FFF2-40B4-BE49-F238E27FC236}">
                <a16:creationId xmlns:a16="http://schemas.microsoft.com/office/drawing/2014/main" xmlns="" id="{E21C6DB9-1C93-4BE1-9487-B5AE60BC553E}"/>
              </a:ext>
            </a:extLst>
          </p:cNvPr>
          <p:cNvSpPr txBox="1"/>
          <p:nvPr/>
        </p:nvSpPr>
        <p:spPr>
          <a:xfrm>
            <a:off x="7756434" y="5150212"/>
            <a:ext cx="494950" cy="369332"/>
          </a:xfrm>
          <a:prstGeom prst="rect">
            <a:avLst/>
          </a:prstGeom>
          <a:noFill/>
        </p:spPr>
        <p:txBody>
          <a:bodyPr wrap="square" rtlCol="0">
            <a:spAutoFit/>
          </a:bodyPr>
          <a:lstStyle/>
          <a:p>
            <a:r>
              <a:rPr lang="en-US" altLang="zh-CN" dirty="0" smtClean="0"/>
              <a:t>16</a:t>
            </a:r>
            <a:endParaRPr lang="zh-CN" altLang="en-US" dirty="0"/>
          </a:p>
        </p:txBody>
      </p:sp>
    </p:spTree>
    <p:extLst>
      <p:ext uri="{BB962C8B-B14F-4D97-AF65-F5344CB8AC3E}">
        <p14:creationId xmlns:p14="http://schemas.microsoft.com/office/powerpoint/2010/main" val="8345777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522B9EFE-A3EE-4553-B31F-3D23B171294C}"/>
              </a:ext>
            </a:extLst>
          </p:cNvPr>
          <p:cNvSpPr/>
          <p:nvPr/>
        </p:nvSpPr>
        <p:spPr>
          <a:xfrm>
            <a:off x="710268" y="1566905"/>
            <a:ext cx="10771464" cy="2585323"/>
          </a:xfrm>
          <a:prstGeom prst="rect">
            <a:avLst/>
          </a:prstGeom>
        </p:spPr>
        <p:txBody>
          <a:bodyPr wrap="square">
            <a:spAutoFit/>
          </a:bodyPr>
          <a:lstStyle/>
          <a:p>
            <a:r>
              <a:rPr lang="en-US" altLang="zh-CN" dirty="0"/>
              <a:t>m</a:t>
            </a:r>
            <a:r>
              <a:rPr lang="zh-CN" altLang="en-US" dirty="0"/>
              <a:t>阶的</a:t>
            </a:r>
            <a:r>
              <a:rPr lang="en-US" altLang="zh-CN" dirty="0"/>
              <a:t>B+</a:t>
            </a:r>
            <a:r>
              <a:rPr lang="zh-CN" altLang="en-US" dirty="0"/>
              <a:t>树与</a:t>
            </a:r>
            <a:r>
              <a:rPr lang="en-US" altLang="zh-CN" dirty="0"/>
              <a:t>m</a:t>
            </a:r>
            <a:r>
              <a:rPr lang="zh-CN" altLang="en-US" dirty="0"/>
              <a:t>阶的</a:t>
            </a:r>
            <a:r>
              <a:rPr lang="en-US" altLang="zh-CN" dirty="0"/>
              <a:t>B</a:t>
            </a:r>
            <a:r>
              <a:rPr lang="zh-CN" altLang="en-US" dirty="0"/>
              <a:t>树的</a:t>
            </a:r>
            <a:r>
              <a:rPr lang="zh-CN" altLang="en-US" dirty="0">
                <a:solidFill>
                  <a:schemeClr val="accent1"/>
                </a:solidFill>
              </a:rPr>
              <a:t>主要差异</a:t>
            </a:r>
            <a:r>
              <a:rPr lang="zh-CN" altLang="en-US" dirty="0"/>
              <a:t>在于：</a:t>
            </a:r>
          </a:p>
          <a:p>
            <a:r>
              <a:rPr lang="en-US" altLang="zh-CN" dirty="0"/>
              <a:t>1</a:t>
            </a:r>
            <a:r>
              <a:rPr lang="zh-CN" altLang="en-US" dirty="0"/>
              <a:t>）在</a:t>
            </a:r>
            <a:r>
              <a:rPr lang="en-US" altLang="zh-CN" dirty="0"/>
              <a:t>B+</a:t>
            </a:r>
            <a:r>
              <a:rPr lang="zh-CN" altLang="en-US" dirty="0"/>
              <a:t>树中，具有</a:t>
            </a:r>
            <a:r>
              <a:rPr lang="en-US" altLang="zh-CN" dirty="0"/>
              <a:t>n</a:t>
            </a:r>
            <a:r>
              <a:rPr lang="zh-CN" altLang="en-US" dirty="0"/>
              <a:t>个关键字的结点只含有</a:t>
            </a:r>
            <a:r>
              <a:rPr lang="en-US" altLang="zh-CN" dirty="0"/>
              <a:t>n</a:t>
            </a:r>
            <a:r>
              <a:rPr lang="zh-CN" altLang="en-US" dirty="0"/>
              <a:t>棵子树，即</a:t>
            </a:r>
            <a:r>
              <a:rPr lang="zh-CN" altLang="en-US" dirty="0">
                <a:solidFill>
                  <a:schemeClr val="accent2"/>
                </a:solidFill>
              </a:rPr>
              <a:t>每个关键字对应一棵子树</a:t>
            </a:r>
            <a:r>
              <a:rPr lang="zh-CN" altLang="en-US" dirty="0"/>
              <a:t>；而在</a:t>
            </a:r>
            <a:r>
              <a:rPr lang="en-US" altLang="zh-CN" dirty="0"/>
              <a:t>B</a:t>
            </a:r>
            <a:r>
              <a:rPr lang="zh-CN" altLang="en-US" dirty="0"/>
              <a:t>树中，具有</a:t>
            </a:r>
            <a:r>
              <a:rPr lang="en-US" altLang="zh-CN" dirty="0"/>
              <a:t>n</a:t>
            </a:r>
            <a:r>
              <a:rPr lang="zh-CN" altLang="en-US" dirty="0"/>
              <a:t>个关键字的结点含有</a:t>
            </a:r>
            <a:r>
              <a:rPr lang="en-US" altLang="zh-CN" dirty="0"/>
              <a:t>(n+1)</a:t>
            </a:r>
            <a:r>
              <a:rPr lang="zh-CN" altLang="en-US" dirty="0"/>
              <a:t>棵子树。</a:t>
            </a:r>
          </a:p>
          <a:p>
            <a:r>
              <a:rPr lang="en-US" altLang="zh-CN" dirty="0"/>
              <a:t>2</a:t>
            </a:r>
            <a:r>
              <a:rPr lang="zh-CN" altLang="en-US" dirty="0"/>
              <a:t>）在</a:t>
            </a:r>
            <a:r>
              <a:rPr lang="en-US" altLang="zh-CN" dirty="0"/>
              <a:t>B+</a:t>
            </a:r>
            <a:r>
              <a:rPr lang="zh-CN" altLang="en-US" dirty="0"/>
              <a:t>树中，每个结点（非根内部结点）关键字个数</a:t>
            </a:r>
            <a:r>
              <a:rPr lang="en-US" altLang="zh-CN" dirty="0"/>
              <a:t>n</a:t>
            </a:r>
            <a:r>
              <a:rPr lang="zh-CN" altLang="en-US" dirty="0"/>
              <a:t>的范围是 </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en-US" altLang="zh-CN" dirty="0">
                <a:latin typeface="Lucida Sans Unicode" panose="020B0602030504020204" pitchFamily="34" charset="0"/>
                <a:cs typeface="Lucida Sans Unicode" panose="020B0602030504020204" pitchFamily="34" charset="0"/>
              </a:rPr>
              <a:t>⌉</a:t>
            </a:r>
            <a:r>
              <a:rPr lang="en-US" altLang="zh-CN" dirty="0"/>
              <a:t>≤</a:t>
            </a:r>
            <a:r>
              <a:rPr lang="en-US" altLang="zh-CN" dirty="0" err="1"/>
              <a:t>n≤m</a:t>
            </a:r>
            <a:r>
              <a:rPr lang="zh-CN" altLang="en-US" dirty="0"/>
              <a:t>（根结点</a:t>
            </a:r>
            <a:r>
              <a:rPr lang="en-US" altLang="zh-CN" dirty="0"/>
              <a:t>1≤n≤m</a:t>
            </a:r>
            <a:r>
              <a:rPr lang="zh-CN" altLang="en-US" dirty="0"/>
              <a:t>），在</a:t>
            </a:r>
            <a:r>
              <a:rPr lang="en-US" altLang="zh-CN" dirty="0"/>
              <a:t>B</a:t>
            </a:r>
            <a:r>
              <a:rPr lang="zh-CN" altLang="en-US" dirty="0"/>
              <a:t>树中，每个结点（非根内部结点）关键字个数</a:t>
            </a:r>
            <a:r>
              <a:rPr lang="en-US" altLang="zh-CN" dirty="0"/>
              <a:t>n</a:t>
            </a:r>
            <a:r>
              <a:rPr lang="zh-CN" altLang="en-US" dirty="0"/>
              <a:t>的范围是</a:t>
            </a:r>
            <a:r>
              <a:rPr lang="zh-CN" altLang="en-US" dirty="0">
                <a:latin typeface="Lucida Sans Unicode" panose="020B0602030504020204" pitchFamily="34" charset="0"/>
                <a:cs typeface="Lucida Sans Unicode" panose="020B0602030504020204" pitchFamily="34" charset="0"/>
              </a:rPr>
              <a:t>⌈</a:t>
            </a:r>
            <a:r>
              <a:rPr lang="en-US" altLang="zh-CN" dirty="0"/>
              <a:t>m/2</a:t>
            </a:r>
            <a:r>
              <a:rPr lang="en-US" altLang="zh-CN" dirty="0">
                <a:latin typeface="Lucida Sans Unicode" panose="020B0602030504020204" pitchFamily="34" charset="0"/>
                <a:cs typeface="Lucida Sans Unicode" panose="020B0602030504020204" pitchFamily="34" charset="0"/>
              </a:rPr>
              <a:t>⌉</a:t>
            </a:r>
            <a:r>
              <a:rPr lang="en-US" altLang="zh-CN" dirty="0"/>
              <a:t> -1≤n≤m-1</a:t>
            </a:r>
            <a:r>
              <a:rPr lang="zh-CN" altLang="en-US" dirty="0"/>
              <a:t>（根结点：</a:t>
            </a:r>
            <a:r>
              <a:rPr lang="en-US" altLang="zh-CN" dirty="0"/>
              <a:t>1≤n≤m-1</a:t>
            </a:r>
            <a:r>
              <a:rPr lang="zh-CN" altLang="en-US" dirty="0"/>
              <a:t>）。</a:t>
            </a:r>
          </a:p>
          <a:p>
            <a:r>
              <a:rPr lang="en-US" altLang="zh-CN" dirty="0"/>
              <a:t>3</a:t>
            </a:r>
            <a:r>
              <a:rPr lang="zh-CN" altLang="en-US" dirty="0"/>
              <a:t>）在</a:t>
            </a:r>
            <a:r>
              <a:rPr lang="en-US" altLang="zh-CN" dirty="0"/>
              <a:t>B+</a:t>
            </a:r>
            <a:r>
              <a:rPr lang="zh-CN" altLang="en-US" dirty="0"/>
              <a:t>树中，</a:t>
            </a:r>
            <a:r>
              <a:rPr lang="zh-CN" altLang="en-US" dirty="0">
                <a:solidFill>
                  <a:schemeClr val="accent2"/>
                </a:solidFill>
              </a:rPr>
              <a:t>叶结点包含信息</a:t>
            </a:r>
            <a:r>
              <a:rPr lang="zh-CN" altLang="en-US" dirty="0"/>
              <a:t>，</a:t>
            </a:r>
            <a:r>
              <a:rPr lang="zh-CN" altLang="en-US" dirty="0">
                <a:solidFill>
                  <a:schemeClr val="accent2"/>
                </a:solidFill>
              </a:rPr>
              <a:t>所有非叶结点仅起到索引作用</a:t>
            </a:r>
            <a:r>
              <a:rPr lang="zh-CN" altLang="en-US" dirty="0"/>
              <a:t>，非叶结点中的每个索引项只含有对应子树的</a:t>
            </a:r>
            <a:r>
              <a:rPr lang="zh-CN" altLang="en-US" dirty="0">
                <a:solidFill>
                  <a:schemeClr val="accent2"/>
                </a:solidFill>
              </a:rPr>
              <a:t>最大关键字</a:t>
            </a:r>
            <a:r>
              <a:rPr lang="zh-CN" altLang="en-US" dirty="0"/>
              <a:t>和指向该子树的指针，不含有该关键字对应记录的存储地址。</a:t>
            </a:r>
          </a:p>
          <a:p>
            <a:r>
              <a:rPr lang="en-US" altLang="zh-CN" dirty="0"/>
              <a:t>4</a:t>
            </a:r>
            <a:r>
              <a:rPr lang="zh-CN" altLang="en-US" dirty="0"/>
              <a:t>）在</a:t>
            </a:r>
            <a:r>
              <a:rPr lang="en-US" altLang="zh-CN" dirty="0"/>
              <a:t>B+</a:t>
            </a:r>
            <a:r>
              <a:rPr lang="zh-CN" altLang="en-US" dirty="0"/>
              <a:t>树中，</a:t>
            </a:r>
            <a:r>
              <a:rPr lang="zh-CN" altLang="en-US" dirty="0">
                <a:solidFill>
                  <a:schemeClr val="accent2"/>
                </a:solidFill>
              </a:rPr>
              <a:t>叶结点包含了全部关键字</a:t>
            </a:r>
            <a:r>
              <a:rPr lang="zh-CN" altLang="en-US" dirty="0"/>
              <a:t>，即在非叶结点中出现的关键字也会出现在叶结点中；而在</a:t>
            </a:r>
            <a:r>
              <a:rPr lang="en-US" altLang="zh-CN" dirty="0"/>
              <a:t>B</a:t>
            </a:r>
            <a:r>
              <a:rPr lang="zh-CN" altLang="en-US" dirty="0"/>
              <a:t>树中，叶结点包含的关键字和其他结点包含的关键字是不重复的。</a:t>
            </a:r>
          </a:p>
        </p:txBody>
      </p:sp>
      <p:sp>
        <p:nvSpPr>
          <p:cNvPr id="8" name="文本框 7">
            <a:extLst>
              <a:ext uri="{FF2B5EF4-FFF2-40B4-BE49-F238E27FC236}">
                <a16:creationId xmlns:a16="http://schemas.microsoft.com/office/drawing/2014/main" xmlns="" id="{D0772B01-2B02-4B20-9C49-8427286ABB4D}"/>
              </a:ext>
            </a:extLst>
          </p:cNvPr>
          <p:cNvSpPr txBox="1"/>
          <p:nvPr/>
        </p:nvSpPr>
        <p:spPr>
          <a:xfrm>
            <a:off x="710268" y="855677"/>
            <a:ext cx="8660235" cy="369332"/>
          </a:xfrm>
          <a:prstGeom prst="rect">
            <a:avLst/>
          </a:prstGeom>
          <a:noFill/>
        </p:spPr>
        <p:txBody>
          <a:bodyPr wrap="square" rtlCol="0">
            <a:spAutoFit/>
          </a:bodyPr>
          <a:lstStyle/>
          <a:p>
            <a:r>
              <a:rPr lang="en-US" altLang="zh-CN" dirty="0"/>
              <a:t>B+</a:t>
            </a:r>
            <a:r>
              <a:rPr lang="zh-CN" altLang="en-US" dirty="0"/>
              <a:t>树是常用于数据库和操作系统的文件系统中的一种用于查找的数据结构</a:t>
            </a:r>
          </a:p>
        </p:txBody>
      </p:sp>
    </p:spTree>
    <p:extLst>
      <p:ext uri="{BB962C8B-B14F-4D97-AF65-F5344CB8AC3E}">
        <p14:creationId xmlns:p14="http://schemas.microsoft.com/office/powerpoint/2010/main" val="3918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xmlns="" id="{B9A73056-1968-4D7D-BDFE-9C453CE587D7}"/>
              </a:ext>
            </a:extLst>
          </p:cNvPr>
          <p:cNvGraphicFramePr>
            <a:graphicFrameLocks noGrp="1"/>
          </p:cNvGraphicFramePr>
          <p:nvPr>
            <p:extLst>
              <p:ext uri="{D42A27DB-BD31-4B8C-83A1-F6EECF244321}">
                <p14:modId xmlns:p14="http://schemas.microsoft.com/office/powerpoint/2010/main" val="4267216865"/>
              </p:ext>
            </p:extLst>
          </p:nvPr>
        </p:nvGraphicFramePr>
        <p:xfrm>
          <a:off x="5527708" y="771425"/>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0" name="表格 69">
            <a:extLst>
              <a:ext uri="{FF2B5EF4-FFF2-40B4-BE49-F238E27FC236}">
                <a16:creationId xmlns:a16="http://schemas.microsoft.com/office/drawing/2014/main" xmlns="" id="{5B13466F-F2E1-4342-B3B4-A1755A03613A}"/>
              </a:ext>
            </a:extLst>
          </p:cNvPr>
          <p:cNvGraphicFramePr>
            <a:graphicFrameLocks noGrp="1"/>
          </p:cNvGraphicFramePr>
          <p:nvPr>
            <p:extLst>
              <p:ext uri="{D42A27DB-BD31-4B8C-83A1-F6EECF244321}">
                <p14:modId xmlns:p14="http://schemas.microsoft.com/office/powerpoint/2010/main" val="1634197667"/>
              </p:ext>
            </p:extLst>
          </p:nvPr>
        </p:nvGraphicFramePr>
        <p:xfrm>
          <a:off x="2816401" y="1618686"/>
          <a:ext cx="1520708" cy="370840"/>
        </p:xfrm>
        <a:graphic>
          <a:graphicData uri="http://schemas.openxmlformats.org/drawingml/2006/table">
            <a:tbl>
              <a:tblPr firstRow="1" bandRow="1">
                <a:tableStyleId>{5C22544A-7EE6-4342-B048-85BDC9FD1C3A}</a:tableStyleId>
              </a:tblPr>
              <a:tblGrid>
                <a:gridCol w="15207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10  20  50  60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1" name="表格 70">
            <a:extLst>
              <a:ext uri="{FF2B5EF4-FFF2-40B4-BE49-F238E27FC236}">
                <a16:creationId xmlns:a16="http://schemas.microsoft.com/office/drawing/2014/main" xmlns="" id="{0061BFA1-3140-4F70-8A20-6E1DB189AFED}"/>
              </a:ext>
            </a:extLst>
          </p:cNvPr>
          <p:cNvGraphicFramePr>
            <a:graphicFrameLocks noGrp="1"/>
          </p:cNvGraphicFramePr>
          <p:nvPr>
            <p:extLst>
              <p:ext uri="{D42A27DB-BD31-4B8C-83A1-F6EECF244321}">
                <p14:modId xmlns:p14="http://schemas.microsoft.com/office/powerpoint/2010/main" val="675474675"/>
              </p:ext>
            </p:extLst>
          </p:nvPr>
        </p:nvGraphicFramePr>
        <p:xfrm>
          <a:off x="8261849" y="1618686"/>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77     85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2" name="表格 71">
            <a:extLst>
              <a:ext uri="{FF2B5EF4-FFF2-40B4-BE49-F238E27FC236}">
                <a16:creationId xmlns:a16="http://schemas.microsoft.com/office/drawing/2014/main" xmlns="" id="{9F164992-2050-4F33-B703-05CA17AC0EDF}"/>
              </a:ext>
            </a:extLst>
          </p:cNvPr>
          <p:cNvGraphicFramePr>
            <a:graphicFrameLocks noGrp="1"/>
          </p:cNvGraphicFramePr>
          <p:nvPr>
            <p:extLst>
              <p:ext uri="{D42A27DB-BD31-4B8C-83A1-F6EECF244321}">
                <p14:modId xmlns:p14="http://schemas.microsoft.com/office/powerpoint/2010/main" val="419546571"/>
              </p:ext>
            </p:extLst>
          </p:nvPr>
        </p:nvGraphicFramePr>
        <p:xfrm>
          <a:off x="947165" y="2878509"/>
          <a:ext cx="453908" cy="370840"/>
        </p:xfrm>
        <a:graphic>
          <a:graphicData uri="http://schemas.openxmlformats.org/drawingml/2006/table">
            <a:tbl>
              <a:tblPr firstRow="1" bandRow="1">
                <a:tableStyleId>{5C22544A-7EE6-4342-B048-85BDC9FD1C3A}</a:tableStyleId>
              </a:tblPr>
              <a:tblGrid>
                <a:gridCol w="4539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3" name="表格 72">
            <a:extLst>
              <a:ext uri="{FF2B5EF4-FFF2-40B4-BE49-F238E27FC236}">
                <a16:creationId xmlns:a16="http://schemas.microsoft.com/office/drawing/2014/main" xmlns="" id="{67960C3B-BC7E-462A-B851-264DCE44F547}"/>
              </a:ext>
            </a:extLst>
          </p:cNvPr>
          <p:cNvGraphicFramePr>
            <a:graphicFrameLocks noGrp="1"/>
          </p:cNvGraphicFramePr>
          <p:nvPr>
            <p:extLst>
              <p:ext uri="{D42A27DB-BD31-4B8C-83A1-F6EECF244321}">
                <p14:modId xmlns:p14="http://schemas.microsoft.com/office/powerpoint/2010/main" val="2600297961"/>
              </p:ext>
            </p:extLst>
          </p:nvPr>
        </p:nvGraphicFramePr>
        <p:xfrm>
          <a:off x="1909596"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16     20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4" name="表格 73">
            <a:extLst>
              <a:ext uri="{FF2B5EF4-FFF2-40B4-BE49-F238E27FC236}">
                <a16:creationId xmlns:a16="http://schemas.microsoft.com/office/drawing/2014/main" xmlns="" id="{581C3219-0D82-4CBF-B890-00DF20A1A1A4}"/>
              </a:ext>
            </a:extLst>
          </p:cNvPr>
          <p:cNvGraphicFramePr>
            <a:graphicFrameLocks noGrp="1"/>
          </p:cNvGraphicFramePr>
          <p:nvPr>
            <p:extLst>
              <p:ext uri="{D42A27DB-BD31-4B8C-83A1-F6EECF244321}">
                <p14:modId xmlns:p14="http://schemas.microsoft.com/office/powerpoint/2010/main" val="2667705031"/>
              </p:ext>
            </p:extLst>
          </p:nvPr>
        </p:nvGraphicFramePr>
        <p:xfrm>
          <a:off x="3769297"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40     50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5" name="表格 74">
            <a:extLst>
              <a:ext uri="{FF2B5EF4-FFF2-40B4-BE49-F238E27FC236}">
                <a16:creationId xmlns:a16="http://schemas.microsoft.com/office/drawing/2014/main" xmlns="" id="{95FE204E-1286-414A-B52B-8CE903587011}"/>
              </a:ext>
            </a:extLst>
          </p:cNvPr>
          <p:cNvGraphicFramePr>
            <a:graphicFrameLocks noGrp="1"/>
          </p:cNvGraphicFramePr>
          <p:nvPr>
            <p:extLst>
              <p:ext uri="{D42A27DB-BD31-4B8C-83A1-F6EECF244321}">
                <p14:modId xmlns:p14="http://schemas.microsoft.com/office/powerpoint/2010/main" val="236318556"/>
              </p:ext>
            </p:extLst>
          </p:nvPr>
        </p:nvGraphicFramePr>
        <p:xfrm>
          <a:off x="5411683"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55     60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6" name="表格 75">
            <a:extLst>
              <a:ext uri="{FF2B5EF4-FFF2-40B4-BE49-F238E27FC236}">
                <a16:creationId xmlns:a16="http://schemas.microsoft.com/office/drawing/2014/main" xmlns="" id="{81971CA9-D60D-4DC5-AFA9-9F1DBF494B69}"/>
              </a:ext>
            </a:extLst>
          </p:cNvPr>
          <p:cNvGraphicFramePr>
            <a:graphicFrameLocks noGrp="1"/>
          </p:cNvGraphicFramePr>
          <p:nvPr>
            <p:extLst>
              <p:ext uri="{D42A27DB-BD31-4B8C-83A1-F6EECF244321}">
                <p14:modId xmlns:p14="http://schemas.microsoft.com/office/powerpoint/2010/main" val="1552643933"/>
              </p:ext>
            </p:extLst>
          </p:nvPr>
        </p:nvGraphicFramePr>
        <p:xfrm>
          <a:off x="7634128" y="2879594"/>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69     77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7" name="表格 76">
            <a:extLst>
              <a:ext uri="{FF2B5EF4-FFF2-40B4-BE49-F238E27FC236}">
                <a16:creationId xmlns:a16="http://schemas.microsoft.com/office/drawing/2014/main" xmlns="" id="{D1596D82-6419-4760-82FB-D3C986FA45CE}"/>
              </a:ext>
            </a:extLst>
          </p:cNvPr>
          <p:cNvGraphicFramePr>
            <a:graphicFrameLocks noGrp="1"/>
          </p:cNvGraphicFramePr>
          <p:nvPr>
            <p:extLst>
              <p:ext uri="{D42A27DB-BD31-4B8C-83A1-F6EECF244321}">
                <p14:modId xmlns:p14="http://schemas.microsoft.com/office/powerpoint/2010/main" val="2866842983"/>
              </p:ext>
            </p:extLst>
          </p:nvPr>
        </p:nvGraphicFramePr>
        <p:xfrm>
          <a:off x="9582865"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80     85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cxnSp>
        <p:nvCxnSpPr>
          <p:cNvPr id="12" name="直接箭头连接符 11">
            <a:extLst>
              <a:ext uri="{FF2B5EF4-FFF2-40B4-BE49-F238E27FC236}">
                <a16:creationId xmlns:a16="http://schemas.microsoft.com/office/drawing/2014/main" xmlns="" id="{3D4DC1A3-F889-47FA-82E8-F5CDA131F18E}"/>
              </a:ext>
            </a:extLst>
          </p:cNvPr>
          <p:cNvCxnSpPr>
            <a:cxnSpLocks/>
            <a:endCxn id="70" idx="0"/>
          </p:cNvCxnSpPr>
          <p:nvPr/>
        </p:nvCxnSpPr>
        <p:spPr>
          <a:xfrm flipH="1">
            <a:off x="3576755" y="1142265"/>
            <a:ext cx="2206434"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B9CF404A-C53E-4804-8AE4-048197BFB49C}"/>
              </a:ext>
            </a:extLst>
          </p:cNvPr>
          <p:cNvCxnSpPr>
            <a:cxnSpLocks/>
            <a:endCxn id="71" idx="0"/>
          </p:cNvCxnSpPr>
          <p:nvPr/>
        </p:nvCxnSpPr>
        <p:spPr>
          <a:xfrm>
            <a:off x="6408813" y="1142265"/>
            <a:ext cx="2420848"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xmlns="" id="{DFD48A92-E97A-41F1-B2F0-FD8FA2A67BC0}"/>
              </a:ext>
            </a:extLst>
          </p:cNvPr>
          <p:cNvCxnSpPr>
            <a:cxnSpLocks/>
            <a:endCxn id="72" idx="0"/>
          </p:cNvCxnSpPr>
          <p:nvPr/>
        </p:nvCxnSpPr>
        <p:spPr>
          <a:xfrm flipH="1">
            <a:off x="1174119" y="1989526"/>
            <a:ext cx="1871101" cy="888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C6694DAD-B31D-4648-A4BE-DFF0F042C8B7}"/>
              </a:ext>
            </a:extLst>
          </p:cNvPr>
          <p:cNvCxnSpPr>
            <a:cxnSpLocks/>
            <a:endCxn id="73" idx="0"/>
          </p:cNvCxnSpPr>
          <p:nvPr/>
        </p:nvCxnSpPr>
        <p:spPr>
          <a:xfrm flipH="1">
            <a:off x="2477408" y="1989526"/>
            <a:ext cx="970468"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4AC29474-B08B-4A42-99FC-61B18C2FACD6}"/>
              </a:ext>
            </a:extLst>
          </p:cNvPr>
          <p:cNvCxnSpPr>
            <a:cxnSpLocks/>
            <a:endCxn id="74" idx="0"/>
          </p:cNvCxnSpPr>
          <p:nvPr/>
        </p:nvCxnSpPr>
        <p:spPr>
          <a:xfrm>
            <a:off x="3769297" y="1989526"/>
            <a:ext cx="567812"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72E141D1-569A-4061-B723-3555C093D6B8}"/>
              </a:ext>
            </a:extLst>
          </p:cNvPr>
          <p:cNvCxnSpPr>
            <a:endCxn id="75" idx="0"/>
          </p:cNvCxnSpPr>
          <p:nvPr/>
        </p:nvCxnSpPr>
        <p:spPr>
          <a:xfrm>
            <a:off x="4186106" y="1989526"/>
            <a:ext cx="1793389"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903CB9FB-CD50-4860-9998-DF5C65975F89}"/>
              </a:ext>
            </a:extLst>
          </p:cNvPr>
          <p:cNvCxnSpPr>
            <a:endCxn id="76" idx="0"/>
          </p:cNvCxnSpPr>
          <p:nvPr/>
        </p:nvCxnSpPr>
        <p:spPr>
          <a:xfrm flipH="1">
            <a:off x="8201940" y="1989526"/>
            <a:ext cx="379998" cy="89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xmlns="" id="{EDAAF7AB-0FF0-4309-9A84-FD3ADFEF98CA}"/>
              </a:ext>
            </a:extLst>
          </p:cNvPr>
          <p:cNvCxnSpPr>
            <a:endCxn id="77" idx="0"/>
          </p:cNvCxnSpPr>
          <p:nvPr/>
        </p:nvCxnSpPr>
        <p:spPr>
          <a:xfrm>
            <a:off x="9102055" y="1989526"/>
            <a:ext cx="1048622"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21119703-BE8C-4A10-9D56-55A4F54DF627}"/>
              </a:ext>
            </a:extLst>
          </p:cNvPr>
          <p:cNvCxnSpPr>
            <a:endCxn id="72" idx="1"/>
          </p:cNvCxnSpPr>
          <p:nvPr/>
        </p:nvCxnSpPr>
        <p:spPr>
          <a:xfrm>
            <a:off x="302004" y="3063929"/>
            <a:ext cx="645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xmlns="" id="{A17AC1A0-E726-49BF-9513-26CE8FFE6C25}"/>
              </a:ext>
            </a:extLst>
          </p:cNvPr>
          <p:cNvCxnSpPr>
            <a:endCxn id="73" idx="1"/>
          </p:cNvCxnSpPr>
          <p:nvPr/>
        </p:nvCxnSpPr>
        <p:spPr>
          <a:xfrm flipV="1">
            <a:off x="1401073" y="3059192"/>
            <a:ext cx="508523" cy="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xmlns="" id="{5BA89445-3015-41F5-AE4A-4B276FCAE153}"/>
              </a:ext>
            </a:extLst>
          </p:cNvPr>
          <p:cNvCxnSpPr>
            <a:cxnSpLocks/>
            <a:stCxn id="73" idx="3"/>
            <a:endCxn id="74" idx="1"/>
          </p:cNvCxnSpPr>
          <p:nvPr/>
        </p:nvCxnSpPr>
        <p:spPr>
          <a:xfrm>
            <a:off x="3045220" y="3059192"/>
            <a:ext cx="724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xmlns="" id="{877A7D59-1159-491D-BEBD-3EAAABC47785}"/>
              </a:ext>
            </a:extLst>
          </p:cNvPr>
          <p:cNvCxnSpPr>
            <a:endCxn id="75" idx="1"/>
          </p:cNvCxnSpPr>
          <p:nvPr/>
        </p:nvCxnSpPr>
        <p:spPr>
          <a:xfrm flipV="1">
            <a:off x="4904921" y="3055540"/>
            <a:ext cx="506762"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1C3D0720-88E3-40E1-84BA-EA57B230E251}"/>
              </a:ext>
            </a:extLst>
          </p:cNvPr>
          <p:cNvCxnSpPr>
            <a:cxnSpLocks/>
            <a:stCxn id="75" idx="3"/>
            <a:endCxn id="76" idx="1"/>
          </p:cNvCxnSpPr>
          <p:nvPr/>
        </p:nvCxnSpPr>
        <p:spPr>
          <a:xfrm>
            <a:off x="6547307" y="3055540"/>
            <a:ext cx="1086821" cy="9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xmlns="" id="{EE4461C5-25EE-44D6-9EF2-5B7B9C694000}"/>
              </a:ext>
            </a:extLst>
          </p:cNvPr>
          <p:cNvCxnSpPr>
            <a:endCxn id="77" idx="1"/>
          </p:cNvCxnSpPr>
          <p:nvPr/>
        </p:nvCxnSpPr>
        <p:spPr>
          <a:xfrm flipV="1">
            <a:off x="8769752" y="3055540"/>
            <a:ext cx="813113"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xmlns="" id="{79542BB5-B11C-4C1F-8776-528C88B3B2DA}"/>
              </a:ext>
            </a:extLst>
          </p:cNvPr>
          <p:cNvCxnSpPr/>
          <p:nvPr/>
        </p:nvCxnSpPr>
        <p:spPr>
          <a:xfrm>
            <a:off x="117411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A0E054DA-9EB6-4630-9841-CFC422D9C182}"/>
              </a:ext>
            </a:extLst>
          </p:cNvPr>
          <p:cNvCxnSpPr/>
          <p:nvPr/>
        </p:nvCxnSpPr>
        <p:spPr>
          <a:xfrm>
            <a:off x="2198974"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xmlns="" id="{1DA2660A-A713-42F5-9E16-31ED21D99607}"/>
              </a:ext>
            </a:extLst>
          </p:cNvPr>
          <p:cNvCxnSpPr/>
          <p:nvPr/>
        </p:nvCxnSpPr>
        <p:spPr>
          <a:xfrm>
            <a:off x="273586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xmlns="" id="{AB07D5C8-CC52-4DE5-A3D9-922640985DFE}"/>
              </a:ext>
            </a:extLst>
          </p:cNvPr>
          <p:cNvCxnSpPr/>
          <p:nvPr/>
        </p:nvCxnSpPr>
        <p:spPr>
          <a:xfrm>
            <a:off x="4053203"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xmlns="" id="{B0064FC4-9748-4947-9EC8-4A4EA66303B3}"/>
              </a:ext>
            </a:extLst>
          </p:cNvPr>
          <p:cNvCxnSpPr/>
          <p:nvPr/>
        </p:nvCxnSpPr>
        <p:spPr>
          <a:xfrm>
            <a:off x="4647474"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xmlns="" id="{6A96E32A-ED97-4E78-BC0C-407BDA364A4C}"/>
              </a:ext>
            </a:extLst>
          </p:cNvPr>
          <p:cNvCxnSpPr/>
          <p:nvPr/>
        </p:nvCxnSpPr>
        <p:spPr>
          <a:xfrm>
            <a:off x="5697183"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xmlns="" id="{57BB2065-4E63-4D7B-9F1F-A3334E579F6D}"/>
              </a:ext>
            </a:extLst>
          </p:cNvPr>
          <p:cNvCxnSpPr/>
          <p:nvPr/>
        </p:nvCxnSpPr>
        <p:spPr>
          <a:xfrm>
            <a:off x="6250856"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xmlns="" id="{CB4BC758-3220-488F-93AD-160F31DC66BB}"/>
              </a:ext>
            </a:extLst>
          </p:cNvPr>
          <p:cNvCxnSpPr/>
          <p:nvPr/>
        </p:nvCxnSpPr>
        <p:spPr>
          <a:xfrm>
            <a:off x="7915900" y="3240958"/>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xmlns="" id="{B35DD1F6-0999-43A8-BE23-CCC6F390B5F5}"/>
              </a:ext>
            </a:extLst>
          </p:cNvPr>
          <p:cNvCxnSpPr/>
          <p:nvPr/>
        </p:nvCxnSpPr>
        <p:spPr>
          <a:xfrm>
            <a:off x="8499106"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xmlns="" id="{299ABA4E-64B8-46D0-9CFD-CA5B245CD8EE}"/>
              </a:ext>
            </a:extLst>
          </p:cNvPr>
          <p:cNvCxnSpPr/>
          <p:nvPr/>
        </p:nvCxnSpPr>
        <p:spPr>
          <a:xfrm>
            <a:off x="9858122" y="3231177"/>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xmlns="" id="{96663691-A5F3-499A-AA10-D51FE1376B4F}"/>
              </a:ext>
            </a:extLst>
          </p:cNvPr>
          <p:cNvCxnSpPr/>
          <p:nvPr/>
        </p:nvCxnSpPr>
        <p:spPr>
          <a:xfrm>
            <a:off x="10440739" y="3221396"/>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矩形: 圆角 119">
            <a:extLst>
              <a:ext uri="{FF2B5EF4-FFF2-40B4-BE49-F238E27FC236}">
                <a16:creationId xmlns:a16="http://schemas.microsoft.com/office/drawing/2014/main" xmlns="" id="{86236A32-4FF0-439A-8582-9C29411F08B7}"/>
              </a:ext>
            </a:extLst>
          </p:cNvPr>
          <p:cNvSpPr/>
          <p:nvPr/>
        </p:nvSpPr>
        <p:spPr>
          <a:xfrm>
            <a:off x="1015068"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xmlns="" id="{D86F4C59-F58D-4E69-90C2-7A65D37B96E2}"/>
              </a:ext>
            </a:extLst>
          </p:cNvPr>
          <p:cNvSpPr txBox="1"/>
          <p:nvPr/>
        </p:nvSpPr>
        <p:spPr>
          <a:xfrm>
            <a:off x="947165" y="3700528"/>
            <a:ext cx="453908" cy="646331"/>
          </a:xfrm>
          <a:prstGeom prst="rect">
            <a:avLst/>
          </a:prstGeom>
          <a:noFill/>
        </p:spPr>
        <p:txBody>
          <a:bodyPr wrap="square" rtlCol="0">
            <a:spAutoFit/>
          </a:bodyPr>
          <a:lstStyle/>
          <a:p>
            <a:r>
              <a:rPr lang="zh-CN" altLang="en-US" dirty="0"/>
              <a:t>记录</a:t>
            </a:r>
          </a:p>
        </p:txBody>
      </p:sp>
      <p:sp>
        <p:nvSpPr>
          <p:cNvPr id="122" name="矩形: 圆角 121">
            <a:extLst>
              <a:ext uri="{FF2B5EF4-FFF2-40B4-BE49-F238E27FC236}">
                <a16:creationId xmlns:a16="http://schemas.microsoft.com/office/drawing/2014/main" xmlns="" id="{67628F70-9EF9-4E20-B623-374E71343DE9}"/>
              </a:ext>
            </a:extLst>
          </p:cNvPr>
          <p:cNvSpPr/>
          <p:nvPr/>
        </p:nvSpPr>
        <p:spPr>
          <a:xfrm>
            <a:off x="2033583"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B2EE75AA-64F2-4C5F-A497-C19AB78F5110}"/>
              </a:ext>
            </a:extLst>
          </p:cNvPr>
          <p:cNvSpPr txBox="1"/>
          <p:nvPr/>
        </p:nvSpPr>
        <p:spPr>
          <a:xfrm>
            <a:off x="1965680" y="3700528"/>
            <a:ext cx="453908" cy="646331"/>
          </a:xfrm>
          <a:prstGeom prst="rect">
            <a:avLst/>
          </a:prstGeom>
          <a:noFill/>
        </p:spPr>
        <p:txBody>
          <a:bodyPr wrap="square" rtlCol="0">
            <a:spAutoFit/>
          </a:bodyPr>
          <a:lstStyle/>
          <a:p>
            <a:r>
              <a:rPr lang="zh-CN" altLang="en-US" dirty="0"/>
              <a:t>记录</a:t>
            </a:r>
          </a:p>
        </p:txBody>
      </p:sp>
      <p:sp>
        <p:nvSpPr>
          <p:cNvPr id="124" name="矩形: 圆角 123">
            <a:extLst>
              <a:ext uri="{FF2B5EF4-FFF2-40B4-BE49-F238E27FC236}">
                <a16:creationId xmlns:a16="http://schemas.microsoft.com/office/drawing/2014/main" xmlns="" id="{33663453-09C2-42A5-B8DE-E3DA65F82167}"/>
              </a:ext>
            </a:extLst>
          </p:cNvPr>
          <p:cNvSpPr/>
          <p:nvPr/>
        </p:nvSpPr>
        <p:spPr>
          <a:xfrm>
            <a:off x="2617031"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xmlns="" id="{DB969B42-9661-4ED9-9043-B21FA11747F4}"/>
              </a:ext>
            </a:extLst>
          </p:cNvPr>
          <p:cNvSpPr txBox="1"/>
          <p:nvPr/>
        </p:nvSpPr>
        <p:spPr>
          <a:xfrm>
            <a:off x="2549128" y="3698154"/>
            <a:ext cx="453908" cy="646331"/>
          </a:xfrm>
          <a:prstGeom prst="rect">
            <a:avLst/>
          </a:prstGeom>
          <a:noFill/>
        </p:spPr>
        <p:txBody>
          <a:bodyPr wrap="square" rtlCol="0">
            <a:spAutoFit/>
          </a:bodyPr>
          <a:lstStyle/>
          <a:p>
            <a:r>
              <a:rPr lang="zh-CN" altLang="en-US" dirty="0"/>
              <a:t>记录</a:t>
            </a:r>
          </a:p>
        </p:txBody>
      </p:sp>
      <p:sp>
        <p:nvSpPr>
          <p:cNvPr id="126" name="矩形: 圆角 125">
            <a:extLst>
              <a:ext uri="{FF2B5EF4-FFF2-40B4-BE49-F238E27FC236}">
                <a16:creationId xmlns:a16="http://schemas.microsoft.com/office/drawing/2014/main" xmlns="" id="{59D8BDC0-4142-4FCD-9307-45A53841E742}"/>
              </a:ext>
            </a:extLst>
          </p:cNvPr>
          <p:cNvSpPr/>
          <p:nvPr/>
        </p:nvSpPr>
        <p:spPr>
          <a:xfrm>
            <a:off x="389987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27EBF598-B4DB-4635-A202-8CDB541E6EC9}"/>
              </a:ext>
            </a:extLst>
          </p:cNvPr>
          <p:cNvSpPr txBox="1"/>
          <p:nvPr/>
        </p:nvSpPr>
        <p:spPr>
          <a:xfrm>
            <a:off x="3831967" y="3698154"/>
            <a:ext cx="453908" cy="646331"/>
          </a:xfrm>
          <a:prstGeom prst="rect">
            <a:avLst/>
          </a:prstGeom>
          <a:noFill/>
        </p:spPr>
        <p:txBody>
          <a:bodyPr wrap="square" rtlCol="0">
            <a:spAutoFit/>
          </a:bodyPr>
          <a:lstStyle/>
          <a:p>
            <a:r>
              <a:rPr lang="zh-CN" altLang="en-US" dirty="0"/>
              <a:t>记录</a:t>
            </a:r>
          </a:p>
        </p:txBody>
      </p:sp>
      <p:sp>
        <p:nvSpPr>
          <p:cNvPr id="128" name="矩形: 圆角 127">
            <a:extLst>
              <a:ext uri="{FF2B5EF4-FFF2-40B4-BE49-F238E27FC236}">
                <a16:creationId xmlns:a16="http://schemas.microsoft.com/office/drawing/2014/main" xmlns="" id="{CE12E50C-866C-44A0-9C99-AF4C34AF20A6}"/>
              </a:ext>
            </a:extLst>
          </p:cNvPr>
          <p:cNvSpPr/>
          <p:nvPr/>
        </p:nvSpPr>
        <p:spPr>
          <a:xfrm>
            <a:off x="4504493" y="3635363"/>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xmlns="" id="{F35CC3FF-51D9-4EAA-9981-7CB16BA6E8D8}"/>
              </a:ext>
            </a:extLst>
          </p:cNvPr>
          <p:cNvSpPr txBox="1"/>
          <p:nvPr/>
        </p:nvSpPr>
        <p:spPr>
          <a:xfrm>
            <a:off x="4436590" y="3703310"/>
            <a:ext cx="453908" cy="646331"/>
          </a:xfrm>
          <a:prstGeom prst="rect">
            <a:avLst/>
          </a:prstGeom>
          <a:noFill/>
        </p:spPr>
        <p:txBody>
          <a:bodyPr wrap="square" rtlCol="0">
            <a:spAutoFit/>
          </a:bodyPr>
          <a:lstStyle/>
          <a:p>
            <a:r>
              <a:rPr lang="zh-CN" altLang="en-US" dirty="0"/>
              <a:t>记录</a:t>
            </a:r>
          </a:p>
        </p:txBody>
      </p:sp>
      <p:sp>
        <p:nvSpPr>
          <p:cNvPr id="130" name="矩形: 圆角 129">
            <a:extLst>
              <a:ext uri="{FF2B5EF4-FFF2-40B4-BE49-F238E27FC236}">
                <a16:creationId xmlns:a16="http://schemas.microsoft.com/office/drawing/2014/main" xmlns="" id="{B44ACDFA-CE29-41CF-A5C1-05E519257C6E}"/>
              </a:ext>
            </a:extLst>
          </p:cNvPr>
          <p:cNvSpPr/>
          <p:nvPr/>
        </p:nvSpPr>
        <p:spPr>
          <a:xfrm>
            <a:off x="556630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xmlns="" id="{161D73EE-A0B6-4F06-8B12-AC1DCB04FCB6}"/>
              </a:ext>
            </a:extLst>
          </p:cNvPr>
          <p:cNvSpPr txBox="1"/>
          <p:nvPr/>
        </p:nvSpPr>
        <p:spPr>
          <a:xfrm>
            <a:off x="5498397" y="3698154"/>
            <a:ext cx="453908" cy="646331"/>
          </a:xfrm>
          <a:prstGeom prst="rect">
            <a:avLst/>
          </a:prstGeom>
          <a:noFill/>
        </p:spPr>
        <p:txBody>
          <a:bodyPr wrap="square" rtlCol="0">
            <a:spAutoFit/>
          </a:bodyPr>
          <a:lstStyle/>
          <a:p>
            <a:r>
              <a:rPr lang="zh-CN" altLang="en-US" dirty="0"/>
              <a:t>记录</a:t>
            </a:r>
          </a:p>
        </p:txBody>
      </p:sp>
      <p:sp>
        <p:nvSpPr>
          <p:cNvPr id="132" name="矩形: 圆角 131">
            <a:extLst>
              <a:ext uri="{FF2B5EF4-FFF2-40B4-BE49-F238E27FC236}">
                <a16:creationId xmlns:a16="http://schemas.microsoft.com/office/drawing/2014/main" xmlns="" id="{C855D943-DF3F-4239-8430-F0A3B5B9AB0C}"/>
              </a:ext>
            </a:extLst>
          </p:cNvPr>
          <p:cNvSpPr/>
          <p:nvPr/>
        </p:nvSpPr>
        <p:spPr>
          <a:xfrm>
            <a:off x="6106456"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2FC3687E-A2E3-418F-8E11-7DA5DA8800CF}"/>
              </a:ext>
            </a:extLst>
          </p:cNvPr>
          <p:cNvSpPr txBox="1"/>
          <p:nvPr/>
        </p:nvSpPr>
        <p:spPr>
          <a:xfrm>
            <a:off x="6038553" y="3698154"/>
            <a:ext cx="453908" cy="646331"/>
          </a:xfrm>
          <a:prstGeom prst="rect">
            <a:avLst/>
          </a:prstGeom>
          <a:noFill/>
        </p:spPr>
        <p:txBody>
          <a:bodyPr wrap="square" rtlCol="0">
            <a:spAutoFit/>
          </a:bodyPr>
          <a:lstStyle/>
          <a:p>
            <a:r>
              <a:rPr lang="zh-CN" altLang="en-US" dirty="0"/>
              <a:t>记录</a:t>
            </a:r>
          </a:p>
        </p:txBody>
      </p:sp>
      <p:sp>
        <p:nvSpPr>
          <p:cNvPr id="134" name="矩形: 圆角 133">
            <a:extLst>
              <a:ext uri="{FF2B5EF4-FFF2-40B4-BE49-F238E27FC236}">
                <a16:creationId xmlns:a16="http://schemas.microsoft.com/office/drawing/2014/main" xmlns="" id="{DF7E117D-C34D-4CB5-BCD2-8AA09AF6740B}"/>
              </a:ext>
            </a:extLst>
          </p:cNvPr>
          <p:cNvSpPr/>
          <p:nvPr/>
        </p:nvSpPr>
        <p:spPr>
          <a:xfrm>
            <a:off x="7805912"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00E3E16D-E031-429F-9A9A-AFDECC16F2E5}"/>
              </a:ext>
            </a:extLst>
          </p:cNvPr>
          <p:cNvSpPr txBox="1"/>
          <p:nvPr/>
        </p:nvSpPr>
        <p:spPr>
          <a:xfrm>
            <a:off x="7738009" y="3698154"/>
            <a:ext cx="453908" cy="646331"/>
          </a:xfrm>
          <a:prstGeom prst="rect">
            <a:avLst/>
          </a:prstGeom>
          <a:noFill/>
        </p:spPr>
        <p:txBody>
          <a:bodyPr wrap="square" rtlCol="0">
            <a:spAutoFit/>
          </a:bodyPr>
          <a:lstStyle/>
          <a:p>
            <a:r>
              <a:rPr lang="zh-CN" altLang="en-US" dirty="0"/>
              <a:t>记录</a:t>
            </a:r>
          </a:p>
        </p:txBody>
      </p:sp>
      <p:sp>
        <p:nvSpPr>
          <p:cNvPr id="136" name="矩形: 圆角 135">
            <a:extLst>
              <a:ext uri="{FF2B5EF4-FFF2-40B4-BE49-F238E27FC236}">
                <a16:creationId xmlns:a16="http://schemas.microsoft.com/office/drawing/2014/main" xmlns="" id="{0A181E28-C554-47FC-97DA-4EB22127215C}"/>
              </a:ext>
            </a:extLst>
          </p:cNvPr>
          <p:cNvSpPr/>
          <p:nvPr/>
        </p:nvSpPr>
        <p:spPr>
          <a:xfrm>
            <a:off x="8335903"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6B031268-E41C-4EBA-B584-96F11B8045CD}"/>
              </a:ext>
            </a:extLst>
          </p:cNvPr>
          <p:cNvSpPr txBox="1"/>
          <p:nvPr/>
        </p:nvSpPr>
        <p:spPr>
          <a:xfrm>
            <a:off x="8268000" y="3698154"/>
            <a:ext cx="453908" cy="646331"/>
          </a:xfrm>
          <a:prstGeom prst="rect">
            <a:avLst/>
          </a:prstGeom>
          <a:noFill/>
        </p:spPr>
        <p:txBody>
          <a:bodyPr wrap="square" rtlCol="0">
            <a:spAutoFit/>
          </a:bodyPr>
          <a:lstStyle/>
          <a:p>
            <a:r>
              <a:rPr lang="zh-CN" altLang="en-US" dirty="0"/>
              <a:t>记录</a:t>
            </a:r>
          </a:p>
        </p:txBody>
      </p:sp>
      <p:sp>
        <p:nvSpPr>
          <p:cNvPr id="138" name="矩形: 圆角 137">
            <a:extLst>
              <a:ext uri="{FF2B5EF4-FFF2-40B4-BE49-F238E27FC236}">
                <a16:creationId xmlns:a16="http://schemas.microsoft.com/office/drawing/2014/main" xmlns="" id="{6D0343F0-9F80-4FEE-BDD5-B394BC4C0CCA}"/>
              </a:ext>
            </a:extLst>
          </p:cNvPr>
          <p:cNvSpPr/>
          <p:nvPr/>
        </p:nvSpPr>
        <p:spPr>
          <a:xfrm>
            <a:off x="9710775"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F910D3A0-E3A2-4C5F-A3D6-A365BFCC0265}"/>
              </a:ext>
            </a:extLst>
          </p:cNvPr>
          <p:cNvSpPr txBox="1"/>
          <p:nvPr/>
        </p:nvSpPr>
        <p:spPr>
          <a:xfrm>
            <a:off x="9642872" y="3698154"/>
            <a:ext cx="453908" cy="646331"/>
          </a:xfrm>
          <a:prstGeom prst="rect">
            <a:avLst/>
          </a:prstGeom>
          <a:noFill/>
        </p:spPr>
        <p:txBody>
          <a:bodyPr wrap="square" rtlCol="0">
            <a:spAutoFit/>
          </a:bodyPr>
          <a:lstStyle/>
          <a:p>
            <a:r>
              <a:rPr lang="zh-CN" altLang="en-US" dirty="0"/>
              <a:t>记录</a:t>
            </a:r>
          </a:p>
        </p:txBody>
      </p:sp>
      <p:sp>
        <p:nvSpPr>
          <p:cNvPr id="140" name="矩形: 圆角 139">
            <a:extLst>
              <a:ext uri="{FF2B5EF4-FFF2-40B4-BE49-F238E27FC236}">
                <a16:creationId xmlns:a16="http://schemas.microsoft.com/office/drawing/2014/main" xmlns="" id="{4303257D-8EF3-4218-AFE7-4BA74F6578C5}"/>
              </a:ext>
            </a:extLst>
          </p:cNvPr>
          <p:cNvSpPr/>
          <p:nvPr/>
        </p:nvSpPr>
        <p:spPr>
          <a:xfrm>
            <a:off x="1033228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BE618F2E-782B-494D-9330-001D5301C088}"/>
              </a:ext>
            </a:extLst>
          </p:cNvPr>
          <p:cNvSpPr txBox="1"/>
          <p:nvPr/>
        </p:nvSpPr>
        <p:spPr>
          <a:xfrm>
            <a:off x="10264377" y="3698154"/>
            <a:ext cx="453908" cy="646331"/>
          </a:xfrm>
          <a:prstGeom prst="rect">
            <a:avLst/>
          </a:prstGeom>
          <a:noFill/>
        </p:spPr>
        <p:txBody>
          <a:bodyPr wrap="square" rtlCol="0">
            <a:spAutoFit/>
          </a:bodyPr>
          <a:lstStyle/>
          <a:p>
            <a:r>
              <a:rPr lang="zh-CN" altLang="en-US" dirty="0"/>
              <a:t>记录</a:t>
            </a:r>
          </a:p>
        </p:txBody>
      </p:sp>
      <p:sp>
        <p:nvSpPr>
          <p:cNvPr id="142" name="矩形 141">
            <a:extLst>
              <a:ext uri="{FF2B5EF4-FFF2-40B4-BE49-F238E27FC236}">
                <a16:creationId xmlns:a16="http://schemas.microsoft.com/office/drawing/2014/main" xmlns="" id="{2B5245FD-8431-425B-BEC5-5CA3447D999D}"/>
              </a:ext>
            </a:extLst>
          </p:cNvPr>
          <p:cNvSpPr/>
          <p:nvPr/>
        </p:nvSpPr>
        <p:spPr>
          <a:xfrm>
            <a:off x="1365550" y="5054188"/>
            <a:ext cx="9227890" cy="646331"/>
          </a:xfrm>
          <a:prstGeom prst="rect">
            <a:avLst/>
          </a:prstGeom>
        </p:spPr>
        <p:txBody>
          <a:bodyPr wrap="square">
            <a:spAutoFit/>
          </a:bodyPr>
          <a:lstStyle/>
          <a:p>
            <a:r>
              <a:rPr lang="en-US" altLang="zh-CN" dirty="0"/>
              <a:t>1</a:t>
            </a:r>
            <a:r>
              <a:rPr lang="zh-CN" altLang="en-US" dirty="0"/>
              <a:t>）在</a:t>
            </a:r>
            <a:r>
              <a:rPr lang="en-US" altLang="zh-CN" dirty="0"/>
              <a:t>B+</a:t>
            </a:r>
            <a:r>
              <a:rPr lang="zh-CN" altLang="en-US" dirty="0"/>
              <a:t>树中，</a:t>
            </a:r>
            <a:r>
              <a:rPr lang="zh-CN" altLang="en-US" dirty="0">
                <a:solidFill>
                  <a:schemeClr val="accent2"/>
                </a:solidFill>
              </a:rPr>
              <a:t>具有</a:t>
            </a:r>
            <a:r>
              <a:rPr lang="en-US" altLang="zh-CN" dirty="0">
                <a:solidFill>
                  <a:schemeClr val="accent2"/>
                </a:solidFill>
              </a:rPr>
              <a:t>n</a:t>
            </a:r>
            <a:r>
              <a:rPr lang="zh-CN" altLang="en-US" dirty="0">
                <a:solidFill>
                  <a:schemeClr val="accent2"/>
                </a:solidFill>
              </a:rPr>
              <a:t>个关键字的结点只含有</a:t>
            </a:r>
            <a:r>
              <a:rPr lang="en-US" altLang="zh-CN" dirty="0">
                <a:solidFill>
                  <a:schemeClr val="accent2"/>
                </a:solidFill>
              </a:rPr>
              <a:t>n</a:t>
            </a:r>
            <a:r>
              <a:rPr lang="zh-CN" altLang="en-US" dirty="0">
                <a:solidFill>
                  <a:schemeClr val="accent2"/>
                </a:solidFill>
              </a:rPr>
              <a:t>棵子树，即每个关键字对应一棵子树</a:t>
            </a:r>
            <a:r>
              <a:rPr lang="zh-CN" altLang="en-US" dirty="0"/>
              <a:t>；而在</a:t>
            </a:r>
            <a:r>
              <a:rPr lang="en-US" altLang="zh-CN" dirty="0"/>
              <a:t>B</a:t>
            </a:r>
            <a:r>
              <a:rPr lang="zh-CN" altLang="en-US" dirty="0"/>
              <a:t>树中，具有</a:t>
            </a:r>
            <a:r>
              <a:rPr lang="en-US" altLang="zh-CN" dirty="0"/>
              <a:t>n</a:t>
            </a:r>
            <a:r>
              <a:rPr lang="zh-CN" altLang="en-US" dirty="0"/>
              <a:t>个关键字的结点含有</a:t>
            </a:r>
            <a:r>
              <a:rPr lang="en-US" altLang="zh-CN" dirty="0"/>
              <a:t>(n+1)</a:t>
            </a:r>
            <a:r>
              <a:rPr lang="zh-CN" altLang="en-US" dirty="0"/>
              <a:t>棵子树。</a:t>
            </a:r>
          </a:p>
        </p:txBody>
      </p:sp>
    </p:spTree>
    <p:extLst>
      <p:ext uri="{BB962C8B-B14F-4D97-AF65-F5344CB8AC3E}">
        <p14:creationId xmlns:p14="http://schemas.microsoft.com/office/powerpoint/2010/main" val="28842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xmlns="" id="{B9A73056-1968-4D7D-BDFE-9C453CE587D7}"/>
              </a:ext>
            </a:extLst>
          </p:cNvPr>
          <p:cNvGraphicFramePr>
            <a:graphicFrameLocks noGrp="1"/>
          </p:cNvGraphicFramePr>
          <p:nvPr/>
        </p:nvGraphicFramePr>
        <p:xfrm>
          <a:off x="5527708" y="771425"/>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0" name="表格 69">
            <a:extLst>
              <a:ext uri="{FF2B5EF4-FFF2-40B4-BE49-F238E27FC236}">
                <a16:creationId xmlns:a16="http://schemas.microsoft.com/office/drawing/2014/main" xmlns="" id="{5B13466F-F2E1-4342-B3B4-A1755A03613A}"/>
              </a:ext>
            </a:extLst>
          </p:cNvPr>
          <p:cNvGraphicFramePr>
            <a:graphicFrameLocks noGrp="1"/>
          </p:cNvGraphicFramePr>
          <p:nvPr/>
        </p:nvGraphicFramePr>
        <p:xfrm>
          <a:off x="2816401" y="1618686"/>
          <a:ext cx="1520708" cy="370840"/>
        </p:xfrm>
        <a:graphic>
          <a:graphicData uri="http://schemas.openxmlformats.org/drawingml/2006/table">
            <a:tbl>
              <a:tblPr firstRow="1" bandRow="1">
                <a:tableStyleId>{5C22544A-7EE6-4342-B048-85BDC9FD1C3A}</a:tableStyleId>
              </a:tblPr>
              <a:tblGrid>
                <a:gridCol w="15207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10  20  50  60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1" name="表格 70">
            <a:extLst>
              <a:ext uri="{FF2B5EF4-FFF2-40B4-BE49-F238E27FC236}">
                <a16:creationId xmlns:a16="http://schemas.microsoft.com/office/drawing/2014/main" xmlns="" id="{0061BFA1-3140-4F70-8A20-6E1DB189AFED}"/>
              </a:ext>
            </a:extLst>
          </p:cNvPr>
          <p:cNvGraphicFramePr>
            <a:graphicFrameLocks noGrp="1"/>
          </p:cNvGraphicFramePr>
          <p:nvPr/>
        </p:nvGraphicFramePr>
        <p:xfrm>
          <a:off x="8261849" y="1618686"/>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77     85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2" name="表格 71">
            <a:extLst>
              <a:ext uri="{FF2B5EF4-FFF2-40B4-BE49-F238E27FC236}">
                <a16:creationId xmlns:a16="http://schemas.microsoft.com/office/drawing/2014/main" xmlns="" id="{9F164992-2050-4F33-B703-05CA17AC0EDF}"/>
              </a:ext>
            </a:extLst>
          </p:cNvPr>
          <p:cNvGraphicFramePr>
            <a:graphicFrameLocks noGrp="1"/>
          </p:cNvGraphicFramePr>
          <p:nvPr/>
        </p:nvGraphicFramePr>
        <p:xfrm>
          <a:off x="947165" y="2878509"/>
          <a:ext cx="453908" cy="370840"/>
        </p:xfrm>
        <a:graphic>
          <a:graphicData uri="http://schemas.openxmlformats.org/drawingml/2006/table">
            <a:tbl>
              <a:tblPr firstRow="1" bandRow="1">
                <a:tableStyleId>{5C22544A-7EE6-4342-B048-85BDC9FD1C3A}</a:tableStyleId>
              </a:tblPr>
              <a:tblGrid>
                <a:gridCol w="4539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3" name="表格 72">
            <a:extLst>
              <a:ext uri="{FF2B5EF4-FFF2-40B4-BE49-F238E27FC236}">
                <a16:creationId xmlns:a16="http://schemas.microsoft.com/office/drawing/2014/main" xmlns="" id="{67960C3B-BC7E-462A-B851-264DCE44F547}"/>
              </a:ext>
            </a:extLst>
          </p:cNvPr>
          <p:cNvGraphicFramePr>
            <a:graphicFrameLocks noGrp="1"/>
          </p:cNvGraphicFramePr>
          <p:nvPr/>
        </p:nvGraphicFramePr>
        <p:xfrm>
          <a:off x="1909596"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16     20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4" name="表格 73">
            <a:extLst>
              <a:ext uri="{FF2B5EF4-FFF2-40B4-BE49-F238E27FC236}">
                <a16:creationId xmlns:a16="http://schemas.microsoft.com/office/drawing/2014/main" xmlns="" id="{581C3219-0D82-4CBF-B890-00DF20A1A1A4}"/>
              </a:ext>
            </a:extLst>
          </p:cNvPr>
          <p:cNvGraphicFramePr>
            <a:graphicFrameLocks noGrp="1"/>
          </p:cNvGraphicFramePr>
          <p:nvPr/>
        </p:nvGraphicFramePr>
        <p:xfrm>
          <a:off x="3769297"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40     50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5" name="表格 74">
            <a:extLst>
              <a:ext uri="{FF2B5EF4-FFF2-40B4-BE49-F238E27FC236}">
                <a16:creationId xmlns:a16="http://schemas.microsoft.com/office/drawing/2014/main" xmlns="" id="{95FE204E-1286-414A-B52B-8CE903587011}"/>
              </a:ext>
            </a:extLst>
          </p:cNvPr>
          <p:cNvGraphicFramePr>
            <a:graphicFrameLocks noGrp="1"/>
          </p:cNvGraphicFramePr>
          <p:nvPr/>
        </p:nvGraphicFramePr>
        <p:xfrm>
          <a:off x="5411683"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55     60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6" name="表格 75">
            <a:extLst>
              <a:ext uri="{FF2B5EF4-FFF2-40B4-BE49-F238E27FC236}">
                <a16:creationId xmlns:a16="http://schemas.microsoft.com/office/drawing/2014/main" xmlns="" id="{81971CA9-D60D-4DC5-AFA9-9F1DBF494B69}"/>
              </a:ext>
            </a:extLst>
          </p:cNvPr>
          <p:cNvGraphicFramePr>
            <a:graphicFrameLocks noGrp="1"/>
          </p:cNvGraphicFramePr>
          <p:nvPr/>
        </p:nvGraphicFramePr>
        <p:xfrm>
          <a:off x="7634128" y="2879594"/>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69     77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7" name="表格 76">
            <a:extLst>
              <a:ext uri="{FF2B5EF4-FFF2-40B4-BE49-F238E27FC236}">
                <a16:creationId xmlns:a16="http://schemas.microsoft.com/office/drawing/2014/main" xmlns="" id="{D1596D82-6419-4760-82FB-D3C986FA45CE}"/>
              </a:ext>
            </a:extLst>
          </p:cNvPr>
          <p:cNvGraphicFramePr>
            <a:graphicFrameLocks noGrp="1"/>
          </p:cNvGraphicFramePr>
          <p:nvPr/>
        </p:nvGraphicFramePr>
        <p:xfrm>
          <a:off x="9582865"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80     85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cxnSp>
        <p:nvCxnSpPr>
          <p:cNvPr id="12" name="直接箭头连接符 11">
            <a:extLst>
              <a:ext uri="{FF2B5EF4-FFF2-40B4-BE49-F238E27FC236}">
                <a16:creationId xmlns:a16="http://schemas.microsoft.com/office/drawing/2014/main" xmlns="" id="{3D4DC1A3-F889-47FA-82E8-F5CDA131F18E}"/>
              </a:ext>
            </a:extLst>
          </p:cNvPr>
          <p:cNvCxnSpPr>
            <a:cxnSpLocks/>
            <a:endCxn id="70" idx="0"/>
          </p:cNvCxnSpPr>
          <p:nvPr/>
        </p:nvCxnSpPr>
        <p:spPr>
          <a:xfrm flipH="1">
            <a:off x="3576755" y="1142265"/>
            <a:ext cx="2206434"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B9CF404A-C53E-4804-8AE4-048197BFB49C}"/>
              </a:ext>
            </a:extLst>
          </p:cNvPr>
          <p:cNvCxnSpPr>
            <a:cxnSpLocks/>
            <a:endCxn id="71" idx="0"/>
          </p:cNvCxnSpPr>
          <p:nvPr/>
        </p:nvCxnSpPr>
        <p:spPr>
          <a:xfrm>
            <a:off x="6408813" y="1142265"/>
            <a:ext cx="2420848"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xmlns="" id="{DFD48A92-E97A-41F1-B2F0-FD8FA2A67BC0}"/>
              </a:ext>
            </a:extLst>
          </p:cNvPr>
          <p:cNvCxnSpPr>
            <a:cxnSpLocks/>
            <a:endCxn id="72" idx="0"/>
          </p:cNvCxnSpPr>
          <p:nvPr/>
        </p:nvCxnSpPr>
        <p:spPr>
          <a:xfrm flipH="1">
            <a:off x="1174119" y="1989526"/>
            <a:ext cx="1871101" cy="888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C6694DAD-B31D-4648-A4BE-DFF0F042C8B7}"/>
              </a:ext>
            </a:extLst>
          </p:cNvPr>
          <p:cNvCxnSpPr>
            <a:cxnSpLocks/>
            <a:endCxn id="73" idx="0"/>
          </p:cNvCxnSpPr>
          <p:nvPr/>
        </p:nvCxnSpPr>
        <p:spPr>
          <a:xfrm flipH="1">
            <a:off x="2477408" y="1989526"/>
            <a:ext cx="970468"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4AC29474-B08B-4A42-99FC-61B18C2FACD6}"/>
              </a:ext>
            </a:extLst>
          </p:cNvPr>
          <p:cNvCxnSpPr>
            <a:cxnSpLocks/>
            <a:endCxn id="74" idx="0"/>
          </p:cNvCxnSpPr>
          <p:nvPr/>
        </p:nvCxnSpPr>
        <p:spPr>
          <a:xfrm>
            <a:off x="3769297" y="1989526"/>
            <a:ext cx="567812"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72E141D1-569A-4061-B723-3555C093D6B8}"/>
              </a:ext>
            </a:extLst>
          </p:cNvPr>
          <p:cNvCxnSpPr>
            <a:endCxn id="75" idx="0"/>
          </p:cNvCxnSpPr>
          <p:nvPr/>
        </p:nvCxnSpPr>
        <p:spPr>
          <a:xfrm>
            <a:off x="4186106" y="1989526"/>
            <a:ext cx="1793389"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903CB9FB-CD50-4860-9998-DF5C65975F89}"/>
              </a:ext>
            </a:extLst>
          </p:cNvPr>
          <p:cNvCxnSpPr>
            <a:endCxn id="76" idx="0"/>
          </p:cNvCxnSpPr>
          <p:nvPr/>
        </p:nvCxnSpPr>
        <p:spPr>
          <a:xfrm flipH="1">
            <a:off x="8201940" y="1989526"/>
            <a:ext cx="379998" cy="89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xmlns="" id="{EDAAF7AB-0FF0-4309-9A84-FD3ADFEF98CA}"/>
              </a:ext>
            </a:extLst>
          </p:cNvPr>
          <p:cNvCxnSpPr>
            <a:endCxn id="77" idx="0"/>
          </p:cNvCxnSpPr>
          <p:nvPr/>
        </p:nvCxnSpPr>
        <p:spPr>
          <a:xfrm>
            <a:off x="9102055" y="1989526"/>
            <a:ext cx="1048622"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21119703-BE8C-4A10-9D56-55A4F54DF627}"/>
              </a:ext>
            </a:extLst>
          </p:cNvPr>
          <p:cNvCxnSpPr>
            <a:endCxn id="72" idx="1"/>
          </p:cNvCxnSpPr>
          <p:nvPr/>
        </p:nvCxnSpPr>
        <p:spPr>
          <a:xfrm>
            <a:off x="302004" y="3063929"/>
            <a:ext cx="645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xmlns="" id="{A17AC1A0-E726-49BF-9513-26CE8FFE6C25}"/>
              </a:ext>
            </a:extLst>
          </p:cNvPr>
          <p:cNvCxnSpPr>
            <a:endCxn id="73" idx="1"/>
          </p:cNvCxnSpPr>
          <p:nvPr/>
        </p:nvCxnSpPr>
        <p:spPr>
          <a:xfrm flipV="1">
            <a:off x="1401073" y="3059192"/>
            <a:ext cx="508523" cy="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xmlns="" id="{5BA89445-3015-41F5-AE4A-4B276FCAE153}"/>
              </a:ext>
            </a:extLst>
          </p:cNvPr>
          <p:cNvCxnSpPr>
            <a:cxnSpLocks/>
            <a:stCxn id="73" idx="3"/>
            <a:endCxn id="74" idx="1"/>
          </p:cNvCxnSpPr>
          <p:nvPr/>
        </p:nvCxnSpPr>
        <p:spPr>
          <a:xfrm>
            <a:off x="3045220" y="3059192"/>
            <a:ext cx="724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xmlns="" id="{877A7D59-1159-491D-BEBD-3EAAABC47785}"/>
              </a:ext>
            </a:extLst>
          </p:cNvPr>
          <p:cNvCxnSpPr>
            <a:endCxn id="75" idx="1"/>
          </p:cNvCxnSpPr>
          <p:nvPr/>
        </p:nvCxnSpPr>
        <p:spPr>
          <a:xfrm flipV="1">
            <a:off x="4904921" y="3055540"/>
            <a:ext cx="506762"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1C3D0720-88E3-40E1-84BA-EA57B230E251}"/>
              </a:ext>
            </a:extLst>
          </p:cNvPr>
          <p:cNvCxnSpPr>
            <a:cxnSpLocks/>
            <a:stCxn id="75" idx="3"/>
            <a:endCxn id="76" idx="1"/>
          </p:cNvCxnSpPr>
          <p:nvPr/>
        </p:nvCxnSpPr>
        <p:spPr>
          <a:xfrm>
            <a:off x="6547307" y="3055540"/>
            <a:ext cx="1086821" cy="9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xmlns="" id="{EE4461C5-25EE-44D6-9EF2-5B7B9C694000}"/>
              </a:ext>
            </a:extLst>
          </p:cNvPr>
          <p:cNvCxnSpPr>
            <a:endCxn id="77" idx="1"/>
          </p:cNvCxnSpPr>
          <p:nvPr/>
        </p:nvCxnSpPr>
        <p:spPr>
          <a:xfrm flipV="1">
            <a:off x="8769752" y="3055540"/>
            <a:ext cx="813113"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xmlns="" id="{79542BB5-B11C-4C1F-8776-528C88B3B2DA}"/>
              </a:ext>
            </a:extLst>
          </p:cNvPr>
          <p:cNvCxnSpPr/>
          <p:nvPr/>
        </p:nvCxnSpPr>
        <p:spPr>
          <a:xfrm>
            <a:off x="117411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A0E054DA-9EB6-4630-9841-CFC422D9C182}"/>
              </a:ext>
            </a:extLst>
          </p:cNvPr>
          <p:cNvCxnSpPr/>
          <p:nvPr/>
        </p:nvCxnSpPr>
        <p:spPr>
          <a:xfrm>
            <a:off x="2198974"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xmlns="" id="{1DA2660A-A713-42F5-9E16-31ED21D99607}"/>
              </a:ext>
            </a:extLst>
          </p:cNvPr>
          <p:cNvCxnSpPr/>
          <p:nvPr/>
        </p:nvCxnSpPr>
        <p:spPr>
          <a:xfrm>
            <a:off x="273586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xmlns="" id="{AB07D5C8-CC52-4DE5-A3D9-922640985DFE}"/>
              </a:ext>
            </a:extLst>
          </p:cNvPr>
          <p:cNvCxnSpPr/>
          <p:nvPr/>
        </p:nvCxnSpPr>
        <p:spPr>
          <a:xfrm>
            <a:off x="4053203"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xmlns="" id="{B0064FC4-9748-4947-9EC8-4A4EA66303B3}"/>
              </a:ext>
            </a:extLst>
          </p:cNvPr>
          <p:cNvCxnSpPr/>
          <p:nvPr/>
        </p:nvCxnSpPr>
        <p:spPr>
          <a:xfrm>
            <a:off x="4647474"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xmlns="" id="{6A96E32A-ED97-4E78-BC0C-407BDA364A4C}"/>
              </a:ext>
            </a:extLst>
          </p:cNvPr>
          <p:cNvCxnSpPr/>
          <p:nvPr/>
        </p:nvCxnSpPr>
        <p:spPr>
          <a:xfrm>
            <a:off x="5697183"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xmlns="" id="{57BB2065-4E63-4D7B-9F1F-A3334E579F6D}"/>
              </a:ext>
            </a:extLst>
          </p:cNvPr>
          <p:cNvCxnSpPr/>
          <p:nvPr/>
        </p:nvCxnSpPr>
        <p:spPr>
          <a:xfrm>
            <a:off x="6250856"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xmlns="" id="{CB4BC758-3220-488F-93AD-160F31DC66BB}"/>
              </a:ext>
            </a:extLst>
          </p:cNvPr>
          <p:cNvCxnSpPr/>
          <p:nvPr/>
        </p:nvCxnSpPr>
        <p:spPr>
          <a:xfrm>
            <a:off x="7915900" y="3240958"/>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xmlns="" id="{B35DD1F6-0999-43A8-BE23-CCC6F390B5F5}"/>
              </a:ext>
            </a:extLst>
          </p:cNvPr>
          <p:cNvCxnSpPr/>
          <p:nvPr/>
        </p:nvCxnSpPr>
        <p:spPr>
          <a:xfrm>
            <a:off x="8499106"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xmlns="" id="{299ABA4E-64B8-46D0-9CFD-CA5B245CD8EE}"/>
              </a:ext>
            </a:extLst>
          </p:cNvPr>
          <p:cNvCxnSpPr/>
          <p:nvPr/>
        </p:nvCxnSpPr>
        <p:spPr>
          <a:xfrm>
            <a:off x="9858122" y="3231177"/>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xmlns="" id="{96663691-A5F3-499A-AA10-D51FE1376B4F}"/>
              </a:ext>
            </a:extLst>
          </p:cNvPr>
          <p:cNvCxnSpPr/>
          <p:nvPr/>
        </p:nvCxnSpPr>
        <p:spPr>
          <a:xfrm>
            <a:off x="10440739" y="3221396"/>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矩形: 圆角 119">
            <a:extLst>
              <a:ext uri="{FF2B5EF4-FFF2-40B4-BE49-F238E27FC236}">
                <a16:creationId xmlns:a16="http://schemas.microsoft.com/office/drawing/2014/main" xmlns="" id="{86236A32-4FF0-439A-8582-9C29411F08B7}"/>
              </a:ext>
            </a:extLst>
          </p:cNvPr>
          <p:cNvSpPr/>
          <p:nvPr/>
        </p:nvSpPr>
        <p:spPr>
          <a:xfrm>
            <a:off x="1015068"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xmlns="" id="{D86F4C59-F58D-4E69-90C2-7A65D37B96E2}"/>
              </a:ext>
            </a:extLst>
          </p:cNvPr>
          <p:cNvSpPr txBox="1"/>
          <p:nvPr/>
        </p:nvSpPr>
        <p:spPr>
          <a:xfrm>
            <a:off x="947165" y="3700528"/>
            <a:ext cx="453908" cy="646331"/>
          </a:xfrm>
          <a:prstGeom prst="rect">
            <a:avLst/>
          </a:prstGeom>
          <a:noFill/>
        </p:spPr>
        <p:txBody>
          <a:bodyPr wrap="square" rtlCol="0">
            <a:spAutoFit/>
          </a:bodyPr>
          <a:lstStyle/>
          <a:p>
            <a:r>
              <a:rPr lang="zh-CN" altLang="en-US" dirty="0"/>
              <a:t>记录</a:t>
            </a:r>
          </a:p>
        </p:txBody>
      </p:sp>
      <p:sp>
        <p:nvSpPr>
          <p:cNvPr id="122" name="矩形: 圆角 121">
            <a:extLst>
              <a:ext uri="{FF2B5EF4-FFF2-40B4-BE49-F238E27FC236}">
                <a16:creationId xmlns:a16="http://schemas.microsoft.com/office/drawing/2014/main" xmlns="" id="{67628F70-9EF9-4E20-B623-374E71343DE9}"/>
              </a:ext>
            </a:extLst>
          </p:cNvPr>
          <p:cNvSpPr/>
          <p:nvPr/>
        </p:nvSpPr>
        <p:spPr>
          <a:xfrm>
            <a:off x="2033583"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B2EE75AA-64F2-4C5F-A497-C19AB78F5110}"/>
              </a:ext>
            </a:extLst>
          </p:cNvPr>
          <p:cNvSpPr txBox="1"/>
          <p:nvPr/>
        </p:nvSpPr>
        <p:spPr>
          <a:xfrm>
            <a:off x="1965680" y="3700528"/>
            <a:ext cx="453908" cy="646331"/>
          </a:xfrm>
          <a:prstGeom prst="rect">
            <a:avLst/>
          </a:prstGeom>
          <a:noFill/>
        </p:spPr>
        <p:txBody>
          <a:bodyPr wrap="square" rtlCol="0">
            <a:spAutoFit/>
          </a:bodyPr>
          <a:lstStyle/>
          <a:p>
            <a:r>
              <a:rPr lang="zh-CN" altLang="en-US" dirty="0"/>
              <a:t>记录</a:t>
            </a:r>
          </a:p>
        </p:txBody>
      </p:sp>
      <p:sp>
        <p:nvSpPr>
          <p:cNvPr id="124" name="矩形: 圆角 123">
            <a:extLst>
              <a:ext uri="{FF2B5EF4-FFF2-40B4-BE49-F238E27FC236}">
                <a16:creationId xmlns:a16="http://schemas.microsoft.com/office/drawing/2014/main" xmlns="" id="{33663453-09C2-42A5-B8DE-E3DA65F82167}"/>
              </a:ext>
            </a:extLst>
          </p:cNvPr>
          <p:cNvSpPr/>
          <p:nvPr/>
        </p:nvSpPr>
        <p:spPr>
          <a:xfrm>
            <a:off x="2617031"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xmlns="" id="{DB969B42-9661-4ED9-9043-B21FA11747F4}"/>
              </a:ext>
            </a:extLst>
          </p:cNvPr>
          <p:cNvSpPr txBox="1"/>
          <p:nvPr/>
        </p:nvSpPr>
        <p:spPr>
          <a:xfrm>
            <a:off x="2549128" y="3698154"/>
            <a:ext cx="453908" cy="646331"/>
          </a:xfrm>
          <a:prstGeom prst="rect">
            <a:avLst/>
          </a:prstGeom>
          <a:noFill/>
        </p:spPr>
        <p:txBody>
          <a:bodyPr wrap="square" rtlCol="0">
            <a:spAutoFit/>
          </a:bodyPr>
          <a:lstStyle/>
          <a:p>
            <a:r>
              <a:rPr lang="zh-CN" altLang="en-US" dirty="0"/>
              <a:t>记录</a:t>
            </a:r>
          </a:p>
        </p:txBody>
      </p:sp>
      <p:sp>
        <p:nvSpPr>
          <p:cNvPr id="126" name="矩形: 圆角 125">
            <a:extLst>
              <a:ext uri="{FF2B5EF4-FFF2-40B4-BE49-F238E27FC236}">
                <a16:creationId xmlns:a16="http://schemas.microsoft.com/office/drawing/2014/main" xmlns="" id="{59D8BDC0-4142-4FCD-9307-45A53841E742}"/>
              </a:ext>
            </a:extLst>
          </p:cNvPr>
          <p:cNvSpPr/>
          <p:nvPr/>
        </p:nvSpPr>
        <p:spPr>
          <a:xfrm>
            <a:off x="389987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27EBF598-B4DB-4635-A202-8CDB541E6EC9}"/>
              </a:ext>
            </a:extLst>
          </p:cNvPr>
          <p:cNvSpPr txBox="1"/>
          <p:nvPr/>
        </p:nvSpPr>
        <p:spPr>
          <a:xfrm>
            <a:off x="3831967" y="3698154"/>
            <a:ext cx="453908" cy="646331"/>
          </a:xfrm>
          <a:prstGeom prst="rect">
            <a:avLst/>
          </a:prstGeom>
          <a:noFill/>
        </p:spPr>
        <p:txBody>
          <a:bodyPr wrap="square" rtlCol="0">
            <a:spAutoFit/>
          </a:bodyPr>
          <a:lstStyle/>
          <a:p>
            <a:r>
              <a:rPr lang="zh-CN" altLang="en-US" dirty="0"/>
              <a:t>记录</a:t>
            </a:r>
          </a:p>
        </p:txBody>
      </p:sp>
      <p:sp>
        <p:nvSpPr>
          <p:cNvPr id="128" name="矩形: 圆角 127">
            <a:extLst>
              <a:ext uri="{FF2B5EF4-FFF2-40B4-BE49-F238E27FC236}">
                <a16:creationId xmlns:a16="http://schemas.microsoft.com/office/drawing/2014/main" xmlns="" id="{CE12E50C-866C-44A0-9C99-AF4C34AF20A6}"/>
              </a:ext>
            </a:extLst>
          </p:cNvPr>
          <p:cNvSpPr/>
          <p:nvPr/>
        </p:nvSpPr>
        <p:spPr>
          <a:xfrm>
            <a:off x="4504493" y="3635363"/>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xmlns="" id="{F35CC3FF-51D9-4EAA-9981-7CB16BA6E8D8}"/>
              </a:ext>
            </a:extLst>
          </p:cNvPr>
          <p:cNvSpPr txBox="1"/>
          <p:nvPr/>
        </p:nvSpPr>
        <p:spPr>
          <a:xfrm>
            <a:off x="4436590" y="3703310"/>
            <a:ext cx="453908" cy="646331"/>
          </a:xfrm>
          <a:prstGeom prst="rect">
            <a:avLst/>
          </a:prstGeom>
          <a:noFill/>
        </p:spPr>
        <p:txBody>
          <a:bodyPr wrap="square" rtlCol="0">
            <a:spAutoFit/>
          </a:bodyPr>
          <a:lstStyle/>
          <a:p>
            <a:r>
              <a:rPr lang="zh-CN" altLang="en-US" dirty="0"/>
              <a:t>记录</a:t>
            </a:r>
          </a:p>
        </p:txBody>
      </p:sp>
      <p:sp>
        <p:nvSpPr>
          <p:cNvPr id="130" name="矩形: 圆角 129">
            <a:extLst>
              <a:ext uri="{FF2B5EF4-FFF2-40B4-BE49-F238E27FC236}">
                <a16:creationId xmlns:a16="http://schemas.microsoft.com/office/drawing/2014/main" xmlns="" id="{B44ACDFA-CE29-41CF-A5C1-05E519257C6E}"/>
              </a:ext>
            </a:extLst>
          </p:cNvPr>
          <p:cNvSpPr/>
          <p:nvPr/>
        </p:nvSpPr>
        <p:spPr>
          <a:xfrm>
            <a:off x="556630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xmlns="" id="{161D73EE-A0B6-4F06-8B12-AC1DCB04FCB6}"/>
              </a:ext>
            </a:extLst>
          </p:cNvPr>
          <p:cNvSpPr txBox="1"/>
          <p:nvPr/>
        </p:nvSpPr>
        <p:spPr>
          <a:xfrm>
            <a:off x="5498397" y="3698154"/>
            <a:ext cx="453908" cy="646331"/>
          </a:xfrm>
          <a:prstGeom prst="rect">
            <a:avLst/>
          </a:prstGeom>
          <a:noFill/>
        </p:spPr>
        <p:txBody>
          <a:bodyPr wrap="square" rtlCol="0">
            <a:spAutoFit/>
          </a:bodyPr>
          <a:lstStyle/>
          <a:p>
            <a:r>
              <a:rPr lang="zh-CN" altLang="en-US" dirty="0"/>
              <a:t>记录</a:t>
            </a:r>
          </a:p>
        </p:txBody>
      </p:sp>
      <p:sp>
        <p:nvSpPr>
          <p:cNvPr id="132" name="矩形: 圆角 131">
            <a:extLst>
              <a:ext uri="{FF2B5EF4-FFF2-40B4-BE49-F238E27FC236}">
                <a16:creationId xmlns:a16="http://schemas.microsoft.com/office/drawing/2014/main" xmlns="" id="{C855D943-DF3F-4239-8430-F0A3B5B9AB0C}"/>
              </a:ext>
            </a:extLst>
          </p:cNvPr>
          <p:cNvSpPr/>
          <p:nvPr/>
        </p:nvSpPr>
        <p:spPr>
          <a:xfrm>
            <a:off x="6106456"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2FC3687E-A2E3-418F-8E11-7DA5DA8800CF}"/>
              </a:ext>
            </a:extLst>
          </p:cNvPr>
          <p:cNvSpPr txBox="1"/>
          <p:nvPr/>
        </p:nvSpPr>
        <p:spPr>
          <a:xfrm>
            <a:off x="6038553" y="3698154"/>
            <a:ext cx="453908" cy="646331"/>
          </a:xfrm>
          <a:prstGeom prst="rect">
            <a:avLst/>
          </a:prstGeom>
          <a:noFill/>
        </p:spPr>
        <p:txBody>
          <a:bodyPr wrap="square" rtlCol="0">
            <a:spAutoFit/>
          </a:bodyPr>
          <a:lstStyle/>
          <a:p>
            <a:r>
              <a:rPr lang="zh-CN" altLang="en-US" dirty="0"/>
              <a:t>记录</a:t>
            </a:r>
          </a:p>
        </p:txBody>
      </p:sp>
      <p:sp>
        <p:nvSpPr>
          <p:cNvPr id="134" name="矩形: 圆角 133">
            <a:extLst>
              <a:ext uri="{FF2B5EF4-FFF2-40B4-BE49-F238E27FC236}">
                <a16:creationId xmlns:a16="http://schemas.microsoft.com/office/drawing/2014/main" xmlns="" id="{DF7E117D-C34D-4CB5-BCD2-8AA09AF6740B}"/>
              </a:ext>
            </a:extLst>
          </p:cNvPr>
          <p:cNvSpPr/>
          <p:nvPr/>
        </p:nvSpPr>
        <p:spPr>
          <a:xfrm>
            <a:off x="7805912"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00E3E16D-E031-429F-9A9A-AFDECC16F2E5}"/>
              </a:ext>
            </a:extLst>
          </p:cNvPr>
          <p:cNvSpPr txBox="1"/>
          <p:nvPr/>
        </p:nvSpPr>
        <p:spPr>
          <a:xfrm>
            <a:off x="7738009" y="3698154"/>
            <a:ext cx="453908" cy="646331"/>
          </a:xfrm>
          <a:prstGeom prst="rect">
            <a:avLst/>
          </a:prstGeom>
          <a:noFill/>
        </p:spPr>
        <p:txBody>
          <a:bodyPr wrap="square" rtlCol="0">
            <a:spAutoFit/>
          </a:bodyPr>
          <a:lstStyle/>
          <a:p>
            <a:r>
              <a:rPr lang="zh-CN" altLang="en-US" dirty="0"/>
              <a:t>记录</a:t>
            </a:r>
          </a:p>
        </p:txBody>
      </p:sp>
      <p:sp>
        <p:nvSpPr>
          <p:cNvPr id="136" name="矩形: 圆角 135">
            <a:extLst>
              <a:ext uri="{FF2B5EF4-FFF2-40B4-BE49-F238E27FC236}">
                <a16:creationId xmlns:a16="http://schemas.microsoft.com/office/drawing/2014/main" xmlns="" id="{0A181E28-C554-47FC-97DA-4EB22127215C}"/>
              </a:ext>
            </a:extLst>
          </p:cNvPr>
          <p:cNvSpPr/>
          <p:nvPr/>
        </p:nvSpPr>
        <p:spPr>
          <a:xfrm>
            <a:off x="8335903"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6B031268-E41C-4EBA-B584-96F11B8045CD}"/>
              </a:ext>
            </a:extLst>
          </p:cNvPr>
          <p:cNvSpPr txBox="1"/>
          <p:nvPr/>
        </p:nvSpPr>
        <p:spPr>
          <a:xfrm>
            <a:off x="8268000" y="3698154"/>
            <a:ext cx="453908" cy="646331"/>
          </a:xfrm>
          <a:prstGeom prst="rect">
            <a:avLst/>
          </a:prstGeom>
          <a:noFill/>
        </p:spPr>
        <p:txBody>
          <a:bodyPr wrap="square" rtlCol="0">
            <a:spAutoFit/>
          </a:bodyPr>
          <a:lstStyle/>
          <a:p>
            <a:r>
              <a:rPr lang="zh-CN" altLang="en-US" dirty="0"/>
              <a:t>记录</a:t>
            </a:r>
          </a:p>
        </p:txBody>
      </p:sp>
      <p:sp>
        <p:nvSpPr>
          <p:cNvPr id="138" name="矩形: 圆角 137">
            <a:extLst>
              <a:ext uri="{FF2B5EF4-FFF2-40B4-BE49-F238E27FC236}">
                <a16:creationId xmlns:a16="http://schemas.microsoft.com/office/drawing/2014/main" xmlns="" id="{6D0343F0-9F80-4FEE-BDD5-B394BC4C0CCA}"/>
              </a:ext>
            </a:extLst>
          </p:cNvPr>
          <p:cNvSpPr/>
          <p:nvPr/>
        </p:nvSpPr>
        <p:spPr>
          <a:xfrm>
            <a:off x="9710775"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F910D3A0-E3A2-4C5F-A3D6-A365BFCC0265}"/>
              </a:ext>
            </a:extLst>
          </p:cNvPr>
          <p:cNvSpPr txBox="1"/>
          <p:nvPr/>
        </p:nvSpPr>
        <p:spPr>
          <a:xfrm>
            <a:off x="9642872" y="3698154"/>
            <a:ext cx="453908" cy="646331"/>
          </a:xfrm>
          <a:prstGeom prst="rect">
            <a:avLst/>
          </a:prstGeom>
          <a:noFill/>
        </p:spPr>
        <p:txBody>
          <a:bodyPr wrap="square" rtlCol="0">
            <a:spAutoFit/>
          </a:bodyPr>
          <a:lstStyle/>
          <a:p>
            <a:r>
              <a:rPr lang="zh-CN" altLang="en-US" dirty="0"/>
              <a:t>记录</a:t>
            </a:r>
          </a:p>
        </p:txBody>
      </p:sp>
      <p:sp>
        <p:nvSpPr>
          <p:cNvPr id="140" name="矩形: 圆角 139">
            <a:extLst>
              <a:ext uri="{FF2B5EF4-FFF2-40B4-BE49-F238E27FC236}">
                <a16:creationId xmlns:a16="http://schemas.microsoft.com/office/drawing/2014/main" xmlns="" id="{4303257D-8EF3-4218-AFE7-4BA74F6578C5}"/>
              </a:ext>
            </a:extLst>
          </p:cNvPr>
          <p:cNvSpPr/>
          <p:nvPr/>
        </p:nvSpPr>
        <p:spPr>
          <a:xfrm>
            <a:off x="1033228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BE618F2E-782B-494D-9330-001D5301C088}"/>
              </a:ext>
            </a:extLst>
          </p:cNvPr>
          <p:cNvSpPr txBox="1"/>
          <p:nvPr/>
        </p:nvSpPr>
        <p:spPr>
          <a:xfrm>
            <a:off x="10264377" y="3698154"/>
            <a:ext cx="453908" cy="646331"/>
          </a:xfrm>
          <a:prstGeom prst="rect">
            <a:avLst/>
          </a:prstGeom>
          <a:noFill/>
        </p:spPr>
        <p:txBody>
          <a:bodyPr wrap="square" rtlCol="0">
            <a:spAutoFit/>
          </a:bodyPr>
          <a:lstStyle/>
          <a:p>
            <a:r>
              <a:rPr lang="zh-CN" altLang="en-US" dirty="0"/>
              <a:t>记录</a:t>
            </a:r>
          </a:p>
        </p:txBody>
      </p:sp>
      <p:sp>
        <p:nvSpPr>
          <p:cNvPr id="3" name="矩形 2">
            <a:extLst>
              <a:ext uri="{FF2B5EF4-FFF2-40B4-BE49-F238E27FC236}">
                <a16:creationId xmlns:a16="http://schemas.microsoft.com/office/drawing/2014/main" xmlns="" id="{411A5114-E37C-4987-AA9A-C11F959FDC00}"/>
              </a:ext>
            </a:extLst>
          </p:cNvPr>
          <p:cNvSpPr/>
          <p:nvPr/>
        </p:nvSpPr>
        <p:spPr>
          <a:xfrm>
            <a:off x="1512962" y="4904817"/>
            <a:ext cx="8583818" cy="923330"/>
          </a:xfrm>
          <a:prstGeom prst="rect">
            <a:avLst/>
          </a:prstGeom>
        </p:spPr>
        <p:txBody>
          <a:bodyPr wrap="square">
            <a:spAutoFit/>
          </a:bodyPr>
          <a:lstStyle/>
          <a:p>
            <a:r>
              <a:rPr lang="en-US" altLang="zh-CN" dirty="0"/>
              <a:t>2</a:t>
            </a:r>
            <a:r>
              <a:rPr lang="zh-CN" altLang="en-US" dirty="0"/>
              <a:t>）在</a:t>
            </a:r>
            <a:r>
              <a:rPr lang="en-US" altLang="zh-CN" dirty="0"/>
              <a:t>B+</a:t>
            </a:r>
            <a:r>
              <a:rPr lang="zh-CN" altLang="en-US" dirty="0"/>
              <a:t>树中，每个结点（非根内部结点）关键字个数</a:t>
            </a:r>
            <a:r>
              <a:rPr lang="en-US" altLang="zh-CN" dirty="0"/>
              <a:t>n</a:t>
            </a:r>
            <a:r>
              <a:rPr lang="zh-CN" altLang="en-US" dirty="0"/>
              <a:t>的范围是 ⌈</a:t>
            </a:r>
            <a:r>
              <a:rPr lang="en-US" altLang="zh-CN" dirty="0"/>
              <a:t>m/2⌉≤</a:t>
            </a:r>
            <a:r>
              <a:rPr lang="en-US" altLang="zh-CN" dirty="0" err="1"/>
              <a:t>n≤m</a:t>
            </a:r>
            <a:r>
              <a:rPr lang="zh-CN" altLang="en-US" dirty="0"/>
              <a:t>（根结点</a:t>
            </a:r>
            <a:r>
              <a:rPr lang="en-US" altLang="zh-CN" dirty="0"/>
              <a:t>1≤n≤m</a:t>
            </a:r>
            <a:r>
              <a:rPr lang="zh-CN" altLang="en-US" dirty="0"/>
              <a:t>），在</a:t>
            </a:r>
            <a:r>
              <a:rPr lang="en-US" altLang="zh-CN" dirty="0"/>
              <a:t>B</a:t>
            </a:r>
            <a:r>
              <a:rPr lang="zh-CN" altLang="en-US" dirty="0"/>
              <a:t>树中，每个结点（非根内部结点）关键字个数</a:t>
            </a:r>
            <a:r>
              <a:rPr lang="en-US" altLang="zh-CN" dirty="0"/>
              <a:t>n</a:t>
            </a:r>
            <a:r>
              <a:rPr lang="zh-CN" altLang="en-US" dirty="0"/>
              <a:t>的范围是⌈</a:t>
            </a:r>
            <a:r>
              <a:rPr lang="en-US" altLang="zh-CN" dirty="0"/>
              <a:t>m/2⌉ -1≤n≤m-1</a:t>
            </a:r>
            <a:r>
              <a:rPr lang="zh-CN" altLang="en-US" dirty="0"/>
              <a:t>（根结点：</a:t>
            </a:r>
            <a:r>
              <a:rPr lang="en-US" altLang="zh-CN" dirty="0"/>
              <a:t>1≤n≤m-1</a:t>
            </a:r>
            <a:r>
              <a:rPr lang="zh-CN" altLang="en-US" dirty="0"/>
              <a:t>）。</a:t>
            </a:r>
          </a:p>
        </p:txBody>
      </p:sp>
    </p:spTree>
    <p:extLst>
      <p:ext uri="{BB962C8B-B14F-4D97-AF65-F5344CB8AC3E}">
        <p14:creationId xmlns:p14="http://schemas.microsoft.com/office/powerpoint/2010/main" val="33005344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xmlns="" id="{B9A73056-1968-4D7D-BDFE-9C453CE587D7}"/>
              </a:ext>
            </a:extLst>
          </p:cNvPr>
          <p:cNvGraphicFramePr>
            <a:graphicFrameLocks noGrp="1"/>
          </p:cNvGraphicFramePr>
          <p:nvPr/>
        </p:nvGraphicFramePr>
        <p:xfrm>
          <a:off x="5527708" y="771425"/>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0" name="表格 69">
            <a:extLst>
              <a:ext uri="{FF2B5EF4-FFF2-40B4-BE49-F238E27FC236}">
                <a16:creationId xmlns:a16="http://schemas.microsoft.com/office/drawing/2014/main" xmlns="" id="{5B13466F-F2E1-4342-B3B4-A1755A03613A}"/>
              </a:ext>
            </a:extLst>
          </p:cNvPr>
          <p:cNvGraphicFramePr>
            <a:graphicFrameLocks noGrp="1"/>
          </p:cNvGraphicFramePr>
          <p:nvPr/>
        </p:nvGraphicFramePr>
        <p:xfrm>
          <a:off x="2816401" y="1618686"/>
          <a:ext cx="1520708" cy="370840"/>
        </p:xfrm>
        <a:graphic>
          <a:graphicData uri="http://schemas.openxmlformats.org/drawingml/2006/table">
            <a:tbl>
              <a:tblPr firstRow="1" bandRow="1">
                <a:tableStyleId>{5C22544A-7EE6-4342-B048-85BDC9FD1C3A}</a:tableStyleId>
              </a:tblPr>
              <a:tblGrid>
                <a:gridCol w="15207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10  20  50  60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1" name="表格 70">
            <a:extLst>
              <a:ext uri="{FF2B5EF4-FFF2-40B4-BE49-F238E27FC236}">
                <a16:creationId xmlns:a16="http://schemas.microsoft.com/office/drawing/2014/main" xmlns="" id="{0061BFA1-3140-4F70-8A20-6E1DB189AFED}"/>
              </a:ext>
            </a:extLst>
          </p:cNvPr>
          <p:cNvGraphicFramePr>
            <a:graphicFrameLocks noGrp="1"/>
          </p:cNvGraphicFramePr>
          <p:nvPr/>
        </p:nvGraphicFramePr>
        <p:xfrm>
          <a:off x="8261849" y="1618686"/>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77     85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2" name="表格 71">
            <a:extLst>
              <a:ext uri="{FF2B5EF4-FFF2-40B4-BE49-F238E27FC236}">
                <a16:creationId xmlns:a16="http://schemas.microsoft.com/office/drawing/2014/main" xmlns="" id="{9F164992-2050-4F33-B703-05CA17AC0EDF}"/>
              </a:ext>
            </a:extLst>
          </p:cNvPr>
          <p:cNvGraphicFramePr>
            <a:graphicFrameLocks noGrp="1"/>
          </p:cNvGraphicFramePr>
          <p:nvPr>
            <p:extLst>
              <p:ext uri="{D42A27DB-BD31-4B8C-83A1-F6EECF244321}">
                <p14:modId xmlns:p14="http://schemas.microsoft.com/office/powerpoint/2010/main" val="715235163"/>
              </p:ext>
            </p:extLst>
          </p:nvPr>
        </p:nvGraphicFramePr>
        <p:xfrm>
          <a:off x="947165" y="2878509"/>
          <a:ext cx="453908" cy="370840"/>
        </p:xfrm>
        <a:graphic>
          <a:graphicData uri="http://schemas.openxmlformats.org/drawingml/2006/table">
            <a:tbl>
              <a:tblPr firstRow="1" bandRow="1">
                <a:tableStyleId>{5C22544A-7EE6-4342-B048-85BDC9FD1C3A}</a:tableStyleId>
              </a:tblPr>
              <a:tblGrid>
                <a:gridCol w="453908">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10 </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3" name="表格 72">
            <a:extLst>
              <a:ext uri="{FF2B5EF4-FFF2-40B4-BE49-F238E27FC236}">
                <a16:creationId xmlns:a16="http://schemas.microsoft.com/office/drawing/2014/main" xmlns="" id="{67960C3B-BC7E-462A-B851-264DCE44F547}"/>
              </a:ext>
            </a:extLst>
          </p:cNvPr>
          <p:cNvGraphicFramePr>
            <a:graphicFrameLocks noGrp="1"/>
          </p:cNvGraphicFramePr>
          <p:nvPr>
            <p:extLst>
              <p:ext uri="{D42A27DB-BD31-4B8C-83A1-F6EECF244321}">
                <p14:modId xmlns:p14="http://schemas.microsoft.com/office/powerpoint/2010/main" val="2428738605"/>
              </p:ext>
            </p:extLst>
          </p:nvPr>
        </p:nvGraphicFramePr>
        <p:xfrm>
          <a:off x="1909596"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a:t>
                      </a:r>
                      <a:r>
                        <a:rPr lang="en-US" altLang="zh-CN" b="0" dirty="0">
                          <a:solidFill>
                            <a:schemeClr val="accent2"/>
                          </a:solidFill>
                        </a:rPr>
                        <a:t>16     20</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4" name="表格 73">
            <a:extLst>
              <a:ext uri="{FF2B5EF4-FFF2-40B4-BE49-F238E27FC236}">
                <a16:creationId xmlns:a16="http://schemas.microsoft.com/office/drawing/2014/main" xmlns="" id="{581C3219-0D82-4CBF-B890-00DF20A1A1A4}"/>
              </a:ext>
            </a:extLst>
          </p:cNvPr>
          <p:cNvGraphicFramePr>
            <a:graphicFrameLocks noGrp="1"/>
          </p:cNvGraphicFramePr>
          <p:nvPr>
            <p:extLst>
              <p:ext uri="{D42A27DB-BD31-4B8C-83A1-F6EECF244321}">
                <p14:modId xmlns:p14="http://schemas.microsoft.com/office/powerpoint/2010/main" val="2419163113"/>
              </p:ext>
            </p:extLst>
          </p:nvPr>
        </p:nvGraphicFramePr>
        <p:xfrm>
          <a:off x="3769297"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40     50</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5" name="表格 74">
            <a:extLst>
              <a:ext uri="{FF2B5EF4-FFF2-40B4-BE49-F238E27FC236}">
                <a16:creationId xmlns:a16="http://schemas.microsoft.com/office/drawing/2014/main" xmlns="" id="{95FE204E-1286-414A-B52B-8CE903587011}"/>
              </a:ext>
            </a:extLst>
          </p:cNvPr>
          <p:cNvGraphicFramePr>
            <a:graphicFrameLocks noGrp="1"/>
          </p:cNvGraphicFramePr>
          <p:nvPr>
            <p:extLst>
              <p:ext uri="{D42A27DB-BD31-4B8C-83A1-F6EECF244321}">
                <p14:modId xmlns:p14="http://schemas.microsoft.com/office/powerpoint/2010/main" val="1535088283"/>
              </p:ext>
            </p:extLst>
          </p:nvPr>
        </p:nvGraphicFramePr>
        <p:xfrm>
          <a:off x="5411683"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55     60</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6" name="表格 75">
            <a:extLst>
              <a:ext uri="{FF2B5EF4-FFF2-40B4-BE49-F238E27FC236}">
                <a16:creationId xmlns:a16="http://schemas.microsoft.com/office/drawing/2014/main" xmlns="" id="{81971CA9-D60D-4DC5-AFA9-9F1DBF494B69}"/>
              </a:ext>
            </a:extLst>
          </p:cNvPr>
          <p:cNvGraphicFramePr>
            <a:graphicFrameLocks noGrp="1"/>
          </p:cNvGraphicFramePr>
          <p:nvPr>
            <p:extLst>
              <p:ext uri="{D42A27DB-BD31-4B8C-83A1-F6EECF244321}">
                <p14:modId xmlns:p14="http://schemas.microsoft.com/office/powerpoint/2010/main" val="4146569130"/>
              </p:ext>
            </p:extLst>
          </p:nvPr>
        </p:nvGraphicFramePr>
        <p:xfrm>
          <a:off x="7634128" y="2879594"/>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69     77</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7" name="表格 76">
            <a:extLst>
              <a:ext uri="{FF2B5EF4-FFF2-40B4-BE49-F238E27FC236}">
                <a16:creationId xmlns:a16="http://schemas.microsoft.com/office/drawing/2014/main" xmlns="" id="{D1596D82-6419-4760-82FB-D3C986FA45CE}"/>
              </a:ext>
            </a:extLst>
          </p:cNvPr>
          <p:cNvGraphicFramePr>
            <a:graphicFrameLocks noGrp="1"/>
          </p:cNvGraphicFramePr>
          <p:nvPr>
            <p:extLst>
              <p:ext uri="{D42A27DB-BD31-4B8C-83A1-F6EECF244321}">
                <p14:modId xmlns:p14="http://schemas.microsoft.com/office/powerpoint/2010/main" val="2229353030"/>
              </p:ext>
            </p:extLst>
          </p:nvPr>
        </p:nvGraphicFramePr>
        <p:xfrm>
          <a:off x="9582865"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80     85</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cxnSp>
        <p:nvCxnSpPr>
          <p:cNvPr id="12" name="直接箭头连接符 11">
            <a:extLst>
              <a:ext uri="{FF2B5EF4-FFF2-40B4-BE49-F238E27FC236}">
                <a16:creationId xmlns:a16="http://schemas.microsoft.com/office/drawing/2014/main" xmlns="" id="{3D4DC1A3-F889-47FA-82E8-F5CDA131F18E}"/>
              </a:ext>
            </a:extLst>
          </p:cNvPr>
          <p:cNvCxnSpPr>
            <a:cxnSpLocks/>
            <a:endCxn id="70" idx="0"/>
          </p:cNvCxnSpPr>
          <p:nvPr/>
        </p:nvCxnSpPr>
        <p:spPr>
          <a:xfrm flipH="1">
            <a:off x="3576755" y="1142265"/>
            <a:ext cx="2206434"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B9CF404A-C53E-4804-8AE4-048197BFB49C}"/>
              </a:ext>
            </a:extLst>
          </p:cNvPr>
          <p:cNvCxnSpPr>
            <a:cxnSpLocks/>
            <a:endCxn id="71" idx="0"/>
          </p:cNvCxnSpPr>
          <p:nvPr/>
        </p:nvCxnSpPr>
        <p:spPr>
          <a:xfrm>
            <a:off x="6408813" y="1142265"/>
            <a:ext cx="2420848"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xmlns="" id="{DFD48A92-E97A-41F1-B2F0-FD8FA2A67BC0}"/>
              </a:ext>
            </a:extLst>
          </p:cNvPr>
          <p:cNvCxnSpPr>
            <a:cxnSpLocks/>
            <a:endCxn id="72" idx="0"/>
          </p:cNvCxnSpPr>
          <p:nvPr/>
        </p:nvCxnSpPr>
        <p:spPr>
          <a:xfrm flipH="1">
            <a:off x="1174119" y="1989526"/>
            <a:ext cx="1871101" cy="888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C6694DAD-B31D-4648-A4BE-DFF0F042C8B7}"/>
              </a:ext>
            </a:extLst>
          </p:cNvPr>
          <p:cNvCxnSpPr>
            <a:cxnSpLocks/>
            <a:endCxn id="73" idx="0"/>
          </p:cNvCxnSpPr>
          <p:nvPr/>
        </p:nvCxnSpPr>
        <p:spPr>
          <a:xfrm flipH="1">
            <a:off x="2477408" y="1989526"/>
            <a:ext cx="970468"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4AC29474-B08B-4A42-99FC-61B18C2FACD6}"/>
              </a:ext>
            </a:extLst>
          </p:cNvPr>
          <p:cNvCxnSpPr>
            <a:cxnSpLocks/>
            <a:endCxn id="74" idx="0"/>
          </p:cNvCxnSpPr>
          <p:nvPr/>
        </p:nvCxnSpPr>
        <p:spPr>
          <a:xfrm>
            <a:off x="3769297" y="1989526"/>
            <a:ext cx="567812"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72E141D1-569A-4061-B723-3555C093D6B8}"/>
              </a:ext>
            </a:extLst>
          </p:cNvPr>
          <p:cNvCxnSpPr>
            <a:endCxn id="75" idx="0"/>
          </p:cNvCxnSpPr>
          <p:nvPr/>
        </p:nvCxnSpPr>
        <p:spPr>
          <a:xfrm>
            <a:off x="4186106" y="1989526"/>
            <a:ext cx="1793389"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903CB9FB-CD50-4860-9998-DF5C65975F89}"/>
              </a:ext>
            </a:extLst>
          </p:cNvPr>
          <p:cNvCxnSpPr>
            <a:endCxn id="76" idx="0"/>
          </p:cNvCxnSpPr>
          <p:nvPr/>
        </p:nvCxnSpPr>
        <p:spPr>
          <a:xfrm flipH="1">
            <a:off x="8201940" y="1989526"/>
            <a:ext cx="379998" cy="89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xmlns="" id="{EDAAF7AB-0FF0-4309-9A84-FD3ADFEF98CA}"/>
              </a:ext>
            </a:extLst>
          </p:cNvPr>
          <p:cNvCxnSpPr>
            <a:endCxn id="77" idx="0"/>
          </p:cNvCxnSpPr>
          <p:nvPr/>
        </p:nvCxnSpPr>
        <p:spPr>
          <a:xfrm>
            <a:off x="9102055" y="1989526"/>
            <a:ext cx="1048622"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21119703-BE8C-4A10-9D56-55A4F54DF627}"/>
              </a:ext>
            </a:extLst>
          </p:cNvPr>
          <p:cNvCxnSpPr>
            <a:endCxn id="72" idx="1"/>
          </p:cNvCxnSpPr>
          <p:nvPr/>
        </p:nvCxnSpPr>
        <p:spPr>
          <a:xfrm>
            <a:off x="302004" y="3063929"/>
            <a:ext cx="645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xmlns="" id="{A17AC1A0-E726-49BF-9513-26CE8FFE6C25}"/>
              </a:ext>
            </a:extLst>
          </p:cNvPr>
          <p:cNvCxnSpPr>
            <a:endCxn id="73" idx="1"/>
          </p:cNvCxnSpPr>
          <p:nvPr/>
        </p:nvCxnSpPr>
        <p:spPr>
          <a:xfrm flipV="1">
            <a:off x="1401073" y="3059192"/>
            <a:ext cx="508523" cy="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xmlns="" id="{5BA89445-3015-41F5-AE4A-4B276FCAE153}"/>
              </a:ext>
            </a:extLst>
          </p:cNvPr>
          <p:cNvCxnSpPr>
            <a:cxnSpLocks/>
            <a:stCxn id="73" idx="3"/>
            <a:endCxn id="74" idx="1"/>
          </p:cNvCxnSpPr>
          <p:nvPr/>
        </p:nvCxnSpPr>
        <p:spPr>
          <a:xfrm>
            <a:off x="3045220" y="3059192"/>
            <a:ext cx="724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xmlns="" id="{877A7D59-1159-491D-BEBD-3EAAABC47785}"/>
              </a:ext>
            </a:extLst>
          </p:cNvPr>
          <p:cNvCxnSpPr>
            <a:endCxn id="75" idx="1"/>
          </p:cNvCxnSpPr>
          <p:nvPr/>
        </p:nvCxnSpPr>
        <p:spPr>
          <a:xfrm flipV="1">
            <a:off x="4904921" y="3055540"/>
            <a:ext cx="506762"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1C3D0720-88E3-40E1-84BA-EA57B230E251}"/>
              </a:ext>
            </a:extLst>
          </p:cNvPr>
          <p:cNvCxnSpPr>
            <a:cxnSpLocks/>
            <a:stCxn id="75" idx="3"/>
            <a:endCxn id="76" idx="1"/>
          </p:cNvCxnSpPr>
          <p:nvPr/>
        </p:nvCxnSpPr>
        <p:spPr>
          <a:xfrm>
            <a:off x="6547307" y="3055540"/>
            <a:ext cx="1086821" cy="9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xmlns="" id="{EE4461C5-25EE-44D6-9EF2-5B7B9C694000}"/>
              </a:ext>
            </a:extLst>
          </p:cNvPr>
          <p:cNvCxnSpPr>
            <a:endCxn id="77" idx="1"/>
          </p:cNvCxnSpPr>
          <p:nvPr/>
        </p:nvCxnSpPr>
        <p:spPr>
          <a:xfrm flipV="1">
            <a:off x="8769752" y="3055540"/>
            <a:ext cx="813113"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xmlns="" id="{79542BB5-B11C-4C1F-8776-528C88B3B2DA}"/>
              </a:ext>
            </a:extLst>
          </p:cNvPr>
          <p:cNvCxnSpPr/>
          <p:nvPr/>
        </p:nvCxnSpPr>
        <p:spPr>
          <a:xfrm>
            <a:off x="117411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A0E054DA-9EB6-4630-9841-CFC422D9C182}"/>
              </a:ext>
            </a:extLst>
          </p:cNvPr>
          <p:cNvCxnSpPr/>
          <p:nvPr/>
        </p:nvCxnSpPr>
        <p:spPr>
          <a:xfrm>
            <a:off x="2198974"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xmlns="" id="{1DA2660A-A713-42F5-9E16-31ED21D99607}"/>
              </a:ext>
            </a:extLst>
          </p:cNvPr>
          <p:cNvCxnSpPr/>
          <p:nvPr/>
        </p:nvCxnSpPr>
        <p:spPr>
          <a:xfrm>
            <a:off x="273586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xmlns="" id="{AB07D5C8-CC52-4DE5-A3D9-922640985DFE}"/>
              </a:ext>
            </a:extLst>
          </p:cNvPr>
          <p:cNvCxnSpPr/>
          <p:nvPr/>
        </p:nvCxnSpPr>
        <p:spPr>
          <a:xfrm>
            <a:off x="4053203"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xmlns="" id="{B0064FC4-9748-4947-9EC8-4A4EA66303B3}"/>
              </a:ext>
            </a:extLst>
          </p:cNvPr>
          <p:cNvCxnSpPr/>
          <p:nvPr/>
        </p:nvCxnSpPr>
        <p:spPr>
          <a:xfrm>
            <a:off x="4647474"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xmlns="" id="{6A96E32A-ED97-4E78-BC0C-407BDA364A4C}"/>
              </a:ext>
            </a:extLst>
          </p:cNvPr>
          <p:cNvCxnSpPr/>
          <p:nvPr/>
        </p:nvCxnSpPr>
        <p:spPr>
          <a:xfrm>
            <a:off x="5697183"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xmlns="" id="{57BB2065-4E63-4D7B-9F1F-A3334E579F6D}"/>
              </a:ext>
            </a:extLst>
          </p:cNvPr>
          <p:cNvCxnSpPr/>
          <p:nvPr/>
        </p:nvCxnSpPr>
        <p:spPr>
          <a:xfrm>
            <a:off x="6250856"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xmlns="" id="{CB4BC758-3220-488F-93AD-160F31DC66BB}"/>
              </a:ext>
            </a:extLst>
          </p:cNvPr>
          <p:cNvCxnSpPr/>
          <p:nvPr/>
        </p:nvCxnSpPr>
        <p:spPr>
          <a:xfrm>
            <a:off x="7915900" y="3240958"/>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xmlns="" id="{B35DD1F6-0999-43A8-BE23-CCC6F390B5F5}"/>
              </a:ext>
            </a:extLst>
          </p:cNvPr>
          <p:cNvCxnSpPr/>
          <p:nvPr/>
        </p:nvCxnSpPr>
        <p:spPr>
          <a:xfrm>
            <a:off x="8499106"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xmlns="" id="{299ABA4E-64B8-46D0-9CFD-CA5B245CD8EE}"/>
              </a:ext>
            </a:extLst>
          </p:cNvPr>
          <p:cNvCxnSpPr/>
          <p:nvPr/>
        </p:nvCxnSpPr>
        <p:spPr>
          <a:xfrm>
            <a:off x="9858122" y="3231177"/>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xmlns="" id="{96663691-A5F3-499A-AA10-D51FE1376B4F}"/>
              </a:ext>
            </a:extLst>
          </p:cNvPr>
          <p:cNvCxnSpPr/>
          <p:nvPr/>
        </p:nvCxnSpPr>
        <p:spPr>
          <a:xfrm>
            <a:off x="10440739" y="3221396"/>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矩形: 圆角 119">
            <a:extLst>
              <a:ext uri="{FF2B5EF4-FFF2-40B4-BE49-F238E27FC236}">
                <a16:creationId xmlns:a16="http://schemas.microsoft.com/office/drawing/2014/main" xmlns="" id="{86236A32-4FF0-439A-8582-9C29411F08B7}"/>
              </a:ext>
            </a:extLst>
          </p:cNvPr>
          <p:cNvSpPr/>
          <p:nvPr/>
        </p:nvSpPr>
        <p:spPr>
          <a:xfrm>
            <a:off x="1015068"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xmlns="" id="{D86F4C59-F58D-4E69-90C2-7A65D37B96E2}"/>
              </a:ext>
            </a:extLst>
          </p:cNvPr>
          <p:cNvSpPr txBox="1"/>
          <p:nvPr/>
        </p:nvSpPr>
        <p:spPr>
          <a:xfrm>
            <a:off x="947165" y="3700528"/>
            <a:ext cx="453908" cy="646331"/>
          </a:xfrm>
          <a:prstGeom prst="rect">
            <a:avLst/>
          </a:prstGeom>
          <a:noFill/>
        </p:spPr>
        <p:txBody>
          <a:bodyPr wrap="square" rtlCol="0">
            <a:spAutoFit/>
          </a:bodyPr>
          <a:lstStyle/>
          <a:p>
            <a:r>
              <a:rPr lang="zh-CN" altLang="en-US" dirty="0"/>
              <a:t>记录</a:t>
            </a:r>
          </a:p>
        </p:txBody>
      </p:sp>
      <p:sp>
        <p:nvSpPr>
          <p:cNvPr id="122" name="矩形: 圆角 121">
            <a:extLst>
              <a:ext uri="{FF2B5EF4-FFF2-40B4-BE49-F238E27FC236}">
                <a16:creationId xmlns:a16="http://schemas.microsoft.com/office/drawing/2014/main" xmlns="" id="{67628F70-9EF9-4E20-B623-374E71343DE9}"/>
              </a:ext>
            </a:extLst>
          </p:cNvPr>
          <p:cNvSpPr/>
          <p:nvPr/>
        </p:nvSpPr>
        <p:spPr>
          <a:xfrm>
            <a:off x="2033583"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B2EE75AA-64F2-4C5F-A497-C19AB78F5110}"/>
              </a:ext>
            </a:extLst>
          </p:cNvPr>
          <p:cNvSpPr txBox="1"/>
          <p:nvPr/>
        </p:nvSpPr>
        <p:spPr>
          <a:xfrm>
            <a:off x="1965680" y="3700528"/>
            <a:ext cx="453908" cy="646331"/>
          </a:xfrm>
          <a:prstGeom prst="rect">
            <a:avLst/>
          </a:prstGeom>
          <a:noFill/>
        </p:spPr>
        <p:txBody>
          <a:bodyPr wrap="square" rtlCol="0">
            <a:spAutoFit/>
          </a:bodyPr>
          <a:lstStyle/>
          <a:p>
            <a:r>
              <a:rPr lang="zh-CN" altLang="en-US" dirty="0"/>
              <a:t>记录</a:t>
            </a:r>
          </a:p>
        </p:txBody>
      </p:sp>
      <p:sp>
        <p:nvSpPr>
          <p:cNvPr id="124" name="矩形: 圆角 123">
            <a:extLst>
              <a:ext uri="{FF2B5EF4-FFF2-40B4-BE49-F238E27FC236}">
                <a16:creationId xmlns:a16="http://schemas.microsoft.com/office/drawing/2014/main" xmlns="" id="{33663453-09C2-42A5-B8DE-E3DA65F82167}"/>
              </a:ext>
            </a:extLst>
          </p:cNvPr>
          <p:cNvSpPr/>
          <p:nvPr/>
        </p:nvSpPr>
        <p:spPr>
          <a:xfrm>
            <a:off x="2617031"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xmlns="" id="{DB969B42-9661-4ED9-9043-B21FA11747F4}"/>
              </a:ext>
            </a:extLst>
          </p:cNvPr>
          <p:cNvSpPr txBox="1"/>
          <p:nvPr/>
        </p:nvSpPr>
        <p:spPr>
          <a:xfrm>
            <a:off x="2549128" y="3698154"/>
            <a:ext cx="453908" cy="646331"/>
          </a:xfrm>
          <a:prstGeom prst="rect">
            <a:avLst/>
          </a:prstGeom>
          <a:noFill/>
        </p:spPr>
        <p:txBody>
          <a:bodyPr wrap="square" rtlCol="0">
            <a:spAutoFit/>
          </a:bodyPr>
          <a:lstStyle/>
          <a:p>
            <a:r>
              <a:rPr lang="zh-CN" altLang="en-US" dirty="0"/>
              <a:t>记录</a:t>
            </a:r>
          </a:p>
        </p:txBody>
      </p:sp>
      <p:sp>
        <p:nvSpPr>
          <p:cNvPr id="126" name="矩形: 圆角 125">
            <a:extLst>
              <a:ext uri="{FF2B5EF4-FFF2-40B4-BE49-F238E27FC236}">
                <a16:creationId xmlns:a16="http://schemas.microsoft.com/office/drawing/2014/main" xmlns="" id="{59D8BDC0-4142-4FCD-9307-45A53841E742}"/>
              </a:ext>
            </a:extLst>
          </p:cNvPr>
          <p:cNvSpPr/>
          <p:nvPr/>
        </p:nvSpPr>
        <p:spPr>
          <a:xfrm>
            <a:off x="389987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27EBF598-B4DB-4635-A202-8CDB541E6EC9}"/>
              </a:ext>
            </a:extLst>
          </p:cNvPr>
          <p:cNvSpPr txBox="1"/>
          <p:nvPr/>
        </p:nvSpPr>
        <p:spPr>
          <a:xfrm>
            <a:off x="3831967" y="3698154"/>
            <a:ext cx="453908" cy="646331"/>
          </a:xfrm>
          <a:prstGeom prst="rect">
            <a:avLst/>
          </a:prstGeom>
          <a:noFill/>
        </p:spPr>
        <p:txBody>
          <a:bodyPr wrap="square" rtlCol="0">
            <a:spAutoFit/>
          </a:bodyPr>
          <a:lstStyle/>
          <a:p>
            <a:r>
              <a:rPr lang="zh-CN" altLang="en-US" dirty="0"/>
              <a:t>记录</a:t>
            </a:r>
          </a:p>
        </p:txBody>
      </p:sp>
      <p:sp>
        <p:nvSpPr>
          <p:cNvPr id="128" name="矩形: 圆角 127">
            <a:extLst>
              <a:ext uri="{FF2B5EF4-FFF2-40B4-BE49-F238E27FC236}">
                <a16:creationId xmlns:a16="http://schemas.microsoft.com/office/drawing/2014/main" xmlns="" id="{CE12E50C-866C-44A0-9C99-AF4C34AF20A6}"/>
              </a:ext>
            </a:extLst>
          </p:cNvPr>
          <p:cNvSpPr/>
          <p:nvPr/>
        </p:nvSpPr>
        <p:spPr>
          <a:xfrm>
            <a:off x="4504493" y="3635363"/>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xmlns="" id="{F35CC3FF-51D9-4EAA-9981-7CB16BA6E8D8}"/>
              </a:ext>
            </a:extLst>
          </p:cNvPr>
          <p:cNvSpPr txBox="1"/>
          <p:nvPr/>
        </p:nvSpPr>
        <p:spPr>
          <a:xfrm>
            <a:off x="4436590" y="3703310"/>
            <a:ext cx="453908" cy="646331"/>
          </a:xfrm>
          <a:prstGeom prst="rect">
            <a:avLst/>
          </a:prstGeom>
          <a:noFill/>
        </p:spPr>
        <p:txBody>
          <a:bodyPr wrap="square" rtlCol="0">
            <a:spAutoFit/>
          </a:bodyPr>
          <a:lstStyle/>
          <a:p>
            <a:r>
              <a:rPr lang="zh-CN" altLang="en-US" dirty="0"/>
              <a:t>记录</a:t>
            </a:r>
          </a:p>
        </p:txBody>
      </p:sp>
      <p:sp>
        <p:nvSpPr>
          <p:cNvPr id="130" name="矩形: 圆角 129">
            <a:extLst>
              <a:ext uri="{FF2B5EF4-FFF2-40B4-BE49-F238E27FC236}">
                <a16:creationId xmlns:a16="http://schemas.microsoft.com/office/drawing/2014/main" xmlns="" id="{B44ACDFA-CE29-41CF-A5C1-05E519257C6E}"/>
              </a:ext>
            </a:extLst>
          </p:cNvPr>
          <p:cNvSpPr/>
          <p:nvPr/>
        </p:nvSpPr>
        <p:spPr>
          <a:xfrm>
            <a:off x="556630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xmlns="" id="{161D73EE-A0B6-4F06-8B12-AC1DCB04FCB6}"/>
              </a:ext>
            </a:extLst>
          </p:cNvPr>
          <p:cNvSpPr txBox="1"/>
          <p:nvPr/>
        </p:nvSpPr>
        <p:spPr>
          <a:xfrm>
            <a:off x="5498397" y="3698154"/>
            <a:ext cx="453908" cy="646331"/>
          </a:xfrm>
          <a:prstGeom prst="rect">
            <a:avLst/>
          </a:prstGeom>
          <a:noFill/>
        </p:spPr>
        <p:txBody>
          <a:bodyPr wrap="square" rtlCol="0">
            <a:spAutoFit/>
          </a:bodyPr>
          <a:lstStyle/>
          <a:p>
            <a:r>
              <a:rPr lang="zh-CN" altLang="en-US" dirty="0"/>
              <a:t>记录</a:t>
            </a:r>
          </a:p>
        </p:txBody>
      </p:sp>
      <p:sp>
        <p:nvSpPr>
          <p:cNvPr id="132" name="矩形: 圆角 131">
            <a:extLst>
              <a:ext uri="{FF2B5EF4-FFF2-40B4-BE49-F238E27FC236}">
                <a16:creationId xmlns:a16="http://schemas.microsoft.com/office/drawing/2014/main" xmlns="" id="{C855D943-DF3F-4239-8430-F0A3B5B9AB0C}"/>
              </a:ext>
            </a:extLst>
          </p:cNvPr>
          <p:cNvSpPr/>
          <p:nvPr/>
        </p:nvSpPr>
        <p:spPr>
          <a:xfrm>
            <a:off x="6106456"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2FC3687E-A2E3-418F-8E11-7DA5DA8800CF}"/>
              </a:ext>
            </a:extLst>
          </p:cNvPr>
          <p:cNvSpPr txBox="1"/>
          <p:nvPr/>
        </p:nvSpPr>
        <p:spPr>
          <a:xfrm>
            <a:off x="6038553" y="3698154"/>
            <a:ext cx="453908" cy="646331"/>
          </a:xfrm>
          <a:prstGeom prst="rect">
            <a:avLst/>
          </a:prstGeom>
          <a:noFill/>
        </p:spPr>
        <p:txBody>
          <a:bodyPr wrap="square" rtlCol="0">
            <a:spAutoFit/>
          </a:bodyPr>
          <a:lstStyle/>
          <a:p>
            <a:r>
              <a:rPr lang="zh-CN" altLang="en-US" dirty="0"/>
              <a:t>记录</a:t>
            </a:r>
          </a:p>
        </p:txBody>
      </p:sp>
      <p:sp>
        <p:nvSpPr>
          <p:cNvPr id="134" name="矩形: 圆角 133">
            <a:extLst>
              <a:ext uri="{FF2B5EF4-FFF2-40B4-BE49-F238E27FC236}">
                <a16:creationId xmlns:a16="http://schemas.microsoft.com/office/drawing/2014/main" xmlns="" id="{DF7E117D-C34D-4CB5-BCD2-8AA09AF6740B}"/>
              </a:ext>
            </a:extLst>
          </p:cNvPr>
          <p:cNvSpPr/>
          <p:nvPr/>
        </p:nvSpPr>
        <p:spPr>
          <a:xfrm>
            <a:off x="7805912"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00E3E16D-E031-429F-9A9A-AFDECC16F2E5}"/>
              </a:ext>
            </a:extLst>
          </p:cNvPr>
          <p:cNvSpPr txBox="1"/>
          <p:nvPr/>
        </p:nvSpPr>
        <p:spPr>
          <a:xfrm>
            <a:off x="7738009" y="3698154"/>
            <a:ext cx="453908" cy="646331"/>
          </a:xfrm>
          <a:prstGeom prst="rect">
            <a:avLst/>
          </a:prstGeom>
          <a:noFill/>
        </p:spPr>
        <p:txBody>
          <a:bodyPr wrap="square" rtlCol="0">
            <a:spAutoFit/>
          </a:bodyPr>
          <a:lstStyle/>
          <a:p>
            <a:r>
              <a:rPr lang="zh-CN" altLang="en-US" dirty="0"/>
              <a:t>记录</a:t>
            </a:r>
          </a:p>
        </p:txBody>
      </p:sp>
      <p:sp>
        <p:nvSpPr>
          <p:cNvPr id="136" name="矩形: 圆角 135">
            <a:extLst>
              <a:ext uri="{FF2B5EF4-FFF2-40B4-BE49-F238E27FC236}">
                <a16:creationId xmlns:a16="http://schemas.microsoft.com/office/drawing/2014/main" xmlns="" id="{0A181E28-C554-47FC-97DA-4EB22127215C}"/>
              </a:ext>
            </a:extLst>
          </p:cNvPr>
          <p:cNvSpPr/>
          <p:nvPr/>
        </p:nvSpPr>
        <p:spPr>
          <a:xfrm>
            <a:off x="8335903"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6B031268-E41C-4EBA-B584-96F11B8045CD}"/>
              </a:ext>
            </a:extLst>
          </p:cNvPr>
          <p:cNvSpPr txBox="1"/>
          <p:nvPr/>
        </p:nvSpPr>
        <p:spPr>
          <a:xfrm>
            <a:off x="8268000" y="3698154"/>
            <a:ext cx="453908" cy="646331"/>
          </a:xfrm>
          <a:prstGeom prst="rect">
            <a:avLst/>
          </a:prstGeom>
          <a:noFill/>
        </p:spPr>
        <p:txBody>
          <a:bodyPr wrap="square" rtlCol="0">
            <a:spAutoFit/>
          </a:bodyPr>
          <a:lstStyle/>
          <a:p>
            <a:r>
              <a:rPr lang="zh-CN" altLang="en-US" dirty="0"/>
              <a:t>记录</a:t>
            </a:r>
          </a:p>
        </p:txBody>
      </p:sp>
      <p:sp>
        <p:nvSpPr>
          <p:cNvPr id="138" name="矩形: 圆角 137">
            <a:extLst>
              <a:ext uri="{FF2B5EF4-FFF2-40B4-BE49-F238E27FC236}">
                <a16:creationId xmlns:a16="http://schemas.microsoft.com/office/drawing/2014/main" xmlns="" id="{6D0343F0-9F80-4FEE-BDD5-B394BC4C0CCA}"/>
              </a:ext>
            </a:extLst>
          </p:cNvPr>
          <p:cNvSpPr/>
          <p:nvPr/>
        </p:nvSpPr>
        <p:spPr>
          <a:xfrm>
            <a:off x="9710775"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F910D3A0-E3A2-4C5F-A3D6-A365BFCC0265}"/>
              </a:ext>
            </a:extLst>
          </p:cNvPr>
          <p:cNvSpPr txBox="1"/>
          <p:nvPr/>
        </p:nvSpPr>
        <p:spPr>
          <a:xfrm>
            <a:off x="9642872" y="3698154"/>
            <a:ext cx="453908" cy="646331"/>
          </a:xfrm>
          <a:prstGeom prst="rect">
            <a:avLst/>
          </a:prstGeom>
          <a:noFill/>
        </p:spPr>
        <p:txBody>
          <a:bodyPr wrap="square" rtlCol="0">
            <a:spAutoFit/>
          </a:bodyPr>
          <a:lstStyle/>
          <a:p>
            <a:r>
              <a:rPr lang="zh-CN" altLang="en-US" dirty="0"/>
              <a:t>记录</a:t>
            </a:r>
          </a:p>
        </p:txBody>
      </p:sp>
      <p:sp>
        <p:nvSpPr>
          <p:cNvPr id="140" name="矩形: 圆角 139">
            <a:extLst>
              <a:ext uri="{FF2B5EF4-FFF2-40B4-BE49-F238E27FC236}">
                <a16:creationId xmlns:a16="http://schemas.microsoft.com/office/drawing/2014/main" xmlns="" id="{4303257D-8EF3-4218-AFE7-4BA74F6578C5}"/>
              </a:ext>
            </a:extLst>
          </p:cNvPr>
          <p:cNvSpPr/>
          <p:nvPr/>
        </p:nvSpPr>
        <p:spPr>
          <a:xfrm>
            <a:off x="1033228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BE618F2E-782B-494D-9330-001D5301C088}"/>
              </a:ext>
            </a:extLst>
          </p:cNvPr>
          <p:cNvSpPr txBox="1"/>
          <p:nvPr/>
        </p:nvSpPr>
        <p:spPr>
          <a:xfrm>
            <a:off x="10264377" y="3698154"/>
            <a:ext cx="453908" cy="646331"/>
          </a:xfrm>
          <a:prstGeom prst="rect">
            <a:avLst/>
          </a:prstGeom>
          <a:noFill/>
        </p:spPr>
        <p:txBody>
          <a:bodyPr wrap="square" rtlCol="0">
            <a:spAutoFit/>
          </a:bodyPr>
          <a:lstStyle/>
          <a:p>
            <a:r>
              <a:rPr lang="zh-CN" altLang="en-US" dirty="0"/>
              <a:t>记录</a:t>
            </a:r>
          </a:p>
        </p:txBody>
      </p:sp>
      <p:sp>
        <p:nvSpPr>
          <p:cNvPr id="4" name="矩形 3">
            <a:extLst>
              <a:ext uri="{FF2B5EF4-FFF2-40B4-BE49-F238E27FC236}">
                <a16:creationId xmlns:a16="http://schemas.microsoft.com/office/drawing/2014/main" xmlns="" id="{B71B10EC-36AF-40B1-BF9D-F4B564733F8C}"/>
              </a:ext>
            </a:extLst>
          </p:cNvPr>
          <p:cNvSpPr/>
          <p:nvPr/>
        </p:nvSpPr>
        <p:spPr>
          <a:xfrm>
            <a:off x="1882498" y="4868034"/>
            <a:ext cx="9036273" cy="923330"/>
          </a:xfrm>
          <a:prstGeom prst="rect">
            <a:avLst/>
          </a:prstGeom>
        </p:spPr>
        <p:txBody>
          <a:bodyPr wrap="square">
            <a:spAutoFit/>
          </a:bodyPr>
          <a:lstStyle/>
          <a:p>
            <a:r>
              <a:rPr lang="en-US" altLang="zh-CN" dirty="0"/>
              <a:t>3</a:t>
            </a:r>
            <a:r>
              <a:rPr lang="zh-CN" altLang="en-US" dirty="0"/>
              <a:t>）在</a:t>
            </a:r>
            <a:r>
              <a:rPr lang="en-US" altLang="zh-CN" dirty="0"/>
              <a:t>B+</a:t>
            </a:r>
            <a:r>
              <a:rPr lang="zh-CN" altLang="en-US" dirty="0"/>
              <a:t>树中，</a:t>
            </a:r>
            <a:r>
              <a:rPr lang="zh-CN" altLang="en-US" dirty="0">
                <a:solidFill>
                  <a:schemeClr val="accent2"/>
                </a:solidFill>
              </a:rPr>
              <a:t>叶结点包含信息</a:t>
            </a:r>
            <a:r>
              <a:rPr lang="zh-CN" altLang="en-US" dirty="0"/>
              <a:t>，所有非叶结点仅起到索引作用，非叶结点中的每个索引项只含有对应子树的</a:t>
            </a:r>
            <a:r>
              <a:rPr lang="zh-CN" altLang="en-US" dirty="0">
                <a:solidFill>
                  <a:schemeClr val="accent5"/>
                </a:solidFill>
              </a:rPr>
              <a:t>最大关键字</a:t>
            </a:r>
            <a:r>
              <a:rPr lang="zh-CN" altLang="en-US" dirty="0"/>
              <a:t>和指向该子树的指针，不含有该关键字对应记录的存储地址。</a:t>
            </a:r>
            <a:r>
              <a:rPr lang="zh-CN" altLang="en-US" dirty="0">
                <a:solidFill>
                  <a:schemeClr val="accent1"/>
                </a:solidFill>
              </a:rPr>
              <a:t>而在</a:t>
            </a:r>
            <a:r>
              <a:rPr lang="en-US" altLang="zh-CN" dirty="0">
                <a:solidFill>
                  <a:schemeClr val="accent1"/>
                </a:solidFill>
              </a:rPr>
              <a:t>B</a:t>
            </a:r>
            <a:r>
              <a:rPr lang="zh-CN" altLang="en-US" dirty="0">
                <a:solidFill>
                  <a:schemeClr val="accent1"/>
                </a:solidFill>
              </a:rPr>
              <a:t>树中每个关键字对应一个记录的存储地址。</a:t>
            </a:r>
          </a:p>
        </p:txBody>
      </p:sp>
      <p:cxnSp>
        <p:nvCxnSpPr>
          <p:cNvPr id="7" name="直接箭头连接符 6">
            <a:extLst>
              <a:ext uri="{FF2B5EF4-FFF2-40B4-BE49-F238E27FC236}">
                <a16:creationId xmlns:a16="http://schemas.microsoft.com/office/drawing/2014/main" xmlns="" id="{3C3693F0-08D9-43E9-9E18-605634A0A387}"/>
              </a:ext>
            </a:extLst>
          </p:cNvPr>
          <p:cNvCxnSpPr/>
          <p:nvPr/>
        </p:nvCxnSpPr>
        <p:spPr>
          <a:xfrm>
            <a:off x="3045220" y="1142265"/>
            <a:ext cx="362038" cy="39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FD13D83E-9A3E-458C-94FF-B04BB16F4349}"/>
              </a:ext>
            </a:extLst>
          </p:cNvPr>
          <p:cNvSpPr txBox="1"/>
          <p:nvPr/>
        </p:nvSpPr>
        <p:spPr>
          <a:xfrm>
            <a:off x="1987017" y="527184"/>
            <a:ext cx="2076437" cy="646331"/>
          </a:xfrm>
          <a:prstGeom prst="rect">
            <a:avLst/>
          </a:prstGeom>
          <a:noFill/>
        </p:spPr>
        <p:txBody>
          <a:bodyPr wrap="square" rtlCol="0">
            <a:spAutoFit/>
          </a:bodyPr>
          <a:lstStyle/>
          <a:p>
            <a:r>
              <a:rPr lang="en-US" altLang="zh-CN" dirty="0">
                <a:solidFill>
                  <a:schemeClr val="accent5"/>
                </a:solidFill>
              </a:rPr>
              <a:t>20</a:t>
            </a:r>
            <a:r>
              <a:rPr lang="zh-CN" altLang="en-US" dirty="0">
                <a:solidFill>
                  <a:schemeClr val="accent5"/>
                </a:solidFill>
              </a:rPr>
              <a:t>是它指向子树的最大关键字</a:t>
            </a:r>
          </a:p>
        </p:txBody>
      </p:sp>
    </p:spTree>
    <p:extLst>
      <p:ext uri="{BB962C8B-B14F-4D97-AF65-F5344CB8AC3E}">
        <p14:creationId xmlns:p14="http://schemas.microsoft.com/office/powerpoint/2010/main" val="33156624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xmlns="" id="{B9A73056-1968-4D7D-BDFE-9C453CE587D7}"/>
              </a:ext>
            </a:extLst>
          </p:cNvPr>
          <p:cNvGraphicFramePr>
            <a:graphicFrameLocks noGrp="1"/>
          </p:cNvGraphicFramePr>
          <p:nvPr/>
        </p:nvGraphicFramePr>
        <p:xfrm>
          <a:off x="5527708" y="771425"/>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0" name="表格 69">
            <a:extLst>
              <a:ext uri="{FF2B5EF4-FFF2-40B4-BE49-F238E27FC236}">
                <a16:creationId xmlns:a16="http://schemas.microsoft.com/office/drawing/2014/main" xmlns="" id="{5B13466F-F2E1-4342-B3B4-A1755A03613A}"/>
              </a:ext>
            </a:extLst>
          </p:cNvPr>
          <p:cNvGraphicFramePr>
            <a:graphicFrameLocks noGrp="1"/>
          </p:cNvGraphicFramePr>
          <p:nvPr/>
        </p:nvGraphicFramePr>
        <p:xfrm>
          <a:off x="2816401" y="1618686"/>
          <a:ext cx="1520708" cy="370840"/>
        </p:xfrm>
        <a:graphic>
          <a:graphicData uri="http://schemas.openxmlformats.org/drawingml/2006/table">
            <a:tbl>
              <a:tblPr firstRow="1" bandRow="1">
                <a:tableStyleId>{5C22544A-7EE6-4342-B048-85BDC9FD1C3A}</a:tableStyleId>
              </a:tblPr>
              <a:tblGrid>
                <a:gridCol w="15207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10  20  50  60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1" name="表格 70">
            <a:extLst>
              <a:ext uri="{FF2B5EF4-FFF2-40B4-BE49-F238E27FC236}">
                <a16:creationId xmlns:a16="http://schemas.microsoft.com/office/drawing/2014/main" xmlns="" id="{0061BFA1-3140-4F70-8A20-6E1DB189AFED}"/>
              </a:ext>
            </a:extLst>
          </p:cNvPr>
          <p:cNvGraphicFramePr>
            <a:graphicFrameLocks noGrp="1"/>
          </p:cNvGraphicFramePr>
          <p:nvPr/>
        </p:nvGraphicFramePr>
        <p:xfrm>
          <a:off x="8261849" y="1618686"/>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77     85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2" name="表格 71">
            <a:extLst>
              <a:ext uri="{FF2B5EF4-FFF2-40B4-BE49-F238E27FC236}">
                <a16:creationId xmlns:a16="http://schemas.microsoft.com/office/drawing/2014/main" xmlns="" id="{9F164992-2050-4F33-B703-05CA17AC0EDF}"/>
              </a:ext>
            </a:extLst>
          </p:cNvPr>
          <p:cNvGraphicFramePr>
            <a:graphicFrameLocks noGrp="1"/>
          </p:cNvGraphicFramePr>
          <p:nvPr>
            <p:extLst>
              <p:ext uri="{D42A27DB-BD31-4B8C-83A1-F6EECF244321}">
                <p14:modId xmlns:p14="http://schemas.microsoft.com/office/powerpoint/2010/main" val="418192983"/>
              </p:ext>
            </p:extLst>
          </p:nvPr>
        </p:nvGraphicFramePr>
        <p:xfrm>
          <a:off x="947165" y="2878509"/>
          <a:ext cx="453908" cy="370840"/>
        </p:xfrm>
        <a:graphic>
          <a:graphicData uri="http://schemas.openxmlformats.org/drawingml/2006/table">
            <a:tbl>
              <a:tblPr firstRow="1" bandRow="1">
                <a:tableStyleId>{5C22544A-7EE6-4342-B048-85BDC9FD1C3A}</a:tableStyleId>
              </a:tblPr>
              <a:tblGrid>
                <a:gridCol w="453908">
                  <a:extLst>
                    <a:ext uri="{9D8B030D-6E8A-4147-A177-3AD203B41FA5}">
                      <a16:colId xmlns:a16="http://schemas.microsoft.com/office/drawing/2014/main" xmlns="" val="1560658316"/>
                    </a:ext>
                  </a:extLst>
                </a:gridCol>
              </a:tblGrid>
              <a:tr h="370840">
                <a:tc>
                  <a:txBody>
                    <a:bodyPr/>
                    <a:lstStyle/>
                    <a:p>
                      <a:r>
                        <a:rPr lang="en-US" altLang="zh-CN" b="0" dirty="0">
                          <a:solidFill>
                            <a:srgbClr val="FF0000"/>
                          </a:solidFill>
                        </a:rPr>
                        <a:t>10 </a:t>
                      </a:r>
                      <a:endParaRPr lang="zh-CN"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3" name="表格 72">
            <a:extLst>
              <a:ext uri="{FF2B5EF4-FFF2-40B4-BE49-F238E27FC236}">
                <a16:creationId xmlns:a16="http://schemas.microsoft.com/office/drawing/2014/main" xmlns="" id="{67960C3B-BC7E-462A-B851-264DCE44F547}"/>
              </a:ext>
            </a:extLst>
          </p:cNvPr>
          <p:cNvGraphicFramePr>
            <a:graphicFrameLocks noGrp="1"/>
          </p:cNvGraphicFramePr>
          <p:nvPr>
            <p:extLst>
              <p:ext uri="{D42A27DB-BD31-4B8C-83A1-F6EECF244321}">
                <p14:modId xmlns:p14="http://schemas.microsoft.com/office/powerpoint/2010/main" val="1915515753"/>
              </p:ext>
            </p:extLst>
          </p:nvPr>
        </p:nvGraphicFramePr>
        <p:xfrm>
          <a:off x="1909596"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a:t>
                      </a:r>
                      <a:r>
                        <a:rPr lang="en-US" altLang="zh-CN" b="0" dirty="0">
                          <a:solidFill>
                            <a:schemeClr val="accent2"/>
                          </a:solidFill>
                        </a:rPr>
                        <a:t>16     </a:t>
                      </a:r>
                      <a:r>
                        <a:rPr lang="en-US" altLang="zh-CN" b="0" dirty="0">
                          <a:solidFill>
                            <a:srgbClr val="FF0000"/>
                          </a:solidFill>
                        </a:rPr>
                        <a:t>20</a:t>
                      </a:r>
                      <a:endParaRPr lang="zh-CN"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4" name="表格 73">
            <a:extLst>
              <a:ext uri="{FF2B5EF4-FFF2-40B4-BE49-F238E27FC236}">
                <a16:creationId xmlns:a16="http://schemas.microsoft.com/office/drawing/2014/main" xmlns="" id="{581C3219-0D82-4CBF-B890-00DF20A1A1A4}"/>
              </a:ext>
            </a:extLst>
          </p:cNvPr>
          <p:cNvGraphicFramePr>
            <a:graphicFrameLocks noGrp="1"/>
          </p:cNvGraphicFramePr>
          <p:nvPr>
            <p:extLst>
              <p:ext uri="{D42A27DB-BD31-4B8C-83A1-F6EECF244321}">
                <p14:modId xmlns:p14="http://schemas.microsoft.com/office/powerpoint/2010/main" val="1974037186"/>
              </p:ext>
            </p:extLst>
          </p:nvPr>
        </p:nvGraphicFramePr>
        <p:xfrm>
          <a:off x="3769297"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40     </a:t>
                      </a:r>
                      <a:r>
                        <a:rPr lang="en-US" altLang="zh-CN" b="0" dirty="0">
                          <a:solidFill>
                            <a:srgbClr val="FF0000"/>
                          </a:solidFill>
                        </a:rPr>
                        <a:t>50</a:t>
                      </a:r>
                      <a:endParaRPr lang="zh-CN"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5" name="表格 74">
            <a:extLst>
              <a:ext uri="{FF2B5EF4-FFF2-40B4-BE49-F238E27FC236}">
                <a16:creationId xmlns:a16="http://schemas.microsoft.com/office/drawing/2014/main" xmlns="" id="{95FE204E-1286-414A-B52B-8CE903587011}"/>
              </a:ext>
            </a:extLst>
          </p:cNvPr>
          <p:cNvGraphicFramePr>
            <a:graphicFrameLocks noGrp="1"/>
          </p:cNvGraphicFramePr>
          <p:nvPr>
            <p:extLst>
              <p:ext uri="{D42A27DB-BD31-4B8C-83A1-F6EECF244321}">
                <p14:modId xmlns:p14="http://schemas.microsoft.com/office/powerpoint/2010/main" val="80152640"/>
              </p:ext>
            </p:extLst>
          </p:nvPr>
        </p:nvGraphicFramePr>
        <p:xfrm>
          <a:off x="5411683"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55     </a:t>
                      </a:r>
                      <a:r>
                        <a:rPr lang="en-US" altLang="zh-CN" b="0" dirty="0">
                          <a:solidFill>
                            <a:srgbClr val="FF0000"/>
                          </a:solidFill>
                        </a:rPr>
                        <a:t>60</a:t>
                      </a:r>
                      <a:endParaRPr lang="zh-CN"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6" name="表格 75">
            <a:extLst>
              <a:ext uri="{FF2B5EF4-FFF2-40B4-BE49-F238E27FC236}">
                <a16:creationId xmlns:a16="http://schemas.microsoft.com/office/drawing/2014/main" xmlns="" id="{81971CA9-D60D-4DC5-AFA9-9F1DBF494B69}"/>
              </a:ext>
            </a:extLst>
          </p:cNvPr>
          <p:cNvGraphicFramePr>
            <a:graphicFrameLocks noGrp="1"/>
          </p:cNvGraphicFramePr>
          <p:nvPr/>
        </p:nvGraphicFramePr>
        <p:xfrm>
          <a:off x="7634128" y="2879594"/>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69     77</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7" name="表格 76">
            <a:extLst>
              <a:ext uri="{FF2B5EF4-FFF2-40B4-BE49-F238E27FC236}">
                <a16:creationId xmlns:a16="http://schemas.microsoft.com/office/drawing/2014/main" xmlns="" id="{D1596D82-6419-4760-82FB-D3C986FA45CE}"/>
              </a:ext>
            </a:extLst>
          </p:cNvPr>
          <p:cNvGraphicFramePr>
            <a:graphicFrameLocks noGrp="1"/>
          </p:cNvGraphicFramePr>
          <p:nvPr/>
        </p:nvGraphicFramePr>
        <p:xfrm>
          <a:off x="9582865"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80     85</a:t>
                      </a:r>
                      <a:endParaRPr lang="zh-CN" altLang="en-US"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cxnSp>
        <p:nvCxnSpPr>
          <p:cNvPr id="12" name="直接箭头连接符 11">
            <a:extLst>
              <a:ext uri="{FF2B5EF4-FFF2-40B4-BE49-F238E27FC236}">
                <a16:creationId xmlns:a16="http://schemas.microsoft.com/office/drawing/2014/main" xmlns="" id="{3D4DC1A3-F889-47FA-82E8-F5CDA131F18E}"/>
              </a:ext>
            </a:extLst>
          </p:cNvPr>
          <p:cNvCxnSpPr>
            <a:cxnSpLocks/>
            <a:endCxn id="70" idx="0"/>
          </p:cNvCxnSpPr>
          <p:nvPr/>
        </p:nvCxnSpPr>
        <p:spPr>
          <a:xfrm flipH="1">
            <a:off x="3576755" y="1142265"/>
            <a:ext cx="2206434"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B9CF404A-C53E-4804-8AE4-048197BFB49C}"/>
              </a:ext>
            </a:extLst>
          </p:cNvPr>
          <p:cNvCxnSpPr>
            <a:cxnSpLocks/>
            <a:endCxn id="71" idx="0"/>
          </p:cNvCxnSpPr>
          <p:nvPr/>
        </p:nvCxnSpPr>
        <p:spPr>
          <a:xfrm>
            <a:off x="6408813" y="1142265"/>
            <a:ext cx="2420848"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xmlns="" id="{DFD48A92-E97A-41F1-B2F0-FD8FA2A67BC0}"/>
              </a:ext>
            </a:extLst>
          </p:cNvPr>
          <p:cNvCxnSpPr>
            <a:cxnSpLocks/>
            <a:endCxn id="72" idx="0"/>
          </p:cNvCxnSpPr>
          <p:nvPr/>
        </p:nvCxnSpPr>
        <p:spPr>
          <a:xfrm flipH="1">
            <a:off x="1174119" y="1989526"/>
            <a:ext cx="1871101" cy="888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C6694DAD-B31D-4648-A4BE-DFF0F042C8B7}"/>
              </a:ext>
            </a:extLst>
          </p:cNvPr>
          <p:cNvCxnSpPr>
            <a:cxnSpLocks/>
            <a:endCxn id="73" idx="0"/>
          </p:cNvCxnSpPr>
          <p:nvPr/>
        </p:nvCxnSpPr>
        <p:spPr>
          <a:xfrm flipH="1">
            <a:off x="2477408" y="1989526"/>
            <a:ext cx="970468"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4AC29474-B08B-4A42-99FC-61B18C2FACD6}"/>
              </a:ext>
            </a:extLst>
          </p:cNvPr>
          <p:cNvCxnSpPr>
            <a:cxnSpLocks/>
            <a:endCxn id="74" idx="0"/>
          </p:cNvCxnSpPr>
          <p:nvPr/>
        </p:nvCxnSpPr>
        <p:spPr>
          <a:xfrm>
            <a:off x="3769297" y="1989526"/>
            <a:ext cx="567812"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72E141D1-569A-4061-B723-3555C093D6B8}"/>
              </a:ext>
            </a:extLst>
          </p:cNvPr>
          <p:cNvCxnSpPr>
            <a:endCxn id="75" idx="0"/>
          </p:cNvCxnSpPr>
          <p:nvPr/>
        </p:nvCxnSpPr>
        <p:spPr>
          <a:xfrm>
            <a:off x="4186106" y="1989526"/>
            <a:ext cx="1793389"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903CB9FB-CD50-4860-9998-DF5C65975F89}"/>
              </a:ext>
            </a:extLst>
          </p:cNvPr>
          <p:cNvCxnSpPr>
            <a:endCxn id="76" idx="0"/>
          </p:cNvCxnSpPr>
          <p:nvPr/>
        </p:nvCxnSpPr>
        <p:spPr>
          <a:xfrm flipH="1">
            <a:off x="8201940" y="1989526"/>
            <a:ext cx="379998" cy="89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xmlns="" id="{EDAAF7AB-0FF0-4309-9A84-FD3ADFEF98CA}"/>
              </a:ext>
            </a:extLst>
          </p:cNvPr>
          <p:cNvCxnSpPr>
            <a:endCxn id="77" idx="0"/>
          </p:cNvCxnSpPr>
          <p:nvPr/>
        </p:nvCxnSpPr>
        <p:spPr>
          <a:xfrm>
            <a:off x="9102055" y="1989526"/>
            <a:ext cx="1048622"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21119703-BE8C-4A10-9D56-55A4F54DF627}"/>
              </a:ext>
            </a:extLst>
          </p:cNvPr>
          <p:cNvCxnSpPr>
            <a:endCxn id="72" idx="1"/>
          </p:cNvCxnSpPr>
          <p:nvPr/>
        </p:nvCxnSpPr>
        <p:spPr>
          <a:xfrm>
            <a:off x="302004" y="3063929"/>
            <a:ext cx="645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xmlns="" id="{A17AC1A0-E726-49BF-9513-26CE8FFE6C25}"/>
              </a:ext>
            </a:extLst>
          </p:cNvPr>
          <p:cNvCxnSpPr>
            <a:endCxn id="73" idx="1"/>
          </p:cNvCxnSpPr>
          <p:nvPr/>
        </p:nvCxnSpPr>
        <p:spPr>
          <a:xfrm flipV="1">
            <a:off x="1401073" y="3059192"/>
            <a:ext cx="508523" cy="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xmlns="" id="{5BA89445-3015-41F5-AE4A-4B276FCAE153}"/>
              </a:ext>
            </a:extLst>
          </p:cNvPr>
          <p:cNvCxnSpPr>
            <a:cxnSpLocks/>
            <a:stCxn id="73" idx="3"/>
            <a:endCxn id="74" idx="1"/>
          </p:cNvCxnSpPr>
          <p:nvPr/>
        </p:nvCxnSpPr>
        <p:spPr>
          <a:xfrm>
            <a:off x="3045220" y="3059192"/>
            <a:ext cx="724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xmlns="" id="{877A7D59-1159-491D-BEBD-3EAAABC47785}"/>
              </a:ext>
            </a:extLst>
          </p:cNvPr>
          <p:cNvCxnSpPr>
            <a:endCxn id="75" idx="1"/>
          </p:cNvCxnSpPr>
          <p:nvPr/>
        </p:nvCxnSpPr>
        <p:spPr>
          <a:xfrm flipV="1">
            <a:off x="4904921" y="3055540"/>
            <a:ext cx="506762"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1C3D0720-88E3-40E1-84BA-EA57B230E251}"/>
              </a:ext>
            </a:extLst>
          </p:cNvPr>
          <p:cNvCxnSpPr>
            <a:cxnSpLocks/>
            <a:stCxn id="75" idx="3"/>
            <a:endCxn id="76" idx="1"/>
          </p:cNvCxnSpPr>
          <p:nvPr/>
        </p:nvCxnSpPr>
        <p:spPr>
          <a:xfrm>
            <a:off x="6547307" y="3055540"/>
            <a:ext cx="1086821" cy="9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xmlns="" id="{EE4461C5-25EE-44D6-9EF2-5B7B9C694000}"/>
              </a:ext>
            </a:extLst>
          </p:cNvPr>
          <p:cNvCxnSpPr>
            <a:endCxn id="77" idx="1"/>
          </p:cNvCxnSpPr>
          <p:nvPr/>
        </p:nvCxnSpPr>
        <p:spPr>
          <a:xfrm flipV="1">
            <a:off x="8769752" y="3055540"/>
            <a:ext cx="813113"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xmlns="" id="{79542BB5-B11C-4C1F-8776-528C88B3B2DA}"/>
              </a:ext>
            </a:extLst>
          </p:cNvPr>
          <p:cNvCxnSpPr/>
          <p:nvPr/>
        </p:nvCxnSpPr>
        <p:spPr>
          <a:xfrm>
            <a:off x="117411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A0E054DA-9EB6-4630-9841-CFC422D9C182}"/>
              </a:ext>
            </a:extLst>
          </p:cNvPr>
          <p:cNvCxnSpPr/>
          <p:nvPr/>
        </p:nvCxnSpPr>
        <p:spPr>
          <a:xfrm>
            <a:off x="2198974"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xmlns="" id="{1DA2660A-A713-42F5-9E16-31ED21D99607}"/>
              </a:ext>
            </a:extLst>
          </p:cNvPr>
          <p:cNvCxnSpPr/>
          <p:nvPr/>
        </p:nvCxnSpPr>
        <p:spPr>
          <a:xfrm>
            <a:off x="273586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xmlns="" id="{AB07D5C8-CC52-4DE5-A3D9-922640985DFE}"/>
              </a:ext>
            </a:extLst>
          </p:cNvPr>
          <p:cNvCxnSpPr/>
          <p:nvPr/>
        </p:nvCxnSpPr>
        <p:spPr>
          <a:xfrm>
            <a:off x="4053203"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xmlns="" id="{B0064FC4-9748-4947-9EC8-4A4EA66303B3}"/>
              </a:ext>
            </a:extLst>
          </p:cNvPr>
          <p:cNvCxnSpPr/>
          <p:nvPr/>
        </p:nvCxnSpPr>
        <p:spPr>
          <a:xfrm>
            <a:off x="4647474"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xmlns="" id="{6A96E32A-ED97-4E78-BC0C-407BDA364A4C}"/>
              </a:ext>
            </a:extLst>
          </p:cNvPr>
          <p:cNvCxnSpPr/>
          <p:nvPr/>
        </p:nvCxnSpPr>
        <p:spPr>
          <a:xfrm>
            <a:off x="5697183"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xmlns="" id="{57BB2065-4E63-4D7B-9F1F-A3334E579F6D}"/>
              </a:ext>
            </a:extLst>
          </p:cNvPr>
          <p:cNvCxnSpPr/>
          <p:nvPr/>
        </p:nvCxnSpPr>
        <p:spPr>
          <a:xfrm>
            <a:off x="6250856"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xmlns="" id="{CB4BC758-3220-488F-93AD-160F31DC66BB}"/>
              </a:ext>
            </a:extLst>
          </p:cNvPr>
          <p:cNvCxnSpPr/>
          <p:nvPr/>
        </p:nvCxnSpPr>
        <p:spPr>
          <a:xfrm>
            <a:off x="7915900" y="3240958"/>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xmlns="" id="{B35DD1F6-0999-43A8-BE23-CCC6F390B5F5}"/>
              </a:ext>
            </a:extLst>
          </p:cNvPr>
          <p:cNvCxnSpPr/>
          <p:nvPr/>
        </p:nvCxnSpPr>
        <p:spPr>
          <a:xfrm>
            <a:off x="8499106"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xmlns="" id="{299ABA4E-64B8-46D0-9CFD-CA5B245CD8EE}"/>
              </a:ext>
            </a:extLst>
          </p:cNvPr>
          <p:cNvCxnSpPr/>
          <p:nvPr/>
        </p:nvCxnSpPr>
        <p:spPr>
          <a:xfrm>
            <a:off x="9858122" y="3231177"/>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xmlns="" id="{96663691-A5F3-499A-AA10-D51FE1376B4F}"/>
              </a:ext>
            </a:extLst>
          </p:cNvPr>
          <p:cNvCxnSpPr/>
          <p:nvPr/>
        </p:nvCxnSpPr>
        <p:spPr>
          <a:xfrm>
            <a:off x="10440739" y="3221396"/>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矩形: 圆角 119">
            <a:extLst>
              <a:ext uri="{FF2B5EF4-FFF2-40B4-BE49-F238E27FC236}">
                <a16:creationId xmlns:a16="http://schemas.microsoft.com/office/drawing/2014/main" xmlns="" id="{86236A32-4FF0-439A-8582-9C29411F08B7}"/>
              </a:ext>
            </a:extLst>
          </p:cNvPr>
          <p:cNvSpPr/>
          <p:nvPr/>
        </p:nvSpPr>
        <p:spPr>
          <a:xfrm>
            <a:off x="1015068"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xmlns="" id="{D86F4C59-F58D-4E69-90C2-7A65D37B96E2}"/>
              </a:ext>
            </a:extLst>
          </p:cNvPr>
          <p:cNvSpPr txBox="1"/>
          <p:nvPr/>
        </p:nvSpPr>
        <p:spPr>
          <a:xfrm>
            <a:off x="947165" y="3700528"/>
            <a:ext cx="453908" cy="646331"/>
          </a:xfrm>
          <a:prstGeom prst="rect">
            <a:avLst/>
          </a:prstGeom>
          <a:noFill/>
        </p:spPr>
        <p:txBody>
          <a:bodyPr wrap="square" rtlCol="0">
            <a:spAutoFit/>
          </a:bodyPr>
          <a:lstStyle/>
          <a:p>
            <a:r>
              <a:rPr lang="zh-CN" altLang="en-US" dirty="0"/>
              <a:t>记录</a:t>
            </a:r>
          </a:p>
        </p:txBody>
      </p:sp>
      <p:sp>
        <p:nvSpPr>
          <p:cNvPr id="122" name="矩形: 圆角 121">
            <a:extLst>
              <a:ext uri="{FF2B5EF4-FFF2-40B4-BE49-F238E27FC236}">
                <a16:creationId xmlns:a16="http://schemas.microsoft.com/office/drawing/2014/main" xmlns="" id="{67628F70-9EF9-4E20-B623-374E71343DE9}"/>
              </a:ext>
            </a:extLst>
          </p:cNvPr>
          <p:cNvSpPr/>
          <p:nvPr/>
        </p:nvSpPr>
        <p:spPr>
          <a:xfrm>
            <a:off x="2033583"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B2EE75AA-64F2-4C5F-A497-C19AB78F5110}"/>
              </a:ext>
            </a:extLst>
          </p:cNvPr>
          <p:cNvSpPr txBox="1"/>
          <p:nvPr/>
        </p:nvSpPr>
        <p:spPr>
          <a:xfrm>
            <a:off x="1965680" y="3700528"/>
            <a:ext cx="453908" cy="646331"/>
          </a:xfrm>
          <a:prstGeom prst="rect">
            <a:avLst/>
          </a:prstGeom>
          <a:noFill/>
        </p:spPr>
        <p:txBody>
          <a:bodyPr wrap="square" rtlCol="0">
            <a:spAutoFit/>
          </a:bodyPr>
          <a:lstStyle/>
          <a:p>
            <a:r>
              <a:rPr lang="zh-CN" altLang="en-US" dirty="0"/>
              <a:t>记录</a:t>
            </a:r>
          </a:p>
        </p:txBody>
      </p:sp>
      <p:sp>
        <p:nvSpPr>
          <p:cNvPr id="124" name="矩形: 圆角 123">
            <a:extLst>
              <a:ext uri="{FF2B5EF4-FFF2-40B4-BE49-F238E27FC236}">
                <a16:creationId xmlns:a16="http://schemas.microsoft.com/office/drawing/2014/main" xmlns="" id="{33663453-09C2-42A5-B8DE-E3DA65F82167}"/>
              </a:ext>
            </a:extLst>
          </p:cNvPr>
          <p:cNvSpPr/>
          <p:nvPr/>
        </p:nvSpPr>
        <p:spPr>
          <a:xfrm>
            <a:off x="2617031"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xmlns="" id="{DB969B42-9661-4ED9-9043-B21FA11747F4}"/>
              </a:ext>
            </a:extLst>
          </p:cNvPr>
          <p:cNvSpPr txBox="1"/>
          <p:nvPr/>
        </p:nvSpPr>
        <p:spPr>
          <a:xfrm>
            <a:off x="2549128" y="3698154"/>
            <a:ext cx="453908" cy="646331"/>
          </a:xfrm>
          <a:prstGeom prst="rect">
            <a:avLst/>
          </a:prstGeom>
          <a:noFill/>
        </p:spPr>
        <p:txBody>
          <a:bodyPr wrap="square" rtlCol="0">
            <a:spAutoFit/>
          </a:bodyPr>
          <a:lstStyle/>
          <a:p>
            <a:r>
              <a:rPr lang="zh-CN" altLang="en-US" dirty="0"/>
              <a:t>记录</a:t>
            </a:r>
          </a:p>
        </p:txBody>
      </p:sp>
      <p:sp>
        <p:nvSpPr>
          <p:cNvPr id="126" name="矩形: 圆角 125">
            <a:extLst>
              <a:ext uri="{FF2B5EF4-FFF2-40B4-BE49-F238E27FC236}">
                <a16:creationId xmlns:a16="http://schemas.microsoft.com/office/drawing/2014/main" xmlns="" id="{59D8BDC0-4142-4FCD-9307-45A53841E742}"/>
              </a:ext>
            </a:extLst>
          </p:cNvPr>
          <p:cNvSpPr/>
          <p:nvPr/>
        </p:nvSpPr>
        <p:spPr>
          <a:xfrm>
            <a:off x="389987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27EBF598-B4DB-4635-A202-8CDB541E6EC9}"/>
              </a:ext>
            </a:extLst>
          </p:cNvPr>
          <p:cNvSpPr txBox="1"/>
          <p:nvPr/>
        </p:nvSpPr>
        <p:spPr>
          <a:xfrm>
            <a:off x="3831967" y="3698154"/>
            <a:ext cx="453908" cy="646331"/>
          </a:xfrm>
          <a:prstGeom prst="rect">
            <a:avLst/>
          </a:prstGeom>
          <a:noFill/>
        </p:spPr>
        <p:txBody>
          <a:bodyPr wrap="square" rtlCol="0">
            <a:spAutoFit/>
          </a:bodyPr>
          <a:lstStyle/>
          <a:p>
            <a:r>
              <a:rPr lang="zh-CN" altLang="en-US" dirty="0"/>
              <a:t>记录</a:t>
            </a:r>
          </a:p>
        </p:txBody>
      </p:sp>
      <p:sp>
        <p:nvSpPr>
          <p:cNvPr id="128" name="矩形: 圆角 127">
            <a:extLst>
              <a:ext uri="{FF2B5EF4-FFF2-40B4-BE49-F238E27FC236}">
                <a16:creationId xmlns:a16="http://schemas.microsoft.com/office/drawing/2014/main" xmlns="" id="{CE12E50C-866C-44A0-9C99-AF4C34AF20A6}"/>
              </a:ext>
            </a:extLst>
          </p:cNvPr>
          <p:cNvSpPr/>
          <p:nvPr/>
        </p:nvSpPr>
        <p:spPr>
          <a:xfrm>
            <a:off x="4504493" y="3635363"/>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xmlns="" id="{F35CC3FF-51D9-4EAA-9981-7CB16BA6E8D8}"/>
              </a:ext>
            </a:extLst>
          </p:cNvPr>
          <p:cNvSpPr txBox="1"/>
          <p:nvPr/>
        </p:nvSpPr>
        <p:spPr>
          <a:xfrm>
            <a:off x="4436590" y="3703310"/>
            <a:ext cx="453908" cy="646331"/>
          </a:xfrm>
          <a:prstGeom prst="rect">
            <a:avLst/>
          </a:prstGeom>
          <a:noFill/>
        </p:spPr>
        <p:txBody>
          <a:bodyPr wrap="square" rtlCol="0">
            <a:spAutoFit/>
          </a:bodyPr>
          <a:lstStyle/>
          <a:p>
            <a:r>
              <a:rPr lang="zh-CN" altLang="en-US" dirty="0"/>
              <a:t>记录</a:t>
            </a:r>
          </a:p>
        </p:txBody>
      </p:sp>
      <p:sp>
        <p:nvSpPr>
          <p:cNvPr id="130" name="矩形: 圆角 129">
            <a:extLst>
              <a:ext uri="{FF2B5EF4-FFF2-40B4-BE49-F238E27FC236}">
                <a16:creationId xmlns:a16="http://schemas.microsoft.com/office/drawing/2014/main" xmlns="" id="{B44ACDFA-CE29-41CF-A5C1-05E519257C6E}"/>
              </a:ext>
            </a:extLst>
          </p:cNvPr>
          <p:cNvSpPr/>
          <p:nvPr/>
        </p:nvSpPr>
        <p:spPr>
          <a:xfrm>
            <a:off x="556630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xmlns="" id="{161D73EE-A0B6-4F06-8B12-AC1DCB04FCB6}"/>
              </a:ext>
            </a:extLst>
          </p:cNvPr>
          <p:cNvSpPr txBox="1"/>
          <p:nvPr/>
        </p:nvSpPr>
        <p:spPr>
          <a:xfrm>
            <a:off x="5498397" y="3698154"/>
            <a:ext cx="453908" cy="646331"/>
          </a:xfrm>
          <a:prstGeom prst="rect">
            <a:avLst/>
          </a:prstGeom>
          <a:noFill/>
        </p:spPr>
        <p:txBody>
          <a:bodyPr wrap="square" rtlCol="0">
            <a:spAutoFit/>
          </a:bodyPr>
          <a:lstStyle/>
          <a:p>
            <a:r>
              <a:rPr lang="zh-CN" altLang="en-US" dirty="0"/>
              <a:t>记录</a:t>
            </a:r>
          </a:p>
        </p:txBody>
      </p:sp>
      <p:sp>
        <p:nvSpPr>
          <p:cNvPr id="132" name="矩形: 圆角 131">
            <a:extLst>
              <a:ext uri="{FF2B5EF4-FFF2-40B4-BE49-F238E27FC236}">
                <a16:creationId xmlns:a16="http://schemas.microsoft.com/office/drawing/2014/main" xmlns="" id="{C855D943-DF3F-4239-8430-F0A3B5B9AB0C}"/>
              </a:ext>
            </a:extLst>
          </p:cNvPr>
          <p:cNvSpPr/>
          <p:nvPr/>
        </p:nvSpPr>
        <p:spPr>
          <a:xfrm>
            <a:off x="6106456"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2FC3687E-A2E3-418F-8E11-7DA5DA8800CF}"/>
              </a:ext>
            </a:extLst>
          </p:cNvPr>
          <p:cNvSpPr txBox="1"/>
          <p:nvPr/>
        </p:nvSpPr>
        <p:spPr>
          <a:xfrm>
            <a:off x="6038553" y="3698154"/>
            <a:ext cx="453908" cy="646331"/>
          </a:xfrm>
          <a:prstGeom prst="rect">
            <a:avLst/>
          </a:prstGeom>
          <a:noFill/>
        </p:spPr>
        <p:txBody>
          <a:bodyPr wrap="square" rtlCol="0">
            <a:spAutoFit/>
          </a:bodyPr>
          <a:lstStyle/>
          <a:p>
            <a:r>
              <a:rPr lang="zh-CN" altLang="en-US" dirty="0"/>
              <a:t>记录</a:t>
            </a:r>
          </a:p>
        </p:txBody>
      </p:sp>
      <p:sp>
        <p:nvSpPr>
          <p:cNvPr id="134" name="矩形: 圆角 133">
            <a:extLst>
              <a:ext uri="{FF2B5EF4-FFF2-40B4-BE49-F238E27FC236}">
                <a16:creationId xmlns:a16="http://schemas.microsoft.com/office/drawing/2014/main" xmlns="" id="{DF7E117D-C34D-4CB5-BCD2-8AA09AF6740B}"/>
              </a:ext>
            </a:extLst>
          </p:cNvPr>
          <p:cNvSpPr/>
          <p:nvPr/>
        </p:nvSpPr>
        <p:spPr>
          <a:xfrm>
            <a:off x="7805912"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00E3E16D-E031-429F-9A9A-AFDECC16F2E5}"/>
              </a:ext>
            </a:extLst>
          </p:cNvPr>
          <p:cNvSpPr txBox="1"/>
          <p:nvPr/>
        </p:nvSpPr>
        <p:spPr>
          <a:xfrm>
            <a:off x="7738009" y="3698154"/>
            <a:ext cx="453908" cy="646331"/>
          </a:xfrm>
          <a:prstGeom prst="rect">
            <a:avLst/>
          </a:prstGeom>
          <a:noFill/>
        </p:spPr>
        <p:txBody>
          <a:bodyPr wrap="square" rtlCol="0">
            <a:spAutoFit/>
          </a:bodyPr>
          <a:lstStyle/>
          <a:p>
            <a:r>
              <a:rPr lang="zh-CN" altLang="en-US" dirty="0"/>
              <a:t>记录</a:t>
            </a:r>
          </a:p>
        </p:txBody>
      </p:sp>
      <p:sp>
        <p:nvSpPr>
          <p:cNvPr id="136" name="矩形: 圆角 135">
            <a:extLst>
              <a:ext uri="{FF2B5EF4-FFF2-40B4-BE49-F238E27FC236}">
                <a16:creationId xmlns:a16="http://schemas.microsoft.com/office/drawing/2014/main" xmlns="" id="{0A181E28-C554-47FC-97DA-4EB22127215C}"/>
              </a:ext>
            </a:extLst>
          </p:cNvPr>
          <p:cNvSpPr/>
          <p:nvPr/>
        </p:nvSpPr>
        <p:spPr>
          <a:xfrm>
            <a:off x="8335903"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6B031268-E41C-4EBA-B584-96F11B8045CD}"/>
              </a:ext>
            </a:extLst>
          </p:cNvPr>
          <p:cNvSpPr txBox="1"/>
          <p:nvPr/>
        </p:nvSpPr>
        <p:spPr>
          <a:xfrm>
            <a:off x="8268000" y="3698154"/>
            <a:ext cx="453908" cy="646331"/>
          </a:xfrm>
          <a:prstGeom prst="rect">
            <a:avLst/>
          </a:prstGeom>
          <a:noFill/>
        </p:spPr>
        <p:txBody>
          <a:bodyPr wrap="square" rtlCol="0">
            <a:spAutoFit/>
          </a:bodyPr>
          <a:lstStyle/>
          <a:p>
            <a:r>
              <a:rPr lang="zh-CN" altLang="en-US" dirty="0"/>
              <a:t>记录</a:t>
            </a:r>
          </a:p>
        </p:txBody>
      </p:sp>
      <p:sp>
        <p:nvSpPr>
          <p:cNvPr id="138" name="矩形: 圆角 137">
            <a:extLst>
              <a:ext uri="{FF2B5EF4-FFF2-40B4-BE49-F238E27FC236}">
                <a16:creationId xmlns:a16="http://schemas.microsoft.com/office/drawing/2014/main" xmlns="" id="{6D0343F0-9F80-4FEE-BDD5-B394BC4C0CCA}"/>
              </a:ext>
            </a:extLst>
          </p:cNvPr>
          <p:cNvSpPr/>
          <p:nvPr/>
        </p:nvSpPr>
        <p:spPr>
          <a:xfrm>
            <a:off x="9710775"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F910D3A0-E3A2-4C5F-A3D6-A365BFCC0265}"/>
              </a:ext>
            </a:extLst>
          </p:cNvPr>
          <p:cNvSpPr txBox="1"/>
          <p:nvPr/>
        </p:nvSpPr>
        <p:spPr>
          <a:xfrm>
            <a:off x="9642872" y="3698154"/>
            <a:ext cx="453908" cy="646331"/>
          </a:xfrm>
          <a:prstGeom prst="rect">
            <a:avLst/>
          </a:prstGeom>
          <a:noFill/>
        </p:spPr>
        <p:txBody>
          <a:bodyPr wrap="square" rtlCol="0">
            <a:spAutoFit/>
          </a:bodyPr>
          <a:lstStyle/>
          <a:p>
            <a:r>
              <a:rPr lang="zh-CN" altLang="en-US" dirty="0"/>
              <a:t>记录</a:t>
            </a:r>
          </a:p>
        </p:txBody>
      </p:sp>
      <p:sp>
        <p:nvSpPr>
          <p:cNvPr id="140" name="矩形: 圆角 139">
            <a:extLst>
              <a:ext uri="{FF2B5EF4-FFF2-40B4-BE49-F238E27FC236}">
                <a16:creationId xmlns:a16="http://schemas.microsoft.com/office/drawing/2014/main" xmlns="" id="{4303257D-8EF3-4218-AFE7-4BA74F6578C5}"/>
              </a:ext>
            </a:extLst>
          </p:cNvPr>
          <p:cNvSpPr/>
          <p:nvPr/>
        </p:nvSpPr>
        <p:spPr>
          <a:xfrm>
            <a:off x="1033228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BE618F2E-782B-494D-9330-001D5301C088}"/>
              </a:ext>
            </a:extLst>
          </p:cNvPr>
          <p:cNvSpPr txBox="1"/>
          <p:nvPr/>
        </p:nvSpPr>
        <p:spPr>
          <a:xfrm>
            <a:off x="10264377" y="3698154"/>
            <a:ext cx="453908" cy="646331"/>
          </a:xfrm>
          <a:prstGeom prst="rect">
            <a:avLst/>
          </a:prstGeom>
          <a:noFill/>
        </p:spPr>
        <p:txBody>
          <a:bodyPr wrap="square" rtlCol="0">
            <a:spAutoFit/>
          </a:bodyPr>
          <a:lstStyle/>
          <a:p>
            <a:r>
              <a:rPr lang="zh-CN" altLang="en-US" dirty="0"/>
              <a:t>记录</a:t>
            </a:r>
          </a:p>
        </p:txBody>
      </p:sp>
      <p:sp>
        <p:nvSpPr>
          <p:cNvPr id="3" name="矩形 2">
            <a:extLst>
              <a:ext uri="{FF2B5EF4-FFF2-40B4-BE49-F238E27FC236}">
                <a16:creationId xmlns:a16="http://schemas.microsoft.com/office/drawing/2014/main" xmlns="" id="{C204FFA7-B2AC-4C13-B540-AD2FF39219B5}"/>
              </a:ext>
            </a:extLst>
          </p:cNvPr>
          <p:cNvSpPr/>
          <p:nvPr/>
        </p:nvSpPr>
        <p:spPr>
          <a:xfrm>
            <a:off x="2295939" y="4957015"/>
            <a:ext cx="7485624" cy="923330"/>
          </a:xfrm>
          <a:prstGeom prst="rect">
            <a:avLst/>
          </a:prstGeom>
        </p:spPr>
        <p:txBody>
          <a:bodyPr wrap="square">
            <a:spAutoFit/>
          </a:bodyPr>
          <a:lstStyle/>
          <a:p>
            <a:r>
              <a:rPr lang="en-US" altLang="zh-CN" dirty="0"/>
              <a:t>4</a:t>
            </a:r>
            <a:r>
              <a:rPr lang="zh-CN" altLang="en-US" dirty="0"/>
              <a:t>）在</a:t>
            </a:r>
            <a:r>
              <a:rPr lang="en-US" altLang="zh-CN" dirty="0"/>
              <a:t>B+</a:t>
            </a:r>
            <a:r>
              <a:rPr lang="zh-CN" altLang="en-US" dirty="0"/>
              <a:t>树中，</a:t>
            </a:r>
            <a:r>
              <a:rPr lang="zh-CN" altLang="en-US" dirty="0">
                <a:solidFill>
                  <a:schemeClr val="accent2"/>
                </a:solidFill>
              </a:rPr>
              <a:t>叶结点包含了全部关键字</a:t>
            </a:r>
            <a:r>
              <a:rPr lang="zh-CN" altLang="en-US" dirty="0"/>
              <a:t>，即在非叶结点中</a:t>
            </a:r>
            <a:r>
              <a:rPr lang="zh-CN" altLang="en-US" dirty="0">
                <a:solidFill>
                  <a:srgbClr val="FF0000"/>
                </a:solidFill>
              </a:rPr>
              <a:t>出现的关键字也会出现在叶结点中，而且叶子结点的指针指向记录</a:t>
            </a:r>
            <a:r>
              <a:rPr lang="zh-CN" altLang="en-US" dirty="0"/>
              <a:t>；而在</a:t>
            </a:r>
            <a:r>
              <a:rPr lang="en-US" altLang="zh-CN" dirty="0"/>
              <a:t>B</a:t>
            </a:r>
            <a:r>
              <a:rPr lang="zh-CN" altLang="en-US" dirty="0"/>
              <a:t>树中，叶结点包含的关键字和其他结点包含的关键字是不重复的。</a:t>
            </a:r>
          </a:p>
        </p:txBody>
      </p:sp>
      <p:sp>
        <p:nvSpPr>
          <p:cNvPr id="5" name="椭圆 4">
            <a:extLst>
              <a:ext uri="{FF2B5EF4-FFF2-40B4-BE49-F238E27FC236}">
                <a16:creationId xmlns:a16="http://schemas.microsoft.com/office/drawing/2014/main" xmlns="" id="{61507D02-8114-4FD6-AE5D-AC21CF6C5157}"/>
              </a:ext>
            </a:extLst>
          </p:cNvPr>
          <p:cNvSpPr/>
          <p:nvPr/>
        </p:nvSpPr>
        <p:spPr>
          <a:xfrm>
            <a:off x="264295" y="4966489"/>
            <a:ext cx="1645301" cy="134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这里需要区分关键字和记录</a:t>
            </a:r>
          </a:p>
        </p:txBody>
      </p:sp>
    </p:spTree>
    <p:extLst>
      <p:ext uri="{BB962C8B-B14F-4D97-AF65-F5344CB8AC3E}">
        <p14:creationId xmlns:p14="http://schemas.microsoft.com/office/powerpoint/2010/main" val="238454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a:t>
            </a:r>
            <a:r>
              <a:rPr lang="zh-CN" altLang="en-US" sz="2600" b="1" dirty="0">
                <a:solidFill>
                  <a:schemeClr val="accent1"/>
                </a:solidFill>
              </a:rPr>
              <a:t>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xmlns="" id="{B9A73056-1968-4D7D-BDFE-9C453CE587D7}"/>
              </a:ext>
            </a:extLst>
          </p:cNvPr>
          <p:cNvGraphicFramePr>
            <a:graphicFrameLocks noGrp="1"/>
          </p:cNvGraphicFramePr>
          <p:nvPr/>
        </p:nvGraphicFramePr>
        <p:xfrm>
          <a:off x="5527708" y="771425"/>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60     85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0" name="表格 69">
            <a:extLst>
              <a:ext uri="{FF2B5EF4-FFF2-40B4-BE49-F238E27FC236}">
                <a16:creationId xmlns:a16="http://schemas.microsoft.com/office/drawing/2014/main" xmlns="" id="{5B13466F-F2E1-4342-B3B4-A1755A03613A}"/>
              </a:ext>
            </a:extLst>
          </p:cNvPr>
          <p:cNvGraphicFramePr>
            <a:graphicFrameLocks noGrp="1"/>
          </p:cNvGraphicFramePr>
          <p:nvPr/>
        </p:nvGraphicFramePr>
        <p:xfrm>
          <a:off x="2816401" y="1618686"/>
          <a:ext cx="1520708" cy="370840"/>
        </p:xfrm>
        <a:graphic>
          <a:graphicData uri="http://schemas.openxmlformats.org/drawingml/2006/table">
            <a:tbl>
              <a:tblPr firstRow="1" bandRow="1">
                <a:tableStyleId>{5C22544A-7EE6-4342-B048-85BDC9FD1C3A}</a:tableStyleId>
              </a:tblPr>
              <a:tblGrid>
                <a:gridCol w="15207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10  20  50  60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1" name="表格 70">
            <a:extLst>
              <a:ext uri="{FF2B5EF4-FFF2-40B4-BE49-F238E27FC236}">
                <a16:creationId xmlns:a16="http://schemas.microsoft.com/office/drawing/2014/main" xmlns="" id="{0061BFA1-3140-4F70-8A20-6E1DB189AFED}"/>
              </a:ext>
            </a:extLst>
          </p:cNvPr>
          <p:cNvGraphicFramePr>
            <a:graphicFrameLocks noGrp="1"/>
          </p:cNvGraphicFramePr>
          <p:nvPr/>
        </p:nvGraphicFramePr>
        <p:xfrm>
          <a:off x="8261849" y="1618686"/>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77     85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2" name="表格 71">
            <a:extLst>
              <a:ext uri="{FF2B5EF4-FFF2-40B4-BE49-F238E27FC236}">
                <a16:creationId xmlns:a16="http://schemas.microsoft.com/office/drawing/2014/main" xmlns="" id="{9F164992-2050-4F33-B703-05CA17AC0EDF}"/>
              </a:ext>
            </a:extLst>
          </p:cNvPr>
          <p:cNvGraphicFramePr>
            <a:graphicFrameLocks noGrp="1"/>
          </p:cNvGraphicFramePr>
          <p:nvPr>
            <p:extLst>
              <p:ext uri="{D42A27DB-BD31-4B8C-83A1-F6EECF244321}">
                <p14:modId xmlns:p14="http://schemas.microsoft.com/office/powerpoint/2010/main" val="993039686"/>
              </p:ext>
            </p:extLst>
          </p:nvPr>
        </p:nvGraphicFramePr>
        <p:xfrm>
          <a:off x="947165" y="2878509"/>
          <a:ext cx="453908" cy="370840"/>
        </p:xfrm>
        <a:graphic>
          <a:graphicData uri="http://schemas.openxmlformats.org/drawingml/2006/table">
            <a:tbl>
              <a:tblPr firstRow="1" bandRow="1">
                <a:tableStyleId>{5C22544A-7EE6-4342-B048-85BDC9FD1C3A}</a:tableStyleId>
              </a:tblPr>
              <a:tblGrid>
                <a:gridCol w="453908">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10</a:t>
                      </a:r>
                      <a:r>
                        <a:rPr lang="en-US" altLang="zh-CN" b="0" dirty="0">
                          <a:solidFill>
                            <a:srgbClr val="FF0000"/>
                          </a:solidFill>
                        </a:rPr>
                        <a:t> </a:t>
                      </a:r>
                      <a:endParaRPr lang="zh-CN"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3" name="表格 72">
            <a:extLst>
              <a:ext uri="{FF2B5EF4-FFF2-40B4-BE49-F238E27FC236}">
                <a16:creationId xmlns:a16="http://schemas.microsoft.com/office/drawing/2014/main" xmlns="" id="{67960C3B-BC7E-462A-B851-264DCE44F547}"/>
              </a:ext>
            </a:extLst>
          </p:cNvPr>
          <p:cNvGraphicFramePr>
            <a:graphicFrameLocks noGrp="1"/>
          </p:cNvGraphicFramePr>
          <p:nvPr>
            <p:extLst>
              <p:ext uri="{D42A27DB-BD31-4B8C-83A1-F6EECF244321}">
                <p14:modId xmlns:p14="http://schemas.microsoft.com/office/powerpoint/2010/main" val="3991950428"/>
              </p:ext>
            </p:extLst>
          </p:nvPr>
        </p:nvGraphicFramePr>
        <p:xfrm>
          <a:off x="1909596"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16     20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4" name="表格 73">
            <a:extLst>
              <a:ext uri="{FF2B5EF4-FFF2-40B4-BE49-F238E27FC236}">
                <a16:creationId xmlns:a16="http://schemas.microsoft.com/office/drawing/2014/main" xmlns="" id="{581C3219-0D82-4CBF-B890-00DF20A1A1A4}"/>
              </a:ext>
            </a:extLst>
          </p:cNvPr>
          <p:cNvGraphicFramePr>
            <a:graphicFrameLocks noGrp="1"/>
          </p:cNvGraphicFramePr>
          <p:nvPr>
            <p:extLst>
              <p:ext uri="{D42A27DB-BD31-4B8C-83A1-F6EECF244321}">
                <p14:modId xmlns:p14="http://schemas.microsoft.com/office/powerpoint/2010/main" val="3191921766"/>
              </p:ext>
            </p:extLst>
          </p:nvPr>
        </p:nvGraphicFramePr>
        <p:xfrm>
          <a:off x="3769297" y="2873772"/>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40     50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5" name="表格 74">
            <a:extLst>
              <a:ext uri="{FF2B5EF4-FFF2-40B4-BE49-F238E27FC236}">
                <a16:creationId xmlns:a16="http://schemas.microsoft.com/office/drawing/2014/main" xmlns="" id="{95FE204E-1286-414A-B52B-8CE903587011}"/>
              </a:ext>
            </a:extLst>
          </p:cNvPr>
          <p:cNvGraphicFramePr>
            <a:graphicFrameLocks noGrp="1"/>
          </p:cNvGraphicFramePr>
          <p:nvPr>
            <p:extLst>
              <p:ext uri="{D42A27DB-BD31-4B8C-83A1-F6EECF244321}">
                <p14:modId xmlns:p14="http://schemas.microsoft.com/office/powerpoint/2010/main" val="4163204114"/>
              </p:ext>
            </p:extLst>
          </p:nvPr>
        </p:nvGraphicFramePr>
        <p:xfrm>
          <a:off x="5411683"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a:t>
                      </a:r>
                      <a:r>
                        <a:rPr lang="en-US" altLang="zh-CN" b="0" dirty="0">
                          <a:solidFill>
                            <a:schemeClr val="tx1"/>
                          </a:solidFill>
                        </a:rPr>
                        <a:t>55</a:t>
                      </a:r>
                      <a:r>
                        <a:rPr lang="en-US" altLang="zh-CN" b="0" dirty="0">
                          <a:solidFill>
                            <a:schemeClr val="accent2"/>
                          </a:solidFill>
                        </a:rPr>
                        <a:t>     </a:t>
                      </a:r>
                      <a:r>
                        <a:rPr lang="en-US" altLang="zh-CN" b="0" dirty="0">
                          <a:solidFill>
                            <a:schemeClr val="tx1"/>
                          </a:solidFill>
                        </a:rPr>
                        <a:t>60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6" name="表格 75">
            <a:extLst>
              <a:ext uri="{FF2B5EF4-FFF2-40B4-BE49-F238E27FC236}">
                <a16:creationId xmlns:a16="http://schemas.microsoft.com/office/drawing/2014/main" xmlns="" id="{81971CA9-D60D-4DC5-AFA9-9F1DBF494B69}"/>
              </a:ext>
            </a:extLst>
          </p:cNvPr>
          <p:cNvGraphicFramePr>
            <a:graphicFrameLocks noGrp="1"/>
          </p:cNvGraphicFramePr>
          <p:nvPr>
            <p:extLst>
              <p:ext uri="{D42A27DB-BD31-4B8C-83A1-F6EECF244321}">
                <p14:modId xmlns:p14="http://schemas.microsoft.com/office/powerpoint/2010/main" val="875087604"/>
              </p:ext>
            </p:extLst>
          </p:nvPr>
        </p:nvGraphicFramePr>
        <p:xfrm>
          <a:off x="7634128" y="2879594"/>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accent2"/>
                          </a:solidFill>
                        </a:rPr>
                        <a:t> </a:t>
                      </a:r>
                      <a:r>
                        <a:rPr lang="en-US" altLang="zh-CN" b="0" dirty="0">
                          <a:solidFill>
                            <a:schemeClr val="tx1"/>
                          </a:solidFill>
                        </a:rPr>
                        <a:t>69</a:t>
                      </a:r>
                      <a:r>
                        <a:rPr lang="en-US" altLang="zh-CN" b="0" dirty="0">
                          <a:solidFill>
                            <a:schemeClr val="accent2"/>
                          </a:solidFill>
                        </a:rPr>
                        <a:t>     </a:t>
                      </a:r>
                      <a:r>
                        <a:rPr lang="en-US" altLang="zh-CN" b="0" dirty="0">
                          <a:solidFill>
                            <a:schemeClr val="tx1"/>
                          </a:solidFill>
                        </a:rPr>
                        <a:t>77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graphicFrame>
        <p:nvGraphicFramePr>
          <p:cNvPr id="77" name="表格 76">
            <a:extLst>
              <a:ext uri="{FF2B5EF4-FFF2-40B4-BE49-F238E27FC236}">
                <a16:creationId xmlns:a16="http://schemas.microsoft.com/office/drawing/2014/main" xmlns="" id="{D1596D82-6419-4760-82FB-D3C986FA45CE}"/>
              </a:ext>
            </a:extLst>
          </p:cNvPr>
          <p:cNvGraphicFramePr>
            <a:graphicFrameLocks noGrp="1"/>
          </p:cNvGraphicFramePr>
          <p:nvPr>
            <p:extLst>
              <p:ext uri="{D42A27DB-BD31-4B8C-83A1-F6EECF244321}">
                <p14:modId xmlns:p14="http://schemas.microsoft.com/office/powerpoint/2010/main" val="1937212087"/>
              </p:ext>
            </p:extLst>
          </p:nvPr>
        </p:nvGraphicFramePr>
        <p:xfrm>
          <a:off x="9582865" y="2870120"/>
          <a:ext cx="1135624" cy="370840"/>
        </p:xfrm>
        <a:graphic>
          <a:graphicData uri="http://schemas.openxmlformats.org/drawingml/2006/table">
            <a:tbl>
              <a:tblPr firstRow="1" bandRow="1">
                <a:tableStyleId>{5C22544A-7EE6-4342-B048-85BDC9FD1C3A}</a:tableStyleId>
              </a:tblPr>
              <a:tblGrid>
                <a:gridCol w="1135624">
                  <a:extLst>
                    <a:ext uri="{9D8B030D-6E8A-4147-A177-3AD203B41FA5}">
                      <a16:colId xmlns:a16="http://schemas.microsoft.com/office/drawing/2014/main" xmlns="" val="1560658316"/>
                    </a:ext>
                  </a:extLst>
                </a:gridCol>
              </a:tblGrid>
              <a:tr h="370840">
                <a:tc>
                  <a:txBody>
                    <a:bodyPr/>
                    <a:lstStyle/>
                    <a:p>
                      <a:r>
                        <a:rPr lang="en-US" altLang="zh-CN" b="0" dirty="0">
                          <a:solidFill>
                            <a:schemeClr val="tx1"/>
                          </a:solidFill>
                        </a:rPr>
                        <a:t> 80     85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1746100"/>
                  </a:ext>
                </a:extLst>
              </a:tr>
            </a:tbl>
          </a:graphicData>
        </a:graphic>
      </p:graphicFrame>
      <p:cxnSp>
        <p:nvCxnSpPr>
          <p:cNvPr id="12" name="直接箭头连接符 11">
            <a:extLst>
              <a:ext uri="{FF2B5EF4-FFF2-40B4-BE49-F238E27FC236}">
                <a16:creationId xmlns:a16="http://schemas.microsoft.com/office/drawing/2014/main" xmlns="" id="{3D4DC1A3-F889-47FA-82E8-F5CDA131F18E}"/>
              </a:ext>
            </a:extLst>
          </p:cNvPr>
          <p:cNvCxnSpPr>
            <a:cxnSpLocks/>
            <a:endCxn id="70" idx="0"/>
          </p:cNvCxnSpPr>
          <p:nvPr/>
        </p:nvCxnSpPr>
        <p:spPr>
          <a:xfrm flipH="1">
            <a:off x="3576755" y="1142265"/>
            <a:ext cx="2206434"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xmlns="" id="{B9CF404A-C53E-4804-8AE4-048197BFB49C}"/>
              </a:ext>
            </a:extLst>
          </p:cNvPr>
          <p:cNvCxnSpPr>
            <a:cxnSpLocks/>
            <a:endCxn id="71" idx="0"/>
          </p:cNvCxnSpPr>
          <p:nvPr/>
        </p:nvCxnSpPr>
        <p:spPr>
          <a:xfrm>
            <a:off x="6408813" y="1142265"/>
            <a:ext cx="2420848" cy="47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xmlns="" id="{DFD48A92-E97A-41F1-B2F0-FD8FA2A67BC0}"/>
              </a:ext>
            </a:extLst>
          </p:cNvPr>
          <p:cNvCxnSpPr>
            <a:cxnSpLocks/>
            <a:endCxn id="72" idx="0"/>
          </p:cNvCxnSpPr>
          <p:nvPr/>
        </p:nvCxnSpPr>
        <p:spPr>
          <a:xfrm flipH="1">
            <a:off x="1174119" y="1989526"/>
            <a:ext cx="1871101" cy="888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C6694DAD-B31D-4648-A4BE-DFF0F042C8B7}"/>
              </a:ext>
            </a:extLst>
          </p:cNvPr>
          <p:cNvCxnSpPr>
            <a:cxnSpLocks/>
            <a:endCxn id="73" idx="0"/>
          </p:cNvCxnSpPr>
          <p:nvPr/>
        </p:nvCxnSpPr>
        <p:spPr>
          <a:xfrm flipH="1">
            <a:off x="2477408" y="1989526"/>
            <a:ext cx="970468"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xmlns="" id="{4AC29474-B08B-4A42-99FC-61B18C2FACD6}"/>
              </a:ext>
            </a:extLst>
          </p:cNvPr>
          <p:cNvCxnSpPr>
            <a:cxnSpLocks/>
            <a:endCxn id="74" idx="0"/>
          </p:cNvCxnSpPr>
          <p:nvPr/>
        </p:nvCxnSpPr>
        <p:spPr>
          <a:xfrm>
            <a:off x="3769297" y="1989526"/>
            <a:ext cx="567812" cy="88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72E141D1-569A-4061-B723-3555C093D6B8}"/>
              </a:ext>
            </a:extLst>
          </p:cNvPr>
          <p:cNvCxnSpPr>
            <a:endCxn id="75" idx="0"/>
          </p:cNvCxnSpPr>
          <p:nvPr/>
        </p:nvCxnSpPr>
        <p:spPr>
          <a:xfrm>
            <a:off x="4186106" y="1989526"/>
            <a:ext cx="1793389"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903CB9FB-CD50-4860-9998-DF5C65975F89}"/>
              </a:ext>
            </a:extLst>
          </p:cNvPr>
          <p:cNvCxnSpPr>
            <a:endCxn id="76" idx="0"/>
          </p:cNvCxnSpPr>
          <p:nvPr/>
        </p:nvCxnSpPr>
        <p:spPr>
          <a:xfrm flipH="1">
            <a:off x="8201940" y="1989526"/>
            <a:ext cx="379998" cy="89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xmlns="" id="{EDAAF7AB-0FF0-4309-9A84-FD3ADFEF98CA}"/>
              </a:ext>
            </a:extLst>
          </p:cNvPr>
          <p:cNvCxnSpPr>
            <a:endCxn id="77" idx="0"/>
          </p:cNvCxnSpPr>
          <p:nvPr/>
        </p:nvCxnSpPr>
        <p:spPr>
          <a:xfrm>
            <a:off x="9102055" y="1989526"/>
            <a:ext cx="1048622" cy="88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xmlns="" id="{21119703-BE8C-4A10-9D56-55A4F54DF627}"/>
              </a:ext>
            </a:extLst>
          </p:cNvPr>
          <p:cNvCxnSpPr>
            <a:endCxn id="72" idx="1"/>
          </p:cNvCxnSpPr>
          <p:nvPr/>
        </p:nvCxnSpPr>
        <p:spPr>
          <a:xfrm>
            <a:off x="302004" y="3063929"/>
            <a:ext cx="64516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xmlns="" id="{A17AC1A0-E726-49BF-9513-26CE8FFE6C25}"/>
              </a:ext>
            </a:extLst>
          </p:cNvPr>
          <p:cNvCxnSpPr>
            <a:endCxn id="73" idx="1"/>
          </p:cNvCxnSpPr>
          <p:nvPr/>
        </p:nvCxnSpPr>
        <p:spPr>
          <a:xfrm flipV="1">
            <a:off x="1401073" y="3059192"/>
            <a:ext cx="508523" cy="47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xmlns="" id="{5BA89445-3015-41F5-AE4A-4B276FCAE153}"/>
              </a:ext>
            </a:extLst>
          </p:cNvPr>
          <p:cNvCxnSpPr>
            <a:cxnSpLocks/>
            <a:stCxn id="73" idx="3"/>
            <a:endCxn id="74" idx="1"/>
          </p:cNvCxnSpPr>
          <p:nvPr/>
        </p:nvCxnSpPr>
        <p:spPr>
          <a:xfrm>
            <a:off x="3045220" y="3059192"/>
            <a:ext cx="72407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xmlns="" id="{877A7D59-1159-491D-BEBD-3EAAABC47785}"/>
              </a:ext>
            </a:extLst>
          </p:cNvPr>
          <p:cNvCxnSpPr>
            <a:endCxn id="75" idx="1"/>
          </p:cNvCxnSpPr>
          <p:nvPr/>
        </p:nvCxnSpPr>
        <p:spPr>
          <a:xfrm flipV="1">
            <a:off x="4904921" y="3055540"/>
            <a:ext cx="506762" cy="83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1C3D0720-88E3-40E1-84BA-EA57B230E251}"/>
              </a:ext>
            </a:extLst>
          </p:cNvPr>
          <p:cNvCxnSpPr>
            <a:cxnSpLocks/>
            <a:stCxn id="75" idx="3"/>
            <a:endCxn id="76" idx="1"/>
          </p:cNvCxnSpPr>
          <p:nvPr/>
        </p:nvCxnSpPr>
        <p:spPr>
          <a:xfrm>
            <a:off x="6547307" y="3055540"/>
            <a:ext cx="1086821" cy="947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xmlns="" id="{EE4461C5-25EE-44D6-9EF2-5B7B9C694000}"/>
              </a:ext>
            </a:extLst>
          </p:cNvPr>
          <p:cNvCxnSpPr>
            <a:endCxn id="77" idx="1"/>
          </p:cNvCxnSpPr>
          <p:nvPr/>
        </p:nvCxnSpPr>
        <p:spPr>
          <a:xfrm flipV="1">
            <a:off x="8769752" y="3055540"/>
            <a:ext cx="813113" cy="83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xmlns="" id="{79542BB5-B11C-4C1F-8776-528C88B3B2DA}"/>
              </a:ext>
            </a:extLst>
          </p:cNvPr>
          <p:cNvCxnSpPr/>
          <p:nvPr/>
        </p:nvCxnSpPr>
        <p:spPr>
          <a:xfrm>
            <a:off x="117411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A0E054DA-9EB6-4630-9841-CFC422D9C182}"/>
              </a:ext>
            </a:extLst>
          </p:cNvPr>
          <p:cNvCxnSpPr/>
          <p:nvPr/>
        </p:nvCxnSpPr>
        <p:spPr>
          <a:xfrm>
            <a:off x="2198974"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xmlns="" id="{1DA2660A-A713-42F5-9E16-31ED21D99607}"/>
              </a:ext>
            </a:extLst>
          </p:cNvPr>
          <p:cNvCxnSpPr/>
          <p:nvPr/>
        </p:nvCxnSpPr>
        <p:spPr>
          <a:xfrm>
            <a:off x="2735869"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xmlns="" id="{AB07D5C8-CC52-4DE5-A3D9-922640985DFE}"/>
              </a:ext>
            </a:extLst>
          </p:cNvPr>
          <p:cNvCxnSpPr/>
          <p:nvPr/>
        </p:nvCxnSpPr>
        <p:spPr>
          <a:xfrm>
            <a:off x="4053203"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xmlns="" id="{B0064FC4-9748-4947-9EC8-4A4EA66303B3}"/>
              </a:ext>
            </a:extLst>
          </p:cNvPr>
          <p:cNvCxnSpPr/>
          <p:nvPr/>
        </p:nvCxnSpPr>
        <p:spPr>
          <a:xfrm>
            <a:off x="4647474" y="3240960"/>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xmlns="" id="{6A96E32A-ED97-4E78-BC0C-407BDA364A4C}"/>
              </a:ext>
            </a:extLst>
          </p:cNvPr>
          <p:cNvCxnSpPr/>
          <p:nvPr/>
        </p:nvCxnSpPr>
        <p:spPr>
          <a:xfrm>
            <a:off x="5697183"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xmlns="" id="{57BB2065-4E63-4D7B-9F1F-A3334E579F6D}"/>
              </a:ext>
            </a:extLst>
          </p:cNvPr>
          <p:cNvCxnSpPr/>
          <p:nvPr/>
        </p:nvCxnSpPr>
        <p:spPr>
          <a:xfrm>
            <a:off x="6250856" y="324095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xmlns="" id="{CB4BC758-3220-488F-93AD-160F31DC66BB}"/>
              </a:ext>
            </a:extLst>
          </p:cNvPr>
          <p:cNvCxnSpPr/>
          <p:nvPr/>
        </p:nvCxnSpPr>
        <p:spPr>
          <a:xfrm>
            <a:off x="7915900" y="3240958"/>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xmlns="" id="{B35DD1F6-0999-43A8-BE23-CCC6F390B5F5}"/>
              </a:ext>
            </a:extLst>
          </p:cNvPr>
          <p:cNvCxnSpPr/>
          <p:nvPr/>
        </p:nvCxnSpPr>
        <p:spPr>
          <a:xfrm>
            <a:off x="8499106" y="3249349"/>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xmlns="" id="{299ABA4E-64B8-46D0-9CFD-CA5B245CD8EE}"/>
              </a:ext>
            </a:extLst>
          </p:cNvPr>
          <p:cNvCxnSpPr/>
          <p:nvPr/>
        </p:nvCxnSpPr>
        <p:spPr>
          <a:xfrm>
            <a:off x="9858122" y="3231177"/>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xmlns="" id="{96663691-A5F3-499A-AA10-D51FE1376B4F}"/>
              </a:ext>
            </a:extLst>
          </p:cNvPr>
          <p:cNvCxnSpPr/>
          <p:nvPr/>
        </p:nvCxnSpPr>
        <p:spPr>
          <a:xfrm>
            <a:off x="10440739" y="3221396"/>
            <a:ext cx="0" cy="35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矩形: 圆角 119">
            <a:extLst>
              <a:ext uri="{FF2B5EF4-FFF2-40B4-BE49-F238E27FC236}">
                <a16:creationId xmlns:a16="http://schemas.microsoft.com/office/drawing/2014/main" xmlns="" id="{86236A32-4FF0-439A-8582-9C29411F08B7}"/>
              </a:ext>
            </a:extLst>
          </p:cNvPr>
          <p:cNvSpPr/>
          <p:nvPr/>
        </p:nvSpPr>
        <p:spPr>
          <a:xfrm>
            <a:off x="1015068"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xmlns="" id="{D86F4C59-F58D-4E69-90C2-7A65D37B96E2}"/>
              </a:ext>
            </a:extLst>
          </p:cNvPr>
          <p:cNvSpPr txBox="1"/>
          <p:nvPr/>
        </p:nvSpPr>
        <p:spPr>
          <a:xfrm>
            <a:off x="947165" y="3700528"/>
            <a:ext cx="453908" cy="646331"/>
          </a:xfrm>
          <a:prstGeom prst="rect">
            <a:avLst/>
          </a:prstGeom>
          <a:noFill/>
        </p:spPr>
        <p:txBody>
          <a:bodyPr wrap="square" rtlCol="0">
            <a:spAutoFit/>
          </a:bodyPr>
          <a:lstStyle/>
          <a:p>
            <a:r>
              <a:rPr lang="zh-CN" altLang="en-US" dirty="0"/>
              <a:t>记录</a:t>
            </a:r>
          </a:p>
        </p:txBody>
      </p:sp>
      <p:sp>
        <p:nvSpPr>
          <p:cNvPr id="122" name="矩形: 圆角 121">
            <a:extLst>
              <a:ext uri="{FF2B5EF4-FFF2-40B4-BE49-F238E27FC236}">
                <a16:creationId xmlns:a16="http://schemas.microsoft.com/office/drawing/2014/main" xmlns="" id="{67628F70-9EF9-4E20-B623-374E71343DE9}"/>
              </a:ext>
            </a:extLst>
          </p:cNvPr>
          <p:cNvSpPr/>
          <p:nvPr/>
        </p:nvSpPr>
        <p:spPr>
          <a:xfrm>
            <a:off x="2033583" y="3632581"/>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B2EE75AA-64F2-4C5F-A497-C19AB78F5110}"/>
              </a:ext>
            </a:extLst>
          </p:cNvPr>
          <p:cNvSpPr txBox="1"/>
          <p:nvPr/>
        </p:nvSpPr>
        <p:spPr>
          <a:xfrm>
            <a:off x="1965680" y="3700528"/>
            <a:ext cx="453908" cy="646331"/>
          </a:xfrm>
          <a:prstGeom prst="rect">
            <a:avLst/>
          </a:prstGeom>
          <a:noFill/>
        </p:spPr>
        <p:txBody>
          <a:bodyPr wrap="square" rtlCol="0">
            <a:spAutoFit/>
          </a:bodyPr>
          <a:lstStyle/>
          <a:p>
            <a:r>
              <a:rPr lang="zh-CN" altLang="en-US" dirty="0"/>
              <a:t>记录</a:t>
            </a:r>
          </a:p>
        </p:txBody>
      </p:sp>
      <p:sp>
        <p:nvSpPr>
          <p:cNvPr id="124" name="矩形: 圆角 123">
            <a:extLst>
              <a:ext uri="{FF2B5EF4-FFF2-40B4-BE49-F238E27FC236}">
                <a16:creationId xmlns:a16="http://schemas.microsoft.com/office/drawing/2014/main" xmlns="" id="{33663453-09C2-42A5-B8DE-E3DA65F82167}"/>
              </a:ext>
            </a:extLst>
          </p:cNvPr>
          <p:cNvSpPr/>
          <p:nvPr/>
        </p:nvSpPr>
        <p:spPr>
          <a:xfrm>
            <a:off x="2617031"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xmlns="" id="{DB969B42-9661-4ED9-9043-B21FA11747F4}"/>
              </a:ext>
            </a:extLst>
          </p:cNvPr>
          <p:cNvSpPr txBox="1"/>
          <p:nvPr/>
        </p:nvSpPr>
        <p:spPr>
          <a:xfrm>
            <a:off x="2549128" y="3698154"/>
            <a:ext cx="453908" cy="646331"/>
          </a:xfrm>
          <a:prstGeom prst="rect">
            <a:avLst/>
          </a:prstGeom>
          <a:noFill/>
        </p:spPr>
        <p:txBody>
          <a:bodyPr wrap="square" rtlCol="0">
            <a:spAutoFit/>
          </a:bodyPr>
          <a:lstStyle/>
          <a:p>
            <a:r>
              <a:rPr lang="zh-CN" altLang="en-US" dirty="0"/>
              <a:t>记录</a:t>
            </a:r>
          </a:p>
        </p:txBody>
      </p:sp>
      <p:sp>
        <p:nvSpPr>
          <p:cNvPr id="126" name="矩形: 圆角 125">
            <a:extLst>
              <a:ext uri="{FF2B5EF4-FFF2-40B4-BE49-F238E27FC236}">
                <a16:creationId xmlns:a16="http://schemas.microsoft.com/office/drawing/2014/main" xmlns="" id="{59D8BDC0-4142-4FCD-9307-45A53841E742}"/>
              </a:ext>
            </a:extLst>
          </p:cNvPr>
          <p:cNvSpPr/>
          <p:nvPr/>
        </p:nvSpPr>
        <p:spPr>
          <a:xfrm>
            <a:off x="389987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27EBF598-B4DB-4635-A202-8CDB541E6EC9}"/>
              </a:ext>
            </a:extLst>
          </p:cNvPr>
          <p:cNvSpPr txBox="1"/>
          <p:nvPr/>
        </p:nvSpPr>
        <p:spPr>
          <a:xfrm>
            <a:off x="3831967" y="3698154"/>
            <a:ext cx="453908" cy="646331"/>
          </a:xfrm>
          <a:prstGeom prst="rect">
            <a:avLst/>
          </a:prstGeom>
          <a:noFill/>
        </p:spPr>
        <p:txBody>
          <a:bodyPr wrap="square" rtlCol="0">
            <a:spAutoFit/>
          </a:bodyPr>
          <a:lstStyle/>
          <a:p>
            <a:r>
              <a:rPr lang="zh-CN" altLang="en-US" dirty="0"/>
              <a:t>记录</a:t>
            </a:r>
          </a:p>
        </p:txBody>
      </p:sp>
      <p:sp>
        <p:nvSpPr>
          <p:cNvPr id="128" name="矩形: 圆角 127">
            <a:extLst>
              <a:ext uri="{FF2B5EF4-FFF2-40B4-BE49-F238E27FC236}">
                <a16:creationId xmlns:a16="http://schemas.microsoft.com/office/drawing/2014/main" xmlns="" id="{CE12E50C-866C-44A0-9C99-AF4C34AF20A6}"/>
              </a:ext>
            </a:extLst>
          </p:cNvPr>
          <p:cNvSpPr/>
          <p:nvPr/>
        </p:nvSpPr>
        <p:spPr>
          <a:xfrm>
            <a:off x="4504493" y="3635363"/>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xmlns="" id="{F35CC3FF-51D9-4EAA-9981-7CB16BA6E8D8}"/>
              </a:ext>
            </a:extLst>
          </p:cNvPr>
          <p:cNvSpPr txBox="1"/>
          <p:nvPr/>
        </p:nvSpPr>
        <p:spPr>
          <a:xfrm>
            <a:off x="4436590" y="3703310"/>
            <a:ext cx="453908" cy="646331"/>
          </a:xfrm>
          <a:prstGeom prst="rect">
            <a:avLst/>
          </a:prstGeom>
          <a:noFill/>
        </p:spPr>
        <p:txBody>
          <a:bodyPr wrap="square" rtlCol="0">
            <a:spAutoFit/>
          </a:bodyPr>
          <a:lstStyle/>
          <a:p>
            <a:r>
              <a:rPr lang="zh-CN" altLang="en-US" dirty="0"/>
              <a:t>记录</a:t>
            </a:r>
          </a:p>
        </p:txBody>
      </p:sp>
      <p:sp>
        <p:nvSpPr>
          <p:cNvPr id="130" name="矩形: 圆角 129">
            <a:extLst>
              <a:ext uri="{FF2B5EF4-FFF2-40B4-BE49-F238E27FC236}">
                <a16:creationId xmlns:a16="http://schemas.microsoft.com/office/drawing/2014/main" xmlns="" id="{B44ACDFA-CE29-41CF-A5C1-05E519257C6E}"/>
              </a:ext>
            </a:extLst>
          </p:cNvPr>
          <p:cNvSpPr/>
          <p:nvPr/>
        </p:nvSpPr>
        <p:spPr>
          <a:xfrm>
            <a:off x="556630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xmlns="" id="{161D73EE-A0B6-4F06-8B12-AC1DCB04FCB6}"/>
              </a:ext>
            </a:extLst>
          </p:cNvPr>
          <p:cNvSpPr txBox="1"/>
          <p:nvPr/>
        </p:nvSpPr>
        <p:spPr>
          <a:xfrm>
            <a:off x="5498397" y="3698154"/>
            <a:ext cx="453908" cy="646331"/>
          </a:xfrm>
          <a:prstGeom prst="rect">
            <a:avLst/>
          </a:prstGeom>
          <a:noFill/>
        </p:spPr>
        <p:txBody>
          <a:bodyPr wrap="square" rtlCol="0">
            <a:spAutoFit/>
          </a:bodyPr>
          <a:lstStyle/>
          <a:p>
            <a:r>
              <a:rPr lang="zh-CN" altLang="en-US" dirty="0"/>
              <a:t>记录</a:t>
            </a:r>
          </a:p>
        </p:txBody>
      </p:sp>
      <p:sp>
        <p:nvSpPr>
          <p:cNvPr id="132" name="矩形: 圆角 131">
            <a:extLst>
              <a:ext uri="{FF2B5EF4-FFF2-40B4-BE49-F238E27FC236}">
                <a16:creationId xmlns:a16="http://schemas.microsoft.com/office/drawing/2014/main" xmlns="" id="{C855D943-DF3F-4239-8430-F0A3B5B9AB0C}"/>
              </a:ext>
            </a:extLst>
          </p:cNvPr>
          <p:cNvSpPr/>
          <p:nvPr/>
        </p:nvSpPr>
        <p:spPr>
          <a:xfrm>
            <a:off x="6106456"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2FC3687E-A2E3-418F-8E11-7DA5DA8800CF}"/>
              </a:ext>
            </a:extLst>
          </p:cNvPr>
          <p:cNvSpPr txBox="1"/>
          <p:nvPr/>
        </p:nvSpPr>
        <p:spPr>
          <a:xfrm>
            <a:off x="6038553" y="3698154"/>
            <a:ext cx="453908" cy="646331"/>
          </a:xfrm>
          <a:prstGeom prst="rect">
            <a:avLst/>
          </a:prstGeom>
          <a:noFill/>
        </p:spPr>
        <p:txBody>
          <a:bodyPr wrap="square" rtlCol="0">
            <a:spAutoFit/>
          </a:bodyPr>
          <a:lstStyle/>
          <a:p>
            <a:r>
              <a:rPr lang="zh-CN" altLang="en-US" dirty="0"/>
              <a:t>记录</a:t>
            </a:r>
          </a:p>
        </p:txBody>
      </p:sp>
      <p:sp>
        <p:nvSpPr>
          <p:cNvPr id="134" name="矩形: 圆角 133">
            <a:extLst>
              <a:ext uri="{FF2B5EF4-FFF2-40B4-BE49-F238E27FC236}">
                <a16:creationId xmlns:a16="http://schemas.microsoft.com/office/drawing/2014/main" xmlns="" id="{DF7E117D-C34D-4CB5-BCD2-8AA09AF6740B}"/>
              </a:ext>
            </a:extLst>
          </p:cNvPr>
          <p:cNvSpPr/>
          <p:nvPr/>
        </p:nvSpPr>
        <p:spPr>
          <a:xfrm>
            <a:off x="7805912"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00E3E16D-E031-429F-9A9A-AFDECC16F2E5}"/>
              </a:ext>
            </a:extLst>
          </p:cNvPr>
          <p:cNvSpPr txBox="1"/>
          <p:nvPr/>
        </p:nvSpPr>
        <p:spPr>
          <a:xfrm>
            <a:off x="7738009" y="3698154"/>
            <a:ext cx="453908" cy="646331"/>
          </a:xfrm>
          <a:prstGeom prst="rect">
            <a:avLst/>
          </a:prstGeom>
          <a:noFill/>
        </p:spPr>
        <p:txBody>
          <a:bodyPr wrap="square" rtlCol="0">
            <a:spAutoFit/>
          </a:bodyPr>
          <a:lstStyle/>
          <a:p>
            <a:r>
              <a:rPr lang="zh-CN" altLang="en-US" dirty="0"/>
              <a:t>记录</a:t>
            </a:r>
          </a:p>
        </p:txBody>
      </p:sp>
      <p:sp>
        <p:nvSpPr>
          <p:cNvPr id="136" name="矩形: 圆角 135">
            <a:extLst>
              <a:ext uri="{FF2B5EF4-FFF2-40B4-BE49-F238E27FC236}">
                <a16:creationId xmlns:a16="http://schemas.microsoft.com/office/drawing/2014/main" xmlns="" id="{0A181E28-C554-47FC-97DA-4EB22127215C}"/>
              </a:ext>
            </a:extLst>
          </p:cNvPr>
          <p:cNvSpPr/>
          <p:nvPr/>
        </p:nvSpPr>
        <p:spPr>
          <a:xfrm>
            <a:off x="8335903"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6B031268-E41C-4EBA-B584-96F11B8045CD}"/>
              </a:ext>
            </a:extLst>
          </p:cNvPr>
          <p:cNvSpPr txBox="1"/>
          <p:nvPr/>
        </p:nvSpPr>
        <p:spPr>
          <a:xfrm>
            <a:off x="8268000" y="3698154"/>
            <a:ext cx="453908" cy="646331"/>
          </a:xfrm>
          <a:prstGeom prst="rect">
            <a:avLst/>
          </a:prstGeom>
          <a:noFill/>
        </p:spPr>
        <p:txBody>
          <a:bodyPr wrap="square" rtlCol="0">
            <a:spAutoFit/>
          </a:bodyPr>
          <a:lstStyle/>
          <a:p>
            <a:r>
              <a:rPr lang="zh-CN" altLang="en-US" dirty="0"/>
              <a:t>记录</a:t>
            </a:r>
          </a:p>
        </p:txBody>
      </p:sp>
      <p:sp>
        <p:nvSpPr>
          <p:cNvPr id="138" name="矩形: 圆角 137">
            <a:extLst>
              <a:ext uri="{FF2B5EF4-FFF2-40B4-BE49-F238E27FC236}">
                <a16:creationId xmlns:a16="http://schemas.microsoft.com/office/drawing/2014/main" xmlns="" id="{6D0343F0-9F80-4FEE-BDD5-B394BC4C0CCA}"/>
              </a:ext>
            </a:extLst>
          </p:cNvPr>
          <p:cNvSpPr/>
          <p:nvPr/>
        </p:nvSpPr>
        <p:spPr>
          <a:xfrm>
            <a:off x="9710775"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F910D3A0-E3A2-4C5F-A3D6-A365BFCC0265}"/>
              </a:ext>
            </a:extLst>
          </p:cNvPr>
          <p:cNvSpPr txBox="1"/>
          <p:nvPr/>
        </p:nvSpPr>
        <p:spPr>
          <a:xfrm>
            <a:off x="9642872" y="3698154"/>
            <a:ext cx="453908" cy="646331"/>
          </a:xfrm>
          <a:prstGeom prst="rect">
            <a:avLst/>
          </a:prstGeom>
          <a:noFill/>
        </p:spPr>
        <p:txBody>
          <a:bodyPr wrap="square" rtlCol="0">
            <a:spAutoFit/>
          </a:bodyPr>
          <a:lstStyle/>
          <a:p>
            <a:r>
              <a:rPr lang="zh-CN" altLang="en-US" dirty="0"/>
              <a:t>记录</a:t>
            </a:r>
          </a:p>
        </p:txBody>
      </p:sp>
      <p:sp>
        <p:nvSpPr>
          <p:cNvPr id="140" name="矩形: 圆角 139">
            <a:extLst>
              <a:ext uri="{FF2B5EF4-FFF2-40B4-BE49-F238E27FC236}">
                <a16:creationId xmlns:a16="http://schemas.microsoft.com/office/drawing/2014/main" xmlns="" id="{4303257D-8EF3-4218-AFE7-4BA74F6578C5}"/>
              </a:ext>
            </a:extLst>
          </p:cNvPr>
          <p:cNvSpPr/>
          <p:nvPr/>
        </p:nvSpPr>
        <p:spPr>
          <a:xfrm>
            <a:off x="10332280" y="3630207"/>
            <a:ext cx="327169" cy="746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BE618F2E-782B-494D-9330-001D5301C088}"/>
              </a:ext>
            </a:extLst>
          </p:cNvPr>
          <p:cNvSpPr txBox="1"/>
          <p:nvPr/>
        </p:nvSpPr>
        <p:spPr>
          <a:xfrm>
            <a:off x="10264377" y="3698154"/>
            <a:ext cx="453908" cy="646331"/>
          </a:xfrm>
          <a:prstGeom prst="rect">
            <a:avLst/>
          </a:prstGeom>
          <a:noFill/>
        </p:spPr>
        <p:txBody>
          <a:bodyPr wrap="square" rtlCol="0">
            <a:spAutoFit/>
          </a:bodyPr>
          <a:lstStyle/>
          <a:p>
            <a:r>
              <a:rPr lang="zh-CN" altLang="en-US" dirty="0"/>
              <a:t>记录</a:t>
            </a:r>
          </a:p>
        </p:txBody>
      </p:sp>
      <p:sp>
        <p:nvSpPr>
          <p:cNvPr id="79" name="矩形 78">
            <a:extLst>
              <a:ext uri="{FF2B5EF4-FFF2-40B4-BE49-F238E27FC236}">
                <a16:creationId xmlns:a16="http://schemas.microsoft.com/office/drawing/2014/main" xmlns="" id="{74CB94FE-F3C3-4EB6-A5A4-6F25CE5BC99C}"/>
              </a:ext>
            </a:extLst>
          </p:cNvPr>
          <p:cNvSpPr/>
          <p:nvPr/>
        </p:nvSpPr>
        <p:spPr>
          <a:xfrm>
            <a:off x="2295939" y="4957015"/>
            <a:ext cx="7485624" cy="646331"/>
          </a:xfrm>
          <a:prstGeom prst="rect">
            <a:avLst/>
          </a:prstGeom>
        </p:spPr>
        <p:txBody>
          <a:bodyPr wrap="square">
            <a:spAutoFit/>
          </a:bodyPr>
          <a:lstStyle/>
          <a:p>
            <a:r>
              <a:rPr lang="en-US" altLang="zh-CN" dirty="0"/>
              <a:t>5</a:t>
            </a:r>
            <a:r>
              <a:rPr lang="zh-CN" altLang="en-US" dirty="0"/>
              <a:t>）在</a:t>
            </a:r>
            <a:r>
              <a:rPr lang="en-US" altLang="zh-CN" dirty="0"/>
              <a:t>B+</a:t>
            </a:r>
            <a:r>
              <a:rPr lang="zh-CN" altLang="en-US" dirty="0"/>
              <a:t>树中，</a:t>
            </a:r>
            <a:r>
              <a:rPr lang="zh-CN" altLang="en-US" dirty="0">
                <a:solidFill>
                  <a:schemeClr val="accent2"/>
                </a:solidFill>
              </a:rPr>
              <a:t>有一个指针指向关键字最小的叶子结点，所有叶子结点链接成一个单链表。</a:t>
            </a:r>
            <a:endParaRPr lang="zh-CN" altLang="en-US" dirty="0"/>
          </a:p>
        </p:txBody>
      </p:sp>
      <p:cxnSp>
        <p:nvCxnSpPr>
          <p:cNvPr id="7" name="直接箭头连接符 6">
            <a:extLst>
              <a:ext uri="{FF2B5EF4-FFF2-40B4-BE49-F238E27FC236}">
                <a16:creationId xmlns:a16="http://schemas.microsoft.com/office/drawing/2014/main" xmlns="" id="{19299D4D-AD1C-42E5-8D2C-78A98ED55B3A}"/>
              </a:ext>
            </a:extLst>
          </p:cNvPr>
          <p:cNvCxnSpPr>
            <a:cxnSpLocks/>
          </p:cNvCxnSpPr>
          <p:nvPr/>
        </p:nvCxnSpPr>
        <p:spPr>
          <a:xfrm flipH="1" flipV="1">
            <a:off x="576793" y="3134957"/>
            <a:ext cx="3873901" cy="181623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5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折半查找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2C98A0C5-414F-46A1-A795-D2C6A2B9442B}"/>
              </a:ext>
            </a:extLst>
          </p:cNvPr>
          <p:cNvSpPr txBox="1"/>
          <p:nvPr/>
        </p:nvSpPr>
        <p:spPr>
          <a:xfrm>
            <a:off x="1115736" y="917624"/>
            <a:ext cx="10133901" cy="1477328"/>
          </a:xfrm>
          <a:prstGeom prst="rect">
            <a:avLst/>
          </a:prstGeom>
          <a:noFill/>
        </p:spPr>
        <p:txBody>
          <a:bodyPr wrap="square" rtlCol="0">
            <a:spAutoFit/>
          </a:bodyPr>
          <a:lstStyle/>
          <a:p>
            <a:r>
              <a:rPr lang="zh-CN" altLang="en-US" dirty="0">
                <a:solidFill>
                  <a:schemeClr val="accent1"/>
                </a:solidFill>
              </a:rPr>
              <a:t>算法思路：</a:t>
            </a:r>
            <a:endParaRPr lang="en-US" altLang="zh-CN" dirty="0">
              <a:solidFill>
                <a:schemeClr val="accent1"/>
              </a:solidFill>
            </a:endParaRPr>
          </a:p>
          <a:p>
            <a:r>
              <a:rPr lang="zh-CN" altLang="en-US" dirty="0"/>
              <a:t>首先将给定值</a:t>
            </a:r>
            <a:r>
              <a:rPr lang="en-US" altLang="zh-CN" dirty="0"/>
              <a:t>key</a:t>
            </a:r>
            <a:r>
              <a:rPr lang="zh-CN" altLang="en-US" dirty="0"/>
              <a:t>与表中</a:t>
            </a:r>
            <a:r>
              <a:rPr lang="zh-CN" altLang="en-US" dirty="0">
                <a:solidFill>
                  <a:schemeClr val="accent1"/>
                </a:solidFill>
              </a:rPr>
              <a:t>中间位置元素</a:t>
            </a:r>
            <a:r>
              <a:rPr lang="zh-CN" altLang="en-US" dirty="0"/>
              <a:t>的关键字比较，若相等，则查找成功，返回该元素的存储位置；若不等，则所需查找的元素只能在中间元素以外的</a:t>
            </a:r>
            <a:r>
              <a:rPr lang="zh-CN" altLang="en-US" dirty="0">
                <a:solidFill>
                  <a:schemeClr val="accent1"/>
                </a:solidFill>
              </a:rPr>
              <a:t>前半部分</a:t>
            </a:r>
            <a:r>
              <a:rPr lang="zh-CN" altLang="en-US" dirty="0"/>
              <a:t>或</a:t>
            </a:r>
            <a:r>
              <a:rPr lang="zh-CN" altLang="en-US" dirty="0">
                <a:solidFill>
                  <a:schemeClr val="accent1"/>
                </a:solidFill>
              </a:rPr>
              <a:t>后半部分</a:t>
            </a:r>
            <a:r>
              <a:rPr lang="zh-CN" altLang="en-US" dirty="0"/>
              <a:t>中。然后在缩小的范围内继续进行同样的查找，</a:t>
            </a:r>
            <a:r>
              <a:rPr lang="zh-CN" altLang="en-US" dirty="0">
                <a:solidFill>
                  <a:schemeClr val="accent2"/>
                </a:solidFill>
              </a:rPr>
              <a:t>如此重复</a:t>
            </a:r>
            <a:r>
              <a:rPr lang="zh-CN" altLang="en-US" dirty="0"/>
              <a:t>直到找到为止，或者确定表中没有所需要查找的元素，则查找不成功，返回查找失败的信息。</a:t>
            </a:r>
          </a:p>
        </p:txBody>
      </p:sp>
      <p:sp>
        <p:nvSpPr>
          <p:cNvPr id="4" name="文本框 3">
            <a:extLst>
              <a:ext uri="{FF2B5EF4-FFF2-40B4-BE49-F238E27FC236}">
                <a16:creationId xmlns:a16="http://schemas.microsoft.com/office/drawing/2014/main" xmlns="" id="{C588AEA7-70A8-4BE0-86BF-20283E6543B4}"/>
              </a:ext>
            </a:extLst>
          </p:cNvPr>
          <p:cNvSpPr txBox="1"/>
          <p:nvPr/>
        </p:nvSpPr>
        <p:spPr>
          <a:xfrm>
            <a:off x="1115736" y="516006"/>
            <a:ext cx="3653873" cy="369332"/>
          </a:xfrm>
          <a:prstGeom prst="rect">
            <a:avLst/>
          </a:prstGeom>
          <a:noFill/>
        </p:spPr>
        <p:txBody>
          <a:bodyPr wrap="square" rtlCol="0">
            <a:spAutoFit/>
          </a:bodyPr>
          <a:lstStyle/>
          <a:p>
            <a:r>
              <a:rPr lang="zh-CN" altLang="en-US" dirty="0"/>
              <a:t>折半查找仅适用于</a:t>
            </a:r>
            <a:r>
              <a:rPr lang="zh-CN" altLang="en-US" dirty="0">
                <a:solidFill>
                  <a:schemeClr val="accent1"/>
                </a:solidFill>
              </a:rPr>
              <a:t>有序</a:t>
            </a:r>
            <a:r>
              <a:rPr lang="zh-CN" altLang="en-US" dirty="0"/>
              <a:t>的</a:t>
            </a:r>
            <a:r>
              <a:rPr lang="zh-CN" altLang="en-US" dirty="0">
                <a:solidFill>
                  <a:schemeClr val="accent1"/>
                </a:solidFill>
              </a:rPr>
              <a:t>顺序表</a:t>
            </a:r>
          </a:p>
        </p:txBody>
      </p:sp>
      <p:sp>
        <p:nvSpPr>
          <p:cNvPr id="5" name="矩形 4">
            <a:extLst>
              <a:ext uri="{FF2B5EF4-FFF2-40B4-BE49-F238E27FC236}">
                <a16:creationId xmlns:a16="http://schemas.microsoft.com/office/drawing/2014/main" xmlns="" id="{7728C098-E8D2-4222-9EEE-03A067A1B9F8}"/>
              </a:ext>
            </a:extLst>
          </p:cNvPr>
          <p:cNvSpPr/>
          <p:nvPr/>
        </p:nvSpPr>
        <p:spPr>
          <a:xfrm>
            <a:off x="1115736" y="2380606"/>
            <a:ext cx="10830188" cy="4247317"/>
          </a:xfrm>
          <a:prstGeom prst="rect">
            <a:avLst/>
          </a:prstGeom>
        </p:spPr>
        <p:txBody>
          <a:bodyPr wrap="square">
            <a:spAutoFit/>
          </a:bodyPr>
          <a:lstStyle/>
          <a:p>
            <a:r>
              <a:rPr lang="en-US" altLang="zh-CN" dirty="0">
                <a:solidFill>
                  <a:schemeClr val="accent1"/>
                </a:solidFill>
              </a:rPr>
              <a:t>int</a:t>
            </a:r>
            <a:r>
              <a:rPr lang="en-US" altLang="zh-CN" dirty="0"/>
              <a:t> </a:t>
            </a:r>
            <a:r>
              <a:rPr lang="en-US" altLang="zh-CN" dirty="0" err="1"/>
              <a:t>Binary_Search</a:t>
            </a:r>
            <a:r>
              <a:rPr lang="en-US" altLang="zh-CN" dirty="0"/>
              <a:t>(</a:t>
            </a:r>
            <a:r>
              <a:rPr lang="en-US" altLang="zh-CN" dirty="0" err="1"/>
              <a:t>SeqList</a:t>
            </a:r>
            <a:r>
              <a:rPr lang="en-US" altLang="zh-CN" dirty="0"/>
              <a:t> </a:t>
            </a:r>
            <a:r>
              <a:rPr lang="en-US" altLang="zh-CN" dirty="0" err="1"/>
              <a:t>L,ElemType</a:t>
            </a:r>
            <a:r>
              <a:rPr lang="en-US" altLang="zh-CN" dirty="0"/>
              <a:t> </a:t>
            </a:r>
            <a:r>
              <a:rPr lang="en-US" altLang="zh-CN" dirty="0" err="1"/>
              <a:t>key,int</a:t>
            </a:r>
            <a:r>
              <a:rPr lang="en-US" altLang="zh-CN" dirty="0"/>
              <a:t> n){  //L</a:t>
            </a:r>
            <a:r>
              <a:rPr lang="zh-CN" altLang="en-US" dirty="0"/>
              <a:t>是一个顺序表</a:t>
            </a:r>
            <a:r>
              <a:rPr lang="en-US" altLang="zh-CN" dirty="0"/>
              <a:t>,key</a:t>
            </a:r>
            <a:r>
              <a:rPr lang="zh-CN" altLang="en-US" dirty="0"/>
              <a:t>是待查找的关键字，</a:t>
            </a:r>
            <a:r>
              <a:rPr lang="en-US" altLang="zh-CN" dirty="0"/>
              <a:t>n</a:t>
            </a:r>
            <a:r>
              <a:rPr lang="zh-CN" altLang="en-US" dirty="0"/>
              <a:t>是</a:t>
            </a:r>
            <a:r>
              <a:rPr lang="en-US" altLang="zh-CN" dirty="0"/>
              <a:t>L</a:t>
            </a:r>
            <a:r>
              <a:rPr lang="zh-CN" altLang="en-US" dirty="0"/>
              <a:t>的长度</a:t>
            </a:r>
            <a:endParaRPr lang="en-US" altLang="zh-CN" dirty="0"/>
          </a:p>
          <a:p>
            <a:r>
              <a:rPr lang="en-US" altLang="zh-CN" dirty="0"/>
              <a:t>	</a:t>
            </a:r>
            <a:r>
              <a:rPr lang="en-US" altLang="zh-CN" dirty="0">
                <a:solidFill>
                  <a:schemeClr val="accent1"/>
                </a:solidFill>
              </a:rPr>
              <a:t>int</a:t>
            </a:r>
            <a:r>
              <a:rPr lang="en-US" altLang="zh-CN" dirty="0"/>
              <a:t> low=0,high=n-1,mid;                      //low high mid </a:t>
            </a:r>
            <a:r>
              <a:rPr lang="zh-CN" altLang="en-US" dirty="0"/>
              <a:t>分别代表当前查找段的首位下标，末位下标                                            </a:t>
            </a:r>
            <a:r>
              <a:rPr lang="en-US" altLang="zh-CN" dirty="0"/>
              <a:t>					 //</a:t>
            </a:r>
            <a:r>
              <a:rPr lang="zh-CN" altLang="en-US" dirty="0"/>
              <a:t>和中间下标 </a:t>
            </a:r>
            <a:r>
              <a:rPr lang="en-US" altLang="zh-CN" dirty="0"/>
              <a:t>    </a:t>
            </a:r>
          </a:p>
          <a:p>
            <a:r>
              <a:rPr lang="en-US" altLang="zh-CN" dirty="0">
                <a:solidFill>
                  <a:schemeClr val="accent1"/>
                </a:solidFill>
              </a:rPr>
              <a:t>               while</a:t>
            </a:r>
            <a:r>
              <a:rPr lang="en-US" altLang="zh-CN" dirty="0"/>
              <a:t>(low&lt;=high){                               //</a:t>
            </a:r>
            <a:r>
              <a:rPr lang="zh-CN" altLang="en-US" dirty="0"/>
              <a:t>只要</a:t>
            </a:r>
            <a:r>
              <a:rPr lang="en-US" altLang="zh-CN" dirty="0"/>
              <a:t>low</a:t>
            </a:r>
            <a:r>
              <a:rPr lang="zh-CN" altLang="en-US" dirty="0"/>
              <a:t>不和</a:t>
            </a:r>
            <a:r>
              <a:rPr lang="en-US" altLang="zh-CN" dirty="0" err="1"/>
              <a:t>hig</a:t>
            </a:r>
            <a:r>
              <a:rPr lang="zh-CN" altLang="en-US" dirty="0"/>
              <a:t>汇合，就表示查找表没有扫描完</a:t>
            </a:r>
            <a:endParaRPr lang="en-US" altLang="zh-CN" dirty="0"/>
          </a:p>
          <a:p>
            <a:r>
              <a:rPr lang="en-US" altLang="zh-CN" dirty="0"/>
              <a:t>                              mid=(</a:t>
            </a:r>
            <a:r>
              <a:rPr lang="en-US" altLang="zh-CN" dirty="0" err="1"/>
              <a:t>low+high</a:t>
            </a:r>
            <a:r>
              <a:rPr lang="en-US" altLang="zh-CN" dirty="0"/>
              <a:t>)/2;               //</a:t>
            </a:r>
            <a:r>
              <a:rPr lang="zh-CN" altLang="en-US" dirty="0"/>
              <a:t>中间下标为</a:t>
            </a:r>
            <a:r>
              <a:rPr lang="en-US" altLang="zh-CN" dirty="0"/>
              <a:t>low</a:t>
            </a:r>
            <a:r>
              <a:rPr lang="zh-CN" altLang="en-US" dirty="0"/>
              <a:t>和</a:t>
            </a:r>
            <a:r>
              <a:rPr lang="en-US" altLang="zh-CN" dirty="0"/>
              <a:t>high</a:t>
            </a:r>
            <a:r>
              <a:rPr lang="zh-CN" altLang="en-US" dirty="0"/>
              <a:t>之和除</a:t>
            </a:r>
            <a:r>
              <a:rPr lang="en-US" altLang="zh-CN" dirty="0"/>
              <a:t>2		</a:t>
            </a:r>
            <a:endParaRPr lang="zh-CN" altLang="en-US" dirty="0"/>
          </a:p>
          <a:p>
            <a:r>
              <a:rPr lang="zh-CN" altLang="en-US" dirty="0"/>
              <a:t>		</a:t>
            </a:r>
            <a:r>
              <a:rPr lang="en-US" altLang="zh-CN" dirty="0">
                <a:solidFill>
                  <a:schemeClr val="accent1"/>
                </a:solidFill>
              </a:rPr>
              <a:t>if</a:t>
            </a:r>
            <a:r>
              <a:rPr lang="en-US" altLang="zh-CN" dirty="0"/>
              <a:t>(</a:t>
            </a:r>
            <a:r>
              <a:rPr lang="en-US" altLang="zh-CN" dirty="0" err="1"/>
              <a:t>L.elem</a:t>
            </a:r>
            <a:r>
              <a:rPr lang="en-US" altLang="zh-CN" dirty="0"/>
              <a:t>[mid]==key)            //</a:t>
            </a:r>
            <a:r>
              <a:rPr lang="zh-CN" altLang="en-US" dirty="0"/>
              <a:t>查找成功</a:t>
            </a:r>
            <a:endParaRPr lang="en-US" altLang="zh-CN" dirty="0"/>
          </a:p>
          <a:p>
            <a:r>
              <a:rPr lang="en-US" altLang="zh-CN" dirty="0"/>
              <a:t>			return  mid;		</a:t>
            </a:r>
            <a:endParaRPr lang="zh-CN" altLang="en-US" dirty="0"/>
          </a:p>
          <a:p>
            <a:r>
              <a:rPr lang="zh-CN" altLang="en-US" dirty="0"/>
              <a:t>		</a:t>
            </a:r>
            <a:r>
              <a:rPr lang="en-US" altLang="zh-CN" dirty="0">
                <a:solidFill>
                  <a:schemeClr val="accent1"/>
                </a:solidFill>
              </a:rPr>
              <a:t>else if</a:t>
            </a:r>
            <a:r>
              <a:rPr lang="en-US" altLang="zh-CN" dirty="0"/>
              <a:t>(</a:t>
            </a:r>
            <a:r>
              <a:rPr lang="en-US" altLang="zh-CN" dirty="0" err="1"/>
              <a:t>L.elem</a:t>
            </a:r>
            <a:r>
              <a:rPr lang="en-US" altLang="zh-CN" dirty="0"/>
              <a:t>[mid]&gt;key)       //</a:t>
            </a:r>
            <a:r>
              <a:rPr lang="zh-CN" altLang="en-US" dirty="0"/>
              <a:t>中间值比</a:t>
            </a:r>
            <a:r>
              <a:rPr lang="en-US" altLang="zh-CN" dirty="0"/>
              <a:t>key</a:t>
            </a:r>
            <a:r>
              <a:rPr lang="zh-CN" altLang="en-US" dirty="0"/>
              <a:t>大</a:t>
            </a:r>
            <a:endParaRPr lang="en-US" altLang="zh-CN" dirty="0"/>
          </a:p>
          <a:p>
            <a:r>
              <a:rPr lang="en-US" altLang="zh-CN" dirty="0"/>
              <a:t>			high=mid-1;	</a:t>
            </a:r>
            <a:r>
              <a:rPr lang="en-US" altLang="zh-CN" dirty="0">
                <a:solidFill>
                  <a:schemeClr val="accent1"/>
                </a:solidFill>
              </a:rPr>
              <a:t>//</a:t>
            </a:r>
            <a:r>
              <a:rPr lang="zh-CN" altLang="en-US" dirty="0">
                <a:solidFill>
                  <a:schemeClr val="accent1"/>
                </a:solidFill>
              </a:rPr>
              <a:t>由于有序，则</a:t>
            </a:r>
            <a:r>
              <a:rPr lang="en-US" altLang="zh-CN" dirty="0">
                <a:solidFill>
                  <a:schemeClr val="accent1"/>
                </a:solidFill>
              </a:rPr>
              <a:t>key</a:t>
            </a:r>
            <a:r>
              <a:rPr lang="zh-CN" altLang="en-US" dirty="0">
                <a:solidFill>
                  <a:schemeClr val="accent1"/>
                </a:solidFill>
              </a:rPr>
              <a:t>只</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可能在更小的地方出现</a:t>
            </a:r>
            <a:r>
              <a:rPr lang="en-US" altLang="zh-CN" dirty="0"/>
              <a:t>	</a:t>
            </a:r>
            <a:endParaRPr lang="zh-CN" altLang="en-US" dirty="0"/>
          </a:p>
          <a:p>
            <a:r>
              <a:rPr lang="zh-CN" altLang="en-US" dirty="0"/>
              <a:t>		</a:t>
            </a:r>
            <a:r>
              <a:rPr lang="en-US" altLang="zh-CN" dirty="0">
                <a:solidFill>
                  <a:schemeClr val="accent1"/>
                </a:solidFill>
              </a:rPr>
              <a:t>else                                      </a:t>
            </a:r>
            <a:r>
              <a:rPr lang="en-US" altLang="zh-CN" dirty="0"/>
              <a:t>//</a:t>
            </a:r>
            <a:r>
              <a:rPr lang="zh-CN" altLang="en-US" dirty="0"/>
              <a:t>中间值比</a:t>
            </a:r>
            <a:r>
              <a:rPr lang="en-US" altLang="zh-CN" dirty="0"/>
              <a:t>key</a:t>
            </a:r>
            <a:r>
              <a:rPr lang="zh-CN" altLang="en-US" dirty="0"/>
              <a:t>小</a:t>
            </a:r>
            <a:endParaRPr lang="en-US" altLang="zh-CN" dirty="0"/>
          </a:p>
          <a:p>
            <a:r>
              <a:rPr lang="en-US" altLang="zh-CN" dirty="0"/>
              <a:t>			low=mid+1;	</a:t>
            </a:r>
            <a:r>
              <a:rPr lang="en-US" altLang="zh-CN" dirty="0">
                <a:solidFill>
                  <a:schemeClr val="accent1"/>
                </a:solidFill>
              </a:rPr>
              <a:t>//key</a:t>
            </a:r>
            <a:r>
              <a:rPr lang="zh-CN" altLang="en-US" dirty="0">
                <a:solidFill>
                  <a:schemeClr val="accent1"/>
                </a:solidFill>
              </a:rPr>
              <a:t>只可能在更小的地方出现</a:t>
            </a:r>
          </a:p>
          <a:p>
            <a:r>
              <a:rPr lang="zh-CN" altLang="en-US" dirty="0"/>
              <a:t>	</a:t>
            </a:r>
            <a:r>
              <a:rPr lang="en-US" altLang="zh-CN" dirty="0"/>
              <a:t>}</a:t>
            </a:r>
          </a:p>
          <a:p>
            <a:r>
              <a:rPr lang="en-US" altLang="zh-CN" dirty="0"/>
              <a:t>	</a:t>
            </a:r>
            <a:r>
              <a:rPr lang="en-US" altLang="zh-CN" dirty="0">
                <a:solidFill>
                  <a:schemeClr val="accent1"/>
                </a:solidFill>
              </a:rPr>
              <a:t>return</a:t>
            </a:r>
            <a:r>
              <a:rPr lang="en-US" altLang="zh-CN" dirty="0"/>
              <a:t>  -1;</a:t>
            </a:r>
          </a:p>
          <a:p>
            <a:r>
              <a:rPr lang="en-US" altLang="zh-CN" dirty="0"/>
              <a:t>}</a:t>
            </a:r>
          </a:p>
        </p:txBody>
      </p:sp>
      <p:cxnSp>
        <p:nvCxnSpPr>
          <p:cNvPr id="9" name="直接箭头连接符 8">
            <a:extLst>
              <a:ext uri="{FF2B5EF4-FFF2-40B4-BE49-F238E27FC236}">
                <a16:creationId xmlns:a16="http://schemas.microsoft.com/office/drawing/2014/main" xmlns="" id="{3BA9C14F-6C66-44B5-9657-032A7F5ED48D}"/>
              </a:ext>
            </a:extLst>
          </p:cNvPr>
          <p:cNvCxnSpPr>
            <a:cxnSpLocks/>
          </p:cNvCxnSpPr>
          <p:nvPr/>
        </p:nvCxnSpPr>
        <p:spPr>
          <a:xfrm flipH="1" flipV="1">
            <a:off x="9127223" y="4018329"/>
            <a:ext cx="377504" cy="159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B3BF2363-86E3-4B59-9C89-A434571C4813}"/>
              </a:ext>
            </a:extLst>
          </p:cNvPr>
          <p:cNvSpPr/>
          <p:nvPr/>
        </p:nvSpPr>
        <p:spPr>
          <a:xfrm>
            <a:off x="9348281" y="4309718"/>
            <a:ext cx="2860646" cy="2047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由于</a:t>
            </a:r>
            <a:r>
              <a:rPr lang="en-US" altLang="zh-CN" dirty="0"/>
              <a:t>mid</a:t>
            </a:r>
            <a:r>
              <a:rPr lang="zh-CN" altLang="en-US" dirty="0"/>
              <a:t>是</a:t>
            </a:r>
            <a:r>
              <a:rPr lang="en-US" altLang="zh-CN" dirty="0"/>
              <a:t>int</a:t>
            </a:r>
            <a:r>
              <a:rPr lang="zh-CN" altLang="en-US" dirty="0"/>
              <a:t>类型，所以</a:t>
            </a:r>
            <a:r>
              <a:rPr lang="en-US" altLang="zh-CN" dirty="0"/>
              <a:t>(</a:t>
            </a:r>
            <a:r>
              <a:rPr lang="en-US" altLang="zh-CN" dirty="0" err="1"/>
              <a:t>low+high</a:t>
            </a:r>
            <a:r>
              <a:rPr lang="en-US" altLang="zh-CN" dirty="0"/>
              <a:t>)/2</a:t>
            </a:r>
            <a:r>
              <a:rPr lang="zh-CN" altLang="en-US" dirty="0"/>
              <a:t>会</a:t>
            </a:r>
            <a:r>
              <a:rPr lang="zh-CN" altLang="en-US" dirty="0">
                <a:solidFill>
                  <a:schemeClr val="accent2"/>
                </a:solidFill>
              </a:rPr>
              <a:t>向下取整为整数</a:t>
            </a:r>
            <a:r>
              <a:rPr lang="zh-CN" altLang="en-US" dirty="0"/>
              <a:t>。比如</a:t>
            </a:r>
            <a:r>
              <a:rPr lang="en-US" altLang="zh-CN" dirty="0"/>
              <a:t>low=0,high=5,</a:t>
            </a:r>
            <a:r>
              <a:rPr lang="zh-CN" altLang="en-US" dirty="0"/>
              <a:t>那么</a:t>
            </a:r>
            <a:r>
              <a:rPr lang="en-US" altLang="zh-CN" dirty="0"/>
              <a:t>mid=2</a:t>
            </a:r>
            <a:endParaRPr lang="zh-CN" altLang="en-US" dirty="0"/>
          </a:p>
        </p:txBody>
      </p:sp>
    </p:spTree>
    <p:extLst>
      <p:ext uri="{BB962C8B-B14F-4D97-AF65-F5344CB8AC3E}">
        <p14:creationId xmlns:p14="http://schemas.microsoft.com/office/powerpoint/2010/main" val="141809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散列表</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4982882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46CDDC60-16FF-4DD4-938E-ACA29301C6FC}"/>
              </a:ext>
            </a:extLst>
          </p:cNvPr>
          <p:cNvSpPr/>
          <p:nvPr/>
        </p:nvSpPr>
        <p:spPr>
          <a:xfrm>
            <a:off x="1125068" y="866940"/>
            <a:ext cx="10821798" cy="646331"/>
          </a:xfrm>
          <a:prstGeom prst="rect">
            <a:avLst/>
          </a:prstGeom>
        </p:spPr>
        <p:txBody>
          <a:bodyPr wrap="square">
            <a:spAutoFit/>
          </a:bodyPr>
          <a:lstStyle/>
          <a:p>
            <a:r>
              <a:rPr lang="zh-CN" altLang="en-US" dirty="0">
                <a:solidFill>
                  <a:schemeClr val="accent1"/>
                </a:solidFill>
              </a:rPr>
              <a:t>散列表</a:t>
            </a:r>
            <a:r>
              <a:rPr lang="zh-CN" altLang="en-US" dirty="0"/>
              <a:t>：根据给定的关键字来计算出关键字在表中的地址的数据结构。也就是说，散列表建立了</a:t>
            </a:r>
            <a:r>
              <a:rPr lang="zh-CN" altLang="en-US" dirty="0">
                <a:solidFill>
                  <a:schemeClr val="accent1"/>
                </a:solidFill>
              </a:rPr>
              <a:t>关键字</a:t>
            </a:r>
            <a:r>
              <a:rPr lang="zh-CN" altLang="en-US" dirty="0"/>
              <a:t>和</a:t>
            </a:r>
            <a:r>
              <a:rPr lang="zh-CN" altLang="en-US" dirty="0">
                <a:solidFill>
                  <a:schemeClr val="accent1"/>
                </a:solidFill>
              </a:rPr>
              <a:t>存储地址</a:t>
            </a:r>
            <a:r>
              <a:rPr lang="zh-CN" altLang="en-US" dirty="0"/>
              <a:t>之间的一种直接映射关系。</a:t>
            </a:r>
          </a:p>
        </p:txBody>
      </p:sp>
      <p:sp>
        <p:nvSpPr>
          <p:cNvPr id="9" name="矩形 8">
            <a:extLst>
              <a:ext uri="{FF2B5EF4-FFF2-40B4-BE49-F238E27FC236}">
                <a16:creationId xmlns:a16="http://schemas.microsoft.com/office/drawing/2014/main" xmlns="" id="{EE81EFD5-69F5-4252-A4E3-E5C8561FCC96}"/>
              </a:ext>
            </a:extLst>
          </p:cNvPr>
          <p:cNvSpPr/>
          <p:nvPr/>
        </p:nvSpPr>
        <p:spPr>
          <a:xfrm>
            <a:off x="1125069" y="2842119"/>
            <a:ext cx="10821797" cy="646331"/>
          </a:xfrm>
          <a:prstGeom prst="rect">
            <a:avLst/>
          </a:prstGeom>
        </p:spPr>
        <p:txBody>
          <a:bodyPr wrap="square">
            <a:spAutoFit/>
          </a:bodyPr>
          <a:lstStyle/>
          <a:p>
            <a:r>
              <a:rPr lang="zh-CN" altLang="en-US" dirty="0"/>
              <a:t>散列函数可能会把两个或两个以上的不同关键字映射到同一地址，称这种情况为</a:t>
            </a:r>
            <a:r>
              <a:rPr lang="zh-CN" altLang="en-US" dirty="0">
                <a:solidFill>
                  <a:schemeClr val="accent1"/>
                </a:solidFill>
              </a:rPr>
              <a:t>“冲突”</a:t>
            </a:r>
            <a:r>
              <a:rPr lang="zh-CN" altLang="en-US" dirty="0"/>
              <a:t>，这些发生碰撞的不同关键字称为</a:t>
            </a:r>
            <a:r>
              <a:rPr lang="zh-CN" altLang="en-US" dirty="0">
                <a:solidFill>
                  <a:schemeClr val="accent1"/>
                </a:solidFill>
              </a:rPr>
              <a:t>同义词</a:t>
            </a:r>
            <a:r>
              <a:rPr lang="zh-CN" altLang="en-US" dirty="0"/>
              <a:t>。</a:t>
            </a:r>
          </a:p>
        </p:txBody>
      </p:sp>
      <p:sp>
        <p:nvSpPr>
          <p:cNvPr id="12" name="箭头: 右 11">
            <a:extLst>
              <a:ext uri="{FF2B5EF4-FFF2-40B4-BE49-F238E27FC236}">
                <a16:creationId xmlns:a16="http://schemas.microsoft.com/office/drawing/2014/main" xmlns="" id="{BC6B408F-F2C8-415C-9662-451E347E72D0}"/>
              </a:ext>
            </a:extLst>
          </p:cNvPr>
          <p:cNvSpPr/>
          <p:nvPr/>
        </p:nvSpPr>
        <p:spPr>
          <a:xfrm>
            <a:off x="3219220" y="5456877"/>
            <a:ext cx="93548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304AEA4A-C54E-45C4-B2D4-4E00B6F29144}"/>
              </a:ext>
            </a:extLst>
          </p:cNvPr>
          <p:cNvSpPr txBox="1"/>
          <p:nvPr/>
        </p:nvSpPr>
        <p:spPr>
          <a:xfrm>
            <a:off x="1572968" y="6143631"/>
            <a:ext cx="1380111" cy="369332"/>
          </a:xfrm>
          <a:prstGeom prst="rect">
            <a:avLst/>
          </a:prstGeom>
          <a:noFill/>
        </p:spPr>
        <p:txBody>
          <a:bodyPr wrap="square" rtlCol="0">
            <a:spAutoFit/>
          </a:bodyPr>
          <a:lstStyle/>
          <a:p>
            <a:r>
              <a:rPr lang="zh-CN" altLang="en-US" dirty="0">
                <a:solidFill>
                  <a:srgbClr val="92D050"/>
                </a:solidFill>
              </a:rPr>
              <a:t>关键字</a:t>
            </a:r>
          </a:p>
        </p:txBody>
      </p:sp>
      <p:graphicFrame>
        <p:nvGraphicFramePr>
          <p:cNvPr id="14" name="表格 13">
            <a:extLst>
              <a:ext uri="{FF2B5EF4-FFF2-40B4-BE49-F238E27FC236}">
                <a16:creationId xmlns:a16="http://schemas.microsoft.com/office/drawing/2014/main" xmlns="" id="{5269B0A1-47E2-4927-BBEE-2F95CE1B2572}"/>
              </a:ext>
            </a:extLst>
          </p:cNvPr>
          <p:cNvGraphicFramePr>
            <a:graphicFrameLocks noGrp="1"/>
          </p:cNvGraphicFramePr>
          <p:nvPr>
            <p:extLst>
              <p:ext uri="{D42A27DB-BD31-4B8C-83A1-F6EECF244321}">
                <p14:modId xmlns:p14="http://schemas.microsoft.com/office/powerpoint/2010/main" val="4034957500"/>
              </p:ext>
            </p:extLst>
          </p:nvPr>
        </p:nvGraphicFramePr>
        <p:xfrm>
          <a:off x="7589751" y="3901834"/>
          <a:ext cx="1595419" cy="2194560"/>
        </p:xfrm>
        <a:graphic>
          <a:graphicData uri="http://schemas.openxmlformats.org/drawingml/2006/table">
            <a:tbl>
              <a:tblPr>
                <a:tableStyleId>{5C22544A-7EE6-4342-B048-85BDC9FD1C3A}</a:tableStyleId>
              </a:tblPr>
              <a:tblGrid>
                <a:gridCol w="1595419">
                  <a:extLst>
                    <a:ext uri="{9D8B030D-6E8A-4147-A177-3AD203B41FA5}">
                      <a16:colId xmlns:a16="http://schemas.microsoft.com/office/drawing/2014/main" xmlns="" val="4112007713"/>
                    </a:ext>
                  </a:extLst>
                </a:gridCol>
              </a:tblGrid>
              <a:tr h="215144">
                <a:tc>
                  <a:txBody>
                    <a:bodyPr/>
                    <a:lstStyle/>
                    <a:p>
                      <a:endParaRPr lang="zh-CN" altLang="en-US" dirty="0"/>
                    </a:p>
                  </a:txBody>
                  <a:tcPr/>
                </a:tc>
                <a:extLst>
                  <a:ext uri="{0D108BD9-81ED-4DB2-BD59-A6C34878D82A}">
                    <a16:rowId xmlns:a16="http://schemas.microsoft.com/office/drawing/2014/main" xmlns="" val="3752021371"/>
                  </a:ext>
                </a:extLst>
              </a:tr>
              <a:tr h="215144">
                <a:tc>
                  <a:txBody>
                    <a:bodyPr/>
                    <a:lstStyle/>
                    <a:p>
                      <a:endParaRPr lang="zh-CN" altLang="en-US"/>
                    </a:p>
                  </a:txBody>
                  <a:tcPr/>
                </a:tc>
                <a:extLst>
                  <a:ext uri="{0D108BD9-81ED-4DB2-BD59-A6C34878D82A}">
                    <a16:rowId xmlns:a16="http://schemas.microsoft.com/office/drawing/2014/main" xmlns="" val="3945971104"/>
                  </a:ext>
                </a:extLst>
              </a:tr>
              <a:tr h="215144">
                <a:tc>
                  <a:txBody>
                    <a:bodyPr/>
                    <a:lstStyle/>
                    <a:p>
                      <a:endParaRPr lang="zh-CN" altLang="en-US" dirty="0"/>
                    </a:p>
                  </a:txBody>
                  <a:tcPr/>
                </a:tc>
                <a:extLst>
                  <a:ext uri="{0D108BD9-81ED-4DB2-BD59-A6C34878D82A}">
                    <a16:rowId xmlns:a16="http://schemas.microsoft.com/office/drawing/2014/main" xmlns="" val="1512858888"/>
                  </a:ext>
                </a:extLst>
              </a:tr>
              <a:tr h="215144">
                <a:tc>
                  <a:txBody>
                    <a:bodyPr/>
                    <a:lstStyle/>
                    <a:p>
                      <a:endParaRPr lang="zh-CN" altLang="en-US" dirty="0"/>
                    </a:p>
                  </a:txBody>
                  <a:tcPr/>
                </a:tc>
                <a:extLst>
                  <a:ext uri="{0D108BD9-81ED-4DB2-BD59-A6C34878D82A}">
                    <a16:rowId xmlns:a16="http://schemas.microsoft.com/office/drawing/2014/main" xmlns="" val="1630868025"/>
                  </a:ext>
                </a:extLst>
              </a:tr>
              <a:tr h="215144">
                <a:tc>
                  <a:txBody>
                    <a:bodyPr/>
                    <a:lstStyle/>
                    <a:p>
                      <a:endParaRPr lang="zh-CN" altLang="en-US" dirty="0"/>
                    </a:p>
                  </a:txBody>
                  <a:tcPr/>
                </a:tc>
                <a:extLst>
                  <a:ext uri="{0D108BD9-81ED-4DB2-BD59-A6C34878D82A}">
                    <a16:rowId xmlns:a16="http://schemas.microsoft.com/office/drawing/2014/main" xmlns="" val="639831976"/>
                  </a:ext>
                </a:extLst>
              </a:tr>
              <a:tr h="215144">
                <a:tc>
                  <a:txBody>
                    <a:bodyPr/>
                    <a:lstStyle/>
                    <a:p>
                      <a:endParaRPr lang="zh-CN" altLang="en-US" dirty="0"/>
                    </a:p>
                  </a:txBody>
                  <a:tcPr/>
                </a:tc>
                <a:extLst>
                  <a:ext uri="{0D108BD9-81ED-4DB2-BD59-A6C34878D82A}">
                    <a16:rowId xmlns:a16="http://schemas.microsoft.com/office/drawing/2014/main" xmlns="" val="1026666953"/>
                  </a:ext>
                </a:extLst>
              </a:tr>
            </a:tbl>
          </a:graphicData>
        </a:graphic>
      </p:graphicFrame>
      <p:sp>
        <p:nvSpPr>
          <p:cNvPr id="71" name="文本框 70">
            <a:extLst>
              <a:ext uri="{FF2B5EF4-FFF2-40B4-BE49-F238E27FC236}">
                <a16:creationId xmlns:a16="http://schemas.microsoft.com/office/drawing/2014/main" xmlns="" id="{7FA47295-F448-4749-AC21-97A388666027}"/>
              </a:ext>
            </a:extLst>
          </p:cNvPr>
          <p:cNvSpPr txBox="1"/>
          <p:nvPr/>
        </p:nvSpPr>
        <p:spPr>
          <a:xfrm>
            <a:off x="7885347" y="6211409"/>
            <a:ext cx="1004225" cy="369332"/>
          </a:xfrm>
          <a:prstGeom prst="rect">
            <a:avLst/>
          </a:prstGeom>
          <a:noFill/>
        </p:spPr>
        <p:txBody>
          <a:bodyPr wrap="square" rtlCol="0">
            <a:spAutoFit/>
          </a:bodyPr>
          <a:lstStyle/>
          <a:p>
            <a:r>
              <a:rPr lang="zh-CN" altLang="en-US" dirty="0">
                <a:solidFill>
                  <a:srgbClr val="92D050"/>
                </a:solidFill>
              </a:rPr>
              <a:t>存储器</a:t>
            </a:r>
          </a:p>
        </p:txBody>
      </p:sp>
      <p:sp>
        <p:nvSpPr>
          <p:cNvPr id="72" name="文本框 71">
            <a:extLst>
              <a:ext uri="{FF2B5EF4-FFF2-40B4-BE49-F238E27FC236}">
                <a16:creationId xmlns:a16="http://schemas.microsoft.com/office/drawing/2014/main" xmlns="" id="{D6B65048-5A11-4ACA-A89B-8FECD4329FC9}"/>
              </a:ext>
            </a:extLst>
          </p:cNvPr>
          <p:cNvSpPr txBox="1"/>
          <p:nvPr/>
        </p:nvSpPr>
        <p:spPr>
          <a:xfrm>
            <a:off x="3136406" y="5009536"/>
            <a:ext cx="1101107" cy="369332"/>
          </a:xfrm>
          <a:prstGeom prst="rect">
            <a:avLst/>
          </a:prstGeom>
          <a:noFill/>
        </p:spPr>
        <p:txBody>
          <a:bodyPr wrap="square" rtlCol="0">
            <a:spAutoFit/>
          </a:bodyPr>
          <a:lstStyle/>
          <a:p>
            <a:r>
              <a:rPr lang="zh-CN" altLang="en-US" dirty="0"/>
              <a:t>散列函数</a:t>
            </a:r>
          </a:p>
        </p:txBody>
      </p:sp>
      <p:sp>
        <p:nvSpPr>
          <p:cNvPr id="73" name="文本框 72">
            <a:extLst>
              <a:ext uri="{FF2B5EF4-FFF2-40B4-BE49-F238E27FC236}">
                <a16:creationId xmlns:a16="http://schemas.microsoft.com/office/drawing/2014/main" xmlns="" id="{838D4E4C-1B00-4C7D-AE8C-0B4AED4FD5C3}"/>
              </a:ext>
            </a:extLst>
          </p:cNvPr>
          <p:cNvSpPr txBox="1"/>
          <p:nvPr/>
        </p:nvSpPr>
        <p:spPr>
          <a:xfrm>
            <a:off x="4582920" y="6211409"/>
            <a:ext cx="1200270" cy="369332"/>
          </a:xfrm>
          <a:prstGeom prst="rect">
            <a:avLst/>
          </a:prstGeom>
          <a:noFill/>
        </p:spPr>
        <p:txBody>
          <a:bodyPr wrap="square" rtlCol="0">
            <a:spAutoFit/>
          </a:bodyPr>
          <a:lstStyle/>
          <a:p>
            <a:r>
              <a:rPr lang="zh-CN" altLang="en-US" dirty="0">
                <a:solidFill>
                  <a:srgbClr val="92D050"/>
                </a:solidFill>
              </a:rPr>
              <a:t>存储地址</a:t>
            </a:r>
          </a:p>
        </p:txBody>
      </p:sp>
      <p:pic>
        <p:nvPicPr>
          <p:cNvPr id="75" name="图片 74">
            <a:extLst>
              <a:ext uri="{FF2B5EF4-FFF2-40B4-BE49-F238E27FC236}">
                <a16:creationId xmlns:a16="http://schemas.microsoft.com/office/drawing/2014/main" xmlns="" id="{B68847C7-51BC-4B56-B661-5346FAF7A334}"/>
              </a:ext>
            </a:extLst>
          </p:cNvPr>
          <p:cNvPicPr>
            <a:picLocks noChangeAspect="1"/>
          </p:cNvPicPr>
          <p:nvPr/>
        </p:nvPicPr>
        <p:blipFill rotWithShape="1">
          <a:blip r:embed="rId2">
            <a:extLst>
              <a:ext uri="{28A0092B-C50C-407E-A947-70E740481C1C}">
                <a14:useLocalDpi xmlns:a14="http://schemas.microsoft.com/office/drawing/2010/main" val="0"/>
              </a:ext>
            </a:extLst>
          </a:blip>
          <a:srcRect l="14499" t="9087" r="4548" b="6625"/>
          <a:stretch/>
        </p:blipFill>
        <p:spPr>
          <a:xfrm>
            <a:off x="4602848" y="4976351"/>
            <a:ext cx="885720" cy="1145051"/>
          </a:xfrm>
          <a:prstGeom prst="rect">
            <a:avLst/>
          </a:prstGeom>
        </p:spPr>
      </p:pic>
      <p:cxnSp>
        <p:nvCxnSpPr>
          <p:cNvPr id="77" name="直接箭头连接符 76">
            <a:extLst>
              <a:ext uri="{FF2B5EF4-FFF2-40B4-BE49-F238E27FC236}">
                <a16:creationId xmlns:a16="http://schemas.microsoft.com/office/drawing/2014/main" xmlns="" id="{39C408C1-CE6E-49B8-B2BA-437EFDE3E53E}"/>
              </a:ext>
            </a:extLst>
          </p:cNvPr>
          <p:cNvCxnSpPr>
            <a:cxnSpLocks/>
          </p:cNvCxnSpPr>
          <p:nvPr/>
        </p:nvCxnSpPr>
        <p:spPr>
          <a:xfrm>
            <a:off x="5783189" y="5641543"/>
            <a:ext cx="1505558" cy="29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图片 78">
            <a:extLst>
              <a:ext uri="{FF2B5EF4-FFF2-40B4-BE49-F238E27FC236}">
                <a16:creationId xmlns:a16="http://schemas.microsoft.com/office/drawing/2014/main" xmlns="" id="{B6942742-8587-442D-8D21-8F48AB0AA014}"/>
              </a:ext>
            </a:extLst>
          </p:cNvPr>
          <p:cNvPicPr>
            <a:picLocks noChangeAspect="1"/>
          </p:cNvPicPr>
          <p:nvPr/>
        </p:nvPicPr>
        <p:blipFill>
          <a:blip r:embed="rId3"/>
          <a:stretch>
            <a:fillRect/>
          </a:stretch>
        </p:blipFill>
        <p:spPr>
          <a:xfrm>
            <a:off x="887472" y="5043800"/>
            <a:ext cx="685496" cy="782185"/>
          </a:xfrm>
          <a:prstGeom prst="rect">
            <a:avLst/>
          </a:prstGeom>
        </p:spPr>
      </p:pic>
      <p:pic>
        <p:nvPicPr>
          <p:cNvPr id="80" name="图片 79">
            <a:extLst>
              <a:ext uri="{FF2B5EF4-FFF2-40B4-BE49-F238E27FC236}">
                <a16:creationId xmlns:a16="http://schemas.microsoft.com/office/drawing/2014/main" xmlns="" id="{04B231AB-8A64-4AE2-8A98-A269DEBB1A8E}"/>
              </a:ext>
            </a:extLst>
          </p:cNvPr>
          <p:cNvPicPr>
            <a:picLocks noChangeAspect="1"/>
          </p:cNvPicPr>
          <p:nvPr/>
        </p:nvPicPr>
        <p:blipFill>
          <a:blip r:embed="rId3"/>
          <a:stretch>
            <a:fillRect/>
          </a:stretch>
        </p:blipFill>
        <p:spPr>
          <a:xfrm>
            <a:off x="1572968" y="5043800"/>
            <a:ext cx="685496" cy="782185"/>
          </a:xfrm>
          <a:prstGeom prst="rect">
            <a:avLst/>
          </a:prstGeom>
        </p:spPr>
      </p:pic>
      <p:pic>
        <p:nvPicPr>
          <p:cNvPr id="81" name="图片 80">
            <a:extLst>
              <a:ext uri="{FF2B5EF4-FFF2-40B4-BE49-F238E27FC236}">
                <a16:creationId xmlns:a16="http://schemas.microsoft.com/office/drawing/2014/main" xmlns="" id="{68693B7A-B7B7-4F5A-A9ED-1C53FABEEFB6}"/>
              </a:ext>
            </a:extLst>
          </p:cNvPr>
          <p:cNvPicPr>
            <a:picLocks noChangeAspect="1"/>
          </p:cNvPicPr>
          <p:nvPr/>
        </p:nvPicPr>
        <p:blipFill>
          <a:blip r:embed="rId3"/>
          <a:stretch>
            <a:fillRect/>
          </a:stretch>
        </p:blipFill>
        <p:spPr>
          <a:xfrm>
            <a:off x="2252635" y="5043800"/>
            <a:ext cx="685496" cy="782185"/>
          </a:xfrm>
          <a:prstGeom prst="rect">
            <a:avLst/>
          </a:prstGeom>
        </p:spPr>
      </p:pic>
      <p:cxnSp>
        <p:nvCxnSpPr>
          <p:cNvPr id="83" name="直接箭头连接符 82">
            <a:extLst>
              <a:ext uri="{FF2B5EF4-FFF2-40B4-BE49-F238E27FC236}">
                <a16:creationId xmlns:a16="http://schemas.microsoft.com/office/drawing/2014/main" xmlns="" id="{F39CD57F-4637-4027-9414-4EF04314C00E}"/>
              </a:ext>
            </a:extLst>
          </p:cNvPr>
          <p:cNvCxnSpPr>
            <a:cxnSpLocks/>
          </p:cNvCxnSpPr>
          <p:nvPr/>
        </p:nvCxnSpPr>
        <p:spPr>
          <a:xfrm flipV="1">
            <a:off x="5784618" y="4171404"/>
            <a:ext cx="1664806" cy="98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xmlns="" id="{6D7DF7F6-41DA-43C6-B37A-2D5FA2963D4E}"/>
              </a:ext>
            </a:extLst>
          </p:cNvPr>
          <p:cNvSpPr txBox="1"/>
          <p:nvPr/>
        </p:nvSpPr>
        <p:spPr>
          <a:xfrm>
            <a:off x="6323406" y="5109098"/>
            <a:ext cx="587230" cy="369332"/>
          </a:xfrm>
          <a:prstGeom prst="rect">
            <a:avLst/>
          </a:prstGeom>
          <a:noFill/>
        </p:spPr>
        <p:txBody>
          <a:bodyPr wrap="square" rtlCol="0">
            <a:spAutoFit/>
          </a:bodyPr>
          <a:lstStyle/>
          <a:p>
            <a:r>
              <a:rPr lang="en-US" altLang="zh-CN" dirty="0"/>
              <a:t>.......</a:t>
            </a:r>
            <a:endParaRPr lang="zh-CN" altLang="en-US" dirty="0"/>
          </a:p>
        </p:txBody>
      </p:sp>
      <p:sp>
        <p:nvSpPr>
          <p:cNvPr id="86" name="矩形 85">
            <a:extLst>
              <a:ext uri="{FF2B5EF4-FFF2-40B4-BE49-F238E27FC236}">
                <a16:creationId xmlns:a16="http://schemas.microsoft.com/office/drawing/2014/main" xmlns="" id="{B4998C73-9D3E-4E9B-93B1-5489480A8B85}"/>
              </a:ext>
            </a:extLst>
          </p:cNvPr>
          <p:cNvSpPr/>
          <p:nvPr/>
        </p:nvSpPr>
        <p:spPr>
          <a:xfrm>
            <a:off x="1125068" y="2069541"/>
            <a:ext cx="10376237" cy="369332"/>
          </a:xfrm>
          <a:prstGeom prst="rect">
            <a:avLst/>
          </a:prstGeom>
        </p:spPr>
        <p:txBody>
          <a:bodyPr wrap="square">
            <a:spAutoFit/>
          </a:bodyPr>
          <a:lstStyle/>
          <a:p>
            <a:r>
              <a:rPr lang="zh-CN" altLang="en-US" dirty="0">
                <a:solidFill>
                  <a:schemeClr val="accent1"/>
                </a:solidFill>
              </a:rPr>
              <a:t>散列函数</a:t>
            </a:r>
            <a:r>
              <a:rPr lang="zh-CN" altLang="en-US" dirty="0"/>
              <a:t>：一个把查找表中的关键字映射成该关键字对应的地址的函数，记为</a:t>
            </a:r>
            <a:r>
              <a:rPr lang="en-US" altLang="zh-CN" dirty="0"/>
              <a:t>Hash(key)=</a:t>
            </a:r>
            <a:r>
              <a:rPr lang="en-US" altLang="zh-CN" dirty="0" err="1"/>
              <a:t>Addr</a:t>
            </a:r>
            <a:r>
              <a:rPr lang="zh-CN" altLang="en-US" dirty="0"/>
              <a:t>。</a:t>
            </a:r>
          </a:p>
        </p:txBody>
      </p:sp>
    </p:spTree>
    <p:extLst>
      <p:ext uri="{BB962C8B-B14F-4D97-AF65-F5344CB8AC3E}">
        <p14:creationId xmlns:p14="http://schemas.microsoft.com/office/powerpoint/2010/main" val="6102641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3C2B317D-3F6E-4162-8979-636293C522A7}"/>
              </a:ext>
            </a:extLst>
          </p:cNvPr>
          <p:cNvSpPr/>
          <p:nvPr/>
        </p:nvSpPr>
        <p:spPr>
          <a:xfrm>
            <a:off x="697361" y="1230139"/>
            <a:ext cx="10797278" cy="923330"/>
          </a:xfrm>
          <a:prstGeom prst="rect">
            <a:avLst/>
          </a:prstGeom>
        </p:spPr>
        <p:txBody>
          <a:bodyPr wrap="square">
            <a:spAutoFit/>
          </a:bodyPr>
          <a:lstStyle/>
          <a:p>
            <a:r>
              <a:rPr lang="en-US" altLang="zh-CN" dirty="0"/>
              <a:t>1</a:t>
            </a:r>
            <a:r>
              <a:rPr lang="zh-CN" altLang="en-US" dirty="0"/>
              <a:t>）散列函数的定义域必须包含</a:t>
            </a:r>
            <a:r>
              <a:rPr lang="zh-CN" altLang="en-US" dirty="0">
                <a:solidFill>
                  <a:schemeClr val="accent1"/>
                </a:solidFill>
              </a:rPr>
              <a:t>全部需要存储的关键字</a:t>
            </a:r>
            <a:r>
              <a:rPr lang="zh-CN" altLang="en-US" dirty="0"/>
              <a:t>，而值域的范围则依赖于散列表的大小或地址范围。</a:t>
            </a:r>
          </a:p>
          <a:p>
            <a:r>
              <a:rPr lang="en-US" altLang="zh-CN" dirty="0"/>
              <a:t>2</a:t>
            </a:r>
            <a:r>
              <a:rPr lang="zh-CN" altLang="en-US" dirty="0"/>
              <a:t>）散列函数计算出来的地址应该能</a:t>
            </a:r>
            <a:r>
              <a:rPr lang="zh-CN" altLang="en-US" dirty="0">
                <a:solidFill>
                  <a:schemeClr val="accent1"/>
                </a:solidFill>
              </a:rPr>
              <a:t>等概率、均匀地</a:t>
            </a:r>
            <a:r>
              <a:rPr lang="zh-CN" altLang="en-US" dirty="0"/>
              <a:t>分布在整个地址空间，从而减少冲突的发生。</a:t>
            </a:r>
          </a:p>
          <a:p>
            <a:r>
              <a:rPr lang="en-US" altLang="zh-CN" dirty="0"/>
              <a:t>3</a:t>
            </a:r>
            <a:r>
              <a:rPr lang="zh-CN" altLang="en-US" dirty="0"/>
              <a:t>）散列函数应尽量简单，能够在较短的时间内就计算出任一关键字对应的散列地址。</a:t>
            </a:r>
          </a:p>
        </p:txBody>
      </p:sp>
      <p:sp>
        <p:nvSpPr>
          <p:cNvPr id="4" name="文本框 3">
            <a:extLst>
              <a:ext uri="{FF2B5EF4-FFF2-40B4-BE49-F238E27FC236}">
                <a16:creationId xmlns:a16="http://schemas.microsoft.com/office/drawing/2014/main" xmlns="" id="{76877D4F-4586-485F-911B-E9A02F5C74B0}"/>
              </a:ext>
            </a:extLst>
          </p:cNvPr>
          <p:cNvSpPr txBox="1"/>
          <p:nvPr/>
        </p:nvSpPr>
        <p:spPr>
          <a:xfrm>
            <a:off x="697361" y="761142"/>
            <a:ext cx="3749879" cy="369332"/>
          </a:xfrm>
          <a:prstGeom prst="rect">
            <a:avLst/>
          </a:prstGeom>
          <a:noFill/>
        </p:spPr>
        <p:txBody>
          <a:bodyPr wrap="square" rtlCol="0">
            <a:spAutoFit/>
          </a:bodyPr>
          <a:lstStyle/>
          <a:p>
            <a:r>
              <a:rPr lang="zh-CN" altLang="en-US" dirty="0">
                <a:solidFill>
                  <a:schemeClr val="accent6"/>
                </a:solidFill>
              </a:rPr>
              <a:t>构造散列函数的</a:t>
            </a:r>
            <a:r>
              <a:rPr lang="en-US" altLang="zh-CN" dirty="0">
                <a:solidFill>
                  <a:schemeClr val="accent6"/>
                </a:solidFill>
              </a:rPr>
              <a:t>tips</a:t>
            </a:r>
            <a:r>
              <a:rPr lang="zh-CN" altLang="en-US" dirty="0">
                <a:solidFill>
                  <a:schemeClr val="accent6"/>
                </a:solidFill>
              </a:rPr>
              <a:t>：</a:t>
            </a:r>
          </a:p>
        </p:txBody>
      </p:sp>
      <p:sp>
        <p:nvSpPr>
          <p:cNvPr id="30" name="文本框 29">
            <a:extLst>
              <a:ext uri="{FF2B5EF4-FFF2-40B4-BE49-F238E27FC236}">
                <a16:creationId xmlns:a16="http://schemas.microsoft.com/office/drawing/2014/main" xmlns="" id="{C15F3884-CF67-4CFD-B52E-AB7B2583FEA6}"/>
              </a:ext>
            </a:extLst>
          </p:cNvPr>
          <p:cNvSpPr txBox="1"/>
          <p:nvPr/>
        </p:nvSpPr>
        <p:spPr>
          <a:xfrm>
            <a:off x="697361" y="2360612"/>
            <a:ext cx="3749879" cy="369332"/>
          </a:xfrm>
          <a:prstGeom prst="rect">
            <a:avLst/>
          </a:prstGeom>
          <a:noFill/>
        </p:spPr>
        <p:txBody>
          <a:bodyPr wrap="square" rtlCol="0">
            <a:spAutoFit/>
          </a:bodyPr>
          <a:lstStyle/>
          <a:p>
            <a:r>
              <a:rPr lang="en-US" altLang="zh-CN" dirty="0">
                <a:solidFill>
                  <a:schemeClr val="accent6"/>
                </a:solidFill>
              </a:rPr>
              <a:t>1.</a:t>
            </a:r>
            <a:r>
              <a:rPr lang="zh-CN" altLang="en-US" dirty="0">
                <a:solidFill>
                  <a:schemeClr val="accent6"/>
                </a:solidFill>
              </a:rPr>
              <a:t>常用</a:t>
            </a:r>
            <a:r>
              <a:rPr lang="en-US" altLang="zh-CN" dirty="0">
                <a:solidFill>
                  <a:schemeClr val="accent6"/>
                </a:solidFill>
              </a:rPr>
              <a:t>Hash</a:t>
            </a:r>
            <a:r>
              <a:rPr lang="zh-CN" altLang="en-US" dirty="0">
                <a:solidFill>
                  <a:schemeClr val="accent6"/>
                </a:solidFill>
              </a:rPr>
              <a:t>函数的构造方法：</a:t>
            </a:r>
          </a:p>
        </p:txBody>
      </p:sp>
      <p:sp>
        <p:nvSpPr>
          <p:cNvPr id="31" name="矩形 30">
            <a:extLst>
              <a:ext uri="{FF2B5EF4-FFF2-40B4-BE49-F238E27FC236}">
                <a16:creationId xmlns:a16="http://schemas.microsoft.com/office/drawing/2014/main" xmlns="" id="{65A64DC4-273E-4051-833B-8F6ABF011C72}"/>
              </a:ext>
            </a:extLst>
          </p:cNvPr>
          <p:cNvSpPr/>
          <p:nvPr/>
        </p:nvSpPr>
        <p:spPr>
          <a:xfrm>
            <a:off x="697361" y="2921942"/>
            <a:ext cx="10797278" cy="646331"/>
          </a:xfrm>
          <a:prstGeom prst="rect">
            <a:avLst/>
          </a:prstGeom>
        </p:spPr>
        <p:txBody>
          <a:bodyPr wrap="square">
            <a:spAutoFit/>
          </a:bodyPr>
          <a:lstStyle/>
          <a:p>
            <a:r>
              <a:rPr lang="en-US" altLang="zh-CN" dirty="0">
                <a:solidFill>
                  <a:schemeClr val="accent1"/>
                </a:solidFill>
              </a:rPr>
              <a:t>1.</a:t>
            </a:r>
            <a:r>
              <a:rPr lang="zh-CN" altLang="en-US" dirty="0">
                <a:solidFill>
                  <a:schemeClr val="accent1"/>
                </a:solidFill>
              </a:rPr>
              <a:t>开放定址法：</a:t>
            </a:r>
            <a:r>
              <a:rPr lang="zh-CN" altLang="en-US" dirty="0"/>
              <a:t>直接取关键字的某个线性函数值为散列地址，散列函数为</a:t>
            </a:r>
            <a:r>
              <a:rPr lang="en-US" altLang="zh-CN" dirty="0"/>
              <a:t>H(key)=</a:t>
            </a:r>
            <a:r>
              <a:rPr lang="en-US" altLang="zh-CN" dirty="0" err="1"/>
              <a:t>a×key+b</a:t>
            </a:r>
            <a:r>
              <a:rPr lang="zh-CN" altLang="en-US" dirty="0"/>
              <a:t>。式中，</a:t>
            </a:r>
            <a:r>
              <a:rPr lang="en-US" altLang="zh-CN" dirty="0"/>
              <a:t>a</a:t>
            </a:r>
            <a:r>
              <a:rPr lang="zh-CN" altLang="en-US" dirty="0"/>
              <a:t>和</a:t>
            </a:r>
            <a:r>
              <a:rPr lang="en-US" altLang="zh-CN" dirty="0"/>
              <a:t>b</a:t>
            </a:r>
            <a:r>
              <a:rPr lang="zh-CN" altLang="en-US" dirty="0"/>
              <a:t>是常数。这种方法计算最简单，并且不会产生冲突</a:t>
            </a:r>
          </a:p>
        </p:txBody>
      </p:sp>
      <p:sp>
        <p:nvSpPr>
          <p:cNvPr id="32" name="矩形 31">
            <a:extLst>
              <a:ext uri="{FF2B5EF4-FFF2-40B4-BE49-F238E27FC236}">
                <a16:creationId xmlns:a16="http://schemas.microsoft.com/office/drawing/2014/main" xmlns="" id="{1E9052DC-4057-45C5-8F99-35AA85203BF1}"/>
              </a:ext>
            </a:extLst>
          </p:cNvPr>
          <p:cNvSpPr/>
          <p:nvPr/>
        </p:nvSpPr>
        <p:spPr>
          <a:xfrm>
            <a:off x="697361" y="3676841"/>
            <a:ext cx="10797278" cy="1200329"/>
          </a:xfrm>
          <a:prstGeom prst="rect">
            <a:avLst/>
          </a:prstGeom>
        </p:spPr>
        <p:txBody>
          <a:bodyPr wrap="square">
            <a:spAutoFit/>
          </a:bodyPr>
          <a:lstStyle/>
          <a:p>
            <a:r>
              <a:rPr lang="en-US" altLang="zh-CN" dirty="0">
                <a:solidFill>
                  <a:srgbClr val="FF0000"/>
                </a:solidFill>
              </a:rPr>
              <a:t>2.</a:t>
            </a:r>
            <a:r>
              <a:rPr lang="zh-CN" altLang="en-US" dirty="0">
                <a:solidFill>
                  <a:srgbClr val="FF0000"/>
                </a:solidFill>
              </a:rPr>
              <a:t>除留余数法：</a:t>
            </a:r>
            <a:r>
              <a:rPr lang="zh-CN" altLang="en-US" dirty="0"/>
              <a:t>假定散列表表长为</a:t>
            </a:r>
            <a:r>
              <a:rPr lang="en-US" altLang="zh-CN" dirty="0"/>
              <a:t>m</a:t>
            </a:r>
            <a:r>
              <a:rPr lang="zh-CN" altLang="en-US" dirty="0"/>
              <a:t>，取一个</a:t>
            </a:r>
            <a:r>
              <a:rPr lang="zh-CN" altLang="en-US" dirty="0">
                <a:solidFill>
                  <a:srgbClr val="FF0000"/>
                </a:solidFill>
              </a:rPr>
              <a:t>不大于</a:t>
            </a:r>
            <a:r>
              <a:rPr lang="en-US" altLang="zh-CN" dirty="0">
                <a:solidFill>
                  <a:srgbClr val="FF0000"/>
                </a:solidFill>
              </a:rPr>
              <a:t>m</a:t>
            </a:r>
            <a:r>
              <a:rPr lang="zh-CN" altLang="en-US" dirty="0">
                <a:solidFill>
                  <a:srgbClr val="FF0000"/>
                </a:solidFill>
              </a:rPr>
              <a:t>但最接近或等于</a:t>
            </a:r>
            <a:r>
              <a:rPr lang="en-US" altLang="zh-CN" dirty="0">
                <a:solidFill>
                  <a:srgbClr val="FF0000"/>
                </a:solidFill>
              </a:rPr>
              <a:t>m</a:t>
            </a:r>
            <a:r>
              <a:rPr lang="zh-CN" altLang="en-US" dirty="0">
                <a:solidFill>
                  <a:srgbClr val="FF0000"/>
                </a:solidFill>
              </a:rPr>
              <a:t>的质数</a:t>
            </a:r>
            <a:r>
              <a:rPr lang="en-US" altLang="zh-CN" dirty="0">
                <a:solidFill>
                  <a:srgbClr val="FF0000"/>
                </a:solidFill>
              </a:rPr>
              <a:t>p</a:t>
            </a:r>
            <a:r>
              <a:rPr lang="zh-CN" altLang="en-US" dirty="0"/>
              <a:t>，利用以下公式把关键字转换成散列地址。散列函数为</a:t>
            </a:r>
            <a:r>
              <a:rPr lang="en-US" altLang="zh-CN" dirty="0"/>
              <a:t>H(key)=key % p</a:t>
            </a:r>
          </a:p>
          <a:p>
            <a:r>
              <a:rPr lang="zh-CN" altLang="en-US" dirty="0"/>
              <a:t>除留余数法的关键是选好</a:t>
            </a:r>
            <a:r>
              <a:rPr lang="en-US" altLang="zh-CN" dirty="0"/>
              <a:t>p</a:t>
            </a:r>
            <a:r>
              <a:rPr lang="zh-CN" altLang="en-US" dirty="0"/>
              <a:t>，使得每一个关键字通过该函数转换后等概率地映射到散列空间上的任一地址，从而尽可能减少冲突的可能性</a:t>
            </a:r>
          </a:p>
        </p:txBody>
      </p:sp>
      <p:sp>
        <p:nvSpPr>
          <p:cNvPr id="5" name="矩形 4">
            <a:extLst>
              <a:ext uri="{FF2B5EF4-FFF2-40B4-BE49-F238E27FC236}">
                <a16:creationId xmlns:a16="http://schemas.microsoft.com/office/drawing/2014/main" xmlns="" id="{FFF17C76-89BB-481F-9DD9-A933ACE04E81}"/>
              </a:ext>
            </a:extLst>
          </p:cNvPr>
          <p:cNvSpPr/>
          <p:nvPr/>
        </p:nvSpPr>
        <p:spPr>
          <a:xfrm>
            <a:off x="697361" y="4941135"/>
            <a:ext cx="11228873" cy="1200329"/>
          </a:xfrm>
          <a:prstGeom prst="rect">
            <a:avLst/>
          </a:prstGeom>
        </p:spPr>
        <p:txBody>
          <a:bodyPr wrap="square">
            <a:spAutoFit/>
          </a:bodyPr>
          <a:lstStyle/>
          <a:p>
            <a:r>
              <a:rPr lang="en-US" altLang="zh-CN" dirty="0">
                <a:solidFill>
                  <a:schemeClr val="accent1"/>
                </a:solidFill>
              </a:rPr>
              <a:t>3.</a:t>
            </a:r>
            <a:r>
              <a:rPr lang="zh-CN" altLang="en-US" dirty="0">
                <a:solidFill>
                  <a:schemeClr val="accent1"/>
                </a:solidFill>
              </a:rPr>
              <a:t>数字分析法</a:t>
            </a:r>
          </a:p>
          <a:p>
            <a:r>
              <a:rPr lang="zh-CN" altLang="en-US" dirty="0"/>
              <a:t>设关键字是</a:t>
            </a:r>
            <a:r>
              <a:rPr lang="en-US" altLang="zh-CN" dirty="0"/>
              <a:t>r</a:t>
            </a:r>
            <a:r>
              <a:rPr lang="zh-CN" altLang="en-US" dirty="0"/>
              <a:t>进制数（如十进制数），而</a:t>
            </a:r>
            <a:r>
              <a:rPr lang="en-US" altLang="zh-CN" dirty="0"/>
              <a:t>r</a:t>
            </a:r>
            <a:r>
              <a:rPr lang="zh-CN" altLang="en-US" dirty="0"/>
              <a:t>个数码在各位上出现的频率不一定相同，可能在某些位上分布均匀些，每种数码出现的机会均等；而在某些位上分布不均匀，只有某几种数码经常出现，则应选取数码分布较为均匀的若干位作为散列地址。这种方法适合于已知的关键字集合</a:t>
            </a:r>
          </a:p>
        </p:txBody>
      </p:sp>
    </p:spTree>
    <p:extLst>
      <p:ext uri="{BB962C8B-B14F-4D97-AF65-F5344CB8AC3E}">
        <p14:creationId xmlns:p14="http://schemas.microsoft.com/office/powerpoint/2010/main" val="3497182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a:extLst>
              <a:ext uri="{FF2B5EF4-FFF2-40B4-BE49-F238E27FC236}">
                <a16:creationId xmlns:a16="http://schemas.microsoft.com/office/drawing/2014/main" xmlns="" id="{1D20D9D9-17CF-4998-B774-52106C3C1AA5}"/>
              </a:ext>
            </a:extLst>
          </p:cNvPr>
          <p:cNvGraphicFramePr>
            <a:graphicFrameLocks noGrp="1"/>
          </p:cNvGraphicFramePr>
          <p:nvPr>
            <p:extLst>
              <p:ext uri="{D42A27DB-BD31-4B8C-83A1-F6EECF244321}">
                <p14:modId xmlns:p14="http://schemas.microsoft.com/office/powerpoint/2010/main" val="3515495263"/>
              </p:ext>
            </p:extLst>
          </p:nvPr>
        </p:nvGraphicFramePr>
        <p:xfrm>
          <a:off x="4828332" y="858156"/>
          <a:ext cx="2169984" cy="1828800"/>
        </p:xfrm>
        <a:graphic>
          <a:graphicData uri="http://schemas.openxmlformats.org/drawingml/2006/table">
            <a:tbl>
              <a:tblPr lastCol="1">
                <a:tableStyleId>{5C22544A-7EE6-4342-B048-85BDC9FD1C3A}</a:tableStyleId>
              </a:tblPr>
              <a:tblGrid>
                <a:gridCol w="1084992">
                  <a:extLst>
                    <a:ext uri="{9D8B030D-6E8A-4147-A177-3AD203B41FA5}">
                      <a16:colId xmlns:a16="http://schemas.microsoft.com/office/drawing/2014/main" xmlns="" val="3420986680"/>
                    </a:ext>
                  </a:extLst>
                </a:gridCol>
                <a:gridCol w="1084992">
                  <a:extLst>
                    <a:ext uri="{9D8B030D-6E8A-4147-A177-3AD203B41FA5}">
                      <a16:colId xmlns:a16="http://schemas.microsoft.com/office/drawing/2014/main" xmlns="" val="3768229023"/>
                    </a:ext>
                  </a:extLst>
                </a:gridCol>
              </a:tblGrid>
              <a:tr h="232583">
                <a:tc>
                  <a:txBody>
                    <a:bodyPr/>
                    <a:lstStyle/>
                    <a:p>
                      <a:r>
                        <a:rPr lang="en-US" altLang="zh-CN" dirty="0"/>
                        <a:t>130xxxx</a:t>
                      </a:r>
                      <a:endParaRPr lang="zh-CN" altLang="en-US" dirty="0"/>
                    </a:p>
                  </a:txBody>
                  <a:tcPr/>
                </a:tc>
                <a:tc>
                  <a:txBody>
                    <a:bodyPr/>
                    <a:lstStyle/>
                    <a:p>
                      <a:r>
                        <a:rPr lang="en-US" altLang="zh-CN" dirty="0"/>
                        <a:t>1234</a:t>
                      </a:r>
                      <a:endParaRPr lang="zh-CN" altLang="en-US" dirty="0"/>
                    </a:p>
                  </a:txBody>
                  <a:tcPr/>
                </a:tc>
                <a:extLst>
                  <a:ext uri="{0D108BD9-81ED-4DB2-BD59-A6C34878D82A}">
                    <a16:rowId xmlns:a16="http://schemas.microsoft.com/office/drawing/2014/main" xmlns="" val="2514257266"/>
                  </a:ext>
                </a:extLst>
              </a:tr>
              <a:tr h="232583">
                <a:tc>
                  <a:txBody>
                    <a:bodyPr/>
                    <a:lstStyle/>
                    <a:p>
                      <a:r>
                        <a:rPr lang="en-US" altLang="zh-CN" dirty="0"/>
                        <a:t>138xxxx</a:t>
                      </a:r>
                      <a:endParaRPr lang="zh-CN" altLang="en-US" dirty="0"/>
                    </a:p>
                  </a:txBody>
                  <a:tcPr/>
                </a:tc>
                <a:tc>
                  <a:txBody>
                    <a:bodyPr/>
                    <a:lstStyle/>
                    <a:p>
                      <a:r>
                        <a:rPr lang="en-US" altLang="zh-CN" dirty="0"/>
                        <a:t>2345</a:t>
                      </a:r>
                      <a:endParaRPr lang="zh-CN" altLang="en-US" dirty="0"/>
                    </a:p>
                  </a:txBody>
                  <a:tcPr/>
                </a:tc>
                <a:extLst>
                  <a:ext uri="{0D108BD9-81ED-4DB2-BD59-A6C34878D82A}">
                    <a16:rowId xmlns:a16="http://schemas.microsoft.com/office/drawing/2014/main" xmlns="" val="3817145239"/>
                  </a:ext>
                </a:extLst>
              </a:tr>
              <a:tr h="337884">
                <a:tc>
                  <a:txBody>
                    <a:bodyPr/>
                    <a:lstStyle/>
                    <a:p>
                      <a:r>
                        <a:rPr lang="en-US" altLang="zh-CN" dirty="0"/>
                        <a:t>139xxxx</a:t>
                      </a:r>
                      <a:endParaRPr lang="zh-CN" altLang="en-US" dirty="0"/>
                    </a:p>
                  </a:txBody>
                  <a:tcPr/>
                </a:tc>
                <a:tc>
                  <a:txBody>
                    <a:bodyPr/>
                    <a:lstStyle/>
                    <a:p>
                      <a:r>
                        <a:rPr lang="en-US" altLang="zh-CN" dirty="0"/>
                        <a:t>3456</a:t>
                      </a:r>
                      <a:endParaRPr lang="zh-CN" altLang="en-US" dirty="0"/>
                    </a:p>
                  </a:txBody>
                  <a:tcPr/>
                </a:tc>
                <a:extLst>
                  <a:ext uri="{0D108BD9-81ED-4DB2-BD59-A6C34878D82A}">
                    <a16:rowId xmlns:a16="http://schemas.microsoft.com/office/drawing/2014/main" xmlns="" val="190847472"/>
                  </a:ext>
                </a:extLst>
              </a:tr>
              <a:tr h="232583">
                <a:tc>
                  <a:txBody>
                    <a:bodyPr/>
                    <a:lstStyle/>
                    <a:p>
                      <a:r>
                        <a:rPr lang="en-US" altLang="zh-CN" dirty="0"/>
                        <a:t>139xxxx</a:t>
                      </a:r>
                      <a:endParaRPr lang="zh-CN" altLang="en-US" dirty="0"/>
                    </a:p>
                  </a:txBody>
                  <a:tcPr/>
                </a:tc>
                <a:tc>
                  <a:txBody>
                    <a:bodyPr/>
                    <a:lstStyle/>
                    <a:p>
                      <a:r>
                        <a:rPr lang="en-US" altLang="zh-CN" dirty="0"/>
                        <a:t>4567</a:t>
                      </a:r>
                      <a:endParaRPr lang="zh-CN" altLang="en-US" dirty="0"/>
                    </a:p>
                  </a:txBody>
                  <a:tcPr/>
                </a:tc>
                <a:extLst>
                  <a:ext uri="{0D108BD9-81ED-4DB2-BD59-A6C34878D82A}">
                    <a16:rowId xmlns:a16="http://schemas.microsoft.com/office/drawing/2014/main" xmlns="" val="155620812"/>
                  </a:ext>
                </a:extLst>
              </a:tr>
              <a:tr h="232583">
                <a:tc>
                  <a:txBody>
                    <a:bodyPr/>
                    <a:lstStyle/>
                    <a:p>
                      <a:r>
                        <a:rPr lang="en-US" altLang="zh-CN" dirty="0"/>
                        <a:t>138xxxx</a:t>
                      </a:r>
                      <a:endParaRPr lang="zh-CN" altLang="en-US" dirty="0"/>
                    </a:p>
                  </a:txBody>
                  <a:tcPr/>
                </a:tc>
                <a:tc>
                  <a:txBody>
                    <a:bodyPr/>
                    <a:lstStyle/>
                    <a:p>
                      <a:r>
                        <a:rPr lang="en-US" altLang="zh-CN" dirty="0"/>
                        <a:t>6789</a:t>
                      </a:r>
                      <a:endParaRPr lang="zh-CN" altLang="en-US" dirty="0"/>
                    </a:p>
                  </a:txBody>
                  <a:tcPr/>
                </a:tc>
                <a:extLst>
                  <a:ext uri="{0D108BD9-81ED-4DB2-BD59-A6C34878D82A}">
                    <a16:rowId xmlns:a16="http://schemas.microsoft.com/office/drawing/2014/main" xmlns="" val="2430006628"/>
                  </a:ext>
                </a:extLst>
              </a:tr>
            </a:tbl>
          </a:graphicData>
        </a:graphic>
      </p:graphicFrame>
      <p:sp>
        <p:nvSpPr>
          <p:cNvPr id="9" name="文本框 8">
            <a:extLst>
              <a:ext uri="{FF2B5EF4-FFF2-40B4-BE49-F238E27FC236}">
                <a16:creationId xmlns:a16="http://schemas.microsoft.com/office/drawing/2014/main" xmlns="" id="{AFD736E8-668B-43E8-B62E-6C37B9306569}"/>
              </a:ext>
            </a:extLst>
          </p:cNvPr>
          <p:cNvSpPr txBox="1"/>
          <p:nvPr/>
        </p:nvSpPr>
        <p:spPr>
          <a:xfrm>
            <a:off x="4390722" y="2908011"/>
            <a:ext cx="3045204" cy="369332"/>
          </a:xfrm>
          <a:prstGeom prst="rect">
            <a:avLst/>
          </a:prstGeom>
          <a:noFill/>
        </p:spPr>
        <p:txBody>
          <a:bodyPr wrap="square" rtlCol="0">
            <a:spAutoFit/>
          </a:bodyPr>
          <a:lstStyle/>
          <a:p>
            <a:r>
              <a:rPr lang="zh-CN" altLang="en-US" dirty="0"/>
              <a:t>某个公司的员工手机号码簿</a:t>
            </a:r>
          </a:p>
        </p:txBody>
      </p:sp>
      <p:cxnSp>
        <p:nvCxnSpPr>
          <p:cNvPr id="12" name="直接箭头连接符 11">
            <a:extLst>
              <a:ext uri="{FF2B5EF4-FFF2-40B4-BE49-F238E27FC236}">
                <a16:creationId xmlns:a16="http://schemas.microsoft.com/office/drawing/2014/main" xmlns="" id="{5A2B0CE1-B694-432A-855F-CF9E1ED138EA}"/>
              </a:ext>
            </a:extLst>
          </p:cNvPr>
          <p:cNvCxnSpPr/>
          <p:nvPr/>
        </p:nvCxnSpPr>
        <p:spPr>
          <a:xfrm flipH="1" flipV="1">
            <a:off x="7203378" y="1716788"/>
            <a:ext cx="671119" cy="44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B6A7D674-4610-44CE-9CD0-EA303D26D584}"/>
              </a:ext>
            </a:extLst>
          </p:cNvPr>
          <p:cNvSpPr txBox="1"/>
          <p:nvPr/>
        </p:nvSpPr>
        <p:spPr>
          <a:xfrm>
            <a:off x="8201668" y="2035570"/>
            <a:ext cx="1459685" cy="646331"/>
          </a:xfrm>
          <a:prstGeom prst="rect">
            <a:avLst/>
          </a:prstGeom>
          <a:noFill/>
        </p:spPr>
        <p:txBody>
          <a:bodyPr wrap="square" rtlCol="0">
            <a:spAutoFit/>
          </a:bodyPr>
          <a:lstStyle/>
          <a:p>
            <a:r>
              <a:rPr lang="zh-CN" altLang="en-US" dirty="0"/>
              <a:t>后</a:t>
            </a:r>
            <a:r>
              <a:rPr lang="en-US" altLang="zh-CN" dirty="0"/>
              <a:t>4</a:t>
            </a:r>
            <a:r>
              <a:rPr lang="zh-CN" altLang="en-US" dirty="0"/>
              <a:t>位分布较为均匀</a:t>
            </a:r>
          </a:p>
        </p:txBody>
      </p:sp>
      <p:sp>
        <p:nvSpPr>
          <p:cNvPr id="28" name="文本框 27">
            <a:extLst>
              <a:ext uri="{FF2B5EF4-FFF2-40B4-BE49-F238E27FC236}">
                <a16:creationId xmlns:a16="http://schemas.microsoft.com/office/drawing/2014/main" xmlns="" id="{941B5F87-50C7-45C9-816C-5A6B2089D038}"/>
              </a:ext>
            </a:extLst>
          </p:cNvPr>
          <p:cNvSpPr txBox="1"/>
          <p:nvPr/>
        </p:nvSpPr>
        <p:spPr>
          <a:xfrm>
            <a:off x="1919498" y="2035569"/>
            <a:ext cx="1830166" cy="646331"/>
          </a:xfrm>
          <a:prstGeom prst="rect">
            <a:avLst/>
          </a:prstGeom>
          <a:noFill/>
        </p:spPr>
        <p:txBody>
          <a:bodyPr wrap="square" rtlCol="0">
            <a:spAutoFit/>
          </a:bodyPr>
          <a:lstStyle/>
          <a:p>
            <a:r>
              <a:rPr lang="zh-CN" altLang="en-US" dirty="0"/>
              <a:t>前</a:t>
            </a:r>
            <a:r>
              <a:rPr lang="en-US" altLang="zh-CN" dirty="0"/>
              <a:t>7</a:t>
            </a:r>
            <a:r>
              <a:rPr lang="zh-CN" altLang="en-US" dirty="0"/>
              <a:t>位分布不均与甚至完全相同</a:t>
            </a:r>
          </a:p>
        </p:txBody>
      </p:sp>
      <p:cxnSp>
        <p:nvCxnSpPr>
          <p:cNvPr id="15" name="直接箭头连接符 14">
            <a:extLst>
              <a:ext uri="{FF2B5EF4-FFF2-40B4-BE49-F238E27FC236}">
                <a16:creationId xmlns:a16="http://schemas.microsoft.com/office/drawing/2014/main" xmlns="" id="{31F00B1A-D327-46C0-A739-4C8768332F21}"/>
              </a:ext>
            </a:extLst>
          </p:cNvPr>
          <p:cNvCxnSpPr/>
          <p:nvPr/>
        </p:nvCxnSpPr>
        <p:spPr>
          <a:xfrm flipV="1">
            <a:off x="3112316" y="1716788"/>
            <a:ext cx="1439900" cy="31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BDF354D1-AC1B-4D00-B2A5-29E2FB339B1A}"/>
              </a:ext>
            </a:extLst>
          </p:cNvPr>
          <p:cNvSpPr/>
          <p:nvPr/>
        </p:nvSpPr>
        <p:spPr>
          <a:xfrm>
            <a:off x="813283" y="3433562"/>
            <a:ext cx="10565434" cy="923330"/>
          </a:xfrm>
          <a:prstGeom prst="rect">
            <a:avLst/>
          </a:prstGeom>
        </p:spPr>
        <p:txBody>
          <a:bodyPr wrap="square">
            <a:spAutoFit/>
          </a:bodyPr>
          <a:lstStyle/>
          <a:p>
            <a:r>
              <a:rPr lang="en-US" altLang="zh-CN" dirty="0">
                <a:solidFill>
                  <a:schemeClr val="accent1"/>
                </a:solidFill>
              </a:rPr>
              <a:t>4.</a:t>
            </a:r>
            <a:r>
              <a:rPr lang="zh-CN" altLang="en-US" dirty="0">
                <a:solidFill>
                  <a:schemeClr val="accent1"/>
                </a:solidFill>
              </a:rPr>
              <a:t>平方取中法</a:t>
            </a:r>
          </a:p>
          <a:p>
            <a:r>
              <a:rPr lang="zh-CN" altLang="en-US" dirty="0"/>
              <a:t>顾名思义，取关键字的平方值的中间几位作为散列地址。具体取多少位要看实际情况而定。这种方法得到的散列地址与关键字的每一位都有关系，使得散列地址分布比较均匀。</a:t>
            </a:r>
          </a:p>
        </p:txBody>
      </p:sp>
      <p:sp>
        <p:nvSpPr>
          <p:cNvPr id="29" name="矩形 28">
            <a:extLst>
              <a:ext uri="{FF2B5EF4-FFF2-40B4-BE49-F238E27FC236}">
                <a16:creationId xmlns:a16="http://schemas.microsoft.com/office/drawing/2014/main" xmlns="" id="{C2C6837E-F58B-4213-8595-3D1A5A2997B9}"/>
              </a:ext>
            </a:extLst>
          </p:cNvPr>
          <p:cNvSpPr/>
          <p:nvPr/>
        </p:nvSpPr>
        <p:spPr>
          <a:xfrm>
            <a:off x="813283" y="4491145"/>
            <a:ext cx="10565434" cy="646331"/>
          </a:xfrm>
          <a:prstGeom prst="rect">
            <a:avLst/>
          </a:prstGeom>
        </p:spPr>
        <p:txBody>
          <a:bodyPr wrap="square">
            <a:spAutoFit/>
          </a:bodyPr>
          <a:lstStyle/>
          <a:p>
            <a:r>
              <a:rPr lang="en-US" altLang="zh-CN" dirty="0" err="1">
                <a:solidFill>
                  <a:schemeClr val="accent1"/>
                </a:solidFill>
              </a:rPr>
              <a:t>Eg</a:t>
            </a:r>
            <a:r>
              <a:rPr lang="zh-CN" altLang="en-US" dirty="0">
                <a:solidFill>
                  <a:schemeClr val="accent1"/>
                </a:solidFill>
              </a:rPr>
              <a:t>：</a:t>
            </a:r>
            <a:r>
              <a:rPr lang="en-US" altLang="zh-CN" dirty="0"/>
              <a:t>1234</a:t>
            </a:r>
            <a:r>
              <a:rPr lang="en-US" altLang="zh-CN" baseline="30000" dirty="0"/>
              <a:t>2</a:t>
            </a:r>
            <a:r>
              <a:rPr lang="en-US" altLang="zh-CN" dirty="0"/>
              <a:t>=15</a:t>
            </a:r>
            <a:r>
              <a:rPr lang="en-US" altLang="zh-CN" dirty="0">
                <a:solidFill>
                  <a:schemeClr val="accent1"/>
                </a:solidFill>
              </a:rPr>
              <a:t>227</a:t>
            </a:r>
            <a:r>
              <a:rPr lang="en-US" altLang="zh-CN" dirty="0"/>
              <a:t>56 </a:t>
            </a:r>
            <a:r>
              <a:rPr lang="zh-CN" altLang="en-US" dirty="0"/>
              <a:t>取中间三位</a:t>
            </a:r>
            <a:r>
              <a:rPr lang="en-US" altLang="zh-CN" dirty="0"/>
              <a:t>227</a:t>
            </a:r>
            <a:r>
              <a:rPr lang="zh-CN" altLang="en-US" dirty="0"/>
              <a:t>作为散列地址</a:t>
            </a:r>
            <a:endParaRPr lang="en-US" altLang="zh-CN" dirty="0"/>
          </a:p>
          <a:p>
            <a:r>
              <a:rPr lang="en-US" altLang="zh-CN" dirty="0"/>
              <a:t>        2345</a:t>
            </a:r>
            <a:r>
              <a:rPr lang="en-US" altLang="zh-CN" baseline="30000" dirty="0"/>
              <a:t>2</a:t>
            </a:r>
            <a:r>
              <a:rPr lang="en-US" altLang="zh-CN" dirty="0"/>
              <a:t>=54</a:t>
            </a:r>
            <a:r>
              <a:rPr lang="en-US" altLang="zh-CN" dirty="0">
                <a:solidFill>
                  <a:schemeClr val="accent1"/>
                </a:solidFill>
              </a:rPr>
              <a:t>990</a:t>
            </a:r>
            <a:r>
              <a:rPr lang="en-US" altLang="zh-CN" dirty="0"/>
              <a:t>25 </a:t>
            </a:r>
            <a:r>
              <a:rPr lang="zh-CN" altLang="en-US" dirty="0"/>
              <a:t>取中间三位</a:t>
            </a:r>
            <a:r>
              <a:rPr lang="en-US" altLang="zh-CN" dirty="0"/>
              <a:t>990</a:t>
            </a:r>
            <a:r>
              <a:rPr lang="zh-CN" altLang="en-US" dirty="0"/>
              <a:t>作为散列地址</a:t>
            </a:r>
            <a:endParaRPr lang="en-US" altLang="zh-CN" dirty="0"/>
          </a:p>
        </p:txBody>
      </p:sp>
    </p:spTree>
    <p:extLst>
      <p:ext uri="{BB962C8B-B14F-4D97-AF65-F5344CB8AC3E}">
        <p14:creationId xmlns:p14="http://schemas.microsoft.com/office/powerpoint/2010/main" val="28078310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52B4E252-665A-494A-9A6A-FECC6187E565}"/>
              </a:ext>
            </a:extLst>
          </p:cNvPr>
          <p:cNvSpPr/>
          <p:nvPr/>
        </p:nvSpPr>
        <p:spPr>
          <a:xfrm>
            <a:off x="892029" y="693756"/>
            <a:ext cx="10407941" cy="1200329"/>
          </a:xfrm>
          <a:prstGeom prst="rect">
            <a:avLst/>
          </a:prstGeom>
        </p:spPr>
        <p:txBody>
          <a:bodyPr wrap="square">
            <a:spAutoFit/>
          </a:bodyPr>
          <a:lstStyle/>
          <a:p>
            <a:r>
              <a:rPr lang="en-US" altLang="zh-CN" dirty="0">
                <a:solidFill>
                  <a:schemeClr val="accent1"/>
                </a:solidFill>
              </a:rPr>
              <a:t>5.</a:t>
            </a:r>
            <a:r>
              <a:rPr lang="zh-CN" altLang="en-US" dirty="0">
                <a:solidFill>
                  <a:schemeClr val="accent1"/>
                </a:solidFill>
              </a:rPr>
              <a:t>折叠法</a:t>
            </a:r>
          </a:p>
          <a:p>
            <a:r>
              <a:rPr lang="zh-CN" altLang="en-US" dirty="0"/>
              <a:t>将关键字分割成位数相同的几部分（最后一部分的位数可以短一些），然后取这几部分的叠加和作为散列地址，这种方法称为折叠法。关键字位数很多，而且关键字中每一位上数字分布大致均匀时，可以采用折叠法得到散列地址。</a:t>
            </a:r>
          </a:p>
        </p:txBody>
      </p:sp>
      <p:sp>
        <p:nvSpPr>
          <p:cNvPr id="4" name="文本框 3">
            <a:extLst>
              <a:ext uri="{FF2B5EF4-FFF2-40B4-BE49-F238E27FC236}">
                <a16:creationId xmlns:a16="http://schemas.microsoft.com/office/drawing/2014/main" xmlns="" id="{AB8F1182-1B59-46E1-8AEC-FB036D9E83CE}"/>
              </a:ext>
            </a:extLst>
          </p:cNvPr>
          <p:cNvSpPr txBox="1"/>
          <p:nvPr/>
        </p:nvSpPr>
        <p:spPr>
          <a:xfrm>
            <a:off x="947956" y="2155971"/>
            <a:ext cx="10687574" cy="923330"/>
          </a:xfrm>
          <a:prstGeom prst="rect">
            <a:avLst/>
          </a:prstGeom>
          <a:noFill/>
        </p:spPr>
        <p:txBody>
          <a:bodyPr wrap="square" rtlCol="0">
            <a:spAutoFit/>
          </a:bodyPr>
          <a:lstStyle/>
          <a:p>
            <a:r>
              <a:rPr lang="en-US" altLang="zh-CN" dirty="0" err="1">
                <a:solidFill>
                  <a:schemeClr val="accent1"/>
                </a:solidFill>
              </a:rPr>
              <a:t>Eg</a:t>
            </a:r>
            <a:r>
              <a:rPr lang="zh-CN" altLang="en-US" dirty="0">
                <a:solidFill>
                  <a:schemeClr val="accent1"/>
                </a:solidFill>
              </a:rPr>
              <a:t>：</a:t>
            </a:r>
            <a:r>
              <a:rPr lang="zh-CN" altLang="en-US" dirty="0"/>
              <a:t>关键字为</a:t>
            </a:r>
            <a:r>
              <a:rPr lang="en-US" altLang="zh-CN" dirty="0"/>
              <a:t>1234567890 </a:t>
            </a:r>
            <a:r>
              <a:rPr lang="zh-CN" altLang="en-US" dirty="0"/>
              <a:t>散列表表长为</a:t>
            </a:r>
            <a:r>
              <a:rPr lang="en-US" altLang="zh-CN" dirty="0"/>
              <a:t>3</a:t>
            </a:r>
            <a:r>
              <a:rPr lang="zh-CN" altLang="en-US" dirty="0"/>
              <a:t>位 可以将关键字分为四组 每组</a:t>
            </a:r>
            <a:r>
              <a:rPr lang="en-US" altLang="zh-CN" dirty="0"/>
              <a:t>3</a:t>
            </a:r>
            <a:r>
              <a:rPr lang="zh-CN" altLang="en-US" dirty="0"/>
              <a:t>位</a:t>
            </a:r>
            <a:endParaRPr lang="en-US" altLang="zh-CN" dirty="0"/>
          </a:p>
          <a:p>
            <a:endParaRPr lang="en-US" altLang="zh-CN" dirty="0"/>
          </a:p>
          <a:p>
            <a:r>
              <a:rPr lang="en-US" altLang="zh-CN" dirty="0"/>
              <a:t>        123|456|789|0 </a:t>
            </a:r>
            <a:r>
              <a:rPr lang="zh-CN" altLang="en-US" dirty="0"/>
              <a:t>然后这四组叠加求和 </a:t>
            </a:r>
            <a:r>
              <a:rPr lang="en-US" altLang="zh-CN" dirty="0"/>
              <a:t>123+456+789+0=1368  </a:t>
            </a:r>
            <a:r>
              <a:rPr lang="zh-CN" altLang="en-US" dirty="0"/>
              <a:t>然后取后</a:t>
            </a:r>
            <a:r>
              <a:rPr lang="en-US" altLang="zh-CN" dirty="0"/>
              <a:t>3</a:t>
            </a:r>
            <a:r>
              <a:rPr lang="zh-CN" altLang="en-US" dirty="0"/>
              <a:t>位就能得到散列地址为</a:t>
            </a:r>
            <a:r>
              <a:rPr lang="en-US" altLang="zh-CN" dirty="0">
                <a:solidFill>
                  <a:schemeClr val="accent1"/>
                </a:solidFill>
              </a:rPr>
              <a:t>368</a:t>
            </a:r>
          </a:p>
        </p:txBody>
      </p:sp>
      <p:sp>
        <p:nvSpPr>
          <p:cNvPr id="30" name="文本框 29">
            <a:extLst>
              <a:ext uri="{FF2B5EF4-FFF2-40B4-BE49-F238E27FC236}">
                <a16:creationId xmlns:a16="http://schemas.microsoft.com/office/drawing/2014/main" xmlns="" id="{29543A5D-1E54-4F0D-9651-922130355FE3}"/>
              </a:ext>
            </a:extLst>
          </p:cNvPr>
          <p:cNvSpPr txBox="1"/>
          <p:nvPr/>
        </p:nvSpPr>
        <p:spPr>
          <a:xfrm>
            <a:off x="892029" y="3429000"/>
            <a:ext cx="3749879" cy="369332"/>
          </a:xfrm>
          <a:prstGeom prst="rect">
            <a:avLst/>
          </a:prstGeom>
          <a:noFill/>
        </p:spPr>
        <p:txBody>
          <a:bodyPr wrap="square" rtlCol="0">
            <a:spAutoFit/>
          </a:bodyPr>
          <a:lstStyle/>
          <a:p>
            <a:r>
              <a:rPr lang="en-US" altLang="zh-CN" dirty="0">
                <a:solidFill>
                  <a:schemeClr val="accent6"/>
                </a:solidFill>
              </a:rPr>
              <a:t>2.</a:t>
            </a:r>
            <a:r>
              <a:rPr lang="zh-CN" altLang="en-US" dirty="0">
                <a:solidFill>
                  <a:schemeClr val="accent6"/>
                </a:solidFill>
              </a:rPr>
              <a:t>常用</a:t>
            </a:r>
            <a:r>
              <a:rPr lang="en-US" altLang="zh-CN" dirty="0">
                <a:solidFill>
                  <a:schemeClr val="accent6"/>
                </a:solidFill>
              </a:rPr>
              <a:t>Hash</a:t>
            </a:r>
            <a:r>
              <a:rPr lang="zh-CN" altLang="en-US" dirty="0">
                <a:solidFill>
                  <a:schemeClr val="accent6"/>
                </a:solidFill>
              </a:rPr>
              <a:t>函数的冲突处理办法：</a:t>
            </a:r>
          </a:p>
        </p:txBody>
      </p:sp>
      <p:sp>
        <p:nvSpPr>
          <p:cNvPr id="7" name="文本框 6">
            <a:extLst>
              <a:ext uri="{FF2B5EF4-FFF2-40B4-BE49-F238E27FC236}">
                <a16:creationId xmlns:a16="http://schemas.microsoft.com/office/drawing/2014/main" xmlns="" id="{5B3780A6-87BF-4AC9-8FAF-68D38D5EFCB8}"/>
              </a:ext>
            </a:extLst>
          </p:cNvPr>
          <p:cNvSpPr txBox="1"/>
          <p:nvPr/>
        </p:nvSpPr>
        <p:spPr>
          <a:xfrm>
            <a:off x="892029" y="4026716"/>
            <a:ext cx="10475054" cy="646331"/>
          </a:xfrm>
          <a:prstGeom prst="rect">
            <a:avLst/>
          </a:prstGeom>
          <a:noFill/>
        </p:spPr>
        <p:txBody>
          <a:bodyPr wrap="square" rtlCol="0">
            <a:spAutoFit/>
          </a:bodyPr>
          <a:lstStyle/>
          <a:p>
            <a:r>
              <a:rPr lang="en-US" altLang="zh-CN" dirty="0">
                <a:solidFill>
                  <a:schemeClr val="accent1"/>
                </a:solidFill>
              </a:rPr>
              <a:t>1.</a:t>
            </a:r>
            <a:r>
              <a:rPr lang="zh-CN" altLang="en-US" dirty="0">
                <a:solidFill>
                  <a:schemeClr val="accent1"/>
                </a:solidFill>
              </a:rPr>
              <a:t>开放定址法：将产生冲突的</a:t>
            </a:r>
            <a:r>
              <a:rPr lang="en-US" altLang="zh-CN" dirty="0">
                <a:solidFill>
                  <a:schemeClr val="accent1"/>
                </a:solidFill>
              </a:rPr>
              <a:t>Hash</a:t>
            </a:r>
            <a:r>
              <a:rPr lang="zh-CN" altLang="en-US" dirty="0">
                <a:solidFill>
                  <a:schemeClr val="accent1"/>
                </a:solidFill>
              </a:rPr>
              <a:t>地址作为自变量，通过某种冲突解决函数得到一个新的空闲的</a:t>
            </a:r>
            <a:r>
              <a:rPr lang="en-US" altLang="zh-CN" dirty="0">
                <a:solidFill>
                  <a:schemeClr val="accent1"/>
                </a:solidFill>
              </a:rPr>
              <a:t>Hash</a:t>
            </a:r>
            <a:r>
              <a:rPr lang="zh-CN" altLang="en-US" dirty="0">
                <a:solidFill>
                  <a:schemeClr val="accent1"/>
                </a:solidFill>
              </a:rPr>
              <a:t>地址。</a:t>
            </a:r>
          </a:p>
        </p:txBody>
      </p:sp>
      <p:sp>
        <p:nvSpPr>
          <p:cNvPr id="10" name="矩形 9">
            <a:extLst>
              <a:ext uri="{FF2B5EF4-FFF2-40B4-BE49-F238E27FC236}">
                <a16:creationId xmlns:a16="http://schemas.microsoft.com/office/drawing/2014/main" xmlns="" id="{65171B3D-8E29-4A8B-91A4-00677A18156C}"/>
              </a:ext>
            </a:extLst>
          </p:cNvPr>
          <p:cNvSpPr/>
          <p:nvPr/>
        </p:nvSpPr>
        <p:spPr>
          <a:xfrm>
            <a:off x="1628697" y="4745747"/>
            <a:ext cx="9543875" cy="923330"/>
          </a:xfrm>
          <a:prstGeom prst="rect">
            <a:avLst/>
          </a:prstGeom>
        </p:spPr>
        <p:txBody>
          <a:bodyPr wrap="square">
            <a:spAutoFit/>
          </a:bodyPr>
          <a:lstStyle/>
          <a:p>
            <a:r>
              <a:rPr lang="en-US" altLang="zh-CN" dirty="0"/>
              <a:t>1</a:t>
            </a:r>
            <a:r>
              <a:rPr lang="zh-CN" altLang="en-US" dirty="0"/>
              <a:t>）</a:t>
            </a:r>
            <a:r>
              <a:rPr lang="zh-CN" altLang="en-US" dirty="0">
                <a:solidFill>
                  <a:schemeClr val="accent2"/>
                </a:solidFill>
              </a:rPr>
              <a:t>线性探测法</a:t>
            </a:r>
            <a:r>
              <a:rPr lang="zh-CN" altLang="en-US" dirty="0"/>
              <a:t>：冲突发生时，</a:t>
            </a:r>
            <a:r>
              <a:rPr lang="zh-CN" altLang="en-US" dirty="0">
                <a:solidFill>
                  <a:schemeClr val="accent1"/>
                </a:solidFill>
              </a:rPr>
              <a:t>顺序查看表中下一个单元（当探测到表尾地址</a:t>
            </a:r>
            <a:r>
              <a:rPr lang="en-US" altLang="zh-CN" dirty="0">
                <a:solidFill>
                  <a:schemeClr val="accent1"/>
                </a:solidFill>
              </a:rPr>
              <a:t>m-1</a:t>
            </a:r>
            <a:r>
              <a:rPr lang="zh-CN" altLang="en-US" dirty="0">
                <a:solidFill>
                  <a:schemeClr val="accent1"/>
                </a:solidFill>
              </a:rPr>
              <a:t>时，下一个探测地址是表首地址</a:t>
            </a:r>
            <a:r>
              <a:rPr lang="en-US" altLang="zh-CN" dirty="0">
                <a:solidFill>
                  <a:schemeClr val="accent1"/>
                </a:solidFill>
              </a:rPr>
              <a:t>0</a:t>
            </a:r>
            <a:r>
              <a:rPr lang="zh-CN" altLang="en-US" dirty="0">
                <a:solidFill>
                  <a:schemeClr val="accent1"/>
                </a:solidFill>
              </a:rPr>
              <a:t>）</a:t>
            </a:r>
            <a:r>
              <a:rPr lang="zh-CN" altLang="en-US" dirty="0"/>
              <a:t>，直到找出一个</a:t>
            </a:r>
            <a:r>
              <a:rPr lang="zh-CN" altLang="en-US" dirty="0">
                <a:solidFill>
                  <a:schemeClr val="accent1"/>
                </a:solidFill>
              </a:rPr>
              <a:t>空闲单元</a:t>
            </a:r>
            <a:r>
              <a:rPr lang="zh-CN" altLang="en-US" dirty="0"/>
              <a:t>（当表未填满时一定能找到一个空闲单元）或查遍全表。</a:t>
            </a:r>
          </a:p>
        </p:txBody>
      </p:sp>
    </p:spTree>
    <p:extLst>
      <p:ext uri="{BB962C8B-B14F-4D97-AF65-F5344CB8AC3E}">
        <p14:creationId xmlns:p14="http://schemas.microsoft.com/office/powerpoint/2010/main" val="4270874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xmlns="" id="{83593DC7-BDFE-4BC6-8CD9-55A0D8E97FE2}"/>
              </a:ext>
            </a:extLst>
          </p:cNvPr>
          <p:cNvGraphicFramePr>
            <a:graphicFrameLocks noGrp="1"/>
          </p:cNvGraphicFramePr>
          <p:nvPr>
            <p:extLst>
              <p:ext uri="{D42A27DB-BD31-4B8C-83A1-F6EECF244321}">
                <p14:modId xmlns:p14="http://schemas.microsoft.com/office/powerpoint/2010/main" val="2794687576"/>
              </p:ext>
            </p:extLst>
          </p:nvPr>
        </p:nvGraphicFramePr>
        <p:xfrm>
          <a:off x="2623430" y="776953"/>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3663216595"/>
                    </a:ext>
                  </a:extLst>
                </a:gridCol>
                <a:gridCol w="812800">
                  <a:extLst>
                    <a:ext uri="{9D8B030D-6E8A-4147-A177-3AD203B41FA5}">
                      <a16:colId xmlns:a16="http://schemas.microsoft.com/office/drawing/2014/main" xmlns="" val="709829643"/>
                    </a:ext>
                  </a:extLst>
                </a:gridCol>
                <a:gridCol w="812800">
                  <a:extLst>
                    <a:ext uri="{9D8B030D-6E8A-4147-A177-3AD203B41FA5}">
                      <a16:colId xmlns:a16="http://schemas.microsoft.com/office/drawing/2014/main" xmlns="" val="2717314884"/>
                    </a:ext>
                  </a:extLst>
                </a:gridCol>
                <a:gridCol w="812800">
                  <a:extLst>
                    <a:ext uri="{9D8B030D-6E8A-4147-A177-3AD203B41FA5}">
                      <a16:colId xmlns:a16="http://schemas.microsoft.com/office/drawing/2014/main" xmlns="" val="3606764794"/>
                    </a:ext>
                  </a:extLst>
                </a:gridCol>
                <a:gridCol w="812800">
                  <a:extLst>
                    <a:ext uri="{9D8B030D-6E8A-4147-A177-3AD203B41FA5}">
                      <a16:colId xmlns:a16="http://schemas.microsoft.com/office/drawing/2014/main" xmlns="" val="1937026890"/>
                    </a:ext>
                  </a:extLst>
                </a:gridCol>
                <a:gridCol w="812800">
                  <a:extLst>
                    <a:ext uri="{9D8B030D-6E8A-4147-A177-3AD203B41FA5}">
                      <a16:colId xmlns:a16="http://schemas.microsoft.com/office/drawing/2014/main" xmlns="" val="1537739575"/>
                    </a:ext>
                  </a:extLst>
                </a:gridCol>
                <a:gridCol w="812800">
                  <a:extLst>
                    <a:ext uri="{9D8B030D-6E8A-4147-A177-3AD203B41FA5}">
                      <a16:colId xmlns:a16="http://schemas.microsoft.com/office/drawing/2014/main" xmlns="" val="1168348162"/>
                    </a:ext>
                  </a:extLst>
                </a:gridCol>
                <a:gridCol w="812800">
                  <a:extLst>
                    <a:ext uri="{9D8B030D-6E8A-4147-A177-3AD203B41FA5}">
                      <a16:colId xmlns:a16="http://schemas.microsoft.com/office/drawing/2014/main" xmlns="" val="901327870"/>
                    </a:ext>
                  </a:extLst>
                </a:gridCol>
                <a:gridCol w="812800">
                  <a:extLst>
                    <a:ext uri="{9D8B030D-6E8A-4147-A177-3AD203B41FA5}">
                      <a16:colId xmlns:a16="http://schemas.microsoft.com/office/drawing/2014/main" xmlns="" val="1785366184"/>
                    </a:ext>
                  </a:extLst>
                </a:gridCol>
                <a:gridCol w="812800">
                  <a:extLst>
                    <a:ext uri="{9D8B030D-6E8A-4147-A177-3AD203B41FA5}">
                      <a16:colId xmlns:a16="http://schemas.microsoft.com/office/drawing/2014/main" xmlns="" val="425952243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xmlns="" val="3086867621"/>
                  </a:ext>
                </a:extLst>
              </a:tr>
              <a:tr h="370840">
                <a:tc>
                  <a:txBody>
                    <a:bodyPr/>
                    <a:lstStyle/>
                    <a:p>
                      <a:r>
                        <a:rPr lang="en-US" altLang="zh-CN" dirty="0"/>
                        <a:t>key</a:t>
                      </a:r>
                      <a:endParaRPr lang="zh-CN" altLang="en-US" dirty="0"/>
                    </a:p>
                  </a:txBody>
                  <a:tcPr/>
                </a:tc>
                <a:tc>
                  <a:txBody>
                    <a:bodyPr/>
                    <a:lstStyle/>
                    <a:p>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tc>
                  <a:txBody>
                    <a:bodyPr/>
                    <a:lstStyle/>
                    <a:p>
                      <a:r>
                        <a:rPr lang="en-US" altLang="zh-CN" dirty="0">
                          <a:solidFill>
                            <a:schemeClr val="accent2"/>
                          </a:solidFill>
                        </a:rPr>
                        <a:t>19</a:t>
                      </a:r>
                      <a:endParaRPr lang="zh-CN" altLang="en-US" dirty="0">
                        <a:solidFill>
                          <a:schemeClr val="accent2"/>
                        </a:solidFill>
                      </a:endParaRPr>
                    </a:p>
                  </a:txBody>
                  <a:tcPr/>
                </a:tc>
                <a:tc>
                  <a:txBody>
                    <a:bodyPr/>
                    <a:lstStyle/>
                    <a:p>
                      <a:r>
                        <a:rPr lang="en-US" altLang="zh-CN" dirty="0">
                          <a:solidFill>
                            <a:schemeClr val="accent2"/>
                          </a:solidFill>
                        </a:rPr>
                        <a:t>27</a:t>
                      </a:r>
                      <a:endParaRPr lang="zh-CN" altLang="en-US" dirty="0">
                        <a:solidFill>
                          <a:schemeClr val="accent2"/>
                        </a:solidFill>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3600898661"/>
                  </a:ext>
                </a:extLst>
              </a:tr>
            </a:tbl>
          </a:graphicData>
        </a:graphic>
      </p:graphicFrame>
      <p:sp>
        <p:nvSpPr>
          <p:cNvPr id="19" name="矩形 18">
            <a:extLst>
              <a:ext uri="{FF2B5EF4-FFF2-40B4-BE49-F238E27FC236}">
                <a16:creationId xmlns:a16="http://schemas.microsoft.com/office/drawing/2014/main" xmlns="" id="{CF5192C9-0E2C-4C57-A12F-DFC9248973D9}"/>
              </a:ext>
            </a:extLst>
          </p:cNvPr>
          <p:cNvSpPr/>
          <p:nvPr/>
        </p:nvSpPr>
        <p:spPr>
          <a:xfrm>
            <a:off x="1013044" y="2019676"/>
            <a:ext cx="9738386" cy="369332"/>
          </a:xfrm>
          <a:prstGeom prst="rect">
            <a:avLst/>
          </a:prstGeom>
        </p:spPr>
        <p:txBody>
          <a:bodyPr wrap="square">
            <a:spAutoFit/>
          </a:bodyPr>
          <a:lstStyle/>
          <a:p>
            <a:r>
              <a:rPr lang="zh-CN" altLang="en-US" dirty="0"/>
              <a:t>线性探测法会造成大量元素在相邻的散列地址上</a:t>
            </a:r>
            <a:r>
              <a:rPr lang="zh-CN" altLang="en-US" dirty="0">
                <a:solidFill>
                  <a:schemeClr val="accent1"/>
                </a:solidFill>
              </a:rPr>
              <a:t>“聚集”（或堆积）</a:t>
            </a:r>
            <a:r>
              <a:rPr lang="zh-CN" altLang="en-US" dirty="0"/>
              <a:t>起来，大大降低了查找效率。</a:t>
            </a:r>
          </a:p>
        </p:txBody>
      </p:sp>
      <p:sp>
        <p:nvSpPr>
          <p:cNvPr id="12" name="矩形 11">
            <a:extLst>
              <a:ext uri="{FF2B5EF4-FFF2-40B4-BE49-F238E27FC236}">
                <a16:creationId xmlns:a16="http://schemas.microsoft.com/office/drawing/2014/main" xmlns="" id="{DB8A21D4-520A-437C-B083-7C4547909CEF}"/>
              </a:ext>
            </a:extLst>
          </p:cNvPr>
          <p:cNvSpPr/>
          <p:nvPr/>
        </p:nvSpPr>
        <p:spPr>
          <a:xfrm>
            <a:off x="67112" y="963127"/>
            <a:ext cx="1891865" cy="369332"/>
          </a:xfrm>
          <a:prstGeom prst="rect">
            <a:avLst/>
          </a:prstGeom>
        </p:spPr>
        <p:txBody>
          <a:bodyPr wrap="none">
            <a:spAutoFit/>
          </a:bodyPr>
          <a:lstStyle/>
          <a:p>
            <a:r>
              <a:rPr lang="en-US" altLang="zh-CN" dirty="0"/>
              <a:t>H(</a:t>
            </a:r>
            <a:r>
              <a:rPr lang="en-US" altLang="zh-CN" dirty="0">
                <a:solidFill>
                  <a:schemeClr val="accent1"/>
                </a:solidFill>
              </a:rPr>
              <a:t>key</a:t>
            </a:r>
            <a:r>
              <a:rPr lang="en-US" altLang="zh-CN" dirty="0"/>
              <a:t>)=</a:t>
            </a:r>
            <a:r>
              <a:rPr lang="en-US" altLang="zh-CN" dirty="0">
                <a:solidFill>
                  <a:schemeClr val="accent1"/>
                </a:solidFill>
              </a:rPr>
              <a:t>key</a:t>
            </a:r>
            <a:r>
              <a:rPr lang="en-US" altLang="zh-CN" dirty="0"/>
              <a:t>Mod8</a:t>
            </a:r>
            <a:endParaRPr lang="zh-CN" altLang="en-US" dirty="0"/>
          </a:p>
        </p:txBody>
      </p:sp>
      <p:sp>
        <p:nvSpPr>
          <p:cNvPr id="13" name="矩形 12">
            <a:extLst>
              <a:ext uri="{FF2B5EF4-FFF2-40B4-BE49-F238E27FC236}">
                <a16:creationId xmlns:a16="http://schemas.microsoft.com/office/drawing/2014/main" xmlns="" id="{CD33BD68-A941-42CD-B6EE-397D83CE81C2}"/>
              </a:ext>
            </a:extLst>
          </p:cNvPr>
          <p:cNvSpPr/>
          <p:nvPr/>
        </p:nvSpPr>
        <p:spPr>
          <a:xfrm>
            <a:off x="1013044" y="2890051"/>
            <a:ext cx="10446317" cy="923330"/>
          </a:xfrm>
          <a:prstGeom prst="rect">
            <a:avLst/>
          </a:prstGeom>
        </p:spPr>
        <p:txBody>
          <a:bodyPr wrap="square">
            <a:spAutoFit/>
          </a:bodyPr>
          <a:lstStyle/>
          <a:p>
            <a:r>
              <a:rPr lang="en-US" altLang="zh-CN" dirty="0"/>
              <a:t>2</a:t>
            </a:r>
            <a:r>
              <a:rPr lang="zh-CN" altLang="en-US" dirty="0"/>
              <a:t>）</a:t>
            </a:r>
            <a:r>
              <a:rPr lang="zh-CN" altLang="en-US" dirty="0">
                <a:solidFill>
                  <a:schemeClr val="accent2"/>
                </a:solidFill>
              </a:rPr>
              <a:t>平方探测法</a:t>
            </a:r>
            <a:r>
              <a:rPr lang="zh-CN" altLang="en-US" dirty="0"/>
              <a:t>：设发生冲突的地址为</a:t>
            </a:r>
            <a:r>
              <a:rPr lang="en-US" altLang="zh-CN" dirty="0"/>
              <a:t>d,</a:t>
            </a:r>
            <a:r>
              <a:rPr lang="zh-CN" altLang="en-US" dirty="0">
                <a:solidFill>
                  <a:schemeClr val="accent1"/>
                </a:solidFill>
              </a:rPr>
              <a:t>平方探测法得到的新的地址序列为</a:t>
            </a:r>
            <a:r>
              <a:rPr lang="en-US" altLang="zh-CN" dirty="0">
                <a:solidFill>
                  <a:schemeClr val="accent1"/>
                </a:solidFill>
              </a:rPr>
              <a:t>d+1</a:t>
            </a:r>
            <a:r>
              <a:rPr lang="en-US" altLang="zh-CN" baseline="30000" dirty="0">
                <a:solidFill>
                  <a:schemeClr val="accent1"/>
                </a:solidFill>
              </a:rPr>
              <a:t>2</a:t>
            </a:r>
            <a:r>
              <a:rPr lang="zh-CN" altLang="en-US" dirty="0">
                <a:solidFill>
                  <a:schemeClr val="accent1"/>
                </a:solidFill>
              </a:rPr>
              <a:t>，</a:t>
            </a:r>
            <a:r>
              <a:rPr lang="en-US" altLang="zh-CN" dirty="0">
                <a:solidFill>
                  <a:schemeClr val="accent1"/>
                </a:solidFill>
              </a:rPr>
              <a:t>d-1</a:t>
            </a:r>
            <a:r>
              <a:rPr lang="en-US" altLang="zh-CN" baseline="30000" dirty="0">
                <a:solidFill>
                  <a:schemeClr val="accent1"/>
                </a:solidFill>
              </a:rPr>
              <a:t>2</a:t>
            </a:r>
            <a:r>
              <a:rPr lang="zh-CN" altLang="en-US" dirty="0">
                <a:solidFill>
                  <a:schemeClr val="accent1"/>
                </a:solidFill>
              </a:rPr>
              <a:t>，</a:t>
            </a:r>
            <a:r>
              <a:rPr lang="en-US" altLang="zh-CN" dirty="0">
                <a:solidFill>
                  <a:schemeClr val="accent1"/>
                </a:solidFill>
              </a:rPr>
              <a:t>d+2</a:t>
            </a:r>
            <a:r>
              <a:rPr lang="en-US" altLang="zh-CN" baseline="30000" dirty="0">
                <a:solidFill>
                  <a:schemeClr val="accent1"/>
                </a:solidFill>
              </a:rPr>
              <a:t>2</a:t>
            </a:r>
            <a:r>
              <a:rPr lang="zh-CN" altLang="en-US" dirty="0">
                <a:solidFill>
                  <a:schemeClr val="accent1"/>
                </a:solidFill>
              </a:rPr>
              <a:t>，</a:t>
            </a:r>
            <a:r>
              <a:rPr lang="en-US" altLang="zh-CN" dirty="0">
                <a:solidFill>
                  <a:schemeClr val="accent1"/>
                </a:solidFill>
              </a:rPr>
              <a:t>d-2</a:t>
            </a:r>
            <a:r>
              <a:rPr lang="en-US" altLang="zh-CN" baseline="30000" dirty="0">
                <a:solidFill>
                  <a:schemeClr val="accent1"/>
                </a:solidFill>
              </a:rPr>
              <a:t>2</a:t>
            </a:r>
            <a:r>
              <a:rPr lang="en-US" altLang="zh-CN" dirty="0">
                <a:solidFill>
                  <a:schemeClr val="accent1"/>
                </a:solidFill>
              </a:rPr>
              <a:t>......</a:t>
            </a:r>
            <a:endParaRPr lang="zh-CN" altLang="en-US" dirty="0">
              <a:solidFill>
                <a:schemeClr val="accent1"/>
              </a:solidFill>
            </a:endParaRPr>
          </a:p>
          <a:p>
            <a:r>
              <a:rPr lang="zh-CN" altLang="en-US" dirty="0"/>
              <a:t>平方探测法是一种较好的处理冲突的方法，可以避免出现“堆积”问题，它的缺点是不能探测到散列表上的所有单元，但至少能探测到一半单元。</a:t>
            </a:r>
          </a:p>
        </p:txBody>
      </p:sp>
      <p:graphicFrame>
        <p:nvGraphicFramePr>
          <p:cNvPr id="28" name="表格 27">
            <a:extLst>
              <a:ext uri="{FF2B5EF4-FFF2-40B4-BE49-F238E27FC236}">
                <a16:creationId xmlns:a16="http://schemas.microsoft.com/office/drawing/2014/main" xmlns="" id="{714A8FC4-43D6-4B24-842A-8653383166BD}"/>
              </a:ext>
            </a:extLst>
          </p:cNvPr>
          <p:cNvGraphicFramePr>
            <a:graphicFrameLocks noGrp="1"/>
          </p:cNvGraphicFramePr>
          <p:nvPr>
            <p:extLst>
              <p:ext uri="{D42A27DB-BD31-4B8C-83A1-F6EECF244321}">
                <p14:modId xmlns:p14="http://schemas.microsoft.com/office/powerpoint/2010/main" val="2567152645"/>
              </p:ext>
            </p:extLst>
          </p:nvPr>
        </p:nvGraphicFramePr>
        <p:xfrm>
          <a:off x="2623430" y="4125559"/>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3663216595"/>
                    </a:ext>
                  </a:extLst>
                </a:gridCol>
                <a:gridCol w="812800">
                  <a:extLst>
                    <a:ext uri="{9D8B030D-6E8A-4147-A177-3AD203B41FA5}">
                      <a16:colId xmlns:a16="http://schemas.microsoft.com/office/drawing/2014/main" xmlns="" val="709829643"/>
                    </a:ext>
                  </a:extLst>
                </a:gridCol>
                <a:gridCol w="812800">
                  <a:extLst>
                    <a:ext uri="{9D8B030D-6E8A-4147-A177-3AD203B41FA5}">
                      <a16:colId xmlns:a16="http://schemas.microsoft.com/office/drawing/2014/main" xmlns="" val="2717314884"/>
                    </a:ext>
                  </a:extLst>
                </a:gridCol>
                <a:gridCol w="812800">
                  <a:extLst>
                    <a:ext uri="{9D8B030D-6E8A-4147-A177-3AD203B41FA5}">
                      <a16:colId xmlns:a16="http://schemas.microsoft.com/office/drawing/2014/main" xmlns="" val="3606764794"/>
                    </a:ext>
                  </a:extLst>
                </a:gridCol>
                <a:gridCol w="812800">
                  <a:extLst>
                    <a:ext uri="{9D8B030D-6E8A-4147-A177-3AD203B41FA5}">
                      <a16:colId xmlns:a16="http://schemas.microsoft.com/office/drawing/2014/main" xmlns="" val="1937026890"/>
                    </a:ext>
                  </a:extLst>
                </a:gridCol>
                <a:gridCol w="812800">
                  <a:extLst>
                    <a:ext uri="{9D8B030D-6E8A-4147-A177-3AD203B41FA5}">
                      <a16:colId xmlns:a16="http://schemas.microsoft.com/office/drawing/2014/main" xmlns="" val="1537739575"/>
                    </a:ext>
                  </a:extLst>
                </a:gridCol>
                <a:gridCol w="812800">
                  <a:extLst>
                    <a:ext uri="{9D8B030D-6E8A-4147-A177-3AD203B41FA5}">
                      <a16:colId xmlns:a16="http://schemas.microsoft.com/office/drawing/2014/main" xmlns="" val="1168348162"/>
                    </a:ext>
                  </a:extLst>
                </a:gridCol>
                <a:gridCol w="812800">
                  <a:extLst>
                    <a:ext uri="{9D8B030D-6E8A-4147-A177-3AD203B41FA5}">
                      <a16:colId xmlns:a16="http://schemas.microsoft.com/office/drawing/2014/main" xmlns="" val="901327870"/>
                    </a:ext>
                  </a:extLst>
                </a:gridCol>
                <a:gridCol w="812800">
                  <a:extLst>
                    <a:ext uri="{9D8B030D-6E8A-4147-A177-3AD203B41FA5}">
                      <a16:colId xmlns:a16="http://schemas.microsoft.com/office/drawing/2014/main" xmlns="" val="1785366184"/>
                    </a:ext>
                  </a:extLst>
                </a:gridCol>
                <a:gridCol w="812800">
                  <a:extLst>
                    <a:ext uri="{9D8B030D-6E8A-4147-A177-3AD203B41FA5}">
                      <a16:colId xmlns:a16="http://schemas.microsoft.com/office/drawing/2014/main" xmlns="" val="425952243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xmlns="" val="3086867621"/>
                  </a:ext>
                </a:extLst>
              </a:tr>
              <a:tr h="370840">
                <a:tc>
                  <a:txBody>
                    <a:bodyPr/>
                    <a:lstStyle/>
                    <a:p>
                      <a:r>
                        <a:rPr lang="en-US" altLang="zh-CN" dirty="0"/>
                        <a:t>key</a:t>
                      </a:r>
                      <a:endParaRPr lang="zh-CN" altLang="en-US" dirty="0"/>
                    </a:p>
                  </a:txBody>
                  <a:tcPr/>
                </a:tc>
                <a:tc>
                  <a:txBody>
                    <a:bodyPr/>
                    <a:lstStyle/>
                    <a:p>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tc>
                  <a:txBody>
                    <a:bodyPr/>
                    <a:lstStyle/>
                    <a:p>
                      <a:r>
                        <a:rPr lang="en-US" altLang="zh-CN" dirty="0">
                          <a:solidFill>
                            <a:schemeClr val="accent2"/>
                          </a:solidFill>
                        </a:rPr>
                        <a:t>19</a:t>
                      </a:r>
                      <a:endParaRPr lang="zh-CN" altLang="en-US" dirty="0">
                        <a:solidFill>
                          <a:schemeClr val="accent2"/>
                        </a:solidFill>
                      </a:endParaRPr>
                    </a:p>
                  </a:txBody>
                  <a:tcPr/>
                </a:tc>
                <a:tc>
                  <a:txBody>
                    <a:bodyPr/>
                    <a:lstStyle/>
                    <a:p>
                      <a:endParaRPr lang="zh-CN" altLang="en-US" dirty="0">
                        <a:solidFill>
                          <a:schemeClr val="accent2"/>
                        </a:solidFill>
                      </a:endParaRPr>
                    </a:p>
                  </a:txBody>
                  <a:tcPr/>
                </a:tc>
                <a:tc>
                  <a:txBody>
                    <a:bodyPr/>
                    <a:lstStyle/>
                    <a:p>
                      <a:endParaRPr lang="zh-CN" altLang="en-US"/>
                    </a:p>
                  </a:txBody>
                  <a:tcPr/>
                </a:tc>
                <a:tc>
                  <a:txBody>
                    <a:bodyPr/>
                    <a:lstStyle/>
                    <a:p>
                      <a:r>
                        <a:rPr lang="en-US" altLang="zh-CN" dirty="0">
                          <a:solidFill>
                            <a:schemeClr val="accent2"/>
                          </a:solidFill>
                        </a:rPr>
                        <a:t>27</a:t>
                      </a:r>
                      <a:endParaRPr lang="zh-CN" altLang="en-US" dirty="0">
                        <a:solidFill>
                          <a:schemeClr val="accent2"/>
                        </a:solidFill>
                      </a:endParaRPr>
                    </a:p>
                  </a:txBody>
                  <a:tcPr/>
                </a:tc>
                <a:tc>
                  <a:txBody>
                    <a:bodyPr/>
                    <a:lstStyle/>
                    <a:p>
                      <a:endParaRPr lang="zh-CN" altLang="en-US" dirty="0"/>
                    </a:p>
                  </a:txBody>
                  <a:tcPr/>
                </a:tc>
                <a:extLst>
                  <a:ext uri="{0D108BD9-81ED-4DB2-BD59-A6C34878D82A}">
                    <a16:rowId xmlns:a16="http://schemas.microsoft.com/office/drawing/2014/main" xmlns="" val="3600898661"/>
                  </a:ext>
                </a:extLst>
              </a:tr>
            </a:tbl>
          </a:graphicData>
        </a:graphic>
      </p:graphicFrame>
      <p:sp>
        <p:nvSpPr>
          <p:cNvPr id="29" name="矩形 28">
            <a:extLst>
              <a:ext uri="{FF2B5EF4-FFF2-40B4-BE49-F238E27FC236}">
                <a16:creationId xmlns:a16="http://schemas.microsoft.com/office/drawing/2014/main" xmlns="" id="{49016D1F-7865-4289-97F6-5A1679B695DE}"/>
              </a:ext>
            </a:extLst>
          </p:cNvPr>
          <p:cNvSpPr/>
          <p:nvPr/>
        </p:nvSpPr>
        <p:spPr>
          <a:xfrm>
            <a:off x="67112" y="4314424"/>
            <a:ext cx="1891865" cy="369332"/>
          </a:xfrm>
          <a:prstGeom prst="rect">
            <a:avLst/>
          </a:prstGeom>
        </p:spPr>
        <p:txBody>
          <a:bodyPr wrap="none">
            <a:spAutoFit/>
          </a:bodyPr>
          <a:lstStyle/>
          <a:p>
            <a:r>
              <a:rPr lang="en-US" altLang="zh-CN" dirty="0"/>
              <a:t>H(</a:t>
            </a:r>
            <a:r>
              <a:rPr lang="en-US" altLang="zh-CN" dirty="0">
                <a:solidFill>
                  <a:schemeClr val="accent1"/>
                </a:solidFill>
              </a:rPr>
              <a:t>key</a:t>
            </a:r>
            <a:r>
              <a:rPr lang="en-US" altLang="zh-CN" dirty="0"/>
              <a:t>)=</a:t>
            </a:r>
            <a:r>
              <a:rPr lang="en-US" altLang="zh-CN" dirty="0">
                <a:solidFill>
                  <a:schemeClr val="accent1"/>
                </a:solidFill>
              </a:rPr>
              <a:t>key</a:t>
            </a:r>
            <a:r>
              <a:rPr lang="en-US" altLang="zh-CN" dirty="0"/>
              <a:t>Mod8</a:t>
            </a:r>
            <a:endParaRPr lang="zh-CN" altLang="en-US" dirty="0"/>
          </a:p>
        </p:txBody>
      </p:sp>
    </p:spTree>
    <p:extLst>
      <p:ext uri="{BB962C8B-B14F-4D97-AF65-F5344CB8AC3E}">
        <p14:creationId xmlns:p14="http://schemas.microsoft.com/office/powerpoint/2010/main" val="19347344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矩形 20">
            <a:extLst>
              <a:ext uri="{FF2B5EF4-FFF2-40B4-BE49-F238E27FC236}">
                <a16:creationId xmlns:a16="http://schemas.microsoft.com/office/drawing/2014/main" xmlns="" id="{EC6B29F7-F287-4A12-A66A-2E159A24C9C5}"/>
              </a:ext>
            </a:extLst>
          </p:cNvPr>
          <p:cNvSpPr/>
          <p:nvPr/>
        </p:nvSpPr>
        <p:spPr>
          <a:xfrm>
            <a:off x="964278" y="844333"/>
            <a:ext cx="10320483" cy="646331"/>
          </a:xfrm>
          <a:prstGeom prst="rect">
            <a:avLst/>
          </a:prstGeom>
        </p:spPr>
        <p:txBody>
          <a:bodyPr wrap="square">
            <a:spAutoFit/>
          </a:bodyPr>
          <a:lstStyle/>
          <a:p>
            <a:r>
              <a:rPr lang="en-US" altLang="zh-CN" dirty="0"/>
              <a:t>3</a:t>
            </a:r>
            <a:r>
              <a:rPr lang="zh-CN" altLang="en-US" dirty="0"/>
              <a:t>）</a:t>
            </a:r>
            <a:r>
              <a:rPr lang="zh-CN" altLang="en-US" dirty="0">
                <a:solidFill>
                  <a:schemeClr val="accent2"/>
                </a:solidFill>
              </a:rPr>
              <a:t>再散列法</a:t>
            </a:r>
            <a:r>
              <a:rPr lang="zh-CN" altLang="en-US" dirty="0"/>
              <a:t>：又称为双散列法。需要使用两个散列函数，当通过第一个散列函数</a:t>
            </a:r>
            <a:r>
              <a:rPr lang="en-US" altLang="zh-CN" dirty="0"/>
              <a:t>H(Key)</a:t>
            </a:r>
            <a:r>
              <a:rPr lang="zh-CN" altLang="en-US" dirty="0"/>
              <a:t>得到的地址发生冲突时，则利用第二个散列函数</a:t>
            </a:r>
            <a:r>
              <a:rPr lang="en-US" altLang="zh-CN" dirty="0"/>
              <a:t>Hash2(Key)</a:t>
            </a:r>
            <a:r>
              <a:rPr lang="zh-CN" altLang="en-US" dirty="0"/>
              <a:t>计算该关键字的</a:t>
            </a:r>
            <a:r>
              <a:rPr lang="zh-CN" altLang="en-US" dirty="0">
                <a:solidFill>
                  <a:schemeClr val="accent1"/>
                </a:solidFill>
              </a:rPr>
              <a:t>地址增量</a:t>
            </a:r>
            <a:r>
              <a:rPr lang="zh-CN" altLang="en-US" dirty="0"/>
              <a:t>。</a:t>
            </a:r>
          </a:p>
        </p:txBody>
      </p:sp>
      <p:graphicFrame>
        <p:nvGraphicFramePr>
          <p:cNvPr id="30" name="表格 29">
            <a:extLst>
              <a:ext uri="{FF2B5EF4-FFF2-40B4-BE49-F238E27FC236}">
                <a16:creationId xmlns:a16="http://schemas.microsoft.com/office/drawing/2014/main" xmlns="" id="{F43C1005-CBD1-42E5-BEA4-444F70AA3621}"/>
              </a:ext>
            </a:extLst>
          </p:cNvPr>
          <p:cNvGraphicFramePr>
            <a:graphicFrameLocks noGrp="1"/>
          </p:cNvGraphicFramePr>
          <p:nvPr>
            <p:extLst>
              <p:ext uri="{D42A27DB-BD31-4B8C-83A1-F6EECF244321}">
                <p14:modId xmlns:p14="http://schemas.microsoft.com/office/powerpoint/2010/main" val="2877679475"/>
              </p:ext>
            </p:extLst>
          </p:nvPr>
        </p:nvGraphicFramePr>
        <p:xfrm>
          <a:off x="2707320" y="1882562"/>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3663216595"/>
                    </a:ext>
                  </a:extLst>
                </a:gridCol>
                <a:gridCol w="812800">
                  <a:extLst>
                    <a:ext uri="{9D8B030D-6E8A-4147-A177-3AD203B41FA5}">
                      <a16:colId xmlns:a16="http://schemas.microsoft.com/office/drawing/2014/main" xmlns="" val="709829643"/>
                    </a:ext>
                  </a:extLst>
                </a:gridCol>
                <a:gridCol w="812800">
                  <a:extLst>
                    <a:ext uri="{9D8B030D-6E8A-4147-A177-3AD203B41FA5}">
                      <a16:colId xmlns:a16="http://schemas.microsoft.com/office/drawing/2014/main" xmlns="" val="2717314884"/>
                    </a:ext>
                  </a:extLst>
                </a:gridCol>
                <a:gridCol w="812800">
                  <a:extLst>
                    <a:ext uri="{9D8B030D-6E8A-4147-A177-3AD203B41FA5}">
                      <a16:colId xmlns:a16="http://schemas.microsoft.com/office/drawing/2014/main" xmlns="" val="3606764794"/>
                    </a:ext>
                  </a:extLst>
                </a:gridCol>
                <a:gridCol w="812800">
                  <a:extLst>
                    <a:ext uri="{9D8B030D-6E8A-4147-A177-3AD203B41FA5}">
                      <a16:colId xmlns:a16="http://schemas.microsoft.com/office/drawing/2014/main" xmlns="" val="1937026890"/>
                    </a:ext>
                  </a:extLst>
                </a:gridCol>
                <a:gridCol w="812800">
                  <a:extLst>
                    <a:ext uri="{9D8B030D-6E8A-4147-A177-3AD203B41FA5}">
                      <a16:colId xmlns:a16="http://schemas.microsoft.com/office/drawing/2014/main" xmlns="" val="1537739575"/>
                    </a:ext>
                  </a:extLst>
                </a:gridCol>
                <a:gridCol w="812800">
                  <a:extLst>
                    <a:ext uri="{9D8B030D-6E8A-4147-A177-3AD203B41FA5}">
                      <a16:colId xmlns:a16="http://schemas.microsoft.com/office/drawing/2014/main" xmlns="" val="1168348162"/>
                    </a:ext>
                  </a:extLst>
                </a:gridCol>
                <a:gridCol w="812800">
                  <a:extLst>
                    <a:ext uri="{9D8B030D-6E8A-4147-A177-3AD203B41FA5}">
                      <a16:colId xmlns:a16="http://schemas.microsoft.com/office/drawing/2014/main" xmlns="" val="901327870"/>
                    </a:ext>
                  </a:extLst>
                </a:gridCol>
                <a:gridCol w="812800">
                  <a:extLst>
                    <a:ext uri="{9D8B030D-6E8A-4147-A177-3AD203B41FA5}">
                      <a16:colId xmlns:a16="http://schemas.microsoft.com/office/drawing/2014/main" xmlns="" val="1785366184"/>
                    </a:ext>
                  </a:extLst>
                </a:gridCol>
                <a:gridCol w="812800">
                  <a:extLst>
                    <a:ext uri="{9D8B030D-6E8A-4147-A177-3AD203B41FA5}">
                      <a16:colId xmlns:a16="http://schemas.microsoft.com/office/drawing/2014/main" xmlns="" val="4259522435"/>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xmlns="" val="3086867621"/>
                  </a:ext>
                </a:extLst>
              </a:tr>
              <a:tr h="370840">
                <a:tc>
                  <a:txBody>
                    <a:bodyPr/>
                    <a:lstStyle/>
                    <a:p>
                      <a:r>
                        <a:rPr lang="en-US" altLang="zh-CN" dirty="0"/>
                        <a:t>key</a:t>
                      </a:r>
                      <a:endParaRPr lang="zh-CN" altLang="en-US" dirty="0"/>
                    </a:p>
                  </a:txBody>
                  <a:tcPr/>
                </a:tc>
                <a:tc>
                  <a:txBody>
                    <a:bodyPr/>
                    <a:lstStyle/>
                    <a:p>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tc>
                  <a:txBody>
                    <a:bodyPr/>
                    <a:lstStyle/>
                    <a:p>
                      <a:endParaRPr lang="zh-CN" altLang="en-US" dirty="0">
                        <a:solidFill>
                          <a:schemeClr val="accent2"/>
                        </a:solidFill>
                      </a:endParaRPr>
                    </a:p>
                  </a:txBody>
                  <a:tcPr/>
                </a:tc>
                <a:tc>
                  <a:txBody>
                    <a:bodyPr/>
                    <a:lstStyle/>
                    <a:p>
                      <a:endParaRPr lang="zh-CN" altLang="en-US" dirty="0">
                        <a:solidFill>
                          <a:schemeClr val="accent2"/>
                        </a:solidFill>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3600898661"/>
                  </a:ext>
                </a:extLst>
              </a:tr>
            </a:tbl>
          </a:graphicData>
        </a:graphic>
      </p:graphicFrame>
      <p:sp>
        <p:nvSpPr>
          <p:cNvPr id="31" name="矩形 30">
            <a:extLst>
              <a:ext uri="{FF2B5EF4-FFF2-40B4-BE49-F238E27FC236}">
                <a16:creationId xmlns:a16="http://schemas.microsoft.com/office/drawing/2014/main" xmlns="" id="{F0148031-9B65-4C62-93E5-82A05079396C}"/>
              </a:ext>
            </a:extLst>
          </p:cNvPr>
          <p:cNvSpPr/>
          <p:nvPr/>
        </p:nvSpPr>
        <p:spPr>
          <a:xfrm>
            <a:off x="151002" y="1884070"/>
            <a:ext cx="1891865" cy="369332"/>
          </a:xfrm>
          <a:prstGeom prst="rect">
            <a:avLst/>
          </a:prstGeom>
        </p:spPr>
        <p:txBody>
          <a:bodyPr wrap="none">
            <a:spAutoFit/>
          </a:bodyPr>
          <a:lstStyle/>
          <a:p>
            <a:r>
              <a:rPr lang="en-US" altLang="zh-CN" dirty="0"/>
              <a:t>H(</a:t>
            </a:r>
            <a:r>
              <a:rPr lang="en-US" altLang="zh-CN" dirty="0">
                <a:solidFill>
                  <a:schemeClr val="accent1"/>
                </a:solidFill>
              </a:rPr>
              <a:t>key</a:t>
            </a:r>
            <a:r>
              <a:rPr lang="en-US" altLang="zh-CN" dirty="0"/>
              <a:t>)=</a:t>
            </a:r>
            <a:r>
              <a:rPr lang="en-US" altLang="zh-CN" dirty="0">
                <a:solidFill>
                  <a:schemeClr val="accent1"/>
                </a:solidFill>
              </a:rPr>
              <a:t>key</a:t>
            </a:r>
            <a:r>
              <a:rPr lang="en-US" altLang="zh-CN" dirty="0"/>
              <a:t>Mod8</a:t>
            </a:r>
            <a:endParaRPr lang="zh-CN" altLang="en-US" dirty="0"/>
          </a:p>
        </p:txBody>
      </p:sp>
      <p:sp>
        <p:nvSpPr>
          <p:cNvPr id="32" name="矩形 31">
            <a:extLst>
              <a:ext uri="{FF2B5EF4-FFF2-40B4-BE49-F238E27FC236}">
                <a16:creationId xmlns:a16="http://schemas.microsoft.com/office/drawing/2014/main" xmlns="" id="{F947D873-E387-4264-890F-5FA5212CED4E}"/>
              </a:ext>
            </a:extLst>
          </p:cNvPr>
          <p:cNvSpPr/>
          <p:nvPr/>
        </p:nvSpPr>
        <p:spPr>
          <a:xfrm>
            <a:off x="151002" y="2334996"/>
            <a:ext cx="2350323" cy="369332"/>
          </a:xfrm>
          <a:prstGeom prst="rect">
            <a:avLst/>
          </a:prstGeom>
        </p:spPr>
        <p:txBody>
          <a:bodyPr wrap="none">
            <a:spAutoFit/>
          </a:bodyPr>
          <a:lstStyle/>
          <a:p>
            <a:r>
              <a:rPr lang="en-US" altLang="zh-CN" dirty="0"/>
              <a:t>Hash2(</a:t>
            </a:r>
            <a:r>
              <a:rPr lang="en-US" altLang="zh-CN" dirty="0">
                <a:solidFill>
                  <a:schemeClr val="accent1"/>
                </a:solidFill>
              </a:rPr>
              <a:t>key</a:t>
            </a:r>
            <a:r>
              <a:rPr lang="en-US" altLang="zh-CN" dirty="0"/>
              <a:t>)=</a:t>
            </a:r>
            <a:r>
              <a:rPr lang="en-US" altLang="zh-CN" dirty="0">
                <a:solidFill>
                  <a:schemeClr val="accent1"/>
                </a:solidFill>
              </a:rPr>
              <a:t>key</a:t>
            </a:r>
            <a:r>
              <a:rPr lang="en-US" altLang="zh-CN" dirty="0"/>
              <a:t>Mod2</a:t>
            </a:r>
            <a:endParaRPr lang="zh-CN" altLang="en-US" dirty="0"/>
          </a:p>
        </p:txBody>
      </p:sp>
      <p:sp>
        <p:nvSpPr>
          <p:cNvPr id="3" name="矩形 2">
            <a:extLst>
              <a:ext uri="{FF2B5EF4-FFF2-40B4-BE49-F238E27FC236}">
                <a16:creationId xmlns:a16="http://schemas.microsoft.com/office/drawing/2014/main" xmlns="" id="{8C5BA1DC-0AFA-4D37-8A1B-87D5AEA6E516}"/>
              </a:ext>
            </a:extLst>
          </p:cNvPr>
          <p:cNvSpPr/>
          <p:nvPr/>
        </p:nvSpPr>
        <p:spPr>
          <a:xfrm>
            <a:off x="1818229" y="3097734"/>
            <a:ext cx="7929920" cy="369332"/>
          </a:xfrm>
          <a:prstGeom prst="rect">
            <a:avLst/>
          </a:prstGeom>
        </p:spPr>
        <p:txBody>
          <a:bodyPr wrap="square">
            <a:spAutoFit/>
          </a:bodyPr>
          <a:lstStyle/>
          <a:p>
            <a:r>
              <a:rPr lang="en-US" altLang="zh-CN" dirty="0"/>
              <a:t>H</a:t>
            </a:r>
            <a:r>
              <a:rPr lang="en-US" altLang="zh-CN" baseline="-25000" dirty="0"/>
              <a:t>i</a:t>
            </a:r>
            <a:r>
              <a:rPr lang="en-US" altLang="zh-CN" dirty="0"/>
              <a:t>=(H(Key)+</a:t>
            </a:r>
            <a:r>
              <a:rPr lang="en-US" altLang="zh-CN" dirty="0" err="1"/>
              <a:t>i</a:t>
            </a:r>
            <a:r>
              <a:rPr lang="en-US" altLang="zh-CN" dirty="0"/>
              <a:t>*Hash2(Key))%m </a:t>
            </a:r>
            <a:r>
              <a:rPr lang="zh-CN" altLang="en-US" dirty="0"/>
              <a:t>其中</a:t>
            </a:r>
            <a:r>
              <a:rPr lang="en-US" altLang="zh-CN" dirty="0">
                <a:solidFill>
                  <a:schemeClr val="accent1"/>
                </a:solidFill>
              </a:rPr>
              <a:t>m</a:t>
            </a:r>
            <a:r>
              <a:rPr lang="zh-CN" altLang="en-US" dirty="0">
                <a:solidFill>
                  <a:schemeClr val="accent1"/>
                </a:solidFill>
              </a:rPr>
              <a:t>是散列表长</a:t>
            </a:r>
            <a:r>
              <a:rPr lang="en-US" altLang="zh-CN" dirty="0">
                <a:solidFill>
                  <a:schemeClr val="accent1"/>
                </a:solidFill>
              </a:rPr>
              <a:t>,</a:t>
            </a:r>
            <a:r>
              <a:rPr lang="en-US" altLang="zh-CN" dirty="0" err="1">
                <a:solidFill>
                  <a:schemeClr val="accent1"/>
                </a:solidFill>
              </a:rPr>
              <a:t>i</a:t>
            </a:r>
            <a:r>
              <a:rPr lang="zh-CN" altLang="en-US" dirty="0">
                <a:solidFill>
                  <a:schemeClr val="accent1"/>
                </a:solidFill>
              </a:rPr>
              <a:t>是冲突次数，初值为</a:t>
            </a:r>
            <a:r>
              <a:rPr lang="en-US" altLang="zh-CN" dirty="0">
                <a:solidFill>
                  <a:schemeClr val="accent1"/>
                </a:solidFill>
              </a:rPr>
              <a:t>0</a:t>
            </a:r>
            <a:endParaRPr lang="zh-CN" altLang="en-US" dirty="0">
              <a:solidFill>
                <a:schemeClr val="accent1"/>
              </a:solidFill>
            </a:endParaRPr>
          </a:p>
        </p:txBody>
      </p:sp>
      <p:sp>
        <p:nvSpPr>
          <p:cNvPr id="4" name="文本框 3">
            <a:extLst>
              <a:ext uri="{FF2B5EF4-FFF2-40B4-BE49-F238E27FC236}">
                <a16:creationId xmlns:a16="http://schemas.microsoft.com/office/drawing/2014/main" xmlns="" id="{4280EEDE-F273-4BBC-834C-E9789FB77877}"/>
              </a:ext>
            </a:extLst>
          </p:cNvPr>
          <p:cNvSpPr txBox="1"/>
          <p:nvPr/>
        </p:nvSpPr>
        <p:spPr>
          <a:xfrm>
            <a:off x="1812328" y="3749879"/>
            <a:ext cx="8567343" cy="646331"/>
          </a:xfrm>
          <a:prstGeom prst="rect">
            <a:avLst/>
          </a:prstGeom>
          <a:noFill/>
        </p:spPr>
        <p:txBody>
          <a:bodyPr wrap="square" rtlCol="0">
            <a:spAutoFit/>
          </a:bodyPr>
          <a:lstStyle/>
          <a:p>
            <a:r>
              <a:rPr lang="zh-CN" altLang="en-US" dirty="0"/>
              <a:t>比如现在散列表中插入</a:t>
            </a:r>
            <a:r>
              <a:rPr lang="en-US" altLang="zh-CN" dirty="0"/>
              <a:t>19,H(</a:t>
            </a:r>
            <a:r>
              <a:rPr lang="en-US" altLang="zh-CN" dirty="0">
                <a:solidFill>
                  <a:schemeClr val="accent1"/>
                </a:solidFill>
              </a:rPr>
              <a:t>key</a:t>
            </a:r>
            <a:r>
              <a:rPr lang="en-US" altLang="zh-CN" dirty="0"/>
              <a:t>)=19Mod8=3,</a:t>
            </a:r>
            <a:r>
              <a:rPr lang="zh-CN" altLang="en-US" dirty="0"/>
              <a:t>产生第一次冲突</a:t>
            </a:r>
            <a:r>
              <a:rPr lang="en-US" altLang="zh-CN" dirty="0"/>
              <a:t>,</a:t>
            </a:r>
            <a:r>
              <a:rPr lang="en-US" altLang="zh-CN" dirty="0" err="1"/>
              <a:t>i</a:t>
            </a:r>
            <a:r>
              <a:rPr lang="en-US" altLang="zh-CN" dirty="0"/>
              <a:t>=1</a:t>
            </a:r>
            <a:r>
              <a:rPr lang="zh-CN" altLang="en-US" dirty="0"/>
              <a:t>，带入</a:t>
            </a:r>
            <a:r>
              <a:rPr lang="en-US" altLang="zh-CN" dirty="0"/>
              <a:t>H</a:t>
            </a:r>
            <a:r>
              <a:rPr lang="en-US" altLang="zh-CN" baseline="-25000" dirty="0"/>
              <a:t>i</a:t>
            </a:r>
            <a:r>
              <a:rPr lang="zh-CN" altLang="en-US" dirty="0"/>
              <a:t>计算</a:t>
            </a:r>
            <a:endParaRPr lang="en-US" altLang="zh-CN" dirty="0"/>
          </a:p>
          <a:p>
            <a:r>
              <a:rPr lang="en-US" altLang="zh-CN" dirty="0"/>
              <a:t>       H</a:t>
            </a:r>
            <a:r>
              <a:rPr lang="en-US" altLang="zh-CN" baseline="-25000" dirty="0"/>
              <a:t>i</a:t>
            </a:r>
            <a:r>
              <a:rPr lang="en-US" altLang="zh-CN" dirty="0"/>
              <a:t>=(3+1*1)%9=4</a:t>
            </a:r>
            <a:r>
              <a:rPr lang="zh-CN" altLang="en-US" dirty="0"/>
              <a:t>，于是</a:t>
            </a:r>
            <a:r>
              <a:rPr lang="en-US" altLang="zh-CN" dirty="0"/>
              <a:t>19</a:t>
            </a:r>
            <a:r>
              <a:rPr lang="zh-CN" altLang="en-US" dirty="0"/>
              <a:t>插入到下标为</a:t>
            </a:r>
            <a:r>
              <a:rPr lang="en-US" altLang="zh-CN" dirty="0"/>
              <a:t>4</a:t>
            </a:r>
            <a:r>
              <a:rPr lang="zh-CN" altLang="en-US" dirty="0"/>
              <a:t>的位置。</a:t>
            </a:r>
          </a:p>
        </p:txBody>
      </p:sp>
      <p:sp>
        <p:nvSpPr>
          <p:cNvPr id="7" name="矩形 6">
            <a:extLst>
              <a:ext uri="{FF2B5EF4-FFF2-40B4-BE49-F238E27FC236}">
                <a16:creationId xmlns:a16="http://schemas.microsoft.com/office/drawing/2014/main" xmlns="" id="{F91EA5F7-9672-4262-AB1A-598209338FEA}"/>
              </a:ext>
            </a:extLst>
          </p:cNvPr>
          <p:cNvSpPr/>
          <p:nvPr/>
        </p:nvSpPr>
        <p:spPr>
          <a:xfrm>
            <a:off x="964277" y="4875516"/>
            <a:ext cx="9068955" cy="369332"/>
          </a:xfrm>
          <a:prstGeom prst="rect">
            <a:avLst/>
          </a:prstGeom>
        </p:spPr>
        <p:txBody>
          <a:bodyPr wrap="square">
            <a:spAutoFit/>
          </a:bodyPr>
          <a:lstStyle/>
          <a:p>
            <a:r>
              <a:rPr lang="en-US" altLang="zh-CN" dirty="0"/>
              <a:t>4</a:t>
            </a:r>
            <a:r>
              <a:rPr lang="zh-CN" altLang="en-US" dirty="0"/>
              <a:t>）</a:t>
            </a:r>
            <a:r>
              <a:rPr lang="zh-CN" altLang="en-US" dirty="0">
                <a:solidFill>
                  <a:schemeClr val="accent2"/>
                </a:solidFill>
              </a:rPr>
              <a:t>伪随机序列法</a:t>
            </a:r>
            <a:r>
              <a:rPr lang="zh-CN" altLang="en-US" dirty="0"/>
              <a:t>：当发生地址冲突时，地址增量为伪随机数序列，称为伪随机序列法。</a:t>
            </a:r>
          </a:p>
        </p:txBody>
      </p:sp>
    </p:spTree>
    <p:extLst>
      <p:ext uri="{BB962C8B-B14F-4D97-AF65-F5344CB8AC3E}">
        <p14:creationId xmlns:p14="http://schemas.microsoft.com/office/powerpoint/2010/main" val="196070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a:extLst>
              <a:ext uri="{FF2B5EF4-FFF2-40B4-BE49-F238E27FC236}">
                <a16:creationId xmlns:a16="http://schemas.microsoft.com/office/drawing/2014/main" xmlns="" id="{825149B3-FD72-489C-BE41-64D1DCCC1F91}"/>
              </a:ext>
            </a:extLst>
          </p:cNvPr>
          <p:cNvSpPr txBox="1"/>
          <p:nvPr/>
        </p:nvSpPr>
        <p:spPr>
          <a:xfrm>
            <a:off x="850084" y="718390"/>
            <a:ext cx="8872756" cy="923330"/>
          </a:xfrm>
          <a:prstGeom prst="rect">
            <a:avLst/>
          </a:prstGeom>
          <a:noFill/>
        </p:spPr>
        <p:txBody>
          <a:bodyPr wrap="square" rtlCol="0">
            <a:spAutoFit/>
          </a:bodyPr>
          <a:lstStyle/>
          <a:p>
            <a:r>
              <a:rPr lang="en-US" altLang="zh-CN" dirty="0">
                <a:solidFill>
                  <a:schemeClr val="accent1"/>
                </a:solidFill>
              </a:rPr>
              <a:t>2.</a:t>
            </a:r>
            <a:r>
              <a:rPr lang="zh-CN" altLang="en-US" dirty="0">
                <a:solidFill>
                  <a:schemeClr val="accent1"/>
                </a:solidFill>
              </a:rPr>
              <a:t>拉链法：</a:t>
            </a:r>
            <a:r>
              <a:rPr lang="zh-CN" altLang="zh-CN" dirty="0"/>
              <a:t>对于不同的关键字可能会通过散列函数映射到同一地址，为了避免非同义词发生冲突，可以</a:t>
            </a:r>
            <a:r>
              <a:rPr lang="zh-CN" altLang="zh-CN" dirty="0">
                <a:solidFill>
                  <a:schemeClr val="accent1"/>
                </a:solidFill>
              </a:rPr>
              <a:t>把所有的同义词存储在一个线性链表中</a:t>
            </a:r>
            <a:r>
              <a:rPr lang="zh-CN" altLang="zh-CN" dirty="0"/>
              <a:t>，这个线性链表由其散列地址唯一标识。拉链法适用于</a:t>
            </a:r>
            <a:r>
              <a:rPr lang="zh-CN" altLang="zh-CN" dirty="0">
                <a:solidFill>
                  <a:schemeClr val="accent1"/>
                </a:solidFill>
              </a:rPr>
              <a:t>经常进行插入和删除</a:t>
            </a:r>
            <a:r>
              <a:rPr lang="zh-CN" altLang="zh-CN" dirty="0"/>
              <a:t>的情况。</a:t>
            </a:r>
          </a:p>
        </p:txBody>
      </p:sp>
    </p:spTree>
    <p:extLst>
      <p:ext uri="{BB962C8B-B14F-4D97-AF65-F5344CB8AC3E}">
        <p14:creationId xmlns:p14="http://schemas.microsoft.com/office/powerpoint/2010/main" val="1029851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散列函数和冲突处理办法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xmlns="" id="{47F04555-55DA-46EC-B8EB-0EF003666C48}"/>
                  </a:ext>
                </a:extLst>
              </p:cNvPr>
              <p:cNvSpPr/>
              <p:nvPr/>
            </p:nvSpPr>
            <p:spPr>
              <a:xfrm>
                <a:off x="1034327" y="3116338"/>
                <a:ext cx="8797255" cy="1169807"/>
              </a:xfrm>
              <a:prstGeom prst="rect">
                <a:avLst/>
              </a:prstGeom>
            </p:spPr>
            <p:txBody>
              <a:bodyPr wrap="square">
                <a:spAutoFit/>
              </a:bodyPr>
              <a:lstStyle/>
              <a:p>
                <a:r>
                  <a:rPr lang="zh-CN" altLang="en-US" dirty="0">
                    <a:solidFill>
                      <a:schemeClr val="accent1"/>
                    </a:solidFill>
                  </a:rPr>
                  <a:t>装填因子</a:t>
                </a:r>
                <a:r>
                  <a:rPr lang="zh-CN" altLang="en-US" dirty="0"/>
                  <a:t>：散列表的装填因子一般记为</a:t>
                </a:r>
                <a:r>
                  <a:rPr lang="en-US" altLang="zh-CN" dirty="0"/>
                  <a:t>α</a:t>
                </a:r>
                <a:r>
                  <a:rPr lang="zh-CN" altLang="en-US" dirty="0"/>
                  <a:t>，定义为一个表的装满程度。</a:t>
                </a:r>
                <a:endParaRPr lang="en-US" altLang="zh-CN" dirty="0"/>
              </a:p>
              <a:p>
                <a:endParaRPr lang="en-US" altLang="zh-CN" dirty="0"/>
              </a:p>
              <a:p>
                <a:r>
                  <a:rPr lang="en-US" altLang="zh-CN" dirty="0"/>
                  <a:t>                   </a:t>
                </a:r>
                <a:r>
                  <a:rPr lang="zh-CN" altLang="en-US" dirty="0"/>
                  <a:t>计算方法为</a:t>
                </a:r>
                <a:r>
                  <a:rPr lang="en-US" altLang="zh-CN" dirty="0">
                    <a:solidFill>
                      <a:schemeClr val="accent1"/>
                    </a:solidFill>
                  </a:rPr>
                  <a:t>α=</a:t>
                </a:r>
                <a14:m>
                  <m:oMath xmlns:m="http://schemas.openxmlformats.org/officeDocument/2006/math">
                    <m:f>
                      <m:fPr>
                        <m:ctrlPr>
                          <a:rPr lang="en-US" altLang="zh-CN" i="1" smtClean="0">
                            <a:solidFill>
                              <a:schemeClr val="accent1"/>
                            </a:solidFill>
                            <a:latin typeface="Cambria Math" charset="0"/>
                          </a:rPr>
                        </m:ctrlPr>
                      </m:fPr>
                      <m:num>
                        <m:r>
                          <a:rPr lang="zh-CN" altLang="en-US" i="1" smtClean="0">
                            <a:solidFill>
                              <a:schemeClr val="accent1"/>
                            </a:solidFill>
                            <a:latin typeface="Cambria Math" panose="02040503050406030204" pitchFamily="18" charset="0"/>
                          </a:rPr>
                          <m:t>表中记录</m:t>
                        </m:r>
                        <m:r>
                          <a:rPr lang="zh-CN" altLang="en-US" i="1">
                            <a:solidFill>
                              <a:schemeClr val="accent1"/>
                            </a:solidFill>
                            <a:latin typeface="Cambria Math" panose="02040503050406030204" pitchFamily="18" charset="0"/>
                          </a:rPr>
                          <m:t>数</m:t>
                        </m:r>
                        <m:r>
                          <a:rPr lang="en-US" altLang="zh-CN" b="0" i="1" smtClean="0">
                            <a:solidFill>
                              <a:schemeClr val="accent1"/>
                            </a:solidFill>
                            <a:latin typeface="Cambria Math" panose="02040503050406030204" pitchFamily="18" charset="0"/>
                          </a:rPr>
                          <m:t>𝑛</m:t>
                        </m:r>
                      </m:num>
                      <m:den>
                        <m:r>
                          <a:rPr lang="zh-CN" altLang="en-US" i="1">
                            <a:solidFill>
                              <a:schemeClr val="accent1"/>
                            </a:solidFill>
                            <a:latin typeface="Cambria Math" panose="02040503050406030204" pitchFamily="18" charset="0"/>
                          </a:rPr>
                          <m:t>散列表</m:t>
                        </m:r>
                        <m:r>
                          <a:rPr lang="zh-CN" altLang="en-US" i="1" smtClean="0">
                            <a:solidFill>
                              <a:schemeClr val="accent1"/>
                            </a:solidFill>
                            <a:latin typeface="Cambria Math" panose="02040503050406030204" pitchFamily="18" charset="0"/>
                          </a:rPr>
                          <m:t>长度</m:t>
                        </m:r>
                        <m:r>
                          <a:rPr lang="en-US" altLang="zh-CN" b="0" i="1" smtClean="0">
                            <a:solidFill>
                              <a:schemeClr val="accent1"/>
                            </a:solidFill>
                            <a:latin typeface="Cambria Math" panose="02040503050406030204" pitchFamily="18" charset="0"/>
                          </a:rPr>
                          <m:t>𝑚</m:t>
                        </m:r>
                      </m:den>
                    </m:f>
                  </m:oMath>
                </a14:m>
                <a:endParaRPr lang="zh-CN" altLang="en-US" dirty="0"/>
              </a:p>
            </p:txBody>
          </p:sp>
        </mc:Choice>
        <mc:Fallback xmlns="">
          <p:sp>
            <p:nvSpPr>
              <p:cNvPr id="12" name="矩形 11">
                <a:extLst>
                  <a:ext uri="{FF2B5EF4-FFF2-40B4-BE49-F238E27FC236}">
                    <a16:creationId xmlns:a16="http://schemas.microsoft.com/office/drawing/2014/main" id="{47F04555-55DA-46EC-B8EB-0EF003666C48}"/>
                  </a:ext>
                </a:extLst>
              </p:cNvPr>
              <p:cNvSpPr>
                <a:spLocks noRot="1" noChangeAspect="1" noMove="1" noResize="1" noEditPoints="1" noAdjustHandles="1" noChangeArrowheads="1" noChangeShapeType="1" noTextEdit="1"/>
              </p:cNvSpPr>
              <p:nvPr/>
            </p:nvSpPr>
            <p:spPr>
              <a:xfrm>
                <a:off x="1034327" y="3116338"/>
                <a:ext cx="8797255" cy="1169807"/>
              </a:xfrm>
              <a:prstGeom prst="rect">
                <a:avLst/>
              </a:prstGeom>
              <a:blipFill>
                <a:blip r:embed="rId2"/>
                <a:stretch>
                  <a:fillRect l="-624" t="-2604"/>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xmlns="" id="{2D9DF7DE-5120-4924-AEF1-68751B98D1FC}"/>
              </a:ext>
            </a:extLst>
          </p:cNvPr>
          <p:cNvSpPr/>
          <p:nvPr/>
        </p:nvSpPr>
        <p:spPr>
          <a:xfrm>
            <a:off x="1034327" y="4743287"/>
            <a:ext cx="9183150" cy="923330"/>
          </a:xfrm>
          <a:prstGeom prst="rect">
            <a:avLst/>
          </a:prstGeom>
        </p:spPr>
        <p:txBody>
          <a:bodyPr wrap="square">
            <a:spAutoFit/>
          </a:bodyPr>
          <a:lstStyle/>
          <a:p>
            <a:r>
              <a:rPr lang="zh-CN" altLang="en-US" dirty="0">
                <a:solidFill>
                  <a:schemeClr val="accent1"/>
                </a:solidFill>
              </a:rPr>
              <a:t>散列表的平均查找长度依赖于散列表的填装因子</a:t>
            </a:r>
            <a:r>
              <a:rPr lang="en-US" altLang="zh-CN" dirty="0">
                <a:solidFill>
                  <a:schemeClr val="accent1"/>
                </a:solidFill>
              </a:rPr>
              <a:t>α</a:t>
            </a:r>
            <a:r>
              <a:rPr lang="zh-CN" altLang="en-US" dirty="0"/>
              <a:t>，而不直接依赖于</a:t>
            </a:r>
            <a:r>
              <a:rPr lang="en-US" altLang="zh-CN" dirty="0"/>
              <a:t>n</a:t>
            </a:r>
            <a:r>
              <a:rPr lang="zh-CN" altLang="en-US" dirty="0"/>
              <a:t>或</a:t>
            </a:r>
            <a:r>
              <a:rPr lang="en-US" altLang="zh-CN" dirty="0"/>
              <a:t>m</a:t>
            </a:r>
            <a:r>
              <a:rPr lang="zh-CN" altLang="en-US" dirty="0"/>
              <a:t>。</a:t>
            </a:r>
            <a:endParaRPr lang="en-US" altLang="zh-CN" dirty="0"/>
          </a:p>
          <a:p>
            <a:endParaRPr lang="en-US" altLang="zh-CN" dirty="0"/>
          </a:p>
          <a:p>
            <a:r>
              <a:rPr lang="en-US" altLang="zh-CN" dirty="0"/>
              <a:t>α</a:t>
            </a:r>
            <a:r>
              <a:rPr lang="zh-CN" altLang="en-US" dirty="0"/>
              <a:t>越大，表示装填的记录越“满”，发生冲突的可能性就越大，反之发生冲突的可能性越小。</a:t>
            </a:r>
          </a:p>
        </p:txBody>
      </p:sp>
      <p:sp>
        <p:nvSpPr>
          <p:cNvPr id="28" name="文本框 27">
            <a:extLst>
              <a:ext uri="{FF2B5EF4-FFF2-40B4-BE49-F238E27FC236}">
                <a16:creationId xmlns:a16="http://schemas.microsoft.com/office/drawing/2014/main" xmlns="" id="{B02D7E9E-D252-46D5-8187-1068DA0E38F3}"/>
              </a:ext>
            </a:extLst>
          </p:cNvPr>
          <p:cNvSpPr txBox="1"/>
          <p:nvPr/>
        </p:nvSpPr>
        <p:spPr>
          <a:xfrm>
            <a:off x="774582" y="603934"/>
            <a:ext cx="10894504" cy="1754326"/>
          </a:xfrm>
          <a:prstGeom prst="rect">
            <a:avLst/>
          </a:prstGeom>
          <a:noFill/>
        </p:spPr>
        <p:txBody>
          <a:bodyPr wrap="square" rtlCol="0">
            <a:spAutoFit/>
          </a:bodyPr>
          <a:lstStyle/>
          <a:p>
            <a:r>
              <a:rPr lang="en-US" altLang="zh-CN" dirty="0">
                <a:solidFill>
                  <a:schemeClr val="accent6"/>
                </a:solidFill>
              </a:rPr>
              <a:t>3.</a:t>
            </a:r>
            <a:r>
              <a:rPr lang="zh-CN" altLang="en-US" dirty="0">
                <a:solidFill>
                  <a:schemeClr val="accent6"/>
                </a:solidFill>
              </a:rPr>
              <a:t>散列表的查找过程：类似于构造散列表，给定一个关键字</a:t>
            </a:r>
            <a:r>
              <a:rPr lang="en-US" altLang="zh-CN" dirty="0">
                <a:solidFill>
                  <a:schemeClr val="accent6"/>
                </a:solidFill>
              </a:rPr>
              <a:t>Key</a:t>
            </a:r>
            <a:r>
              <a:rPr lang="zh-CN" altLang="en-US" dirty="0">
                <a:solidFill>
                  <a:schemeClr val="accent6"/>
                </a:solidFill>
              </a:rPr>
              <a:t>。</a:t>
            </a:r>
            <a:endParaRPr lang="en-US" altLang="zh-CN" dirty="0">
              <a:solidFill>
                <a:schemeClr val="accent6"/>
              </a:solidFill>
            </a:endParaRPr>
          </a:p>
          <a:p>
            <a:r>
              <a:rPr lang="zh-CN" altLang="en-US" dirty="0">
                <a:solidFill>
                  <a:schemeClr val="accent1"/>
                </a:solidFill>
              </a:rPr>
              <a:t>      先根据散列函数计算出其散列地址。然后检查散列地址位置有没有关键字。</a:t>
            </a:r>
            <a:endParaRPr lang="en-US" altLang="zh-CN" dirty="0">
              <a:solidFill>
                <a:schemeClr val="accent1"/>
              </a:solidFill>
            </a:endParaRPr>
          </a:p>
          <a:p>
            <a:r>
              <a:rPr lang="en-US" altLang="zh-CN" dirty="0">
                <a:solidFill>
                  <a:schemeClr val="accent1"/>
                </a:solidFill>
              </a:rPr>
              <a:t>         1)</a:t>
            </a:r>
            <a:r>
              <a:rPr lang="zh-CN" altLang="en-US" dirty="0">
                <a:solidFill>
                  <a:schemeClr val="accent1"/>
                </a:solidFill>
              </a:rPr>
              <a:t>如果没有，表明该关键字不存在，返回查找失败。</a:t>
            </a:r>
            <a:endParaRPr lang="en-US" altLang="zh-CN" dirty="0">
              <a:solidFill>
                <a:schemeClr val="accent1"/>
              </a:solidFill>
            </a:endParaRPr>
          </a:p>
          <a:p>
            <a:r>
              <a:rPr lang="en-US" altLang="zh-CN" dirty="0">
                <a:solidFill>
                  <a:schemeClr val="accent1"/>
                </a:solidFill>
              </a:rPr>
              <a:t>         2)</a:t>
            </a:r>
            <a:r>
              <a:rPr lang="zh-CN" altLang="en-US" dirty="0">
                <a:solidFill>
                  <a:schemeClr val="accent1"/>
                </a:solidFill>
              </a:rPr>
              <a:t>如果有，则检查该记录是否等于关键字。</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①如果等于关键字，返回查找成功。</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②如果不等于，则按照给定的冲突处理办法来计算下一个散列地址，再用该地址去执行上述过程。</a:t>
            </a:r>
          </a:p>
        </p:txBody>
      </p:sp>
      <p:sp>
        <p:nvSpPr>
          <p:cNvPr id="3" name="矩形 2">
            <a:extLst>
              <a:ext uri="{FF2B5EF4-FFF2-40B4-BE49-F238E27FC236}">
                <a16:creationId xmlns:a16="http://schemas.microsoft.com/office/drawing/2014/main" xmlns="" id="{3EFA33F0-8C4F-40E9-B4E2-E9AB8C0B5755}"/>
              </a:ext>
            </a:extLst>
          </p:cNvPr>
          <p:cNvSpPr/>
          <p:nvPr/>
        </p:nvSpPr>
        <p:spPr>
          <a:xfrm>
            <a:off x="774582" y="2515974"/>
            <a:ext cx="10584112" cy="369332"/>
          </a:xfrm>
          <a:prstGeom prst="rect">
            <a:avLst/>
          </a:prstGeom>
        </p:spPr>
        <p:txBody>
          <a:bodyPr wrap="square">
            <a:spAutoFit/>
          </a:bodyPr>
          <a:lstStyle/>
          <a:p>
            <a:r>
              <a:rPr lang="en-US" altLang="zh-CN" dirty="0">
                <a:solidFill>
                  <a:schemeClr val="accent6"/>
                </a:solidFill>
              </a:rPr>
              <a:t>4.</a:t>
            </a:r>
            <a:r>
              <a:rPr lang="zh-CN" altLang="en-US" dirty="0">
                <a:solidFill>
                  <a:schemeClr val="accent6"/>
                </a:solidFill>
              </a:rPr>
              <a:t>散列表的查找性能：</a:t>
            </a:r>
            <a:r>
              <a:rPr lang="zh-CN" altLang="en-US" dirty="0">
                <a:solidFill>
                  <a:schemeClr val="accent1"/>
                </a:solidFill>
              </a:rPr>
              <a:t>和装填因子有关。</a:t>
            </a:r>
            <a:endParaRPr lang="en-US" altLang="zh-CN" dirty="0">
              <a:solidFill>
                <a:schemeClr val="accent1"/>
              </a:solidFill>
            </a:endParaRPr>
          </a:p>
        </p:txBody>
      </p:sp>
    </p:spTree>
    <p:extLst>
      <p:ext uri="{BB962C8B-B14F-4D97-AF65-F5344CB8AC3E}">
        <p14:creationId xmlns:p14="http://schemas.microsoft.com/office/powerpoint/2010/main" val="37308315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散列表的性能</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a:extLst>
              <a:ext uri="{FF2B5EF4-FFF2-40B4-BE49-F238E27FC236}">
                <a16:creationId xmlns:a16="http://schemas.microsoft.com/office/drawing/2014/main" xmlns="" id="{7E3D9C39-A8D7-4001-BD56-4DA5A5C4E126}"/>
              </a:ext>
            </a:extLst>
          </p:cNvPr>
          <p:cNvPicPr>
            <a:picLocks noChangeAspect="1"/>
          </p:cNvPicPr>
          <p:nvPr/>
        </p:nvPicPr>
        <p:blipFill>
          <a:blip r:embed="rId2"/>
          <a:stretch>
            <a:fillRect/>
          </a:stretch>
        </p:blipFill>
        <p:spPr>
          <a:xfrm>
            <a:off x="357318" y="844333"/>
            <a:ext cx="1052644" cy="979417"/>
          </a:xfrm>
          <a:prstGeom prst="rect">
            <a:avLst/>
          </a:prstGeom>
        </p:spPr>
      </p:pic>
      <p:sp>
        <p:nvSpPr>
          <p:cNvPr id="16" name="矩形 15">
            <a:extLst>
              <a:ext uri="{FF2B5EF4-FFF2-40B4-BE49-F238E27FC236}">
                <a16:creationId xmlns:a16="http://schemas.microsoft.com/office/drawing/2014/main" xmlns="" id="{93B41D28-D29D-478B-9533-E575567DA756}"/>
              </a:ext>
            </a:extLst>
          </p:cNvPr>
          <p:cNvSpPr/>
          <p:nvPr/>
        </p:nvSpPr>
        <p:spPr>
          <a:xfrm>
            <a:off x="1635853" y="844333"/>
            <a:ext cx="9672507" cy="1477328"/>
          </a:xfrm>
          <a:prstGeom prst="rect">
            <a:avLst/>
          </a:prstGeom>
        </p:spPr>
        <p:txBody>
          <a:bodyPr wrap="square">
            <a:spAutoFit/>
          </a:bodyPr>
          <a:lstStyle/>
          <a:p>
            <a:r>
              <a:rPr lang="zh-CN" altLang="en-US" dirty="0"/>
              <a:t>已知一组关键字为｛</a:t>
            </a:r>
            <a:r>
              <a:rPr lang="en-US" altLang="zh-CN" dirty="0"/>
              <a:t>26</a:t>
            </a:r>
            <a:r>
              <a:rPr lang="zh-CN" altLang="en-US" dirty="0"/>
              <a:t>，</a:t>
            </a:r>
            <a:r>
              <a:rPr lang="en-US" altLang="zh-CN" dirty="0"/>
              <a:t>36</a:t>
            </a:r>
            <a:r>
              <a:rPr lang="zh-CN" altLang="en-US" dirty="0"/>
              <a:t>，</a:t>
            </a:r>
            <a:r>
              <a:rPr lang="en-US" altLang="zh-CN" dirty="0"/>
              <a:t>41</a:t>
            </a:r>
            <a:r>
              <a:rPr lang="zh-CN" altLang="en-US" dirty="0"/>
              <a:t>，</a:t>
            </a:r>
            <a:r>
              <a:rPr lang="en-US" altLang="zh-CN" dirty="0"/>
              <a:t>38</a:t>
            </a:r>
            <a:r>
              <a:rPr lang="zh-CN" altLang="en-US" dirty="0"/>
              <a:t>，</a:t>
            </a:r>
            <a:r>
              <a:rPr lang="en-US" altLang="zh-CN" dirty="0"/>
              <a:t>44</a:t>
            </a:r>
            <a:r>
              <a:rPr lang="zh-CN" altLang="en-US" dirty="0"/>
              <a:t>，</a:t>
            </a:r>
            <a:r>
              <a:rPr lang="en-US" altLang="zh-CN" dirty="0"/>
              <a:t>15</a:t>
            </a:r>
            <a:r>
              <a:rPr lang="zh-CN" altLang="en-US" dirty="0"/>
              <a:t>，</a:t>
            </a:r>
            <a:r>
              <a:rPr lang="en-US" altLang="zh-CN" dirty="0"/>
              <a:t>68</a:t>
            </a:r>
            <a:r>
              <a:rPr lang="zh-CN" altLang="en-US" dirty="0"/>
              <a:t>，</a:t>
            </a:r>
            <a:r>
              <a:rPr lang="en-US" altLang="zh-CN" dirty="0"/>
              <a:t>12</a:t>
            </a:r>
            <a:r>
              <a:rPr lang="zh-CN" altLang="en-US" dirty="0"/>
              <a:t>，</a:t>
            </a:r>
            <a:r>
              <a:rPr lang="en-US" altLang="zh-CN" dirty="0"/>
              <a:t>6</a:t>
            </a:r>
            <a:r>
              <a:rPr lang="zh-CN" altLang="en-US" dirty="0"/>
              <a:t>，</a:t>
            </a:r>
            <a:r>
              <a:rPr lang="en-US" altLang="zh-CN" dirty="0"/>
              <a:t>51</a:t>
            </a:r>
            <a:r>
              <a:rPr lang="zh-CN" altLang="en-US" dirty="0"/>
              <a:t>，</a:t>
            </a:r>
            <a:r>
              <a:rPr lang="en-US" altLang="zh-CN" dirty="0"/>
              <a:t>25</a:t>
            </a:r>
            <a:r>
              <a:rPr lang="zh-CN" altLang="en-US" dirty="0"/>
              <a:t>｝，用链地址法解决冲突，假设装填因子</a:t>
            </a:r>
            <a:r>
              <a:rPr lang="en-US" altLang="zh-CN" dirty="0"/>
              <a:t>α=0.75</a:t>
            </a:r>
            <a:r>
              <a:rPr lang="zh-CN" altLang="en-US" dirty="0"/>
              <a:t>，</a:t>
            </a:r>
            <a:r>
              <a:rPr lang="en-US" altLang="zh-CN" dirty="0"/>
              <a:t>Hash</a:t>
            </a:r>
            <a:r>
              <a:rPr lang="zh-CN" altLang="en-US" dirty="0"/>
              <a:t>函数的形式为</a:t>
            </a:r>
            <a:r>
              <a:rPr lang="en-US" altLang="zh-CN" dirty="0"/>
              <a:t>H(key)=key % P</a:t>
            </a:r>
            <a:r>
              <a:rPr lang="zh-CN" altLang="en-US" dirty="0"/>
              <a:t>，回答以下问题：</a:t>
            </a:r>
          </a:p>
          <a:p>
            <a:r>
              <a:rPr lang="en-US" altLang="zh-CN" dirty="0"/>
              <a:t>1</a:t>
            </a:r>
            <a:r>
              <a:rPr lang="zh-CN" altLang="en-US" dirty="0"/>
              <a:t>）构造出</a:t>
            </a:r>
            <a:r>
              <a:rPr lang="en-US" altLang="zh-CN" dirty="0"/>
              <a:t>Hash</a:t>
            </a:r>
            <a:r>
              <a:rPr lang="zh-CN" altLang="en-US" dirty="0"/>
              <a:t>函数。</a:t>
            </a:r>
          </a:p>
          <a:p>
            <a:r>
              <a:rPr lang="en-US" altLang="zh-CN" dirty="0"/>
              <a:t>2</a:t>
            </a:r>
            <a:r>
              <a:rPr lang="zh-CN" altLang="en-US" dirty="0"/>
              <a:t>）分别计算出等概率情况下查找成功和查找失败的平均查找长度。（查找失败的计算中只将与关键字的比较次数计算在内即可）</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4F81D0A4-DCA1-4395-A4CE-47BD0ADE09D2}"/>
                  </a:ext>
                </a:extLst>
              </p:cNvPr>
              <p:cNvSpPr txBox="1"/>
              <p:nvPr/>
            </p:nvSpPr>
            <p:spPr>
              <a:xfrm>
                <a:off x="1409962" y="2659310"/>
                <a:ext cx="8363212" cy="618759"/>
              </a:xfrm>
              <a:prstGeom prst="rect">
                <a:avLst/>
              </a:prstGeom>
              <a:noFill/>
            </p:spPr>
            <p:txBody>
              <a:bodyPr wrap="square" rtlCol="0">
                <a:spAutoFit/>
              </a:bodyPr>
              <a:lstStyle/>
              <a:p>
                <a:r>
                  <a:rPr lang="en-US" altLang="zh-CN" dirty="0"/>
                  <a:t>1)</a:t>
                </a:r>
                <a:r>
                  <a:rPr lang="zh-CN" altLang="en-US" dirty="0"/>
                  <a:t>由</a:t>
                </a:r>
                <a:r>
                  <a:rPr lang="en-US" altLang="zh-CN" dirty="0">
                    <a:solidFill>
                      <a:schemeClr val="accent1"/>
                    </a:solidFill>
                  </a:rPr>
                  <a:t>α=</a:t>
                </a:r>
                <a14:m>
                  <m:oMath xmlns:m="http://schemas.openxmlformats.org/officeDocument/2006/math">
                    <m:f>
                      <m:fPr>
                        <m:ctrlPr>
                          <a:rPr lang="en-US" altLang="zh-CN" i="1">
                            <a:solidFill>
                              <a:schemeClr val="accent1"/>
                            </a:solidFill>
                            <a:latin typeface="Cambria Math" charset="0"/>
                          </a:rPr>
                        </m:ctrlPr>
                      </m:fPr>
                      <m:num>
                        <m:r>
                          <a:rPr lang="zh-CN" altLang="en-US" i="1">
                            <a:solidFill>
                              <a:schemeClr val="accent1"/>
                            </a:solidFill>
                            <a:latin typeface="Cambria Math" panose="02040503050406030204" pitchFamily="18" charset="0"/>
                          </a:rPr>
                          <m:t>表中记录数</m:t>
                        </m:r>
                        <m:r>
                          <a:rPr lang="en-US" altLang="zh-CN" i="1">
                            <a:solidFill>
                              <a:schemeClr val="accent1"/>
                            </a:solidFill>
                            <a:latin typeface="Cambria Math" panose="02040503050406030204" pitchFamily="18" charset="0"/>
                          </a:rPr>
                          <m:t>𝑛</m:t>
                        </m:r>
                      </m:num>
                      <m:den>
                        <m:r>
                          <a:rPr lang="zh-CN" altLang="en-US" i="1">
                            <a:solidFill>
                              <a:schemeClr val="accent1"/>
                            </a:solidFill>
                            <a:latin typeface="Cambria Math" panose="02040503050406030204" pitchFamily="18" charset="0"/>
                          </a:rPr>
                          <m:t>散列表长度</m:t>
                        </m:r>
                        <m:r>
                          <a:rPr lang="en-US" altLang="zh-CN" i="1">
                            <a:solidFill>
                              <a:schemeClr val="accent1"/>
                            </a:solidFill>
                            <a:latin typeface="Cambria Math" panose="02040503050406030204" pitchFamily="18" charset="0"/>
                          </a:rPr>
                          <m:t>𝑚</m:t>
                        </m:r>
                      </m:den>
                    </m:f>
                  </m:oMath>
                </a14:m>
                <a:r>
                  <a:rPr lang="zh-CN" altLang="en-US" dirty="0"/>
                  <a:t>，此时</a:t>
                </a:r>
                <a:r>
                  <a:rPr lang="en-US" altLang="zh-CN" dirty="0"/>
                  <a:t>n=11,α=0.75</a:t>
                </a:r>
                <a:r>
                  <a:rPr lang="zh-CN" altLang="en-US" dirty="0"/>
                  <a:t>，所以</a:t>
                </a:r>
                <a:r>
                  <a:rPr lang="en-US" altLang="zh-CN" dirty="0"/>
                  <a:t>m=</a:t>
                </a:r>
                <a:r>
                  <a:rPr lang="en-US" altLang="zh-CN" dirty="0">
                    <a:solidFill>
                      <a:schemeClr val="accent1"/>
                    </a:solidFill>
                    <a:latin typeface="Lucida Sans Unicode" panose="020B0602030504020204" pitchFamily="34" charset="0"/>
                    <a:cs typeface="Lucida Sans Unicode" panose="020B0602030504020204" pitchFamily="34" charset="0"/>
                  </a:rPr>
                  <a:t>⌈</a:t>
                </a:r>
                <a:r>
                  <a:rPr lang="en-US" altLang="zh-CN" dirty="0"/>
                  <a:t>11/0.75</a:t>
                </a:r>
                <a:r>
                  <a:rPr lang="en-US" altLang="zh-CN" dirty="0">
                    <a:solidFill>
                      <a:schemeClr val="accent1"/>
                    </a:solidFill>
                    <a:latin typeface="Lucida Sans Unicode" panose="020B0602030504020204" pitchFamily="34" charset="0"/>
                    <a:cs typeface="Lucida Sans Unicode" panose="020B0602030504020204" pitchFamily="34" charset="0"/>
                  </a:rPr>
                  <a:t>⌉</a:t>
                </a:r>
                <a:r>
                  <a:rPr lang="en-US" altLang="zh-CN" dirty="0"/>
                  <a:t>=15</a:t>
                </a:r>
                <a:endParaRPr lang="zh-CN" altLang="en-US" dirty="0"/>
              </a:p>
            </p:txBody>
          </p:sp>
        </mc:Choice>
        <mc:Fallback xmlns="">
          <p:sp>
            <p:nvSpPr>
              <p:cNvPr id="3" name="文本框 2">
                <a:extLst>
                  <a:ext uri="{FF2B5EF4-FFF2-40B4-BE49-F238E27FC236}">
                    <a16:creationId xmlns:a16="http://schemas.microsoft.com/office/drawing/2014/main" id="{4F81D0A4-DCA1-4395-A4CE-47BD0ADE09D2}"/>
                  </a:ext>
                </a:extLst>
              </p:cNvPr>
              <p:cNvSpPr txBox="1">
                <a:spLocks noRot="1" noChangeAspect="1" noMove="1" noResize="1" noEditPoints="1" noAdjustHandles="1" noChangeArrowheads="1" noChangeShapeType="1" noTextEdit="1"/>
              </p:cNvSpPr>
              <p:nvPr/>
            </p:nvSpPr>
            <p:spPr>
              <a:xfrm>
                <a:off x="1409962" y="2659310"/>
                <a:ext cx="8363212" cy="618759"/>
              </a:xfrm>
              <a:prstGeom prst="rect">
                <a:avLst/>
              </a:prstGeom>
              <a:blipFill>
                <a:blip r:embed="rId3"/>
                <a:stretch>
                  <a:fillRect l="-58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xmlns="" id="{85CCB0EC-D317-4956-BDD5-43C9EF5C150C}"/>
              </a:ext>
            </a:extLst>
          </p:cNvPr>
          <p:cNvSpPr/>
          <p:nvPr/>
        </p:nvSpPr>
        <p:spPr>
          <a:xfrm>
            <a:off x="1409962" y="3467298"/>
            <a:ext cx="9579867" cy="923330"/>
          </a:xfrm>
          <a:prstGeom prst="rect">
            <a:avLst/>
          </a:prstGeom>
        </p:spPr>
        <p:txBody>
          <a:bodyPr wrap="none">
            <a:spAutoFit/>
          </a:bodyPr>
          <a:lstStyle/>
          <a:p>
            <a:r>
              <a:rPr lang="zh-CN" altLang="en-US" dirty="0"/>
              <a:t>由于采用除留取余法，根据除留取余法</a:t>
            </a:r>
            <a:r>
              <a:rPr lang="en-US" altLang="zh-CN" dirty="0"/>
              <a:t>Hash</a:t>
            </a:r>
            <a:r>
              <a:rPr lang="zh-CN" altLang="en-US" dirty="0"/>
              <a:t>函数的选择要求，</a:t>
            </a:r>
            <a:r>
              <a:rPr lang="en-US" altLang="zh-CN" dirty="0">
                <a:solidFill>
                  <a:schemeClr val="accent1"/>
                </a:solidFill>
              </a:rPr>
              <a:t>P</a:t>
            </a:r>
            <a:r>
              <a:rPr lang="zh-CN" altLang="en-US" dirty="0">
                <a:solidFill>
                  <a:schemeClr val="accent1"/>
                </a:solidFill>
              </a:rPr>
              <a:t>应该取不大于表长的最大素数</a:t>
            </a:r>
            <a:endParaRPr lang="en-US" altLang="zh-CN" dirty="0">
              <a:solidFill>
                <a:schemeClr val="accent1"/>
              </a:solidFill>
            </a:endParaRPr>
          </a:p>
          <a:p>
            <a:r>
              <a:rPr lang="zh-CN" altLang="en-US" dirty="0"/>
              <a:t>所以</a:t>
            </a:r>
            <a:r>
              <a:rPr lang="en-US" altLang="zh-CN" dirty="0"/>
              <a:t>P=13</a:t>
            </a:r>
            <a:r>
              <a:rPr lang="zh-CN" altLang="en-US" dirty="0"/>
              <a:t>。</a:t>
            </a:r>
            <a:endParaRPr lang="en-US" altLang="zh-CN" dirty="0"/>
          </a:p>
          <a:p>
            <a:r>
              <a:rPr lang="zh-CN" altLang="en-US" dirty="0"/>
              <a:t>所以</a:t>
            </a:r>
            <a:r>
              <a:rPr lang="en-US" altLang="zh-CN" dirty="0"/>
              <a:t>Hash</a:t>
            </a:r>
            <a:r>
              <a:rPr lang="zh-CN" altLang="en-US" dirty="0"/>
              <a:t>函数为</a:t>
            </a:r>
            <a:r>
              <a:rPr lang="en-US" altLang="zh-CN" dirty="0"/>
              <a:t>H(key)=key % 13</a:t>
            </a:r>
            <a:endParaRPr lang="zh-CN" altLang="en-US" dirty="0"/>
          </a:p>
        </p:txBody>
      </p:sp>
      <p:sp>
        <p:nvSpPr>
          <p:cNvPr id="21" name="文本框 20">
            <a:extLst>
              <a:ext uri="{FF2B5EF4-FFF2-40B4-BE49-F238E27FC236}">
                <a16:creationId xmlns:a16="http://schemas.microsoft.com/office/drawing/2014/main" xmlns="" id="{A2F3ACF4-C9D3-4089-844D-186EE1CD3ED4}"/>
              </a:ext>
            </a:extLst>
          </p:cNvPr>
          <p:cNvSpPr txBox="1"/>
          <p:nvPr/>
        </p:nvSpPr>
        <p:spPr>
          <a:xfrm>
            <a:off x="1409962" y="4513613"/>
            <a:ext cx="8363212" cy="369332"/>
          </a:xfrm>
          <a:prstGeom prst="rect">
            <a:avLst/>
          </a:prstGeom>
          <a:noFill/>
        </p:spPr>
        <p:txBody>
          <a:bodyPr wrap="square" rtlCol="0">
            <a:spAutoFit/>
          </a:bodyPr>
          <a:lstStyle/>
          <a:p>
            <a:r>
              <a:rPr lang="en-US" altLang="zh-CN" dirty="0"/>
              <a:t>2)</a:t>
            </a:r>
            <a:r>
              <a:rPr lang="zh-CN" altLang="en-US" dirty="0"/>
              <a:t>先求出各个关键字根据</a:t>
            </a:r>
            <a:r>
              <a:rPr lang="en-US" altLang="zh-CN" dirty="0"/>
              <a:t>Hash</a:t>
            </a:r>
            <a:r>
              <a:rPr lang="zh-CN" altLang="en-US" dirty="0"/>
              <a:t>函数计算得到的散列地址</a:t>
            </a:r>
            <a:endParaRPr lang="en-US" altLang="zh-CN" dirty="0"/>
          </a:p>
        </p:txBody>
      </p:sp>
      <p:graphicFrame>
        <p:nvGraphicFramePr>
          <p:cNvPr id="10" name="表格 9">
            <a:extLst>
              <a:ext uri="{FF2B5EF4-FFF2-40B4-BE49-F238E27FC236}">
                <a16:creationId xmlns:a16="http://schemas.microsoft.com/office/drawing/2014/main" xmlns="" id="{9098204A-28CA-4902-BCC5-06A19EECCC4C}"/>
              </a:ext>
            </a:extLst>
          </p:cNvPr>
          <p:cNvGraphicFramePr>
            <a:graphicFrameLocks noGrp="1"/>
          </p:cNvGraphicFramePr>
          <p:nvPr>
            <p:extLst>
              <p:ext uri="{D42A27DB-BD31-4B8C-83A1-F6EECF244321}">
                <p14:modId xmlns:p14="http://schemas.microsoft.com/office/powerpoint/2010/main" val="2566072181"/>
              </p:ext>
            </p:extLst>
          </p:nvPr>
        </p:nvGraphicFramePr>
        <p:xfrm>
          <a:off x="1409962" y="5258078"/>
          <a:ext cx="6253131" cy="741680"/>
        </p:xfrm>
        <a:graphic>
          <a:graphicData uri="http://schemas.openxmlformats.org/drawingml/2006/table">
            <a:tbl>
              <a:tblPr firstRow="1" bandRow="1">
                <a:tableStyleId>{5C22544A-7EE6-4342-B048-85BDC9FD1C3A}</a:tableStyleId>
              </a:tblPr>
              <a:tblGrid>
                <a:gridCol w="875951">
                  <a:extLst>
                    <a:ext uri="{9D8B030D-6E8A-4147-A177-3AD203B41FA5}">
                      <a16:colId xmlns:a16="http://schemas.microsoft.com/office/drawing/2014/main" xmlns="" val="2093069288"/>
                    </a:ext>
                  </a:extLst>
                </a:gridCol>
                <a:gridCol w="500380">
                  <a:extLst>
                    <a:ext uri="{9D8B030D-6E8A-4147-A177-3AD203B41FA5}">
                      <a16:colId xmlns:a16="http://schemas.microsoft.com/office/drawing/2014/main" xmlns="" val="385327200"/>
                    </a:ext>
                  </a:extLst>
                </a:gridCol>
                <a:gridCol w="500380">
                  <a:extLst>
                    <a:ext uri="{9D8B030D-6E8A-4147-A177-3AD203B41FA5}">
                      <a16:colId xmlns:a16="http://schemas.microsoft.com/office/drawing/2014/main" xmlns="" val="239233604"/>
                    </a:ext>
                  </a:extLst>
                </a:gridCol>
                <a:gridCol w="500380">
                  <a:extLst>
                    <a:ext uri="{9D8B030D-6E8A-4147-A177-3AD203B41FA5}">
                      <a16:colId xmlns:a16="http://schemas.microsoft.com/office/drawing/2014/main" xmlns="" val="2591600361"/>
                    </a:ext>
                  </a:extLst>
                </a:gridCol>
                <a:gridCol w="500380">
                  <a:extLst>
                    <a:ext uri="{9D8B030D-6E8A-4147-A177-3AD203B41FA5}">
                      <a16:colId xmlns:a16="http://schemas.microsoft.com/office/drawing/2014/main" xmlns="" val="1438370234"/>
                    </a:ext>
                  </a:extLst>
                </a:gridCol>
                <a:gridCol w="500380">
                  <a:extLst>
                    <a:ext uri="{9D8B030D-6E8A-4147-A177-3AD203B41FA5}">
                      <a16:colId xmlns:a16="http://schemas.microsoft.com/office/drawing/2014/main" xmlns="" val="1445811978"/>
                    </a:ext>
                  </a:extLst>
                </a:gridCol>
                <a:gridCol w="500380">
                  <a:extLst>
                    <a:ext uri="{9D8B030D-6E8A-4147-A177-3AD203B41FA5}">
                      <a16:colId xmlns:a16="http://schemas.microsoft.com/office/drawing/2014/main" xmlns="" val="2372203492"/>
                    </a:ext>
                  </a:extLst>
                </a:gridCol>
                <a:gridCol w="500380">
                  <a:extLst>
                    <a:ext uri="{9D8B030D-6E8A-4147-A177-3AD203B41FA5}">
                      <a16:colId xmlns:a16="http://schemas.microsoft.com/office/drawing/2014/main" xmlns="" val="1660173011"/>
                    </a:ext>
                  </a:extLst>
                </a:gridCol>
                <a:gridCol w="500380">
                  <a:extLst>
                    <a:ext uri="{9D8B030D-6E8A-4147-A177-3AD203B41FA5}">
                      <a16:colId xmlns:a16="http://schemas.microsoft.com/office/drawing/2014/main" xmlns="" val="1588173168"/>
                    </a:ext>
                  </a:extLst>
                </a:gridCol>
                <a:gridCol w="373380">
                  <a:extLst>
                    <a:ext uri="{9D8B030D-6E8A-4147-A177-3AD203B41FA5}">
                      <a16:colId xmlns:a16="http://schemas.microsoft.com/office/drawing/2014/main" xmlns="" val="818514628"/>
                    </a:ext>
                  </a:extLst>
                </a:gridCol>
                <a:gridCol w="500380">
                  <a:extLst>
                    <a:ext uri="{9D8B030D-6E8A-4147-A177-3AD203B41FA5}">
                      <a16:colId xmlns:a16="http://schemas.microsoft.com/office/drawing/2014/main" xmlns="" val="1471333455"/>
                    </a:ext>
                  </a:extLst>
                </a:gridCol>
                <a:gridCol w="500380">
                  <a:extLst>
                    <a:ext uri="{9D8B030D-6E8A-4147-A177-3AD203B41FA5}">
                      <a16:colId xmlns:a16="http://schemas.microsoft.com/office/drawing/2014/main" xmlns="" val="2285021872"/>
                    </a:ext>
                  </a:extLst>
                </a:gridCol>
              </a:tblGrid>
              <a:tr h="370840">
                <a:tc>
                  <a:txBody>
                    <a:bodyPr/>
                    <a:lstStyle/>
                    <a:p>
                      <a:r>
                        <a:rPr lang="zh-CN" altLang="en-US" dirty="0"/>
                        <a:t>关键字</a:t>
                      </a:r>
                    </a:p>
                  </a:txBody>
                  <a:tcPr/>
                </a:tc>
                <a:tc>
                  <a:txBody>
                    <a:bodyPr/>
                    <a:lstStyle/>
                    <a:p>
                      <a:r>
                        <a:rPr lang="en-US" altLang="zh-CN" dirty="0"/>
                        <a:t>26</a:t>
                      </a:r>
                      <a:endParaRPr lang="zh-CN" altLang="en-US" dirty="0"/>
                    </a:p>
                  </a:txBody>
                  <a:tcPr/>
                </a:tc>
                <a:tc>
                  <a:txBody>
                    <a:bodyPr/>
                    <a:lstStyle/>
                    <a:p>
                      <a:r>
                        <a:rPr lang="en-US" altLang="zh-CN" dirty="0"/>
                        <a:t>36</a:t>
                      </a:r>
                      <a:endParaRPr lang="zh-CN" altLang="en-US" dirty="0"/>
                    </a:p>
                  </a:txBody>
                  <a:tcPr/>
                </a:tc>
                <a:tc>
                  <a:txBody>
                    <a:bodyPr/>
                    <a:lstStyle/>
                    <a:p>
                      <a:r>
                        <a:rPr lang="en-US" altLang="zh-CN" dirty="0"/>
                        <a:t>41</a:t>
                      </a:r>
                      <a:endParaRPr lang="zh-CN" altLang="en-US" dirty="0"/>
                    </a:p>
                  </a:txBody>
                  <a:tcPr/>
                </a:tc>
                <a:tc>
                  <a:txBody>
                    <a:bodyPr/>
                    <a:lstStyle/>
                    <a:p>
                      <a:r>
                        <a:rPr lang="en-US" altLang="zh-CN" dirty="0"/>
                        <a:t>38</a:t>
                      </a:r>
                      <a:endParaRPr lang="zh-CN" altLang="en-US" dirty="0"/>
                    </a:p>
                  </a:txBody>
                  <a:tcPr/>
                </a:tc>
                <a:tc>
                  <a:txBody>
                    <a:bodyPr/>
                    <a:lstStyle/>
                    <a:p>
                      <a:r>
                        <a:rPr lang="en-US" altLang="zh-CN" dirty="0"/>
                        <a:t>44</a:t>
                      </a:r>
                      <a:endParaRPr lang="zh-CN" altLang="en-US" dirty="0"/>
                    </a:p>
                  </a:txBody>
                  <a:tcPr/>
                </a:tc>
                <a:tc>
                  <a:txBody>
                    <a:bodyPr/>
                    <a:lstStyle/>
                    <a:p>
                      <a:r>
                        <a:rPr lang="en-US" altLang="zh-CN" dirty="0"/>
                        <a:t>15</a:t>
                      </a:r>
                      <a:endParaRPr lang="zh-CN" altLang="en-US" dirty="0"/>
                    </a:p>
                  </a:txBody>
                  <a:tcPr/>
                </a:tc>
                <a:tc>
                  <a:txBody>
                    <a:bodyPr/>
                    <a:lstStyle/>
                    <a:p>
                      <a:r>
                        <a:rPr lang="en-US" altLang="zh-CN" dirty="0"/>
                        <a:t>68</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51</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xmlns="" val="3474809103"/>
                  </a:ext>
                </a:extLst>
              </a:tr>
              <a:tr h="370840">
                <a:tc>
                  <a:txBody>
                    <a:bodyPr/>
                    <a:lstStyle/>
                    <a:p>
                      <a:r>
                        <a:rPr lang="zh-CN" altLang="en-US" dirty="0"/>
                        <a:t>地址</a:t>
                      </a:r>
                    </a:p>
                  </a:txBody>
                  <a:tcPr/>
                </a:tc>
                <a:tc>
                  <a:txBody>
                    <a:bodyPr/>
                    <a:lstStyle/>
                    <a:p>
                      <a:r>
                        <a:rPr lang="en-US" altLang="zh-CN" dirty="0"/>
                        <a:t>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12</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12</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xmlns="" val="3231635008"/>
                  </a:ext>
                </a:extLst>
              </a:tr>
            </a:tbl>
          </a:graphicData>
        </a:graphic>
      </p:graphicFrame>
    </p:spTree>
    <p:extLst>
      <p:ext uri="{BB962C8B-B14F-4D97-AF65-F5344CB8AC3E}">
        <p14:creationId xmlns:p14="http://schemas.microsoft.com/office/powerpoint/2010/main" val="16491394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32759</TotalTime>
  <Words>11596</Words>
  <Application>Microsoft Macintosh PowerPoint</Application>
  <PresentationFormat>宽屏</PresentationFormat>
  <Paragraphs>2408</Paragraphs>
  <Slides>101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101</vt:i4>
      </vt:variant>
    </vt:vector>
  </HeadingPairs>
  <TitlesOfParts>
    <vt:vector size="111" baseType="lpstr">
      <vt:lpstr>Arial</vt:lpstr>
      <vt:lpstr>Arial Unicode MS</vt:lpstr>
      <vt:lpstr>Cambria Math</vt:lpstr>
      <vt:lpstr>Lucida Sans Unicode</vt:lpstr>
      <vt:lpstr>Symbol</vt:lpstr>
      <vt:lpstr>Times New Roman</vt:lpstr>
      <vt:lpstr>等线</vt:lpstr>
      <vt:lpstr>等线 Light</vt:lpstr>
      <vt:lpstr>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 Kevin</dc:creator>
  <cp:lastModifiedBy>Bin Kevin</cp:lastModifiedBy>
  <cp:revision>242</cp:revision>
  <dcterms:created xsi:type="dcterms:W3CDTF">2018-08-17T15:39:39Z</dcterms:created>
  <dcterms:modified xsi:type="dcterms:W3CDTF">2018-09-18T03:40:03Z</dcterms:modified>
</cp:coreProperties>
</file>