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5" r:id="rId2"/>
    <p:sldId id="300" r:id="rId3"/>
    <p:sldId id="290" r:id="rId4"/>
    <p:sldId id="315" r:id="rId5"/>
    <p:sldId id="301" r:id="rId6"/>
    <p:sldId id="302" r:id="rId7"/>
    <p:sldId id="303" r:id="rId8"/>
    <p:sldId id="323" r:id="rId9"/>
    <p:sldId id="304" r:id="rId10"/>
    <p:sldId id="305" r:id="rId11"/>
    <p:sldId id="286" r:id="rId12"/>
    <p:sldId id="287" r:id="rId13"/>
    <p:sldId id="288" r:id="rId14"/>
    <p:sldId id="289" r:id="rId15"/>
    <p:sldId id="292" r:id="rId16"/>
    <p:sldId id="294" r:id="rId17"/>
    <p:sldId id="324" r:id="rId18"/>
    <p:sldId id="295" r:id="rId19"/>
    <p:sldId id="296" r:id="rId20"/>
    <p:sldId id="326" r:id="rId21"/>
    <p:sldId id="298" r:id="rId22"/>
    <p:sldId id="325" r:id="rId23"/>
    <p:sldId id="313" r:id="rId24"/>
    <p:sldId id="297" r:id="rId25"/>
    <p:sldId id="299" r:id="rId26"/>
    <p:sldId id="306" r:id="rId27"/>
    <p:sldId id="307" r:id="rId28"/>
    <p:sldId id="322" r:id="rId29"/>
    <p:sldId id="321" r:id="rId30"/>
    <p:sldId id="291" r:id="rId31"/>
    <p:sldId id="319" r:id="rId32"/>
    <p:sldId id="318" r:id="rId33"/>
    <p:sldId id="317" r:id="rId34"/>
    <p:sldId id="308" r:id="rId35"/>
    <p:sldId id="314" r:id="rId36"/>
    <p:sldId id="328" r:id="rId37"/>
    <p:sldId id="310" r:id="rId38"/>
    <p:sldId id="31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o" initials="z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3A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99" autoAdjust="0"/>
    <p:restoredTop sz="98501" autoAdjust="0"/>
  </p:normalViewPr>
  <p:slideViewPr>
    <p:cSldViewPr snapToGrid="0">
      <p:cViewPr>
        <p:scale>
          <a:sx n="66" d="100"/>
          <a:sy n="66" d="100"/>
        </p:scale>
        <p:origin x="-96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03D95-5859-44F9-82C2-F6489AE28620}" type="datetimeFigureOut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81FB-F6D9-4E8E-BC02-B115CF6BF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942A5-79CB-4FE6-92A6-2B20989B6EBD}" type="datetimeFigureOut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406F-0E70-42D1-ACBC-2DB6672F3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656-363B-4D0A-90DB-988E99FDCEB6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5C04-A553-4434-A019-01B3A4927594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EAA1-CAC6-4C4B-8401-1A64E19E642C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D1A7-1242-4573-B146-AE3698FBB284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545-DB9F-4BED-A803-1733BA2BE613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ECA-CC8A-4685-8F61-028C84EBE134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C9D2-7967-4D0B-B473-90BBB15970B4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F46-8EFA-492F-8DF5-0BEC94113BA2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1E47-4042-4C34-9C64-B18780D0E426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115-EA34-4FF4-BC81-CF6B3D614359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79A2-DAF7-4E60-8257-18788AFABAF7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76E2-EB47-413E-AA04-9DFCD66195F0}" type="datetime1">
              <a:rPr lang="zh-CN" altLang="en-US" smtClean="0"/>
              <a:pPr/>
              <a:t>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王道考研</a:t>
            </a:r>
            <a:r>
              <a:rPr lang="en-US" altLang="zh-CN" smtClean="0"/>
              <a:t>/cskaoyan.com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480792"/>
            <a:ext cx="10904561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000" b="1" dirty="0" smtClean="0"/>
              <a:t>数据结构算法综合题浅析</a:t>
            </a:r>
            <a:endParaRPr lang="en-US" altLang="zh-CN" sz="4000" b="1" dirty="0" smtClean="0"/>
          </a:p>
          <a:p>
            <a:pPr algn="r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主讲：王道论坛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赵尚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r"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2018.08.14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7"/>
            <a:ext cx="11150221" cy="1916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8822" y="4159641"/>
            <a:ext cx="10904561" cy="1213616"/>
            <a:chOff x="605280" y="3201699"/>
            <a:chExt cx="10904561" cy="1213616"/>
          </a:xfrm>
        </p:grpSpPr>
        <p:sp>
          <p:nvSpPr>
            <p:cNvPr id="6" name="文本框 3"/>
            <p:cNvSpPr txBox="1"/>
            <p:nvPr/>
          </p:nvSpPr>
          <p:spPr>
            <a:xfrm>
              <a:off x="605280" y="3245764"/>
              <a:ext cx="109045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800" b="1" dirty="0" smtClean="0">
                  <a:latin typeface="宋体" pitchFamily="2" charset="-122"/>
                  <a:ea typeface="宋体" pitchFamily="2" charset="-122"/>
                </a:rPr>
                <a:t>考研日期：</a:t>
              </a:r>
              <a:r>
                <a:rPr lang="en-US" altLang="zh-CN" sz="2800" b="1" dirty="0" smtClean="0">
                  <a:latin typeface="宋体" pitchFamily="2" charset="-122"/>
                  <a:ea typeface="宋体" pitchFamily="2" charset="-122"/>
                </a:rPr>
                <a:t>2018.12.22-23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还有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130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天</a:t>
              </a:r>
              <a:endPara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44686" y="3201699"/>
              <a:ext cx="4818743" cy="11671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区间二分应用：</a:t>
            </a:r>
            <a:endParaRPr lang="en-US" altLang="zh-CN" dirty="0" smtClean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给定一个升序数组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data[n]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，求满足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]&gt;x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的最小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92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591672" y="2339787"/>
            <a:ext cx="8727140" cy="388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findmin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high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high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high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)/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high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low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1138" y="3553616"/>
            <a:ext cx="47163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二分查找模板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题目关键字：有序、中位</a:t>
            </a:r>
            <a:endParaRPr lang="zh-CN" altLang="en-US" sz="3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1677609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大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一个长度为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L≥1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）的升序序列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，处在第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L/2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个位置的数称为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的中位数。例如，若序列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S1=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的中位数是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，两个序列的中位数是含它们所有元素的升序序列的中位数。例如，若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S2=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的中位数是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。现在有两个等长升序序列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，试设计一个在时间和空间两方面都尽可能高效的算法，找出两个序列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的中位数。要求：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）说明你所设计算法的时间复杂度和空间复杂度。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【2011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22" y="3661517"/>
            <a:ext cx="1106918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方法一：直接将两序列合并（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S1+S2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），低级排序，时间复杂度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O(n</a:t>
            </a:r>
            <a:r>
              <a:rPr lang="en-US" altLang="zh-CN" baseline="3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，空间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O(n)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方法二：直接将两序列合并（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S1+S2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），高级排序，时间复杂度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nlogn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，空间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O(n)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方法三：有序归并两序列，直接找出中位数。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96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1723" y="4945031"/>
          <a:ext cx="45466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37"/>
                <a:gridCol w="909337"/>
                <a:gridCol w="909337"/>
                <a:gridCol w="909337"/>
                <a:gridCol w="909337"/>
              </a:tblGrid>
              <a:tr h="263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1265" y="4931585"/>
          <a:ext cx="45466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37"/>
                <a:gridCol w="909337"/>
                <a:gridCol w="909337"/>
                <a:gridCol w="909337"/>
                <a:gridCol w="909337"/>
              </a:tblGrid>
              <a:tr h="263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74799" y="5923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797860" y="2043952"/>
            <a:ext cx="84133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Courier New" pitchFamily="49" charset="0"/>
              </a:rPr>
              <a:t>方法三关键之处代码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&amp;&amp;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依次比较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中的元素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将较小值复制到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C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C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未检测完，复制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C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++];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未检测完，复制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8276" y="494055"/>
          <a:ext cx="45466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37"/>
                <a:gridCol w="909337"/>
                <a:gridCol w="909337"/>
                <a:gridCol w="909337"/>
                <a:gridCol w="909337"/>
              </a:tblGrid>
              <a:tr h="263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97818" y="480609"/>
          <a:ext cx="45466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37"/>
                <a:gridCol w="909337"/>
                <a:gridCol w="909337"/>
                <a:gridCol w="909337"/>
                <a:gridCol w="909337"/>
              </a:tblGrid>
              <a:tr h="263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7565" y="14861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624416" y="568694"/>
            <a:ext cx="110691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方法四（最优法）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/>
              <a:t>分别求两个升序序列</a:t>
            </a:r>
            <a:r>
              <a:rPr lang="en-US" dirty="0" smtClean="0"/>
              <a:t>A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的中位数，设为</a:t>
            </a:r>
            <a:r>
              <a:rPr lang="en-US" dirty="0" smtClean="0"/>
              <a:t>a</a:t>
            </a:r>
            <a:r>
              <a:rPr lang="zh-CN" altLang="en-US" dirty="0" smtClean="0"/>
              <a:t>和</a:t>
            </a:r>
            <a:r>
              <a:rPr lang="en-US" dirty="0" smtClean="0"/>
              <a:t>b</a:t>
            </a:r>
            <a:r>
              <a:rPr lang="zh-CN" altLang="en-US" dirty="0" smtClean="0"/>
              <a:t>，求序列</a:t>
            </a:r>
            <a:r>
              <a:rPr lang="en-US" dirty="0" smtClean="0"/>
              <a:t>A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的中位数过程如下：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 若</a:t>
            </a:r>
            <a:r>
              <a:rPr lang="en-US" dirty="0" smtClean="0"/>
              <a:t>a=b</a:t>
            </a:r>
            <a:r>
              <a:rPr lang="zh-CN" altLang="en-US" dirty="0" smtClean="0"/>
              <a:t>，则</a:t>
            </a:r>
            <a:r>
              <a:rPr lang="en-US" dirty="0" smtClean="0"/>
              <a:t>a</a:t>
            </a:r>
            <a:r>
              <a:rPr lang="zh-CN" altLang="en-US" dirty="0" smtClean="0"/>
              <a:t>或</a:t>
            </a:r>
            <a:r>
              <a:rPr lang="en-US" dirty="0" smtClean="0"/>
              <a:t>b</a:t>
            </a:r>
            <a:r>
              <a:rPr lang="zh-CN" altLang="en-US" dirty="0" smtClean="0"/>
              <a:t>即为所求中位数，算法结束。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）若</a:t>
            </a:r>
            <a:r>
              <a:rPr lang="en-US" dirty="0" smtClean="0"/>
              <a:t>a&lt;b</a:t>
            </a:r>
            <a:r>
              <a:rPr lang="zh-CN" altLang="en-US" dirty="0" smtClean="0"/>
              <a:t>，则舍弃序列</a:t>
            </a:r>
            <a:r>
              <a:rPr lang="en-US" dirty="0" smtClean="0"/>
              <a:t>A</a:t>
            </a:r>
            <a:r>
              <a:rPr lang="zh-CN" altLang="en-US" dirty="0" smtClean="0"/>
              <a:t>中较小的一半，同时舍弃序列</a:t>
            </a:r>
            <a:r>
              <a:rPr lang="en-US" dirty="0" smtClean="0"/>
              <a:t>B</a:t>
            </a:r>
            <a:r>
              <a:rPr lang="zh-CN" altLang="en-US" dirty="0" smtClean="0"/>
              <a:t>中较大的一半，要求两次舍弃的长度相等。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）若</a:t>
            </a:r>
            <a:r>
              <a:rPr lang="en-US" dirty="0" smtClean="0"/>
              <a:t>a&gt;b</a:t>
            </a:r>
            <a:r>
              <a:rPr lang="zh-CN" altLang="en-US" dirty="0" smtClean="0"/>
              <a:t>，则舍弃序列</a:t>
            </a:r>
            <a:r>
              <a:rPr lang="en-US" dirty="0" smtClean="0"/>
              <a:t>A</a:t>
            </a:r>
            <a:r>
              <a:rPr lang="zh-CN" altLang="en-US" dirty="0" smtClean="0"/>
              <a:t>中较大的一半，同时舍弃序列</a:t>
            </a:r>
            <a:r>
              <a:rPr lang="en-US" dirty="0" smtClean="0"/>
              <a:t>B</a:t>
            </a:r>
            <a:r>
              <a:rPr lang="zh-CN" altLang="en-US" dirty="0" smtClean="0"/>
              <a:t>中较小的一半，要求两次舍弃的长度相等。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在保留的两个升序序列中，重复过程</a:t>
            </a:r>
            <a:r>
              <a:rPr lang="en-US" dirty="0" smtClean="0"/>
              <a:t>1</a:t>
            </a:r>
            <a:r>
              <a:rPr lang="zh-CN" altLang="en-US" dirty="0" smtClean="0"/>
              <a:t>）、</a:t>
            </a:r>
            <a:r>
              <a:rPr lang="en-US" dirty="0" smtClean="0"/>
              <a:t>2</a:t>
            </a:r>
            <a:r>
              <a:rPr lang="zh-CN" altLang="en-US" dirty="0" smtClean="0"/>
              <a:t>）、</a:t>
            </a:r>
            <a:r>
              <a:rPr lang="en-US" dirty="0" smtClean="0"/>
              <a:t>3</a:t>
            </a:r>
            <a:r>
              <a:rPr lang="zh-CN" altLang="en-US" dirty="0" smtClean="0"/>
              <a:t>），直到两个序列中均只含一个元素时为止，较小者即为所求的中位数。</a:t>
            </a: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9643" y="1284442"/>
          <a:ext cx="53100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91021" y="2269064"/>
          <a:ext cx="5305608" cy="36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</a:tblGrid>
              <a:tr h="3665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441724" y="164413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55171" y="266611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61641" y="167102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28877" y="266611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48747" y="167102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62194" y="263921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712694" y="315806"/>
            <a:ext cx="1011218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M_Search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[],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[],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||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满足条件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]&lt;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满足条件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)%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若元素个数为奇数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中间点以前的部分且保留中间点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中间点以后的部分且保留中间点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元素个数为偶数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中间点及中间点以前部分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中间点以后部分且保留中间点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满足条件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)%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若元素个数为奇数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中间点以后的部分且保留中间点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中间点以前的部分且保留中间点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元素个数为偶数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中间点以后部分且保留中间点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舍弃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中间点及中间点以前部分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]&lt;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]?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]: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31643" y="437278"/>
          <a:ext cx="53100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  <a:gridCol w="59001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63021" y="1421900"/>
          <a:ext cx="5305608" cy="36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  <a:gridCol w="589512"/>
              </a:tblGrid>
              <a:tr h="3665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013724" y="79696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27171" y="181894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733641" y="8238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800877" y="181894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20747" y="8238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34194" y="17920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m2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096623" y="3812490"/>
          <a:ext cx="3319930" cy="14722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9965"/>
                <a:gridCol w="1659965"/>
              </a:tblGrid>
              <a:tr h="7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时间复杂度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O(</a:t>
                      </a:r>
                      <a:r>
                        <a:rPr lang="en-US" altLang="zh-CN" b="1" dirty="0" err="1" smtClean="0"/>
                        <a:t>logn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7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空间复杂度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O(1)</a:t>
                      </a:r>
                      <a:endParaRPr lang="zh-CN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腾讯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校招笔试算法题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春节期间小明使用微信收到很多个红包，非常开心。在查看领取红包记录时发现，某个红包金额出现的次数超过了红包总数的一半。请帮小明找到该红包金额。写出具体算法思路和代码实现，要求算法尽可能高效。给定一个红包的金额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gifts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及它的大小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，请返回所求红包的金额。没找到，返回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15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720019" y="2205766"/>
            <a:ext cx="10845906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已知一个整数序列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 a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 a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），其中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）。若存在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=a</a:t>
            </a:r>
            <a:r>
              <a:rPr lang="en-US" baseline="-25000" dirty="0" smtClean="0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baseline="-25000" dirty="0" err="1" smtClean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=x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m&gt; n/2 (0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baseline="-25000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，则称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的主元素。例如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0, 5, 5, 3, 5, 7, 5, 5)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为主元素；又如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0, 5, 5, 3, 5, 1, 5, 7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），则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中没有主元素。假设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个元素保存在一个一维数组中，请设计一个尽可能高效的算法，找出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的主元素。若存在主元素，则输出该元素；否则输出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。要求：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）说明你所设计算法的时间复杂度和空间复杂度。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【2013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910" y="2085384"/>
            <a:ext cx="11150221" cy="300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3400" y="5157462"/>
            <a:ext cx="11205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本题如果采用先排好序再统计的方法（时间复杂度可为</a:t>
            </a:r>
            <a:r>
              <a:rPr lang="en-US" dirty="0" smtClean="0"/>
              <a:t>O(nlog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r>
              <a:rPr lang="zh-CN" altLang="en-US" dirty="0" smtClean="0"/>
              <a:t>，推荐用快速排序），只要解答正确，最高可拿</a:t>
            </a:r>
            <a:r>
              <a:rPr lang="en-US" dirty="0" smtClean="0"/>
              <a:t>11</a:t>
            </a:r>
            <a:r>
              <a:rPr lang="zh-CN" altLang="en-US" dirty="0" smtClean="0"/>
              <a:t>分。即便是写出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的排序算法（选择、插入、冒泡），最高也能拿</a:t>
            </a:r>
            <a:r>
              <a:rPr lang="en-US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a[n]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中未曾出现的最小正整数。要求时间复杂度尽可能优化。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【2018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年计算机联考真题回忆版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629" y="1415858"/>
            <a:ext cx="110691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排序（快速排序最佳），然后就简单了。时间复杂度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，空间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。即使不能达到最优要求，也只扣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分以内。推荐算法不熟练的同学在考场上用自己熟悉的方法最快速度写出，不要过多浪费时间。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空间换时间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一个动态数组</a:t>
            </a:r>
            <a:r>
              <a:rPr lang="en-US" altLang="zh-CN" dirty="0" smtClean="0"/>
              <a:t>flag[n+1]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作为新开的数组下标索引。时间复杂度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9"/>
            <a:ext cx="11150221" cy="85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82172" y="2685143"/>
            <a:ext cx="6008914" cy="344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minnum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flag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]&gt;=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&amp;&amp;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flag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076" y="407972"/>
            <a:ext cx="11069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/>
              <a:t>有关于树的代码实现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涉及树肯定有树的遍历（前中后序），考察重点是能否成功实现算法，而非优化复杂度。</a:t>
            </a:r>
            <a:endParaRPr lang="zh-CN" altLang="en-US" dirty="0"/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910" y="436727"/>
            <a:ext cx="11150221" cy="1812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99247" y="1949824"/>
            <a:ext cx="5217459" cy="134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0592" y="507686"/>
            <a:ext cx="10904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请设计一个算法，将给定的表达式树（二叉树）转换为等价的中缀表达式（通过括号反映操作符的计算次序）并输出。例如，当下列两棵表达式树作为算法的输入时：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输出的等价中缀表达式分别为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)*(c*(-d))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(a*b)+(-(c-d))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二叉树结点定义如下：</a:t>
            </a:r>
          </a:p>
          <a:p>
            <a:pPr>
              <a:lnSpc>
                <a:spcPct val="125000"/>
              </a:lnSpc>
            </a:pPr>
            <a:r>
              <a:rPr lang="en-US" altLang="zh-CN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typedef</a:t>
            </a: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struct</a:t>
            </a: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node{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char data[10];	//</a:t>
            </a:r>
            <a:r>
              <a:rPr lang="zh-CN" altLang="en-US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存储操作数或操作符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struct</a:t>
            </a: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node *left, *right;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r>
              <a:rPr lang="en-US" altLang="zh-CN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BTree</a:t>
            </a:r>
            <a:r>
              <a:rPr lang="en-US" altLang="zh-CN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要求：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【2017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628" y="4871753"/>
            <a:ext cx="11069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观察发现，表达式树的</a:t>
            </a:r>
            <a:r>
              <a:rPr lang="zh-CN" altLang="en-US" dirty="0" smtClean="0">
                <a:solidFill>
                  <a:srgbClr val="FF0000"/>
                </a:solidFill>
              </a:rPr>
              <a:t>中序序列</a:t>
            </a:r>
            <a:r>
              <a:rPr lang="zh-CN" altLang="en-US" dirty="0" smtClean="0"/>
              <a:t>加上一些括号即为等价的中缀表达式。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操作数全部为叶节点，操作数本身不加括号，根节点操作符所进行的运算（最外层运算）不加括号。其余所有运算都要加括号。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4283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pic>
        <p:nvPicPr>
          <p:cNvPr id="10241" name="Picture 1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0834" y="1828800"/>
            <a:ext cx="5541012" cy="17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85799" y="948129"/>
            <a:ext cx="9708777" cy="561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BtreeToE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BtreeToExp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根的高度为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BtreeToExp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deep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空结点返回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&amp;&amp;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若为叶结点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输出操作数，不加括号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deep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dirty="0" smtClean="0">
                <a:solidFill>
                  <a:srgbClr val="FF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若有子表达式则加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层括号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BtreeToExp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deep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输出操作符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BtreeToExp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deep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deep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dirty="0" smtClean="0">
                <a:solidFill>
                  <a:srgbClr val="FF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若有子表达式则加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层括号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1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611" y="376517"/>
            <a:ext cx="5541012" cy="17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076" y="582140"/>
            <a:ext cx="1106918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年使用</a:t>
            </a:r>
            <a:r>
              <a:rPr lang="en-US" altLang="zh-CN" dirty="0" smtClean="0"/>
              <a:t>408</a:t>
            </a:r>
            <a:r>
              <a:rPr lang="zh-CN" altLang="en-US" dirty="0" smtClean="0"/>
              <a:t>卷的院校：复旦，上海交大，中科大，浙大，同济，华南理工，中山大学</a:t>
            </a:r>
            <a:r>
              <a:rPr lang="en-US" altLang="zh-CN" dirty="0" smtClean="0"/>
              <a:t>……</a:t>
            </a: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408</a:t>
            </a:r>
            <a:r>
              <a:rPr lang="zh-CN" altLang="en-US" dirty="0" smtClean="0"/>
              <a:t>分数构成</a:t>
            </a:r>
            <a:r>
              <a:rPr lang="en-US" altLang="zh-CN" dirty="0" smtClean="0"/>
              <a:t>:</a:t>
            </a:r>
            <a:r>
              <a:rPr lang="zh-CN" altLang="en-US" dirty="0" smtClean="0"/>
              <a:t>，满分</a:t>
            </a:r>
            <a:r>
              <a:rPr lang="en-US" altLang="zh-CN" dirty="0" smtClean="0"/>
              <a:t>150</a:t>
            </a:r>
            <a:r>
              <a:rPr lang="zh-CN" altLang="en-US" dirty="0" smtClean="0"/>
              <a:t>：数据结构</a:t>
            </a:r>
            <a:r>
              <a:rPr lang="en-US" altLang="zh-CN" dirty="0" smtClean="0"/>
              <a:t>45</a:t>
            </a:r>
            <a:r>
              <a:rPr lang="zh-CN" altLang="en-US" dirty="0" smtClean="0"/>
              <a:t>、计组</a:t>
            </a:r>
            <a:r>
              <a:rPr lang="en-US" altLang="zh-CN" dirty="0" smtClean="0"/>
              <a:t>45</a:t>
            </a:r>
            <a:r>
              <a:rPr lang="zh-CN" altLang="en-US" dirty="0" smtClean="0"/>
              <a:t>、操作系统</a:t>
            </a:r>
            <a:r>
              <a:rPr lang="en-US" altLang="zh-CN" dirty="0" smtClean="0"/>
              <a:t>35</a:t>
            </a:r>
            <a:r>
              <a:rPr lang="zh-CN" altLang="en-US" dirty="0" smtClean="0"/>
              <a:t>、计网</a:t>
            </a:r>
            <a:r>
              <a:rPr lang="en-US" altLang="zh-CN" dirty="0" smtClean="0"/>
              <a:t>25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自主命题院校：清华、北大、北航、哈工大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562305" y="2577851"/>
            <a:ext cx="11069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计算机考研题目中，涉及手写代码题的，一般只有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数据结构算法题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操作系统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操作部分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语言要求：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910" y="480269"/>
            <a:ext cx="11150221" cy="1916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9" name="文本框 4"/>
          <p:cNvSpPr txBox="1"/>
          <p:nvPr/>
        </p:nvSpPr>
        <p:spPr>
          <a:xfrm>
            <a:off x="634876" y="4116369"/>
            <a:ext cx="1106918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优势：</a:t>
            </a:r>
            <a:r>
              <a:rPr lang="en-US" altLang="zh-CN" dirty="0" smtClean="0"/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1.C++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的超集，沿袭了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的语法规则，增加了面向对象功能（但考研一般最多用到结构体，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C/C++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都具备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在某些表达上简化，比如非格式化输出时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的用法比</a:t>
            </a:r>
            <a:r>
              <a:rPr lang="en-US" altLang="zh-CN" dirty="0" err="1" smtClean="0"/>
              <a:t>stdio.h</a:t>
            </a:r>
            <a:r>
              <a:rPr lang="zh-CN" altLang="en-US" dirty="0" smtClean="0"/>
              <a:t>更方便（但是格式化输出时仍然是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的功能更强大）、定义动态数组时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要简洁一些。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多了引用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，在对链式存储结构进行增删节点时，传参采用引用写法可以防止断链。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96710" y="4014498"/>
            <a:ext cx="11150221" cy="2081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二叉树的带权路径长度（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WPL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）是二叉树中所有叶结点的带权路径长度之和。给定一棵二叉树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，采用二叉链表存储，结点结构为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其中叶结点的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域保存该结点的非负权值。设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为指向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的根结点的指针，请设计求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WPL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的算法，要求：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）给出算法的基本设计思想；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语言，给出二叉树结点的数据类型定义；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【2014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1542" y="3985954"/>
            <a:ext cx="23000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前序遍历</a:t>
            </a: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9"/>
            <a:ext cx="11150221" cy="293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3466" y="1874156"/>
          <a:ext cx="3277506" cy="361044"/>
        </p:xfrm>
        <a:graphic>
          <a:graphicData uri="http://schemas.openxmlformats.org/drawingml/2006/table">
            <a:tbl>
              <a:tblPr/>
              <a:tblGrid>
                <a:gridCol w="1092502"/>
                <a:gridCol w="1092502"/>
                <a:gridCol w="1092502"/>
              </a:tblGrid>
              <a:tr h="36104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楷体_GB2312"/>
                          <a:cs typeface="Times New Roman"/>
                        </a:rPr>
                        <a:t>left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楷体_GB2312"/>
                          <a:cs typeface="Times New Roman"/>
                        </a:rPr>
                        <a:t>weight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楷体_GB2312"/>
                          <a:cs typeface="Times New Roman"/>
                        </a:rPr>
                        <a:t>right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566057" y="3410859"/>
            <a:ext cx="7982857" cy="344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WPL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BiTree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wpl_PreOrder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wpl_PreOrder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BiTree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deep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static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静态变量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&amp;&amp;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若为叶结点，累积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deep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weight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若左子树不空，对左子树递归遍历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wpl_PreOrder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deep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若右子树不空，对右子树递归遍历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wpl_PreOrder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rchild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deep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wpl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68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假设二叉树采用二叉链存储结构存储，设计一个算法，求出根结点到给定某结点之间的路径，要求：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）写出二叉树采用的存储结构代码。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159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51541" y="2075547"/>
            <a:ext cx="978262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initial stack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Ancestors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Node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x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(!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x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Ancestors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lChild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)||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Ancestors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rChild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push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root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076" y="509570"/>
            <a:ext cx="110691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/>
              <a:t>动态规划、深度优先搜索等套路</a:t>
            </a:r>
            <a:endParaRPr lang="en-US" altLang="zh-CN" sz="3200" b="1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历年</a:t>
            </a:r>
            <a:r>
              <a:rPr lang="en-US" altLang="zh-CN" dirty="0" smtClean="0"/>
              <a:t>408</a:t>
            </a:r>
            <a:r>
              <a:rPr lang="zh-CN" altLang="en-US" dirty="0" smtClean="0"/>
              <a:t>真题未曾涉及，但在部分院校自主命题中出现过的一些类型。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910" y="436726"/>
            <a:ext cx="11150221" cy="2074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由斐波那契数列问题引入动态规划（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dynamic programming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问题）</a:t>
            </a:r>
            <a:endParaRPr lang="en-US" altLang="zh-CN" dirty="0" smtClean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1,1,2,3,5,8,13……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934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609385" y="1452283"/>
            <a:ext cx="8767483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fib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||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fib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fib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fib_dp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maxn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]={-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,...,-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||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边界条件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]!=-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fib_dp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fib_dp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状态转移方程（递推关系式）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个不全为负的整型元素存储在一维数组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A[n]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中，它包含很多连续的子数组，例如数组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A={1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-5}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，请设计一个时间上尽可能高效的算法，求出数组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的子数组之和的最大值（例如数组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的最大的子数组为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，因此输出为该子数组的和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）。要求： 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）给出算法的基本设计思想。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）根据设计思想，采用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语言描述算法，关键之处给出注释。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）说明你所设计算法的时间复杂度和空间复杂度。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522" y="2731536"/>
            <a:ext cx="11069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【2018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年清华大学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912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真题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非常相似：动态规划思想</a:t>
            </a:r>
            <a:endParaRPr lang="en-US" altLang="zh-CN" dirty="0" smtClean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/>
              <a:t>算法要求：找出最大和区间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sum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66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72352" y="3414959"/>
            <a:ext cx="9022977" cy="333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findmax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maxn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边界条件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max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],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]+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状态转移方程（递推关系式）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]&gt;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3466" y="3499828"/>
            <a:ext cx="60276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解法：设置数组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为结尾的连续序列最大和。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此连续序列若只有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一个元素，那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此连续序列若不止一个元素，那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 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以上两者，比较后取最大值就是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一些经典的动态规划问题：</a:t>
            </a:r>
            <a:endParaRPr lang="en-US" altLang="zh-CN" dirty="0" smtClean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最长公共子串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最长上升（下降）子序列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最大连续子序列和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4.</a:t>
            </a:r>
            <a:r>
              <a:rPr lang="zh-CN" altLang="en-US" dirty="0" smtClean="0">
                <a:latin typeface="+mn-ea"/>
              </a:rPr>
              <a:t>数塔问题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5.</a:t>
            </a:r>
            <a:r>
              <a:rPr lang="zh-CN" altLang="en-US" b="1" dirty="0" smtClean="0">
                <a:latin typeface="+mn-ea"/>
              </a:rPr>
              <a:t>背包问题（</a:t>
            </a:r>
            <a:r>
              <a:rPr lang="en-US" altLang="zh-CN" b="1" dirty="0" smtClean="0">
                <a:latin typeface="+mn-ea"/>
              </a:rPr>
              <a:t>01</a:t>
            </a:r>
            <a:r>
              <a:rPr lang="zh-CN" altLang="en-US" b="1" dirty="0" smtClean="0">
                <a:latin typeface="+mn-ea"/>
              </a:rPr>
              <a:t>背包、完全背包）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66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深度优先搜索（</a:t>
            </a:r>
            <a:r>
              <a:rPr lang="en-US" altLang="zh-CN" dirty="0" err="1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9"/>
            <a:ext cx="11150221" cy="53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564776" y="1062319"/>
            <a:ext cx="860611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到达终点状态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根据题意来添加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越界或者是不符合法状态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循环查找下一个位置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下一个位置状态合法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根据题意来添加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更新状态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如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]=1; k++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剪枝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还原状态，回溯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如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]=0; k--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输出字符数组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ch[]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的全排列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544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78224" y="1075765"/>
            <a:ext cx="10179423" cy="52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length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)//n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是全排列的范围，从后数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length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length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swap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length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length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swap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length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9621" y="420600"/>
            <a:ext cx="1090456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altLang="zh-CN" dirty="0" err="1" smtClean="0"/>
              <a:t>dp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问题如果作为笔试代码题，思维难度稍大。因此常作为复试机考题目出现。</a:t>
            </a:r>
            <a:endParaRPr lang="en-US" altLang="zh-CN" dirty="0" smtClean="0"/>
          </a:p>
          <a:p>
            <a:pPr marL="342900" indent="-342900">
              <a:lnSpc>
                <a:spcPct val="125000"/>
              </a:lnSpc>
            </a:pPr>
            <a:r>
              <a:rPr lang="zh-CN" altLang="en-US" dirty="0" smtClean="0"/>
              <a:t>常见的练习之处有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、各个学校</a:t>
            </a:r>
            <a:r>
              <a:rPr lang="en-US" altLang="zh-CN" dirty="0" err="1" smtClean="0"/>
              <a:t>oj</a:t>
            </a:r>
            <a:r>
              <a:rPr lang="zh-CN" altLang="en-US" dirty="0" smtClean="0"/>
              <a:t>上，考验思维，多做这类题可以锻炼脑力</a:t>
            </a:r>
            <a:r>
              <a:rPr lang="en-US" altLang="zh-CN" dirty="0" smtClean="0"/>
              <a:t>……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4939" y="349642"/>
            <a:ext cx="11150221" cy="95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805" y="1367119"/>
            <a:ext cx="860611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到达终点状态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根据题意来添加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越界或者是不符合法状态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循环查找下一个位置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下一个位置状态合法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根据题意来添加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更新状态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如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]=1; k++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dfs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剪枝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还原状态，回溯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如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flag[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]=0; k--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3999" y="2518620"/>
            <a:ext cx="4554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dp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问题的关键：</a:t>
            </a:r>
            <a:endParaRPr lang="en-US" altLang="zh-CN" sz="2400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边界条件</a:t>
            </a:r>
            <a:endParaRPr lang="en-US" altLang="zh-CN" sz="2400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状态转移方程（递推关系式）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关于理论分析题</a:t>
            </a:r>
            <a:r>
              <a:rPr lang="en-US" altLang="zh-CN" sz="28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考察图论、树。树和图如果考手写代码题难度过大，所以重点考察对基本概念的掌握和知识的理论应用，对树图中几个经典算法的考察屡见不鲜，如树中的二叉树、二叉排序树、哈夫曼树，图中的深度搜索、广度搜索、图的遍历、最小生成树、最短路径、拓扑排序、关键路径等，都是理论分析题的重点考察范围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这部分题目相对容易拿分，只要把树图的基础掌握牢固、对各种定义和方法多加记忆，辅以题目练习。</a:t>
            </a: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7"/>
            <a:ext cx="11150221" cy="253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0634" y="434062"/>
          <a:ext cx="11510677" cy="3344561"/>
        </p:xfrm>
        <a:graphic>
          <a:graphicData uri="http://schemas.openxmlformats.org/drawingml/2006/table">
            <a:tbl>
              <a:tblPr/>
              <a:tblGrid>
                <a:gridCol w="625327"/>
                <a:gridCol w="1088535"/>
                <a:gridCol w="1088535"/>
                <a:gridCol w="1088535"/>
                <a:gridCol w="1088535"/>
                <a:gridCol w="1088535"/>
                <a:gridCol w="1088535"/>
                <a:gridCol w="1088535"/>
                <a:gridCol w="1088535"/>
                <a:gridCol w="1088535"/>
                <a:gridCol w="1088535"/>
              </a:tblGrid>
              <a:tr h="477173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十年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408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真题数据结构部分大题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60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2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算法题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单链表倒数第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个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数组循环左移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求中位数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排序</a:t>
                      </a:r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二分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两个链表公共结点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求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&gt;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n/2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的主元素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二叉树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WPL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删除单链表中绝对值重复结点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|n1-n2|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最小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,|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s1-s2|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最大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排序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树转中缀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数组中未出现的最小正整数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线性表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3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理论题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最短路径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线性探测再散列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查找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邻接矩阵关键路径 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归并构造哈夫曼树             </a:t>
                      </a:r>
                      <a:r>
                        <a:rPr lang="zh-CN" altLang="en-US" sz="16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树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顺序查找平均长度             </a:t>
                      </a:r>
                      <a:r>
                        <a:rPr lang="zh-CN" altLang="en-US" sz="16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查找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dijkstra 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邻接矩阵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次方的意义 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正则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叉树 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树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prim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最小生成树             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最小生成树             </a:t>
                      </a:r>
                      <a:r>
                        <a:rPr lang="zh-CN" altLang="en-US" sz="16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图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4"/>
          <p:cNvSpPr txBox="1"/>
          <p:nvPr/>
        </p:nvSpPr>
        <p:spPr>
          <a:xfrm>
            <a:off x="428048" y="5341331"/>
            <a:ext cx="11069188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线性表算法题：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单链表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侧重考察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基本操作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数组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侧重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技巧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优化复杂度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155" y="3964605"/>
            <a:ext cx="114043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代码题对线性表（顺序表、链表）的考察比较多，</a:t>
            </a:r>
            <a:r>
              <a:rPr lang="en-US" dirty="0" smtClean="0"/>
              <a:t>408</a:t>
            </a:r>
            <a:r>
              <a:rPr lang="zh-CN" altLang="en-US" dirty="0" smtClean="0"/>
              <a:t>十年真题（</a:t>
            </a:r>
            <a:r>
              <a:rPr lang="en-US" dirty="0" smtClean="0"/>
              <a:t>09-18</a:t>
            </a:r>
            <a:r>
              <a:rPr lang="zh-CN" altLang="en-US" dirty="0" smtClean="0"/>
              <a:t>）有</a:t>
            </a:r>
            <a:r>
              <a:rPr lang="en-US" dirty="0" smtClean="0"/>
              <a:t>8</a:t>
            </a:r>
            <a:r>
              <a:rPr lang="zh-CN" altLang="en-US" dirty="0" smtClean="0"/>
              <a:t>年是考察线性表的，</a:t>
            </a:r>
            <a:r>
              <a:rPr lang="en-US" dirty="0" smtClean="0"/>
              <a:t>2</a:t>
            </a:r>
            <a:r>
              <a:rPr lang="zh-CN" altLang="en-US" dirty="0" smtClean="0"/>
              <a:t>年（</a:t>
            </a:r>
            <a:r>
              <a:rPr lang="en-US" dirty="0" smtClean="0"/>
              <a:t>14</a:t>
            </a:r>
            <a:r>
              <a:rPr lang="zh-CN" altLang="en-US" dirty="0" smtClean="0"/>
              <a:t>、</a:t>
            </a:r>
            <a:r>
              <a:rPr lang="en-US" dirty="0" smtClean="0"/>
              <a:t>17</a:t>
            </a:r>
            <a:r>
              <a:rPr lang="zh-CN" altLang="en-US" dirty="0" smtClean="0"/>
              <a:t>）考察树。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理由：</a:t>
            </a:r>
            <a:r>
              <a:rPr lang="zh-CN" altLang="en-US" dirty="0" smtClean="0"/>
              <a:t>线性表代码不太复杂，便于手写，算法思想偏基础。同时考察时间复杂度，从</a:t>
            </a:r>
            <a:r>
              <a:rPr lang="en-US" dirty="0" err="1" smtClean="0"/>
              <a:t>logn</a:t>
            </a:r>
            <a:r>
              <a:rPr lang="zh-CN" altLang="en-US" dirty="0" smtClean="0"/>
              <a:t>到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zh-CN" altLang="en-US" dirty="0" smtClean="0"/>
              <a:t>都有，可以设置给分等级。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Prim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（普里姆）算法求带权连通图的最小（代价）生成树（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）。请回答下列问题。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）对下列图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，从顶点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，依次给出按算法选出的边。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是唯一的吗？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）对任意的带权连通图，满足什么条件时，其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是唯一的？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【2017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1876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pic>
        <p:nvPicPr>
          <p:cNvPr id="18433" name="Picture 1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092" y="2541495"/>
            <a:ext cx="2462219" cy="243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4"/>
          <p:cNvSpPr txBox="1"/>
          <p:nvPr/>
        </p:nvSpPr>
        <p:spPr>
          <a:xfrm>
            <a:off x="3133164" y="2397493"/>
            <a:ext cx="8506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算法从一个任意的顶点开始，每一步在连接树集合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中顶点和其他顶点的边中，选择一条使得树的总权重增加最小的边加入集合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。当算法终止时，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就是最小生成树。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①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中顶点为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，候选边为</a:t>
            </a:r>
            <a:r>
              <a:rPr lang="en-US" altLang="zh-CN" dirty="0" smtClean="0"/>
              <a:t>(A,D)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(A,B)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(A,E)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(A,D)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②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中顶点为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，候选边为</a:t>
            </a:r>
            <a:r>
              <a:rPr lang="en-US" altLang="zh-CN" dirty="0" smtClean="0"/>
              <a:t>(A,B)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(A,E)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(D,E)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(C,D)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(D,E)</a:t>
            </a:r>
            <a:r>
              <a:rPr lang="zh-CN" altLang="en-US" dirty="0" smtClean="0"/>
              <a:t>，加入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③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中顶点为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，候选边为</a:t>
            </a:r>
            <a:r>
              <a:rPr lang="en-US" altLang="zh-CN" dirty="0" smtClean="0"/>
              <a:t>(A,B)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(C,D)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(C,E)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(C,E)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④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中顶点为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，候选边为</a:t>
            </a:r>
            <a:r>
              <a:rPr lang="en-US" altLang="zh-CN" dirty="0" smtClean="0"/>
              <a:t>(A,B)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(B,C)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(B,C)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是唯一的。（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分）第一小题的最小生成树包括了图中权值最小的四条边，其他边都比这四条边大，所以此图的</a:t>
            </a:r>
            <a:r>
              <a:rPr lang="en-US" altLang="zh-CN" dirty="0" smtClean="0"/>
              <a:t>MST</a:t>
            </a:r>
            <a:r>
              <a:rPr lang="zh-CN" altLang="en-US" dirty="0" smtClean="0"/>
              <a:t>唯一。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）当带权连通图所有边的权值均不相同时，其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是唯一的。此题不要求回答充分必要条件，所以回答一个限制边权值的充分条件即可。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dirty="0" err="1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prim</a:t>
            </a:r>
            <a:r>
              <a:rPr lang="zh-CN" altLang="en-US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的算法思想非常接近</a:t>
            </a:r>
            <a:r>
              <a:rPr lang="en-US" altLang="zh-CN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</a:pPr>
            <a:endParaRPr lang="zh-CN" altLang="en-US" dirty="0" smtClean="0"/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Prim</a:t>
            </a:r>
            <a:r>
              <a:rPr lang="zh-CN" altLang="en-US" dirty="0" smtClean="0"/>
              <a:t>是计算</a:t>
            </a:r>
            <a:r>
              <a:rPr lang="zh-CN" altLang="en-US" dirty="0" smtClean="0">
                <a:solidFill>
                  <a:srgbClr val="FF0000"/>
                </a:solidFill>
              </a:rPr>
              <a:t>最小生成树</a:t>
            </a:r>
            <a:r>
              <a:rPr lang="zh-CN" altLang="en-US" dirty="0" smtClean="0"/>
              <a:t>的算法，比如为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个村庄修路，怎么修花销最少。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err="1" smtClean="0"/>
              <a:t>Dijkstra</a:t>
            </a:r>
            <a:r>
              <a:rPr lang="zh-CN" altLang="en-US" dirty="0" smtClean="0"/>
              <a:t>是计算</a:t>
            </a:r>
            <a:r>
              <a:rPr lang="zh-CN" altLang="en-US" dirty="0" smtClean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/>
              <a:t>的算法，比如从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村庄走到其他任意村庄的距离。</a:t>
            </a:r>
            <a:endParaRPr lang="en-US" altLang="zh-CN" dirty="0" smtClean="0"/>
          </a:p>
          <a:p>
            <a:pPr marL="342900" indent="-342900">
              <a:lnSpc>
                <a:spcPct val="125000"/>
              </a:lnSpc>
            </a:pPr>
            <a:endParaRPr lang="en-US" altLang="zh-CN" dirty="0" smtClean="0"/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Prim</a:t>
            </a:r>
            <a:r>
              <a:rPr lang="zh-CN" altLang="en-US" dirty="0" smtClean="0"/>
              <a:t>是求未访问集合中的点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到已访问集合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的最短距离。</a:t>
            </a:r>
            <a:r>
              <a:rPr lang="zh-CN" altLang="en-US" dirty="0" smtClean="0">
                <a:solidFill>
                  <a:srgbClr val="FF0000"/>
                </a:solidFill>
              </a:rPr>
              <a:t>（点到集合）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err="1" smtClean="0"/>
              <a:t>Dijkstra</a:t>
            </a:r>
            <a:r>
              <a:rPr lang="zh-CN" altLang="en-US" dirty="0" smtClean="0"/>
              <a:t>是求未访问集合中某点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到起始点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（固定点）的最短距离。</a:t>
            </a:r>
            <a:r>
              <a:rPr lang="zh-CN" altLang="en-US" dirty="0" smtClean="0">
                <a:solidFill>
                  <a:srgbClr val="FF0000"/>
                </a:solidFill>
              </a:rPr>
              <a:t> （点到点）</a:t>
            </a:r>
            <a:endParaRPr lang="zh-CN" altLang="en-US" dirty="0" smtClean="0"/>
          </a:p>
          <a:p>
            <a:pPr marL="342900" indent="-342900">
              <a:lnSpc>
                <a:spcPct val="125000"/>
              </a:lnSpc>
            </a:pPr>
            <a:endParaRPr lang="zh-CN" altLang="en-US" dirty="0" smtClean="0"/>
          </a:p>
          <a:p>
            <a:pPr marL="342900" indent="-342900">
              <a:lnSpc>
                <a:spcPct val="125000"/>
              </a:lnSpc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						   	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9"/>
            <a:ext cx="11150221" cy="2654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已知含有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个顶点的图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如下图所示。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请回答下列问题：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）写出图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的邻接矩阵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（行、列下标从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开始）。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，矩阵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中位于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列元素值的含义是什么？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）若已知具有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n≥2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）个顶点的图的邻接矩阵为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30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2≤m≤n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）中非零元素的含义是什么？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【2015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16" y="5379325"/>
            <a:ext cx="11069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≤</a:t>
            </a:r>
            <a:r>
              <a:rPr lang="en-US" dirty="0" smtClean="0"/>
              <a:t>m</a:t>
            </a:r>
            <a:r>
              <a:rPr lang="zh-CN" altLang="en-US" dirty="0" smtClean="0"/>
              <a:t>≤</a:t>
            </a:r>
            <a:r>
              <a:rPr lang="en-US" dirty="0" smtClean="0"/>
              <a:t>n</a:t>
            </a:r>
            <a:r>
              <a:rPr lang="zh-CN" altLang="en-US" dirty="0" smtClean="0"/>
              <a:t>）中位于</a:t>
            </a:r>
            <a:r>
              <a:rPr lang="en-US" dirty="0" err="1" smtClean="0"/>
              <a:t>i</a:t>
            </a:r>
            <a:r>
              <a:rPr lang="zh-CN" altLang="en-US" dirty="0" smtClean="0"/>
              <a:t>行</a:t>
            </a:r>
            <a:r>
              <a:rPr lang="en-US" dirty="0" smtClean="0"/>
              <a:t>j</a:t>
            </a:r>
            <a:r>
              <a:rPr lang="zh-CN" altLang="en-US" dirty="0" smtClean="0"/>
              <a:t>列（</a:t>
            </a:r>
            <a:r>
              <a:rPr lang="en-US" dirty="0" smtClean="0"/>
              <a:t>0</a:t>
            </a:r>
            <a:r>
              <a:rPr lang="zh-CN" altLang="en-US" dirty="0" smtClean="0"/>
              <a:t>≤</a:t>
            </a:r>
            <a:r>
              <a:rPr lang="en-US" dirty="0" err="1" smtClean="0"/>
              <a:t>i</a:t>
            </a:r>
            <a:r>
              <a:rPr lang="zh-CN" altLang="en-US" dirty="0" smtClean="0"/>
              <a:t>，</a:t>
            </a:r>
            <a:r>
              <a:rPr lang="en-US" dirty="0" smtClean="0"/>
              <a:t>j</a:t>
            </a:r>
            <a:r>
              <a:rPr lang="zh-CN" altLang="en-US" dirty="0" smtClean="0"/>
              <a:t>≤</a:t>
            </a:r>
            <a:r>
              <a:rPr lang="en-US" dirty="0" smtClean="0"/>
              <a:t>n-1</a:t>
            </a:r>
            <a:r>
              <a:rPr lang="zh-CN" altLang="en-US" dirty="0" smtClean="0"/>
              <a:t>）的非零元素的含义是：图中从顶点</a:t>
            </a:r>
            <a:r>
              <a:rPr lang="en-US" dirty="0" err="1" smtClean="0"/>
              <a:t>i</a:t>
            </a:r>
            <a:r>
              <a:rPr lang="zh-CN" altLang="en-US" dirty="0" smtClean="0"/>
              <a:t>到顶点</a:t>
            </a:r>
            <a:r>
              <a:rPr lang="en-US" dirty="0" smtClean="0"/>
              <a:t>j</a:t>
            </a:r>
            <a:r>
              <a:rPr lang="zh-CN" altLang="en-US" dirty="0" smtClean="0"/>
              <a:t>长度为</a:t>
            </a:r>
            <a:r>
              <a:rPr lang="en-US" dirty="0" smtClean="0"/>
              <a:t>m</a:t>
            </a:r>
            <a:r>
              <a:rPr lang="zh-CN" altLang="en-US" dirty="0" smtClean="0"/>
              <a:t>的路径条数。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48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pic>
        <p:nvPicPr>
          <p:cNvPr id="1026" name="图片 1540"/>
          <p:cNvPicPr>
            <a:picLocks noChangeAspect="1" noChangeArrowheads="1"/>
          </p:cNvPicPr>
          <p:nvPr/>
        </p:nvPicPr>
        <p:blipFill>
          <a:blip r:embed="rId4"/>
          <a:srcRect t="6850" b="3094"/>
          <a:stretch>
            <a:fillRect/>
          </a:stretch>
        </p:blipFill>
        <p:spPr bwMode="auto">
          <a:xfrm>
            <a:off x="6778169" y="508001"/>
            <a:ext cx="272868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38627" y="2830285"/>
          <a:ext cx="2612573" cy="2454917"/>
        </p:xfrm>
        <a:graphic>
          <a:graphicData uri="http://schemas.openxmlformats.org/presentationml/2006/ole">
            <p:oleObj spid="_x0000_s1027" name="Equation" r:id="rId5" imgW="1104900" imgH="1028700" progId="Equation.DSMT4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31772" y="2888342"/>
          <a:ext cx="2830285" cy="2362285"/>
        </p:xfrm>
        <a:graphic>
          <a:graphicData uri="http://schemas.openxmlformats.org/presentationml/2006/ole">
            <p:oleObj spid="_x0000_s1029" name="Equation" r:id="rId6" imgW="1219200" imgH="101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如下图所示：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）写出该图的邻接矩阵。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）写出全部拓扑序列。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为源点，以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为终点，给出所有事件（和活动）允许发生的最早时间和最晚时间，并给出关键路径。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结点到各点的最短路径和距离。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2915" y="3261586"/>
            <a:ext cx="427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）两个拓扑序列：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V1</a:t>
            </a:r>
            <a:r>
              <a:rPr lang="zh-CN" altLang="en-US" dirty="0" smtClean="0"/>
              <a:t>，</a:t>
            </a:r>
            <a:r>
              <a:rPr lang="en-US" dirty="0" smtClean="0"/>
              <a:t>V2</a:t>
            </a:r>
            <a:r>
              <a:rPr lang="zh-CN" altLang="en-US" dirty="0" smtClean="0"/>
              <a:t>，</a:t>
            </a:r>
            <a:r>
              <a:rPr lang="en-US" dirty="0" smtClean="0"/>
              <a:t>V3</a:t>
            </a:r>
            <a:r>
              <a:rPr lang="zh-CN" altLang="en-US" dirty="0" smtClean="0"/>
              <a:t>，</a:t>
            </a:r>
            <a:r>
              <a:rPr lang="en-US" dirty="0" smtClean="0"/>
              <a:t>V4</a:t>
            </a:r>
            <a:r>
              <a:rPr lang="zh-CN" altLang="en-US" dirty="0" smtClean="0"/>
              <a:t>，</a:t>
            </a:r>
            <a:r>
              <a:rPr lang="en-US" dirty="0" smtClean="0"/>
              <a:t>V6</a:t>
            </a:r>
            <a:r>
              <a:rPr lang="zh-CN" altLang="en-US" dirty="0" smtClean="0"/>
              <a:t>，</a:t>
            </a:r>
            <a:r>
              <a:rPr lang="en-US" dirty="0" smtClean="0"/>
              <a:t>V5</a:t>
            </a:r>
            <a:r>
              <a:rPr lang="zh-CN" altLang="en-US" dirty="0" smtClean="0"/>
              <a:t>，</a:t>
            </a:r>
            <a:r>
              <a:rPr lang="en-US" dirty="0" smtClean="0"/>
              <a:t>V7</a:t>
            </a:r>
            <a:r>
              <a:rPr lang="zh-CN" altLang="en-US" dirty="0" smtClean="0"/>
              <a:t>，</a:t>
            </a:r>
            <a:r>
              <a:rPr lang="en-US" dirty="0" smtClean="0"/>
              <a:t>V8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V1</a:t>
            </a:r>
            <a:r>
              <a:rPr lang="zh-CN" altLang="en-US" dirty="0" smtClean="0"/>
              <a:t>，</a:t>
            </a:r>
            <a:r>
              <a:rPr lang="en-US" dirty="0" smtClean="0"/>
              <a:t>V3</a:t>
            </a:r>
            <a:r>
              <a:rPr lang="zh-CN" altLang="en-US" dirty="0" smtClean="0"/>
              <a:t>，</a:t>
            </a:r>
            <a:r>
              <a:rPr lang="en-US" dirty="0" smtClean="0"/>
              <a:t>V2</a:t>
            </a:r>
            <a:r>
              <a:rPr lang="zh-CN" altLang="en-US" dirty="0" smtClean="0"/>
              <a:t>，</a:t>
            </a:r>
            <a:r>
              <a:rPr lang="en-US" dirty="0" smtClean="0"/>
              <a:t>V4</a:t>
            </a:r>
            <a:r>
              <a:rPr lang="zh-CN" altLang="en-US" dirty="0" smtClean="0"/>
              <a:t>，</a:t>
            </a:r>
            <a:r>
              <a:rPr lang="en-US" dirty="0" smtClean="0"/>
              <a:t>V6</a:t>
            </a:r>
            <a:r>
              <a:rPr lang="zh-CN" altLang="en-US" dirty="0" smtClean="0"/>
              <a:t>，</a:t>
            </a:r>
            <a:r>
              <a:rPr lang="en-US" dirty="0" smtClean="0"/>
              <a:t>V5</a:t>
            </a:r>
            <a:r>
              <a:rPr lang="zh-CN" altLang="en-US" dirty="0" smtClean="0"/>
              <a:t>，</a:t>
            </a:r>
            <a:r>
              <a:rPr lang="en-US" dirty="0" smtClean="0"/>
              <a:t>V7</a:t>
            </a:r>
            <a:r>
              <a:rPr lang="zh-CN" altLang="en-US" dirty="0" smtClean="0"/>
              <a:t>，</a:t>
            </a:r>
            <a:r>
              <a:rPr lang="en-US" dirty="0" smtClean="0"/>
              <a:t>V8</a:t>
            </a:r>
            <a:r>
              <a:rPr lang="zh-CN" altLang="en-US" dirty="0" smtClean="0"/>
              <a:t>。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6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pic>
        <p:nvPicPr>
          <p:cNvPr id="4097" name="Picture 1" descr="5z5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515" y="2888342"/>
            <a:ext cx="4238823" cy="130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82173" y="4435738"/>
          <a:ext cx="3570512" cy="2075279"/>
        </p:xfrm>
        <a:graphic>
          <a:graphicData uri="http://schemas.openxmlformats.org/presentationml/2006/ole">
            <p:oleObj spid="_x0000_s4098" name="Equation" r:id="rId5" imgW="2641600" imgH="15367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268686" y="4470178"/>
            <a:ext cx="4775200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）关键路径共有</a:t>
            </a:r>
            <a:r>
              <a:rPr lang="en-US" dirty="0" smtClean="0"/>
              <a:t>3</a:t>
            </a:r>
            <a:r>
              <a:rPr lang="zh-CN" altLang="en-US" dirty="0" smtClean="0"/>
              <a:t>条，长</a:t>
            </a:r>
            <a:r>
              <a:rPr lang="en-US" dirty="0" smtClean="0"/>
              <a:t>17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V1-&gt;V2-&gt;V4-&gt;V6-&gt;V8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V1-&gt;V3-&gt;V5-&gt;V7-&gt;V8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V1-&gt;V2-&gt;V4-&gt;V6-&gt;V5-&gt;V7-&gt;V8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将关键字序列（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）散列存储到散列表中。散列表的存储空间是一个下标从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开始的一维数组，散列函数为：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H(key)=(key×3)MOD 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，处理冲突采用线性探测再散列法，要求装填（载）因子为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）请画出所构造的散列表。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）分别计算等概率情况下，查找成功和查找不成功的平均查找长度。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【2010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12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966" y="2842630"/>
          <a:ext cx="7092855" cy="747734"/>
        </p:xfrm>
        <a:graphic>
          <a:graphicData uri="http://schemas.openxmlformats.org/drawingml/2006/table">
            <a:tbl>
              <a:tblPr/>
              <a:tblGrid>
                <a:gridCol w="1529199"/>
                <a:gridCol w="794808"/>
                <a:gridCol w="794808"/>
                <a:gridCol w="794808"/>
                <a:gridCol w="794808"/>
                <a:gridCol w="794808"/>
                <a:gridCol w="794808"/>
                <a:gridCol w="794808"/>
              </a:tblGrid>
              <a:tr h="3738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H(key)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2308" y="3931842"/>
          <a:ext cx="7079410" cy="734286"/>
        </p:xfrm>
        <a:graphic>
          <a:graphicData uri="http://schemas.openxmlformats.org/drawingml/2006/table">
            <a:tbl>
              <a:tblPr/>
              <a:tblGrid>
                <a:gridCol w="1217132"/>
                <a:gridCol w="586058"/>
                <a:gridCol w="586058"/>
                <a:gridCol w="586058"/>
                <a:gridCol w="586058"/>
                <a:gridCol w="586907"/>
                <a:gridCol w="586058"/>
                <a:gridCol w="586058"/>
                <a:gridCol w="586058"/>
                <a:gridCol w="586058"/>
                <a:gridCol w="586907"/>
              </a:tblGrid>
              <a:tr h="3671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地址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关键字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6096" y="4994160"/>
          <a:ext cx="7052515" cy="761182"/>
        </p:xfrm>
        <a:graphic>
          <a:graphicData uri="http://schemas.openxmlformats.org/drawingml/2006/table">
            <a:tbl>
              <a:tblPr/>
              <a:tblGrid>
                <a:gridCol w="1276815"/>
                <a:gridCol w="824979"/>
                <a:gridCol w="824979"/>
                <a:gridCol w="824979"/>
                <a:gridCol w="824979"/>
                <a:gridCol w="824979"/>
                <a:gridCol w="824979"/>
                <a:gridCol w="825826"/>
              </a:tblGrid>
              <a:tr h="38059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9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次数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14005" y="5985400"/>
            <a:ext cx="5992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ASL</a:t>
            </a:r>
            <a:r>
              <a:rPr lang="zh-CN" altLang="en-US" sz="2000" baseline="-25000" dirty="0" smtClean="0"/>
              <a:t>成功</a:t>
            </a:r>
            <a:r>
              <a:rPr lang="en-US" sz="2000" dirty="0" smtClean="0"/>
              <a:t>=</a:t>
            </a:r>
            <a:r>
              <a:rPr lang="zh-CN" altLang="en-US" sz="2000" dirty="0" smtClean="0"/>
              <a:t>查找次数</a:t>
            </a:r>
            <a:r>
              <a:rPr lang="en-US" sz="2000" dirty="0" smtClean="0"/>
              <a:t>/</a:t>
            </a:r>
            <a:r>
              <a:rPr lang="zh-CN" altLang="en-US" sz="2000" dirty="0" smtClean="0"/>
              <a:t>元素个数</a:t>
            </a:r>
            <a:r>
              <a:rPr lang="en-US" sz="2000" dirty="0" smtClean="0"/>
              <a:t>=(1+2+1+1+1+3+3)/7=12/7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将关键字序列（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）散列存储到散列表中。散列表的存储空间是一个下标从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开始的一维数组，散列函数为：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H(key)=(key×3)MOD 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，处理冲突采用线性探测再散列法，要求装填（载）因子为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）请画出所构造的散列表。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）分别计算等概率情况下，查找成功和查找不成功的平均查找长度。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【2010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2212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6822" y="3714127"/>
          <a:ext cx="7079410" cy="734286"/>
        </p:xfrm>
        <a:graphic>
          <a:graphicData uri="http://schemas.openxmlformats.org/drawingml/2006/table">
            <a:tbl>
              <a:tblPr/>
              <a:tblGrid>
                <a:gridCol w="1217132"/>
                <a:gridCol w="586058"/>
                <a:gridCol w="586058"/>
                <a:gridCol w="586058"/>
                <a:gridCol w="586058"/>
                <a:gridCol w="586907"/>
                <a:gridCol w="586058"/>
                <a:gridCol w="586058"/>
                <a:gridCol w="586058"/>
                <a:gridCol w="586058"/>
                <a:gridCol w="586907"/>
              </a:tblGrid>
              <a:tr h="3671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地址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关键字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43044" y="4761290"/>
          <a:ext cx="6512501" cy="841224"/>
        </p:xfrm>
        <a:graphic>
          <a:graphicData uri="http://schemas.openxmlformats.org/drawingml/2006/table">
            <a:tbl>
              <a:tblPr/>
              <a:tblGrid>
                <a:gridCol w="1557998"/>
                <a:gridCol w="707115"/>
                <a:gridCol w="707898"/>
                <a:gridCol w="707898"/>
                <a:gridCol w="707898"/>
                <a:gridCol w="707898"/>
                <a:gridCol w="707898"/>
                <a:gridCol w="707898"/>
              </a:tblGrid>
              <a:tr h="42061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H(key)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次数</a:t>
                      </a: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51542" y="2799808"/>
            <a:ext cx="110598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查找失败时，在等概率情况下，经过散列函数计算后只可能映射到表中的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6</a:t>
            </a:r>
            <a:r>
              <a:rPr lang="zh-CN" altLang="en-US" dirty="0" smtClean="0"/>
              <a:t>位置，且映射到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6</a:t>
            </a:r>
            <a:r>
              <a:rPr lang="zh-CN" altLang="en-US" dirty="0" smtClean="0"/>
              <a:t>中任一位置的概率是相等的。</a:t>
            </a:r>
            <a:r>
              <a:rPr lang="zh-CN" altLang="en-US" b="1" dirty="0" smtClean="0"/>
              <a:t>因此，是根据散列函数（</a:t>
            </a:r>
            <a:r>
              <a:rPr lang="en-US" b="1" dirty="0" smtClean="0"/>
              <a:t>MOD</a:t>
            </a:r>
            <a:r>
              <a:rPr lang="zh-CN" altLang="en-US" b="1" dirty="0" smtClean="0"/>
              <a:t>后面的数字）来计算平均查找长度。</a:t>
            </a:r>
            <a:endParaRPr lang="zh-CN" altLang="en-US" dirty="0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464457" y="5849257"/>
            <a:ext cx="6909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ASL</a:t>
            </a:r>
            <a:r>
              <a:rPr kumimoji="0" lang="zh-CN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不成功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查找次数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散列后的地址个数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=(3+2+1+2+1+5+4)/7=18/7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5"/>
            <a:ext cx="10904561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代码题：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注重基础，立足线性表，熟练单链表、数组中的基础操作，多练习题目多多手写。对各种技巧多加理解、记忆。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涉及树的题目，掌握树的几种遍历，重点是递归方式，非递归方式细节较繁琐，考试中有关树的代码实现，如果不是刻意强调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非递归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，一般都可以用递归完成。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如果时间充裕，可以将完整的代码在电脑上编程实现，有助于加深印象。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9"/>
            <a:ext cx="11150221" cy="4440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706877" y="3345228"/>
            <a:ext cx="10904561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理论题：</a:t>
            </a:r>
            <a:endParaRPr lang="en-US" altLang="zh-CN" sz="28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侧重树、图中的基本概念掌握，特别是二叉排序树、哈夫曼树，深度搜索、广度搜索、图的遍历、最小生成树、最短路径、拓扑排序、关键路径等，都是理论分析题的考察范围。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07686"/>
            <a:ext cx="10904561" cy="273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72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7200" dirty="0" smtClean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72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互动交流时间</a:t>
            </a:r>
            <a:endParaRPr lang="en-US" altLang="zh-CN" sz="7200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88" y="5132583"/>
            <a:ext cx="11197256" cy="11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408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计算机统考全程答疑提分方案今晚报名送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元课程优惠券！</a:t>
            </a:r>
          </a:p>
          <a:p>
            <a:pPr algn="ctr">
              <a:lnSpc>
                <a:spcPct val="125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5910" y="436728"/>
            <a:ext cx="11150221" cy="306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076" y="582140"/>
            <a:ext cx="11069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第一类：线性表基础操作题，带有一定的数学思想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题目难度低，相对容易拿分，套路固定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第二类：技巧题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这类题目容易想到的方法，其时间复杂度总会高于最优解一个量级，技巧性强，套路难寻。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第三类：树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涉及树肯定有树的遍历（前中后序），考察重点是能否成功实现算法，而非优化复杂度。</a:t>
            </a:r>
            <a:endParaRPr lang="zh-CN" altLang="en-US" dirty="0"/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910" y="436727"/>
            <a:ext cx="11150221" cy="4715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92" y="537182"/>
            <a:ext cx="10904561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已知一个带有表头结点的单链表，结点结构为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假设该链表只给出了头指针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。在不改变链表的前提下，请设计一个尽可能高效的算法，查找链表中倒数第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个位置上的结点（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为正整数）。若查找成功，算法输出该结点的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域的值，并返回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；否则，只返回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。要求：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）描述算法的基本设计思想。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）描述算法的详细实现步骤。</a:t>
            </a:r>
          </a:p>
          <a:p>
            <a:pPr>
              <a:lnSpc>
                <a:spcPct val="125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）根据设计思想和实现步骤，采用程序设计语言描述算法（使用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语言实现），关键之处请给出简要注释。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 smtClean="0"/>
              <a:t>								   	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【2009</a:t>
            </a:r>
            <a:r>
              <a:rPr lang="zh-CN" altLang="en-US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年计算机联考真题</a:t>
            </a:r>
            <a:r>
              <a:rPr lang="en-US" altLang="zh-CN" sz="1600" dirty="0" smtClean="0">
                <a:solidFill>
                  <a:srgbClr val="A73A09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A73A0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044" y="3818238"/>
            <a:ext cx="110691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算法要求：查找输出单链表中倒数第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个结点的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值，并返回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分别表示是否查找到。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解法一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先遍历链表，记录下总的长度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，再分两种情况讨论：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L&gt;=k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，再从头遍历第二次，找到长度为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L-k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处的结点，输出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值并返回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1.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L&lt;k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，则直接返回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0.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  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8772" y="436725"/>
            <a:ext cx="11150221" cy="3295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23168" y="539405"/>
          <a:ext cx="1393982" cy="365760"/>
        </p:xfrm>
        <a:graphic>
          <a:graphicData uri="http://schemas.openxmlformats.org/drawingml/2006/table">
            <a:tbl>
              <a:tblPr/>
              <a:tblGrid>
                <a:gridCol w="696991"/>
                <a:gridCol w="696991"/>
              </a:tblGrid>
              <a:tr h="311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16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link</a:t>
                      </a:r>
                      <a:endParaRPr lang="zh-CN" sz="16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9202656" y="4948966"/>
          <a:ext cx="1846343" cy="943834"/>
        </p:xfrm>
        <a:graphic>
          <a:graphicData uri="http://schemas.openxmlformats.org/drawingml/2006/table">
            <a:tbl>
              <a:tblPr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tblPr>
              <a:tblGrid>
                <a:gridCol w="1846343"/>
              </a:tblGrid>
              <a:tr h="471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时间复杂度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O(n)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471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空间复杂度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O(1)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1826046" y="2939483"/>
            <a:ext cx="6458975" cy="457200"/>
            <a:chOff x="816396" y="2367652"/>
            <a:chExt cx="6458975" cy="45720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779446" y="2520052"/>
              <a:ext cx="685800" cy="304800"/>
              <a:chOff x="960" y="1296"/>
              <a:chExt cx="432" cy="192"/>
            </a:xfrm>
          </p:grpSpPr>
          <p:sp>
            <p:nvSpPr>
              <p:cNvPr id="125" name="Rectangle 2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Rectangle 30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770046" y="2520052"/>
              <a:ext cx="685800" cy="304800"/>
              <a:chOff x="960" y="1296"/>
              <a:chExt cx="432" cy="192"/>
            </a:xfrm>
          </p:grpSpPr>
          <p:sp>
            <p:nvSpPr>
              <p:cNvPr id="123" name="Rectangle 3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33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760646" y="2520052"/>
              <a:ext cx="685800" cy="304800"/>
              <a:chOff x="960" y="1296"/>
              <a:chExt cx="432" cy="192"/>
            </a:xfrm>
          </p:grpSpPr>
          <p:sp>
            <p:nvSpPr>
              <p:cNvPr id="121" name="Rectangle 3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36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5598971" y="2520052"/>
              <a:ext cx="685800" cy="304800"/>
              <a:chOff x="960" y="1296"/>
              <a:chExt cx="432" cy="192"/>
            </a:xfrm>
          </p:grpSpPr>
          <p:sp>
            <p:nvSpPr>
              <p:cNvPr id="119" name="Rectangle 3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Rectangle 39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6589571" y="2520052"/>
              <a:ext cx="685800" cy="304800"/>
              <a:chOff x="960" y="1296"/>
              <a:chExt cx="432" cy="192"/>
            </a:xfrm>
          </p:grpSpPr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^</a:t>
                </a:r>
                <a:endParaRPr lang="zh-CN" altLang="en-US" dirty="0"/>
              </a:p>
            </p:txBody>
          </p:sp>
        </p:grpSp>
        <p:sp>
          <p:nvSpPr>
            <p:cNvPr id="107" name="Line 43"/>
            <p:cNvSpPr>
              <a:spLocks noChangeShapeType="1"/>
            </p:cNvSpPr>
            <p:nvPr/>
          </p:nvSpPr>
          <p:spPr bwMode="auto">
            <a:xfrm>
              <a:off x="2389046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44"/>
            <p:cNvSpPr>
              <a:spLocks noChangeShapeType="1"/>
            </p:cNvSpPr>
            <p:nvPr/>
          </p:nvSpPr>
          <p:spPr bwMode="auto">
            <a:xfrm>
              <a:off x="5217971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45"/>
            <p:cNvSpPr>
              <a:spLocks noChangeShapeType="1"/>
            </p:cNvSpPr>
            <p:nvPr/>
          </p:nvSpPr>
          <p:spPr bwMode="auto">
            <a:xfrm>
              <a:off x="4370246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>
              <a:off x="3379646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47"/>
            <p:cNvSpPr>
              <a:spLocks noChangeShapeType="1"/>
            </p:cNvSpPr>
            <p:nvPr/>
          </p:nvSpPr>
          <p:spPr bwMode="auto">
            <a:xfrm>
              <a:off x="6208571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4741721" y="2367652"/>
              <a:ext cx="48895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t" hangingPunct="0">
                <a:spcBef>
                  <a:spcPct val="50000"/>
                </a:spcBef>
              </a:pPr>
              <a:r>
                <a:rPr kumimoji="0" lang="en-US" altLang="zh-CN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1406383" y="267245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816398" y="2519514"/>
              <a:ext cx="685802" cy="304800"/>
              <a:chOff x="984" y="1306"/>
              <a:chExt cx="432" cy="192"/>
            </a:xfrm>
          </p:grpSpPr>
          <p:sp>
            <p:nvSpPr>
              <p:cNvPr id="115" name="Rectangle 29"/>
              <p:cNvSpPr>
                <a:spLocks noChangeArrowheads="1"/>
              </p:cNvSpPr>
              <p:nvPr/>
            </p:nvSpPr>
            <p:spPr bwMode="auto">
              <a:xfrm>
                <a:off x="984" y="1306"/>
                <a:ext cx="288" cy="192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Rectangle 30"/>
              <p:cNvSpPr>
                <a:spLocks noChangeArrowheads="1"/>
              </p:cNvSpPr>
              <p:nvPr/>
            </p:nvSpPr>
            <p:spPr bwMode="auto">
              <a:xfrm>
                <a:off x="1272" y="1306"/>
                <a:ext cx="144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7" name="矩形 126"/>
          <p:cNvSpPr/>
          <p:nvPr/>
        </p:nvSpPr>
        <p:spPr>
          <a:xfrm>
            <a:off x="1149350" y="30570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list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4923609" y="345705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q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7695384" y="3471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780859" y="349992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相距为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k-1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3100" y="739212"/>
            <a:ext cx="9588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解法二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设置两个距离为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k-1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的指针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超前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的结点数为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k-1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，当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遍历到链表末尾时，则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所指向的就是倒数第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个结点。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9426" y="4276509"/>
            <a:ext cx="5032147" cy="390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优点：只遍历一次，灵活运用两个指针的方法。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0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816454" y="6492875"/>
            <a:ext cx="3375546" cy="365125"/>
          </a:xfrm>
        </p:spPr>
        <p:txBody>
          <a:bodyPr/>
          <a:lstStyle/>
          <a:p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012156" y="2701066"/>
          <a:ext cx="1972327" cy="1368854"/>
        </p:xfrm>
        <a:graphic>
          <a:graphicData uri="http://schemas.openxmlformats.org/drawingml/2006/table">
            <a:tbl>
              <a:tblPr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tblPr>
              <a:tblGrid>
                <a:gridCol w="1972327"/>
              </a:tblGrid>
              <a:tr h="684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时间复杂度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O(n)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684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空间复杂度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O(1)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57200" y="408159"/>
            <a:ext cx="12192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ElemType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链表数据的类型定义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LNode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链表结点的结构定义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ElemType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data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结点数据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LNode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结点链接指针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LNode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LinkList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Search_k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LinkList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LNode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,*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指示第一个结点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count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!=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遍历链表直到最后一个结点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count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计数，若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count&lt;k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只移动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q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之后让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同步移动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//while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查找失败返回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否则打印并返回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urier New" pitchFamily="49" charset="0"/>
              </a:rPr>
              <a:t>”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8590" y="320883"/>
            <a:ext cx="110691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/>
              <a:t>技巧题（多以数组为载体）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题目最优解的时间复杂度往往不超过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，一旦利用到排序（最少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），注定与满分无缘，但思维难度低节约时间，代码完成质量高的情况下，扣分不会很多（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分以内）。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考场上第一反应想到的方法，其时间复杂度总会高于最优解的量级，技巧性强，套路难寻。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 smtClean="0"/>
          </a:p>
        </p:txBody>
      </p:sp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910" y="436727"/>
            <a:ext cx="11150221" cy="2640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王道考研</a:t>
            </a:r>
            <a:r>
              <a:rPr lang="en-US" altLang="zh-CN" sz="1600" dirty="0" smtClean="0">
                <a:solidFill>
                  <a:srgbClr val="A73A0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021975" y="618565"/>
            <a:ext cx="8337177" cy="596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quick_sort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left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left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right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mid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left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)/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[++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[--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mid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quick_sort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left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quick_sort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right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3043" y="2908158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快速排序模板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19183</TotalTime>
  <Words>5845</Words>
  <Application>Microsoft Office PowerPoint</Application>
  <PresentationFormat>自定义</PresentationFormat>
  <Paragraphs>707</Paragraphs>
  <Slides>38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赵尚</dc:creator>
  <cp:lastModifiedBy>赵尚</cp:lastModifiedBy>
  <cp:revision>663</cp:revision>
  <dcterms:created xsi:type="dcterms:W3CDTF">2015-05-05T08:02:00Z</dcterms:created>
  <dcterms:modified xsi:type="dcterms:W3CDTF">2018-08-15T11:23:31Z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