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59" r:id="rId10"/>
    <p:sldId id="265" r:id="rId11"/>
    <p:sldId id="266" r:id="rId12"/>
    <p:sldId id="267" r:id="rId13"/>
    <p:sldId id="268" r:id="rId14"/>
    <p:sldId id="272" r:id="rId15"/>
    <p:sldId id="271" r:id="rId16"/>
    <p:sldId id="269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6D369-F483-4530-B9F7-3DF6C96D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3C52D7-B6F8-4071-9A2D-1BA28AFCC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5B54EC-37AA-4732-B845-B11968CE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A7204E-538F-4CE1-B370-E60C1BDB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BA893-A3BE-4E50-8029-CD028342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3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A8655-0E5E-4200-8AB2-E958582E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FC7732-861D-41EB-B72F-C57F8C59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7084F-34B1-4B9C-BE00-A83E809F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26D26-7FBC-4986-8413-A9ECF139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015873-410B-4C31-B7E4-5966CA9B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2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34445A-FB5E-4290-AC1C-2C17C3CE7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403B61-C8D7-4553-8371-E8B09689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5368A4-C5C7-4F84-8C16-80B5B3D8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9E5532-5D1E-4677-B4A9-0C553E78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BA088C-1F7A-4FF8-906D-2663C7A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69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DA5E1-3A36-43DC-8508-FD80E337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46E7B-E6DF-4935-8AB6-E84D0941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888E81-E1CD-47DC-B8CA-5EB222E6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D9F69-80B9-4B94-BCDB-B2453B7D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C9FF7-9C37-4C8E-889B-0422BABA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9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0D34E-C508-40E6-B4B3-940F531B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2046AE-99B0-4DAF-B1CC-02410438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7095AB-FD98-405A-9E9F-517B48ED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5423EF-5B2F-44A8-A2E9-9349AB0A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4E5C30-44EB-45E4-8BDF-F19FF8D3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85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CFEA4-412A-4BB2-9ED7-2BE5B861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57A8EB-7202-4CE6-9AFB-BBD3D83A4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E53346-9F31-47C4-BEC4-E01BC24EF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CE78B1-D26B-4CC6-B4AD-4104AA66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C84301-618C-4356-B286-92F7C4CD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1C5EC-9CB1-4113-B4C9-055874AA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98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C5BBA-D48F-486B-895C-73835CF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8CDEEF-02F2-4512-84C5-886B6EF9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F74DC-9A66-4FE4-8689-15D444E24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BDAECC-F51E-4632-AAE4-D2FD6F2B7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6FB4C1-CE00-4ED0-B1BD-D50D6D208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12F41E-034B-4ADA-A00E-9705F48D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0A48AE-E8C3-4A9B-BF20-7B777634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7D20C5-4BB9-4F7D-9668-E8397FBD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60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3B500-D05F-4612-A4B7-567F4B07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052F73-7A1E-4C91-9C4B-C723C27B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90D4C0-186A-4AF7-91A3-80267020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ABB617-BCA0-4F99-B488-E444998B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AA22E2-2176-4E8B-9B7E-DF3BB399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CDB717-8D25-4184-84B2-A42E4EF2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729E81-1A88-45DF-83B8-F758E20B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96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B67A9-C758-4EE3-B510-0C2FC95E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4560B-5461-4119-B1ED-C741B94A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D53AA8-80F7-41EC-BF99-38761D43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19679A-3F9D-478A-85DA-17E73F45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1F90D6-361C-4A0B-90CB-06C12A2F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ACAB5A-749C-494D-8F3F-FD4D979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96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28F0F-D175-4A16-9920-C7E99C2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85C2CA-9250-4E46-A75F-BCA48EB8F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BE973D-9F05-43D3-AD1E-25F2F239F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5F09-D317-43A2-A413-F851FE12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3211AD-54B3-4780-9F02-31BAA4E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24EE96-7505-4DB3-B614-AEAF99D8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69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C3AAAE-5CBC-47F2-AFAB-1D194591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D561F9-E140-43C1-9138-D4E184CA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91271-3C55-456B-B7B9-781BE1D0E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0BC5-0C21-4F06-B890-5EB9E97FE34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A372A-F2EA-47F8-A896-E440C571F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C4050-C6B9-4EA5-8D67-7A810255F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9963-2B0A-441B-B2C0-FF3F0A0D8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8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Z2maA9YIuk&amp;list=PLIyBEBk-EYVzgu8hUlhPGkXm0lPAwPput&amp;index=9" TargetMode="External"/><Relationship Id="rId2" Type="http://schemas.openxmlformats.org/officeDocument/2006/relationships/hyperlink" Target="https://www.youtube.com/watch?v=3ffiYpiBds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flickr.com/photos/teia/11866274985/in/photostrea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2AF377-6ED1-4BC3-BE7B-DE8AEA3B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zh-TW" altLang="en-US" sz="200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116368-5C56-4E2E-A1F5-2E10E2A1A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0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080808"/>
                </a:solidFill>
              </a:rPr>
              <a:t>軟體動物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5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918853-1420-4338-ADD3-38809B41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highlight>
                  <a:srgbClr val="000000"/>
                </a:highlight>
              </a:rPr>
              <a:t>差異</a:t>
            </a:r>
            <a:r>
              <a:rPr lang="en-US" altLang="zh-TW" sz="6000" dirty="0">
                <a:solidFill>
                  <a:schemeClr val="bg1"/>
                </a:solidFill>
                <a:highlight>
                  <a:srgbClr val="000000"/>
                </a:highlight>
              </a:rPr>
              <a:t>:</a:t>
            </a:r>
            <a:endParaRPr lang="zh-TW" altLang="en-US" sz="6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91D29-7010-4794-8FF1-F9A3D581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460" y="624359"/>
            <a:ext cx="6478513" cy="2340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dirty="0"/>
              <a:t>水生軟體動物排泄器官為</a:t>
            </a:r>
            <a:r>
              <a:rPr lang="en-US" altLang="zh-TW" dirty="0"/>
              <a:t>腎</a:t>
            </a:r>
            <a:r>
              <a:rPr lang="zh-TW" altLang="en-US" dirty="0"/>
              <a:t> </a:t>
            </a:r>
            <a:r>
              <a:rPr lang="zh-TW" altLang="zh-TW" dirty="0"/>
              <a:t>排出</a:t>
            </a:r>
            <a:r>
              <a:rPr lang="en-US" altLang="zh-TW" dirty="0"/>
              <a:t>氨</a:t>
            </a:r>
            <a:r>
              <a:rPr lang="zh-TW" altLang="zh-TW" dirty="0"/>
              <a:t>或</a:t>
            </a:r>
            <a:r>
              <a:rPr lang="en-US" altLang="zh-TW" dirty="0" err="1"/>
              <a:t>尿素</a:t>
            </a:r>
            <a:r>
              <a:rPr lang="zh-TW" altLang="en-US" dirty="0"/>
              <a:t> </a:t>
            </a:r>
            <a:r>
              <a:rPr lang="zh-TW" altLang="zh-TW" dirty="0"/>
              <a:t>呼吸器官為</a:t>
            </a:r>
            <a:r>
              <a:rPr lang="en-US" altLang="zh-TW" dirty="0"/>
              <a:t>鰓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由外套膜形成位於外套與身體之間</a:t>
            </a:r>
            <a:r>
              <a:rPr lang="zh-TW" altLang="en-US" dirty="0"/>
              <a:t> </a:t>
            </a:r>
            <a:r>
              <a:rPr lang="zh-TW" altLang="zh-TW" dirty="0"/>
              <a:t>可以從流入外套腔的水中吸取氧氣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蝸牛</a:t>
            </a:r>
            <a:r>
              <a:rPr lang="zh-TW" altLang="zh-TW" dirty="0"/>
              <a:t>等陸生軟體動物排泄器官也是</a:t>
            </a:r>
            <a:r>
              <a:rPr lang="en-US" altLang="zh-TW" dirty="0"/>
              <a:t>腎</a:t>
            </a:r>
            <a:r>
              <a:rPr lang="zh-TW" altLang="en-US" dirty="0"/>
              <a:t> 但</a:t>
            </a:r>
            <a:r>
              <a:rPr lang="zh-TW" altLang="zh-TW" dirty="0"/>
              <a:t>用肺呼吸</a:t>
            </a:r>
            <a:r>
              <a:rPr lang="zh-TW" altLang="en-US" dirty="0"/>
              <a:t> </a:t>
            </a:r>
            <a:r>
              <a:rPr lang="zh-TW" altLang="zh-TW" dirty="0"/>
              <a:t>並排泄</a:t>
            </a:r>
            <a:r>
              <a:rPr lang="en-US" altLang="zh-TW" dirty="0" err="1"/>
              <a:t>尿酸</a:t>
            </a:r>
            <a:endParaRPr lang="en-US" altLang="zh-TW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4D5464-88FF-4555-8B61-67FB33FCD2B3}"/>
              </a:ext>
            </a:extLst>
          </p:cNvPr>
          <p:cNvSpPr txBox="1"/>
          <p:nvPr/>
        </p:nvSpPr>
        <p:spPr>
          <a:xfrm>
            <a:off x="3365460" y="3806992"/>
            <a:ext cx="643317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200" dirty="0"/>
              <a:t>雌雄異體</a:t>
            </a:r>
            <a:r>
              <a:rPr lang="en-US" altLang="zh-TW" sz="3200" dirty="0"/>
              <a:t>/</a:t>
            </a:r>
            <a:r>
              <a:rPr lang="en-US" altLang="zh-TW" sz="3200" dirty="0" err="1"/>
              <a:t>雌雄同體</a:t>
            </a:r>
            <a:endParaRPr lang="en-US" altLang="zh-TW" sz="3200" dirty="0"/>
          </a:p>
          <a:p>
            <a:r>
              <a:rPr lang="zh-TW" altLang="zh-TW" sz="3200" dirty="0"/>
              <a:t>不同的軟體動物有不同的產卵方式</a:t>
            </a:r>
            <a:r>
              <a:rPr lang="en-US" altLang="zh-TW" sz="3200" dirty="0"/>
              <a:t> </a:t>
            </a:r>
          </a:p>
          <a:p>
            <a:r>
              <a:rPr lang="zh-TW" altLang="zh-TW" sz="3200" dirty="0"/>
              <a:t>雌雄同體者</a:t>
            </a:r>
            <a:r>
              <a:rPr lang="zh-TW" altLang="en-US" sz="3200" dirty="0"/>
              <a:t>為</a:t>
            </a:r>
            <a:r>
              <a:rPr lang="zh-TW" altLang="zh-TW" sz="3200" dirty="0"/>
              <a:t>異體</a:t>
            </a:r>
            <a:r>
              <a:rPr lang="en-US" altLang="zh-TW" sz="3200" dirty="0" err="1"/>
              <a:t>受精</a:t>
            </a:r>
            <a:r>
              <a:rPr lang="en-US" altLang="zh-TW" sz="3200" dirty="0"/>
              <a:t> </a:t>
            </a:r>
            <a:endParaRPr lang="zh-TW" altLang="en-US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F2C47F-2A3B-4D26-8DE5-FFCE2E1B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96" y="1539240"/>
            <a:ext cx="4619938" cy="378785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rgbClr val="FFFFFF"/>
                </a:solidFill>
                <a:highlight>
                  <a:srgbClr val="800000"/>
                </a:highlight>
              </a:rPr>
              <a:t>經濟價值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2F2B3-8D33-4B62-848B-45454799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121" y="1461359"/>
            <a:ext cx="5536397" cy="3935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sz="4000" dirty="0"/>
              <a:t>斧足類大都能產</a:t>
            </a:r>
            <a:r>
              <a:rPr lang="en-US" altLang="zh-TW" sz="4000" dirty="0" err="1"/>
              <a:t>真珠</a:t>
            </a:r>
            <a:endParaRPr lang="en-US" altLang="zh-TW" sz="4000" dirty="0"/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zh-TW" sz="4000" dirty="0"/>
              <a:t>許多種淡水產的</a:t>
            </a:r>
            <a:r>
              <a:rPr lang="en-US" altLang="zh-TW" sz="4000" dirty="0"/>
              <a:t>蚌</a:t>
            </a:r>
            <a:r>
              <a:rPr lang="zh-TW" altLang="zh-TW" sz="4000" dirty="0"/>
              <a:t>類分泌的</a:t>
            </a:r>
            <a:r>
              <a:rPr lang="en-US" altLang="zh-TW" sz="4000" dirty="0" err="1"/>
              <a:t>真珠質</a:t>
            </a:r>
            <a:r>
              <a:rPr lang="zh-TW" altLang="zh-TW" sz="4000" dirty="0"/>
              <a:t>可以製鈕扣</a:t>
            </a:r>
            <a:endParaRPr lang="en-US" altLang="zh-TW" sz="4000" dirty="0"/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 err="1"/>
              <a:t>鮑魚</a:t>
            </a:r>
            <a:r>
              <a:rPr lang="zh-TW" altLang="zh-TW" sz="4000" dirty="0"/>
              <a:t>、</a:t>
            </a:r>
            <a:r>
              <a:rPr lang="en-US" altLang="zh-TW" sz="4000" dirty="0" err="1"/>
              <a:t>蛤蜊</a:t>
            </a:r>
            <a:r>
              <a:rPr lang="zh-TW" altLang="zh-TW" sz="4000" dirty="0"/>
              <a:t>、</a:t>
            </a:r>
            <a:r>
              <a:rPr lang="zh-TW" altLang="en-US" sz="4000" dirty="0"/>
              <a:t>牡蠣</a:t>
            </a:r>
            <a:r>
              <a:rPr lang="zh-TW" altLang="zh-TW" sz="4000" dirty="0"/>
              <a:t>等可供</a:t>
            </a:r>
            <a:r>
              <a:rPr lang="en-US" altLang="zh-TW" sz="4000" dirty="0" err="1"/>
              <a:t>人類</a:t>
            </a:r>
            <a:r>
              <a:rPr lang="zh-TW" altLang="zh-TW" sz="4000" dirty="0"/>
              <a:t>食用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94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C39036-79B0-4BDF-9516-7072E893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dirty="0">
                <a:solidFill>
                  <a:schemeClr val="bg1"/>
                </a:solidFill>
                <a:highlight>
                  <a:srgbClr val="0000FF"/>
                </a:highlight>
              </a:rPr>
              <a:t>主要綱目</a:t>
            </a:r>
            <a:r>
              <a:rPr lang="en-US" altLang="zh-TW" sz="5400" dirty="0">
                <a:solidFill>
                  <a:schemeClr val="bg1"/>
                </a:solidFill>
                <a:highlight>
                  <a:srgbClr val="0000FF"/>
                </a:highlight>
              </a:rPr>
              <a:t>:</a:t>
            </a:r>
            <a:endParaRPr lang="zh-TW" altLang="en-US" sz="54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24FA9-2B6E-4BEE-9319-0162E687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61" y="2559235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zh-TW" sz="2400" dirty="0"/>
              <a:t>特徵</a:t>
            </a:r>
            <a:r>
              <a:rPr lang="en-US" altLang="zh-TW" sz="2400" dirty="0"/>
              <a:t>:</a:t>
            </a:r>
            <a:r>
              <a:rPr lang="zh-TW" altLang="zh-TW" sz="2400" dirty="0"/>
              <a:t>具有</a:t>
            </a:r>
            <a:r>
              <a:rPr lang="en-US" altLang="zh-TW" sz="2400" dirty="0" err="1"/>
              <a:t>神經</a:t>
            </a:r>
            <a:r>
              <a:rPr lang="zh-TW" altLang="zh-TW" sz="2400" dirty="0"/>
              <a:t>高度集中的頭部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#</a:t>
            </a:r>
            <a:r>
              <a:rPr lang="zh-TW" altLang="zh-TW" sz="2400" dirty="0"/>
              <a:t>是軟體動物中最高級的生物</a:t>
            </a:r>
            <a:r>
              <a:rPr lang="zh-TW" altLang="en-US" sz="2400" dirty="0"/>
              <a:t> </a:t>
            </a:r>
            <a:r>
              <a:rPr lang="zh-TW" altLang="zh-TW" sz="2400" dirty="0"/>
              <a:t>都是海洋中的</a:t>
            </a:r>
            <a:r>
              <a:rPr lang="en-US" altLang="zh-TW" sz="2400" dirty="0" err="1"/>
              <a:t>肉食性</a:t>
            </a:r>
            <a:r>
              <a:rPr lang="zh-TW" altLang="zh-TW" sz="2400" dirty="0"/>
              <a:t>動物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兩側對稱</a:t>
            </a:r>
            <a:r>
              <a:rPr lang="zh-TW" altLang="en-US" sz="2400" dirty="0"/>
              <a:t> </a:t>
            </a:r>
            <a:r>
              <a:rPr lang="zh-TW" altLang="zh-TW" sz="2400" dirty="0"/>
              <a:t>頭部長在身體前方</a:t>
            </a:r>
            <a:r>
              <a:rPr lang="zh-TW" altLang="en-US" sz="2400" dirty="0"/>
              <a:t> </a:t>
            </a:r>
            <a:r>
              <a:rPr lang="zh-TW" altLang="zh-TW" sz="2400" dirty="0"/>
              <a:t>兩側有發達的眼</a:t>
            </a:r>
            <a:r>
              <a:rPr lang="zh-TW" altLang="en-US" sz="2400" dirty="0"/>
              <a:t> </a:t>
            </a:r>
            <a:r>
              <a:rPr lang="zh-TW" altLang="zh-TW" sz="2400" dirty="0"/>
              <a:t>口中有角質的顎片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口的周圍環列著一圈</a:t>
            </a:r>
            <a:r>
              <a:rPr lang="en-US" altLang="zh-TW" sz="2400" dirty="0" err="1"/>
              <a:t>觸手</a:t>
            </a:r>
            <a:r>
              <a:rPr lang="zh-TW" altLang="zh-TW" sz="2400" dirty="0"/>
              <a:t>或腕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具有外殼</a:t>
            </a:r>
            <a:r>
              <a:rPr lang="en-US" altLang="zh-TW" sz="2400" dirty="0"/>
              <a:t>/</a:t>
            </a:r>
            <a:r>
              <a:rPr lang="zh-TW" altLang="zh-TW" sz="2400" dirty="0"/>
              <a:t>隱藏至身體內部</a:t>
            </a:r>
            <a:r>
              <a:rPr lang="en-US" altLang="zh-TW" sz="2400" dirty="0"/>
              <a:t>/</a:t>
            </a:r>
            <a:r>
              <a:rPr lang="zh-TW" altLang="zh-TW" sz="2400" dirty="0"/>
              <a:t>甚至完全退化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著名的頭足綱生物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 err="1"/>
              <a:t>鸚鵡螺</a:t>
            </a:r>
            <a:r>
              <a:rPr lang="zh-TW" altLang="zh-TW" sz="2400" dirty="0"/>
              <a:t>、</a:t>
            </a:r>
            <a:r>
              <a:rPr lang="en-US" altLang="zh-TW" sz="2400" dirty="0" err="1"/>
              <a:t>菊石</a:t>
            </a:r>
            <a:r>
              <a:rPr lang="zh-TW" altLang="zh-TW" sz="2400" dirty="0"/>
              <a:t>、</a:t>
            </a:r>
            <a:r>
              <a:rPr lang="en-US" altLang="zh-TW" sz="2400" dirty="0" err="1"/>
              <a:t>箭石</a:t>
            </a:r>
            <a:endParaRPr lang="en-US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12F922-C248-4027-A34B-EE413CDA3D72}"/>
              </a:ext>
            </a:extLst>
          </p:cNvPr>
          <p:cNvSpPr txBox="1"/>
          <p:nvPr/>
        </p:nvSpPr>
        <p:spPr>
          <a:xfrm>
            <a:off x="3727161" y="67234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  <a:highlight>
                  <a:srgbClr val="0000FF"/>
                </a:highlight>
              </a:rPr>
              <a:t>頭足綱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208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54349ED-790D-43D5-ADE8-A3BFA656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" y="2870656"/>
            <a:ext cx="4175760" cy="1787248"/>
          </a:xfrm>
        </p:spPr>
        <p:txBody>
          <a:bodyPr anchor="t">
            <a:normAutofit/>
          </a:bodyPr>
          <a:lstStyle/>
          <a:p>
            <a:r>
              <a:rPr lang="zh-TW" altLang="en-US" sz="5400" dirty="0">
                <a:highlight>
                  <a:srgbClr val="00FFFF"/>
                </a:highlight>
              </a:rPr>
              <a:t>頭足綱物種</a:t>
            </a:r>
            <a:r>
              <a:rPr lang="en-US" altLang="zh-TW" sz="5400" dirty="0">
                <a:highlight>
                  <a:srgbClr val="00FFFF"/>
                </a:highlight>
              </a:rPr>
              <a:t>:</a:t>
            </a:r>
            <a:r>
              <a:rPr lang="en-US" altLang="zh-TW" sz="4000" dirty="0"/>
              <a:t>: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8E74E-9520-4FE0-B52A-28574254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013" y="1452676"/>
            <a:ext cx="6140449" cy="395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7200" dirty="0">
                <a:solidFill>
                  <a:schemeClr val="bg1">
                    <a:alpha val="80000"/>
                  </a:schemeClr>
                </a:solidFill>
              </a:rPr>
              <a:t>魷魚</a:t>
            </a:r>
            <a:endParaRPr lang="en-US" altLang="zh-TW" sz="72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7200" dirty="0">
                <a:solidFill>
                  <a:schemeClr val="bg1">
                    <a:alpha val="80000"/>
                  </a:schemeClr>
                </a:solidFill>
              </a:rPr>
              <a:t>鎖管類</a:t>
            </a:r>
            <a:endParaRPr lang="en-US" altLang="zh-TW" sz="72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7200" dirty="0">
                <a:solidFill>
                  <a:schemeClr val="bg1">
                    <a:alpha val="80000"/>
                  </a:schemeClr>
                </a:solidFill>
              </a:rPr>
              <a:t>章魚</a:t>
            </a:r>
            <a:endParaRPr lang="en-US" altLang="zh-TW" sz="72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7200" dirty="0">
                <a:solidFill>
                  <a:schemeClr val="bg1">
                    <a:alpha val="80000"/>
                  </a:schemeClr>
                </a:solidFill>
              </a:rPr>
              <a:t>烏賊</a:t>
            </a:r>
            <a:endParaRPr lang="en-US" altLang="zh-TW" sz="72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zh-TW" altLang="zh-TW" sz="7200" dirty="0">
                <a:solidFill>
                  <a:schemeClr val="bg1">
                    <a:alpha val="80000"/>
                  </a:schemeClr>
                </a:solidFill>
              </a:rPr>
              <a:t> </a:t>
            </a:r>
            <a:endParaRPr lang="zh-TW" altLang="en-US" sz="72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6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CBC6480-5F27-42EC-9CDB-286F26A5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36" y="470890"/>
            <a:ext cx="8740774" cy="1019309"/>
          </a:xfrm>
        </p:spPr>
        <p:txBody>
          <a:bodyPr anchor="t">
            <a:normAutofit fontScale="90000"/>
          </a:bodyPr>
          <a:lstStyle/>
          <a:p>
            <a:r>
              <a:rPr lang="zh-TW" altLang="zh-TW" sz="4000" b="1" dirty="0">
                <a:solidFill>
                  <a:schemeClr val="bg1"/>
                </a:solidFill>
              </a:rPr>
              <a:t>魷魚</a:t>
            </a:r>
            <a:r>
              <a:rPr lang="en-US" altLang="zh-TW" sz="4000" b="1" dirty="0">
                <a:solidFill>
                  <a:schemeClr val="bg1"/>
                </a:solidFill>
              </a:rPr>
              <a:t>:</a:t>
            </a:r>
            <a:br>
              <a:rPr lang="zh-TW" altLang="zh-TW" sz="4000" dirty="0">
                <a:solidFill>
                  <a:schemeClr val="bg1"/>
                </a:solidFill>
              </a:rPr>
            </a:b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10B76-E307-486A-A3B9-FCDB756D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36" y="1679721"/>
            <a:ext cx="8740775" cy="3688080"/>
          </a:xfrm>
        </p:spPr>
        <p:txBody>
          <a:bodyPr>
            <a:normAutofit/>
          </a:bodyPr>
          <a:lstStyle/>
          <a:p>
            <a:r>
              <a:rPr lang="zh-TW" altLang="zh-TW" sz="3200" dirty="0">
                <a:solidFill>
                  <a:schemeClr val="bg1">
                    <a:alpha val="80000"/>
                  </a:schemeClr>
                </a:solidFill>
              </a:rPr>
              <a:t>外海的汪洋及深海</a:t>
            </a:r>
            <a:endParaRPr lang="en-US" altLang="zh-TW" sz="32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3200" dirty="0">
                <a:solidFill>
                  <a:schemeClr val="bg1">
                    <a:alpha val="80000"/>
                  </a:schemeClr>
                </a:solidFill>
              </a:rPr>
              <a:t>十隻腕</a:t>
            </a:r>
            <a:r>
              <a:rPr lang="en-US" altLang="zh-TW" sz="3200" dirty="0">
                <a:solidFill>
                  <a:schemeClr val="bg1">
                    <a:alpha val="80000"/>
                  </a:schemeClr>
                </a:solidFill>
              </a:rPr>
              <a:t>(8</a:t>
            </a:r>
            <a:r>
              <a:rPr lang="zh-TW" altLang="zh-TW" sz="3200" dirty="0">
                <a:solidFill>
                  <a:schemeClr val="bg1">
                    <a:alpha val="80000"/>
                  </a:schemeClr>
                </a:solidFill>
              </a:rPr>
              <a:t>隻為腕，另</a:t>
            </a:r>
            <a:r>
              <a:rPr lang="en-US" altLang="zh-TW" sz="3200" dirty="0">
                <a:solidFill>
                  <a:schemeClr val="bg1">
                    <a:alpha val="80000"/>
                  </a:schemeClr>
                </a:solidFill>
              </a:rPr>
              <a:t>2</a:t>
            </a:r>
            <a:r>
              <a:rPr lang="zh-TW" altLang="zh-TW" sz="3200" dirty="0">
                <a:solidFill>
                  <a:schemeClr val="bg1">
                    <a:alpha val="80000"/>
                  </a:schemeClr>
                </a:solidFill>
              </a:rPr>
              <a:t>隻為具有伸縮性的觸腕</a:t>
            </a:r>
            <a:r>
              <a:rPr lang="en-US" altLang="zh-TW" sz="3200" dirty="0">
                <a:solidFill>
                  <a:schemeClr val="bg1">
                    <a:alpha val="80000"/>
                  </a:schemeClr>
                </a:solidFill>
              </a:rPr>
              <a:t>)</a:t>
            </a:r>
          </a:p>
          <a:p>
            <a:r>
              <a:rPr lang="zh-TW" altLang="zh-TW" sz="3200" dirty="0">
                <a:solidFill>
                  <a:schemeClr val="bg1">
                    <a:alpha val="80000"/>
                  </a:schemeClr>
                </a:solidFill>
              </a:rPr>
              <a:t>柔魚</a:t>
            </a:r>
            <a:endParaRPr lang="en-US" altLang="zh-TW" sz="32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3200" dirty="0">
                <a:solidFill>
                  <a:schemeClr val="bg1">
                    <a:alpha val="80000"/>
                  </a:schemeClr>
                </a:solidFill>
              </a:rPr>
              <a:t>眼睛外沒有眼膜的保護</a:t>
            </a:r>
            <a:endParaRPr lang="en-US" altLang="zh-TW" sz="32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3200" dirty="0">
                <a:solidFill>
                  <a:schemeClr val="bg1">
                    <a:alpha val="80000"/>
                  </a:schemeClr>
                </a:solidFill>
              </a:rPr>
              <a:t>觸腕</a:t>
            </a:r>
            <a:r>
              <a:rPr lang="zh-TW" altLang="en-US" sz="3200" dirty="0">
                <a:solidFill>
                  <a:schemeClr val="bg1">
                    <a:alpha val="80000"/>
                  </a:schemeClr>
                </a:solidFill>
              </a:rPr>
              <a:t>無</a:t>
            </a:r>
            <a:r>
              <a:rPr lang="zh-TW" altLang="zh-TW" sz="3200" dirty="0">
                <a:solidFill>
                  <a:schemeClr val="bg1">
                    <a:alpha val="80000"/>
                  </a:schemeClr>
                </a:solidFill>
              </a:rPr>
              <a:t>收納袋</a:t>
            </a:r>
            <a:r>
              <a:rPr lang="zh-TW" altLang="en-US" sz="3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zh-TW" altLang="zh-TW" sz="3200" dirty="0">
                <a:solidFill>
                  <a:schemeClr val="bg1">
                    <a:alpha val="80000"/>
                  </a:schemeClr>
                </a:solidFill>
              </a:rPr>
              <a:t>不能縮回</a:t>
            </a:r>
            <a:endParaRPr lang="en-US" altLang="zh-TW" sz="32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3200" dirty="0">
                <a:solidFill>
                  <a:schemeClr val="bg1">
                    <a:alpha val="80000"/>
                  </a:schemeClr>
                </a:solidFill>
              </a:rPr>
              <a:t>體內有一狹長的透明角質內殼</a:t>
            </a:r>
          </a:p>
          <a:p>
            <a:endParaRPr lang="zh-TW" alt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54684A76-52F9-474F-BA8A-FD38E8799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106" y="3169920"/>
            <a:ext cx="3314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56BB7D-D7EE-45CB-A169-304C8B2E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zh-TW" altLang="zh-TW" sz="4000" b="1">
                <a:solidFill>
                  <a:schemeClr val="bg1"/>
                </a:solidFill>
              </a:rPr>
              <a:t>鎖管類</a:t>
            </a:r>
            <a:r>
              <a:rPr lang="en-US" altLang="zh-TW" sz="4000" b="1">
                <a:solidFill>
                  <a:schemeClr val="bg1"/>
                </a:solidFill>
              </a:rPr>
              <a:t>:</a:t>
            </a:r>
            <a:br>
              <a:rPr lang="zh-TW" altLang="zh-TW" sz="4000">
                <a:solidFill>
                  <a:schemeClr val="bg1"/>
                </a:solidFill>
              </a:rPr>
            </a:br>
            <a:endParaRPr lang="zh-TW" altLang="en-US" sz="40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894DE-C91C-4592-AC07-7299CF6B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1" y="620296"/>
            <a:ext cx="5260975" cy="6024344"/>
          </a:xfrm>
        </p:spPr>
        <p:txBody>
          <a:bodyPr>
            <a:normAutofit lnSpcReduction="10000"/>
          </a:bodyPr>
          <a:lstStyle/>
          <a:p>
            <a:r>
              <a:rPr lang="zh-TW" altLang="zh-TW" sz="4000" dirty="0">
                <a:solidFill>
                  <a:schemeClr val="bg1">
                    <a:alpha val="80000"/>
                  </a:schemeClr>
                </a:solidFill>
              </a:rPr>
              <a:t>近海水體上層與海底附近</a:t>
            </a:r>
            <a:endParaRPr lang="en-US" altLang="zh-TW" sz="4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4000" dirty="0">
                <a:solidFill>
                  <a:schemeClr val="bg1">
                    <a:alpha val="80000"/>
                  </a:schemeClr>
                </a:solidFill>
              </a:rPr>
              <a:t>「小管」</a:t>
            </a:r>
            <a:endParaRPr lang="en-US" altLang="zh-TW" sz="4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4000" dirty="0">
                <a:solidFill>
                  <a:schemeClr val="bg1">
                    <a:alpha val="80000"/>
                  </a:schemeClr>
                </a:solidFill>
              </a:rPr>
              <a:t>眼睛外面長出了類似蛙鏡的眼膜</a:t>
            </a:r>
            <a:r>
              <a:rPr lang="en-US" altLang="zh-TW" sz="4000" dirty="0">
                <a:solidFill>
                  <a:schemeClr val="bg1">
                    <a:alpha val="8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bg1">
                    <a:alpha val="80000"/>
                  </a:schemeClr>
                </a:solidFill>
              </a:rPr>
              <a:t>保護</a:t>
            </a:r>
            <a:r>
              <a:rPr lang="en-US" altLang="zh-TW" sz="4000" dirty="0">
                <a:solidFill>
                  <a:schemeClr val="bg1">
                    <a:alpha val="80000"/>
                  </a:schemeClr>
                </a:solidFill>
              </a:rPr>
              <a:t>)</a:t>
            </a:r>
            <a:r>
              <a:rPr lang="zh-TW" altLang="zh-TW" sz="4000" dirty="0">
                <a:solidFill>
                  <a:schemeClr val="bg1">
                    <a:alpha val="80000"/>
                  </a:schemeClr>
                </a:solidFill>
              </a:rPr>
              <a:t> </a:t>
            </a:r>
            <a:endParaRPr lang="en-US" altLang="zh-TW" sz="4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4000" dirty="0">
                <a:solidFill>
                  <a:schemeClr val="bg1">
                    <a:alpha val="80000"/>
                  </a:schemeClr>
                </a:solidFill>
              </a:rPr>
              <a:t>體內透明幾丁質內殼較魷魚類寬</a:t>
            </a:r>
            <a:r>
              <a:rPr lang="en-US" altLang="zh-TW" sz="4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zh-TW" altLang="zh-TW" sz="4000" dirty="0">
                <a:solidFill>
                  <a:schemeClr val="bg1">
                    <a:alpha val="80000"/>
                  </a:schemeClr>
                </a:solidFill>
              </a:rPr>
              <a:t>各腕具有</a:t>
            </a:r>
            <a:r>
              <a:rPr lang="en-US" altLang="zh-TW" sz="4000" dirty="0">
                <a:solidFill>
                  <a:schemeClr val="bg1">
                    <a:alpha val="80000"/>
                  </a:schemeClr>
                </a:solidFill>
              </a:rPr>
              <a:t>2</a:t>
            </a:r>
            <a:r>
              <a:rPr lang="zh-TW" altLang="zh-TW" sz="4000" dirty="0">
                <a:solidFill>
                  <a:schemeClr val="bg1">
                    <a:alpha val="80000"/>
                  </a:schemeClr>
                </a:solidFill>
              </a:rPr>
              <a:t>列帶柄的吸盤</a:t>
            </a:r>
            <a:r>
              <a:rPr lang="en-US" altLang="zh-TW" sz="4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zh-TW" altLang="zh-TW" sz="4000" dirty="0">
                <a:solidFill>
                  <a:schemeClr val="bg1">
                    <a:alpha val="80000"/>
                  </a:schemeClr>
                </a:solidFill>
              </a:rPr>
              <a:t>但不會變形為鈎狀構造</a:t>
            </a:r>
            <a:endParaRPr lang="en-US" altLang="zh-TW" sz="4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altLang="zh-TW" sz="4000" dirty="0">
                <a:solidFill>
                  <a:schemeClr val="bg1">
                    <a:alpha val="80000"/>
                  </a:schemeClr>
                </a:solidFill>
              </a:rPr>
              <a:t>8</a:t>
            </a:r>
            <a:r>
              <a:rPr lang="zh-TW" altLang="en-US" sz="4000" dirty="0">
                <a:solidFill>
                  <a:schemeClr val="bg1">
                    <a:alpha val="80000"/>
                  </a:schemeClr>
                </a:solidFill>
              </a:rPr>
              <a:t>腕</a:t>
            </a:r>
            <a:endParaRPr lang="zh-TW" altLang="zh-TW" sz="4000" dirty="0">
              <a:solidFill>
                <a:schemeClr val="bg1">
                  <a:alpha val="80000"/>
                </a:schemeClr>
              </a:solidFill>
            </a:endParaRPr>
          </a:p>
          <a:p>
            <a:endParaRPr lang="zh-TW" alt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9EF6F3EF-B566-4136-8EDC-EB13B46D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8" y="3190480"/>
            <a:ext cx="4835849" cy="32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C26F2E1-8895-40AA-9800-83D8B100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zh-TW" altLang="en-US" sz="4000" b="1">
                <a:solidFill>
                  <a:schemeClr val="bg1"/>
                </a:solidFill>
              </a:rPr>
              <a:t>章魚</a:t>
            </a:r>
            <a:r>
              <a:rPr lang="en-US" altLang="zh-TW" sz="4000" b="1">
                <a:solidFill>
                  <a:schemeClr val="bg1"/>
                </a:solidFill>
              </a:rPr>
              <a:t>:</a:t>
            </a:r>
            <a:endParaRPr lang="zh-TW" altLang="en-US" sz="4000" b="1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157F0-79DD-4DE1-BDE6-05645EB5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2546766"/>
            <a:ext cx="7866061" cy="4819968"/>
          </a:xfrm>
        </p:spPr>
        <p:txBody>
          <a:bodyPr>
            <a:normAutofit/>
          </a:bodyPr>
          <a:lstStyle/>
          <a:p>
            <a:r>
              <a:rPr lang="zh-TW" altLang="zh-TW" sz="3600" dirty="0">
                <a:solidFill>
                  <a:schemeClr val="bg1">
                    <a:alpha val="80000"/>
                  </a:schemeClr>
                </a:solidFill>
              </a:rPr>
              <a:t>潮間帶</a:t>
            </a:r>
            <a:endParaRPr lang="en-US" altLang="zh-TW" sz="36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3600" dirty="0">
                <a:solidFill>
                  <a:schemeClr val="bg1">
                    <a:alpha val="80000"/>
                  </a:schemeClr>
                </a:solidFill>
              </a:rPr>
              <a:t>「石居」</a:t>
            </a:r>
            <a:endParaRPr lang="en-US" altLang="zh-TW" sz="36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3600" dirty="0">
                <a:solidFill>
                  <a:schemeClr val="bg1">
                    <a:alpha val="80000"/>
                  </a:schemeClr>
                </a:solidFill>
              </a:rPr>
              <a:t>口部周圍僅有</a:t>
            </a:r>
            <a:r>
              <a:rPr lang="en-US" altLang="zh-TW" sz="3600" dirty="0">
                <a:solidFill>
                  <a:schemeClr val="bg1">
                    <a:alpha val="80000"/>
                  </a:schemeClr>
                </a:solidFill>
              </a:rPr>
              <a:t>8</a:t>
            </a:r>
            <a:r>
              <a:rPr lang="zh-TW" altLang="zh-TW" sz="3600" dirty="0">
                <a:solidFill>
                  <a:schemeClr val="bg1">
                    <a:alpha val="80000"/>
                  </a:schemeClr>
                </a:solidFill>
              </a:rPr>
              <a:t>隻腕</a:t>
            </a:r>
            <a:r>
              <a:rPr lang="zh-TW" altLang="en-US" sz="36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zh-TW" altLang="zh-TW" sz="3600" dirty="0">
                <a:solidFill>
                  <a:schemeClr val="bg1">
                    <a:alpha val="80000"/>
                  </a:schemeClr>
                </a:solidFill>
              </a:rPr>
              <a:t>缺乏觸腕</a:t>
            </a:r>
            <a:r>
              <a:rPr lang="zh-TW" altLang="en-US" sz="36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zh-TW" altLang="zh-TW" sz="3600" dirty="0">
                <a:solidFill>
                  <a:schemeClr val="bg1">
                    <a:alpha val="80000"/>
                  </a:schemeClr>
                </a:solidFill>
              </a:rPr>
              <a:t>故又被稱作八爪魚</a:t>
            </a:r>
            <a:endParaRPr lang="en-US" altLang="zh-TW" sz="36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3600" dirty="0">
                <a:solidFill>
                  <a:schemeClr val="bg1">
                    <a:alpha val="80000"/>
                  </a:schemeClr>
                </a:solidFill>
              </a:rPr>
              <a:t>沒有柄</a:t>
            </a:r>
            <a:r>
              <a:rPr lang="zh-TW" altLang="en-US" sz="36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zh-TW" altLang="zh-TW" sz="3600" dirty="0">
                <a:solidFill>
                  <a:schemeClr val="bg1">
                    <a:alpha val="80000"/>
                  </a:schemeClr>
                </a:solidFill>
              </a:rPr>
              <a:t>沒有齒環</a:t>
            </a:r>
            <a:r>
              <a:rPr lang="zh-TW" altLang="en-US" sz="3600" dirty="0">
                <a:solidFill>
                  <a:schemeClr val="bg1">
                    <a:alpha val="80000"/>
                  </a:schemeClr>
                </a:solidFill>
              </a:rPr>
              <a:t> </a:t>
            </a:r>
            <a:endParaRPr lang="en-US" altLang="zh-TW" sz="36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3600" dirty="0">
                <a:solidFill>
                  <a:schemeClr val="bg1">
                    <a:alpha val="80000"/>
                  </a:schemeClr>
                </a:solidFill>
              </a:rPr>
              <a:t>身體柔軟</a:t>
            </a:r>
            <a:r>
              <a:rPr lang="zh-TW" altLang="en-US" sz="3600" dirty="0">
                <a:solidFill>
                  <a:schemeClr val="bg1">
                    <a:alpha val="80000"/>
                  </a:schemeClr>
                </a:solidFill>
              </a:rPr>
              <a:t> </a:t>
            </a:r>
            <a:endParaRPr lang="en-US" altLang="zh-TW" sz="36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zh-TW" altLang="zh-TW" sz="3600" dirty="0">
                <a:solidFill>
                  <a:schemeClr val="bg1">
                    <a:alpha val="80000"/>
                  </a:schemeClr>
                </a:solidFill>
              </a:rPr>
              <a:t>沒有內殼</a:t>
            </a:r>
          </a:p>
          <a:p>
            <a:endParaRPr lang="zh-TW" alt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97F7F1-E379-4B97-9DA7-A306F81A7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35" y="382677"/>
            <a:ext cx="4152900" cy="31388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9CFA6AC-ECA6-4D00-8E5A-8AECA779E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879" y="294640"/>
            <a:ext cx="4842320" cy="32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A42B4F-F4FD-4FB8-A3D9-6719D9E9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1069848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zh-TW" altLang="zh-TW" b="1" dirty="0"/>
              <a:t>烏賊</a:t>
            </a:r>
            <a:r>
              <a:rPr lang="en-US" altLang="zh-TW" b="1" dirty="0"/>
              <a:t>(</a:t>
            </a:r>
            <a:r>
              <a:rPr lang="zh-TW" altLang="zh-TW" b="1" dirty="0"/>
              <a:t>花枝</a:t>
            </a:r>
            <a:r>
              <a:rPr lang="en-US" altLang="zh-TW" b="1" dirty="0"/>
              <a:t>):</a:t>
            </a:r>
            <a:br>
              <a:rPr lang="zh-TW" altLang="zh-TW" dirty="0"/>
            </a:br>
            <a:endParaRPr lang="zh-TW" alt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06BCC-EA55-4BBB-A56C-522EBB84E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369" y="442119"/>
            <a:ext cx="5513832" cy="5486400"/>
          </a:xfrm>
        </p:spPr>
        <p:txBody>
          <a:bodyPr anchor="ctr">
            <a:normAutofit lnSpcReduction="10000"/>
          </a:bodyPr>
          <a:lstStyle/>
          <a:p>
            <a:pPr fontAlgn="base"/>
            <a:r>
              <a:rPr lang="zh-TW" altLang="zh-TW" sz="4000" dirty="0"/>
              <a:t>潮間帶往海裡</a:t>
            </a:r>
            <a:r>
              <a:rPr lang="zh-TW" altLang="en-US" sz="4000" dirty="0"/>
              <a:t> </a:t>
            </a:r>
            <a:r>
              <a:rPr lang="zh-TW" altLang="zh-TW" sz="4000" dirty="0"/>
              <a:t>淺海的亞潮帶海底</a:t>
            </a:r>
            <a:endParaRPr lang="en-US" altLang="zh-TW" sz="4000" dirty="0"/>
          </a:p>
          <a:p>
            <a:pPr fontAlgn="base"/>
            <a:r>
              <a:rPr lang="zh-TW" altLang="zh-TW" sz="4000" dirty="0"/>
              <a:t>俗稱「花枝」</a:t>
            </a:r>
            <a:endParaRPr lang="en-US" altLang="zh-TW" sz="4000" dirty="0"/>
          </a:p>
          <a:p>
            <a:pPr fontAlgn="base"/>
            <a:r>
              <a:rPr lang="zh-TW" altLang="zh-TW" sz="4000" dirty="0"/>
              <a:t>口部周圍具有</a:t>
            </a:r>
            <a:r>
              <a:rPr lang="en-US" altLang="zh-TW" sz="4000" dirty="0"/>
              <a:t>10</a:t>
            </a:r>
            <a:r>
              <a:rPr lang="zh-TW" altLang="zh-TW" sz="4000" dirty="0"/>
              <a:t>隻附肢</a:t>
            </a:r>
            <a:r>
              <a:rPr lang="zh-TW" altLang="en-US" sz="4000" dirty="0"/>
              <a:t> </a:t>
            </a:r>
            <a:r>
              <a:rPr lang="zh-TW" altLang="zh-TW" sz="4000" dirty="0"/>
              <a:t>其中一對極具伸縮性</a:t>
            </a:r>
            <a:r>
              <a:rPr lang="en-US" altLang="zh-TW" sz="4000" dirty="0"/>
              <a:t>(</a:t>
            </a:r>
            <a:r>
              <a:rPr lang="zh-TW" altLang="zh-TW" sz="4000" dirty="0"/>
              <a:t>平時收在左右第</a:t>
            </a:r>
            <a:r>
              <a:rPr lang="en-US" altLang="zh-TW" sz="4000" dirty="0"/>
              <a:t>3</a:t>
            </a:r>
            <a:r>
              <a:rPr lang="zh-TW" altLang="zh-TW" sz="4000" dirty="0"/>
              <a:t>腕及第</a:t>
            </a:r>
            <a:r>
              <a:rPr lang="en-US" altLang="zh-TW" sz="4000" dirty="0"/>
              <a:t>4</a:t>
            </a:r>
            <a:r>
              <a:rPr lang="zh-TW" altLang="zh-TW" sz="4000" dirty="0"/>
              <a:t>腕間的兩個收納袋內</a:t>
            </a:r>
            <a:r>
              <a:rPr lang="en-US" altLang="zh-TW" sz="4000" dirty="0"/>
              <a:t>)</a:t>
            </a:r>
          </a:p>
          <a:p>
            <a:pPr fontAlgn="base"/>
            <a:r>
              <a:rPr lang="zh-TW" altLang="zh-TW" sz="4000" dirty="0"/>
              <a:t>內殼具有許多中空的小汽</a:t>
            </a:r>
            <a:r>
              <a:rPr lang="zh-TW" altLang="en-US" sz="4000" dirty="0"/>
              <a:t>室</a:t>
            </a:r>
            <a:r>
              <a:rPr lang="en-US" altLang="zh-TW" sz="4000" dirty="0"/>
              <a:t>(</a:t>
            </a:r>
            <a:r>
              <a:rPr lang="zh-TW" altLang="zh-TW" sz="4000" dirty="0"/>
              <a:t>調整浮力</a:t>
            </a:r>
            <a:r>
              <a:rPr lang="en-US" altLang="zh-TW" sz="4000" dirty="0"/>
              <a:t>)</a:t>
            </a:r>
          </a:p>
          <a:p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8D4F4A-A92D-4BFA-B59F-A6DE5624DAFD}"/>
              </a:ext>
            </a:extLst>
          </p:cNvPr>
          <p:cNvSpPr txBox="1"/>
          <p:nvPr/>
        </p:nvSpPr>
        <p:spPr>
          <a:xfrm>
            <a:off x="2504281" y="5831959"/>
            <a:ext cx="722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  2:00//www.youtube.com/watch?v=3ffiYpiBdss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56600B-6AF8-4D6D-86F0-D59D2567D29F}"/>
              </a:ext>
            </a:extLst>
          </p:cNvPr>
          <p:cNvSpPr txBox="1"/>
          <p:nvPr/>
        </p:nvSpPr>
        <p:spPr>
          <a:xfrm>
            <a:off x="900113" y="6278563"/>
            <a:ext cx="1020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https://www.youtube.com/watch?v=1Z2maA9YIuk&amp;list=PLIyBEBk-EYVzgu8hUlhPGkXm0lPAwPput&amp;index=9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3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46C29-9440-456A-9ECF-EFA40A7F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80F29-C52C-4EAF-9F06-09216AB9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hlinkClick r:id="rId2" tgtFrame="&quot;_blank&quot;"/>
            <a:extLst>
              <a:ext uri="{FF2B5EF4-FFF2-40B4-BE49-F238E27FC236}">
                <a16:creationId xmlns:a16="http://schemas.microsoft.com/office/drawing/2014/main" id="{DC782364-C7A5-4600-88DE-6ADD46785E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39" y="0"/>
            <a:ext cx="3254375" cy="688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20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810E6-85E4-4038-BA90-531E19A0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0590A80-62B1-4612-A767-24B7C845E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99" y="0"/>
            <a:ext cx="11386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8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3C004-E1DA-4F7C-9C81-31C471C9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81000"/>
            <a:ext cx="9833548" cy="59740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4400" dirty="0">
                <a:solidFill>
                  <a:schemeClr val="tx2"/>
                </a:solidFill>
              </a:rPr>
              <a:t>1.</a:t>
            </a:r>
            <a:r>
              <a:rPr lang="zh-TW" altLang="en-US" sz="4400" dirty="0">
                <a:solidFill>
                  <a:schemeClr val="tx2"/>
                </a:solidFill>
              </a:rPr>
              <a:t>簡介</a:t>
            </a:r>
            <a:r>
              <a:rPr lang="en-US" altLang="zh-TW" sz="4400" dirty="0">
                <a:solidFill>
                  <a:schemeClr val="tx2"/>
                </a:solidFill>
              </a:rPr>
              <a:t>				2.</a:t>
            </a:r>
            <a:r>
              <a:rPr lang="zh-TW" altLang="en-US" sz="4400" dirty="0">
                <a:solidFill>
                  <a:schemeClr val="tx2"/>
                </a:solidFill>
              </a:rPr>
              <a:t>主要結構</a:t>
            </a:r>
            <a:endParaRPr lang="en-US" altLang="zh-TW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TW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4400" dirty="0">
                <a:solidFill>
                  <a:schemeClr val="tx2"/>
                </a:solidFill>
              </a:rPr>
              <a:t>3.</a:t>
            </a:r>
            <a:r>
              <a:rPr lang="zh-TW" altLang="en-US" sz="4400" dirty="0">
                <a:solidFill>
                  <a:schemeClr val="tx2"/>
                </a:solidFill>
              </a:rPr>
              <a:t>特徵</a:t>
            </a:r>
            <a:r>
              <a:rPr lang="en-US" altLang="zh-TW" sz="4400" dirty="0">
                <a:solidFill>
                  <a:schemeClr val="tx2"/>
                </a:solidFill>
              </a:rPr>
              <a:t>				4.</a:t>
            </a:r>
            <a:r>
              <a:rPr lang="zh-TW" altLang="en-US" sz="4400" dirty="0">
                <a:solidFill>
                  <a:schemeClr val="tx2"/>
                </a:solidFill>
              </a:rPr>
              <a:t>經濟價值</a:t>
            </a:r>
            <a:endParaRPr lang="en-US" altLang="zh-TW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TW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4400" dirty="0">
                <a:solidFill>
                  <a:schemeClr val="tx2"/>
                </a:solidFill>
              </a:rPr>
              <a:t>5.</a:t>
            </a:r>
            <a:r>
              <a:rPr lang="zh-TW" altLang="en-US" sz="4400" dirty="0">
                <a:solidFill>
                  <a:schemeClr val="tx2"/>
                </a:solidFill>
              </a:rPr>
              <a:t>主要綱目</a:t>
            </a:r>
            <a:r>
              <a:rPr lang="en-US" altLang="zh-TW" sz="4400" dirty="0">
                <a:solidFill>
                  <a:schemeClr val="tx2"/>
                </a:solidFill>
              </a:rPr>
              <a:t>			6.</a:t>
            </a:r>
            <a:r>
              <a:rPr lang="zh-TW" altLang="en-US" sz="4400" dirty="0">
                <a:solidFill>
                  <a:schemeClr val="tx2"/>
                </a:solidFill>
              </a:rPr>
              <a:t>分別</a:t>
            </a:r>
            <a:endParaRPr lang="en-US" altLang="zh-TW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TW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388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5990FA-72EC-4F89-BCE9-C755780D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zh-TW" altLang="en-US" sz="4000">
                <a:highlight>
                  <a:srgbClr val="FFFF00"/>
                </a:highlight>
              </a:rPr>
              <a:t>簡介</a:t>
            </a:r>
            <a:r>
              <a:rPr lang="en-US" altLang="zh-TW" sz="4000">
                <a:highlight>
                  <a:srgbClr val="FFFF00"/>
                </a:highlight>
              </a:rPr>
              <a:t>:</a:t>
            </a:r>
            <a:r>
              <a:rPr lang="zh-TW" altLang="en-US" sz="4000">
                <a:highlight>
                  <a:srgbClr val="FFFF00"/>
                </a:highlight>
              </a:rPr>
              <a:t>軟體動物門</a:t>
            </a:r>
            <a:r>
              <a:rPr lang="en-US" altLang="zh-TW" sz="4000">
                <a:highlight>
                  <a:srgbClr val="FFFF00"/>
                </a:highlight>
              </a:rPr>
              <a:t>?</a:t>
            </a:r>
            <a:endParaRPr lang="zh-TW" altLang="en-US" sz="4000">
              <a:highlight>
                <a:srgbClr val="FFFF00"/>
              </a:highlight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090BA-B16F-4541-8609-E3136187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動物界第二大門</a:t>
            </a:r>
            <a:r>
              <a:rPr lang="en-US" altLang="zh-TW" dirty="0"/>
              <a:t>(</a:t>
            </a:r>
            <a:r>
              <a:rPr lang="zh-TW" altLang="en-US" dirty="0"/>
              <a:t>僅次於節肢動物門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適應環境</a:t>
            </a:r>
            <a:r>
              <a:rPr lang="en-US" altLang="zh-TW" dirty="0"/>
              <a:t>:</a:t>
            </a:r>
            <a:r>
              <a:rPr lang="zh-TW" altLang="en-US" dirty="0"/>
              <a:t>海洋 河川 </a:t>
            </a:r>
            <a:r>
              <a:rPr lang="en-US" altLang="zh-TW" dirty="0" err="1"/>
              <a:t>湖泊</a:t>
            </a:r>
            <a:r>
              <a:rPr lang="zh-TW" altLang="en-US" dirty="0"/>
              <a:t> </a:t>
            </a:r>
            <a:r>
              <a:rPr lang="en-US" altLang="zh-TW" dirty="0" err="1"/>
              <a:t>平原</a:t>
            </a:r>
            <a:r>
              <a:rPr lang="zh-TW" altLang="en-US" dirty="0"/>
              <a:t> </a:t>
            </a:r>
            <a:r>
              <a:rPr lang="en-US" altLang="zh-TW" dirty="0" err="1"/>
              <a:t>高山</a:t>
            </a:r>
            <a:r>
              <a:rPr lang="zh-TW" altLang="en-US" dirty="0"/>
              <a:t> </a:t>
            </a:r>
            <a:r>
              <a:rPr lang="en-US" altLang="zh-TW" dirty="0" err="1"/>
              <a:t>陸地</a:t>
            </a:r>
            <a:r>
              <a:rPr lang="zh-TW" altLang="en-US" dirty="0"/>
              <a:t> </a:t>
            </a:r>
            <a:r>
              <a:rPr lang="en-US" altLang="zh-TW" dirty="0" err="1"/>
              <a:t>淡水</a:t>
            </a:r>
            <a:r>
              <a:rPr lang="zh-TW" altLang="en-US" dirty="0"/>
              <a:t> </a:t>
            </a:r>
            <a:r>
              <a:rPr lang="en-US" altLang="zh-TW" dirty="0" err="1"/>
              <a:t>鹹水</a:t>
            </a:r>
            <a:r>
              <a:rPr lang="zh-TW" altLang="zh-TW" dirty="0"/>
              <a:t>多種</a:t>
            </a:r>
            <a:r>
              <a:rPr lang="en-US" altLang="zh-TW" dirty="0" err="1"/>
              <a:t>棲息地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zh-TW" dirty="0"/>
              <a:t>身體結構可分為頭、足、內臟團</a:t>
            </a:r>
            <a:r>
              <a:rPr lang="zh-TW" altLang="en-US" dirty="0"/>
              <a:t>、</a:t>
            </a:r>
            <a:r>
              <a:rPr lang="en-US" altLang="zh-TW" dirty="0"/>
              <a:t>(</a:t>
            </a:r>
            <a:r>
              <a:rPr lang="zh-TW" altLang="en-US" dirty="0"/>
              <a:t>殼、</a:t>
            </a:r>
            <a:r>
              <a:rPr lang="en-US" altLang="zh-TW" dirty="0" err="1"/>
              <a:t>外套</a:t>
            </a:r>
            <a:r>
              <a:rPr lang="zh-TW" altLang="en-US" dirty="0"/>
              <a:t>膜</a:t>
            </a:r>
            <a:r>
              <a:rPr lang="en-US" altLang="zh-TW" dirty="0"/>
              <a:t>)3~4</a:t>
            </a:r>
            <a:r>
              <a:rPr lang="zh-TW" altLang="zh-TW" dirty="0"/>
              <a:t>個部分</a:t>
            </a:r>
            <a:r>
              <a:rPr lang="en-US" altLang="zh-TW" dirty="0"/>
              <a:t>#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ED0F4A-4BA6-4771-AE7F-6810EC7D9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" b="1"/>
          <a:stretch/>
        </p:blipFill>
        <p:spPr bwMode="auto">
          <a:xfrm>
            <a:off x="7049266" y="684863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52B0838-0C84-438F-ADEC-D3991CEF6D2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1543"/>
          <a:stretch/>
        </p:blipFill>
        <p:spPr bwMode="auto">
          <a:xfrm>
            <a:off x="7128571" y="3608450"/>
            <a:ext cx="4397433" cy="2518756"/>
          </a:xfrm>
          <a:prstGeom prst="rect">
            <a:avLst/>
          </a:prstGeom>
          <a:noFill/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C3F034E-74D8-49A7-8605-1460861EFEE4}"/>
              </a:ext>
            </a:extLst>
          </p:cNvPr>
          <p:cNvSpPr txBox="1"/>
          <p:nvPr/>
        </p:nvSpPr>
        <p:spPr>
          <a:xfrm>
            <a:off x="5096788" y="6096635"/>
            <a:ext cx="709521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800" dirty="0">
                <a:solidFill>
                  <a:schemeClr val="bg1"/>
                </a:solidFill>
                <a:highlight>
                  <a:srgbClr val="800080"/>
                </a:highlight>
              </a:rPr>
              <a:t>最小</a:t>
            </a:r>
            <a:r>
              <a:rPr lang="en-US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:</a:t>
            </a:r>
            <a:r>
              <a:rPr lang="en-US" altLang="zh-TW" sz="2800" dirty="0" err="1">
                <a:solidFill>
                  <a:schemeClr val="bg1"/>
                </a:solidFill>
                <a:highlight>
                  <a:srgbClr val="800080"/>
                </a:highlight>
              </a:rPr>
              <a:t>Acmella</a:t>
            </a:r>
            <a:r>
              <a:rPr lang="en-US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 nana</a:t>
            </a:r>
            <a:r>
              <a:rPr lang="zh-TW" altLang="en-US" sz="2800" dirty="0">
                <a:solidFill>
                  <a:schemeClr val="bg1"/>
                </a:solidFill>
                <a:highlight>
                  <a:srgbClr val="800080"/>
                </a:highlight>
              </a:rPr>
              <a:t>，</a:t>
            </a:r>
            <a:r>
              <a:rPr lang="zh-TW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最小的</a:t>
            </a:r>
            <a:r>
              <a:rPr lang="zh-TW" altLang="en-US" sz="2800" u="sng" dirty="0">
                <a:solidFill>
                  <a:schemeClr val="bg1"/>
                </a:solidFill>
                <a:highlight>
                  <a:srgbClr val="800080"/>
                </a:highlight>
              </a:rPr>
              <a:t>螺</a:t>
            </a:r>
            <a:r>
              <a:rPr lang="zh-TW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類</a:t>
            </a:r>
            <a:r>
              <a:rPr lang="zh-TW" altLang="en-US" sz="2800" dirty="0">
                <a:solidFill>
                  <a:schemeClr val="bg1"/>
                </a:solidFill>
                <a:highlight>
                  <a:srgbClr val="800080"/>
                </a:highlight>
              </a:rPr>
              <a:t>，</a:t>
            </a:r>
            <a:r>
              <a:rPr lang="zh-TW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僅有</a:t>
            </a:r>
            <a:r>
              <a:rPr lang="en-US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zh-TW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厘米</a:t>
            </a:r>
            <a:endParaRPr lang="zh-TW" altLang="en-US" sz="2800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pPr>
              <a:spcAft>
                <a:spcPts val="600"/>
              </a:spcAft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3B81DF4-30EF-408B-9CD3-C02DFBCA532B}"/>
              </a:ext>
            </a:extLst>
          </p:cNvPr>
          <p:cNvSpPr txBox="1"/>
          <p:nvPr/>
        </p:nvSpPr>
        <p:spPr>
          <a:xfrm>
            <a:off x="6849687" y="90799"/>
            <a:ext cx="495520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800" dirty="0">
                <a:solidFill>
                  <a:schemeClr val="bg1"/>
                </a:solidFill>
                <a:highlight>
                  <a:srgbClr val="800080"/>
                </a:highlight>
              </a:rPr>
              <a:t>最大</a:t>
            </a:r>
            <a:r>
              <a:rPr lang="en-US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:</a:t>
            </a:r>
            <a:r>
              <a:rPr lang="zh-TW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大王酸漿魷</a:t>
            </a:r>
            <a:r>
              <a:rPr lang="zh-TW" altLang="en-US" sz="2800" dirty="0">
                <a:solidFill>
                  <a:schemeClr val="bg1"/>
                </a:solidFill>
                <a:highlight>
                  <a:srgbClr val="800080"/>
                </a:highlight>
              </a:rPr>
              <a:t>，</a:t>
            </a:r>
            <a:r>
              <a:rPr lang="zh-TW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可達</a:t>
            </a:r>
            <a:r>
              <a:rPr lang="en-US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12</a:t>
            </a:r>
            <a:r>
              <a:rPr lang="zh-TW" altLang="zh-TW" sz="2800" dirty="0">
                <a:solidFill>
                  <a:schemeClr val="bg1"/>
                </a:solidFill>
                <a:highlight>
                  <a:srgbClr val="800080"/>
                </a:highlight>
              </a:rPr>
              <a:t>公尺</a:t>
            </a:r>
            <a:endParaRPr lang="en-US" altLang="zh-TW" sz="2800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pPr>
              <a:spcAft>
                <a:spcPts val="600"/>
              </a:spcAft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55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1CD63-21CA-4CD5-B5E4-8FF90896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32" y="540936"/>
            <a:ext cx="10360788" cy="9233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zh-TW" sz="3600" dirty="0">
                <a:solidFill>
                  <a:schemeClr val="tx2"/>
                </a:solidFill>
              </a:rPr>
              <a:t>大多有殼</a:t>
            </a:r>
            <a:r>
              <a:rPr lang="zh-TW" altLang="en-US" sz="3600" dirty="0">
                <a:solidFill>
                  <a:schemeClr val="tx2"/>
                </a:solidFill>
              </a:rPr>
              <a:t> </a:t>
            </a:r>
            <a:r>
              <a:rPr lang="zh-TW" altLang="zh-TW" sz="3600" dirty="0">
                <a:solidFill>
                  <a:schemeClr val="tx2"/>
                </a:solidFill>
              </a:rPr>
              <a:t>生活在水中</a:t>
            </a:r>
            <a:r>
              <a:rPr lang="zh-TW" altLang="en-US" sz="3600" dirty="0">
                <a:solidFill>
                  <a:schemeClr val="tx2"/>
                </a:solidFill>
              </a:rPr>
              <a:t> </a:t>
            </a:r>
            <a:r>
              <a:rPr lang="en-US" altLang="zh-TW" sz="3600" dirty="0">
                <a:solidFill>
                  <a:schemeClr val="tx2"/>
                </a:solidFill>
              </a:rPr>
              <a:t>(</a:t>
            </a:r>
            <a:r>
              <a:rPr lang="zh-TW" altLang="zh-TW" sz="3600" dirty="0">
                <a:solidFill>
                  <a:schemeClr val="tx2"/>
                </a:solidFill>
              </a:rPr>
              <a:t>如</a:t>
            </a:r>
            <a:r>
              <a:rPr lang="en-US" altLang="zh-TW" sz="3600" dirty="0" err="1">
                <a:solidFill>
                  <a:schemeClr val="tx2"/>
                </a:solidFill>
              </a:rPr>
              <a:t>田螺</a:t>
            </a:r>
            <a:r>
              <a:rPr lang="zh-TW" altLang="zh-TW" sz="3600" dirty="0">
                <a:solidFill>
                  <a:schemeClr val="tx2"/>
                </a:solidFill>
              </a:rPr>
              <a:t>、</a:t>
            </a:r>
            <a:r>
              <a:rPr lang="en-US" altLang="zh-TW" sz="3600" dirty="0" err="1">
                <a:solidFill>
                  <a:schemeClr val="tx2"/>
                </a:solidFill>
              </a:rPr>
              <a:t>文蛤</a:t>
            </a:r>
            <a:r>
              <a:rPr lang="zh-TW" altLang="zh-TW" sz="3600" dirty="0">
                <a:solidFill>
                  <a:schemeClr val="tx2"/>
                </a:solidFill>
              </a:rPr>
              <a:t>等</a:t>
            </a:r>
            <a:r>
              <a:rPr lang="en-US" altLang="zh-TW" sz="3600" dirty="0" err="1">
                <a:solidFill>
                  <a:schemeClr val="tx2"/>
                </a:solidFill>
              </a:rPr>
              <a:t>貝類</a:t>
            </a:r>
            <a:r>
              <a:rPr lang="en-US" altLang="zh-TW" sz="3600" dirty="0">
                <a:solidFill>
                  <a:schemeClr val="tx2"/>
                </a:solidFill>
              </a:rPr>
              <a:t>)</a:t>
            </a:r>
          </a:p>
          <a:p>
            <a:endParaRPr lang="en-US" altLang="zh-TW" sz="3600" dirty="0">
              <a:solidFill>
                <a:schemeClr val="tx2"/>
              </a:solidFill>
            </a:endParaRPr>
          </a:p>
          <a:p>
            <a:endParaRPr lang="en-US" altLang="zh-TW" sz="3600" dirty="0">
              <a:solidFill>
                <a:schemeClr val="tx2"/>
              </a:solidFill>
            </a:endParaRPr>
          </a:p>
          <a:p>
            <a:endParaRPr lang="en-US" altLang="zh-TW" dirty="0">
              <a:solidFill>
                <a:schemeClr val="tx2"/>
              </a:solidFill>
            </a:endParaRPr>
          </a:p>
          <a:p>
            <a:endParaRPr lang="en-US" altLang="zh-TW" sz="1300" dirty="0">
              <a:solidFill>
                <a:schemeClr val="tx2"/>
              </a:solidFill>
            </a:endParaRPr>
          </a:p>
          <a:p>
            <a:endParaRPr lang="en-US" altLang="zh-TW" sz="1300" dirty="0">
              <a:solidFill>
                <a:schemeClr val="tx2"/>
              </a:solidFill>
            </a:endParaRPr>
          </a:p>
          <a:p>
            <a:endParaRPr lang="en-US" altLang="zh-TW" sz="1300" dirty="0">
              <a:solidFill>
                <a:schemeClr val="tx2"/>
              </a:solidFill>
            </a:endParaRPr>
          </a:p>
          <a:p>
            <a:endParaRPr lang="en-US" altLang="zh-TW" sz="1300" dirty="0">
              <a:solidFill>
                <a:schemeClr val="tx2"/>
              </a:solidFill>
            </a:endParaRPr>
          </a:p>
          <a:p>
            <a:endParaRPr lang="en-US" altLang="zh-TW" sz="13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5E1C21-4976-4B34-8C3A-5624FDF197BB}"/>
              </a:ext>
            </a:extLst>
          </p:cNvPr>
          <p:cNvSpPr txBox="1"/>
          <p:nvPr/>
        </p:nvSpPr>
        <p:spPr>
          <a:xfrm>
            <a:off x="733627" y="1579369"/>
            <a:ext cx="5080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>
                <a:solidFill>
                  <a:schemeClr val="tx2"/>
                </a:solidFill>
              </a:rPr>
              <a:t>陸地</a:t>
            </a:r>
            <a:r>
              <a:rPr lang="zh-TW" altLang="zh-TW" sz="3600" dirty="0">
                <a:solidFill>
                  <a:schemeClr val="tx2"/>
                </a:solidFill>
              </a:rPr>
              <a:t>上少數</a:t>
            </a:r>
            <a:r>
              <a:rPr lang="en-US" altLang="zh-TW" sz="3600" dirty="0">
                <a:solidFill>
                  <a:schemeClr val="tx2"/>
                </a:solidFill>
              </a:rPr>
              <a:t>(</a:t>
            </a:r>
            <a:r>
              <a:rPr lang="en-US" altLang="zh-TW" sz="3600" dirty="0" err="1">
                <a:solidFill>
                  <a:schemeClr val="tx2"/>
                </a:solidFill>
              </a:rPr>
              <a:t>蝸牛</a:t>
            </a:r>
            <a:r>
              <a:rPr lang="zh-TW" altLang="zh-TW" sz="3600" dirty="0">
                <a:solidFill>
                  <a:schemeClr val="tx2"/>
                </a:solidFill>
              </a:rPr>
              <a:t>、</a:t>
            </a:r>
            <a:r>
              <a:rPr lang="en-US" altLang="zh-TW" sz="3600" dirty="0" err="1">
                <a:solidFill>
                  <a:schemeClr val="tx2"/>
                </a:solidFill>
              </a:rPr>
              <a:t>蛞蝓</a:t>
            </a:r>
            <a:r>
              <a:rPr lang="en-US" altLang="zh-TW" sz="3600" dirty="0">
                <a:solidFill>
                  <a:schemeClr val="tx2"/>
                </a:solidFill>
              </a:rPr>
              <a:t>)</a:t>
            </a:r>
            <a:endParaRPr lang="zh-TW" altLang="zh-TW" sz="36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E026C9-79D9-4132-B338-8F7C03E8BE7F}"/>
              </a:ext>
            </a:extLst>
          </p:cNvPr>
          <p:cNvSpPr txBox="1"/>
          <p:nvPr/>
        </p:nvSpPr>
        <p:spPr>
          <a:xfrm>
            <a:off x="733627" y="2691570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>
                <a:solidFill>
                  <a:schemeClr val="tx2"/>
                </a:solidFill>
              </a:rPr>
              <a:t>章魚</a:t>
            </a:r>
            <a:r>
              <a:rPr lang="zh-TW" altLang="zh-TW" sz="3600" dirty="0">
                <a:solidFill>
                  <a:schemeClr val="tx2"/>
                </a:solidFill>
              </a:rPr>
              <a:t>、</a:t>
            </a:r>
            <a:r>
              <a:rPr lang="en-US" altLang="zh-TW" sz="3600" dirty="0" err="1">
                <a:solidFill>
                  <a:schemeClr val="tx2"/>
                </a:solidFill>
              </a:rPr>
              <a:t>烏賊</a:t>
            </a:r>
            <a:r>
              <a:rPr lang="zh-TW" altLang="zh-TW" sz="3600" dirty="0">
                <a:solidFill>
                  <a:schemeClr val="tx2"/>
                </a:solidFill>
              </a:rPr>
              <a:t>、</a:t>
            </a:r>
            <a:r>
              <a:rPr lang="en-US" altLang="zh-TW" sz="3600" dirty="0" err="1">
                <a:solidFill>
                  <a:schemeClr val="tx2"/>
                </a:solidFill>
              </a:rPr>
              <a:t>海蛞蝓</a:t>
            </a:r>
            <a:r>
              <a:rPr lang="zh-TW" altLang="zh-TW" sz="3600" dirty="0">
                <a:solidFill>
                  <a:schemeClr val="tx2"/>
                </a:solidFill>
              </a:rPr>
              <a:t>的外殼已消失</a:t>
            </a:r>
            <a:endParaRPr lang="en-US" altLang="zh-TW" sz="36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E985BC5-3BD9-4DE6-A5F9-236DABEE47A9}"/>
              </a:ext>
            </a:extLst>
          </p:cNvPr>
          <p:cNvSpPr txBox="1"/>
          <p:nvPr/>
        </p:nvSpPr>
        <p:spPr>
          <a:xfrm>
            <a:off x="733627" y="3803771"/>
            <a:ext cx="8598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600" dirty="0">
                <a:solidFill>
                  <a:schemeClr val="tx2"/>
                </a:solidFill>
              </a:rPr>
              <a:t>靠一條肉腳向前滑動</a:t>
            </a:r>
            <a:r>
              <a:rPr lang="zh-TW" altLang="en-US" sz="3600" dirty="0">
                <a:solidFill>
                  <a:schemeClr val="tx2"/>
                </a:solidFill>
              </a:rPr>
              <a:t> </a:t>
            </a:r>
            <a:r>
              <a:rPr lang="zh-TW" altLang="zh-TW" sz="3600" dirty="0">
                <a:solidFill>
                  <a:schemeClr val="tx2"/>
                </a:solidFill>
              </a:rPr>
              <a:t>以此移動自己的身體</a:t>
            </a:r>
            <a:endParaRPr lang="en-US" altLang="zh-TW" sz="36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74655D4-890D-4526-AC7C-E6E325E1D18A}"/>
              </a:ext>
            </a:extLst>
          </p:cNvPr>
          <p:cNvSpPr txBox="1"/>
          <p:nvPr/>
        </p:nvSpPr>
        <p:spPr>
          <a:xfrm>
            <a:off x="733627" y="4915972"/>
            <a:ext cx="1126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600" dirty="0">
                <a:solidFill>
                  <a:schemeClr val="tx2"/>
                </a:solidFill>
              </a:rPr>
              <a:t>很多都有一個盤繞的外殼來保護蝸在裡面的柔軟的身體</a:t>
            </a:r>
            <a:endParaRPr lang="zh-TW" altLang="en-US" sz="36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70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B33354-5302-409E-90BF-4E7A98AFB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C953B-3391-4577-AADC-4683E742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165014"/>
            <a:ext cx="3796306" cy="4666206"/>
          </a:xfrm>
        </p:spPr>
        <p:txBody>
          <a:bodyPr anchor="ctr">
            <a:normAutofit/>
          </a:bodyPr>
          <a:lstStyle/>
          <a:p>
            <a:r>
              <a:rPr lang="zh-TW" altLang="en-US" sz="5400" dirty="0">
                <a:highlight>
                  <a:srgbClr val="00FF00"/>
                </a:highlight>
              </a:rPr>
              <a:t>主要結構</a:t>
            </a:r>
            <a:r>
              <a:rPr lang="en-US" altLang="zh-TW" sz="5400" dirty="0">
                <a:highlight>
                  <a:srgbClr val="00FF00"/>
                </a:highlight>
              </a:rPr>
              <a:t>:</a:t>
            </a:r>
            <a:endParaRPr lang="zh-TW" altLang="en-US" sz="5400" dirty="0">
              <a:highlight>
                <a:srgbClr val="00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310EC-4F7B-4D9B-A468-E69A322F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729" y="987358"/>
            <a:ext cx="5625253" cy="4666206"/>
          </a:xfrm>
        </p:spPr>
        <p:txBody>
          <a:bodyPr anchor="ctr">
            <a:normAutofit/>
          </a:bodyPr>
          <a:lstStyle/>
          <a:p>
            <a:r>
              <a:rPr lang="zh-TW" altLang="zh-TW" sz="4000" b="1" dirty="0"/>
              <a:t>頭</a:t>
            </a:r>
            <a:endParaRPr lang="en-US" altLang="zh-TW" sz="4000" b="1" dirty="0"/>
          </a:p>
          <a:p>
            <a:r>
              <a:rPr lang="zh-TW" altLang="zh-TW" sz="4000" b="1" dirty="0"/>
              <a:t>肉足</a:t>
            </a:r>
          </a:p>
          <a:p>
            <a:r>
              <a:rPr lang="zh-TW" altLang="zh-TW" sz="4000" b="1" dirty="0"/>
              <a:t>內臟團</a:t>
            </a:r>
            <a:endParaRPr lang="en-US" altLang="zh-TW" sz="4000" b="1" dirty="0"/>
          </a:p>
          <a:p>
            <a:r>
              <a:rPr lang="en-US" altLang="zh-TW" sz="4000" b="1" dirty="0"/>
              <a:t>#</a:t>
            </a:r>
            <a:r>
              <a:rPr lang="zh-TW" altLang="zh-TW" sz="4000" b="1" dirty="0"/>
              <a:t>外套膜與外套腔</a:t>
            </a:r>
          </a:p>
          <a:p>
            <a:r>
              <a:rPr lang="en-US" altLang="zh-TW" sz="4000" b="1" dirty="0"/>
              <a:t>#</a:t>
            </a:r>
            <a:r>
              <a:rPr lang="zh-TW" altLang="en-US" sz="4000" b="1" dirty="0"/>
              <a:t>殼</a:t>
            </a:r>
            <a:endParaRPr lang="zh-TW" altLang="zh-TW" sz="4000" b="1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008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BC92ED6-DEB8-4736-8FAB-B054FC77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623" y="1776396"/>
            <a:ext cx="4846320" cy="4371974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chemeClr val="tx2"/>
                </a:solidFill>
              </a:rPr>
              <a:t>#</a:t>
            </a:r>
            <a:r>
              <a:rPr lang="zh-TW" altLang="zh-TW" sz="4800" b="1" dirty="0">
                <a:solidFill>
                  <a:schemeClr val="tx2"/>
                </a:solidFill>
              </a:rPr>
              <a:t>外套膜與外套腔</a:t>
            </a:r>
            <a:br>
              <a:rPr lang="zh-TW" altLang="zh-TW" sz="3600" b="1" dirty="0">
                <a:solidFill>
                  <a:schemeClr val="tx2"/>
                </a:solidFill>
              </a:rPr>
            </a:br>
            <a:endParaRPr lang="zh-TW" altLang="en-US" sz="3600" dirty="0">
              <a:solidFill>
                <a:schemeClr val="tx2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16BCD0-50FF-4097-B66D-0FDF06AEA5F8}"/>
              </a:ext>
            </a:extLst>
          </p:cNvPr>
          <p:cNvSpPr txBox="1"/>
          <p:nvPr/>
        </p:nvSpPr>
        <p:spPr>
          <a:xfrm>
            <a:off x="4892040" y="483735"/>
            <a:ext cx="6227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600" dirty="0">
                <a:solidFill>
                  <a:schemeClr val="tx2"/>
                </a:solidFill>
              </a:rPr>
              <a:t>內臟囊與外套膜之間的空腔即為</a:t>
            </a:r>
            <a:r>
              <a:rPr lang="zh-TW" altLang="zh-TW" sz="3600" b="1" dirty="0">
                <a:solidFill>
                  <a:schemeClr val="tx2"/>
                </a:solidFill>
              </a:rPr>
              <a:t>外套膜腔</a:t>
            </a:r>
            <a:r>
              <a:rPr lang="zh-TW" altLang="zh-TW" sz="3600" dirty="0">
                <a:solidFill>
                  <a:schemeClr val="tx2"/>
                </a:solidFill>
              </a:rPr>
              <a:t>或</a:t>
            </a:r>
            <a:r>
              <a:rPr lang="zh-TW" altLang="zh-TW" sz="3600" b="1" dirty="0">
                <a:solidFill>
                  <a:schemeClr val="tx2"/>
                </a:solidFill>
              </a:rPr>
              <a:t>外套腔</a:t>
            </a:r>
            <a:r>
              <a:rPr lang="zh-TW" altLang="en-US" sz="3600" b="1" dirty="0">
                <a:solidFill>
                  <a:schemeClr val="tx2"/>
                </a:solidFill>
              </a:rPr>
              <a:t> </a:t>
            </a:r>
            <a:r>
              <a:rPr lang="zh-TW" altLang="zh-TW" sz="3600" dirty="0">
                <a:solidFill>
                  <a:schemeClr val="tx2"/>
                </a:solidFill>
              </a:rPr>
              <a:t>是許多器官的開口</a:t>
            </a:r>
            <a:r>
              <a:rPr lang="zh-TW" altLang="en-US" sz="3600" dirty="0">
                <a:solidFill>
                  <a:schemeClr val="tx2"/>
                </a:solidFill>
              </a:rPr>
              <a:t> </a:t>
            </a:r>
            <a:r>
              <a:rPr lang="zh-TW" altLang="zh-TW" sz="3600" dirty="0">
                <a:solidFill>
                  <a:schemeClr val="tx2"/>
                </a:solidFill>
              </a:rPr>
              <a:t>如</a:t>
            </a:r>
            <a:r>
              <a:rPr lang="en-US" altLang="zh-TW" sz="3600" dirty="0" err="1">
                <a:solidFill>
                  <a:schemeClr val="tx2"/>
                </a:solidFill>
              </a:rPr>
              <a:t>肛門</a:t>
            </a:r>
            <a:r>
              <a:rPr lang="zh-TW" altLang="en-US" sz="3600" dirty="0">
                <a:solidFill>
                  <a:schemeClr val="tx2"/>
                </a:solidFill>
              </a:rPr>
              <a:t> </a:t>
            </a:r>
            <a:r>
              <a:rPr lang="en-US" altLang="zh-TW" sz="3600" dirty="0" err="1">
                <a:solidFill>
                  <a:schemeClr val="tx2"/>
                </a:solidFill>
              </a:rPr>
              <a:t>鰓孔</a:t>
            </a:r>
            <a:r>
              <a:rPr lang="zh-TW" altLang="en-US" sz="3600" dirty="0">
                <a:solidFill>
                  <a:schemeClr val="tx2"/>
                </a:solidFill>
              </a:rPr>
              <a:t> </a:t>
            </a:r>
            <a:r>
              <a:rPr lang="en-US" altLang="zh-TW" sz="3600" dirty="0" err="1">
                <a:solidFill>
                  <a:schemeClr val="tx2"/>
                </a:solidFill>
              </a:rPr>
              <a:t>腎孔</a:t>
            </a:r>
            <a:r>
              <a:rPr lang="zh-TW" altLang="en-US" sz="3600" dirty="0">
                <a:solidFill>
                  <a:schemeClr val="tx2"/>
                </a:solidFill>
              </a:rPr>
              <a:t> </a:t>
            </a:r>
            <a:r>
              <a:rPr lang="en-US" altLang="zh-TW" sz="3600" dirty="0" err="1">
                <a:solidFill>
                  <a:schemeClr val="tx2"/>
                </a:solidFill>
              </a:rPr>
              <a:t>生殖孔</a:t>
            </a:r>
            <a:r>
              <a:rPr lang="zh-TW" altLang="zh-TW" sz="3600" dirty="0">
                <a:solidFill>
                  <a:schemeClr val="tx2"/>
                </a:solidFill>
              </a:rPr>
              <a:t>等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06870D-7CE6-483A-9FB2-12B0B89B3477}"/>
              </a:ext>
            </a:extLst>
          </p:cNvPr>
          <p:cNvSpPr txBox="1"/>
          <p:nvPr/>
        </p:nvSpPr>
        <p:spPr>
          <a:xfrm>
            <a:off x="4892040" y="3627100"/>
            <a:ext cx="6227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>
                <a:solidFill>
                  <a:schemeClr val="tx2"/>
                </a:solidFill>
              </a:rPr>
              <a:t>軟體動物</a:t>
            </a:r>
            <a:r>
              <a:rPr lang="zh-TW" altLang="zh-TW" sz="3600" dirty="0">
                <a:solidFill>
                  <a:schemeClr val="tx2"/>
                </a:solidFill>
              </a:rPr>
              <a:t>及</a:t>
            </a:r>
            <a:r>
              <a:rPr lang="en-US" altLang="zh-TW" sz="3600" dirty="0" err="1">
                <a:solidFill>
                  <a:schemeClr val="tx2"/>
                </a:solidFill>
              </a:rPr>
              <a:t>腕足動物</a:t>
            </a:r>
            <a:r>
              <a:rPr lang="zh-TW" altLang="zh-TW" sz="3600" dirty="0">
                <a:solidFill>
                  <a:schemeClr val="tx2"/>
                </a:solidFill>
              </a:rPr>
              <a:t>的重要部分，由其背側的體壁向下褶與伸展形成，經常包裹整個內臟團</a:t>
            </a:r>
            <a:endParaRPr lang="en-US" altLang="zh-TW" sz="36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9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2514A8-3564-41DE-9C6E-EE994116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" y="1095504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altLang="zh-TW" sz="6600" dirty="0"/>
              <a:t>#</a:t>
            </a:r>
            <a:r>
              <a:rPr lang="zh-TW" altLang="en-US" sz="6600" dirty="0"/>
              <a:t>殼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5502E7-3CC3-4425-A188-52740913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zh-TW" altLang="zh-TW" sz="2400" dirty="0"/>
              <a:t>分泌</a:t>
            </a:r>
            <a:r>
              <a:rPr lang="en-US" altLang="zh-TW" sz="2400" dirty="0" err="1"/>
              <a:t>碳酸鈣</a:t>
            </a:r>
            <a:r>
              <a:rPr lang="zh-TW" altLang="zh-TW" sz="2400" dirty="0"/>
              <a:t>、</a:t>
            </a:r>
            <a:r>
              <a:rPr lang="en-US" altLang="zh-TW" sz="2400" dirty="0" err="1"/>
              <a:t>幾丁質</a:t>
            </a:r>
            <a:r>
              <a:rPr lang="zh-TW" altLang="zh-TW" sz="2400" dirty="0"/>
              <a:t>和</a:t>
            </a:r>
            <a:r>
              <a:rPr lang="en-US" altLang="zh-TW" sz="2400" dirty="0" err="1"/>
              <a:t>貝殼硬蛋白</a:t>
            </a:r>
            <a:r>
              <a:rPr lang="zh-TW" altLang="zh-TW" sz="2400" dirty="0"/>
              <a:t>而形成外殼</a:t>
            </a:r>
            <a:endParaRPr lang="en-US" altLang="zh-TW" sz="2400" dirty="0"/>
          </a:p>
          <a:p>
            <a:r>
              <a:rPr lang="zh-TW" altLang="zh-TW" sz="2400" dirty="0"/>
              <a:t>外層</a:t>
            </a:r>
            <a:r>
              <a:rPr lang="en-US" altLang="zh-TW" sz="2400" dirty="0"/>
              <a:t>:</a:t>
            </a:r>
            <a:r>
              <a:rPr lang="en-US" altLang="zh-TW" sz="2400" dirty="0" err="1"/>
              <a:t>角質層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zh-TW" sz="2400" dirty="0"/>
              <a:t>中層</a:t>
            </a:r>
            <a:r>
              <a:rPr lang="en-US" altLang="zh-TW" sz="2400" dirty="0"/>
              <a:t>:</a:t>
            </a:r>
            <a:r>
              <a:rPr lang="zh-TW" altLang="zh-TW" sz="2400" dirty="0"/>
              <a:t>柱狀</a:t>
            </a:r>
            <a:r>
              <a:rPr lang="en-US" altLang="zh-TW" sz="2400" dirty="0" err="1"/>
              <a:t>方解石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zh-TW" sz="2400" dirty="0"/>
              <a:t>最內層</a:t>
            </a:r>
            <a:r>
              <a:rPr lang="en-US" altLang="zh-TW" sz="2400" dirty="0"/>
              <a:t>:</a:t>
            </a:r>
            <a:r>
              <a:rPr lang="zh-TW" altLang="zh-TW" sz="2400" dirty="0"/>
              <a:t>層狀</a:t>
            </a:r>
            <a:r>
              <a:rPr lang="en-US" altLang="zh-TW" sz="2400" dirty="0" err="1"/>
              <a:t>方解石</a:t>
            </a:r>
            <a:r>
              <a:rPr lang="zh-TW" altLang="zh-TW" sz="2400" dirty="0"/>
              <a:t>大部分的軟體動物殼主要由</a:t>
            </a:r>
            <a:r>
              <a:rPr lang="en-US" altLang="zh-TW" sz="2400" dirty="0" err="1"/>
              <a:t>文石</a:t>
            </a:r>
            <a:r>
              <a:rPr lang="zh-TW" altLang="zh-TW" sz="2400" dirty="0"/>
              <a:t>組成</a:t>
            </a:r>
            <a:endParaRPr lang="en-US" altLang="zh-TW" sz="2400" dirty="0"/>
          </a:p>
          <a:p>
            <a:r>
              <a:rPr lang="en-US" altLang="zh-TW" sz="2400" dirty="0"/>
              <a:t>#</a:t>
            </a:r>
            <a:r>
              <a:rPr lang="zh-TW" altLang="zh-TW" sz="2400" dirty="0"/>
              <a:t>生產的</a:t>
            </a:r>
            <a:r>
              <a:rPr lang="en-US" altLang="zh-TW" sz="2400" dirty="0" err="1"/>
              <a:t>蛋殼</a:t>
            </a:r>
            <a:r>
              <a:rPr lang="zh-TW" altLang="zh-TW" sz="2400" dirty="0"/>
              <a:t>由</a:t>
            </a:r>
            <a:r>
              <a:rPr lang="en-US" altLang="zh-TW" sz="2400" dirty="0" err="1"/>
              <a:t>方解石</a:t>
            </a:r>
            <a:r>
              <a:rPr lang="zh-TW" altLang="zh-TW" sz="2400" dirty="0"/>
              <a:t>組成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222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3D6B7-F6DC-44EC-B107-72F4543C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5A54B94-548D-40A1-B2A8-B98DD16C16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515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94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26C4C2-B02C-48B3-BD23-B95A297B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27" y="631132"/>
            <a:ext cx="4008586" cy="1427073"/>
          </a:xfrm>
        </p:spPr>
        <p:txBody>
          <a:bodyPr anchor="ctr">
            <a:normAutofit/>
          </a:bodyPr>
          <a:lstStyle/>
          <a:p>
            <a:r>
              <a:rPr lang="zh-TW" altLang="en-US" sz="6600" dirty="0">
                <a:solidFill>
                  <a:schemeClr val="bg1"/>
                </a:solidFill>
                <a:highlight>
                  <a:srgbClr val="000080"/>
                </a:highlight>
              </a:rPr>
              <a:t>特徵</a:t>
            </a:r>
            <a:r>
              <a:rPr lang="en-US" altLang="zh-TW" sz="6600" dirty="0">
                <a:solidFill>
                  <a:schemeClr val="bg1"/>
                </a:solidFill>
                <a:highlight>
                  <a:srgbClr val="000080"/>
                </a:highlight>
              </a:rPr>
              <a:t>:</a:t>
            </a:r>
            <a:endParaRPr lang="zh-TW" altLang="en-US" sz="6600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160C3-EDE5-4BCD-B7D7-41B87514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258" y="159617"/>
            <a:ext cx="9316129" cy="653813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zh-TW" sz="3900" dirty="0"/>
              <a:t>1.</a:t>
            </a:r>
            <a:r>
              <a:rPr lang="zh-TW" altLang="zh-TW" sz="3900" dirty="0"/>
              <a:t>身體柔軟並無內</a:t>
            </a:r>
            <a:r>
              <a:rPr lang="en-US" altLang="zh-TW" sz="3900" dirty="0" err="1"/>
              <a:t>骨骼</a:t>
            </a:r>
            <a:endParaRPr lang="zh-TW" altLang="zh-TW" sz="3900" dirty="0"/>
          </a:p>
          <a:p>
            <a:r>
              <a:rPr lang="en-US" altLang="zh-TW" sz="3900" dirty="0"/>
              <a:t>2.</a:t>
            </a:r>
            <a:r>
              <a:rPr lang="zh-TW" altLang="zh-TW" sz="3900" dirty="0"/>
              <a:t>左右對稱、不分節</a:t>
            </a:r>
            <a:r>
              <a:rPr lang="en-US" altLang="zh-TW" sz="3900" dirty="0"/>
              <a:t>(</a:t>
            </a:r>
            <a:r>
              <a:rPr lang="zh-TW" altLang="en-US" sz="3900" dirty="0"/>
              <a:t>大部分</a:t>
            </a:r>
            <a:r>
              <a:rPr lang="en-US" altLang="zh-TW" sz="3900" dirty="0"/>
              <a:t>)</a:t>
            </a:r>
            <a:endParaRPr lang="zh-TW" altLang="zh-TW" sz="3900" dirty="0"/>
          </a:p>
          <a:p>
            <a:r>
              <a:rPr lang="en-US" altLang="zh-TW" sz="3900" dirty="0"/>
              <a:t>3.</a:t>
            </a:r>
            <a:r>
              <a:rPr lang="zh-TW" altLang="zh-TW" sz="3900" dirty="0"/>
              <a:t>外層</a:t>
            </a:r>
            <a:r>
              <a:rPr lang="en-US" altLang="zh-TW" sz="3900" dirty="0" err="1"/>
              <a:t>皮膚</a:t>
            </a:r>
            <a:r>
              <a:rPr lang="zh-TW" altLang="zh-TW" sz="3900" dirty="0"/>
              <a:t>會自</a:t>
            </a:r>
            <a:r>
              <a:rPr lang="en-US" altLang="zh-TW" sz="3900" dirty="0" err="1"/>
              <a:t>背部</a:t>
            </a:r>
            <a:r>
              <a:rPr lang="zh-TW" altLang="zh-TW" sz="3900" dirty="0"/>
              <a:t>折皺形成外套膜包圍全身</a:t>
            </a:r>
            <a:endParaRPr lang="en-US" altLang="zh-TW" sz="3900" dirty="0"/>
          </a:p>
          <a:p>
            <a:pPr marL="0" indent="0">
              <a:buNone/>
            </a:pPr>
            <a:r>
              <a:rPr lang="zh-TW" altLang="en-US" sz="3900" dirty="0"/>
              <a:t>       </a:t>
            </a:r>
            <a:r>
              <a:rPr lang="zh-TW" altLang="zh-TW" sz="3900" dirty="0"/>
              <a:t>能夠分泌保護用的</a:t>
            </a:r>
            <a:r>
              <a:rPr lang="en-US" altLang="zh-TW" sz="3900" dirty="0" err="1"/>
              <a:t>石灰質介殼</a:t>
            </a:r>
            <a:endParaRPr lang="zh-TW" altLang="zh-TW" sz="3900" dirty="0"/>
          </a:p>
          <a:p>
            <a:r>
              <a:rPr lang="en-US" altLang="zh-TW" sz="3900" dirty="0"/>
              <a:t>4.</a:t>
            </a:r>
            <a:r>
              <a:rPr lang="zh-TW" altLang="zh-TW" sz="3900" dirty="0"/>
              <a:t> 頭上長有和眼睛一樣的</a:t>
            </a:r>
            <a:r>
              <a:rPr lang="en-US" altLang="zh-TW" sz="3900" dirty="0" err="1"/>
              <a:t>觸角</a:t>
            </a:r>
            <a:r>
              <a:rPr lang="zh-TW" altLang="en-US" sz="3900" dirty="0"/>
              <a:t> </a:t>
            </a:r>
            <a:r>
              <a:rPr lang="zh-TW" altLang="zh-TW" sz="3900" dirty="0"/>
              <a:t>感知周圍的情況</a:t>
            </a:r>
          </a:p>
          <a:p>
            <a:r>
              <a:rPr lang="en-US" altLang="zh-TW" sz="3900" dirty="0"/>
              <a:t>5.</a:t>
            </a:r>
            <a:r>
              <a:rPr lang="zh-TW" altLang="zh-TW" sz="3900" dirty="0"/>
              <a:t>幾千顆微小的牙齒</a:t>
            </a:r>
            <a:r>
              <a:rPr lang="en-US" altLang="zh-TW" sz="3900" dirty="0"/>
              <a:t>(</a:t>
            </a:r>
            <a:r>
              <a:rPr lang="en-US" altLang="zh-TW" sz="3900" dirty="0" err="1"/>
              <a:t>齒舌</a:t>
            </a:r>
            <a:r>
              <a:rPr lang="en-US" altLang="zh-TW" sz="3900" dirty="0"/>
              <a:t>)</a:t>
            </a:r>
            <a:r>
              <a:rPr lang="zh-TW" altLang="en-US" sz="3900" dirty="0"/>
              <a:t> </a:t>
            </a:r>
            <a:r>
              <a:rPr lang="zh-TW" altLang="zh-TW" sz="3900" dirty="0"/>
              <a:t>主要用於攝食</a:t>
            </a:r>
          </a:p>
          <a:p>
            <a:r>
              <a:rPr lang="en-US" altLang="zh-TW" sz="3900" dirty="0"/>
              <a:t>6. </a:t>
            </a:r>
            <a:r>
              <a:rPr lang="zh-TW" altLang="zh-TW" sz="3900" dirty="0"/>
              <a:t>部分軟體動物的</a:t>
            </a:r>
            <a:r>
              <a:rPr lang="en-US" altLang="zh-TW" sz="3900" dirty="0" err="1"/>
              <a:t>外套膜</a:t>
            </a:r>
            <a:r>
              <a:rPr lang="zh-TW" altLang="zh-TW" sz="3900" dirty="0"/>
              <a:t>會分泌出</a:t>
            </a:r>
            <a:r>
              <a:rPr lang="en-US" altLang="zh-TW" sz="3900" dirty="0" err="1"/>
              <a:t>鈣質</a:t>
            </a:r>
            <a:r>
              <a:rPr lang="zh-TW" altLang="zh-TW" sz="3900" dirty="0"/>
              <a:t>的</a:t>
            </a:r>
            <a:r>
              <a:rPr lang="en-US" altLang="zh-TW" sz="3900" dirty="0" err="1"/>
              <a:t>硬殼</a:t>
            </a:r>
            <a:r>
              <a:rPr lang="zh-TW" altLang="zh-TW" sz="3900" dirty="0"/>
              <a:t>保護身體</a:t>
            </a:r>
            <a:endParaRPr lang="en-US" altLang="zh-TW" sz="3900" dirty="0"/>
          </a:p>
          <a:p>
            <a:pPr marL="0" indent="0">
              <a:buNone/>
            </a:pPr>
            <a:r>
              <a:rPr lang="zh-TW" altLang="en-US" sz="3900" dirty="0"/>
              <a:t>       </a:t>
            </a:r>
            <a:r>
              <a:rPr lang="zh-TW" altLang="zh-TW" sz="3900" dirty="0"/>
              <a:t>軟體動物的的殼體都是左右對稱的</a:t>
            </a:r>
            <a:r>
              <a:rPr lang="en-US" altLang="zh-TW" sz="3900" dirty="0"/>
              <a:t>(</a:t>
            </a:r>
            <a:r>
              <a:rPr lang="zh-TW" altLang="zh-TW" sz="3900" dirty="0"/>
              <a:t>除了成年期的</a:t>
            </a:r>
            <a:r>
              <a:rPr lang="en-US" altLang="zh-TW" sz="3900" dirty="0" err="1"/>
              <a:t>腹足動物</a:t>
            </a:r>
            <a:r>
              <a:rPr lang="en-US" altLang="zh-TW" sz="3900" dirty="0"/>
              <a:t>)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79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824</Words>
  <Application>Microsoft Office PowerPoint</Application>
  <PresentationFormat>寬螢幕</PresentationFormat>
  <Paragraphs>102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軟體動物</vt:lpstr>
      <vt:lpstr>PowerPoint 簡報</vt:lpstr>
      <vt:lpstr>簡介:軟體動物門?</vt:lpstr>
      <vt:lpstr>PowerPoint 簡報</vt:lpstr>
      <vt:lpstr>主要結構:</vt:lpstr>
      <vt:lpstr>#外套膜與外套腔 </vt:lpstr>
      <vt:lpstr>#殼</vt:lpstr>
      <vt:lpstr>PowerPoint 簡報</vt:lpstr>
      <vt:lpstr>特徵:</vt:lpstr>
      <vt:lpstr>差異:</vt:lpstr>
      <vt:lpstr>經濟價值</vt:lpstr>
      <vt:lpstr>主要綱目:</vt:lpstr>
      <vt:lpstr>頭足綱物種::</vt:lpstr>
      <vt:lpstr>魷魚: </vt:lpstr>
      <vt:lpstr>鎖管類: </vt:lpstr>
      <vt:lpstr>章魚:</vt:lpstr>
      <vt:lpstr>烏賊(花枝):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軟體動物</dc:title>
  <dc:creator>詠翔 張</dc:creator>
  <cp:lastModifiedBy>詠翔 張</cp:lastModifiedBy>
  <cp:revision>7</cp:revision>
  <dcterms:created xsi:type="dcterms:W3CDTF">2020-11-04T14:58:52Z</dcterms:created>
  <dcterms:modified xsi:type="dcterms:W3CDTF">2020-11-05T14:13:18Z</dcterms:modified>
</cp:coreProperties>
</file>