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94" r:id="rId9"/>
    <p:sldId id="295" r:id="rId10"/>
    <p:sldId id="262" r:id="rId11"/>
    <p:sldId id="263" r:id="rId12"/>
    <p:sldId id="264" r:id="rId13"/>
    <p:sldId id="265" r:id="rId14"/>
    <p:sldId id="269" r:id="rId15"/>
    <p:sldId id="296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98" r:id="rId31"/>
    <p:sldId id="284" r:id="rId32"/>
    <p:sldId id="286" r:id="rId33"/>
    <p:sldId id="287" r:id="rId34"/>
    <p:sldId id="288" r:id="rId35"/>
    <p:sldId id="290" r:id="rId36"/>
    <p:sldId id="292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F4F52-EB35-4C50-9F01-EC4617FC70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4D83D0-6D79-459B-9A00-47375006C986}">
      <dgm:prSet/>
      <dgm:spPr/>
      <dgm:t>
        <a:bodyPr/>
        <a:lstStyle/>
        <a:p>
          <a:r>
            <a:rPr lang="en-US" dirty="0" err="1"/>
            <a:t>頭節</a:t>
          </a:r>
          <a:endParaRPr lang="en-US" dirty="0"/>
        </a:p>
      </dgm:t>
    </dgm:pt>
    <dgm:pt modelId="{9A6DFC2B-0F7F-48AB-9050-245BB52775FD}" type="parTrans" cxnId="{9DB2EDA3-5A6E-4D7C-85A2-F5E4CEAD2664}">
      <dgm:prSet/>
      <dgm:spPr/>
      <dgm:t>
        <a:bodyPr/>
        <a:lstStyle/>
        <a:p>
          <a:endParaRPr lang="en-US"/>
        </a:p>
      </dgm:t>
    </dgm:pt>
    <dgm:pt modelId="{5CF0AF22-4496-4D8B-848B-361ACA8AC88A}" type="sibTrans" cxnId="{9DB2EDA3-5A6E-4D7C-85A2-F5E4CEAD2664}">
      <dgm:prSet/>
      <dgm:spPr/>
      <dgm:t>
        <a:bodyPr/>
        <a:lstStyle/>
        <a:p>
          <a:endParaRPr lang="en-US"/>
        </a:p>
      </dgm:t>
    </dgm:pt>
    <dgm:pt modelId="{A0D5E88C-271F-4C08-A758-172267DE6800}">
      <dgm:prSet/>
      <dgm:spPr/>
      <dgm:t>
        <a:bodyPr/>
        <a:lstStyle/>
        <a:p>
          <a:r>
            <a:rPr lang="en-US"/>
            <a:t>胸節</a:t>
          </a:r>
        </a:p>
      </dgm:t>
    </dgm:pt>
    <dgm:pt modelId="{0D297C24-7346-44EE-AE86-9AC4F742319A}" type="parTrans" cxnId="{C74F4697-638A-48B9-AC7D-2F720ED96C89}">
      <dgm:prSet/>
      <dgm:spPr/>
      <dgm:t>
        <a:bodyPr/>
        <a:lstStyle/>
        <a:p>
          <a:endParaRPr lang="en-US"/>
        </a:p>
      </dgm:t>
    </dgm:pt>
    <dgm:pt modelId="{588CF1C5-F08B-4019-9AF4-CE8C5778797D}" type="sibTrans" cxnId="{C74F4697-638A-48B9-AC7D-2F720ED96C89}">
      <dgm:prSet/>
      <dgm:spPr/>
      <dgm:t>
        <a:bodyPr/>
        <a:lstStyle/>
        <a:p>
          <a:endParaRPr lang="en-US"/>
        </a:p>
      </dgm:t>
    </dgm:pt>
    <dgm:pt modelId="{956EAEBC-B7CF-4F28-B0BA-C304CD9BAEA8}">
      <dgm:prSet/>
      <dgm:spPr/>
      <dgm:t>
        <a:bodyPr/>
        <a:lstStyle/>
        <a:p>
          <a:r>
            <a:rPr lang="en-US"/>
            <a:t>腹節</a:t>
          </a:r>
        </a:p>
      </dgm:t>
    </dgm:pt>
    <dgm:pt modelId="{9D11020A-A065-42A4-8E4B-E7AFD65AB195}" type="parTrans" cxnId="{6D4CE903-D4B0-4BAC-BBD9-891B6AB6E5F5}">
      <dgm:prSet/>
      <dgm:spPr/>
      <dgm:t>
        <a:bodyPr/>
        <a:lstStyle/>
        <a:p>
          <a:endParaRPr lang="en-US"/>
        </a:p>
      </dgm:t>
    </dgm:pt>
    <dgm:pt modelId="{F7BDEAB6-9C52-445C-A520-5A9C61B70676}" type="sibTrans" cxnId="{6D4CE903-D4B0-4BAC-BBD9-891B6AB6E5F5}">
      <dgm:prSet/>
      <dgm:spPr/>
      <dgm:t>
        <a:bodyPr/>
        <a:lstStyle/>
        <a:p>
          <a:endParaRPr lang="en-US"/>
        </a:p>
      </dgm:t>
    </dgm:pt>
    <dgm:pt modelId="{98B004E0-6F6E-4CFB-902C-1239F4604EFF}" type="pres">
      <dgm:prSet presAssocID="{699F4F52-EB35-4C50-9F01-EC4617FC700B}" presName="linear" presStyleCnt="0">
        <dgm:presLayoutVars>
          <dgm:animLvl val="lvl"/>
          <dgm:resizeHandles val="exact"/>
        </dgm:presLayoutVars>
      </dgm:prSet>
      <dgm:spPr/>
    </dgm:pt>
    <dgm:pt modelId="{1C8A20A9-B14F-40D1-9744-1DA49463B573}" type="pres">
      <dgm:prSet presAssocID="{074D83D0-6D79-459B-9A00-47375006C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AF3B88-05EC-4B97-B1FD-FC6FAACA9DA9}" type="pres">
      <dgm:prSet presAssocID="{5CF0AF22-4496-4D8B-848B-361ACA8AC88A}" presName="spacer" presStyleCnt="0"/>
      <dgm:spPr/>
    </dgm:pt>
    <dgm:pt modelId="{97BA7DC6-F43C-4942-8CD9-99C6D536456F}" type="pres">
      <dgm:prSet presAssocID="{A0D5E88C-271F-4C08-A758-172267DE68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B09E02-60F3-4DCD-9BB0-023D30B0854E}" type="pres">
      <dgm:prSet presAssocID="{588CF1C5-F08B-4019-9AF4-CE8C5778797D}" presName="spacer" presStyleCnt="0"/>
      <dgm:spPr/>
    </dgm:pt>
    <dgm:pt modelId="{627F4FA7-3824-4F84-AEAA-104046930A9A}" type="pres">
      <dgm:prSet presAssocID="{956EAEBC-B7CF-4F28-B0BA-C304CD9BAE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4CE903-D4B0-4BAC-BBD9-891B6AB6E5F5}" srcId="{699F4F52-EB35-4C50-9F01-EC4617FC700B}" destId="{956EAEBC-B7CF-4F28-B0BA-C304CD9BAEA8}" srcOrd="2" destOrd="0" parTransId="{9D11020A-A065-42A4-8E4B-E7AFD65AB195}" sibTransId="{F7BDEAB6-9C52-445C-A520-5A9C61B70676}"/>
    <dgm:cxn modelId="{F99E274B-4618-4FF1-BD78-B417E7C99B4C}" type="presOf" srcId="{956EAEBC-B7CF-4F28-B0BA-C304CD9BAEA8}" destId="{627F4FA7-3824-4F84-AEAA-104046930A9A}" srcOrd="0" destOrd="0" presId="urn:microsoft.com/office/officeart/2005/8/layout/vList2"/>
    <dgm:cxn modelId="{F03A7450-D1EE-407F-9222-05E9C4DFC132}" type="presOf" srcId="{A0D5E88C-271F-4C08-A758-172267DE6800}" destId="{97BA7DC6-F43C-4942-8CD9-99C6D536456F}" srcOrd="0" destOrd="0" presId="urn:microsoft.com/office/officeart/2005/8/layout/vList2"/>
    <dgm:cxn modelId="{F9E13085-D16B-464B-B649-90A5792C5DBA}" type="presOf" srcId="{074D83D0-6D79-459B-9A00-47375006C986}" destId="{1C8A20A9-B14F-40D1-9744-1DA49463B573}" srcOrd="0" destOrd="0" presId="urn:microsoft.com/office/officeart/2005/8/layout/vList2"/>
    <dgm:cxn modelId="{C74F4697-638A-48B9-AC7D-2F720ED96C89}" srcId="{699F4F52-EB35-4C50-9F01-EC4617FC700B}" destId="{A0D5E88C-271F-4C08-A758-172267DE6800}" srcOrd="1" destOrd="0" parTransId="{0D297C24-7346-44EE-AE86-9AC4F742319A}" sibTransId="{588CF1C5-F08B-4019-9AF4-CE8C5778797D}"/>
    <dgm:cxn modelId="{9DB2EDA3-5A6E-4D7C-85A2-F5E4CEAD2664}" srcId="{699F4F52-EB35-4C50-9F01-EC4617FC700B}" destId="{074D83D0-6D79-459B-9A00-47375006C986}" srcOrd="0" destOrd="0" parTransId="{9A6DFC2B-0F7F-48AB-9050-245BB52775FD}" sibTransId="{5CF0AF22-4496-4D8B-848B-361ACA8AC88A}"/>
    <dgm:cxn modelId="{B3F888B2-584C-4C12-A6A4-427043F22581}" type="presOf" srcId="{699F4F52-EB35-4C50-9F01-EC4617FC700B}" destId="{98B004E0-6F6E-4CFB-902C-1239F4604EFF}" srcOrd="0" destOrd="0" presId="urn:microsoft.com/office/officeart/2005/8/layout/vList2"/>
    <dgm:cxn modelId="{FC89462E-C66D-490F-B40A-4F3255C3823A}" type="presParOf" srcId="{98B004E0-6F6E-4CFB-902C-1239F4604EFF}" destId="{1C8A20A9-B14F-40D1-9744-1DA49463B573}" srcOrd="0" destOrd="0" presId="urn:microsoft.com/office/officeart/2005/8/layout/vList2"/>
    <dgm:cxn modelId="{C3495585-1F59-4210-AAB9-4A7C92B8A337}" type="presParOf" srcId="{98B004E0-6F6E-4CFB-902C-1239F4604EFF}" destId="{2EAF3B88-05EC-4B97-B1FD-FC6FAACA9DA9}" srcOrd="1" destOrd="0" presId="urn:microsoft.com/office/officeart/2005/8/layout/vList2"/>
    <dgm:cxn modelId="{9EC17DEB-181D-45EE-B690-C8D3ECD128C6}" type="presParOf" srcId="{98B004E0-6F6E-4CFB-902C-1239F4604EFF}" destId="{97BA7DC6-F43C-4942-8CD9-99C6D536456F}" srcOrd="2" destOrd="0" presId="urn:microsoft.com/office/officeart/2005/8/layout/vList2"/>
    <dgm:cxn modelId="{0AECEED9-B2F1-4B9C-B511-B0317D4A453D}" type="presParOf" srcId="{98B004E0-6F6E-4CFB-902C-1239F4604EFF}" destId="{ECB09E02-60F3-4DCD-9BB0-023D30B0854E}" srcOrd="3" destOrd="0" presId="urn:microsoft.com/office/officeart/2005/8/layout/vList2"/>
    <dgm:cxn modelId="{760583C8-E715-4CC9-BDFE-299D81FEE1CC}" type="presParOf" srcId="{98B004E0-6F6E-4CFB-902C-1239F4604EFF}" destId="{627F4FA7-3824-4F84-AEAA-104046930A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8C4C6-4E89-432D-966D-CE7D2B154C2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879DB5-EA87-48B2-8D31-9D6035AF26B2}">
      <dgm:prSet/>
      <dgm:spPr/>
      <dgm:t>
        <a:bodyPr/>
        <a:lstStyle/>
        <a:p>
          <a:r>
            <a:rPr lang="zh-TW" dirty="0"/>
            <a:t>體型最大</a:t>
          </a:r>
          <a:r>
            <a:rPr lang="en-US" dirty="0"/>
            <a:t>:</a:t>
          </a:r>
          <a:r>
            <a:rPr lang="en-US" dirty="0" err="1"/>
            <a:t>亞歷山大鳥翼鳳蝶</a:t>
          </a:r>
          <a:r>
            <a:rPr lang="en-US" dirty="0"/>
            <a:t>(</a:t>
          </a:r>
          <a:r>
            <a:rPr lang="en-US" dirty="0" err="1"/>
            <a:t>展翅</a:t>
          </a:r>
          <a:r>
            <a:rPr lang="zh-TW" dirty="0"/>
            <a:t>寬</a:t>
          </a:r>
          <a:r>
            <a:rPr lang="en-US" dirty="0"/>
            <a:t>280</a:t>
          </a:r>
          <a:r>
            <a:rPr lang="zh-TW" dirty="0"/>
            <a:t>毫米</a:t>
          </a:r>
          <a:r>
            <a:rPr lang="en-US" dirty="0"/>
            <a:t>)</a:t>
          </a:r>
        </a:p>
      </dgm:t>
    </dgm:pt>
    <dgm:pt modelId="{82BA46B3-D642-4D3A-9875-42EE73AF3B78}" type="parTrans" cxnId="{F1E57D4F-E792-4C4A-80D4-CD658867A4B7}">
      <dgm:prSet/>
      <dgm:spPr/>
      <dgm:t>
        <a:bodyPr/>
        <a:lstStyle/>
        <a:p>
          <a:endParaRPr lang="en-US"/>
        </a:p>
      </dgm:t>
    </dgm:pt>
    <dgm:pt modelId="{DC211BC1-3A52-4638-8EFE-8FA774A0C8F2}" type="sibTrans" cxnId="{F1E57D4F-E792-4C4A-80D4-CD658867A4B7}">
      <dgm:prSet/>
      <dgm:spPr/>
      <dgm:t>
        <a:bodyPr/>
        <a:lstStyle/>
        <a:p>
          <a:endParaRPr lang="en-US"/>
        </a:p>
      </dgm:t>
    </dgm:pt>
    <dgm:pt modelId="{6F83336C-9625-4D57-91B5-41CDAAEA57D1}">
      <dgm:prSet/>
      <dgm:spPr/>
      <dgm:t>
        <a:bodyPr/>
        <a:lstStyle/>
        <a:p>
          <a:r>
            <a:rPr lang="zh-TW" dirty="0"/>
            <a:t>體型最小</a:t>
          </a:r>
          <a:r>
            <a:rPr lang="en-US" dirty="0"/>
            <a:t>:</a:t>
          </a:r>
          <a:r>
            <a:rPr lang="en-US" dirty="0" err="1"/>
            <a:t>褐小灰蝶</a:t>
          </a:r>
          <a:r>
            <a:rPr lang="en-US" dirty="0"/>
            <a:t>(16</a:t>
          </a:r>
          <a:r>
            <a:rPr lang="zh-TW" dirty="0"/>
            <a:t>毫米</a:t>
          </a:r>
          <a:r>
            <a:rPr lang="en-US" dirty="0"/>
            <a:t>)</a:t>
          </a:r>
        </a:p>
      </dgm:t>
    </dgm:pt>
    <dgm:pt modelId="{E2B17776-F588-44AC-A312-41AAE4FED89D}" type="parTrans" cxnId="{BF22AE30-56AB-49F8-92D9-6AABBB8E91CF}">
      <dgm:prSet/>
      <dgm:spPr/>
      <dgm:t>
        <a:bodyPr/>
        <a:lstStyle/>
        <a:p>
          <a:endParaRPr lang="en-US"/>
        </a:p>
      </dgm:t>
    </dgm:pt>
    <dgm:pt modelId="{7FAB9205-4F0B-4824-A9E6-725B7E186A2A}" type="sibTrans" cxnId="{BF22AE30-56AB-49F8-92D9-6AABBB8E91CF}">
      <dgm:prSet/>
      <dgm:spPr/>
      <dgm:t>
        <a:bodyPr/>
        <a:lstStyle/>
        <a:p>
          <a:endParaRPr lang="en-US"/>
        </a:p>
      </dgm:t>
    </dgm:pt>
    <dgm:pt modelId="{9457EEF9-9FBC-4B1A-90B3-16BFDC105DC4}" type="pres">
      <dgm:prSet presAssocID="{5698C4C6-4E89-432D-966D-CE7D2B154C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D5B504-7DB8-4B5C-8DCB-12D77D44964F}" type="pres">
      <dgm:prSet presAssocID="{1B879DB5-EA87-48B2-8D31-9D6035AF26B2}" presName="hierRoot1" presStyleCnt="0">
        <dgm:presLayoutVars>
          <dgm:hierBranch val="init"/>
        </dgm:presLayoutVars>
      </dgm:prSet>
      <dgm:spPr/>
    </dgm:pt>
    <dgm:pt modelId="{99307729-301F-4739-ACE7-3F8E7FE4B599}" type="pres">
      <dgm:prSet presAssocID="{1B879DB5-EA87-48B2-8D31-9D6035AF26B2}" presName="rootComposite1" presStyleCnt="0"/>
      <dgm:spPr/>
    </dgm:pt>
    <dgm:pt modelId="{1E2FD53D-418A-4BE7-B88B-9114100FDF33}" type="pres">
      <dgm:prSet presAssocID="{1B879DB5-EA87-48B2-8D31-9D6035AF26B2}" presName="rootText1" presStyleLbl="node0" presStyleIdx="0" presStyleCnt="2" custLinFactNeighborX="-53" custLinFactNeighborY="74372">
        <dgm:presLayoutVars>
          <dgm:chPref val="3"/>
        </dgm:presLayoutVars>
      </dgm:prSet>
      <dgm:spPr/>
    </dgm:pt>
    <dgm:pt modelId="{ED2A0D9F-7ADC-406B-B54E-BDCA30B70923}" type="pres">
      <dgm:prSet presAssocID="{1B879DB5-EA87-48B2-8D31-9D6035AF26B2}" presName="rootConnector1" presStyleLbl="node1" presStyleIdx="0" presStyleCnt="0"/>
      <dgm:spPr/>
    </dgm:pt>
    <dgm:pt modelId="{0573672B-D038-456F-8A83-4A0E422B2BC7}" type="pres">
      <dgm:prSet presAssocID="{1B879DB5-EA87-48B2-8D31-9D6035AF26B2}" presName="hierChild2" presStyleCnt="0"/>
      <dgm:spPr/>
    </dgm:pt>
    <dgm:pt modelId="{C8CA7BBA-81FD-4823-99B3-839D54415417}" type="pres">
      <dgm:prSet presAssocID="{1B879DB5-EA87-48B2-8D31-9D6035AF26B2}" presName="hierChild3" presStyleCnt="0"/>
      <dgm:spPr/>
    </dgm:pt>
    <dgm:pt modelId="{3A4878B5-A5FA-4F5C-AED5-4DFB3220FE17}" type="pres">
      <dgm:prSet presAssocID="{6F83336C-9625-4D57-91B5-41CDAAEA57D1}" presName="hierRoot1" presStyleCnt="0">
        <dgm:presLayoutVars>
          <dgm:hierBranch val="init"/>
        </dgm:presLayoutVars>
      </dgm:prSet>
      <dgm:spPr/>
    </dgm:pt>
    <dgm:pt modelId="{7EDC7557-0C00-4201-88BC-4E27E1B6BA96}" type="pres">
      <dgm:prSet presAssocID="{6F83336C-9625-4D57-91B5-41CDAAEA57D1}" presName="rootComposite1" presStyleCnt="0"/>
      <dgm:spPr/>
    </dgm:pt>
    <dgm:pt modelId="{CE4F5FE9-E148-4EBE-BA12-889AD77F3CBD}" type="pres">
      <dgm:prSet presAssocID="{6F83336C-9625-4D57-91B5-41CDAAEA57D1}" presName="rootText1" presStyleLbl="node0" presStyleIdx="1" presStyleCnt="2" custLinFactNeighborX="53" custLinFactNeighborY="74372">
        <dgm:presLayoutVars>
          <dgm:chPref val="3"/>
        </dgm:presLayoutVars>
      </dgm:prSet>
      <dgm:spPr/>
    </dgm:pt>
    <dgm:pt modelId="{30468D9A-7A8A-4EAD-956C-74F8514527A6}" type="pres">
      <dgm:prSet presAssocID="{6F83336C-9625-4D57-91B5-41CDAAEA57D1}" presName="rootConnector1" presStyleLbl="node1" presStyleIdx="0" presStyleCnt="0"/>
      <dgm:spPr/>
    </dgm:pt>
    <dgm:pt modelId="{8C9EFE91-158F-4251-94FB-68D1BF4BD66E}" type="pres">
      <dgm:prSet presAssocID="{6F83336C-9625-4D57-91B5-41CDAAEA57D1}" presName="hierChild2" presStyleCnt="0"/>
      <dgm:spPr/>
    </dgm:pt>
    <dgm:pt modelId="{47BE89D7-3F8B-4A9A-97ED-AAD04976C524}" type="pres">
      <dgm:prSet presAssocID="{6F83336C-9625-4D57-91B5-41CDAAEA57D1}" presName="hierChild3" presStyleCnt="0"/>
      <dgm:spPr/>
    </dgm:pt>
  </dgm:ptLst>
  <dgm:cxnLst>
    <dgm:cxn modelId="{45E92A10-3A95-4A3E-B619-B5FAA67BC724}" type="presOf" srcId="{5698C4C6-4E89-432D-966D-CE7D2B154C26}" destId="{9457EEF9-9FBC-4B1A-90B3-16BFDC105DC4}" srcOrd="0" destOrd="0" presId="urn:microsoft.com/office/officeart/2005/8/layout/orgChart1"/>
    <dgm:cxn modelId="{EC0E361D-0F29-464D-A858-1FEAA1788797}" type="presOf" srcId="{6F83336C-9625-4D57-91B5-41CDAAEA57D1}" destId="{CE4F5FE9-E148-4EBE-BA12-889AD77F3CBD}" srcOrd="0" destOrd="0" presId="urn:microsoft.com/office/officeart/2005/8/layout/orgChart1"/>
    <dgm:cxn modelId="{BF22AE30-56AB-49F8-92D9-6AABBB8E91CF}" srcId="{5698C4C6-4E89-432D-966D-CE7D2B154C26}" destId="{6F83336C-9625-4D57-91B5-41CDAAEA57D1}" srcOrd="1" destOrd="0" parTransId="{E2B17776-F588-44AC-A312-41AAE4FED89D}" sibTransId="{7FAB9205-4F0B-4824-A9E6-725B7E186A2A}"/>
    <dgm:cxn modelId="{F1E57D4F-E792-4C4A-80D4-CD658867A4B7}" srcId="{5698C4C6-4E89-432D-966D-CE7D2B154C26}" destId="{1B879DB5-EA87-48B2-8D31-9D6035AF26B2}" srcOrd="0" destOrd="0" parTransId="{82BA46B3-D642-4D3A-9875-42EE73AF3B78}" sibTransId="{DC211BC1-3A52-4638-8EFE-8FA774A0C8F2}"/>
    <dgm:cxn modelId="{AB574D89-A1B2-4CA0-9617-FF4878270F79}" type="presOf" srcId="{1B879DB5-EA87-48B2-8D31-9D6035AF26B2}" destId="{ED2A0D9F-7ADC-406B-B54E-BDCA30B70923}" srcOrd="1" destOrd="0" presId="urn:microsoft.com/office/officeart/2005/8/layout/orgChart1"/>
    <dgm:cxn modelId="{32377E8D-C68E-46B0-BA3B-8993A4485075}" type="presOf" srcId="{6F83336C-9625-4D57-91B5-41CDAAEA57D1}" destId="{30468D9A-7A8A-4EAD-956C-74F8514527A6}" srcOrd="1" destOrd="0" presId="urn:microsoft.com/office/officeart/2005/8/layout/orgChart1"/>
    <dgm:cxn modelId="{56F45E8E-9540-4E62-B87C-B7EB525F1184}" type="presOf" srcId="{1B879DB5-EA87-48B2-8D31-9D6035AF26B2}" destId="{1E2FD53D-418A-4BE7-B88B-9114100FDF33}" srcOrd="0" destOrd="0" presId="urn:microsoft.com/office/officeart/2005/8/layout/orgChart1"/>
    <dgm:cxn modelId="{11965BA4-1099-4F63-9F66-9CC3AE6C9301}" type="presParOf" srcId="{9457EEF9-9FBC-4B1A-90B3-16BFDC105DC4}" destId="{1ED5B504-7DB8-4B5C-8DCB-12D77D44964F}" srcOrd="0" destOrd="0" presId="urn:microsoft.com/office/officeart/2005/8/layout/orgChart1"/>
    <dgm:cxn modelId="{0C51CAEE-5953-42A0-8B47-CD0D199D4FE8}" type="presParOf" srcId="{1ED5B504-7DB8-4B5C-8DCB-12D77D44964F}" destId="{99307729-301F-4739-ACE7-3F8E7FE4B599}" srcOrd="0" destOrd="0" presId="urn:microsoft.com/office/officeart/2005/8/layout/orgChart1"/>
    <dgm:cxn modelId="{EB41D133-F070-485B-A7A6-E5449EE4D9C5}" type="presParOf" srcId="{99307729-301F-4739-ACE7-3F8E7FE4B599}" destId="{1E2FD53D-418A-4BE7-B88B-9114100FDF33}" srcOrd="0" destOrd="0" presId="urn:microsoft.com/office/officeart/2005/8/layout/orgChart1"/>
    <dgm:cxn modelId="{CC1D2078-B639-4266-963A-BB5FF74C504E}" type="presParOf" srcId="{99307729-301F-4739-ACE7-3F8E7FE4B599}" destId="{ED2A0D9F-7ADC-406B-B54E-BDCA30B70923}" srcOrd="1" destOrd="0" presId="urn:microsoft.com/office/officeart/2005/8/layout/orgChart1"/>
    <dgm:cxn modelId="{D2F28B3D-37AE-45AE-AFFF-F1B9D640C093}" type="presParOf" srcId="{1ED5B504-7DB8-4B5C-8DCB-12D77D44964F}" destId="{0573672B-D038-456F-8A83-4A0E422B2BC7}" srcOrd="1" destOrd="0" presId="urn:microsoft.com/office/officeart/2005/8/layout/orgChart1"/>
    <dgm:cxn modelId="{20FCFE35-6939-4B3E-AF62-0BAF30DE153F}" type="presParOf" srcId="{1ED5B504-7DB8-4B5C-8DCB-12D77D44964F}" destId="{C8CA7BBA-81FD-4823-99B3-839D54415417}" srcOrd="2" destOrd="0" presId="urn:microsoft.com/office/officeart/2005/8/layout/orgChart1"/>
    <dgm:cxn modelId="{EEC6DA54-74C3-4A6C-AA68-0D6AC98388D9}" type="presParOf" srcId="{9457EEF9-9FBC-4B1A-90B3-16BFDC105DC4}" destId="{3A4878B5-A5FA-4F5C-AED5-4DFB3220FE17}" srcOrd="1" destOrd="0" presId="urn:microsoft.com/office/officeart/2005/8/layout/orgChart1"/>
    <dgm:cxn modelId="{1FA69721-98DE-4A99-8B7A-A4CEA1126DC2}" type="presParOf" srcId="{3A4878B5-A5FA-4F5C-AED5-4DFB3220FE17}" destId="{7EDC7557-0C00-4201-88BC-4E27E1B6BA96}" srcOrd="0" destOrd="0" presId="urn:microsoft.com/office/officeart/2005/8/layout/orgChart1"/>
    <dgm:cxn modelId="{4AD2FBEF-6389-4208-B96D-F510319E3C3F}" type="presParOf" srcId="{7EDC7557-0C00-4201-88BC-4E27E1B6BA96}" destId="{CE4F5FE9-E148-4EBE-BA12-889AD77F3CBD}" srcOrd="0" destOrd="0" presId="urn:microsoft.com/office/officeart/2005/8/layout/orgChart1"/>
    <dgm:cxn modelId="{8F48E1BC-2ACB-4041-905A-1DD0E8E3A2DE}" type="presParOf" srcId="{7EDC7557-0C00-4201-88BC-4E27E1B6BA96}" destId="{30468D9A-7A8A-4EAD-956C-74F8514527A6}" srcOrd="1" destOrd="0" presId="urn:microsoft.com/office/officeart/2005/8/layout/orgChart1"/>
    <dgm:cxn modelId="{A23D1914-833E-4381-B2B1-34B155876D0E}" type="presParOf" srcId="{3A4878B5-A5FA-4F5C-AED5-4DFB3220FE17}" destId="{8C9EFE91-158F-4251-94FB-68D1BF4BD66E}" srcOrd="1" destOrd="0" presId="urn:microsoft.com/office/officeart/2005/8/layout/orgChart1"/>
    <dgm:cxn modelId="{BAC812D3-E36B-432A-994D-E3AA9E06B62A}" type="presParOf" srcId="{3A4878B5-A5FA-4F5C-AED5-4DFB3220FE17}" destId="{47BE89D7-3F8B-4A9A-97ED-AAD04976C5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A20A9-B14F-40D1-9744-1DA49463B573}">
      <dsp:nvSpPr>
        <dsp:cNvPr id="0" name=""/>
        <dsp:cNvSpPr/>
      </dsp:nvSpPr>
      <dsp:spPr>
        <a:xfrm>
          <a:off x="0" y="16625"/>
          <a:ext cx="5393367" cy="15192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頭節</a:t>
          </a:r>
          <a:endParaRPr lang="en-US" sz="4900" kern="1200" dirty="0"/>
        </a:p>
      </dsp:txBody>
      <dsp:txXfrm>
        <a:off x="74163" y="90788"/>
        <a:ext cx="5245041" cy="1370918"/>
      </dsp:txXfrm>
    </dsp:sp>
    <dsp:sp modelId="{97BA7DC6-F43C-4942-8CD9-99C6D536456F}">
      <dsp:nvSpPr>
        <dsp:cNvPr id="0" name=""/>
        <dsp:cNvSpPr/>
      </dsp:nvSpPr>
      <dsp:spPr>
        <a:xfrm>
          <a:off x="0" y="1676990"/>
          <a:ext cx="5393367" cy="151924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胸節</a:t>
          </a:r>
        </a:p>
      </dsp:txBody>
      <dsp:txXfrm>
        <a:off x="74163" y="1751153"/>
        <a:ext cx="5245041" cy="1370918"/>
      </dsp:txXfrm>
    </dsp:sp>
    <dsp:sp modelId="{627F4FA7-3824-4F84-AEAA-104046930A9A}">
      <dsp:nvSpPr>
        <dsp:cNvPr id="0" name=""/>
        <dsp:cNvSpPr/>
      </dsp:nvSpPr>
      <dsp:spPr>
        <a:xfrm>
          <a:off x="0" y="3337355"/>
          <a:ext cx="5393367" cy="151924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腹節</a:t>
          </a:r>
        </a:p>
      </dsp:txBody>
      <dsp:txXfrm>
        <a:off x="74163" y="3411518"/>
        <a:ext cx="5245041" cy="1370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FD53D-418A-4BE7-B88B-9114100FDF33}">
      <dsp:nvSpPr>
        <dsp:cNvPr id="0" name=""/>
        <dsp:cNvSpPr/>
      </dsp:nvSpPr>
      <dsp:spPr>
        <a:xfrm>
          <a:off x="16" y="4100946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 dirty="0"/>
            <a:t>體型最大</a:t>
          </a:r>
          <a:r>
            <a:rPr lang="en-US" sz="4900" kern="1200" dirty="0"/>
            <a:t>:</a:t>
          </a:r>
          <a:r>
            <a:rPr lang="en-US" sz="4900" kern="1200" dirty="0" err="1"/>
            <a:t>亞歷山大鳥翼鳳蝶</a:t>
          </a:r>
          <a:r>
            <a:rPr lang="en-US" sz="4900" kern="1200" dirty="0"/>
            <a:t>(</a:t>
          </a:r>
          <a:r>
            <a:rPr lang="en-US" sz="4900" kern="1200" dirty="0" err="1"/>
            <a:t>展翅</a:t>
          </a:r>
          <a:r>
            <a:rPr lang="zh-TW" sz="4900" kern="1200" dirty="0"/>
            <a:t>寬</a:t>
          </a:r>
          <a:r>
            <a:rPr lang="en-US" sz="4900" kern="1200" dirty="0"/>
            <a:t>280</a:t>
          </a:r>
          <a:r>
            <a:rPr lang="zh-TW" sz="4900" kern="1200" dirty="0"/>
            <a:t>毫米</a:t>
          </a:r>
          <a:r>
            <a:rPr lang="en-US" sz="4900" kern="1200" dirty="0"/>
            <a:t>)</a:t>
          </a:r>
        </a:p>
      </dsp:txBody>
      <dsp:txXfrm>
        <a:off x="16" y="4100946"/>
        <a:ext cx="5514082" cy="2757041"/>
      </dsp:txXfrm>
    </dsp:sp>
    <dsp:sp modelId="{CE4F5FE9-E148-4EBE-BA12-889AD77F3CBD}">
      <dsp:nvSpPr>
        <dsp:cNvPr id="0" name=""/>
        <dsp:cNvSpPr/>
      </dsp:nvSpPr>
      <dsp:spPr>
        <a:xfrm>
          <a:off x="6677901" y="4100946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 dirty="0"/>
            <a:t>體型最小</a:t>
          </a:r>
          <a:r>
            <a:rPr lang="en-US" sz="4900" kern="1200" dirty="0"/>
            <a:t>:</a:t>
          </a:r>
          <a:r>
            <a:rPr lang="en-US" sz="4900" kern="1200" dirty="0" err="1"/>
            <a:t>褐小灰蝶</a:t>
          </a:r>
          <a:r>
            <a:rPr lang="en-US" sz="4900" kern="1200" dirty="0"/>
            <a:t>(16</a:t>
          </a:r>
          <a:r>
            <a:rPr lang="zh-TW" sz="4900" kern="1200" dirty="0"/>
            <a:t>毫米</a:t>
          </a:r>
          <a:r>
            <a:rPr lang="en-US" sz="4900" kern="1200" dirty="0"/>
            <a:t>)</a:t>
          </a:r>
        </a:p>
      </dsp:txBody>
      <dsp:txXfrm>
        <a:off x="6677901" y="4100946"/>
        <a:ext cx="5514082" cy="2757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3ADD-A9A1-4039-9B75-0C82D0811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06C513-F5A1-4745-9222-7FFF25364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12B3B-8A79-4281-B081-9D038BD3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16533-7682-4044-A2FD-FB25AC32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30D27-46FF-4C66-A327-B85B7387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74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C1ECF-39D5-4645-908C-36B08D47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8927BC-2CEC-4C5B-9958-1886A603A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4BF0F7-62DE-4231-8194-5D6D8ED3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9A7DE-1C52-4592-99C4-3511E774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DED3CC-09B9-452E-ACA0-E20F86C0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7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29E998-B831-469D-9C68-72373D8EC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ADF39C-C3B5-44D6-A54E-9E78BD215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75C1A7-B853-42F5-A3FE-06976B2D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9A661-E950-4506-9AF0-338D03FD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3A21A5-FACF-4008-BB2D-B78FA9BE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61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78895-F447-4BE2-B23C-8FAB3E2B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A5499-7335-4034-B20F-C7B262D9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7D13C2-115F-43D7-A707-A58A8A1F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D0FF12-C150-4776-AFE1-AEB4CB3B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6DD85-A905-4549-9854-8CCF2FF6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3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461C4-C3B3-4DA7-B71B-50FF17B4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20CF18-4B58-4F4C-8490-F2F4F1C6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1FD342-72F1-4580-B688-7B93510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E0ABFF-E3F4-4FB7-811E-4EC3539E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FB6AB7-27D6-4E9B-BDDA-1C5F8C0B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3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058CA-C81A-412E-9DF8-CC46A028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F2DB6-B2CC-470A-84BB-2C62EAC0B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3780A3-3A7B-4AA9-B8C4-57A5A42D5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F67EE0-DEF4-4CA0-91B7-3A9B8BF7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FD998-39B7-4082-8FF4-C5056AE8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B19139-A355-44E0-A3D0-CA84CFAF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6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3B1A4-0383-4662-B16F-B079D0BE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D87C73-04F2-4315-923D-88C7E3EB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636659-F627-4C62-864C-AC831C74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062709-C71B-42C2-A31A-F008415A3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4BF664-BF51-444E-BEA5-0800E0798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BCF147-674A-45E7-A083-0F84E0EF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94BA6F-0035-4B82-9AF0-7B2A411E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983370-73AF-4D65-B354-C0A8F1D0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9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74933-C951-47CE-80E8-048A6568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1796C0-CD26-4EFD-B359-757DF4DA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E924A2-E3EF-4501-89A4-FBA599BD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F804F8-AD0E-49E3-A265-50B63B4A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1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2103F6-04DB-40E6-A008-DFDA3767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6040EC-B331-48CB-8FD7-CB1B010C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D7793D-7CF2-4FF7-9579-DACFE6C4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24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506DE-2DB2-4444-BEBE-210FC6A3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F9AB1A-5084-4702-9512-E5C3DD3E1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FA0AFD-FE36-4AF9-A84D-61CB92E98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B0C920-ACBE-4445-9A29-72E7B32A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CF3C39-4CFC-4529-A7A6-452D204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D187AF-B1C5-4382-94F5-90D99FFD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09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3C8E1-9FEF-4335-8789-5366F226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1E2062-019E-4446-845C-083A9F21E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DEDA0C-52F4-4502-A585-98A872F8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59EB84-0BD0-42C3-8570-4E66CD53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67247-1049-41B6-81D9-93A6CA77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AB9BA-A023-45CA-BC9F-149A9B29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1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1BF595-247B-4C91-A8B7-C0B3A1E3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1B513-0D2D-40AE-B5BF-2554ADB9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A64D2-52EE-4880-A1A1-C78E69E7C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14AD-902A-4F4F-A2EB-264A0BAB2CA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FE659E-1BE3-443C-8A03-07B50189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0AB28-31E3-45CE-911A-ABBA12C4F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8C0A-81B7-4AFD-B3DA-A45E43003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4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OaIGTuov0h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www.youtube.com/watch?v=YJKdud2Vl9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5B76E-F7D9-4574-B2B0-31C9625D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/>
              <a:t>			</a:t>
            </a:r>
            <a:r>
              <a:rPr lang="zh-TW" altLang="en-US" sz="7200" dirty="0"/>
              <a:t>節肢動物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70908C-23D1-4B9B-ACB9-B4B75AFFB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zh-TW" altLang="en-US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D67D34-5545-4A32-A315-4C46AE9A9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0CFE36-C365-4CB2-BB0C-5EA7B1D1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4538705" cy="4795408"/>
          </a:xfrm>
        </p:spPr>
        <p:txBody>
          <a:bodyPr>
            <a:normAutofit/>
          </a:bodyPr>
          <a:lstStyle/>
          <a:p>
            <a:r>
              <a:rPr lang="zh-TW" altLang="en-US" sz="8000" dirty="0"/>
              <a:t>構造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81AED5-4AC5-48AE-9F1E-953E23A20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C4A36C-B1EB-4F11-BE48-0055E741B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2195D34-D0B0-42E1-98D4-6FD584519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691449"/>
              </p:ext>
            </p:extLst>
          </p:nvPr>
        </p:nvGraphicFramePr>
        <p:xfrm>
          <a:off x="5561161" y="992387"/>
          <a:ext cx="5393367" cy="487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07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73F5E2-0209-4319-88F1-4E2A5D72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B3FFB-9DE9-4FF7-A423-F86C96BA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4200EF-E4AD-4023-8516-11F240BE0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DDEA284-5720-49BA-A732-66BE4D3A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10"/>
            <a:ext cx="5514829" cy="4837656"/>
          </a:xfrm>
        </p:spPr>
        <p:txBody>
          <a:bodyPr anchor="t">
            <a:normAutofit/>
          </a:bodyPr>
          <a:lstStyle/>
          <a:p>
            <a:r>
              <a:rPr lang="zh-TW" altLang="en-US" sz="7200" dirty="0"/>
              <a:t>頭部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E5DB7A-298F-431A-BE9D-3D904A6E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2" y="694289"/>
            <a:ext cx="4389755" cy="579793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00647-7E32-4CFD-BC56-36BD3EFE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682654"/>
            <a:ext cx="9445751" cy="540288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zh-TW" sz="3200" dirty="0" err="1"/>
              <a:t>觸角</a:t>
            </a:r>
            <a:r>
              <a:rPr lang="en-US" altLang="zh-TW" sz="3200" dirty="0"/>
              <a:t>:</a:t>
            </a:r>
          </a:p>
          <a:p>
            <a:pPr marL="0" indent="0">
              <a:buNone/>
            </a:pPr>
            <a:r>
              <a:rPr lang="zh-TW" altLang="en-US" sz="3200" dirty="0"/>
              <a:t> </a:t>
            </a:r>
            <a:r>
              <a:rPr lang="zh-TW" altLang="zh-TW" sz="3200" dirty="0"/>
              <a:t>觸覺</a:t>
            </a:r>
            <a:r>
              <a:rPr lang="zh-TW" altLang="en-US" sz="3200" dirty="0"/>
              <a:t> </a:t>
            </a:r>
            <a:r>
              <a:rPr lang="zh-TW" altLang="zh-TW" sz="3200" dirty="0"/>
              <a:t>傳遞氣味信息</a:t>
            </a:r>
            <a:r>
              <a:rPr lang="zh-TW" altLang="en-US" sz="3200" dirty="0"/>
              <a:t> </a:t>
            </a:r>
            <a:endParaRPr lang="zh-TW" altLang="zh-TW" sz="3200" dirty="0"/>
          </a:p>
          <a:p>
            <a:pPr marL="0" indent="0">
              <a:buNone/>
            </a:pP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err="1"/>
              <a:t>複眼</a:t>
            </a:r>
            <a:r>
              <a:rPr lang="en-US" altLang="zh-TW" sz="3200" dirty="0"/>
              <a:t>:</a:t>
            </a:r>
          </a:p>
          <a:p>
            <a:pPr marL="0" indent="0">
              <a:buNone/>
            </a:pPr>
            <a:r>
              <a:rPr lang="zh-TW" altLang="en-US" sz="3200" dirty="0"/>
              <a:t> </a:t>
            </a:r>
            <a:r>
              <a:rPr lang="zh-TW" altLang="zh-TW" sz="3200" dirty="0"/>
              <a:t>有上千隻</a:t>
            </a:r>
            <a:r>
              <a:rPr lang="en-US" altLang="zh-TW" sz="3200" dirty="0" err="1"/>
              <a:t>小眼</a:t>
            </a:r>
            <a:r>
              <a:rPr lang="zh-TW" altLang="zh-TW" sz="3200" dirty="0"/>
              <a:t>組成</a:t>
            </a:r>
            <a:r>
              <a:rPr lang="zh-TW" altLang="en-US" sz="3200" dirty="0"/>
              <a:t> </a:t>
            </a:r>
            <a:r>
              <a:rPr lang="zh-TW" altLang="zh-TW" sz="3200" dirty="0"/>
              <a:t>獨立成像</a:t>
            </a:r>
          </a:p>
          <a:p>
            <a:pPr marL="0" indent="0">
              <a:buNone/>
            </a:pP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err="1"/>
              <a:t>口器</a:t>
            </a:r>
            <a:r>
              <a:rPr lang="en-US" altLang="zh-TW" sz="3200" dirty="0"/>
              <a:t>:</a:t>
            </a:r>
          </a:p>
          <a:p>
            <a:pPr marL="0" indent="0">
              <a:buNone/>
            </a:pPr>
            <a:r>
              <a:rPr lang="zh-TW" altLang="zh-TW" sz="3200" dirty="0"/>
              <a:t>上顎嚼咬</a:t>
            </a:r>
            <a:r>
              <a:rPr lang="zh-TW" altLang="en-US" sz="3200" dirty="0"/>
              <a:t> </a:t>
            </a:r>
            <a:r>
              <a:rPr lang="zh-TW" altLang="zh-TW" sz="3200" dirty="0"/>
              <a:t>下顎穩住和進一步細嚼</a:t>
            </a:r>
            <a:endParaRPr lang="en-US" altLang="zh-TW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A873F5-BB84-4D35-9D93-11D3101C3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94CBE5-BFC8-4258-85F5-54571F4F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73F5E2-0209-4319-88F1-4E2A5D72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B3FFB-9DE9-4FF7-A423-F86C96BA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4200EF-E4AD-4023-8516-11F240BE0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361EDD-64F6-42D3-8458-8EECDAA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9" y="-24884"/>
            <a:ext cx="5514829" cy="4837656"/>
          </a:xfrm>
        </p:spPr>
        <p:txBody>
          <a:bodyPr anchor="t">
            <a:normAutofit/>
          </a:bodyPr>
          <a:lstStyle/>
          <a:p>
            <a:r>
              <a:rPr lang="zh-TW" altLang="en-US" sz="7200" dirty="0"/>
              <a:t>胸部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0851A-091C-48F9-B32C-F03ECBEC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521" y="709535"/>
            <a:ext cx="9542005" cy="54333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zh-TW" sz="3200" dirty="0"/>
              <a:t>三個體節組成</a:t>
            </a:r>
            <a:r>
              <a:rPr lang="zh-TW" altLang="en-US" sz="3200" dirty="0"/>
              <a:t> </a:t>
            </a:r>
            <a:r>
              <a:rPr lang="zh-TW" altLang="zh-TW" sz="3200" dirty="0"/>
              <a:t>為</a:t>
            </a:r>
            <a:r>
              <a:rPr lang="en-US" altLang="zh-TW" sz="3200" dirty="0" err="1"/>
              <a:t>前胸</a:t>
            </a:r>
            <a:r>
              <a:rPr lang="zh-TW" altLang="zh-TW" sz="3200" dirty="0"/>
              <a:t>、</a:t>
            </a:r>
            <a:r>
              <a:rPr lang="en-US" altLang="zh-TW" sz="3200" dirty="0" err="1"/>
              <a:t>中胸</a:t>
            </a:r>
            <a:r>
              <a:rPr lang="zh-TW" altLang="zh-TW" sz="3200" dirty="0"/>
              <a:t>和</a:t>
            </a:r>
            <a:r>
              <a:rPr lang="en-US" altLang="zh-TW" sz="3200" dirty="0" err="1"/>
              <a:t>後胸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各</a:t>
            </a:r>
            <a:r>
              <a:rPr lang="zh-TW" altLang="zh-TW" sz="3200" dirty="0"/>
              <a:t>帶有一對附肢稱為胸足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(</a:t>
            </a:r>
            <a:r>
              <a:rPr lang="en-US" altLang="zh-TW" sz="3200" dirty="0" err="1"/>
              <a:t>基節</a:t>
            </a:r>
            <a:r>
              <a:rPr lang="zh-TW" altLang="zh-TW" sz="3200" dirty="0"/>
              <a:t>、</a:t>
            </a:r>
            <a:r>
              <a:rPr lang="en-US" altLang="zh-TW" sz="3200" dirty="0" err="1"/>
              <a:t>轉節</a:t>
            </a:r>
            <a:r>
              <a:rPr lang="zh-TW" altLang="zh-TW" sz="3200" dirty="0"/>
              <a:t>、</a:t>
            </a:r>
            <a:r>
              <a:rPr lang="en-US" altLang="zh-TW" sz="3200" dirty="0" err="1"/>
              <a:t>腿節</a:t>
            </a:r>
            <a:r>
              <a:rPr lang="zh-TW" altLang="zh-TW" sz="3200" dirty="0"/>
              <a:t>、</a:t>
            </a:r>
            <a:r>
              <a:rPr lang="en-US" altLang="zh-TW" sz="3200" dirty="0" err="1"/>
              <a:t>脛節</a:t>
            </a:r>
            <a:r>
              <a:rPr lang="zh-TW" altLang="zh-TW" sz="3200" dirty="0"/>
              <a:t>、</a:t>
            </a:r>
            <a:r>
              <a:rPr lang="en-US" altLang="zh-TW" sz="3200" dirty="0" err="1"/>
              <a:t>跗節</a:t>
            </a:r>
            <a:r>
              <a:rPr lang="zh-TW" altLang="en-US" sz="3200" dirty="0"/>
              <a:t>、</a:t>
            </a:r>
            <a:r>
              <a:rPr lang="en-US" altLang="zh-TW" sz="3200" dirty="0" err="1"/>
              <a:t>前跗節</a:t>
            </a:r>
            <a:r>
              <a:rPr lang="en-US" altLang="zh-TW" sz="3200" dirty="0"/>
              <a:t>)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zh-TW" altLang="zh-TW" sz="3200" dirty="0"/>
              <a:t>翅膀</a:t>
            </a:r>
            <a:r>
              <a:rPr lang="en-US" altLang="zh-TW" sz="3200" dirty="0"/>
              <a:t>-&gt;</a:t>
            </a:r>
            <a:r>
              <a:rPr lang="en-US" altLang="zh-TW" sz="3200" dirty="0" err="1"/>
              <a:t>翅脈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zh-TW" altLang="zh-TW" sz="3200" dirty="0"/>
              <a:t>前翅比後翅窄而有力</a:t>
            </a:r>
            <a:endParaRPr lang="zh-TW" altLang="en-US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A873F5-BB84-4D35-9D93-11D3101C3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94CBE5-BFC8-4258-85F5-54571F4F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57FE62D2-5F78-47E8-B54E-D4C599EA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781424"/>
            <a:ext cx="48768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73F5E2-0209-4319-88F1-4E2A5D72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B3FFB-9DE9-4FF7-A423-F86C96BA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4200EF-E4AD-4023-8516-11F240BE0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F997B4-C026-47ED-BE0D-D8B71C05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10"/>
            <a:ext cx="5514829" cy="4837656"/>
          </a:xfrm>
        </p:spPr>
        <p:txBody>
          <a:bodyPr anchor="t">
            <a:normAutofit/>
          </a:bodyPr>
          <a:lstStyle/>
          <a:p>
            <a:r>
              <a:rPr lang="zh-TW" altLang="en-US" sz="7200" dirty="0"/>
              <a:t>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26024-A7DD-4EB8-839C-6BDCBEAE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949" y="694289"/>
            <a:ext cx="9463678" cy="54181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zh-TW" sz="3000" dirty="0"/>
              <a:t>重要</a:t>
            </a:r>
            <a:r>
              <a:rPr lang="en-US" altLang="zh-TW" sz="3000" dirty="0" err="1"/>
              <a:t>器官</a:t>
            </a:r>
            <a:r>
              <a:rPr lang="en-US" altLang="zh-TW" sz="3000" dirty="0"/>
              <a:t>:</a:t>
            </a:r>
            <a:r>
              <a:rPr lang="zh-TW" altLang="zh-TW" sz="3000" dirty="0"/>
              <a:t>管狀的</a:t>
            </a:r>
            <a:r>
              <a:rPr lang="en-US" altLang="zh-TW" sz="3000" dirty="0" err="1"/>
              <a:t>心臟</a:t>
            </a:r>
            <a:r>
              <a:rPr lang="en-US" altLang="zh-TW" sz="3000" dirty="0"/>
              <a:t>/</a:t>
            </a:r>
            <a:r>
              <a:rPr lang="zh-TW" altLang="zh-TW" sz="3000" dirty="0"/>
              <a:t>梯形</a:t>
            </a:r>
            <a:r>
              <a:rPr lang="en-US" altLang="zh-TW" sz="3000" dirty="0" err="1"/>
              <a:t>神經系統</a:t>
            </a:r>
            <a:r>
              <a:rPr lang="en-US" altLang="zh-TW" sz="3000" dirty="0"/>
              <a:t>/</a:t>
            </a:r>
            <a:r>
              <a:rPr lang="zh-TW" altLang="zh-TW" sz="3000" dirty="0"/>
              <a:t>胃腸系統</a:t>
            </a:r>
            <a:r>
              <a:rPr lang="en-US" altLang="zh-TW" sz="3000" dirty="0"/>
              <a:t>/</a:t>
            </a:r>
            <a:r>
              <a:rPr lang="zh-TW" altLang="zh-TW" sz="3000" dirty="0"/>
              <a:t>生殖器官</a:t>
            </a:r>
          </a:p>
          <a:p>
            <a:pPr marL="0" indent="0">
              <a:buNone/>
            </a:pPr>
            <a:r>
              <a:rPr lang="zh-TW" altLang="en-US" sz="3000" dirty="0"/>
              <a:t> </a:t>
            </a:r>
            <a:endParaRPr lang="en-US" altLang="zh-TW" sz="3000" dirty="0"/>
          </a:p>
          <a:p>
            <a:pPr marL="0" indent="0">
              <a:buNone/>
            </a:pPr>
            <a:r>
              <a:rPr lang="zh-TW" altLang="zh-TW" sz="3000" dirty="0"/>
              <a:t>部分延伸至前方</a:t>
            </a:r>
            <a:r>
              <a:rPr lang="en-US" altLang="zh-TW" sz="3000" dirty="0"/>
              <a:t>:</a:t>
            </a:r>
            <a:r>
              <a:rPr lang="zh-TW" altLang="zh-TW" sz="3000" dirty="0"/>
              <a:t>神經中樞</a:t>
            </a:r>
            <a:r>
              <a:rPr lang="en-US" altLang="zh-TW" sz="3000" dirty="0"/>
              <a:t>-&gt;</a:t>
            </a:r>
            <a:r>
              <a:rPr lang="zh-TW" altLang="zh-TW" sz="3000" dirty="0"/>
              <a:t>神經節或是腦部</a:t>
            </a:r>
          </a:p>
          <a:p>
            <a:pPr marL="0" indent="0">
              <a:buNone/>
            </a:pPr>
            <a:endParaRPr lang="en-US" altLang="zh-TW" sz="3000" dirty="0"/>
          </a:p>
          <a:p>
            <a:pPr marL="0" indent="0">
              <a:buNone/>
            </a:pPr>
            <a:r>
              <a:rPr lang="zh-TW" altLang="zh-TW" sz="3000" dirty="0"/>
              <a:t>軀體中藏分支氣管</a:t>
            </a:r>
            <a:endParaRPr lang="en-US" altLang="zh-TW" sz="3000" dirty="0"/>
          </a:p>
          <a:p>
            <a:pPr marL="0" indent="0">
              <a:buNone/>
            </a:pPr>
            <a:r>
              <a:rPr lang="zh-TW" altLang="en-US" sz="3000" dirty="0"/>
              <a:t> 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 err="1"/>
              <a:t>粒線體</a:t>
            </a:r>
            <a:r>
              <a:rPr lang="zh-TW" altLang="zh-TW" sz="3000" dirty="0"/>
              <a:t>位於氣管開口附近</a:t>
            </a:r>
            <a:endParaRPr lang="en-US" altLang="zh-TW" sz="3000" dirty="0"/>
          </a:p>
          <a:p>
            <a:pPr marL="0" indent="0">
              <a:buNone/>
            </a:pPr>
            <a:endParaRPr lang="en-US" altLang="zh-TW" sz="3000" dirty="0"/>
          </a:p>
          <a:p>
            <a:pPr marL="0" indent="0">
              <a:buNone/>
            </a:pPr>
            <a:r>
              <a:rPr lang="zh-TW" altLang="zh-TW" sz="3000" dirty="0"/>
              <a:t>體側壁具有</a:t>
            </a:r>
            <a:r>
              <a:rPr lang="en-US" altLang="zh-TW" sz="3000" dirty="0" err="1"/>
              <a:t>氣孔</a:t>
            </a:r>
            <a:r>
              <a:rPr lang="zh-TW" altLang="en-US" sz="3000" dirty="0"/>
              <a:t> </a:t>
            </a:r>
            <a:r>
              <a:rPr lang="zh-TW" altLang="zh-TW" sz="3000" dirty="0"/>
              <a:t>為一種開放式循環系統</a:t>
            </a:r>
          </a:p>
          <a:p>
            <a:endParaRPr lang="zh-TW" alt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A873F5-BB84-4D35-9D93-11D3101C3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94CBE5-BFC8-4258-85F5-54571F4F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CA304899-30A8-42D7-BA99-1B802E85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919559"/>
            <a:ext cx="4762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3681E71-DB3F-40E7-8AB4-43478B62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88" y="2350036"/>
            <a:ext cx="1941094" cy="2242147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sz="6600" dirty="0"/>
              <a:t>生長</a:t>
            </a:r>
            <a:br>
              <a:rPr lang="en-US" altLang="zh-TW" sz="6600" dirty="0"/>
            </a:br>
            <a:r>
              <a:rPr lang="en-US" altLang="zh-TW" sz="6600" dirty="0"/>
              <a:t>&amp;	</a:t>
            </a:r>
            <a:br>
              <a:rPr lang="en-US" altLang="zh-TW" sz="6600" dirty="0"/>
            </a:br>
            <a:r>
              <a:rPr lang="zh-TW" altLang="en-US" sz="6600" dirty="0"/>
              <a:t>發育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A260F5-2C8F-4C8B-98DE-CE9F8406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936697"/>
            <a:ext cx="6892518" cy="5607882"/>
          </a:xfrm>
        </p:spPr>
        <p:txBody>
          <a:bodyPr anchor="ctr">
            <a:normAutofit fontScale="92500"/>
          </a:bodyPr>
          <a:lstStyle/>
          <a:p>
            <a:r>
              <a:rPr lang="zh-TW" altLang="zh-TW" sz="2400" dirty="0"/>
              <a:t>蛻皮</a:t>
            </a:r>
            <a:r>
              <a:rPr lang="en-US" altLang="zh-TW" sz="2400" dirty="0"/>
              <a:t>:</a:t>
            </a:r>
            <a:r>
              <a:rPr lang="zh-TW" altLang="zh-TW" sz="2400" dirty="0"/>
              <a:t>將舊的外殼褪去</a:t>
            </a:r>
            <a:r>
              <a:rPr lang="zh-TW" altLang="en-US" sz="2400" dirty="0"/>
              <a:t> </a:t>
            </a:r>
            <a:r>
              <a:rPr lang="zh-TW" altLang="zh-TW" sz="2400" dirty="0"/>
              <a:t>取而代之的是更大的外殼</a:t>
            </a:r>
            <a:r>
              <a:rPr lang="zh-TW" altLang="en-US" sz="2400" dirty="0"/>
              <a:t> </a:t>
            </a:r>
            <a:r>
              <a:rPr lang="zh-TW" altLang="zh-TW" sz="2400" dirty="0"/>
              <a:t>大概要蛻皮</a:t>
            </a:r>
            <a:r>
              <a:rPr lang="en-US" altLang="zh-TW" sz="2400" dirty="0"/>
              <a:t>5</a:t>
            </a:r>
            <a:r>
              <a:rPr lang="zh-TW" altLang="zh-TW" sz="2400" dirty="0"/>
              <a:t>到</a:t>
            </a:r>
            <a:r>
              <a:rPr lang="en-US" altLang="zh-TW" sz="2400" dirty="0"/>
              <a:t>15</a:t>
            </a:r>
            <a:r>
              <a:rPr lang="zh-TW" altLang="zh-TW" sz="2400" dirty="0"/>
              <a:t>次</a:t>
            </a:r>
            <a:r>
              <a:rPr lang="zh-TW" altLang="en-US" sz="2400" dirty="0"/>
              <a:t> </a:t>
            </a:r>
            <a:r>
              <a:rPr lang="zh-TW" altLang="zh-TW" sz="2400" dirty="0"/>
              <a:t>其次數因昆蟲而異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(</a:t>
            </a:r>
            <a:r>
              <a:rPr lang="zh-TW" altLang="zh-TW" sz="2400" dirty="0"/>
              <a:t>但有許多昆蟲，如蝗蟲，會吃掉這一層舊外殼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marL="0" indent="0">
              <a:buNone/>
            </a:pPr>
            <a:r>
              <a:rPr lang="zh-TW" altLang="en-US" sz="2400" dirty="0"/>
              <a:t>     例外</a:t>
            </a:r>
            <a:r>
              <a:rPr lang="en-US" altLang="zh-TW" sz="2400" dirty="0"/>
              <a:t>1(</a:t>
            </a:r>
            <a:r>
              <a:rPr lang="zh-TW" altLang="zh-TW" sz="2400" dirty="0"/>
              <a:t>外部形態比較僅體型較大</a:t>
            </a:r>
            <a:r>
              <a:rPr lang="zh-TW" altLang="en-US" sz="2400" dirty="0"/>
              <a:t> </a:t>
            </a:r>
            <a:r>
              <a:rPr lang="zh-TW" altLang="zh-TW" sz="2400" dirty="0"/>
              <a:t>稱為無變態</a:t>
            </a:r>
            <a:r>
              <a:rPr lang="zh-TW" altLang="en-US" sz="2400" dirty="0"/>
              <a:t> </a:t>
            </a:r>
            <a:r>
              <a:rPr lang="zh-TW" altLang="zh-TW" sz="2400" dirty="0"/>
              <a:t>如衣魚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zh-TW" altLang="en-US" sz="2400" dirty="0"/>
              <a:t>     例外</a:t>
            </a:r>
            <a:r>
              <a:rPr lang="en-US" altLang="zh-TW" sz="2400" dirty="0"/>
              <a:t>2(</a:t>
            </a:r>
            <a:r>
              <a:rPr lang="zh-TW" altLang="zh-TW" sz="2400" dirty="0"/>
              <a:t>外形會與</a:t>
            </a:r>
            <a:r>
              <a:rPr lang="en-US" altLang="zh-TW" sz="2400" dirty="0" err="1"/>
              <a:t>幼蟲</a:t>
            </a:r>
            <a:r>
              <a:rPr lang="zh-TW" altLang="zh-TW" sz="2400" dirty="0"/>
              <a:t>相差極大，其間的形變被稱為</a:t>
            </a:r>
            <a:r>
              <a:rPr lang="en-US" altLang="zh-TW" sz="2400" dirty="0" err="1"/>
              <a:t>變態發育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r>
              <a:rPr lang="zh-TW" altLang="en-US" sz="2400" dirty="0"/>
              <a:t>環境</a:t>
            </a:r>
            <a:r>
              <a:rPr lang="en-US" altLang="zh-TW" sz="2400" dirty="0"/>
              <a:t>:</a:t>
            </a:r>
            <a:r>
              <a:rPr lang="zh-TW" altLang="zh-TW" sz="2400" dirty="0"/>
              <a:t>成蟲與幼蟲生長地方不</a:t>
            </a:r>
            <a:r>
              <a:rPr lang="zh-TW" altLang="en-US" sz="2400" dirty="0"/>
              <a:t>同 </a:t>
            </a:r>
            <a:r>
              <a:rPr lang="zh-TW" altLang="zh-TW" sz="2400" dirty="0"/>
              <a:t>形態差異非常顯著</a:t>
            </a:r>
            <a:r>
              <a:rPr lang="zh-TW" altLang="en-US" sz="2400" dirty="0"/>
              <a:t> </a:t>
            </a:r>
            <a:r>
              <a:rPr lang="zh-TW" altLang="zh-TW" sz="2400" dirty="0"/>
              <a:t>如</a:t>
            </a:r>
            <a:r>
              <a:rPr lang="en-US" altLang="zh-TW" sz="2400" dirty="0" err="1"/>
              <a:t>蜻蜓</a:t>
            </a:r>
            <a:r>
              <a:rPr lang="en-US" altLang="zh-TW" sz="2400" dirty="0"/>
              <a:t>/</a:t>
            </a:r>
            <a:r>
              <a:rPr lang="en-US" altLang="zh-TW" sz="2400" dirty="0" err="1"/>
              <a:t>蜉蝣</a:t>
            </a:r>
            <a:r>
              <a:rPr lang="en-US" altLang="zh-TW" sz="2400" dirty="0"/>
              <a:t>/ </a:t>
            </a:r>
            <a:r>
              <a:rPr lang="en-US" altLang="zh-TW" sz="2400" dirty="0" err="1"/>
              <a:t>蝗科</a:t>
            </a:r>
            <a:r>
              <a:rPr lang="zh-TW" altLang="zh-TW" sz="2400" dirty="0"/>
              <a:t>昆蟲</a:t>
            </a:r>
          </a:p>
          <a:p>
            <a:r>
              <a:rPr lang="zh-TW" altLang="en-US" sz="2400" dirty="0"/>
              <a:t>完全</a:t>
            </a:r>
            <a:r>
              <a:rPr lang="en-US" altLang="zh-TW" sz="2400" dirty="0"/>
              <a:t>/</a:t>
            </a:r>
            <a:r>
              <a:rPr lang="zh-TW" altLang="en-US" sz="2400" dirty="0"/>
              <a:t>不完全變態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zh-TW" altLang="zh-TW" sz="2400" dirty="0"/>
              <a:t>若在這兩種活動狀態之間</a:t>
            </a:r>
            <a:r>
              <a:rPr lang="zh-TW" altLang="en-US" sz="2400" dirty="0"/>
              <a:t>又有</a:t>
            </a:r>
            <a:r>
              <a:rPr lang="zh-TW" altLang="zh-TW" sz="2400" dirty="0"/>
              <a:t>蛹的</a:t>
            </a:r>
            <a:r>
              <a:rPr lang="zh-TW" altLang="en-US" sz="2400" dirty="0"/>
              <a:t>狀態</a:t>
            </a:r>
            <a:r>
              <a:rPr lang="en-US" altLang="zh-TW" sz="2400" dirty="0"/>
              <a:t>-&gt;</a:t>
            </a:r>
            <a:r>
              <a:rPr lang="en-US" altLang="zh-TW" sz="2400" dirty="0" err="1"/>
              <a:t>完全變態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zh-TW" sz="2400" dirty="0"/>
              <a:t>直接發育成為成蟲</a:t>
            </a:r>
            <a:r>
              <a:rPr lang="en-US" altLang="zh-TW" sz="2400" dirty="0"/>
              <a:t>-&gt;</a:t>
            </a:r>
            <a:r>
              <a:rPr lang="en-US" altLang="zh-TW" sz="2400" dirty="0" err="1"/>
              <a:t>不完全變態</a:t>
            </a:r>
            <a:endParaRPr lang="en-US" altLang="zh-TW" sz="2400" dirty="0"/>
          </a:p>
          <a:p>
            <a:r>
              <a:rPr lang="zh-TW" altLang="zh-TW" sz="2400" dirty="0"/>
              <a:t>發育類型於兩者間</a:t>
            </a:r>
            <a:r>
              <a:rPr lang="en-US" altLang="zh-TW" sz="2400" dirty="0"/>
              <a:t>:</a:t>
            </a:r>
            <a:r>
              <a:rPr lang="en-US" altLang="zh-TW" sz="2400" dirty="0" err="1"/>
              <a:t>Ex.薊馬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zh-TW" sz="2400" dirty="0"/>
              <a:t>最後一個幼蟲階段即是靜止狀態</a:t>
            </a:r>
            <a:endParaRPr lang="en-US" altLang="zh-TW" sz="2400" dirty="0"/>
          </a:p>
          <a:p>
            <a:pPr marL="0" indent="0">
              <a:buNone/>
            </a:pPr>
            <a:endParaRPr lang="zh-TW" altLang="zh-TW" sz="1100" dirty="0"/>
          </a:p>
          <a:p>
            <a:endParaRPr lang="zh-TW" altLang="en-US" sz="11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14CEE9-8665-46D4-A45C-C1C3A88E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45" y="5165558"/>
            <a:ext cx="769749" cy="5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2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6CAC2-16B3-468C-81C9-D0A57855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26" y="623274"/>
            <a:ext cx="11299933" cy="5607881"/>
          </a:xfrm>
        </p:spPr>
        <p:txBody>
          <a:bodyPr anchor="ctr">
            <a:normAutofit/>
          </a:bodyPr>
          <a:lstStyle/>
          <a:p>
            <a:r>
              <a:rPr lang="zh-TW" altLang="zh-TW" sz="4000" dirty="0"/>
              <a:t>幼蟲階段</a:t>
            </a:r>
            <a:r>
              <a:rPr lang="en-US" altLang="zh-TW" sz="4000" dirty="0"/>
              <a:t>=</a:t>
            </a:r>
            <a:r>
              <a:rPr lang="zh-TW" altLang="zh-TW" sz="4000" dirty="0"/>
              <a:t>不斷進食的階段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   </a:t>
            </a:r>
            <a:r>
              <a:rPr lang="zh-TW" altLang="zh-TW" sz="4000" dirty="0"/>
              <a:t>成蟲的任務</a:t>
            </a:r>
            <a:r>
              <a:rPr lang="en-US" altLang="zh-TW" sz="4000" dirty="0"/>
              <a:t>-&gt;</a:t>
            </a:r>
            <a:r>
              <a:rPr lang="zh-TW" altLang="zh-TW" sz="4000" dirty="0"/>
              <a:t>生育繁殖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=&gt;</a:t>
            </a:r>
            <a:r>
              <a:rPr lang="zh-TW" altLang="zh-TW" sz="4000" dirty="0"/>
              <a:t>幼蟲期通常長於成蟲期 </a:t>
            </a:r>
            <a:r>
              <a:rPr lang="en-US" altLang="zh-TW" sz="4000" dirty="0"/>
              <a:t>Ex. </a:t>
            </a:r>
            <a:r>
              <a:rPr lang="en-US" altLang="zh-TW" sz="4000" dirty="0" err="1"/>
              <a:t>蜉蝣</a:t>
            </a:r>
            <a:r>
              <a:rPr lang="en-US" altLang="zh-TW" sz="4000" dirty="0"/>
              <a:t>/</a:t>
            </a:r>
            <a:r>
              <a:rPr lang="zh-TW" altLang="en-US" sz="4000" dirty="0"/>
              <a:t>金龜子</a:t>
            </a:r>
            <a:r>
              <a:rPr lang="en-US" altLang="zh-TW" sz="4000" dirty="0"/>
              <a:t>/</a:t>
            </a:r>
            <a:r>
              <a:rPr lang="zh-TW" altLang="en-US" sz="4000" dirty="0"/>
              <a:t>蟬幼蟲</a:t>
            </a:r>
            <a:endParaRPr lang="zh-TW" altLang="zh-TW" sz="4000" dirty="0"/>
          </a:p>
          <a:p>
            <a:r>
              <a:rPr lang="zh-TW" altLang="zh-TW" sz="4000" dirty="0"/>
              <a:t>生命周期少於一年</a:t>
            </a:r>
            <a:r>
              <a:rPr lang="en-US" altLang="zh-TW" sz="4000" dirty="0"/>
              <a:t>-&gt;</a:t>
            </a:r>
            <a:r>
              <a:rPr lang="zh-TW" altLang="zh-TW" sz="4000" dirty="0"/>
              <a:t>內在調節機制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=&gt;</a:t>
            </a:r>
            <a:r>
              <a:rPr lang="zh-TW" altLang="zh-TW" sz="4000" dirty="0"/>
              <a:t>成蟲在每年同一個季節出現</a:t>
            </a:r>
            <a:endParaRPr lang="en-US" altLang="zh-TW" sz="4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3137AF2-7174-467B-A46A-94EC5C16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677" y="623272"/>
            <a:ext cx="1962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F1ACD0-9920-40E3-BC75-5E72C657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昆蟲生態學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A65B8C-425D-4A75-8C00-E965BAAD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有關昆蟲和周遭</a:t>
            </a:r>
            <a:r>
              <a:rPr lang="en-US" altLang="zh-TW" dirty="0" err="1"/>
              <a:t>環境</a:t>
            </a:r>
            <a:r>
              <a:rPr lang="zh-TW" altLang="zh-TW" dirty="0"/>
              <a:t>或</a:t>
            </a:r>
            <a:r>
              <a:rPr lang="en-US" altLang="zh-TW" dirty="0" err="1"/>
              <a:t>生態系</a:t>
            </a:r>
            <a:r>
              <a:rPr lang="zh-TW" altLang="zh-TW" dirty="0"/>
              <a:t>之間關係的研究</a:t>
            </a:r>
          </a:p>
          <a:p>
            <a:pPr marL="0" indent="0">
              <a:buNone/>
            </a:pPr>
            <a:r>
              <a:rPr lang="zh-TW" altLang="zh-TW" dirty="0"/>
              <a:t>∵昆蟲在生態系中扮演多種角色</a:t>
            </a:r>
            <a:r>
              <a:rPr lang="en-US" altLang="zh-TW" dirty="0"/>
              <a:t>(</a:t>
            </a:r>
            <a:r>
              <a:rPr lang="zh-TW" altLang="zh-TW" dirty="0"/>
              <a:t>鬆土及通風、害蟲控制、播種</a:t>
            </a:r>
            <a:r>
              <a:rPr lang="zh-TW" altLang="en-US" dirty="0"/>
              <a:t>、</a:t>
            </a:r>
            <a:r>
              <a:rPr lang="zh-TW" altLang="zh-TW" dirty="0"/>
              <a:t>其他動物的食物來源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zh-TW" dirty="0"/>
              <a:t>∴需要昆蟲生態學</a:t>
            </a:r>
            <a:r>
              <a:rPr lang="zh-TW" altLang="en-US" dirty="0"/>
              <a:t>來探討與統整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0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C133F0-43BA-42EA-AB2D-B1983C98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836892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	</a:t>
            </a:r>
            <a:r>
              <a:rPr lang="zh-TW" alt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蝴蝶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3F545E-A367-4C76-95E5-B0A6FD9C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4" y="1931730"/>
            <a:ext cx="1152501" cy="10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1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822879-7207-46AF-A476-72579FFF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82BF9-ED74-4FE1-B0AB-1D2D645B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978315" cy="6858000"/>
          </a:xfrm>
        </p:spPr>
        <p:txBody>
          <a:bodyPr anchor="ctr">
            <a:normAutofit/>
          </a:bodyPr>
          <a:lstStyle/>
          <a:p>
            <a:r>
              <a:rPr lang="zh-TW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日間飛行的</a:t>
            </a:r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昆蟲</a:t>
            </a:r>
            <a:endParaRPr lang="en-US" altLang="zh-TW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鱗翅目</a:t>
            </a: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zh-TW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鳳蝶總科</a:t>
            </a:r>
            <a:r>
              <a:rPr lang="en-US" altLang="zh-TW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zh-TW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真蝶總科</a:t>
            </a:r>
            <a:r>
              <a:rPr lang="en-US" altLang="zh-TW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總科</a:t>
            </a:r>
            <a:r>
              <a:rPr lang="zh-TW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級</a:t>
            </a:r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演化支</a:t>
            </a:r>
            <a:endParaRPr lang="en-US" altLang="zh-TW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分節的</a:t>
            </a:r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外骨骼</a:t>
            </a:r>
            <a:endParaRPr lang="en-US" altLang="zh-TW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頭</a:t>
            </a:r>
            <a:r>
              <a:rPr lang="zh-TW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胸</a:t>
            </a:r>
            <a:r>
              <a:rPr lang="zh-TW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腹(</a:t>
            </a:r>
            <a:r>
              <a:rPr lang="zh-TW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兩對</a:t>
            </a:r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翅膀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完全變態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(卵</a:t>
            </a:r>
            <a:r>
              <a:rPr lang="zh-TW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幼蟲</a:t>
            </a:r>
            <a:r>
              <a:rPr lang="zh-TW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蛹</a:t>
            </a: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成蟲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zh-TW" sz="3600" dirty="0"/>
              <a:t>廣泛分布世界各地的陸上</a:t>
            </a:r>
            <a:r>
              <a:rPr lang="en-US" altLang="zh-TW" sz="3600" dirty="0"/>
              <a:t>(</a:t>
            </a:r>
            <a:r>
              <a:rPr lang="zh-TW" altLang="zh-TW" sz="3600" dirty="0"/>
              <a:t>除南極洲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err="1"/>
              <a:t>熱帶</a:t>
            </a:r>
            <a:r>
              <a:rPr lang="zh-TW" altLang="zh-TW" sz="3600" dirty="0"/>
              <a:t>地區</a:t>
            </a:r>
            <a:r>
              <a:rPr lang="en-US" altLang="zh-TW" sz="3600" dirty="0" err="1"/>
              <a:t>物種多樣性</a:t>
            </a:r>
            <a:r>
              <a:rPr lang="zh-TW" altLang="zh-TW" sz="3600" dirty="0"/>
              <a:t>最高</a:t>
            </a:r>
            <a:r>
              <a:rPr lang="zh-TW" altLang="en-US" sz="3600" dirty="0"/>
              <a:t> </a:t>
            </a:r>
            <a:r>
              <a:rPr lang="en-US" altLang="zh-TW" sz="3600" dirty="0" err="1"/>
              <a:t>溫帶</a:t>
            </a:r>
            <a:r>
              <a:rPr lang="zh-TW" altLang="zh-TW" sz="3600" dirty="0"/>
              <a:t>及</a:t>
            </a:r>
            <a:r>
              <a:rPr lang="en-US" altLang="zh-TW" sz="3600" dirty="0" err="1"/>
              <a:t>寒帶</a:t>
            </a:r>
            <a:r>
              <a:rPr lang="zh-TW" altLang="zh-TW" sz="3600" dirty="0"/>
              <a:t>地區也有許多種類棲息</a:t>
            </a:r>
            <a:endParaRPr lang="en-US" altLang="zh-TW" sz="3600" dirty="0"/>
          </a:p>
          <a:p>
            <a:r>
              <a:rPr lang="zh-TW" altLang="zh-TW" sz="3600" dirty="0"/>
              <a:t>約</a:t>
            </a:r>
            <a:r>
              <a:rPr lang="en-US" altLang="zh-TW" sz="3600" dirty="0"/>
              <a:t>18,500</a:t>
            </a:r>
            <a:r>
              <a:rPr lang="zh-TW" altLang="zh-TW" sz="3600" dirty="0"/>
              <a:t>種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294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87E5B190-392C-49AD-A1B1-58094AA52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31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8B5C93B3-C5A5-4F69-8F0C-C2CA1B290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3825"/>
            <a:ext cx="5553075" cy="39131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6F0ED7-783F-4720-BA3E-9FCA49663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265" y="457200"/>
            <a:ext cx="550473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BF598-88DD-464A-ABA8-311623C4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-368968"/>
            <a:ext cx="9561095" cy="77002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4400" dirty="0"/>
              <a:t>簡介</a:t>
            </a:r>
            <a:r>
              <a:rPr lang="en-US" altLang="zh-TW" sz="4400" dirty="0"/>
              <a:t>				</a:t>
            </a:r>
            <a:r>
              <a:rPr lang="zh-TW" altLang="zh-TW" sz="4400" b="1" dirty="0"/>
              <a:t>昆蟲</a:t>
            </a:r>
            <a:r>
              <a:rPr lang="zh-TW" altLang="en-US" sz="4400" b="1" dirty="0"/>
              <a:t>綱</a:t>
            </a:r>
            <a:endParaRPr lang="en-US" altLang="zh-TW" sz="4400" b="1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特徵</a:t>
            </a:r>
            <a:r>
              <a:rPr lang="en-US" altLang="zh-TW" sz="4400" dirty="0"/>
              <a:t>				</a:t>
            </a:r>
            <a:r>
              <a:rPr lang="zh-TW" altLang="en-US" sz="4400" b="1" dirty="0"/>
              <a:t>蝴蝶</a:t>
            </a:r>
            <a:endParaRPr lang="zh-TW" altLang="zh-TW" sz="4400" b="1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和人類的關係</a:t>
            </a:r>
            <a:r>
              <a:rPr lang="en-US" altLang="zh-TW" sz="4400" b="1" dirty="0"/>
              <a:t>		</a:t>
            </a:r>
            <a:r>
              <a:rPr lang="zh-TW" altLang="en-US" sz="4400" b="1" dirty="0"/>
              <a:t>標本製作材料</a:t>
            </a:r>
            <a:r>
              <a:rPr lang="en-US" altLang="zh-TW" sz="2400" b="1" dirty="0"/>
              <a:t>		</a:t>
            </a:r>
          </a:p>
          <a:p>
            <a:pPr marL="0" indent="0">
              <a:buNone/>
            </a:pPr>
            <a:r>
              <a:rPr lang="en-US" altLang="zh-TW" sz="2400" b="1" dirty="0"/>
              <a:t>				</a:t>
            </a:r>
            <a:endParaRPr lang="zh-TW" altLang="zh-TW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指紋">
            <a:extLst>
              <a:ext uri="{FF2B5EF4-FFF2-40B4-BE49-F238E27FC236}">
                <a16:creationId xmlns:a16="http://schemas.microsoft.com/office/drawing/2014/main" id="{9AF4F63F-3893-4163-B14F-3EFCFCEE2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15BEC7-E9BE-4E58-862F-45FC2CF4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492" y="6292906"/>
            <a:ext cx="81438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7DC7C-226F-409F-8AE8-6D47A143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96044" cy="1283368"/>
          </a:xfrm>
        </p:spPr>
        <p:txBody>
          <a:bodyPr anchor="b">
            <a:normAutofit/>
          </a:bodyPr>
          <a:lstStyle/>
          <a:p>
            <a:r>
              <a:rPr lang="zh-TW" altLang="en-US" sz="6600" dirty="0"/>
              <a:t>生命史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1582BB-A268-4607-8069-8CED9776A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8748" y="-13648"/>
            <a:ext cx="3580076" cy="3029264"/>
            <a:chOff x="8618748" y="-13648"/>
            <a:chExt cx="3580076" cy="302926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B02D12A-0B1A-459E-8D70-2772831B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7408" y="-13648"/>
              <a:ext cx="3404592" cy="2880968"/>
            </a:xfrm>
            <a:custGeom>
              <a:avLst/>
              <a:gdLst>
                <a:gd name="connsiteX0" fmla="*/ 30625 w 3404592"/>
                <a:gd name="connsiteY0" fmla="*/ 0 h 2880968"/>
                <a:gd name="connsiteX1" fmla="*/ 3404591 w 3404592"/>
                <a:gd name="connsiteY1" fmla="*/ 0 h 2880968"/>
                <a:gd name="connsiteX2" fmla="*/ 3404592 w 3404592"/>
                <a:gd name="connsiteY2" fmla="*/ 2363677 h 2880968"/>
                <a:gd name="connsiteX3" fmla="*/ 3368234 w 3404592"/>
                <a:gd name="connsiteY3" fmla="*/ 2400463 h 2880968"/>
                <a:gd name="connsiteX4" fmla="*/ 2673169 w 3404592"/>
                <a:gd name="connsiteY4" fmla="*/ 2691710 h 2880968"/>
                <a:gd name="connsiteX5" fmla="*/ 2383908 w 3404592"/>
                <a:gd name="connsiteY5" fmla="*/ 2766733 h 2880968"/>
                <a:gd name="connsiteX6" fmla="*/ 580011 w 3404592"/>
                <a:gd name="connsiteY6" fmla="*/ 2455996 h 2880968"/>
                <a:gd name="connsiteX7" fmla="*/ 103935 w 3404592"/>
                <a:gd name="connsiteY7" fmla="*/ 1224395 h 2880968"/>
                <a:gd name="connsiteX8" fmla="*/ 76737 w 3404592"/>
                <a:gd name="connsiteY8" fmla="*/ 1040246 h 2880968"/>
                <a:gd name="connsiteX9" fmla="*/ 6986 w 3404592"/>
                <a:gd name="connsiteY9" fmla="*/ 142569 h 28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4592" h="2880968">
                  <a:moveTo>
                    <a:pt x="30625" y="0"/>
                  </a:moveTo>
                  <a:lnTo>
                    <a:pt x="3404591" y="0"/>
                  </a:lnTo>
                  <a:lnTo>
                    <a:pt x="3404592" y="2363677"/>
                  </a:lnTo>
                  <a:lnTo>
                    <a:pt x="3368234" y="2400463"/>
                  </a:lnTo>
                  <a:cubicBezTo>
                    <a:pt x="3196560" y="2556781"/>
                    <a:pt x="3007578" y="2609148"/>
                    <a:pt x="2673169" y="2691710"/>
                  </a:cubicBezTo>
                  <a:cubicBezTo>
                    <a:pt x="2580978" y="2714454"/>
                    <a:pt x="2485617" y="2738008"/>
                    <a:pt x="2383908" y="2766733"/>
                  </a:cubicBezTo>
                  <a:cubicBezTo>
                    <a:pt x="1606788" y="2986132"/>
                    <a:pt x="1067300" y="2893177"/>
                    <a:pt x="580011" y="2455996"/>
                  </a:cubicBezTo>
                  <a:cubicBezTo>
                    <a:pt x="260201" y="2169073"/>
                    <a:pt x="183906" y="1782048"/>
                    <a:pt x="103935" y="1224395"/>
                  </a:cubicBezTo>
                  <a:cubicBezTo>
                    <a:pt x="95007" y="1162089"/>
                    <a:pt x="85753" y="1100145"/>
                    <a:pt x="76737" y="1040246"/>
                  </a:cubicBezTo>
                  <a:cubicBezTo>
                    <a:pt x="28042" y="715402"/>
                    <a:pt x="-17905" y="408591"/>
                    <a:pt x="6986" y="142569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3DED5B-9FB2-439B-A341-F0AF0B9F3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8748" y="-13648"/>
              <a:ext cx="3580076" cy="3029264"/>
            </a:xfrm>
            <a:custGeom>
              <a:avLst/>
              <a:gdLst>
                <a:gd name="connsiteX0" fmla="*/ 19381 w 3580076"/>
                <a:gd name="connsiteY0" fmla="*/ 0 h 3029264"/>
                <a:gd name="connsiteX1" fmla="*/ 3580076 w 3580076"/>
                <a:gd name="connsiteY1" fmla="*/ 0 h 3029264"/>
                <a:gd name="connsiteX2" fmla="*/ 3580076 w 3580076"/>
                <a:gd name="connsiteY2" fmla="*/ 2559343 h 3029264"/>
                <a:gd name="connsiteX3" fmla="*/ 3556258 w 3580076"/>
                <a:gd name="connsiteY3" fmla="*/ 2578706 h 3029264"/>
                <a:gd name="connsiteX4" fmla="*/ 2887450 w 3580076"/>
                <a:gd name="connsiteY4" fmla="*/ 2826324 h 3029264"/>
                <a:gd name="connsiteX5" fmla="*/ 2575407 w 3580076"/>
                <a:gd name="connsiteY5" fmla="*/ 2906908 h 3029264"/>
                <a:gd name="connsiteX6" fmla="*/ 628491 w 3580076"/>
                <a:gd name="connsiteY6" fmla="*/ 2569492 h 3029264"/>
                <a:gd name="connsiteX7" fmla="*/ 113276 w 3580076"/>
                <a:gd name="connsiteY7" fmla="*/ 1240251 h 3029264"/>
                <a:gd name="connsiteX8" fmla="*/ 83702 w 3580076"/>
                <a:gd name="connsiteY8" fmla="*/ 1041556 h 3029264"/>
                <a:gd name="connsiteX9" fmla="*/ 7347 w 3580076"/>
                <a:gd name="connsiteY9" fmla="*/ 73049 h 302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0076" h="3029264">
                  <a:moveTo>
                    <a:pt x="19381" y="0"/>
                  </a:moveTo>
                  <a:lnTo>
                    <a:pt x="3580076" y="0"/>
                  </a:lnTo>
                  <a:lnTo>
                    <a:pt x="3580076" y="2559343"/>
                  </a:lnTo>
                  <a:lnTo>
                    <a:pt x="3556258" y="2578706"/>
                  </a:lnTo>
                  <a:cubicBezTo>
                    <a:pt x="3390615" y="2698133"/>
                    <a:pt x="3196665" y="2750327"/>
                    <a:pt x="2887450" y="2826324"/>
                  </a:cubicBezTo>
                  <a:cubicBezTo>
                    <a:pt x="2787996" y="2850747"/>
                    <a:pt x="2685123" y="2876042"/>
                    <a:pt x="2575407" y="2906908"/>
                  </a:cubicBezTo>
                  <a:cubicBezTo>
                    <a:pt x="1737105" y="3142655"/>
                    <a:pt x="1154843" y="3041718"/>
                    <a:pt x="628491" y="2569492"/>
                  </a:cubicBezTo>
                  <a:cubicBezTo>
                    <a:pt x="283045" y="2259569"/>
                    <a:pt x="200247" y="1841949"/>
                    <a:pt x="113276" y="1240251"/>
                  </a:cubicBezTo>
                  <a:cubicBezTo>
                    <a:pt x="103566" y="1173024"/>
                    <a:pt x="93505" y="1106186"/>
                    <a:pt x="83702" y="1041556"/>
                  </a:cubicBezTo>
                  <a:cubicBezTo>
                    <a:pt x="30763" y="691052"/>
                    <a:pt x="-19190" y="360006"/>
                    <a:pt x="7347" y="73049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48DE56-0D2D-41D3-8B56-C6B37908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8123" y="0"/>
              <a:ext cx="3293877" cy="2743212"/>
            </a:xfrm>
            <a:custGeom>
              <a:avLst/>
              <a:gdLst>
                <a:gd name="connsiteX0" fmla="*/ 37772 w 3293877"/>
                <a:gd name="connsiteY0" fmla="*/ 0 h 2743212"/>
                <a:gd name="connsiteX1" fmla="*/ 3293877 w 3293877"/>
                <a:gd name="connsiteY1" fmla="*/ 0 h 2743212"/>
                <a:gd name="connsiteX2" fmla="*/ 3293877 w 3293877"/>
                <a:gd name="connsiteY2" fmla="*/ 2133887 h 2743212"/>
                <a:gd name="connsiteX3" fmla="*/ 3222757 w 3293877"/>
                <a:gd name="connsiteY3" fmla="*/ 2223039 h 2743212"/>
                <a:gd name="connsiteX4" fmla="*/ 2503136 w 3293877"/>
                <a:gd name="connsiteY4" fmla="*/ 2565392 h 2743212"/>
                <a:gd name="connsiteX5" fmla="*/ 2232111 w 3293877"/>
                <a:gd name="connsiteY5" fmla="*/ 2635826 h 2743212"/>
                <a:gd name="connsiteX6" fmla="*/ 542319 w 3293877"/>
                <a:gd name="connsiteY6" fmla="*/ 2345567 h 2743212"/>
                <a:gd name="connsiteX7" fmla="*/ 96920 w 3293877"/>
                <a:gd name="connsiteY7" fmla="*/ 1191868 h 2743212"/>
                <a:gd name="connsiteX8" fmla="*/ 71529 w 3293877"/>
                <a:gd name="connsiteY8" fmla="*/ 1019346 h 2743212"/>
                <a:gd name="connsiteX9" fmla="*/ 6623 w 3293877"/>
                <a:gd name="connsiteY9" fmla="*/ 178315 h 2743212"/>
                <a:gd name="connsiteX10" fmla="*/ 34833 w 3293877"/>
                <a:gd name="connsiteY10" fmla="*/ 8680 h 274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3877" h="2743212">
                  <a:moveTo>
                    <a:pt x="37772" y="0"/>
                  </a:moveTo>
                  <a:lnTo>
                    <a:pt x="3293877" y="0"/>
                  </a:lnTo>
                  <a:lnTo>
                    <a:pt x="3293877" y="2133887"/>
                  </a:lnTo>
                  <a:lnTo>
                    <a:pt x="3222757" y="2223039"/>
                  </a:lnTo>
                  <a:cubicBezTo>
                    <a:pt x="3041339" y="2425251"/>
                    <a:pt x="2861221" y="2476800"/>
                    <a:pt x="2503136" y="2565392"/>
                  </a:cubicBezTo>
                  <a:cubicBezTo>
                    <a:pt x="2416757" y="2586746"/>
                    <a:pt x="2327408" y="2608861"/>
                    <a:pt x="2232111" y="2635826"/>
                  </a:cubicBezTo>
                  <a:cubicBezTo>
                    <a:pt x="1503976" y="2841768"/>
                    <a:pt x="998612" y="2754939"/>
                    <a:pt x="542319" y="2345567"/>
                  </a:cubicBezTo>
                  <a:cubicBezTo>
                    <a:pt x="242852" y="2076894"/>
                    <a:pt x="171565" y="1714314"/>
                    <a:pt x="96920" y="1191868"/>
                  </a:cubicBezTo>
                  <a:cubicBezTo>
                    <a:pt x="88586" y="1133496"/>
                    <a:pt x="79946" y="1075462"/>
                    <a:pt x="71529" y="1019346"/>
                  </a:cubicBezTo>
                  <a:cubicBezTo>
                    <a:pt x="26070" y="715012"/>
                    <a:pt x="-16826" y="427572"/>
                    <a:pt x="6623" y="178315"/>
                  </a:cubicBezTo>
                  <a:cubicBezTo>
                    <a:pt x="12226" y="118742"/>
                    <a:pt x="21526" y="62431"/>
                    <a:pt x="34833" y="8680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A32287-2AEF-4FE4-A552-437B8337B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64141" y="3112435"/>
            <a:ext cx="6141507" cy="3752390"/>
            <a:chOff x="6064141" y="3112435"/>
            <a:chExt cx="6141507" cy="37523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E28F44-72C3-41C0-9CB9-55195741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5804" y="3304656"/>
              <a:ext cx="5959692" cy="3560169"/>
            </a:xfrm>
            <a:custGeom>
              <a:avLst/>
              <a:gdLst>
                <a:gd name="connsiteX0" fmla="*/ 3008109 w 5959692"/>
                <a:gd name="connsiteY0" fmla="*/ 42 h 3560169"/>
                <a:gd name="connsiteX1" fmla="*/ 4702247 w 5959692"/>
                <a:gd name="connsiteY1" fmla="*/ 626282 h 3560169"/>
                <a:gd name="connsiteX2" fmla="*/ 5069411 w 5959692"/>
                <a:gd name="connsiteY2" fmla="*/ 865826 h 3560169"/>
                <a:gd name="connsiteX3" fmla="*/ 5895906 w 5959692"/>
                <a:gd name="connsiteY3" fmla="*/ 1594994 h 3560169"/>
                <a:gd name="connsiteX4" fmla="*/ 5959691 w 5959692"/>
                <a:gd name="connsiteY4" fmla="*/ 1728783 h 3560169"/>
                <a:gd name="connsiteX5" fmla="*/ 5959692 w 5959692"/>
                <a:gd name="connsiteY5" fmla="*/ 3560169 h 3560169"/>
                <a:gd name="connsiteX6" fmla="*/ 635 w 5959692"/>
                <a:gd name="connsiteY6" fmla="*/ 3560169 h 3560169"/>
                <a:gd name="connsiteX7" fmla="*/ 0 w 5959692"/>
                <a:gd name="connsiteY7" fmla="*/ 3534810 h 3560169"/>
                <a:gd name="connsiteX8" fmla="*/ 56896 w 5959692"/>
                <a:gd name="connsiteY8" fmla="*/ 3142342 h 3560169"/>
                <a:gd name="connsiteX9" fmla="*/ 605568 w 5959692"/>
                <a:gd name="connsiteY9" fmla="*/ 1932853 h 3560169"/>
                <a:gd name="connsiteX10" fmla="*/ 736162 w 5959692"/>
                <a:gd name="connsiteY10" fmla="*/ 1690788 h 3560169"/>
                <a:gd name="connsiteX11" fmla="*/ 2021319 w 5959692"/>
                <a:gd name="connsiteY11" fmla="*/ 209863 h 3560169"/>
                <a:gd name="connsiteX12" fmla="*/ 3008109 w 5959692"/>
                <a:gd name="connsiteY12" fmla="*/ 42 h 356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9692" h="3560169">
                  <a:moveTo>
                    <a:pt x="3008109" y="42"/>
                  </a:moveTo>
                  <a:cubicBezTo>
                    <a:pt x="3549058" y="3372"/>
                    <a:pt x="4091345" y="208628"/>
                    <a:pt x="4702247" y="626282"/>
                  </a:cubicBezTo>
                  <a:cubicBezTo>
                    <a:pt x="4830168" y="713755"/>
                    <a:pt x="4951806" y="791097"/>
                    <a:pt x="5069411" y="865826"/>
                  </a:cubicBezTo>
                  <a:cubicBezTo>
                    <a:pt x="5495976" y="1136988"/>
                    <a:pt x="5734167" y="1298128"/>
                    <a:pt x="5895906" y="1594994"/>
                  </a:cubicBezTo>
                  <a:lnTo>
                    <a:pt x="5959691" y="1728783"/>
                  </a:lnTo>
                  <a:lnTo>
                    <a:pt x="5959692" y="3560169"/>
                  </a:lnTo>
                  <a:lnTo>
                    <a:pt x="635" y="3560169"/>
                  </a:lnTo>
                  <a:lnTo>
                    <a:pt x="0" y="3534810"/>
                  </a:lnTo>
                  <a:cubicBezTo>
                    <a:pt x="2402" y="3407978"/>
                    <a:pt x="21463" y="3278501"/>
                    <a:pt x="56896" y="3142342"/>
                  </a:cubicBezTo>
                  <a:cubicBezTo>
                    <a:pt x="155720" y="2762537"/>
                    <a:pt x="374193" y="2359525"/>
                    <a:pt x="605568" y="1932853"/>
                  </a:cubicBezTo>
                  <a:cubicBezTo>
                    <a:pt x="648282" y="1854194"/>
                    <a:pt x="692359" y="1772817"/>
                    <a:pt x="736162" y="1690788"/>
                  </a:cubicBezTo>
                  <a:cubicBezTo>
                    <a:pt x="1128289" y="956620"/>
                    <a:pt x="1429537" y="456850"/>
                    <a:pt x="2021319" y="209863"/>
                  </a:cubicBezTo>
                  <a:cubicBezTo>
                    <a:pt x="2359453" y="68739"/>
                    <a:pt x="2683541" y="-1956"/>
                    <a:pt x="3008109" y="4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646D3E-3C36-4B70-95F2-A1904224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4141" y="3112435"/>
              <a:ext cx="6141507" cy="3752389"/>
            </a:xfrm>
            <a:custGeom>
              <a:avLst/>
              <a:gdLst>
                <a:gd name="connsiteX0" fmla="*/ 3215595 w 6141507"/>
                <a:gd name="connsiteY0" fmla="*/ 37 h 3752389"/>
                <a:gd name="connsiteX1" fmla="*/ 5025810 w 6141507"/>
                <a:gd name="connsiteY1" fmla="*/ 667544 h 3752389"/>
                <a:gd name="connsiteX2" fmla="*/ 5418068 w 6141507"/>
                <a:gd name="connsiteY2" fmla="*/ 923043 h 3752389"/>
                <a:gd name="connsiteX3" fmla="*/ 6130109 w 6141507"/>
                <a:gd name="connsiteY3" fmla="*/ 1458777 h 3752389"/>
                <a:gd name="connsiteX4" fmla="*/ 6141506 w 6141507"/>
                <a:gd name="connsiteY4" fmla="*/ 1473047 h 3752389"/>
                <a:gd name="connsiteX5" fmla="*/ 6141507 w 6141507"/>
                <a:gd name="connsiteY5" fmla="*/ 3752389 h 3752389"/>
                <a:gd name="connsiteX6" fmla="*/ 0 w 6141507"/>
                <a:gd name="connsiteY6" fmla="*/ 3752389 h 3752389"/>
                <a:gd name="connsiteX7" fmla="*/ 7127 w 6141507"/>
                <a:gd name="connsiteY7" fmla="*/ 3638865 h 3752389"/>
                <a:gd name="connsiteX8" fmla="*/ 59603 w 6141507"/>
                <a:gd name="connsiteY8" fmla="*/ 3356358 h 3752389"/>
                <a:gd name="connsiteX9" fmla="*/ 646726 w 6141507"/>
                <a:gd name="connsiteY9" fmla="*/ 2064848 h 3752389"/>
                <a:gd name="connsiteX10" fmla="*/ 786444 w 6141507"/>
                <a:gd name="connsiteY10" fmla="*/ 1806355 h 3752389"/>
                <a:gd name="connsiteX11" fmla="*/ 2160845 w 6141507"/>
                <a:gd name="connsiteY11" fmla="*/ 224629 h 3752389"/>
                <a:gd name="connsiteX12" fmla="*/ 3215595 w 6141507"/>
                <a:gd name="connsiteY12" fmla="*/ 37 h 375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41507" h="3752389">
                  <a:moveTo>
                    <a:pt x="3215595" y="37"/>
                  </a:moveTo>
                  <a:cubicBezTo>
                    <a:pt x="3793727" y="3265"/>
                    <a:pt x="4373168" y="222053"/>
                    <a:pt x="5025810" y="667544"/>
                  </a:cubicBezTo>
                  <a:cubicBezTo>
                    <a:pt x="5162471" y="760846"/>
                    <a:pt x="5292423" y="843339"/>
                    <a:pt x="5418068" y="923043"/>
                  </a:cubicBezTo>
                  <a:cubicBezTo>
                    <a:pt x="5743584" y="1129628"/>
                    <a:pt x="5966418" y="1276344"/>
                    <a:pt x="6130109" y="1458777"/>
                  </a:cubicBezTo>
                  <a:lnTo>
                    <a:pt x="6141506" y="1473047"/>
                  </a:lnTo>
                  <a:lnTo>
                    <a:pt x="6141507" y="3752389"/>
                  </a:lnTo>
                  <a:lnTo>
                    <a:pt x="0" y="3752389"/>
                  </a:lnTo>
                  <a:lnTo>
                    <a:pt x="7127" y="3638865"/>
                  </a:lnTo>
                  <a:cubicBezTo>
                    <a:pt x="16780" y="3547020"/>
                    <a:pt x="34303" y="3453276"/>
                    <a:pt x="59603" y="3356358"/>
                  </a:cubicBezTo>
                  <a:cubicBezTo>
                    <a:pt x="165452" y="2950843"/>
                    <a:pt x="399187" y="2520480"/>
                    <a:pt x="646726" y="2064848"/>
                  </a:cubicBezTo>
                  <a:cubicBezTo>
                    <a:pt x="692424" y="1980851"/>
                    <a:pt x="739580" y="1893951"/>
                    <a:pt x="786444" y="1806355"/>
                  </a:cubicBezTo>
                  <a:cubicBezTo>
                    <a:pt x="1205972" y="1022363"/>
                    <a:pt x="1528233" y="488656"/>
                    <a:pt x="2160845" y="224629"/>
                  </a:cubicBezTo>
                  <a:cubicBezTo>
                    <a:pt x="2522310" y="73767"/>
                    <a:pt x="2868717" y="-1899"/>
                    <a:pt x="3215595" y="37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6D0CCB-AA1C-4777-977E-4DA1C256B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1462" y="3413658"/>
              <a:ext cx="5724034" cy="3451167"/>
            </a:xfrm>
            <a:custGeom>
              <a:avLst/>
              <a:gdLst>
                <a:gd name="connsiteX0" fmla="*/ 2808622 w 5724034"/>
                <a:gd name="connsiteY0" fmla="*/ 207 h 3451167"/>
                <a:gd name="connsiteX1" fmla="*/ 4400004 w 5724034"/>
                <a:gd name="connsiteY1" fmla="*/ 607462 h 3451167"/>
                <a:gd name="connsiteX2" fmla="*/ 4745277 w 5724034"/>
                <a:gd name="connsiteY2" fmla="*/ 837612 h 3451167"/>
                <a:gd name="connsiteX3" fmla="*/ 5584627 w 5724034"/>
                <a:gd name="connsiteY3" fmla="*/ 1665805 h 3451167"/>
                <a:gd name="connsiteX4" fmla="*/ 5682689 w 5724034"/>
                <a:gd name="connsiteY4" fmla="*/ 1947596 h 3451167"/>
                <a:gd name="connsiteX5" fmla="*/ 5724034 w 5724034"/>
                <a:gd name="connsiteY5" fmla="*/ 2133764 h 3451167"/>
                <a:gd name="connsiteX6" fmla="*/ 5724034 w 5724034"/>
                <a:gd name="connsiteY6" fmla="*/ 3254784 h 3451167"/>
                <a:gd name="connsiteX7" fmla="*/ 5682668 w 5724034"/>
                <a:gd name="connsiteY7" fmla="*/ 3451167 h 3451167"/>
                <a:gd name="connsiteX8" fmla="*/ 3398 w 5724034"/>
                <a:gd name="connsiteY8" fmla="*/ 3451167 h 3451167"/>
                <a:gd name="connsiteX9" fmla="*/ 0 w 5724034"/>
                <a:gd name="connsiteY9" fmla="*/ 3332475 h 3451167"/>
                <a:gd name="connsiteX10" fmla="*/ 51930 w 5724034"/>
                <a:gd name="connsiteY10" fmla="*/ 2960389 h 3451167"/>
                <a:gd name="connsiteX11" fmla="*/ 562146 w 5724034"/>
                <a:gd name="connsiteY11" fmla="*/ 1816544 h 3451167"/>
                <a:gd name="connsiteX12" fmla="*/ 683754 w 5724034"/>
                <a:gd name="connsiteY12" fmla="*/ 1587775 h 3451167"/>
                <a:gd name="connsiteX13" fmla="*/ 1883792 w 5724034"/>
                <a:gd name="connsiteY13" fmla="*/ 191878 h 3451167"/>
                <a:gd name="connsiteX14" fmla="*/ 2808622 w 5724034"/>
                <a:gd name="connsiteY14" fmla="*/ 207 h 345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4034" h="3451167">
                  <a:moveTo>
                    <a:pt x="2808622" y="207"/>
                  </a:moveTo>
                  <a:cubicBezTo>
                    <a:pt x="3316039" y="7471"/>
                    <a:pt x="3825452" y="206405"/>
                    <a:pt x="4400004" y="607462"/>
                  </a:cubicBezTo>
                  <a:cubicBezTo>
                    <a:pt x="4520314" y="691458"/>
                    <a:pt x="4634691" y="765791"/>
                    <a:pt x="4745277" y="837612"/>
                  </a:cubicBezTo>
                  <a:cubicBezTo>
                    <a:pt x="5203686" y="1135457"/>
                    <a:pt x="5430786" y="1295036"/>
                    <a:pt x="5584627" y="1665805"/>
                  </a:cubicBezTo>
                  <a:cubicBezTo>
                    <a:pt x="5622816" y="1757843"/>
                    <a:pt x="5655511" y="1851832"/>
                    <a:pt x="5682689" y="1947596"/>
                  </a:cubicBezTo>
                  <a:lnTo>
                    <a:pt x="5724034" y="2133764"/>
                  </a:lnTo>
                  <a:lnTo>
                    <a:pt x="5724034" y="3254784"/>
                  </a:lnTo>
                  <a:lnTo>
                    <a:pt x="5682668" y="3451167"/>
                  </a:lnTo>
                  <a:lnTo>
                    <a:pt x="3398" y="3451167"/>
                  </a:lnTo>
                  <a:lnTo>
                    <a:pt x="0" y="3332475"/>
                  </a:lnTo>
                  <a:cubicBezTo>
                    <a:pt x="1789" y="3212109"/>
                    <a:pt x="19193" y="3089357"/>
                    <a:pt x="51930" y="2960389"/>
                  </a:cubicBezTo>
                  <a:cubicBezTo>
                    <a:pt x="143234" y="2600640"/>
                    <a:pt x="346682" y="2219774"/>
                    <a:pt x="562146" y="1816544"/>
                  </a:cubicBezTo>
                  <a:cubicBezTo>
                    <a:pt x="601922" y="1742209"/>
                    <a:pt x="642967" y="1665303"/>
                    <a:pt x="683754" y="1587775"/>
                  </a:cubicBezTo>
                  <a:cubicBezTo>
                    <a:pt x="1048876" y="893902"/>
                    <a:pt x="1329611" y="421821"/>
                    <a:pt x="1883792" y="191878"/>
                  </a:cubicBezTo>
                  <a:cubicBezTo>
                    <a:pt x="2200442" y="60492"/>
                    <a:pt x="2504173" y="-4151"/>
                    <a:pt x="2808622" y="207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C4A6C8-7E1B-421C-8720-5EC33A52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499" y="319598"/>
            <a:ext cx="3110997" cy="3301428"/>
            <a:chOff x="5443499" y="319598"/>
            <a:chExt cx="3110997" cy="330142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703EF8-1E43-4439-8CB5-179C7C75A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499" y="319598"/>
              <a:ext cx="3110997" cy="3301428"/>
            </a:xfrm>
            <a:custGeom>
              <a:avLst/>
              <a:gdLst>
                <a:gd name="connsiteX0" fmla="*/ 1431069 w 3110997"/>
                <a:gd name="connsiteY0" fmla="*/ 1514 h 3301428"/>
                <a:gd name="connsiteX1" fmla="*/ 1946520 w 3110997"/>
                <a:gd name="connsiteY1" fmla="*/ 42088 h 3301428"/>
                <a:gd name="connsiteX2" fmla="*/ 2402721 w 3110997"/>
                <a:gd name="connsiteY2" fmla="*/ 303594 h 3301428"/>
                <a:gd name="connsiteX3" fmla="*/ 2762423 w 3110997"/>
                <a:gd name="connsiteY3" fmla="*/ 889436 h 3301428"/>
                <a:gd name="connsiteX4" fmla="*/ 2828518 w 3110997"/>
                <a:gd name="connsiteY4" fmla="*/ 1015773 h 3301428"/>
                <a:gd name="connsiteX5" fmla="*/ 3094962 w 3110997"/>
                <a:gd name="connsiteY5" fmla="*/ 2001284 h 3301428"/>
                <a:gd name="connsiteX6" fmla="*/ 2157067 w 3110997"/>
                <a:gd name="connsiteY6" fmla="*/ 3054444 h 3301428"/>
                <a:gd name="connsiteX7" fmla="*/ 1950853 w 3110997"/>
                <a:gd name="connsiteY7" fmla="*/ 3146478 h 3301428"/>
                <a:gd name="connsiteX8" fmla="*/ 1329246 w 3110997"/>
                <a:gd name="connsiteY8" fmla="*/ 3288753 h 3301428"/>
                <a:gd name="connsiteX9" fmla="*/ 740145 w 3110997"/>
                <a:gd name="connsiteY9" fmla="*/ 3019378 h 3301428"/>
                <a:gd name="connsiteX10" fmla="*/ 288773 w 3110997"/>
                <a:gd name="connsiteY10" fmla="*/ 2499557 h 3301428"/>
                <a:gd name="connsiteX11" fmla="*/ 35659 w 3110997"/>
                <a:gd name="connsiteY11" fmla="*/ 1823964 h 3301428"/>
                <a:gd name="connsiteX12" fmla="*/ 31208 w 3110997"/>
                <a:gd name="connsiteY12" fmla="*/ 1116817 h 3301428"/>
                <a:gd name="connsiteX13" fmla="*/ 266830 w 3110997"/>
                <a:gd name="connsiteY13" fmla="*/ 556451 h 3301428"/>
                <a:gd name="connsiteX14" fmla="*/ 683944 w 3110997"/>
                <a:gd name="connsiteY14" fmla="*/ 194390 h 3301428"/>
                <a:gd name="connsiteX15" fmla="*/ 1431069 w 3110997"/>
                <a:gd name="connsiteY15" fmla="*/ 1514 h 330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10997" h="3301428">
                  <a:moveTo>
                    <a:pt x="1431069" y="1514"/>
                  </a:moveTo>
                  <a:cubicBezTo>
                    <a:pt x="1596908" y="-4789"/>
                    <a:pt x="1770176" y="8561"/>
                    <a:pt x="1946520" y="42088"/>
                  </a:cubicBezTo>
                  <a:cubicBezTo>
                    <a:pt x="2134136" y="77759"/>
                    <a:pt x="2274818" y="158432"/>
                    <a:pt x="2402721" y="303594"/>
                  </a:cubicBezTo>
                  <a:cubicBezTo>
                    <a:pt x="2536515" y="455435"/>
                    <a:pt x="2646258" y="666231"/>
                    <a:pt x="2762423" y="889436"/>
                  </a:cubicBezTo>
                  <a:cubicBezTo>
                    <a:pt x="2783822" y="930610"/>
                    <a:pt x="2805992" y="973158"/>
                    <a:pt x="2828518" y="1015773"/>
                  </a:cubicBezTo>
                  <a:cubicBezTo>
                    <a:pt x="3030101" y="1397216"/>
                    <a:pt x="3157590" y="1671880"/>
                    <a:pt x="3094962" y="2001284"/>
                  </a:cubicBezTo>
                  <a:cubicBezTo>
                    <a:pt x="2999536" y="2503193"/>
                    <a:pt x="2719052" y="2818175"/>
                    <a:pt x="2157067" y="3054444"/>
                  </a:cubicBezTo>
                  <a:cubicBezTo>
                    <a:pt x="2083511" y="3085361"/>
                    <a:pt x="2016053" y="3116427"/>
                    <a:pt x="1950853" y="3146478"/>
                  </a:cubicBezTo>
                  <a:cubicBezTo>
                    <a:pt x="1680527" y="3271008"/>
                    <a:pt x="1541221" y="3329055"/>
                    <a:pt x="1329246" y="3288753"/>
                  </a:cubicBezTo>
                  <a:cubicBezTo>
                    <a:pt x="1118766" y="3248736"/>
                    <a:pt x="920572" y="3158068"/>
                    <a:pt x="740145" y="3019378"/>
                  </a:cubicBezTo>
                  <a:cubicBezTo>
                    <a:pt x="563651" y="2883673"/>
                    <a:pt x="411737" y="2708752"/>
                    <a:pt x="288773" y="2499557"/>
                  </a:cubicBezTo>
                  <a:cubicBezTo>
                    <a:pt x="167863" y="2293930"/>
                    <a:pt x="80312" y="2060356"/>
                    <a:pt x="35659" y="1823964"/>
                  </a:cubicBezTo>
                  <a:cubicBezTo>
                    <a:pt x="-10360" y="1581177"/>
                    <a:pt x="-11829" y="1343178"/>
                    <a:pt x="31208" y="1116817"/>
                  </a:cubicBezTo>
                  <a:cubicBezTo>
                    <a:pt x="71795" y="903345"/>
                    <a:pt x="151102" y="714850"/>
                    <a:pt x="266830" y="556451"/>
                  </a:cubicBezTo>
                  <a:cubicBezTo>
                    <a:pt x="375349" y="408016"/>
                    <a:pt x="515707" y="286208"/>
                    <a:pt x="683944" y="194390"/>
                  </a:cubicBezTo>
                  <a:cubicBezTo>
                    <a:pt x="898912" y="77121"/>
                    <a:pt x="1154672" y="12021"/>
                    <a:pt x="1431069" y="1514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FB2FC3-C3AA-44DA-A135-10AFA65B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75604" y="443150"/>
              <a:ext cx="2805016" cy="3049345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9006AC-14D0-4A9C-BE11-F61AB5B8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93466" y="623454"/>
              <a:ext cx="2567901" cy="2687367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A87734-52FF-447B-8282-FEFE58C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90" y="1297016"/>
            <a:ext cx="12055057" cy="5560984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完全變態</a:t>
            </a:r>
            <a:r>
              <a:rPr lang="en-US" altLang="zh-TW" sz="3600" dirty="0"/>
              <a:t>-&gt;卵</a:t>
            </a:r>
            <a:r>
              <a:rPr lang="zh-TW" altLang="zh-TW" sz="3600" dirty="0"/>
              <a:t>、</a:t>
            </a:r>
            <a:r>
              <a:rPr lang="en-US" altLang="zh-TW" sz="3600" dirty="0" err="1"/>
              <a:t>幼蟲</a:t>
            </a:r>
            <a:r>
              <a:rPr lang="zh-TW" altLang="zh-TW" sz="3600" dirty="0"/>
              <a:t>、</a:t>
            </a:r>
            <a:r>
              <a:rPr lang="en-US" altLang="zh-TW" sz="3600" dirty="0"/>
              <a:t>蛹</a:t>
            </a:r>
            <a:r>
              <a:rPr lang="zh-TW" altLang="zh-TW" sz="3600" dirty="0"/>
              <a:t>和</a:t>
            </a:r>
            <a:r>
              <a:rPr lang="en-US" altLang="zh-TW" sz="3600" dirty="0" err="1"/>
              <a:t>成蟲</a:t>
            </a:r>
            <a:endParaRPr lang="zh-TW" altLang="zh-TW" sz="3600" dirty="0"/>
          </a:p>
          <a:p>
            <a:pPr marL="0" indent="0">
              <a:buNone/>
            </a:pPr>
            <a:r>
              <a:rPr lang="en-US" altLang="zh-TW" sz="3600" dirty="0"/>
              <a:t>=&gt;</a:t>
            </a:r>
            <a:r>
              <a:rPr lang="zh-TW" altLang="zh-TW" sz="3600" dirty="0"/>
              <a:t>更有</a:t>
            </a:r>
            <a:r>
              <a:rPr lang="en-US" altLang="zh-TW" sz="3600" dirty="0" err="1"/>
              <a:t>競爭性</a:t>
            </a:r>
            <a:r>
              <a:rPr lang="zh-TW" altLang="en-US" sz="3600" dirty="0"/>
              <a:t> </a:t>
            </a:r>
            <a:r>
              <a:rPr lang="en-US" altLang="zh-TW" sz="3600" dirty="0" err="1"/>
              <a:t>特化</a:t>
            </a:r>
            <a:r>
              <a:rPr lang="zh-TW" altLang="zh-TW" sz="3600" dirty="0"/>
              <a:t>成各個階段</a:t>
            </a:r>
            <a:r>
              <a:rPr lang="zh-TW" altLang="en-US" sz="3600" dirty="0"/>
              <a:t> </a:t>
            </a:r>
            <a:r>
              <a:rPr lang="zh-TW" altLang="zh-TW" sz="3600" dirty="0"/>
              <a:t>更有效率地完成不同階段的任務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zh-TW" sz="3600" dirty="0"/>
              <a:t>幼蟲</a:t>
            </a:r>
            <a:r>
              <a:rPr lang="en-US" altLang="zh-TW" sz="3600" dirty="0"/>
              <a:t>:</a:t>
            </a:r>
            <a:r>
              <a:rPr lang="zh-TW" altLang="zh-TW" sz="3600" dirty="0"/>
              <a:t>發達的</a:t>
            </a:r>
            <a:r>
              <a:rPr lang="en-US" altLang="zh-TW" sz="3600" dirty="0" err="1"/>
              <a:t>消化系統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zh-TW" sz="3600" dirty="0"/>
              <a:t>蛹</a:t>
            </a:r>
            <a:r>
              <a:rPr lang="en-US" altLang="zh-TW" sz="3600" dirty="0"/>
              <a:t>:</a:t>
            </a:r>
            <a:r>
              <a:rPr lang="zh-TW" altLang="zh-TW" sz="3600" dirty="0"/>
              <a:t>能渡過冬季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zh-TW" sz="3600" dirty="0"/>
              <a:t>成蟲</a:t>
            </a:r>
            <a:r>
              <a:rPr lang="en-US" altLang="zh-TW" sz="3600" dirty="0"/>
              <a:t>:</a:t>
            </a:r>
            <a:r>
              <a:rPr lang="zh-TW" altLang="zh-TW" sz="3600" dirty="0"/>
              <a:t>有效找尋配偶</a:t>
            </a:r>
            <a:r>
              <a:rPr lang="zh-TW" altLang="en-US" sz="3600" dirty="0"/>
              <a:t> </a:t>
            </a:r>
            <a:r>
              <a:rPr lang="en-US" altLang="zh-TW" sz="3600" dirty="0" err="1"/>
              <a:t>繁殖</a:t>
            </a:r>
            <a:r>
              <a:rPr lang="zh-TW" altLang="zh-TW" sz="3600" dirty="0"/>
              <a:t>後代</a:t>
            </a:r>
          </a:p>
          <a:p>
            <a:r>
              <a:rPr lang="zh-TW" altLang="zh-TW" sz="3600" dirty="0"/>
              <a:t>蝴蝶壽命一般有</a:t>
            </a:r>
            <a:r>
              <a:rPr lang="en-US" altLang="zh-TW" sz="3600" dirty="0"/>
              <a:t>1</a:t>
            </a:r>
            <a:r>
              <a:rPr lang="zh-TW" altLang="zh-TW" sz="3600" dirty="0"/>
              <a:t>至</a:t>
            </a:r>
            <a:r>
              <a:rPr lang="en-US" altLang="zh-TW" sz="3600" dirty="0"/>
              <a:t>4</a:t>
            </a:r>
            <a:r>
              <a:rPr lang="zh-TW" altLang="zh-TW" sz="3600" dirty="0"/>
              <a:t>個月</a:t>
            </a:r>
            <a:r>
              <a:rPr lang="zh-TW" altLang="en-US" sz="3600" dirty="0"/>
              <a:t> </a:t>
            </a:r>
            <a:r>
              <a:rPr lang="zh-TW" altLang="zh-TW" sz="3600" dirty="0"/>
              <a:t>不同季節和種類其壽命都不同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(</a:t>
            </a:r>
            <a:r>
              <a:rPr lang="zh-TW" altLang="zh-TW" sz="3600" dirty="0"/>
              <a:t>溫暖和食物充足的時候蝴蝶能快速成長</a:t>
            </a:r>
            <a:r>
              <a:rPr lang="zh-TW" altLang="en-US" sz="3600" dirty="0"/>
              <a:t> </a:t>
            </a:r>
            <a:r>
              <a:rPr lang="zh-TW" altLang="zh-TW" sz="3600" dirty="0"/>
              <a:t>壽命較短</a:t>
            </a:r>
            <a:r>
              <a:rPr lang="en-US" altLang="zh-TW" sz="3600" dirty="0"/>
              <a:t>)</a:t>
            </a:r>
            <a:endParaRPr lang="zh-TW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EF382C-317F-4711-8E05-178AAED0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72" y="1616"/>
            <a:ext cx="1667806" cy="18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737828-B0F2-4FB9-BC71-DF0124CF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21" y="95706"/>
            <a:ext cx="9805345" cy="1364126"/>
          </a:xfrm>
        </p:spPr>
        <p:txBody>
          <a:bodyPr anchor="b">
            <a:normAutofit/>
          </a:bodyPr>
          <a:lstStyle/>
          <a:p>
            <a:pPr algn="ctr"/>
            <a:r>
              <a:rPr lang="zh-TW" altLang="zh-TW" sz="8000" b="1" dirty="0"/>
              <a:t>卵</a:t>
            </a:r>
            <a:endParaRPr lang="zh-TW" altLang="en-US" sz="8000" dirty="0"/>
          </a:p>
        </p:txBody>
      </p:sp>
      <p:pic>
        <p:nvPicPr>
          <p:cNvPr id="7" name="Graphic 6" descr="植物">
            <a:extLst>
              <a:ext uri="{FF2B5EF4-FFF2-40B4-BE49-F238E27FC236}">
                <a16:creationId xmlns:a16="http://schemas.microsoft.com/office/drawing/2014/main" id="{C6B1A9AD-1797-4605-9020-C08217C5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363" y="174033"/>
            <a:ext cx="940258" cy="9402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74411-3FFA-4679-AB9B-AF8B0599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632" y="1538159"/>
            <a:ext cx="9805346" cy="5145808"/>
          </a:xfrm>
        </p:spPr>
        <p:txBody>
          <a:bodyPr anchor="t">
            <a:normAutofit/>
          </a:bodyPr>
          <a:lstStyle/>
          <a:p>
            <a:pPr algn="ctr"/>
            <a:r>
              <a:rPr lang="zh-TW" altLang="zh-TW" sz="4000" dirty="0"/>
              <a:t>產卵方式依種類不同</a:t>
            </a:r>
            <a:endParaRPr lang="en-US" altLang="zh-TW" sz="4000" dirty="0"/>
          </a:p>
          <a:p>
            <a:pPr algn="ctr"/>
            <a:r>
              <a:rPr lang="zh-TW" altLang="zh-TW" sz="4000" dirty="0"/>
              <a:t>位置</a:t>
            </a:r>
            <a:r>
              <a:rPr lang="en-US" altLang="zh-TW" sz="4000" dirty="0"/>
              <a:t>:</a:t>
            </a:r>
            <a:r>
              <a:rPr lang="zh-TW" altLang="zh-TW" sz="4000" dirty="0"/>
              <a:t>寄主植物葉片</a:t>
            </a:r>
            <a:r>
              <a:rPr lang="en-US" altLang="zh-TW" sz="4000" dirty="0"/>
              <a:t>/</a:t>
            </a:r>
            <a:r>
              <a:rPr lang="zh-TW" altLang="zh-TW" sz="4000" dirty="0"/>
              <a:t>嫩芽</a:t>
            </a:r>
            <a:r>
              <a:rPr lang="en-US" altLang="zh-TW" sz="4000" dirty="0"/>
              <a:t>/</a:t>
            </a:r>
            <a:r>
              <a:rPr lang="zh-TW" altLang="zh-TW" sz="4000" dirty="0"/>
              <a:t>枝條</a:t>
            </a:r>
            <a:r>
              <a:rPr lang="en-US" altLang="zh-TW" sz="4000" dirty="0"/>
              <a:t>/</a:t>
            </a:r>
            <a:r>
              <a:rPr lang="zh-TW" altLang="zh-TW" sz="4000" dirty="0"/>
              <a:t>休眠芽附近</a:t>
            </a:r>
            <a:r>
              <a:rPr lang="en-US" altLang="zh-TW" sz="4000" dirty="0"/>
              <a:t>/</a:t>
            </a:r>
            <a:r>
              <a:rPr lang="zh-TW" altLang="zh-TW" sz="4000" dirty="0"/>
              <a:t>寄主植物附近</a:t>
            </a:r>
            <a:r>
              <a:rPr lang="en-US" altLang="zh-TW" sz="4000" dirty="0"/>
              <a:t>/</a:t>
            </a:r>
            <a:r>
              <a:rPr lang="zh-TW" altLang="zh-TW" sz="4000" dirty="0"/>
              <a:t>地面</a:t>
            </a:r>
            <a:r>
              <a:rPr lang="en-US" altLang="zh-TW" sz="4000" dirty="0"/>
              <a:t>/</a:t>
            </a:r>
            <a:r>
              <a:rPr lang="zh-TW" altLang="zh-TW" sz="4000" dirty="0"/>
              <a:t>樹皮裂縫</a:t>
            </a:r>
            <a:r>
              <a:rPr lang="en-US" altLang="zh-TW" sz="4000" dirty="0"/>
              <a:t>/</a:t>
            </a:r>
            <a:r>
              <a:rPr lang="zh-TW" altLang="zh-TW" sz="4000" dirty="0"/>
              <a:t>花苞及新芽孔隙</a:t>
            </a:r>
            <a:endParaRPr lang="en-US" altLang="zh-TW" sz="4000" dirty="0"/>
          </a:p>
          <a:p>
            <a:pPr algn="ctr"/>
            <a:r>
              <a:rPr lang="zh-TW" altLang="zh-TW" sz="4000" dirty="0"/>
              <a:t>卵粒單產或數粒成一群</a:t>
            </a:r>
            <a:r>
              <a:rPr lang="zh-TW" altLang="en-US" sz="4000" dirty="0"/>
              <a:t> </a:t>
            </a:r>
            <a:endParaRPr lang="en-US" altLang="zh-TW" sz="4000" dirty="0"/>
          </a:p>
          <a:p>
            <a:pPr algn="ctr"/>
            <a:r>
              <a:rPr lang="zh-TW" altLang="zh-TW" sz="4000" dirty="0"/>
              <a:t>通常黏著在物體上</a:t>
            </a:r>
            <a:endParaRPr lang="en-US" altLang="zh-TW" sz="4000" dirty="0"/>
          </a:p>
          <a:p>
            <a:pPr marL="0" indent="0" algn="ctr">
              <a:buNone/>
            </a:pPr>
            <a:r>
              <a:rPr lang="en-US" altLang="zh-TW" sz="4000" dirty="0"/>
              <a:t>		(</a:t>
            </a:r>
            <a:r>
              <a:rPr lang="zh-TW" altLang="zh-TW" sz="4000" dirty="0"/>
              <a:t>也有完全隱藏在泡狀或膠狀物中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527750-1526-4F70-A4D7-DE954E4F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98" y="-8612"/>
            <a:ext cx="2357437" cy="15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51ECDD-B9BB-4962-9CC6-844D6748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10" y="0"/>
            <a:ext cx="9465131" cy="1184111"/>
          </a:xfrm>
        </p:spPr>
        <p:txBody>
          <a:bodyPr>
            <a:normAutofit/>
          </a:bodyPr>
          <a:lstStyle/>
          <a:p>
            <a:r>
              <a:rPr lang="zh-TW" altLang="zh-TW" sz="6600" b="1" dirty="0"/>
              <a:t>幼蟲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3ADA5-3BD1-4739-8693-20CDA031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435" y="1184111"/>
            <a:ext cx="10636639" cy="4615957"/>
          </a:xfrm>
        </p:spPr>
        <p:txBody>
          <a:bodyPr>
            <a:noAutofit/>
          </a:bodyPr>
          <a:lstStyle/>
          <a:p>
            <a:r>
              <a:rPr lang="zh-TW" altLang="zh-TW" sz="3000" dirty="0"/>
              <a:t>剛孵化</a:t>
            </a:r>
            <a:r>
              <a:rPr lang="en-US" altLang="zh-TW" sz="3000" dirty="0"/>
              <a:t>:</a:t>
            </a:r>
            <a:r>
              <a:rPr lang="zh-TW" altLang="zh-TW" sz="3000" dirty="0"/>
              <a:t>一齡蟲</a:t>
            </a:r>
            <a:r>
              <a:rPr lang="zh-TW" altLang="en-US" sz="3000" dirty="0"/>
              <a:t> 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/>
              <a:t>		</a:t>
            </a:r>
            <a:r>
              <a:rPr lang="zh-TW" altLang="zh-TW" sz="3000" dirty="0"/>
              <a:t>一般從卵頂部破卵殼</a:t>
            </a:r>
            <a:r>
              <a:rPr lang="en-US" altLang="zh-TW" sz="3000" dirty="0"/>
              <a:t>(</a:t>
            </a:r>
            <a:r>
              <a:rPr lang="zh-TW" altLang="zh-TW" sz="3000" dirty="0"/>
              <a:t>部分種類幼蟲會啃食卵殼</a:t>
            </a:r>
            <a:r>
              <a:rPr lang="en-US" altLang="zh-TW" sz="3000" dirty="0"/>
              <a:t>)</a:t>
            </a:r>
            <a:endParaRPr lang="zh-TW" altLang="zh-TW" sz="3000" dirty="0"/>
          </a:p>
          <a:p>
            <a:r>
              <a:rPr lang="zh-TW" altLang="zh-TW" sz="3000" dirty="0"/>
              <a:t>脫皮轉齡</a:t>
            </a:r>
            <a:r>
              <a:rPr lang="zh-TW" altLang="en-US" sz="3000" dirty="0"/>
              <a:t>前</a:t>
            </a:r>
            <a:r>
              <a:rPr lang="zh-TW" altLang="zh-TW" sz="3000" dirty="0"/>
              <a:t>會停止活動及進食</a:t>
            </a:r>
            <a:endParaRPr lang="en-US" altLang="zh-TW" sz="3000" dirty="0"/>
          </a:p>
          <a:p>
            <a:r>
              <a:rPr lang="zh-TW" altLang="zh-TW" sz="3000" dirty="0"/>
              <a:t>身體伸縮</a:t>
            </a:r>
            <a:r>
              <a:rPr lang="zh-TW" altLang="en-US" sz="3000" dirty="0"/>
              <a:t> </a:t>
            </a:r>
            <a:r>
              <a:rPr lang="zh-TW" altLang="zh-TW" sz="3000" dirty="0"/>
              <a:t>將舊皮從頭部脫到尾部</a:t>
            </a:r>
            <a:r>
              <a:rPr lang="zh-TW" altLang="en-US" sz="3000" dirty="0"/>
              <a:t> </a:t>
            </a:r>
            <a:r>
              <a:rPr lang="zh-TW" altLang="zh-TW" sz="3000" dirty="0"/>
              <a:t>最後把頭部的外殻脫下</a:t>
            </a:r>
            <a:endParaRPr lang="en-US" altLang="zh-TW" sz="3000" dirty="0"/>
          </a:p>
          <a:p>
            <a:r>
              <a:rPr lang="zh-TW" altLang="zh-TW" sz="3000" dirty="0"/>
              <a:t>幼蟲每次脫皮為一齡</a:t>
            </a:r>
            <a:r>
              <a:rPr lang="zh-TW" altLang="en-US" sz="3000" dirty="0"/>
              <a:t> </a:t>
            </a:r>
            <a:r>
              <a:rPr lang="zh-TW" altLang="zh-TW" sz="3000" dirty="0"/>
              <a:t>會脫皮</a:t>
            </a:r>
            <a:r>
              <a:rPr lang="en-US" altLang="zh-TW" sz="3000" dirty="0"/>
              <a:t>4</a:t>
            </a:r>
            <a:r>
              <a:rPr lang="zh-TW" altLang="zh-TW" sz="3000" dirty="0"/>
              <a:t>至</a:t>
            </a:r>
            <a:r>
              <a:rPr lang="en-US" altLang="zh-TW" sz="3000" dirty="0"/>
              <a:t>6</a:t>
            </a:r>
            <a:r>
              <a:rPr lang="zh-TW" altLang="zh-TW" sz="3000" dirty="0"/>
              <a:t>次</a:t>
            </a:r>
          </a:p>
          <a:p>
            <a:r>
              <a:rPr lang="zh-TW" altLang="zh-TW" sz="3000" dirty="0"/>
              <a:t>形成前蛹</a:t>
            </a:r>
            <a:r>
              <a:rPr lang="zh-TW" altLang="en-US" sz="3000" dirty="0"/>
              <a:t> </a:t>
            </a:r>
            <a:r>
              <a:rPr lang="zh-TW" altLang="zh-TW" sz="3000" dirty="0"/>
              <a:t>約一天後開始化蛹</a:t>
            </a:r>
            <a:r>
              <a:rPr lang="en-US" altLang="zh-TW" sz="3000" dirty="0"/>
              <a:t>:</a:t>
            </a:r>
          </a:p>
          <a:p>
            <a:pPr marL="0" indent="0">
              <a:buNone/>
            </a:pPr>
            <a:r>
              <a:rPr lang="en-US" altLang="zh-TW" sz="3000" dirty="0"/>
              <a:t>	1.</a:t>
            </a:r>
            <a:r>
              <a:rPr lang="zh-TW" altLang="zh-TW" sz="3000" dirty="0"/>
              <a:t>前蛹有間歇性伸縮及膨脹活動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/>
              <a:t>	2.</a:t>
            </a:r>
            <a:r>
              <a:rPr lang="zh-TW" altLang="zh-TW" sz="3000" dirty="0"/>
              <a:t>隨後次數會漸趨頻密</a:t>
            </a:r>
            <a:r>
              <a:rPr lang="zh-TW" altLang="en-US" sz="3000" dirty="0"/>
              <a:t> </a:t>
            </a:r>
            <a:r>
              <a:rPr lang="zh-TW" altLang="zh-TW" sz="3000" dirty="0"/>
              <a:t>表皮從胸前裂開</a:t>
            </a:r>
            <a:r>
              <a:rPr lang="zh-TW" altLang="en-US" sz="3000" dirty="0"/>
              <a:t> </a:t>
            </a:r>
            <a:r>
              <a:rPr lang="zh-TW" altLang="zh-TW" sz="3000" dirty="0"/>
              <a:t>推至腹部末端</a:t>
            </a:r>
          </a:p>
          <a:p>
            <a:r>
              <a:rPr lang="zh-TW" altLang="zh-TW" sz="3000" dirty="0"/>
              <a:t>最後一張皮也脫下時便完成化蛹</a:t>
            </a:r>
          </a:p>
        </p:txBody>
      </p:sp>
      <p:pic>
        <p:nvPicPr>
          <p:cNvPr id="2050" name="Picture 2" descr="自然谷之星】青斑鳳蝶幼蟲的生活史| 環境資訊中心">
            <a:extLst>
              <a:ext uri="{FF2B5EF4-FFF2-40B4-BE49-F238E27FC236}">
                <a16:creationId xmlns:a16="http://schemas.microsoft.com/office/drawing/2014/main" id="{46C0611E-DBF8-40D1-8BBC-9AB1368D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760" y="0"/>
            <a:ext cx="2541933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5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684899-7A6C-43BF-8FD1-AAE8EB3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35" y="16297"/>
            <a:ext cx="9465131" cy="1652082"/>
          </a:xfrm>
        </p:spPr>
        <p:txBody>
          <a:bodyPr>
            <a:normAutofit/>
          </a:bodyPr>
          <a:lstStyle/>
          <a:p>
            <a:r>
              <a:rPr lang="zh-TW" altLang="zh-TW" sz="6000" b="1" dirty="0"/>
              <a:t>蛹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539E5-E6F6-44D9-A2AC-FFE43F63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38233"/>
            <a:ext cx="9465564" cy="3561836"/>
          </a:xfrm>
        </p:spPr>
        <p:txBody>
          <a:bodyPr>
            <a:normAutofit/>
          </a:bodyPr>
          <a:lstStyle/>
          <a:p>
            <a:r>
              <a:rPr lang="zh-TW" altLang="zh-TW" sz="4400" dirty="0"/>
              <a:t>看似靜止不動</a:t>
            </a:r>
            <a:r>
              <a:rPr lang="en-US" altLang="zh-TW" sz="4400" dirty="0"/>
              <a:t>-&gt;</a:t>
            </a:r>
            <a:r>
              <a:rPr lang="zh-TW" altLang="zh-TW" sz="4400" dirty="0"/>
              <a:t>四至六腹節</a:t>
            </a:r>
            <a:r>
              <a:rPr lang="zh-TW" altLang="en-US" sz="4400" dirty="0"/>
              <a:t>可</a:t>
            </a:r>
            <a:r>
              <a:rPr lang="zh-TW" altLang="zh-TW" sz="4400" dirty="0"/>
              <a:t>活動</a:t>
            </a:r>
            <a:endParaRPr lang="en-US" altLang="zh-TW" sz="4400" dirty="0"/>
          </a:p>
          <a:p>
            <a:r>
              <a:rPr lang="zh-TW" altLang="en-US" sz="4400" dirty="0"/>
              <a:t>*</a:t>
            </a:r>
            <a:r>
              <a:rPr lang="zh-TW" altLang="zh-TW" sz="4400" dirty="0"/>
              <a:t>進行複雜的重組過程</a:t>
            </a:r>
            <a:r>
              <a:rPr lang="zh-TW" altLang="en-US" sz="4400" dirty="0"/>
              <a:t> </a:t>
            </a:r>
            <a:r>
              <a:rPr lang="zh-TW" altLang="zh-TW" sz="4400" dirty="0"/>
              <a:t>把幼蟲時的器官分解</a:t>
            </a:r>
            <a:r>
              <a:rPr lang="zh-TW" altLang="en-US" sz="4400" dirty="0"/>
              <a:t> </a:t>
            </a:r>
            <a:r>
              <a:rPr lang="zh-TW" altLang="zh-TW" sz="4400" dirty="0"/>
              <a:t>並組成成蟲的身體</a:t>
            </a:r>
            <a:endParaRPr lang="en-US" altLang="zh-TW" sz="4400" dirty="0"/>
          </a:p>
          <a:p>
            <a:r>
              <a:rPr lang="zh-TW" altLang="zh-TW" sz="4400" dirty="0"/>
              <a:t>約十天</a:t>
            </a:r>
            <a:r>
              <a:rPr lang="en-US" altLang="zh-TW" sz="4400" dirty="0"/>
              <a:t>-&gt;</a:t>
            </a:r>
            <a:r>
              <a:rPr lang="zh-TW" altLang="zh-TW" sz="4400" dirty="0"/>
              <a:t>成蟲器官在蛹內發育完成</a:t>
            </a:r>
            <a:r>
              <a:rPr lang="en-US" altLang="zh-TW" sz="4400" dirty="0"/>
              <a:t>-&gt;</a:t>
            </a:r>
            <a:r>
              <a:rPr lang="zh-TW" altLang="zh-TW" sz="4400" dirty="0"/>
              <a:t>羽化</a:t>
            </a:r>
          </a:p>
          <a:p>
            <a:endParaRPr lang="zh-TW" altLang="en-US" sz="2400" dirty="0"/>
          </a:p>
        </p:txBody>
      </p:sp>
      <p:pic>
        <p:nvPicPr>
          <p:cNvPr id="7170" name="Picture 2" descr="生長過程">
            <a:extLst>
              <a:ext uri="{FF2B5EF4-FFF2-40B4-BE49-F238E27FC236}">
                <a16:creationId xmlns:a16="http://schemas.microsoft.com/office/drawing/2014/main" id="{6693202E-2739-48E7-9179-581CE194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07" y="0"/>
            <a:ext cx="3126932" cy="20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2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9D3490-6D0A-42C4-99A3-BCD02187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-3810"/>
            <a:ext cx="9465131" cy="1704273"/>
          </a:xfrm>
        </p:spPr>
        <p:txBody>
          <a:bodyPr>
            <a:normAutofit/>
          </a:bodyPr>
          <a:lstStyle/>
          <a:p>
            <a:r>
              <a:rPr lang="zh-TW" altLang="zh-TW" sz="6000" b="1" dirty="0"/>
              <a:t>成蟲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FB744E-0432-4872-AF4B-98D899B4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435" y="1468657"/>
            <a:ext cx="10989565" cy="4916101"/>
          </a:xfrm>
        </p:spPr>
        <p:txBody>
          <a:bodyPr>
            <a:normAutofit/>
          </a:bodyPr>
          <a:lstStyle/>
          <a:p>
            <a:r>
              <a:rPr lang="zh-TW" altLang="zh-TW" sz="4000" dirty="0"/>
              <a:t>羽化</a:t>
            </a:r>
            <a:r>
              <a:rPr lang="en-US" altLang="zh-TW" sz="4000" dirty="0"/>
              <a:t>:</a:t>
            </a:r>
            <a:r>
              <a:rPr lang="zh-TW" altLang="zh-TW" sz="4000" dirty="0"/>
              <a:t>一般在深夜至清晨進行</a:t>
            </a:r>
          </a:p>
          <a:p>
            <a:r>
              <a:rPr lang="zh-TW" altLang="zh-TW" sz="4000" dirty="0"/>
              <a:t>蛹殼頭胸背呈十字裂開</a:t>
            </a:r>
            <a:r>
              <a:rPr lang="zh-TW" altLang="en-US" sz="4000" dirty="0"/>
              <a:t> 成蟲器官</a:t>
            </a:r>
            <a:r>
              <a:rPr lang="zh-TW" altLang="zh-TW" sz="4000" dirty="0"/>
              <a:t>一一露出</a:t>
            </a:r>
          </a:p>
          <a:p>
            <a:r>
              <a:rPr lang="zh-TW" altLang="zh-TW" sz="4000" dirty="0"/>
              <a:t>通常會附在蛹殼下</a:t>
            </a:r>
            <a:r>
              <a:rPr lang="en-US" altLang="zh-TW" sz="4000" dirty="0"/>
              <a:t>/</a:t>
            </a:r>
            <a:r>
              <a:rPr lang="zh-TW" altLang="zh-TW" sz="4000" dirty="0"/>
              <a:t>其他穩固位置</a:t>
            </a:r>
            <a:r>
              <a:rPr lang="zh-TW" altLang="en-US" sz="4000" dirty="0"/>
              <a:t> </a:t>
            </a:r>
            <a:r>
              <a:rPr lang="zh-TW" altLang="zh-TW" sz="4000" dirty="0"/>
              <a:t>將身體懸掛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		(</a:t>
            </a:r>
            <a:r>
              <a:rPr lang="en-US" altLang="zh-TW" sz="4000" dirty="0" err="1"/>
              <a:t>血淋巴</a:t>
            </a:r>
            <a:r>
              <a:rPr lang="zh-TW" altLang="zh-TW" sz="4000" dirty="0"/>
              <a:t>體液注入翅脈</a:t>
            </a:r>
            <a:r>
              <a:rPr lang="zh-TW" altLang="en-US" sz="4000" dirty="0"/>
              <a:t> </a:t>
            </a:r>
            <a:r>
              <a:rPr lang="zh-TW" altLang="zh-TW" sz="4000" dirty="0"/>
              <a:t>流進翅膀</a:t>
            </a:r>
            <a:r>
              <a:rPr lang="zh-TW" altLang="en-US" sz="4000" dirty="0"/>
              <a:t> </a:t>
            </a:r>
            <a:r>
              <a:rPr lang="zh-TW" altLang="zh-TW" sz="4000" dirty="0"/>
              <a:t>將摺皺的翅膀迅速撐開</a:t>
            </a:r>
            <a:r>
              <a:rPr lang="en-US" altLang="zh-TW" sz="4000" dirty="0"/>
              <a:t>)</a:t>
            </a:r>
            <a:endParaRPr lang="zh-TW" altLang="zh-TW" sz="4000" dirty="0"/>
          </a:p>
          <a:p>
            <a:r>
              <a:rPr lang="zh-TW" altLang="zh-TW" sz="4000" dirty="0"/>
              <a:t>雙翅伸展後多餘的體液排出</a:t>
            </a:r>
          </a:p>
          <a:p>
            <a:r>
              <a:rPr lang="zh-TW" altLang="zh-TW" sz="4000" dirty="0"/>
              <a:t>翅膀變硬後</a:t>
            </a:r>
            <a:r>
              <a:rPr lang="en-US" altLang="zh-TW" sz="4000" dirty="0"/>
              <a:t>-&gt;</a:t>
            </a:r>
            <a:r>
              <a:rPr lang="zh-TW" altLang="zh-TW" sz="4000" dirty="0"/>
              <a:t>成蟲</a:t>
            </a:r>
          </a:p>
          <a:p>
            <a:endParaRPr lang="zh-TW" altLang="en-US" sz="2400" dirty="0"/>
          </a:p>
        </p:txBody>
      </p:sp>
      <p:pic>
        <p:nvPicPr>
          <p:cNvPr id="8194" name="Picture 2" descr="蝴蝶是什么变的蝴蝶的生长过程- 致富热">
            <a:extLst>
              <a:ext uri="{FF2B5EF4-FFF2-40B4-BE49-F238E27FC236}">
                <a16:creationId xmlns:a16="http://schemas.microsoft.com/office/drawing/2014/main" id="{7CF99075-DDE7-4360-A14E-06FB705FA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4" y="-3809"/>
            <a:ext cx="28289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481A8D-B640-44B2-9A32-03F0CE93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55" y="2996592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頭部、胸部、腹部、翅膀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ED6AA4-70DB-4118-B470-CB42FE4B9B2C}"/>
              </a:ext>
            </a:extLst>
          </p:cNvPr>
          <p:cNvSpPr txBox="1"/>
          <p:nvPr/>
        </p:nvSpPr>
        <p:spPr>
          <a:xfrm>
            <a:off x="1521055" y="2740970"/>
            <a:ext cx="9144000" cy="1563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TW" altLang="en-US" sz="6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型態</a:t>
            </a:r>
          </a:p>
        </p:txBody>
      </p:sp>
    </p:spTree>
    <p:extLst>
      <p:ext uri="{BB962C8B-B14F-4D97-AF65-F5344CB8AC3E}">
        <p14:creationId xmlns:p14="http://schemas.microsoft.com/office/powerpoint/2010/main" val="1235526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5B3F19-1CFC-4CA5-9149-D0F4DEEB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zh-TW" sz="5400" b="1" dirty="0"/>
              <a:t>頭部</a:t>
            </a:r>
            <a:endParaRPr lang="zh-TW" alt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20114-7EE0-4482-9D84-AE605085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3079"/>
            <a:ext cx="11383362" cy="4267991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1.</a:t>
            </a:r>
            <a:r>
              <a:rPr lang="zh-TW" altLang="zh-TW" sz="4800" dirty="0"/>
              <a:t>圓球</a:t>
            </a:r>
            <a:r>
              <a:rPr lang="en-US" altLang="zh-TW" sz="4800" dirty="0"/>
              <a:t>/</a:t>
            </a:r>
            <a:r>
              <a:rPr lang="zh-TW" altLang="zh-TW" sz="4800" dirty="0"/>
              <a:t>平球形</a:t>
            </a:r>
            <a:endParaRPr lang="en-US" altLang="zh-TW" sz="4800" dirty="0"/>
          </a:p>
          <a:p>
            <a:r>
              <a:rPr lang="en-US" altLang="zh-TW" sz="4800" dirty="0"/>
              <a:t>2.</a:t>
            </a:r>
            <a:r>
              <a:rPr lang="zh-TW" altLang="zh-TW" sz="4800" dirty="0"/>
              <a:t>表面鱗毛</a:t>
            </a:r>
            <a:endParaRPr lang="en-US" altLang="zh-TW" sz="4800" dirty="0"/>
          </a:p>
          <a:p>
            <a:r>
              <a:rPr lang="en-US" altLang="zh-TW" sz="4800" dirty="0"/>
              <a:t>3.</a:t>
            </a:r>
            <a:r>
              <a:rPr lang="zh-TW" altLang="zh-TW" sz="4800" dirty="0"/>
              <a:t>兩側各具</a:t>
            </a:r>
            <a:r>
              <a:rPr lang="en-US" altLang="zh-TW" sz="4800" dirty="0" err="1"/>
              <a:t>複眼</a:t>
            </a:r>
            <a:endParaRPr lang="zh-TW" altLang="zh-TW" sz="4800" dirty="0"/>
          </a:p>
          <a:p>
            <a:r>
              <a:rPr lang="en-US" altLang="zh-TW" sz="4800" dirty="0"/>
              <a:t>4.</a:t>
            </a:r>
            <a:r>
              <a:rPr lang="zh-TW" altLang="zh-TW" sz="4800" dirty="0"/>
              <a:t>小眼間生有細毛</a:t>
            </a:r>
            <a:endParaRPr lang="en-US" altLang="zh-TW" sz="4800" dirty="0"/>
          </a:p>
          <a:p>
            <a:r>
              <a:rPr lang="en-US" altLang="zh-TW" sz="4800" dirty="0"/>
              <a:t>5.</a:t>
            </a:r>
            <a:r>
              <a:rPr lang="zh-TW" altLang="zh-TW" sz="4800" dirty="0"/>
              <a:t> 一對</a:t>
            </a:r>
            <a:r>
              <a:rPr lang="en-US" altLang="zh-TW" sz="4800" dirty="0" err="1"/>
              <a:t>觸角</a:t>
            </a:r>
            <a:r>
              <a:rPr lang="en-US" altLang="zh-TW" sz="4800" dirty="0"/>
              <a:t>(</a:t>
            </a:r>
            <a:r>
              <a:rPr lang="zh-TW" altLang="zh-TW" sz="4800" dirty="0"/>
              <a:t>柄節、梗節</a:t>
            </a:r>
            <a:r>
              <a:rPr lang="zh-TW" altLang="en-US" sz="4800" dirty="0"/>
              <a:t>、</a:t>
            </a:r>
            <a:r>
              <a:rPr lang="zh-TW" altLang="zh-TW" sz="4800" dirty="0"/>
              <a:t>鞭節</a:t>
            </a:r>
            <a:r>
              <a:rPr lang="en-US" altLang="zh-TW" sz="4800" dirty="0"/>
              <a:t>)</a:t>
            </a:r>
            <a:endParaRPr lang="zh-TW" altLang="zh-TW" sz="48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46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986270-9323-4020-97EF-CC0E6953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zh-TW" sz="5400" b="1"/>
              <a:t>胸部</a:t>
            </a:r>
            <a:endParaRPr lang="zh-TW" alt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536C2-A9A9-4243-B3E1-C00A2BA4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03079"/>
            <a:ext cx="11454593" cy="4147845"/>
          </a:xfrm>
        </p:spPr>
        <p:txBody>
          <a:bodyPr anchor="ctr">
            <a:norm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三節組成</a:t>
            </a:r>
            <a:r>
              <a:rPr lang="zh-TW" altLang="en-US" sz="4000" dirty="0"/>
              <a:t> </a:t>
            </a:r>
            <a:r>
              <a:rPr lang="zh-TW" altLang="zh-TW" sz="4000" dirty="0"/>
              <a:t>分為前胸</a:t>
            </a:r>
            <a:r>
              <a:rPr lang="zh-TW" altLang="en-US" sz="4000" dirty="0"/>
              <a:t> </a:t>
            </a:r>
            <a:r>
              <a:rPr lang="zh-TW" altLang="zh-TW" sz="4000" dirty="0"/>
              <a:t>中胸</a:t>
            </a:r>
            <a:r>
              <a:rPr lang="zh-TW" altLang="en-US" sz="4000" dirty="0"/>
              <a:t> </a:t>
            </a:r>
            <a:r>
              <a:rPr lang="zh-TW" altLang="zh-TW" sz="4000" dirty="0"/>
              <a:t>後胸</a:t>
            </a:r>
          </a:p>
          <a:p>
            <a:r>
              <a:rPr lang="en-US" altLang="zh-TW" sz="4000" dirty="0"/>
              <a:t>2.</a:t>
            </a:r>
            <a:r>
              <a:rPr lang="zh-TW" altLang="zh-TW" sz="4000" dirty="0"/>
              <a:t>前胸窄小</a:t>
            </a:r>
            <a:r>
              <a:rPr lang="zh-TW" altLang="en-US" sz="4000" dirty="0"/>
              <a:t> </a:t>
            </a:r>
            <a:endParaRPr lang="en-US" altLang="zh-TW" sz="4000" dirty="0"/>
          </a:p>
          <a:p>
            <a:r>
              <a:rPr lang="en-US" altLang="zh-TW" sz="4000" dirty="0"/>
              <a:t>3.</a:t>
            </a:r>
            <a:r>
              <a:rPr lang="zh-TW" altLang="zh-TW" sz="4000" dirty="0"/>
              <a:t> </a:t>
            </a:r>
            <a:r>
              <a:rPr lang="en-US" altLang="zh-TW" sz="4000" dirty="0" err="1"/>
              <a:t>氣孔</a:t>
            </a:r>
            <a:r>
              <a:rPr lang="zh-TW" altLang="zh-TW" sz="4000" dirty="0"/>
              <a:t>，背側</a:t>
            </a:r>
            <a:r>
              <a:rPr lang="en-US" altLang="zh-TW" sz="4000" dirty="0" err="1"/>
              <a:t>骨化</a:t>
            </a:r>
            <a:r>
              <a:rPr lang="en-US" altLang="zh-TW" sz="4000" dirty="0"/>
              <a:t>/</a:t>
            </a:r>
            <a:r>
              <a:rPr lang="zh-TW" altLang="zh-TW" sz="4000" dirty="0"/>
              <a:t>膜質構造為</a:t>
            </a:r>
            <a:r>
              <a:rPr lang="en-US" altLang="zh-TW" sz="4000" dirty="0" err="1"/>
              <a:t>背翼</a:t>
            </a:r>
            <a:endParaRPr lang="zh-TW" altLang="zh-TW" sz="4000" dirty="0"/>
          </a:p>
          <a:p>
            <a:r>
              <a:rPr lang="en-US" altLang="zh-TW" sz="4000" dirty="0"/>
              <a:t>4.</a:t>
            </a:r>
            <a:r>
              <a:rPr lang="zh-TW" altLang="zh-TW" sz="4000" dirty="0"/>
              <a:t>兩對翅</a:t>
            </a:r>
            <a:r>
              <a:rPr lang="zh-TW" altLang="en-US" sz="4000" dirty="0"/>
              <a:t> </a:t>
            </a:r>
            <a:r>
              <a:rPr lang="zh-TW" altLang="zh-TW" sz="4000" dirty="0"/>
              <a:t>位於中胸者為前翅</a:t>
            </a:r>
            <a:r>
              <a:rPr lang="zh-TW" altLang="en-US" sz="4000" dirty="0"/>
              <a:t> </a:t>
            </a:r>
            <a:r>
              <a:rPr lang="zh-TW" altLang="zh-TW" sz="4000" dirty="0"/>
              <a:t>後胸者為後翅</a:t>
            </a:r>
            <a:endParaRPr lang="en-US" altLang="zh-TW" sz="4000" dirty="0"/>
          </a:p>
          <a:p>
            <a:r>
              <a:rPr lang="en-US" altLang="zh-TW" sz="4000" dirty="0"/>
              <a:t>5.</a:t>
            </a:r>
            <a:r>
              <a:rPr lang="zh-TW" altLang="zh-TW" sz="4000" dirty="0"/>
              <a:t>各節分別一對</a:t>
            </a:r>
            <a:r>
              <a:rPr lang="en-US" altLang="zh-TW" sz="4000" dirty="0"/>
              <a:t>足</a:t>
            </a:r>
            <a:r>
              <a:rPr lang="zh-TW" altLang="en-US" sz="4000" dirty="0"/>
              <a:t> </a:t>
            </a:r>
            <a:r>
              <a:rPr lang="zh-TW" altLang="zh-TW" sz="4000" dirty="0"/>
              <a:t>前至後分別為前足</a:t>
            </a:r>
            <a:r>
              <a:rPr lang="en-US" altLang="zh-TW" sz="4000" dirty="0"/>
              <a:t>/</a:t>
            </a:r>
            <a:r>
              <a:rPr lang="zh-TW" altLang="zh-TW" sz="4000" dirty="0"/>
              <a:t>中足</a:t>
            </a:r>
            <a:r>
              <a:rPr lang="en-US" altLang="zh-TW" sz="4000" dirty="0"/>
              <a:t>/</a:t>
            </a:r>
            <a:r>
              <a:rPr lang="zh-TW" altLang="zh-TW" sz="4000" dirty="0"/>
              <a:t>後足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56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C69A5-E736-40A2-A26D-BF996E3C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zh-TW" sz="5400" b="1"/>
              <a:t>腹部</a:t>
            </a:r>
            <a:endParaRPr lang="zh-TW" altLang="en-US" sz="5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28353-A2DB-44FD-9BFB-E3D868A2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2203079"/>
            <a:ext cx="11983455" cy="4147845"/>
          </a:xfrm>
        </p:spPr>
        <p:txBody>
          <a:bodyPr anchor="ctr">
            <a:noAutofit/>
          </a:bodyPr>
          <a:lstStyle/>
          <a:p>
            <a:r>
              <a:rPr lang="en-US" altLang="zh-TW" sz="3600" dirty="0"/>
              <a:t>1.</a:t>
            </a:r>
            <a:r>
              <a:rPr lang="zh-TW" altLang="zh-TW" sz="3600" dirty="0"/>
              <a:t>消化</a:t>
            </a:r>
            <a:r>
              <a:rPr lang="en-US" altLang="zh-TW" sz="3600" dirty="0"/>
              <a:t>/</a:t>
            </a:r>
            <a:r>
              <a:rPr lang="zh-TW" altLang="zh-TW" sz="3600" dirty="0"/>
              <a:t>排泄</a:t>
            </a:r>
            <a:r>
              <a:rPr lang="en-US" altLang="zh-TW" sz="3600" dirty="0"/>
              <a:t>/</a:t>
            </a:r>
            <a:r>
              <a:rPr lang="zh-TW" altLang="zh-TW" sz="3600" dirty="0"/>
              <a:t>繁殖器官</a:t>
            </a:r>
            <a:endParaRPr lang="en-US" altLang="zh-TW" sz="3600" dirty="0"/>
          </a:p>
          <a:p>
            <a:r>
              <a:rPr lang="en-US" altLang="zh-TW" sz="3600" dirty="0"/>
              <a:t>2.10</a:t>
            </a:r>
            <a:r>
              <a:rPr lang="zh-TW" altLang="zh-TW" sz="3600" dirty="0"/>
              <a:t>節腹節組成</a:t>
            </a:r>
            <a:endParaRPr lang="en-US" altLang="zh-TW" sz="3600" dirty="0"/>
          </a:p>
          <a:p>
            <a:r>
              <a:rPr lang="en-US" altLang="zh-TW" sz="3600" dirty="0"/>
              <a:t>3.</a:t>
            </a:r>
            <a:r>
              <a:rPr lang="zh-TW" altLang="zh-TW" sz="3600" dirty="0"/>
              <a:t>除第</a:t>
            </a:r>
            <a:r>
              <a:rPr lang="en-US" altLang="zh-TW" sz="3600" dirty="0"/>
              <a:t>1</a:t>
            </a:r>
            <a:r>
              <a:rPr lang="zh-TW" altLang="zh-TW" sz="3600" dirty="0"/>
              <a:t>腹節缺乏腹板</a:t>
            </a:r>
            <a:r>
              <a:rPr lang="zh-TW" altLang="en-US" sz="3600" dirty="0"/>
              <a:t> </a:t>
            </a:r>
            <a:r>
              <a:rPr lang="zh-TW" altLang="zh-TW" sz="3600" dirty="0"/>
              <a:t>其餘各節形態簡單</a:t>
            </a:r>
            <a:r>
              <a:rPr lang="zh-TW" altLang="en-US" sz="3600" dirty="0"/>
              <a:t> </a:t>
            </a:r>
            <a:r>
              <a:rPr lang="zh-TW" altLang="zh-TW" sz="3600" dirty="0"/>
              <a:t>側板上具有</a:t>
            </a:r>
            <a:r>
              <a:rPr lang="en-US" altLang="zh-TW" sz="3600" dirty="0" err="1"/>
              <a:t>氣孔</a:t>
            </a:r>
            <a:endParaRPr lang="zh-TW" altLang="zh-TW" sz="3600" dirty="0"/>
          </a:p>
          <a:p>
            <a:r>
              <a:rPr lang="en-US" altLang="zh-TW" sz="3600" dirty="0"/>
              <a:t>4.</a:t>
            </a:r>
            <a:r>
              <a:rPr lang="zh-TW" altLang="zh-TW" sz="3600" dirty="0"/>
              <a:t>雌蝶</a:t>
            </a:r>
            <a:r>
              <a:rPr lang="en-US" altLang="zh-TW" sz="3600" dirty="0"/>
              <a:t>:8</a:t>
            </a:r>
            <a:r>
              <a:rPr lang="zh-TW" altLang="zh-TW" sz="3600" dirty="0"/>
              <a:t>至</a:t>
            </a:r>
            <a:r>
              <a:rPr lang="en-US" altLang="zh-TW" sz="3600" dirty="0"/>
              <a:t>10</a:t>
            </a:r>
            <a:r>
              <a:rPr lang="zh-TW" altLang="zh-TW" sz="3600" dirty="0"/>
              <a:t>腹節</a:t>
            </a:r>
            <a:r>
              <a:rPr lang="en-US" altLang="zh-TW" sz="3600" dirty="0"/>
              <a:t>	</a:t>
            </a:r>
            <a:endParaRPr lang="zh-TW" altLang="zh-TW" sz="3600" dirty="0"/>
          </a:p>
          <a:p>
            <a:pPr marL="0" indent="0">
              <a:buNone/>
            </a:pPr>
            <a:r>
              <a:rPr lang="en-US" altLang="zh-TW" sz="3600" dirty="0"/>
              <a:t>					</a:t>
            </a:r>
            <a:r>
              <a:rPr lang="en-US" altLang="zh-TW" sz="3600" dirty="0" err="1"/>
              <a:t>外生殖器</a:t>
            </a:r>
            <a:r>
              <a:rPr lang="zh-TW" altLang="zh-TW" sz="3600" dirty="0"/>
              <a:t>官</a:t>
            </a:r>
            <a:r>
              <a:rPr lang="zh-TW" altLang="en-US" sz="3600" dirty="0"/>
              <a:t> </a:t>
            </a:r>
            <a:r>
              <a:rPr lang="zh-TW" altLang="zh-TW" sz="3600" dirty="0"/>
              <a:t>合稱為交尾器</a:t>
            </a:r>
            <a:r>
              <a:rPr lang="en-US" altLang="zh-TW" sz="3600" dirty="0"/>
              <a:t>	</a:t>
            </a:r>
          </a:p>
          <a:p>
            <a:pPr marL="0" indent="0">
              <a:buNone/>
            </a:pPr>
            <a:r>
              <a:rPr lang="zh-TW" altLang="en-US" sz="3600" dirty="0"/>
              <a:t>      </a:t>
            </a:r>
            <a:r>
              <a:rPr lang="zh-TW" altLang="zh-TW" sz="3600" dirty="0"/>
              <a:t>雄蝶</a:t>
            </a:r>
            <a:r>
              <a:rPr lang="en-US" altLang="zh-TW" sz="3600" dirty="0"/>
              <a:t>:9</a:t>
            </a:r>
            <a:r>
              <a:rPr lang="zh-TW" altLang="zh-TW" sz="3600" dirty="0"/>
              <a:t>至</a:t>
            </a:r>
            <a:r>
              <a:rPr lang="en-US" altLang="zh-TW" sz="3600" dirty="0"/>
              <a:t>10</a:t>
            </a:r>
            <a:r>
              <a:rPr lang="zh-TW" altLang="zh-TW" sz="3600" dirty="0"/>
              <a:t>腹節</a:t>
            </a:r>
            <a:endParaRPr lang="zh-TW" altLang="en-US" sz="3600" dirty="0"/>
          </a:p>
        </p:txBody>
      </p:sp>
      <p:sp>
        <p:nvSpPr>
          <p:cNvPr id="4" name="右大括弧 3">
            <a:extLst>
              <a:ext uri="{FF2B5EF4-FFF2-40B4-BE49-F238E27FC236}">
                <a16:creationId xmlns:a16="http://schemas.microsoft.com/office/drawing/2014/main" id="{08F56CC0-DA25-45A8-B560-BD1F05F3B630}"/>
              </a:ext>
            </a:extLst>
          </p:cNvPr>
          <p:cNvSpPr/>
          <p:nvPr/>
        </p:nvSpPr>
        <p:spPr>
          <a:xfrm>
            <a:off x="4094511" y="4469247"/>
            <a:ext cx="256674" cy="13515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9B4075-B47F-4FFA-8FAE-77D82056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zh-TW" sz="5400" b="1" dirty="0"/>
              <a:t>翅膀</a:t>
            </a:r>
            <a:endParaRPr lang="zh-TW" alt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EBDAB-95F2-4E0B-A35C-BD23B685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2203079"/>
            <a:ext cx="11383364" cy="414784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TW" sz="4400" dirty="0"/>
              <a:t>1.</a:t>
            </a:r>
            <a:r>
              <a:rPr lang="zh-TW" altLang="zh-TW" sz="4400" dirty="0"/>
              <a:t> 前翅形</a:t>
            </a:r>
            <a:r>
              <a:rPr lang="zh-TW" altLang="en-US" sz="4400" dirty="0"/>
              <a:t>狀似</a:t>
            </a:r>
            <a:r>
              <a:rPr lang="zh-TW" altLang="zh-TW" sz="4400" dirty="0"/>
              <a:t>三角形</a:t>
            </a:r>
            <a:r>
              <a:rPr lang="zh-TW" altLang="en-US" sz="4400" dirty="0"/>
              <a:t> </a:t>
            </a:r>
            <a:r>
              <a:rPr lang="zh-TW" altLang="zh-TW" sz="4400" dirty="0"/>
              <a:t>後翅</a:t>
            </a:r>
            <a:r>
              <a:rPr lang="zh-TW" altLang="en-US" sz="4400" dirty="0"/>
              <a:t>似</a:t>
            </a:r>
            <a:r>
              <a:rPr lang="zh-TW" altLang="zh-TW" sz="4400" dirty="0"/>
              <a:t>扇形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2.</a:t>
            </a:r>
            <a:r>
              <a:rPr lang="zh-TW" altLang="zh-TW" sz="4400" dirty="0"/>
              <a:t>身體相接處為翅基</a:t>
            </a:r>
            <a:r>
              <a:rPr lang="zh-TW" altLang="en-US" sz="4400" dirty="0"/>
              <a:t> </a:t>
            </a:r>
            <a:r>
              <a:rPr lang="zh-TW" altLang="zh-TW" sz="4400" dirty="0"/>
              <a:t>遠離身體的邊緣為外緣</a:t>
            </a:r>
            <a:r>
              <a:rPr lang="zh-TW" altLang="en-US" sz="4400" dirty="0"/>
              <a:t> </a:t>
            </a:r>
            <a:endParaRPr lang="en-US" altLang="zh-TW" sz="4400" dirty="0"/>
          </a:p>
          <a:p>
            <a:pPr marL="0" indent="0">
              <a:buNone/>
            </a:pPr>
            <a:r>
              <a:rPr lang="zh-TW" altLang="en-US" sz="4400" dirty="0"/>
              <a:t>       </a:t>
            </a:r>
            <a:r>
              <a:rPr lang="zh-TW" altLang="zh-TW" sz="4400" dirty="0"/>
              <a:t>前緣與外緣相接處為翅頂</a:t>
            </a:r>
            <a:r>
              <a:rPr lang="zh-TW" altLang="en-US" sz="4400" dirty="0"/>
              <a:t> </a:t>
            </a:r>
            <a:r>
              <a:rPr lang="zh-TW" altLang="zh-TW" sz="4400" dirty="0"/>
              <a:t>後緣與外緣相接處為臀角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3.</a:t>
            </a:r>
            <a:r>
              <a:rPr lang="zh-TW" altLang="zh-TW" sz="4400" dirty="0"/>
              <a:t> 呈膜質</a:t>
            </a:r>
            <a:r>
              <a:rPr lang="zh-TW" altLang="en-US" sz="4400" dirty="0"/>
              <a:t> </a:t>
            </a:r>
            <a:r>
              <a:rPr lang="zh-TW" altLang="zh-TW" sz="4400" dirty="0"/>
              <a:t>有骨化之翅脈，分別有六組縱脈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4.</a:t>
            </a:r>
            <a:r>
              <a:rPr lang="zh-TW" altLang="zh-TW" sz="4400" dirty="0"/>
              <a:t>翅面上布滿</a:t>
            </a:r>
            <a:r>
              <a:rPr lang="en-US" altLang="zh-TW" sz="4400" dirty="0" err="1"/>
              <a:t>鱗片</a:t>
            </a:r>
            <a:r>
              <a:rPr lang="en-US" altLang="zh-TW" sz="4400" dirty="0"/>
              <a:t>(</a:t>
            </a:r>
            <a:r>
              <a:rPr lang="zh-TW" altLang="zh-TW" sz="4400" dirty="0"/>
              <a:t>鱗粉</a:t>
            </a:r>
            <a:r>
              <a:rPr lang="en-US" altLang="zh-TW" sz="4400" dirty="0"/>
              <a:t>)</a:t>
            </a:r>
            <a:r>
              <a:rPr lang="zh-TW" altLang="zh-TW" sz="4400" dirty="0"/>
              <a:t>呈</a:t>
            </a:r>
            <a:r>
              <a:rPr lang="en-US" altLang="zh-TW" sz="4400" dirty="0"/>
              <a:t>”</a:t>
            </a:r>
            <a:r>
              <a:rPr lang="zh-TW" altLang="zh-TW" sz="4400" u="dbl" dirty="0"/>
              <a:t>覆瓦狀</a:t>
            </a:r>
            <a:r>
              <a:rPr lang="en-US" altLang="zh-TW" sz="4400" u="dbl" dirty="0"/>
              <a:t>”</a:t>
            </a:r>
            <a:r>
              <a:rPr lang="zh-TW" altLang="zh-TW" sz="4400" dirty="0"/>
              <a:t>排列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27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A86E07-593E-44C2-B53E-CFFA03F1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91" y="1140378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zh-TW" altLang="en-US" sz="6600" dirty="0">
                <a:solidFill>
                  <a:schemeClr val="bg1"/>
                </a:solidFill>
              </a:rPr>
              <a:t>簡介</a:t>
            </a:r>
            <a:r>
              <a:rPr lang="en-US" altLang="zh-TW" sz="6600" dirty="0">
                <a:solidFill>
                  <a:schemeClr val="bg1"/>
                </a:solidFill>
              </a:rPr>
              <a:t>: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22C05A-87AC-4F4A-8FE5-E606E518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 lnSpcReduction="10000"/>
          </a:bodyPr>
          <a:lstStyle/>
          <a:p>
            <a:r>
              <a:rPr lang="en-US" altLang="zh-TW" sz="3200" dirty="0" err="1">
                <a:solidFill>
                  <a:schemeClr val="bg1"/>
                </a:solidFill>
              </a:rPr>
              <a:t>動物</a:t>
            </a:r>
            <a:r>
              <a:rPr lang="zh-TW" altLang="zh-TW" sz="3200" dirty="0">
                <a:solidFill>
                  <a:schemeClr val="bg1"/>
                </a:solidFill>
              </a:rPr>
              <a:t>的一大類群 </a:t>
            </a:r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en-US" altLang="zh-TW" sz="3200" dirty="0" err="1">
                <a:solidFill>
                  <a:schemeClr val="bg1"/>
                </a:solidFill>
              </a:rPr>
              <a:t>六足亞門</a:t>
            </a:r>
            <a:r>
              <a:rPr lang="en-US" altLang="zh-TW" sz="3200" dirty="0">
                <a:solidFill>
                  <a:schemeClr val="bg1"/>
                </a:solidFill>
              </a:rPr>
              <a:t>(</a:t>
            </a:r>
            <a:r>
              <a:rPr lang="en-US" altLang="zh-TW" sz="3200" dirty="0" err="1">
                <a:solidFill>
                  <a:schemeClr val="bg1"/>
                </a:solidFill>
              </a:rPr>
              <a:t>昆蟲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  <a:r>
              <a:rPr lang="zh-TW" altLang="zh-TW" sz="3200" dirty="0">
                <a:solidFill>
                  <a:schemeClr val="bg1"/>
                </a:solidFill>
              </a:rPr>
              <a:t>、</a:t>
            </a:r>
            <a:r>
              <a:rPr lang="en-US" altLang="zh-TW" sz="3200" dirty="0" err="1">
                <a:solidFill>
                  <a:schemeClr val="bg1"/>
                </a:solidFill>
              </a:rPr>
              <a:t>甲殼亞門</a:t>
            </a:r>
            <a:r>
              <a:rPr lang="zh-TW" altLang="zh-TW" sz="3200" dirty="0">
                <a:solidFill>
                  <a:schemeClr val="bg1"/>
                </a:solidFill>
              </a:rPr>
              <a:t>（</a:t>
            </a:r>
            <a:r>
              <a:rPr lang="en-US" altLang="zh-TW" sz="3200" dirty="0">
                <a:solidFill>
                  <a:schemeClr val="bg1"/>
                </a:solidFill>
              </a:rPr>
              <a:t>蝦</a:t>
            </a:r>
            <a:r>
              <a:rPr lang="zh-TW" altLang="zh-TW" sz="3200" dirty="0">
                <a:solidFill>
                  <a:schemeClr val="bg1"/>
                </a:solidFill>
              </a:rPr>
              <a:t>、</a:t>
            </a:r>
            <a:r>
              <a:rPr lang="en-US" altLang="zh-TW" sz="3200" dirty="0" err="1">
                <a:solidFill>
                  <a:schemeClr val="bg1"/>
                </a:solidFill>
              </a:rPr>
              <a:t>螃蟹</a:t>
            </a:r>
            <a:r>
              <a:rPr lang="zh-TW" altLang="zh-TW" sz="3200" dirty="0">
                <a:solidFill>
                  <a:schemeClr val="bg1"/>
                </a:solidFill>
              </a:rPr>
              <a:t>）、</a:t>
            </a:r>
            <a:r>
              <a:rPr lang="en-US" altLang="zh-TW" sz="3200" dirty="0" err="1">
                <a:solidFill>
                  <a:schemeClr val="bg1"/>
                </a:solidFill>
              </a:rPr>
              <a:t>螯肢亞門</a:t>
            </a:r>
            <a:r>
              <a:rPr lang="zh-TW" altLang="zh-TW" sz="3200" dirty="0">
                <a:solidFill>
                  <a:schemeClr val="bg1"/>
                </a:solidFill>
              </a:rPr>
              <a:t>（</a:t>
            </a:r>
            <a:r>
              <a:rPr lang="en-US" altLang="zh-TW" sz="3200" dirty="0" err="1">
                <a:solidFill>
                  <a:schemeClr val="bg1"/>
                </a:solidFill>
              </a:rPr>
              <a:t>蜘蛛</a:t>
            </a:r>
            <a:r>
              <a:rPr lang="zh-TW" altLang="zh-TW" sz="3200" dirty="0">
                <a:solidFill>
                  <a:schemeClr val="bg1"/>
                </a:solidFill>
              </a:rPr>
              <a:t>、</a:t>
            </a:r>
            <a:r>
              <a:rPr lang="en-US" altLang="zh-TW" sz="3200" dirty="0" err="1">
                <a:solidFill>
                  <a:schemeClr val="bg1"/>
                </a:solidFill>
              </a:rPr>
              <a:t>蠍子</a:t>
            </a:r>
            <a:r>
              <a:rPr lang="zh-TW" altLang="zh-TW" sz="3200" dirty="0">
                <a:solidFill>
                  <a:schemeClr val="bg1"/>
                </a:solidFill>
              </a:rPr>
              <a:t>）、</a:t>
            </a:r>
            <a:r>
              <a:rPr lang="en-US" altLang="zh-TW" sz="3200" dirty="0" err="1">
                <a:solidFill>
                  <a:schemeClr val="bg1"/>
                </a:solidFill>
              </a:rPr>
              <a:t>多足亞門</a:t>
            </a:r>
            <a:r>
              <a:rPr lang="zh-TW" altLang="zh-TW" sz="3200" dirty="0">
                <a:solidFill>
                  <a:schemeClr val="bg1"/>
                </a:solidFill>
              </a:rPr>
              <a:t>（</a:t>
            </a:r>
            <a:r>
              <a:rPr lang="en-US" altLang="zh-TW" sz="3200" dirty="0" err="1">
                <a:solidFill>
                  <a:schemeClr val="bg1"/>
                </a:solidFill>
              </a:rPr>
              <a:t>蜈蚣</a:t>
            </a:r>
            <a:r>
              <a:rPr lang="zh-TW" altLang="zh-TW" sz="3200" dirty="0">
                <a:solidFill>
                  <a:schemeClr val="bg1"/>
                </a:solidFill>
              </a:rPr>
              <a:t>、</a:t>
            </a:r>
            <a:r>
              <a:rPr lang="en-US" altLang="zh-TW" sz="3200" dirty="0" err="1">
                <a:solidFill>
                  <a:schemeClr val="bg1"/>
                </a:solidFill>
              </a:rPr>
              <a:t>馬陸</a:t>
            </a:r>
            <a:r>
              <a:rPr lang="zh-TW" altLang="zh-TW" sz="3200" dirty="0">
                <a:solidFill>
                  <a:schemeClr val="bg1"/>
                </a:solidFill>
              </a:rPr>
              <a:t>）等外骨骼動物組成</a:t>
            </a:r>
            <a:r>
              <a:rPr lang="zh-TW" altLang="en-US" sz="3200" dirty="0">
                <a:solidFill>
                  <a:schemeClr val="bg1"/>
                </a:solidFill>
              </a:rPr>
              <a:t> </a:t>
            </a:r>
            <a:r>
              <a:rPr lang="zh-TW" altLang="zh-TW" sz="3200" dirty="0">
                <a:solidFill>
                  <a:schemeClr val="bg1"/>
                </a:solidFill>
              </a:rPr>
              <a:t>稱為</a:t>
            </a:r>
            <a:r>
              <a:rPr lang="zh-TW" altLang="zh-TW" sz="3200" b="1" dirty="0">
                <a:solidFill>
                  <a:schemeClr val="bg1"/>
                </a:solidFill>
              </a:rPr>
              <a:t>節肢動物門</a:t>
            </a:r>
            <a:endParaRPr lang="en-US" altLang="zh-TW" sz="3200" b="1" dirty="0">
              <a:solidFill>
                <a:schemeClr val="bg1"/>
              </a:solidFill>
            </a:endParaRPr>
          </a:p>
          <a:p>
            <a:r>
              <a:rPr lang="zh-TW" altLang="zh-TW" sz="3200" dirty="0">
                <a:solidFill>
                  <a:schemeClr val="bg1"/>
                </a:solidFill>
              </a:rPr>
              <a:t>為</a:t>
            </a:r>
            <a:r>
              <a:rPr lang="en-US" altLang="zh-TW" sz="3200" dirty="0" err="1">
                <a:solidFill>
                  <a:schemeClr val="bg1"/>
                </a:solidFill>
              </a:rPr>
              <a:t>動物界</a:t>
            </a:r>
            <a:r>
              <a:rPr lang="zh-TW" altLang="zh-TW" sz="3200" dirty="0">
                <a:solidFill>
                  <a:schemeClr val="bg1"/>
                </a:solidFill>
              </a:rPr>
              <a:t>中</a:t>
            </a:r>
            <a:r>
              <a:rPr lang="en-US" altLang="zh-TW" sz="3200" dirty="0" err="1">
                <a:solidFill>
                  <a:schemeClr val="bg1"/>
                </a:solidFill>
              </a:rPr>
              <a:t>物種</a:t>
            </a:r>
            <a:r>
              <a:rPr lang="zh-TW" altLang="zh-TW" sz="3200" dirty="0">
                <a:solidFill>
                  <a:schemeClr val="bg1"/>
                </a:solidFill>
              </a:rPr>
              <a:t>最多的一門</a:t>
            </a:r>
            <a:r>
              <a:rPr lang="zh-TW" altLang="zh-TW" sz="3200" baseline="30000" dirty="0">
                <a:solidFill>
                  <a:schemeClr val="bg1"/>
                </a:solidFill>
              </a:rPr>
              <a:t> </a:t>
            </a:r>
            <a:r>
              <a:rPr lang="zh-TW" altLang="zh-TW" sz="3200" dirty="0">
                <a:solidFill>
                  <a:schemeClr val="bg1"/>
                </a:solidFill>
              </a:rPr>
              <a:t>已被人類命名的昆蟲類就有超過</a:t>
            </a:r>
            <a:r>
              <a:rPr lang="en-US" altLang="zh-TW" sz="3200" dirty="0">
                <a:solidFill>
                  <a:schemeClr val="bg1"/>
                </a:solidFill>
              </a:rPr>
              <a:t>75</a:t>
            </a:r>
            <a:r>
              <a:rPr lang="zh-TW" altLang="zh-TW" sz="3200" dirty="0">
                <a:solidFill>
                  <a:schemeClr val="bg1"/>
                </a:solidFill>
              </a:rPr>
              <a:t>萬種</a:t>
            </a:r>
          </a:p>
          <a:p>
            <a:r>
              <a:rPr lang="zh-TW" altLang="zh-TW" sz="3200" dirty="0">
                <a:solidFill>
                  <a:schemeClr val="bg1"/>
                </a:solidFill>
              </a:rPr>
              <a:t>特點為其分節的肢體以及</a:t>
            </a:r>
            <a:r>
              <a:rPr lang="en-US" altLang="zh-TW" sz="3200" dirty="0" err="1">
                <a:solidFill>
                  <a:schemeClr val="bg1"/>
                </a:solidFill>
              </a:rPr>
              <a:t>角質層</a:t>
            </a:r>
            <a:endParaRPr lang="zh-TW" altLang="zh-TW" sz="3200" dirty="0">
              <a:solidFill>
                <a:schemeClr val="bg1"/>
              </a:solidFill>
            </a:endParaRPr>
          </a:p>
          <a:p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A606BE-D51D-44CA-ADF6-7BE4797B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94320"/>
            <a:ext cx="1839461" cy="21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A3F57-0128-4760-9054-9A123546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A2701A-1559-4B89-8568-65F68E8D1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4" y="0"/>
            <a:ext cx="9438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4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BD7E7F-9896-4331-AFF3-8A625636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99484"/>
            <a:ext cx="9465131" cy="1184111"/>
          </a:xfrm>
        </p:spPr>
        <p:txBody>
          <a:bodyPr>
            <a:normAutofit/>
          </a:bodyPr>
          <a:lstStyle/>
          <a:p>
            <a:r>
              <a:rPr lang="zh-TW" altLang="zh-TW" sz="6000" b="1" dirty="0"/>
              <a:t>多型性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A67700-126C-4DEE-AA95-734ECFEC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238232"/>
            <a:ext cx="11277600" cy="3724417"/>
          </a:xfrm>
        </p:spPr>
        <p:txBody>
          <a:bodyPr>
            <a:noAutofit/>
          </a:bodyPr>
          <a:lstStyle/>
          <a:p>
            <a:r>
              <a:rPr lang="zh-TW" altLang="zh-TW" sz="4800" dirty="0"/>
              <a:t>同種蝴蝶出現兩種</a:t>
            </a:r>
            <a:r>
              <a:rPr lang="en-US" altLang="zh-TW" sz="4800" dirty="0"/>
              <a:t>/</a:t>
            </a:r>
            <a:r>
              <a:rPr lang="zh-TW" altLang="zh-TW" sz="4800" dirty="0"/>
              <a:t>以上型態稱</a:t>
            </a:r>
            <a:r>
              <a:rPr lang="zh-TW" altLang="en-US" sz="4800" dirty="0"/>
              <a:t>作</a:t>
            </a:r>
            <a:r>
              <a:rPr lang="zh-TW" altLang="zh-TW" sz="4800" dirty="0"/>
              <a:t>多型性</a:t>
            </a:r>
            <a:endParaRPr lang="en-US" altLang="zh-TW" sz="4800" dirty="0"/>
          </a:p>
          <a:p>
            <a:r>
              <a:rPr lang="zh-TW" altLang="zh-TW" sz="4800" dirty="0"/>
              <a:t>多型性的型態差異較大</a:t>
            </a:r>
            <a:endParaRPr lang="en-US" altLang="zh-TW" sz="4800" dirty="0"/>
          </a:p>
          <a:p>
            <a:r>
              <a:rPr lang="en-US" altLang="zh-TW" sz="4800" dirty="0" err="1"/>
              <a:t>兩性異形</a:t>
            </a:r>
            <a:r>
              <a:rPr lang="zh-TW" altLang="zh-TW" sz="4800" dirty="0"/>
              <a:t>、季節異形等</a:t>
            </a:r>
            <a:endParaRPr lang="en-US" altLang="zh-TW" sz="4800" dirty="0"/>
          </a:p>
          <a:p>
            <a:r>
              <a:rPr lang="zh-TW" altLang="en-US" sz="4800" dirty="0"/>
              <a:t>*</a:t>
            </a:r>
            <a:r>
              <a:rPr lang="zh-TW" altLang="zh-TW" sz="4800" dirty="0"/>
              <a:t>兩性體亦會罕有地發生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1DF6BF-2900-4BB4-9ECD-E77DE9F0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28" y="3253395"/>
            <a:ext cx="3682666" cy="26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18FA80-A4C1-4A84-B669-A2BCB47B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zh-TW" altLang="en-US" sz="4800" dirty="0"/>
              <a:t>生態</a:t>
            </a:r>
            <a:r>
              <a:rPr lang="en-US" altLang="zh-TW" sz="4800" dirty="0"/>
              <a:t>:</a:t>
            </a:r>
            <a:r>
              <a:rPr lang="zh-TW" altLang="en-US" sz="4800" dirty="0"/>
              <a:t>天敵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0EF02-2299-4ADF-9BF2-358988CB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587829"/>
            <a:ext cx="6505299" cy="5682342"/>
          </a:xfrm>
        </p:spPr>
        <p:txBody>
          <a:bodyPr anchor="t">
            <a:noAutofit/>
          </a:bodyPr>
          <a:lstStyle/>
          <a:p>
            <a:r>
              <a:rPr lang="zh-TW" altLang="zh-TW" sz="4400" dirty="0"/>
              <a:t>被各種</a:t>
            </a:r>
            <a:r>
              <a:rPr lang="en-US" altLang="zh-TW" sz="4400" dirty="0" err="1"/>
              <a:t>天敵捕食</a:t>
            </a:r>
            <a:r>
              <a:rPr lang="zh-TW" altLang="zh-TW" sz="4400" dirty="0"/>
              <a:t>的對象</a:t>
            </a:r>
          </a:p>
          <a:p>
            <a:r>
              <a:rPr lang="zh-TW" altLang="zh-TW" sz="4400" dirty="0"/>
              <a:t>於</a:t>
            </a:r>
            <a:r>
              <a:rPr lang="en-US" altLang="zh-TW" sz="4400" dirty="0" err="1"/>
              <a:t>食物網</a:t>
            </a:r>
            <a:r>
              <a:rPr lang="zh-TW" altLang="zh-TW" sz="4400" dirty="0"/>
              <a:t>的底層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	</a:t>
            </a:r>
            <a:r>
              <a:rPr lang="en-US" altLang="zh-TW" sz="4400" dirty="0" err="1"/>
              <a:t>雀鳥</a:t>
            </a:r>
            <a:r>
              <a:rPr lang="zh-TW" altLang="zh-TW" sz="4400" dirty="0"/>
              <a:t>、</a:t>
            </a:r>
            <a:r>
              <a:rPr lang="en-US" altLang="zh-TW" sz="4400" dirty="0" err="1"/>
              <a:t>蜥蜴</a:t>
            </a:r>
            <a:r>
              <a:rPr lang="zh-TW" altLang="zh-TW" sz="4400" dirty="0"/>
              <a:t>、</a:t>
            </a:r>
            <a:r>
              <a:rPr lang="en-US" altLang="zh-TW" sz="4400" dirty="0" err="1"/>
              <a:t>蜘蛛</a:t>
            </a:r>
            <a:r>
              <a:rPr lang="zh-TW" altLang="zh-TW" sz="4400" dirty="0"/>
              <a:t>、</a:t>
            </a:r>
            <a:r>
              <a:rPr lang="en-US" altLang="zh-TW" sz="4400" dirty="0" err="1"/>
              <a:t>螳螂</a:t>
            </a:r>
            <a:r>
              <a:rPr lang="zh-TW" altLang="zh-TW" sz="4400" dirty="0"/>
              <a:t>、</a:t>
            </a:r>
            <a:r>
              <a:rPr lang="en-US" altLang="zh-TW" sz="4400" dirty="0" err="1"/>
              <a:t>蜻蜓</a:t>
            </a:r>
            <a:r>
              <a:rPr lang="zh-TW" altLang="zh-TW" sz="4400" dirty="0"/>
              <a:t>、</a:t>
            </a:r>
            <a:r>
              <a:rPr lang="en-US" altLang="zh-TW" sz="4400" dirty="0" err="1"/>
              <a:t>青蛙</a:t>
            </a:r>
            <a:r>
              <a:rPr lang="zh-TW" altLang="zh-TW" sz="4400" dirty="0"/>
              <a:t>等</a:t>
            </a:r>
            <a:r>
              <a:rPr lang="en-US" altLang="zh-TW" sz="4400" dirty="0"/>
              <a:t>	</a:t>
            </a:r>
            <a:endParaRPr lang="zh-TW" altLang="zh-TW" sz="4400" dirty="0"/>
          </a:p>
          <a:p>
            <a:r>
              <a:rPr lang="zh-TW" altLang="zh-TW" sz="4400" dirty="0"/>
              <a:t>幼生期</a:t>
            </a:r>
            <a:r>
              <a:rPr lang="en-US" altLang="zh-TW" sz="4400" dirty="0"/>
              <a:t>:</a:t>
            </a:r>
            <a:r>
              <a:rPr lang="en-US" altLang="zh-TW" sz="4400" dirty="0" err="1"/>
              <a:t>寄生</a:t>
            </a:r>
            <a:r>
              <a:rPr lang="zh-TW" altLang="zh-TW" sz="4400" dirty="0"/>
              <a:t>性天敵</a:t>
            </a:r>
          </a:p>
          <a:p>
            <a:pPr marL="0" indent="0">
              <a:buNone/>
            </a:pPr>
            <a:r>
              <a:rPr lang="en-US" altLang="zh-TW" sz="4400" dirty="0"/>
              <a:t>	</a:t>
            </a:r>
            <a:r>
              <a:rPr lang="zh-TW" altLang="zh-TW" sz="4400" dirty="0"/>
              <a:t>卵蜂、繭蜂、姬蜂、</a:t>
            </a:r>
            <a:r>
              <a:rPr lang="en-US" altLang="zh-TW" sz="4400" dirty="0" err="1"/>
              <a:t>寄生蠅</a:t>
            </a:r>
            <a:r>
              <a:rPr lang="zh-TW" altLang="zh-TW" sz="4400" dirty="0"/>
              <a:t>、</a:t>
            </a:r>
            <a:r>
              <a:rPr lang="en-US" altLang="zh-TW" sz="4400" dirty="0" err="1"/>
              <a:t>線蟲</a:t>
            </a:r>
            <a:r>
              <a:rPr lang="zh-TW" altLang="zh-TW" sz="4400" dirty="0"/>
              <a:t>等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1546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E4D71B-2546-4873-98F7-354825F9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227" y="1440029"/>
            <a:ext cx="1957499" cy="3995916"/>
          </a:xfrm>
        </p:spPr>
        <p:txBody>
          <a:bodyPr anchor="ctr">
            <a:normAutofit/>
          </a:bodyPr>
          <a:lstStyle/>
          <a:p>
            <a:r>
              <a:rPr lang="zh-TW" altLang="en-US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防禦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028F6-91C9-428A-86FF-DC2A8122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3" y="1056452"/>
            <a:ext cx="5588844" cy="5148551"/>
          </a:xfrm>
        </p:spPr>
        <p:txBody>
          <a:bodyPr anchor="ctr">
            <a:normAutofit/>
          </a:bodyPr>
          <a:lstStyle/>
          <a:p>
            <a:r>
              <a:rPr lang="zh-TW" altLang="zh-TW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與螞蟻共生</a:t>
            </a:r>
            <a:endParaRPr lang="en-US" altLang="zh-TW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TW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zh-TW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尋找合適地點躲藏</a:t>
            </a:r>
            <a:endParaRPr lang="en-US" altLang="zh-TW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TW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zh-TW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快速飛行</a:t>
            </a:r>
            <a:r>
              <a:rPr lang="zh-TW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zh-TW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逃跑</a:t>
            </a:r>
            <a:r>
              <a:rPr lang="zh-TW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zh-TW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裝死</a:t>
            </a:r>
          </a:p>
          <a:p>
            <a:endParaRPr lang="zh-TW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218" name="Picture 2" descr="螞蟻」和「蝴蝶」如何平衡呢？ - 每日頭條">
            <a:extLst>
              <a:ext uri="{FF2B5EF4-FFF2-40B4-BE49-F238E27FC236}">
                <a16:creationId xmlns:a16="http://schemas.microsoft.com/office/drawing/2014/main" id="{DB80A0C2-202B-44A2-8409-93362046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056452"/>
            <a:ext cx="2390274" cy="154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6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CA564-B398-4D3E-9218-9428CBF8F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863" y="133350"/>
            <a:ext cx="10213975" cy="6719888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4000" b="1" dirty="0"/>
              <a:t>鱗片</a:t>
            </a:r>
            <a:endParaRPr lang="en-US" altLang="zh-TW" sz="4000" b="1" dirty="0"/>
          </a:p>
          <a:p>
            <a:endParaRPr lang="en-US" altLang="zh-TW" sz="4000" b="1" dirty="0"/>
          </a:p>
          <a:p>
            <a:r>
              <a:rPr lang="zh-TW" altLang="zh-TW" sz="4000" b="1" dirty="0"/>
              <a:t>隱藏</a:t>
            </a:r>
            <a:r>
              <a:rPr lang="en-US" altLang="zh-TW" sz="4000" b="1" dirty="0"/>
              <a:t>(</a:t>
            </a:r>
            <a:r>
              <a:rPr lang="zh-TW" altLang="zh-TW" sz="4000" dirty="0"/>
              <a:t>臺灣灑灰蝶雌蝶</a:t>
            </a:r>
            <a:r>
              <a:rPr lang="zh-TW" altLang="en-US" sz="4000" dirty="0"/>
              <a:t> </a:t>
            </a:r>
            <a:r>
              <a:rPr lang="en-US" altLang="zh-TW" sz="4000" dirty="0" err="1"/>
              <a:t>弄蝶</a:t>
            </a:r>
            <a:r>
              <a:rPr lang="zh-TW" altLang="zh-TW" sz="4000" dirty="0"/>
              <a:t>幼蟲</a:t>
            </a:r>
            <a:r>
              <a:rPr lang="en-US" altLang="zh-TW" sz="4000" dirty="0"/>
              <a:t>)</a:t>
            </a:r>
            <a:endParaRPr lang="en-US" altLang="zh-TW" sz="4000" b="1" dirty="0"/>
          </a:p>
          <a:p>
            <a:endParaRPr lang="en-US" altLang="zh-TW" sz="4000" b="1" dirty="0"/>
          </a:p>
          <a:p>
            <a:r>
              <a:rPr lang="zh-TW" altLang="zh-TW" sz="4000" b="1" dirty="0"/>
              <a:t>僞裝</a:t>
            </a:r>
            <a:r>
              <a:rPr lang="en-US" altLang="zh-TW" sz="4000" b="1" dirty="0"/>
              <a:t>(</a:t>
            </a:r>
            <a:r>
              <a:rPr lang="zh-TW" altLang="zh-TW" sz="4000" dirty="0"/>
              <a:t>枯葉蝶、鳳蝶幼蟲</a:t>
            </a:r>
            <a:r>
              <a:rPr lang="en-US" altLang="zh-TW" sz="4000" dirty="0"/>
              <a:t>)</a:t>
            </a:r>
          </a:p>
          <a:p>
            <a:endParaRPr lang="en-US" altLang="zh-TW" sz="4000" b="1" dirty="0"/>
          </a:p>
          <a:p>
            <a:r>
              <a:rPr lang="zh-TW" altLang="zh-TW" sz="4000" b="1" dirty="0"/>
              <a:t>威嚇防衛</a:t>
            </a:r>
            <a:r>
              <a:rPr lang="en-US" altLang="zh-TW" sz="4000" b="1" dirty="0"/>
              <a:t>(</a:t>
            </a:r>
            <a:r>
              <a:rPr lang="zh-TW" altLang="en-US" sz="4000" b="1" dirty="0"/>
              <a:t>眼蝶</a:t>
            </a:r>
            <a:r>
              <a:rPr lang="en-US" altLang="zh-TW" sz="4000" b="1" dirty="0"/>
              <a:t>)</a:t>
            </a:r>
          </a:p>
          <a:p>
            <a:endParaRPr lang="en-US" altLang="zh-TW" sz="4000" b="1" dirty="0"/>
          </a:p>
          <a:p>
            <a:r>
              <a:rPr lang="zh-TW" altLang="en-US" sz="4000" b="1" dirty="0"/>
              <a:t>氣味</a:t>
            </a:r>
            <a:r>
              <a:rPr lang="en-US" altLang="zh-TW" sz="4000" b="1" dirty="0"/>
              <a:t>(</a:t>
            </a:r>
            <a:r>
              <a:rPr lang="zh-TW" altLang="en-US" sz="4000" b="1" dirty="0"/>
              <a:t>鳳蝶幼蟲</a:t>
            </a:r>
            <a:r>
              <a:rPr lang="en-US" altLang="zh-TW" sz="4000" b="1" dirty="0"/>
              <a:t>)</a:t>
            </a:r>
          </a:p>
          <a:p>
            <a:endParaRPr lang="en-US" altLang="zh-TW" sz="4000" b="1" dirty="0"/>
          </a:p>
          <a:p>
            <a:r>
              <a:rPr lang="zh-TW" altLang="zh-TW" sz="4000" b="1" dirty="0"/>
              <a:t>擬態</a:t>
            </a:r>
            <a:r>
              <a:rPr lang="en-US" altLang="zh-TW" sz="4000" b="1" dirty="0"/>
              <a:t>:</a:t>
            </a:r>
            <a:r>
              <a:rPr lang="en-US" altLang="zh-TW" sz="4000" dirty="0"/>
              <a:t>1.</a:t>
            </a:r>
            <a:r>
              <a:rPr lang="zh-TW" altLang="zh-TW" sz="4000" dirty="0"/>
              <a:t>捕食者</a:t>
            </a:r>
            <a:r>
              <a:rPr lang="en-US" altLang="zh-TW" sz="4000" dirty="0"/>
              <a:t>2.</a:t>
            </a:r>
            <a:r>
              <a:rPr lang="zh-TW" altLang="zh-TW" sz="4000" dirty="0"/>
              <a:t>被擬態者</a:t>
            </a:r>
            <a:r>
              <a:rPr lang="en-US" altLang="zh-TW" sz="4000" dirty="0"/>
              <a:t>3.</a:t>
            </a:r>
            <a:r>
              <a:rPr lang="zh-TW" altLang="zh-TW" sz="4000" dirty="0"/>
              <a:t>擬態者</a:t>
            </a:r>
          </a:p>
          <a:p>
            <a:endParaRPr lang="zh-TW" altLang="zh-TW" sz="4800" dirty="0"/>
          </a:p>
          <a:p>
            <a:endParaRPr lang="zh-TW" altLang="en-US" sz="2200" dirty="0"/>
          </a:p>
        </p:txBody>
      </p:sp>
      <p:pic>
        <p:nvPicPr>
          <p:cNvPr id="4" name="圖片 3">
            <a:hlinkClick r:id="rId2"/>
            <a:extLst>
              <a:ext uri="{FF2B5EF4-FFF2-40B4-BE49-F238E27FC236}">
                <a16:creationId xmlns:a16="http://schemas.microsoft.com/office/drawing/2014/main" id="{79E8BD81-0B05-455C-AF50-8A040585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608" y="1863001"/>
            <a:ext cx="1902401" cy="1265961"/>
          </a:xfrm>
          <a:prstGeom prst="rect">
            <a:avLst/>
          </a:prstGeom>
        </p:spPr>
      </p:pic>
      <p:pic>
        <p:nvPicPr>
          <p:cNvPr id="5" name="圖片 4">
            <a:hlinkClick r:id="rId4"/>
            <a:extLst>
              <a:ext uri="{FF2B5EF4-FFF2-40B4-BE49-F238E27FC236}">
                <a16:creationId xmlns:a16="http://schemas.microsoft.com/office/drawing/2014/main" id="{81A2C082-F5DF-461E-A2F3-958856BC8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584" y="4522788"/>
            <a:ext cx="1834440" cy="12229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707EB5E-D9C6-4E63-B788-824D2792F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196" y="3128962"/>
            <a:ext cx="1810662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5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F664E7-4A73-4776-8ABE-43011EFB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FFFF"/>
                </a:solidFill>
              </a:rPr>
              <a:t>文化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395AC-2326-4296-BA6C-92ACA1E4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0"/>
            <a:ext cx="8024728" cy="6858000"/>
          </a:xfrm>
        </p:spPr>
        <p:txBody>
          <a:bodyPr anchor="ctr">
            <a:noAutofit/>
          </a:bodyPr>
          <a:lstStyle/>
          <a:p>
            <a:pPr lvl="0"/>
            <a:r>
              <a:rPr lang="en-US" altLang="zh-TW" sz="4800" dirty="0"/>
              <a:t>1.</a:t>
            </a:r>
            <a:r>
              <a:rPr lang="zh-TW" altLang="zh-TW" sz="4800" dirty="0"/>
              <a:t>收集各種蝴蝶標本</a:t>
            </a:r>
            <a:r>
              <a:rPr lang="zh-TW" altLang="en-US" sz="4800" dirty="0"/>
              <a:t> </a:t>
            </a:r>
            <a:r>
              <a:rPr lang="zh-TW" altLang="zh-TW" sz="4800" dirty="0"/>
              <a:t>吸引自然愛好者和攝影者</a:t>
            </a:r>
          </a:p>
          <a:p>
            <a:pPr lvl="0"/>
            <a:r>
              <a:rPr lang="en-US" altLang="zh-TW" sz="4800" dirty="0"/>
              <a:t>2. </a:t>
            </a:r>
            <a:r>
              <a:rPr lang="zh-TW" altLang="zh-TW" sz="4800" dirty="0"/>
              <a:t>傳統民族</a:t>
            </a:r>
          </a:p>
          <a:p>
            <a:pPr lvl="0"/>
            <a:r>
              <a:rPr lang="en-US" altLang="zh-TW" sz="4800" dirty="0"/>
              <a:t>3.</a:t>
            </a:r>
            <a:r>
              <a:rPr lang="zh-TW" altLang="zh-TW" sz="4800" dirty="0"/>
              <a:t> </a:t>
            </a:r>
            <a:r>
              <a:rPr lang="en-US" altLang="zh-TW" sz="4800" dirty="0" err="1"/>
              <a:t>莊周夢蝶</a:t>
            </a:r>
            <a:r>
              <a:rPr lang="en-US" altLang="zh-TW" sz="4800" dirty="0"/>
              <a:t>:</a:t>
            </a:r>
            <a:r>
              <a:rPr lang="zh-TW" altLang="zh-TW" sz="4800" dirty="0"/>
              <a:t>認為人不可能確切區分</a:t>
            </a:r>
            <a:r>
              <a:rPr lang="en-US" altLang="zh-TW" sz="4800" dirty="0" err="1"/>
              <a:t>真實</a:t>
            </a:r>
            <a:r>
              <a:rPr lang="zh-TW" altLang="zh-TW" sz="4800" dirty="0"/>
              <a:t>和</a:t>
            </a:r>
            <a:r>
              <a:rPr lang="en-US" altLang="zh-TW" sz="4800" dirty="0" err="1"/>
              <a:t>虛幻</a:t>
            </a:r>
            <a:endParaRPr lang="zh-TW" altLang="zh-TW" sz="4800" dirty="0"/>
          </a:p>
          <a:p>
            <a:pPr lvl="0"/>
            <a:r>
              <a:rPr lang="en-US" altLang="zh-TW" sz="4800" dirty="0"/>
              <a:t>4.</a:t>
            </a:r>
            <a:r>
              <a:rPr lang="zh-TW" altLang="zh-TW" sz="4800" dirty="0"/>
              <a:t>中國傳說</a:t>
            </a:r>
            <a:r>
              <a:rPr lang="en-US" altLang="zh-TW" sz="4800" dirty="0"/>
              <a:t>:</a:t>
            </a:r>
            <a:r>
              <a:rPr lang="zh-TW" altLang="zh-TW" sz="4800" dirty="0"/>
              <a:t>蝴蝶在當中成為追求自由與愛情的象徵</a:t>
            </a:r>
          </a:p>
        </p:txBody>
      </p:sp>
    </p:spTree>
    <p:extLst>
      <p:ext uri="{BB962C8B-B14F-4D97-AF65-F5344CB8AC3E}">
        <p14:creationId xmlns:p14="http://schemas.microsoft.com/office/powerpoint/2010/main" val="190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42E3E46-9AFA-46E2-A1E5-12BA2250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TW" altLang="zh-TW" sz="4000">
                <a:solidFill>
                  <a:srgbClr val="FFFFFF"/>
                </a:solidFill>
              </a:rPr>
              <a:t>蝴蝶標本製作</a:t>
            </a: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BF78A-B245-4FD1-9135-6BA601CD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2406359"/>
            <a:ext cx="9708995" cy="3567173"/>
          </a:xfrm>
        </p:spPr>
        <p:txBody>
          <a:bodyPr anchor="ctr">
            <a:noAutofit/>
          </a:bodyPr>
          <a:lstStyle/>
          <a:p>
            <a:pPr fontAlgn="base"/>
            <a:r>
              <a:rPr lang="zh-TW" altLang="zh-TW" sz="4400" dirty="0"/>
              <a:t>展翅板</a:t>
            </a:r>
          </a:p>
          <a:p>
            <a:pPr fontAlgn="base"/>
            <a:r>
              <a:rPr lang="zh-TW" altLang="zh-TW" sz="4400" dirty="0"/>
              <a:t>展翅紙帶</a:t>
            </a:r>
          </a:p>
          <a:p>
            <a:pPr fontAlgn="base"/>
            <a:r>
              <a:rPr lang="zh-TW" altLang="zh-TW" sz="4400" dirty="0"/>
              <a:t>昆蟲針</a:t>
            </a:r>
          </a:p>
          <a:p>
            <a:pPr fontAlgn="base"/>
            <a:r>
              <a:rPr lang="zh-TW" altLang="zh-TW" sz="4400" dirty="0"/>
              <a:t>大頭針</a:t>
            </a:r>
          </a:p>
          <a:p>
            <a:pPr fontAlgn="base"/>
            <a:r>
              <a:rPr lang="zh-TW" altLang="zh-TW" sz="4400" dirty="0"/>
              <a:t>鑷子</a:t>
            </a:r>
          </a:p>
        </p:txBody>
      </p:sp>
    </p:spTree>
    <p:extLst>
      <p:ext uri="{BB962C8B-B14F-4D97-AF65-F5344CB8AC3E}">
        <p14:creationId xmlns:p14="http://schemas.microsoft.com/office/powerpoint/2010/main" val="98309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80E2EB-CBF4-4642-851F-02AAE588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zh-TW" altLang="en-US" sz="6600" dirty="0"/>
              <a:t>特徵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712CD-E042-44CC-BFE2-B3B993D5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-2133600"/>
            <a:ext cx="5860961" cy="11582400"/>
          </a:xfrm>
        </p:spPr>
        <p:txBody>
          <a:bodyPr anchor="ctr">
            <a:normAutofit/>
          </a:bodyPr>
          <a:lstStyle/>
          <a:p>
            <a:r>
              <a:rPr lang="en-US" altLang="zh-TW" sz="3200" dirty="0"/>
              <a:t>1.</a:t>
            </a:r>
            <a:r>
              <a:rPr lang="zh-TW" altLang="zh-TW" sz="3200" dirty="0"/>
              <a:t>都是</a:t>
            </a:r>
            <a:r>
              <a:rPr lang="en-US" altLang="zh-TW" sz="3200" dirty="0" err="1"/>
              <a:t>有性繁殖</a:t>
            </a:r>
            <a:r>
              <a:rPr lang="zh-TW" altLang="zh-TW" sz="3200" dirty="0"/>
              <a:t>、</a:t>
            </a:r>
            <a:r>
              <a:rPr lang="en-US" altLang="zh-TW" sz="3200" dirty="0" err="1"/>
              <a:t>卵生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zh-TW" altLang="zh-TW" sz="3200" dirty="0"/>
              <a:t>也有</a:t>
            </a:r>
            <a:r>
              <a:rPr lang="en-US" altLang="zh-TW" sz="3200" dirty="0" err="1"/>
              <a:t>孤雌生殖</a:t>
            </a:r>
            <a:r>
              <a:rPr lang="zh-TW" altLang="zh-TW" sz="3200" dirty="0"/>
              <a:t>的現象</a:t>
            </a:r>
          </a:p>
          <a:p>
            <a:r>
              <a:rPr lang="en-US" altLang="zh-TW" sz="3200" dirty="0"/>
              <a:t>2.</a:t>
            </a:r>
            <a:r>
              <a:rPr lang="zh-TW" altLang="zh-TW" sz="3200" dirty="0"/>
              <a:t>身體表面有</a:t>
            </a:r>
            <a:r>
              <a:rPr lang="en-US" altLang="zh-TW" sz="3200" dirty="0" err="1"/>
              <a:t>幾丁質</a:t>
            </a:r>
            <a:r>
              <a:rPr lang="zh-TW" altLang="zh-TW" sz="3200" dirty="0"/>
              <a:t>組成的</a:t>
            </a:r>
            <a:r>
              <a:rPr lang="en-US" altLang="zh-TW" sz="3200" dirty="0" err="1"/>
              <a:t>外骨骼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zh-TW" altLang="zh-TW" sz="3200" dirty="0"/>
              <a:t>經歷蛻皮的階段</a:t>
            </a:r>
            <a:endParaRPr lang="en-US" altLang="zh-TW" sz="3200" dirty="0"/>
          </a:p>
          <a:p>
            <a:r>
              <a:rPr lang="en-US" altLang="zh-TW" sz="3200" dirty="0"/>
              <a:t>3.</a:t>
            </a:r>
            <a:r>
              <a:rPr lang="zh-TW" altLang="zh-TW" sz="3200" dirty="0"/>
              <a:t>身體兩側對稱</a:t>
            </a:r>
            <a:r>
              <a:rPr lang="zh-TW" altLang="en-US" sz="3200" dirty="0"/>
              <a:t> </a:t>
            </a:r>
            <a:r>
              <a:rPr lang="zh-TW" altLang="zh-TW" sz="3200" dirty="0"/>
              <a:t>身體分節</a:t>
            </a:r>
            <a:endParaRPr lang="en-US" altLang="zh-TW" sz="3200" dirty="0"/>
          </a:p>
          <a:p>
            <a:r>
              <a:rPr lang="en-US" altLang="zh-TW" sz="3200" dirty="0"/>
              <a:t>4.</a:t>
            </a:r>
            <a:r>
              <a:rPr lang="zh-TW" altLang="zh-TW" sz="3200" dirty="0"/>
              <a:t>體節之間關節可動</a:t>
            </a:r>
            <a:endParaRPr lang="en-US" altLang="zh-TW" sz="3200" dirty="0"/>
          </a:p>
          <a:p>
            <a:r>
              <a:rPr lang="en-US" altLang="zh-TW" sz="3200" dirty="0"/>
              <a:t>5.身體</a:t>
            </a:r>
            <a:r>
              <a:rPr lang="zh-TW" altLang="zh-TW" sz="3200" dirty="0"/>
              <a:t>的</a:t>
            </a:r>
            <a:r>
              <a:rPr lang="en-US" altLang="zh-TW" sz="3200" dirty="0" err="1"/>
              <a:t>附肢</a:t>
            </a:r>
            <a:r>
              <a:rPr lang="zh-TW" altLang="zh-TW" sz="3200" dirty="0"/>
              <a:t>，例如足部、</a:t>
            </a:r>
            <a:r>
              <a:rPr lang="en-US" altLang="zh-TW" sz="3200" dirty="0" err="1"/>
              <a:t>觸角</a:t>
            </a:r>
            <a:r>
              <a:rPr lang="zh-TW" altLang="zh-TW" sz="3200" dirty="0"/>
              <a:t>、</a:t>
            </a:r>
            <a:r>
              <a:rPr lang="en-US" altLang="zh-TW" sz="3200" dirty="0" err="1"/>
              <a:t>口器</a:t>
            </a:r>
            <a:r>
              <a:rPr lang="zh-TW" altLang="zh-TW" sz="3200" dirty="0"/>
              <a:t>等分節</a:t>
            </a:r>
          </a:p>
          <a:p>
            <a:endParaRPr lang="zh-TW" altLang="en-US" sz="2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64E857-6CDD-4B56-B392-504764F9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4" y="4233195"/>
            <a:ext cx="1997962" cy="199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E68D9A-86E1-4C0E-BBF2-8769D052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6313655" cy="5696020"/>
          </a:xfrm>
          <a:custGeom>
            <a:avLst/>
            <a:gdLst>
              <a:gd name="connsiteX0" fmla="*/ 0 w 6313655"/>
              <a:gd name="connsiteY0" fmla="*/ 0 h 5696020"/>
              <a:gd name="connsiteX1" fmla="*/ 6313655 w 6313655"/>
              <a:gd name="connsiteY1" fmla="*/ 0 h 5696020"/>
              <a:gd name="connsiteX2" fmla="*/ 3550375 w 6313655"/>
              <a:gd name="connsiteY2" fmla="*/ 5696020 h 5696020"/>
              <a:gd name="connsiteX3" fmla="*/ 0 w 6313655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3655" h="5696020">
                <a:moveTo>
                  <a:pt x="0" y="0"/>
                </a:moveTo>
                <a:lnTo>
                  <a:pt x="6313655" y="0"/>
                </a:lnTo>
                <a:lnTo>
                  <a:pt x="3550375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E2782D-0AC8-4AF5-BF07-8B8092A5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351"/>
            <a:ext cx="3805518" cy="2892625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神經系統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CDD2B-FE32-4FCB-B8E4-B89ACB1E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702" y="1446959"/>
            <a:ext cx="6710081" cy="5091953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腹</a:t>
            </a:r>
            <a:r>
              <a:rPr lang="en-US" altLang="zh-TW" sz="4800" dirty="0" err="1">
                <a:solidFill>
                  <a:schemeClr val="bg1"/>
                </a:solidFill>
              </a:rPr>
              <a:t>神經索</a:t>
            </a:r>
            <a:endParaRPr lang="en-US" altLang="zh-TW" sz="4800" dirty="0">
              <a:solidFill>
                <a:schemeClr val="bg1"/>
              </a:solidFill>
            </a:endParaRPr>
          </a:p>
          <a:p>
            <a:r>
              <a:rPr lang="en-US" altLang="zh-TW" sz="4800" dirty="0" err="1">
                <a:solidFill>
                  <a:schemeClr val="bg1"/>
                </a:solidFill>
              </a:rPr>
              <a:t>神經節</a:t>
            </a:r>
            <a:r>
              <a:rPr lang="zh-TW" altLang="en-US" sz="4800" dirty="0">
                <a:solidFill>
                  <a:schemeClr val="bg1"/>
                </a:solidFill>
              </a:rPr>
              <a:t> </a:t>
            </a:r>
            <a:r>
              <a:rPr lang="zh-TW" altLang="zh-TW" sz="4800" dirty="0">
                <a:solidFill>
                  <a:schemeClr val="bg1"/>
                </a:solidFill>
              </a:rPr>
              <a:t>使</a:t>
            </a:r>
            <a:r>
              <a:rPr lang="en-US" altLang="zh-TW" sz="4800" dirty="0" err="1">
                <a:solidFill>
                  <a:schemeClr val="bg1"/>
                </a:solidFill>
              </a:rPr>
              <a:t>感覺神經</a:t>
            </a:r>
            <a:r>
              <a:rPr lang="zh-TW" altLang="zh-TW" sz="4800" dirty="0">
                <a:solidFill>
                  <a:schemeClr val="bg1"/>
                </a:solidFill>
              </a:rPr>
              <a:t>和</a:t>
            </a:r>
            <a:r>
              <a:rPr lang="en-US" altLang="zh-TW" sz="4800" dirty="0" err="1">
                <a:solidFill>
                  <a:schemeClr val="bg1"/>
                </a:solidFill>
              </a:rPr>
              <a:t>運動神經</a:t>
            </a:r>
            <a:r>
              <a:rPr lang="zh-TW" altLang="zh-TW" sz="4800" dirty="0">
                <a:solidFill>
                  <a:schemeClr val="bg1"/>
                </a:solidFill>
              </a:rPr>
              <a:t>從神經節連接到身體其他部分</a:t>
            </a:r>
          </a:p>
          <a:p>
            <a:r>
              <a:rPr lang="en-US" altLang="zh-TW" sz="4800" dirty="0">
                <a:solidFill>
                  <a:schemeClr val="bg1"/>
                </a:solidFill>
              </a:rPr>
              <a:t>腦</a:t>
            </a:r>
            <a:r>
              <a:rPr lang="zh-TW" altLang="zh-TW" sz="4800" dirty="0">
                <a:solidFill>
                  <a:schemeClr val="bg1"/>
                </a:solidFill>
              </a:rPr>
              <a:t>部位於頭部</a:t>
            </a:r>
            <a:r>
              <a:rPr lang="zh-TW" altLang="en-US" sz="4800" dirty="0">
                <a:solidFill>
                  <a:schemeClr val="bg1"/>
                </a:solidFill>
              </a:rPr>
              <a:t> </a:t>
            </a:r>
            <a:r>
              <a:rPr lang="zh-TW" altLang="zh-TW" sz="4800" dirty="0">
                <a:solidFill>
                  <a:schemeClr val="bg1"/>
                </a:solidFill>
              </a:rPr>
              <a:t>在</a:t>
            </a:r>
            <a:r>
              <a:rPr lang="en-US" altLang="zh-TW" sz="4800" dirty="0" err="1">
                <a:solidFill>
                  <a:schemeClr val="bg1"/>
                </a:solidFill>
              </a:rPr>
              <a:t>食道</a:t>
            </a:r>
            <a:r>
              <a:rPr lang="zh-TW" altLang="zh-TW" sz="4800" dirty="0">
                <a:solidFill>
                  <a:schemeClr val="bg1"/>
                </a:solidFill>
              </a:rPr>
              <a:t>上方</a:t>
            </a: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9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1BB77F-D1AA-4897-9106-2EDD4CE1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35" y="4933950"/>
            <a:ext cx="1924050" cy="192405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9152C6-EC97-4626-80F1-5230E490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183" y="1440029"/>
            <a:ext cx="4345083" cy="3995916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和人類的關係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E72D3-FA83-41BC-971A-37433CB2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8" y="1569432"/>
            <a:ext cx="6115760" cy="3995916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人類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料理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的一部份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商業飼養</a:t>
            </a: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營養價值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許多國家（伊斯蘭文化例外）會生食或是熟食昆蟲</a:t>
            </a: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刻意飼養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已開始出現在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畜牧業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對生態友善的概念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凝血劑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用來檢查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檢測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疾病</a:t>
            </a:r>
            <a:endParaRPr lang="zh-TW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利用相關證據判斷死者的死亡時間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地點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死因</a:t>
            </a: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機器人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設計</a:t>
            </a: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幫助植物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傳粉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最大的貢獻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(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經濟價值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高達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1530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億歐元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</a:t>
            </a:r>
            <a:r>
              <a:rPr lang="zh-TW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製作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蜂蜜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959CD5-AB19-4998-AC99-C63DDBB2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4623363" cy="4480726"/>
          </a:xfrm>
        </p:spPr>
        <p:txBody>
          <a:bodyPr>
            <a:normAutofit/>
          </a:bodyPr>
          <a:lstStyle/>
          <a:p>
            <a:pPr algn="r"/>
            <a:r>
              <a:rPr lang="zh-TW" altLang="en-US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昆蟲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4EA0D-C6C6-4F93-B351-9A0FCC53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8408" y="-3568"/>
            <a:ext cx="5290976" cy="6858000"/>
          </a:xfrm>
        </p:spPr>
        <p:txBody>
          <a:bodyPr anchor="ctr">
            <a:normAutofit/>
          </a:bodyPr>
          <a:lstStyle/>
          <a:p>
            <a:r>
              <a:rPr lang="zh-TW" altLang="en-US" sz="4400" dirty="0"/>
              <a:t>昆蟲綱</a:t>
            </a:r>
            <a:endParaRPr lang="en-US" altLang="zh-TW" sz="4400" dirty="0"/>
          </a:p>
          <a:p>
            <a:r>
              <a:rPr lang="zh-TW" altLang="zh-TW" sz="4400" dirty="0"/>
              <a:t>世界上最繁盛的動物 已發現超過</a:t>
            </a:r>
            <a:r>
              <a:rPr lang="en-US" altLang="zh-TW" sz="4400" dirty="0"/>
              <a:t>100</a:t>
            </a:r>
            <a:r>
              <a:rPr lang="zh-TW" altLang="zh-TW" sz="4400" dirty="0"/>
              <a:t>萬種 </a:t>
            </a:r>
            <a:endParaRPr lang="en-US" altLang="zh-TW" sz="4400" dirty="0"/>
          </a:p>
          <a:p>
            <a:r>
              <a:rPr lang="zh-TW" altLang="zh-TW" sz="4400" dirty="0"/>
              <a:t>單</a:t>
            </a:r>
            <a:r>
              <a:rPr lang="en-US" altLang="zh-TW" sz="4400" dirty="0" err="1"/>
              <a:t>鞘翅目</a:t>
            </a:r>
            <a:r>
              <a:rPr lang="zh-TW" altLang="zh-TW" sz="4400" dirty="0"/>
              <a:t>佔全動物界所有物種</a:t>
            </a:r>
            <a:r>
              <a:rPr lang="en-US" altLang="zh-TW" sz="4400" dirty="0"/>
              <a:t>25%</a:t>
            </a:r>
            <a:endParaRPr lang="zh-TW" altLang="zh-TW" sz="4400" dirty="0"/>
          </a:p>
          <a:p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7BC73CB-AA37-4244-99B4-F61F7553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4" y="4803299"/>
            <a:ext cx="1733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825601-F586-4293-8F0A-9D7C4D8C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zh-TW" altLang="en-US" sz="8800" dirty="0">
                <a:solidFill>
                  <a:schemeClr val="tx2"/>
                </a:solidFill>
              </a:rPr>
              <a:t>特徵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1CA34-527B-4D66-8601-EE689F00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343" y="-1"/>
            <a:ext cx="5946658" cy="6857997"/>
          </a:xfrm>
        </p:spPr>
        <p:txBody>
          <a:bodyPr anchor="ctr">
            <a:normAutofit/>
          </a:bodyPr>
          <a:lstStyle/>
          <a:p>
            <a:r>
              <a:rPr lang="en-US" altLang="zh-TW" sz="4400" dirty="0">
                <a:solidFill>
                  <a:schemeClr val="tx2"/>
                </a:solidFill>
              </a:rPr>
              <a:t>1.</a:t>
            </a:r>
            <a:r>
              <a:rPr lang="zh-TW" altLang="zh-TW" sz="4400" dirty="0">
                <a:solidFill>
                  <a:schemeClr val="tx2"/>
                </a:solidFill>
              </a:rPr>
              <a:t>身體</a:t>
            </a:r>
            <a:r>
              <a:rPr lang="zh-TW" altLang="en-US" sz="4400" dirty="0">
                <a:solidFill>
                  <a:schemeClr val="tx2"/>
                </a:solidFill>
              </a:rPr>
              <a:t>無</a:t>
            </a:r>
            <a:r>
              <a:rPr lang="zh-TW" altLang="zh-TW" sz="4400" dirty="0">
                <a:solidFill>
                  <a:schemeClr val="tx2"/>
                </a:solidFill>
              </a:rPr>
              <a:t>內骨骼支持</a:t>
            </a:r>
          </a:p>
          <a:p>
            <a:r>
              <a:rPr lang="en-US" altLang="zh-TW" sz="4400" dirty="0">
                <a:solidFill>
                  <a:schemeClr val="tx2"/>
                </a:solidFill>
              </a:rPr>
              <a:t>2.</a:t>
            </a:r>
            <a:r>
              <a:rPr lang="zh-TW" altLang="zh-TW" sz="4400" dirty="0">
                <a:solidFill>
                  <a:schemeClr val="tx2"/>
                </a:solidFill>
              </a:rPr>
              <a:t>外裹一層由</a:t>
            </a:r>
            <a:r>
              <a:rPr lang="en-US" altLang="zh-TW" sz="4400" dirty="0" err="1">
                <a:solidFill>
                  <a:schemeClr val="tx2"/>
                </a:solidFill>
              </a:rPr>
              <a:t>幾丁質</a:t>
            </a:r>
            <a:r>
              <a:rPr lang="zh-TW" altLang="zh-TW" sz="4400" dirty="0">
                <a:solidFill>
                  <a:schemeClr val="tx2"/>
                </a:solidFill>
              </a:rPr>
              <a:t>構成的殼</a:t>
            </a:r>
            <a:endParaRPr lang="en-US" altLang="zh-TW" sz="4400" dirty="0">
              <a:solidFill>
                <a:schemeClr val="tx2"/>
              </a:solidFill>
            </a:endParaRPr>
          </a:p>
          <a:p>
            <a:r>
              <a:rPr lang="en-US" altLang="zh-TW" sz="4400" dirty="0">
                <a:solidFill>
                  <a:schemeClr val="tx2"/>
                </a:solidFill>
              </a:rPr>
              <a:t>3.</a:t>
            </a:r>
            <a:r>
              <a:rPr lang="zh-TW" altLang="zh-TW" sz="4400" dirty="0">
                <a:solidFill>
                  <a:schemeClr val="tx2"/>
                </a:solidFill>
              </a:rPr>
              <a:t>身體分為頭、胸、腹</a:t>
            </a:r>
            <a:r>
              <a:rPr lang="zh-TW" altLang="en-US" sz="4400" dirty="0">
                <a:solidFill>
                  <a:schemeClr val="tx2"/>
                </a:solidFill>
              </a:rPr>
              <a:t>、</a:t>
            </a:r>
            <a:r>
              <a:rPr lang="zh-TW" altLang="zh-TW" sz="4400" dirty="0">
                <a:solidFill>
                  <a:schemeClr val="tx2"/>
                </a:solidFill>
              </a:rPr>
              <a:t>六隻</a:t>
            </a:r>
            <a:r>
              <a:rPr lang="en-US" altLang="zh-TW" sz="4400" dirty="0">
                <a:solidFill>
                  <a:schemeClr val="tx2"/>
                </a:solidFill>
              </a:rPr>
              <a:t>腿</a:t>
            </a:r>
            <a:r>
              <a:rPr lang="zh-TW" altLang="en-US" sz="4400" dirty="0">
                <a:solidFill>
                  <a:schemeClr val="tx2"/>
                </a:solidFill>
              </a:rPr>
              <a:t>、</a:t>
            </a:r>
            <a:r>
              <a:rPr lang="en-US" altLang="zh-TW" sz="4400" dirty="0" err="1">
                <a:solidFill>
                  <a:schemeClr val="tx2"/>
                </a:solidFill>
              </a:rPr>
              <a:t>複眼</a:t>
            </a:r>
            <a:r>
              <a:rPr lang="zh-TW" altLang="en-US" sz="4400" dirty="0">
                <a:solidFill>
                  <a:schemeClr val="tx2"/>
                </a:solidFill>
              </a:rPr>
              <a:t>、</a:t>
            </a:r>
            <a:r>
              <a:rPr lang="zh-TW" altLang="zh-TW" sz="4400" dirty="0">
                <a:solidFill>
                  <a:schemeClr val="tx2"/>
                </a:solidFill>
              </a:rPr>
              <a:t>一對</a:t>
            </a:r>
            <a:r>
              <a:rPr lang="en-US" altLang="zh-TW" sz="4400" dirty="0" err="1">
                <a:solidFill>
                  <a:schemeClr val="tx2"/>
                </a:solidFill>
              </a:rPr>
              <a:t>觸角</a:t>
            </a:r>
            <a:endParaRPr lang="zh-TW" altLang="zh-TW" sz="4400" dirty="0">
              <a:solidFill>
                <a:schemeClr val="tx2"/>
              </a:solidFill>
            </a:endParaRPr>
          </a:p>
          <a:p>
            <a:r>
              <a:rPr lang="en-US" altLang="zh-TW" sz="4400" dirty="0">
                <a:solidFill>
                  <a:schemeClr val="tx2"/>
                </a:solidFill>
              </a:rPr>
              <a:t>4.</a:t>
            </a:r>
            <a:r>
              <a:rPr lang="zh-TW" altLang="zh-TW" sz="4400" dirty="0">
                <a:solidFill>
                  <a:schemeClr val="tx2"/>
                </a:solidFill>
              </a:rPr>
              <a:t> 脂肪體</a:t>
            </a:r>
            <a:r>
              <a:rPr lang="zh-TW" altLang="en-US" sz="4400" dirty="0">
                <a:solidFill>
                  <a:schemeClr val="tx2"/>
                </a:solidFill>
              </a:rPr>
              <a:t> 成分</a:t>
            </a:r>
            <a:r>
              <a:rPr lang="zh-TW" altLang="zh-TW" sz="4400" dirty="0">
                <a:solidFill>
                  <a:schemeClr val="tx2"/>
                </a:solidFill>
              </a:rPr>
              <a:t>似脊椎動物的脂肪組織</a:t>
            </a:r>
            <a:endParaRPr lang="en-US" altLang="zh-TW" sz="4400" dirty="0">
              <a:solidFill>
                <a:schemeClr val="tx2"/>
              </a:solidFill>
            </a:endParaRPr>
          </a:p>
          <a:p>
            <a:endParaRPr lang="zh-TW" altLang="en-US" sz="18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3AD8FE2-A76F-4AF4-9E77-62158BBE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01285">
            <a:off x="3034380" y="4084121"/>
            <a:ext cx="1595534" cy="2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F0169-0DD5-482B-BAF6-A0F78E30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9FBFC5-41B2-41D4-8CA5-A657F6E1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15" y="519307"/>
            <a:ext cx="5362863" cy="2130817"/>
          </a:xfrm>
        </p:spPr>
        <p:txBody>
          <a:bodyPr anchor="t">
            <a:normAutofit/>
          </a:bodyPr>
          <a:lstStyle/>
          <a:p>
            <a:r>
              <a:rPr lang="zh-TW" altLang="en-US" sz="5400" dirty="0">
                <a:solidFill>
                  <a:schemeClr val="tx2"/>
                </a:solidFill>
              </a:rPr>
              <a:t>做為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BDAC9D-9591-45D0-BCFD-DD766ED6A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3DE86-9A80-4FE0-9077-63995D8CA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44" y="1612031"/>
            <a:ext cx="10651484" cy="5245965"/>
          </a:xfrm>
        </p:spPr>
        <p:txBody>
          <a:bodyPr anchor="t">
            <a:normAutofit/>
          </a:bodyPr>
          <a:lstStyle/>
          <a:p>
            <a:r>
              <a:rPr lang="en-US" altLang="zh-TW" sz="4400" dirty="0">
                <a:solidFill>
                  <a:schemeClr val="tx2"/>
                </a:solidFill>
              </a:rPr>
              <a:t>1.</a:t>
            </a:r>
            <a:r>
              <a:rPr lang="zh-TW" altLang="zh-TW" sz="4400" dirty="0">
                <a:solidFill>
                  <a:schemeClr val="tx2"/>
                </a:solidFill>
              </a:rPr>
              <a:t>傳播花粉</a:t>
            </a:r>
            <a:r>
              <a:rPr lang="zh-TW" altLang="en-US" sz="4400" dirty="0">
                <a:solidFill>
                  <a:schemeClr val="tx2"/>
                </a:solidFill>
              </a:rPr>
              <a:t> </a:t>
            </a:r>
            <a:r>
              <a:rPr lang="zh-TW" altLang="zh-TW" sz="4400" dirty="0">
                <a:solidFill>
                  <a:schemeClr val="tx2"/>
                </a:solidFill>
              </a:rPr>
              <a:t>採集</a:t>
            </a:r>
            <a:r>
              <a:rPr lang="en-US" altLang="zh-TW" sz="4400" dirty="0" err="1">
                <a:solidFill>
                  <a:schemeClr val="tx2"/>
                </a:solidFill>
              </a:rPr>
              <a:t>蜂蜜</a:t>
            </a:r>
            <a:r>
              <a:rPr lang="en-US" altLang="zh-TW" sz="4400" dirty="0">
                <a:solidFill>
                  <a:schemeClr val="tx2"/>
                </a:solidFill>
              </a:rPr>
              <a:t>	</a:t>
            </a:r>
          </a:p>
          <a:p>
            <a:pPr marL="0" indent="0">
              <a:buNone/>
            </a:pPr>
            <a:r>
              <a:rPr lang="zh-TW" altLang="en-US" sz="4400" dirty="0">
                <a:solidFill>
                  <a:schemeClr val="tx2"/>
                </a:solidFill>
              </a:rPr>
              <a:t>  </a:t>
            </a:r>
            <a:r>
              <a:rPr lang="en-US" altLang="zh-TW" sz="4400" dirty="0">
                <a:solidFill>
                  <a:schemeClr val="tx2"/>
                </a:solidFill>
              </a:rPr>
              <a:t>2.</a:t>
            </a:r>
            <a:r>
              <a:rPr lang="zh-TW" altLang="en-US" sz="4400" dirty="0">
                <a:solidFill>
                  <a:schemeClr val="tx2"/>
                </a:solidFill>
              </a:rPr>
              <a:t>動物的</a:t>
            </a:r>
            <a:r>
              <a:rPr lang="zh-TW" altLang="zh-TW" sz="4400" dirty="0">
                <a:solidFill>
                  <a:schemeClr val="tx2"/>
                </a:solidFill>
              </a:rPr>
              <a:t>重要食物來源</a:t>
            </a:r>
            <a:r>
              <a:rPr lang="en-US" altLang="zh-TW" sz="4400" dirty="0">
                <a:solidFill>
                  <a:schemeClr val="tx2"/>
                </a:solidFill>
              </a:rPr>
              <a:t>(</a:t>
            </a:r>
            <a:r>
              <a:rPr lang="zh-TW" altLang="en-US" sz="4400" dirty="0">
                <a:solidFill>
                  <a:schemeClr val="tx2"/>
                </a:solidFill>
              </a:rPr>
              <a:t>益</a:t>
            </a:r>
            <a:r>
              <a:rPr lang="en-US" altLang="zh-TW" sz="44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TW" sz="4400" dirty="0">
                <a:solidFill>
                  <a:schemeClr val="tx2"/>
                </a:solidFill>
              </a:rPr>
              <a:t>1.蝗蟲</a:t>
            </a:r>
            <a:r>
              <a:rPr lang="zh-TW" altLang="zh-TW" sz="4400" dirty="0">
                <a:solidFill>
                  <a:schemeClr val="tx2"/>
                </a:solidFill>
              </a:rPr>
              <a:t>破壞農作物</a:t>
            </a:r>
            <a:r>
              <a:rPr lang="zh-TW" altLang="en-US" sz="4400" dirty="0">
                <a:solidFill>
                  <a:schemeClr val="tx2"/>
                </a:solidFill>
              </a:rPr>
              <a:t>、</a:t>
            </a:r>
            <a:r>
              <a:rPr lang="en-US" altLang="zh-TW" sz="4400" dirty="0" err="1">
                <a:solidFill>
                  <a:schemeClr val="tx2"/>
                </a:solidFill>
              </a:rPr>
              <a:t>白蟻</a:t>
            </a:r>
            <a:r>
              <a:rPr lang="zh-TW" altLang="zh-TW" sz="4400" dirty="0">
                <a:solidFill>
                  <a:schemeClr val="tx2"/>
                </a:solidFill>
              </a:rPr>
              <a:t>破壞木材</a:t>
            </a:r>
            <a:r>
              <a:rPr lang="en-US" altLang="zh-TW" sz="4400" dirty="0">
                <a:solidFill>
                  <a:schemeClr val="tx2"/>
                </a:solidFill>
              </a:rPr>
              <a:t>/</a:t>
            </a:r>
            <a:r>
              <a:rPr lang="zh-TW" altLang="zh-TW" sz="4400" dirty="0">
                <a:solidFill>
                  <a:schemeClr val="tx2"/>
                </a:solidFill>
              </a:rPr>
              <a:t>建築物</a:t>
            </a:r>
            <a:r>
              <a:rPr lang="zh-TW" altLang="en-US" sz="4400" dirty="0">
                <a:solidFill>
                  <a:schemeClr val="tx2"/>
                </a:solidFill>
              </a:rPr>
              <a:t>、</a:t>
            </a:r>
            <a:r>
              <a:rPr lang="en-US" altLang="zh-TW" sz="4400" dirty="0" err="1">
                <a:solidFill>
                  <a:schemeClr val="tx2"/>
                </a:solidFill>
              </a:rPr>
              <a:t>蚊子</a:t>
            </a:r>
            <a:r>
              <a:rPr lang="zh-TW" altLang="zh-TW" sz="4400" dirty="0">
                <a:solidFill>
                  <a:schemeClr val="tx2"/>
                </a:solidFill>
              </a:rPr>
              <a:t>傳播疾病</a:t>
            </a:r>
            <a:r>
              <a:rPr lang="zh-TW" altLang="en-US" sz="4400" dirty="0">
                <a:solidFill>
                  <a:schemeClr val="tx2"/>
                </a:solidFill>
              </a:rPr>
              <a:t> </a:t>
            </a:r>
            <a:endParaRPr lang="en-US" altLang="zh-TW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TW" altLang="en-US" sz="4400" dirty="0">
                <a:solidFill>
                  <a:schemeClr val="tx2"/>
                </a:solidFill>
              </a:rPr>
              <a:t>  </a:t>
            </a:r>
            <a:r>
              <a:rPr lang="en-US" altLang="zh-TW" sz="4400" dirty="0">
                <a:solidFill>
                  <a:schemeClr val="tx2"/>
                </a:solidFill>
              </a:rPr>
              <a:t>2.</a:t>
            </a:r>
            <a:r>
              <a:rPr lang="zh-TW" altLang="zh-TW" sz="4400" dirty="0">
                <a:solidFill>
                  <a:schemeClr val="tx2"/>
                </a:solidFill>
              </a:rPr>
              <a:t>毒液或是叮咬</a:t>
            </a:r>
            <a:r>
              <a:rPr lang="zh-TW" altLang="en-US" sz="4400" dirty="0">
                <a:solidFill>
                  <a:schemeClr val="tx2"/>
                </a:solidFill>
              </a:rPr>
              <a:t> </a:t>
            </a:r>
            <a:r>
              <a:rPr lang="zh-TW" altLang="zh-TW" sz="4400" dirty="0">
                <a:solidFill>
                  <a:schemeClr val="tx2"/>
                </a:solidFill>
              </a:rPr>
              <a:t>如</a:t>
            </a:r>
            <a:r>
              <a:rPr lang="en-US" altLang="zh-TW" sz="4400" dirty="0" err="1">
                <a:solidFill>
                  <a:schemeClr val="tx2"/>
                </a:solidFill>
              </a:rPr>
              <a:t>虎頭蜂</a:t>
            </a:r>
            <a:r>
              <a:rPr lang="zh-TW" altLang="zh-TW" sz="4400" dirty="0">
                <a:solidFill>
                  <a:schemeClr val="tx2"/>
                </a:solidFill>
              </a:rPr>
              <a:t>（一般蜜蜂）</a:t>
            </a:r>
            <a:endParaRPr lang="en-US" altLang="zh-TW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TW" altLang="en-US" sz="4400" dirty="0">
                <a:solidFill>
                  <a:schemeClr val="tx2"/>
                </a:solidFill>
              </a:rPr>
              <a:t>        </a:t>
            </a:r>
            <a:r>
              <a:rPr lang="en-US" altLang="zh-TW" sz="4400" dirty="0" err="1">
                <a:solidFill>
                  <a:schemeClr val="tx2"/>
                </a:solidFill>
              </a:rPr>
              <a:t>紅火蟻</a:t>
            </a:r>
            <a:r>
              <a:rPr lang="zh-TW" altLang="zh-TW" sz="4400" dirty="0">
                <a:solidFill>
                  <a:schemeClr val="tx2"/>
                </a:solidFill>
              </a:rPr>
              <a:t>分泌有毒物質使接觸動物出現症狀甚至致命</a:t>
            </a:r>
            <a:r>
              <a:rPr lang="en-US" altLang="zh-TW" sz="4400" dirty="0">
                <a:solidFill>
                  <a:schemeClr val="tx2"/>
                </a:solidFill>
              </a:rPr>
              <a:t>(</a:t>
            </a:r>
            <a:r>
              <a:rPr lang="zh-TW" altLang="en-US" sz="4400" dirty="0">
                <a:solidFill>
                  <a:schemeClr val="tx2"/>
                </a:solidFill>
              </a:rPr>
              <a:t>害</a:t>
            </a:r>
            <a:r>
              <a:rPr lang="en-US" altLang="zh-TW" sz="4400" dirty="0">
                <a:solidFill>
                  <a:schemeClr val="tx2"/>
                </a:solidFill>
              </a:rPr>
              <a:t>)</a:t>
            </a:r>
            <a:endParaRPr lang="zh-TW" altLang="zh-TW" sz="4400" dirty="0">
              <a:solidFill>
                <a:schemeClr val="tx2"/>
              </a:solidFill>
            </a:endParaRPr>
          </a:p>
          <a:p>
            <a:endParaRPr lang="zh-TW" altLang="en-US" sz="15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429000"/>
            <a:ext cx="12191997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2EDBB9-307C-4053-8BEF-712E35671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5299BC-879D-407F-A65E-B48CC42F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60BEB1-3C2F-4631-AF37-D1F4C48D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9E0379-A1B8-44EC-A723-F7B92B53A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F9D3FAD8-E85F-4633-B96D-A68B6DDF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1" y="1890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1699</Words>
  <Application>Microsoft Office PowerPoint</Application>
  <PresentationFormat>寬螢幕</PresentationFormat>
  <Paragraphs>216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Meiryo</vt:lpstr>
      <vt:lpstr>Arial</vt:lpstr>
      <vt:lpstr>Calibri</vt:lpstr>
      <vt:lpstr>Calibri Light</vt:lpstr>
      <vt:lpstr>Office 佈景主題</vt:lpstr>
      <vt:lpstr>   節肢動物</vt:lpstr>
      <vt:lpstr>PowerPoint 簡報</vt:lpstr>
      <vt:lpstr>簡介:</vt:lpstr>
      <vt:lpstr>特徵</vt:lpstr>
      <vt:lpstr>神經系統</vt:lpstr>
      <vt:lpstr>和人類的關係</vt:lpstr>
      <vt:lpstr>昆蟲</vt:lpstr>
      <vt:lpstr>特徵</vt:lpstr>
      <vt:lpstr>做為</vt:lpstr>
      <vt:lpstr>構造</vt:lpstr>
      <vt:lpstr>頭部</vt:lpstr>
      <vt:lpstr>胸部</vt:lpstr>
      <vt:lpstr>腹部</vt:lpstr>
      <vt:lpstr>生長 &amp;  發育</vt:lpstr>
      <vt:lpstr>PowerPoint 簡報</vt:lpstr>
      <vt:lpstr>昆蟲生態學</vt:lpstr>
      <vt:lpstr>     蝴蝶</vt:lpstr>
      <vt:lpstr>  簡介</vt:lpstr>
      <vt:lpstr>PowerPoint 簡報</vt:lpstr>
      <vt:lpstr>生命史</vt:lpstr>
      <vt:lpstr>卵</vt:lpstr>
      <vt:lpstr>幼蟲</vt:lpstr>
      <vt:lpstr>蛹</vt:lpstr>
      <vt:lpstr>成蟲</vt:lpstr>
      <vt:lpstr>頭部、胸部、腹部、翅膀</vt:lpstr>
      <vt:lpstr>頭部</vt:lpstr>
      <vt:lpstr>胸部</vt:lpstr>
      <vt:lpstr>腹部</vt:lpstr>
      <vt:lpstr>翅膀</vt:lpstr>
      <vt:lpstr>PowerPoint 簡報</vt:lpstr>
      <vt:lpstr>多型性</vt:lpstr>
      <vt:lpstr>生態:天敵</vt:lpstr>
      <vt:lpstr>防禦</vt:lpstr>
      <vt:lpstr>PowerPoint 簡報</vt:lpstr>
      <vt:lpstr>文化</vt:lpstr>
      <vt:lpstr>蝴蝶標本製作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詠翔 張</dc:creator>
  <cp:lastModifiedBy>詠翔 張</cp:lastModifiedBy>
  <cp:revision>3</cp:revision>
  <dcterms:created xsi:type="dcterms:W3CDTF">2020-11-10T18:43:43Z</dcterms:created>
  <dcterms:modified xsi:type="dcterms:W3CDTF">2020-11-12T14:39:48Z</dcterms:modified>
</cp:coreProperties>
</file>