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3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詠翔 張" initials="詠翔" lastIdx="1" clrIdx="0">
    <p:extLst>
      <p:ext uri="{19B8F6BF-5375-455C-9EA6-DF929625EA0E}">
        <p15:presenceInfo xmlns:p15="http://schemas.microsoft.com/office/powerpoint/2012/main" userId="1d916db8153b30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1T03:39:26.10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904E7-CFA1-4EBE-8200-CE28D58E9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CAFA0A-4E88-4301-B961-9734FC17E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96E712-80F5-4A02-9FE5-A5BD09D9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28FF-4EEB-478E-BBEA-FF526B43E2CF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E60AE3-1D0A-4B08-AC89-8C46DAA8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9C0AC3-F416-46AA-85E9-638208EF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028A-5552-4CB6-998E-B99DF2133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50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29669-7E8B-46C4-95A5-0F57839E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AC8BFE-FF67-44AC-9436-83E9C5F8E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C0619-F914-4FE5-9C52-F76D15CC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28FF-4EEB-478E-BBEA-FF526B43E2CF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B05748-6A8A-4ECD-9CDA-0F2A6814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FC4E06-4452-45D1-B219-85A50E37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028A-5552-4CB6-998E-B99DF2133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47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E1B059E-9D5F-4C97-A956-704134106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515119-7AF9-4FA7-807F-91C0FD90E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805185-D137-4F9D-BCA0-C5B486B9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28FF-4EEB-478E-BBEA-FF526B43E2CF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F7DF2B-5445-4235-A864-03EB3290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B8D4E5-E440-41EC-8CB8-BBB8C720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028A-5552-4CB6-998E-B99DF2133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94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AA46CE-5957-4341-BE2E-7E0C8A3F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06DDDE-BB06-4A28-AD14-7BDE70BA6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D6EFF2-8FBC-4AA1-8DF8-250E7EDA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28FF-4EEB-478E-BBEA-FF526B43E2CF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7FF008-803B-4325-9B52-87318538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15341E-BE31-4CA2-8BB5-F91A1C3E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028A-5552-4CB6-998E-B99DF2133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3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6B13FC-F749-400C-979C-D0FA4F79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4A4E0F-42AD-46CB-88A0-C0D5666FA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566E8D-BC25-42A6-81C9-D202FFE5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28FF-4EEB-478E-BBEA-FF526B43E2CF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01C19E-2B30-477C-AC81-A0995985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741891-2630-42FB-8684-9AE8CFDD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028A-5552-4CB6-998E-B99DF2133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12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2CDD8-F312-4B2C-A56C-75593451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99A1B5-CE61-466F-B16F-815CD7669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FEE877-3B4C-43CB-90E8-ED9ECADEE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30B061-862D-4E09-9ADE-4F053753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28FF-4EEB-478E-BBEA-FF526B43E2CF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E7442A-5770-405E-AD38-10714AEC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2C7EBB-98A1-4750-9A18-3D14BC67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028A-5552-4CB6-998E-B99DF2133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74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B19EE-9EAE-4EC2-828D-1D17FD0B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E12CEF-C25D-4F5E-B47A-CA71262CD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BBEC95-9554-4C10-BAFA-3FACC92B0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07E9CE-7709-474A-BBF3-C8236D86F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2A6C172-9F27-4243-BBBA-E3A4B8AA5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8F61C9-862C-4154-8A1F-29E08E04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28FF-4EEB-478E-BBEA-FF526B43E2CF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BDBA8FA-D7A5-4283-AE29-BD7B3584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5FEEAC1-E9C3-45E5-A1FB-848E89DA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028A-5552-4CB6-998E-B99DF2133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66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F1985-1411-4B7D-ACC4-7C09D9B8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969C31F-2170-485B-B072-99D36F4D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28FF-4EEB-478E-BBEA-FF526B43E2CF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53EBFF-09D4-4740-BF33-0194CAF2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3AC2C6-6064-4691-979A-E3C45936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028A-5552-4CB6-998E-B99DF2133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41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B29B93-1762-42BB-84D2-39D3BD0E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28FF-4EEB-478E-BBEA-FF526B43E2CF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4231AE8-8E11-4FF3-9A1C-BADA038F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420E92-5404-4EE2-8EF5-4AE194EB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028A-5552-4CB6-998E-B99DF2133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61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6B130-885C-4092-899D-E19DBBFC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A55FBF-95AA-44DA-9E4C-2D7B20C02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7EE430-97D0-4B0F-91B8-600EB6E42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DCB0DF-0B4C-4CCF-89DA-66FD48C6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28FF-4EEB-478E-BBEA-FF526B43E2CF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6D1EF8-4FA7-4A44-8B24-1015896D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EC1F95-27C3-4443-8D18-EB28C730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028A-5552-4CB6-998E-B99DF2133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89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895EA-5A00-427B-8101-F1651803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BD3E235-5916-4C28-840B-01717610C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7A008A-2291-44DD-AC08-0D7C5E35E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22AAC5-0E4A-412A-B292-4F83D2C1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28FF-4EEB-478E-BBEA-FF526B43E2CF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879177-3505-4006-AA8A-016A2174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4F433A-86F1-40A8-BBFC-57319C95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028A-5552-4CB6-998E-B99DF2133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12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4034572-F5E6-4976-807E-A35DD74A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9F5E2E-23A5-487D-B146-0FB496AE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DECA77-BEFC-439B-816F-63C000C1D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28FF-4EEB-478E-BBEA-FF526B43E2CF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ED7D4C-BEDD-496D-936B-F61850A68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4D2580-35DC-4CE3-8449-422BF00A4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8028A-5552-4CB6-998E-B99DF2133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71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S0sQvuDwDc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rS3L1u0VVH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7D0E1-E008-4A07-BE16-3221B6A6C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959244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8800" dirty="0"/>
              <a:t>心臟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B3E189-14E9-40FC-BACB-1CFE431F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zh-TW" altLang="en-US" sz="20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B6C9BE-DCED-43F6-AE31-78C659956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9" r="1798"/>
          <a:stretch/>
        </p:blipFill>
        <p:spPr>
          <a:xfrm>
            <a:off x="0" y="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9695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E1DC239-CF51-4077-ADCE-85C56719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071054"/>
            <a:ext cx="1005265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6000" dirty="0">
                <a:solidFill>
                  <a:srgbClr val="FFFFFF"/>
                </a:solidFill>
              </a:rPr>
              <a:t>3.</a:t>
            </a:r>
            <a:r>
              <a:rPr lang="zh-TW" altLang="zh-TW" sz="6000" b="1" dirty="0">
                <a:solidFill>
                  <a:srgbClr val="FFFFFF"/>
                </a:solidFill>
              </a:rPr>
              <a:t>冠心病：</a:t>
            </a:r>
            <a:br>
              <a:rPr lang="en-US" altLang="zh-TW" sz="6000" b="1" dirty="0">
                <a:solidFill>
                  <a:srgbClr val="FFFFFF"/>
                </a:solidFill>
              </a:rPr>
            </a:br>
            <a:r>
              <a:rPr lang="zh-TW" altLang="zh-TW" sz="6000" b="1" dirty="0">
                <a:solidFill>
                  <a:srgbClr val="FFFFFF"/>
                </a:solidFill>
              </a:rPr>
              <a:t>冠狀動脈疾病、缺血性心臟病</a:t>
            </a:r>
            <a:br>
              <a:rPr lang="zh-TW" altLang="zh-TW" sz="4000" dirty="0">
                <a:solidFill>
                  <a:srgbClr val="FFFFFF"/>
                </a:solidFill>
              </a:rPr>
            </a:br>
            <a:endParaRPr lang="zh-TW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248B8-2DC9-4210-8CBF-2A9A82B76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92970"/>
            <a:ext cx="12192000" cy="3765030"/>
          </a:xfrm>
        </p:spPr>
        <p:txBody>
          <a:bodyPr>
            <a:normAutofit/>
          </a:bodyPr>
          <a:lstStyle/>
          <a:p>
            <a:r>
              <a:rPr lang="zh-TW" altLang="zh-TW" sz="4400" dirty="0">
                <a:solidFill>
                  <a:srgbClr val="000000"/>
                </a:solidFill>
              </a:rPr>
              <a:t>冠狀動脈出現動脈粥樣硬化</a:t>
            </a:r>
            <a:endParaRPr lang="en-US" altLang="zh-TW" sz="4400" dirty="0">
              <a:solidFill>
                <a:srgbClr val="000000"/>
              </a:solidFill>
            </a:endParaRPr>
          </a:p>
          <a:p>
            <a:endParaRPr lang="en-US" altLang="zh-TW" sz="4400" dirty="0">
              <a:solidFill>
                <a:srgbClr val="000000"/>
              </a:solidFill>
            </a:endParaRPr>
          </a:p>
          <a:p>
            <a:r>
              <a:rPr lang="zh-TW" altLang="zh-TW" sz="4400" dirty="0">
                <a:solidFill>
                  <a:srgbClr val="000000"/>
                </a:solidFill>
              </a:rPr>
              <a:t>不會立即出現症狀</a:t>
            </a:r>
            <a:r>
              <a:rPr lang="en-US" altLang="zh-TW" sz="4400" dirty="0">
                <a:solidFill>
                  <a:srgbClr val="000000"/>
                </a:solidFill>
              </a:rPr>
              <a:t>-&gt;</a:t>
            </a:r>
            <a:r>
              <a:rPr lang="zh-TW" altLang="zh-TW" sz="4400" dirty="0">
                <a:solidFill>
                  <a:srgbClr val="000000"/>
                </a:solidFill>
              </a:rPr>
              <a:t>隨著時間越久</a:t>
            </a:r>
            <a:r>
              <a:rPr lang="zh-TW" altLang="en-US" sz="4400" dirty="0">
                <a:solidFill>
                  <a:srgbClr val="000000"/>
                </a:solidFill>
              </a:rPr>
              <a:t> </a:t>
            </a:r>
            <a:r>
              <a:rPr lang="zh-TW" altLang="zh-TW" sz="4400" dirty="0">
                <a:solidFill>
                  <a:srgbClr val="000000"/>
                </a:solidFill>
              </a:rPr>
              <a:t>斑塊會越積越大並開始出現症狀</a:t>
            </a:r>
          </a:p>
          <a:p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E6C06B3-6BD7-4146-A31A-010E48B8CCA6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367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2378581-3748-4B96-9C94-93503C8A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826680"/>
            <a:ext cx="10744200" cy="167268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b="1" dirty="0">
                <a:solidFill>
                  <a:srgbClr val="FFFFFF"/>
                </a:solidFill>
              </a:rPr>
              <a:t>4.</a:t>
            </a:r>
            <a:r>
              <a:rPr lang="zh-TW" altLang="zh-TW" sz="6000" b="1" dirty="0">
                <a:solidFill>
                  <a:srgbClr val="FFFFFF"/>
                </a:solidFill>
              </a:rPr>
              <a:t>心絞痛：胸部疼痛</a:t>
            </a:r>
            <a:br>
              <a:rPr lang="zh-TW" altLang="zh-TW" sz="4000" dirty="0">
                <a:solidFill>
                  <a:srgbClr val="FFFFFF"/>
                </a:solidFill>
              </a:rPr>
            </a:br>
            <a:endParaRPr lang="zh-TW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B1605B-3F31-4D9D-9B41-B030727CA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92970"/>
            <a:ext cx="12192000" cy="3765030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solidFill>
                  <a:srgbClr val="000000"/>
                </a:solidFill>
              </a:rPr>
              <a:t>冠心病</a:t>
            </a:r>
            <a:r>
              <a:rPr lang="zh-TW" altLang="zh-TW" sz="3600" dirty="0">
                <a:solidFill>
                  <a:srgbClr val="000000"/>
                </a:solidFill>
              </a:rPr>
              <a:t>最常見的症狀</a:t>
            </a:r>
            <a:endParaRPr lang="en-US" altLang="zh-TW" sz="3600" dirty="0">
              <a:solidFill>
                <a:srgbClr val="000000"/>
              </a:solidFill>
            </a:endParaRPr>
          </a:p>
          <a:p>
            <a:endParaRPr lang="en-US" altLang="zh-TW" sz="3600" dirty="0">
              <a:solidFill>
                <a:srgbClr val="000000"/>
              </a:solidFill>
            </a:endParaRPr>
          </a:p>
          <a:p>
            <a:r>
              <a:rPr lang="zh-TW" altLang="zh-TW" sz="3600" dirty="0">
                <a:solidFill>
                  <a:srgbClr val="000000"/>
                </a:solidFill>
              </a:rPr>
              <a:t>有不同的形式</a:t>
            </a:r>
            <a:r>
              <a:rPr lang="zh-TW" altLang="en-US" sz="3600" dirty="0">
                <a:solidFill>
                  <a:srgbClr val="000000"/>
                </a:solidFill>
              </a:rPr>
              <a:t> </a:t>
            </a:r>
            <a:r>
              <a:rPr lang="zh-TW" altLang="zh-TW" sz="3600" dirty="0">
                <a:solidFill>
                  <a:srgbClr val="000000"/>
                </a:solidFill>
              </a:rPr>
              <a:t>難預測</a:t>
            </a:r>
            <a:r>
              <a:rPr lang="en-US" altLang="zh-TW" sz="3600" dirty="0">
                <a:solidFill>
                  <a:srgbClr val="000000"/>
                </a:solidFill>
              </a:rPr>
              <a:t>-&gt;</a:t>
            </a:r>
            <a:r>
              <a:rPr lang="zh-TW" altLang="zh-TW" sz="3600" dirty="0">
                <a:solidFill>
                  <a:srgbClr val="000000"/>
                </a:solidFill>
              </a:rPr>
              <a:t>在靜止休息時出現</a:t>
            </a:r>
            <a:r>
              <a:rPr lang="zh-TW" altLang="en-US" sz="3600" dirty="0">
                <a:solidFill>
                  <a:srgbClr val="000000"/>
                </a:solidFill>
              </a:rPr>
              <a:t> </a:t>
            </a:r>
            <a:r>
              <a:rPr lang="zh-TW" altLang="zh-TW" sz="3600" dirty="0">
                <a:solidFill>
                  <a:srgbClr val="000000"/>
                </a:solidFill>
              </a:rPr>
              <a:t>持續較長時間</a:t>
            </a:r>
          </a:p>
          <a:p>
            <a:pPr marL="0" indent="0">
              <a:buNone/>
            </a:pPr>
            <a:endParaRPr lang="en-US" altLang="zh-TW" sz="3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sz="3600" dirty="0">
                <a:solidFill>
                  <a:srgbClr val="000000"/>
                </a:solidFill>
              </a:rPr>
              <a:t>*</a:t>
            </a:r>
            <a:r>
              <a:rPr lang="zh-TW" altLang="zh-TW" sz="3600" dirty="0">
                <a:solidFill>
                  <a:srgbClr val="000000"/>
                </a:solidFill>
              </a:rPr>
              <a:t>另外兩種形式</a:t>
            </a:r>
            <a:r>
              <a:rPr lang="en-US" altLang="zh-TW" sz="3600" dirty="0">
                <a:solidFill>
                  <a:srgbClr val="000000"/>
                </a:solidFill>
              </a:rPr>
              <a:t>:</a:t>
            </a:r>
            <a:r>
              <a:rPr lang="zh-TW" altLang="zh-TW" sz="3600" dirty="0">
                <a:solidFill>
                  <a:srgbClr val="000000"/>
                </a:solidFill>
              </a:rPr>
              <a:t>痙攣性心絞痛</a:t>
            </a:r>
            <a:r>
              <a:rPr lang="en-US" altLang="zh-TW" sz="3600" dirty="0">
                <a:solidFill>
                  <a:srgbClr val="000000"/>
                </a:solidFill>
              </a:rPr>
              <a:t>(</a:t>
            </a:r>
            <a:r>
              <a:rPr lang="zh-TW" altLang="en-US" sz="3600" dirty="0">
                <a:solidFill>
                  <a:srgbClr val="000000"/>
                </a:solidFill>
              </a:rPr>
              <a:t>罕見</a:t>
            </a:r>
            <a:r>
              <a:rPr lang="en-US" altLang="zh-TW" sz="3600" dirty="0">
                <a:solidFill>
                  <a:srgbClr val="000000"/>
                </a:solidFill>
              </a:rPr>
              <a:t>)</a:t>
            </a:r>
            <a:r>
              <a:rPr lang="zh-TW" altLang="zh-TW" sz="3600" dirty="0">
                <a:solidFill>
                  <a:srgbClr val="000000"/>
                </a:solidFill>
              </a:rPr>
              <a:t>和微血管心絞痛</a:t>
            </a:r>
            <a:endParaRPr lang="en-US" altLang="zh-TW" sz="3600" dirty="0">
              <a:solidFill>
                <a:srgbClr val="000000"/>
              </a:solidFill>
            </a:endParaRPr>
          </a:p>
          <a:p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8CAB0BD-2674-4897-A5B2-281C9DA39BF1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95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6A0E65B-E84A-40A3-A95F-4207A81A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826680"/>
            <a:ext cx="10408920" cy="164220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>
                <a:solidFill>
                  <a:srgbClr val="FFFFFF"/>
                </a:solidFill>
              </a:rPr>
              <a:t>5.</a:t>
            </a:r>
            <a:r>
              <a:rPr lang="zh-TW" altLang="zh-TW" sz="6000" b="1" dirty="0">
                <a:solidFill>
                  <a:srgbClr val="FFFFFF"/>
                </a:solidFill>
              </a:rPr>
              <a:t>心肌梗塞：心臟病發作</a:t>
            </a:r>
            <a:br>
              <a:rPr lang="zh-TW" altLang="zh-TW" sz="4000" dirty="0">
                <a:solidFill>
                  <a:srgbClr val="FFFFFF"/>
                </a:solidFill>
              </a:rPr>
            </a:br>
            <a:endParaRPr lang="zh-TW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3A440A-80C2-4F9C-B26B-1EF8F4E9F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126" y="2575560"/>
            <a:ext cx="9833548" cy="4205990"/>
          </a:xfrm>
        </p:spPr>
        <p:txBody>
          <a:bodyPr>
            <a:normAutofit lnSpcReduction="10000"/>
          </a:bodyPr>
          <a:lstStyle/>
          <a:p>
            <a:r>
              <a:rPr lang="zh-TW" altLang="zh-TW" sz="3200" dirty="0">
                <a:solidFill>
                  <a:srgbClr val="000000"/>
                </a:solidFill>
              </a:rPr>
              <a:t>出現在缺乏含氧的血液的情況下</a:t>
            </a:r>
            <a:endParaRPr lang="en-US" altLang="zh-TW" sz="3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000000"/>
                </a:solidFill>
              </a:rPr>
              <a:t>		(</a:t>
            </a:r>
            <a:r>
              <a:rPr lang="zh-TW" altLang="zh-TW" sz="3200" dirty="0">
                <a:solidFill>
                  <a:srgbClr val="000000"/>
                </a:solidFill>
              </a:rPr>
              <a:t>通常由冠心病和動脈粥樣硬化引起</a:t>
            </a:r>
            <a:r>
              <a:rPr lang="en-US" altLang="zh-TW" sz="3200" dirty="0">
                <a:solidFill>
                  <a:srgbClr val="000000"/>
                </a:solidFill>
              </a:rPr>
              <a:t>)-&gt;</a:t>
            </a:r>
            <a:r>
              <a:rPr lang="zh-TW" altLang="zh-TW" sz="3200" dirty="0">
                <a:solidFill>
                  <a:srgbClr val="000000"/>
                </a:solidFill>
              </a:rPr>
              <a:t>導致心臟組織受損</a:t>
            </a:r>
            <a:r>
              <a:rPr lang="en-US" altLang="zh-TW" sz="3200" dirty="0">
                <a:solidFill>
                  <a:srgbClr val="000000"/>
                </a:solidFill>
              </a:rPr>
              <a:t>-&gt;</a:t>
            </a:r>
            <a:r>
              <a:rPr lang="zh-TW" altLang="zh-TW" sz="3200" dirty="0">
                <a:solidFill>
                  <a:srgbClr val="000000"/>
                </a:solidFill>
              </a:rPr>
              <a:t>血液供至身體不同部分的能力減弱</a:t>
            </a:r>
          </a:p>
          <a:p>
            <a:endParaRPr lang="en-US" altLang="zh-TW" sz="3200" dirty="0">
              <a:solidFill>
                <a:srgbClr val="000000"/>
              </a:solidFill>
            </a:endParaRPr>
          </a:p>
          <a:p>
            <a:r>
              <a:rPr lang="zh-TW" altLang="zh-TW" sz="3200" dirty="0">
                <a:solidFill>
                  <a:srgbClr val="000000"/>
                </a:solidFill>
              </a:rPr>
              <a:t>發作</a:t>
            </a:r>
            <a:r>
              <a:rPr lang="zh-TW" altLang="en-US" sz="3200" dirty="0">
                <a:solidFill>
                  <a:srgbClr val="000000"/>
                </a:solidFill>
              </a:rPr>
              <a:t>可能</a:t>
            </a:r>
            <a:r>
              <a:rPr lang="zh-TW" altLang="zh-TW" sz="3200" dirty="0">
                <a:solidFill>
                  <a:srgbClr val="000000"/>
                </a:solidFill>
              </a:rPr>
              <a:t>十分突然</a:t>
            </a:r>
            <a:endParaRPr lang="en-US" altLang="zh-TW" sz="3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rgbClr val="000000"/>
                </a:solidFill>
              </a:rPr>
              <a:t>		(</a:t>
            </a:r>
            <a:r>
              <a:rPr lang="zh-TW" altLang="zh-TW" sz="3200" dirty="0">
                <a:solidFill>
                  <a:srgbClr val="000000"/>
                </a:solidFill>
              </a:rPr>
              <a:t>更常在病發前數週前出現症狀並逐漸惡化</a:t>
            </a:r>
            <a:r>
              <a:rPr lang="en-US" altLang="zh-TW" sz="3200" dirty="0">
                <a:solidFill>
                  <a:srgbClr val="000000"/>
                </a:solidFill>
              </a:rPr>
              <a:t>)</a:t>
            </a:r>
            <a:endParaRPr lang="zh-TW" altLang="zh-TW" sz="3200" dirty="0">
              <a:solidFill>
                <a:srgbClr val="000000"/>
              </a:solidFill>
            </a:endParaRPr>
          </a:p>
          <a:p>
            <a:endParaRPr lang="en-US" altLang="zh-TW" sz="3200" dirty="0">
              <a:solidFill>
                <a:srgbClr val="000000"/>
              </a:solidFill>
            </a:endParaRPr>
          </a:p>
          <a:p>
            <a:r>
              <a:rPr lang="zh-TW" altLang="zh-TW" sz="3200" dirty="0">
                <a:solidFill>
                  <a:srgbClr val="000000"/>
                </a:solidFill>
              </a:rPr>
              <a:t>可能出現似於心絞痛的症狀</a:t>
            </a:r>
            <a:r>
              <a:rPr lang="zh-TW" altLang="en-US" sz="3200" dirty="0">
                <a:solidFill>
                  <a:srgbClr val="000000"/>
                </a:solidFill>
              </a:rPr>
              <a:t> </a:t>
            </a:r>
            <a:r>
              <a:rPr lang="zh-TW" altLang="zh-TW" sz="3200" dirty="0">
                <a:solidFill>
                  <a:srgbClr val="000000"/>
                </a:solidFill>
              </a:rPr>
              <a:t>頭暈</a:t>
            </a:r>
            <a:r>
              <a:rPr lang="zh-TW" altLang="en-US" sz="3200" dirty="0">
                <a:solidFill>
                  <a:srgbClr val="000000"/>
                </a:solidFill>
              </a:rPr>
              <a:t> </a:t>
            </a:r>
            <a:r>
              <a:rPr lang="zh-TW" altLang="zh-TW" sz="3200" dirty="0">
                <a:solidFill>
                  <a:srgbClr val="000000"/>
                </a:solidFill>
              </a:rPr>
              <a:t>噁心</a:t>
            </a:r>
            <a:r>
              <a:rPr lang="zh-TW" altLang="en-US" sz="3200" dirty="0">
                <a:solidFill>
                  <a:srgbClr val="000000"/>
                </a:solidFill>
              </a:rPr>
              <a:t> </a:t>
            </a:r>
            <a:r>
              <a:rPr lang="zh-TW" altLang="zh-TW" sz="3200" dirty="0">
                <a:solidFill>
                  <a:srgbClr val="000000"/>
                </a:solidFill>
              </a:rPr>
              <a:t>嘔吐</a:t>
            </a:r>
          </a:p>
          <a:p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C42FDD9-3905-4503-80BB-E980B6BD213F}"/>
              </a:ext>
            </a:extLst>
          </p:cNvPr>
          <p:cNvSpPr txBox="1"/>
          <p:nvPr/>
        </p:nvSpPr>
        <p:spPr>
          <a:xfrm>
            <a:off x="11884929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457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7CB1586-244E-4E49-B3ED-559FEE3F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826680"/>
            <a:ext cx="10424160" cy="168792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b="1" dirty="0">
                <a:solidFill>
                  <a:srgbClr val="FFFFFF"/>
                </a:solidFill>
              </a:rPr>
              <a:t>6.</a:t>
            </a:r>
            <a:r>
              <a:rPr lang="zh-TW" altLang="zh-TW" sz="6000" b="1" dirty="0">
                <a:solidFill>
                  <a:srgbClr val="FFFFFF"/>
                </a:solidFill>
              </a:rPr>
              <a:t>中風：腦部攻擊</a:t>
            </a:r>
            <a:br>
              <a:rPr lang="zh-TW" altLang="zh-TW" sz="4000" dirty="0">
                <a:solidFill>
                  <a:srgbClr val="FFFFFF"/>
                </a:solidFill>
              </a:rPr>
            </a:br>
            <a:endParaRPr lang="zh-TW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F155C9-9427-4C9F-A927-0368E6887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14600"/>
            <a:ext cx="12191696" cy="4343400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sz="3000" dirty="0">
                <a:solidFill>
                  <a:srgbClr val="000000"/>
                </a:solidFill>
              </a:rPr>
              <a:t>兩個主要類別：缺血性中風和出血性中風</a:t>
            </a:r>
          </a:p>
          <a:p>
            <a:endParaRPr lang="en-US" altLang="zh-TW" sz="3000" dirty="0">
              <a:solidFill>
                <a:srgbClr val="000000"/>
              </a:solidFill>
            </a:endParaRPr>
          </a:p>
          <a:p>
            <a:r>
              <a:rPr lang="zh-TW" altLang="zh-TW" sz="3000" dirty="0">
                <a:solidFill>
                  <a:srgbClr val="000000"/>
                </a:solidFill>
              </a:rPr>
              <a:t>引</a:t>
            </a:r>
            <a:r>
              <a:rPr lang="zh-TW" altLang="en-US" sz="3000" dirty="0">
                <a:solidFill>
                  <a:srgbClr val="000000"/>
                </a:solidFill>
              </a:rPr>
              <a:t>發</a:t>
            </a:r>
            <a:r>
              <a:rPr lang="zh-TW" altLang="zh-TW" sz="3000" dirty="0">
                <a:solidFill>
                  <a:srgbClr val="000000"/>
                </a:solidFill>
              </a:rPr>
              <a:t>過程與引致心臟病的過程相似</a:t>
            </a:r>
            <a:endParaRPr lang="en-US" altLang="zh-TW" sz="3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sz="3000" dirty="0">
                <a:solidFill>
                  <a:srgbClr val="000000"/>
                </a:solidFill>
              </a:rPr>
              <a:t>	(</a:t>
            </a:r>
            <a:r>
              <a:rPr lang="zh-TW" altLang="zh-TW" sz="3000" dirty="0">
                <a:solidFill>
                  <a:srgbClr val="000000"/>
                </a:solidFill>
              </a:rPr>
              <a:t>不是在冠狀動脈中形成斑塊而是在向大腦供血的血管中出現</a:t>
            </a:r>
            <a:r>
              <a:rPr lang="en-US" altLang="zh-TW" sz="3000" dirty="0">
                <a:solidFill>
                  <a:srgbClr val="000000"/>
                </a:solidFill>
              </a:rPr>
              <a:t>)</a:t>
            </a:r>
            <a:endParaRPr lang="zh-TW" altLang="zh-TW" sz="3000" dirty="0">
              <a:solidFill>
                <a:srgbClr val="000000"/>
              </a:solidFill>
            </a:endParaRPr>
          </a:p>
          <a:p>
            <a:endParaRPr lang="en-US" altLang="zh-TW" sz="3000" dirty="0">
              <a:solidFill>
                <a:srgbClr val="000000"/>
              </a:solidFill>
            </a:endParaRPr>
          </a:p>
          <a:p>
            <a:r>
              <a:rPr lang="zh-TW" altLang="zh-TW" sz="3000" dirty="0">
                <a:solidFill>
                  <a:srgbClr val="000000"/>
                </a:solidFill>
              </a:rPr>
              <a:t>談及症狀時</a:t>
            </a:r>
            <a:r>
              <a:rPr lang="zh-TW" altLang="en-US" sz="3000" dirty="0">
                <a:solidFill>
                  <a:srgbClr val="000000"/>
                </a:solidFill>
              </a:rPr>
              <a:t> </a:t>
            </a:r>
            <a:r>
              <a:rPr lang="en-US" altLang="zh-TW" sz="3000" dirty="0">
                <a:solidFill>
                  <a:srgbClr val="000000"/>
                </a:solidFill>
              </a:rPr>
              <a:t>FAST</a:t>
            </a:r>
            <a:r>
              <a:rPr lang="zh-TW" altLang="zh-TW" sz="3000" dirty="0">
                <a:solidFill>
                  <a:srgbClr val="000000"/>
                </a:solidFill>
              </a:rPr>
              <a:t>算是一個總結：</a:t>
            </a:r>
            <a:br>
              <a:rPr lang="en-US" altLang="zh-TW" sz="3000" dirty="0">
                <a:solidFill>
                  <a:srgbClr val="000000"/>
                </a:solidFill>
              </a:rPr>
            </a:br>
            <a:r>
              <a:rPr lang="en-US" altLang="zh-TW" sz="3000" b="1" dirty="0">
                <a:solidFill>
                  <a:srgbClr val="000000"/>
                </a:solidFill>
              </a:rPr>
              <a:t>F</a:t>
            </a:r>
            <a:r>
              <a:rPr lang="en-US" altLang="zh-TW" sz="3000" dirty="0">
                <a:solidFill>
                  <a:srgbClr val="000000"/>
                </a:solidFill>
              </a:rPr>
              <a:t>ace dropping </a:t>
            </a:r>
            <a:r>
              <a:rPr lang="zh-TW" altLang="zh-TW" sz="3000" dirty="0">
                <a:solidFill>
                  <a:srgbClr val="000000"/>
                </a:solidFill>
              </a:rPr>
              <a:t>– 臉部肌肉無力</a:t>
            </a:r>
            <a:br>
              <a:rPr lang="en-US" altLang="zh-TW" sz="3000" dirty="0">
                <a:solidFill>
                  <a:srgbClr val="000000"/>
                </a:solidFill>
              </a:rPr>
            </a:br>
            <a:r>
              <a:rPr lang="en-US" altLang="zh-TW" sz="3000" b="1" dirty="0">
                <a:solidFill>
                  <a:srgbClr val="000000"/>
                </a:solidFill>
              </a:rPr>
              <a:t>A</a:t>
            </a:r>
            <a:r>
              <a:rPr lang="en-US" altLang="zh-TW" sz="3000" dirty="0">
                <a:solidFill>
                  <a:srgbClr val="000000"/>
                </a:solidFill>
              </a:rPr>
              <a:t>rm weakness </a:t>
            </a:r>
            <a:r>
              <a:rPr lang="zh-TW" altLang="zh-TW" sz="3000" dirty="0">
                <a:solidFill>
                  <a:srgbClr val="000000"/>
                </a:solidFill>
              </a:rPr>
              <a:t>– 手臂無力</a:t>
            </a:r>
            <a:br>
              <a:rPr lang="en-US" altLang="zh-TW" sz="3000" dirty="0">
                <a:solidFill>
                  <a:srgbClr val="000000"/>
                </a:solidFill>
              </a:rPr>
            </a:br>
            <a:r>
              <a:rPr lang="en-US" altLang="zh-TW" sz="3000" b="1" dirty="0">
                <a:solidFill>
                  <a:srgbClr val="000000"/>
                </a:solidFill>
              </a:rPr>
              <a:t>S</a:t>
            </a:r>
            <a:r>
              <a:rPr lang="en-US" altLang="zh-TW" sz="3000" dirty="0">
                <a:solidFill>
                  <a:srgbClr val="000000"/>
                </a:solidFill>
              </a:rPr>
              <a:t>peech difficulties </a:t>
            </a:r>
            <a:r>
              <a:rPr lang="zh-TW" altLang="zh-TW" sz="3000" dirty="0">
                <a:solidFill>
                  <a:srgbClr val="000000"/>
                </a:solidFill>
              </a:rPr>
              <a:t>– 口齒不清</a:t>
            </a:r>
            <a:br>
              <a:rPr lang="en-US" altLang="zh-TW" sz="3000" dirty="0">
                <a:solidFill>
                  <a:srgbClr val="000000"/>
                </a:solidFill>
              </a:rPr>
            </a:br>
            <a:r>
              <a:rPr lang="en-US" altLang="zh-TW" sz="3000" b="1" dirty="0">
                <a:solidFill>
                  <a:srgbClr val="000000"/>
                </a:solidFill>
              </a:rPr>
              <a:t>T</a:t>
            </a:r>
            <a:r>
              <a:rPr lang="en-US" altLang="zh-TW" sz="3000" dirty="0">
                <a:solidFill>
                  <a:srgbClr val="000000"/>
                </a:solidFill>
              </a:rPr>
              <a:t>ime to call the emergency services </a:t>
            </a:r>
            <a:r>
              <a:rPr lang="zh-TW" altLang="zh-TW" sz="3000" dirty="0">
                <a:solidFill>
                  <a:srgbClr val="000000"/>
                </a:solidFill>
              </a:rPr>
              <a:t>– 是時候呼叫緊急服務</a:t>
            </a:r>
          </a:p>
          <a:p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9D41E7A-A3EC-4DE8-AD2F-DA6AF8F93B7E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399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B2710CE-BE7E-4AA9-B605-7CAF77AC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96069"/>
            <a:ext cx="983354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6000" b="1" dirty="0">
                <a:solidFill>
                  <a:srgbClr val="FFFFFF"/>
                </a:solidFill>
              </a:rPr>
              <a:t>7.</a:t>
            </a:r>
            <a:r>
              <a:rPr lang="zh-TW" altLang="zh-TW" sz="6000" b="1" dirty="0">
                <a:solidFill>
                  <a:srgbClr val="FFFFFF"/>
                </a:solidFill>
              </a:rPr>
              <a:t>心律不正：</a:t>
            </a:r>
            <a:br>
              <a:rPr lang="en-US" altLang="zh-TW" sz="6000" b="1" dirty="0">
                <a:solidFill>
                  <a:srgbClr val="FFFFFF"/>
                </a:solidFill>
              </a:rPr>
            </a:br>
            <a:r>
              <a:rPr lang="zh-TW" altLang="zh-TW" sz="6000" b="1" dirty="0">
                <a:solidFill>
                  <a:srgbClr val="FFFFFF"/>
                </a:solidFill>
              </a:rPr>
              <a:t>過快、過慢或不規則的心跳</a:t>
            </a:r>
            <a:br>
              <a:rPr lang="zh-TW" altLang="zh-TW" sz="4000" dirty="0">
                <a:solidFill>
                  <a:srgbClr val="FFFFFF"/>
                </a:solidFill>
              </a:rPr>
            </a:br>
            <a:endParaRPr lang="zh-TW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B88C92-A8D4-46AE-978E-9DE102F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13850"/>
            <a:ext cx="12191696" cy="4344150"/>
          </a:xfrm>
        </p:spPr>
        <p:txBody>
          <a:bodyPr>
            <a:normAutofit fontScale="85000" lnSpcReduction="20000"/>
          </a:bodyPr>
          <a:lstStyle/>
          <a:p>
            <a:r>
              <a:rPr lang="zh-TW" altLang="zh-TW" sz="3600" dirty="0">
                <a:solidFill>
                  <a:srgbClr val="000000"/>
                </a:solidFill>
              </a:rPr>
              <a:t>心房顫動</a:t>
            </a:r>
            <a:r>
              <a:rPr lang="en-US" altLang="zh-TW" sz="3600" dirty="0">
                <a:solidFill>
                  <a:srgbClr val="000000"/>
                </a:solidFill>
              </a:rPr>
              <a:t>:</a:t>
            </a:r>
            <a:r>
              <a:rPr lang="zh-TW" altLang="zh-TW" sz="3600" dirty="0">
                <a:solidFill>
                  <a:srgbClr val="000000"/>
                </a:solidFill>
              </a:rPr>
              <a:t>最常見</a:t>
            </a:r>
            <a:r>
              <a:rPr lang="zh-TW" altLang="en-US" sz="3600" dirty="0">
                <a:solidFill>
                  <a:srgbClr val="000000"/>
                </a:solidFill>
              </a:rPr>
              <a:t> </a:t>
            </a:r>
            <a:r>
              <a:rPr lang="zh-TW" altLang="zh-TW" sz="3600" dirty="0">
                <a:solidFill>
                  <a:srgbClr val="000000"/>
                </a:solidFill>
              </a:rPr>
              <a:t>最有可能引致中風</a:t>
            </a:r>
            <a:r>
              <a:rPr lang="zh-TW" altLang="en-US" sz="3600" dirty="0">
                <a:solidFill>
                  <a:srgbClr val="000000"/>
                </a:solidFill>
              </a:rPr>
              <a:t> </a:t>
            </a:r>
            <a:endParaRPr lang="en-US" altLang="zh-TW" sz="3600" dirty="0">
              <a:solidFill>
                <a:srgbClr val="000000"/>
              </a:solidFill>
            </a:endParaRPr>
          </a:p>
          <a:p>
            <a:endParaRPr lang="en-US" altLang="zh-TW" sz="3600" dirty="0">
              <a:solidFill>
                <a:srgbClr val="000000"/>
              </a:solidFill>
            </a:endParaRPr>
          </a:p>
          <a:p>
            <a:r>
              <a:rPr lang="zh-TW" altLang="zh-TW" sz="3600" dirty="0">
                <a:solidFill>
                  <a:srgbClr val="000000"/>
                </a:solidFill>
              </a:rPr>
              <a:t>心臟的天然心律調整器出現問題影響電脈衝控制心跳</a:t>
            </a:r>
          </a:p>
          <a:p>
            <a:endParaRPr lang="en-US" altLang="zh-TW" sz="3600" dirty="0">
              <a:solidFill>
                <a:srgbClr val="000000"/>
              </a:solidFill>
            </a:endParaRPr>
          </a:p>
          <a:p>
            <a:r>
              <a:rPr lang="zh-TW" altLang="zh-TW" sz="3600" dirty="0">
                <a:solidFill>
                  <a:srgbClr val="000000"/>
                </a:solidFill>
              </a:rPr>
              <a:t>出現在心臟上方的心房</a:t>
            </a:r>
            <a:r>
              <a:rPr lang="zh-TW" altLang="en-US" sz="3600" dirty="0">
                <a:solidFill>
                  <a:srgbClr val="000000"/>
                </a:solidFill>
              </a:rPr>
              <a:t> </a:t>
            </a:r>
            <a:r>
              <a:rPr lang="zh-TW" altLang="zh-TW" sz="3600" dirty="0">
                <a:solidFill>
                  <a:srgbClr val="000000"/>
                </a:solidFill>
              </a:rPr>
              <a:t>心臟下方的心室也有機會出現相似的顫動</a:t>
            </a:r>
            <a:r>
              <a:rPr lang="zh-TW" altLang="en-US" sz="3600" dirty="0">
                <a:solidFill>
                  <a:srgbClr val="000000"/>
                </a:solidFill>
              </a:rPr>
              <a:t> </a:t>
            </a:r>
            <a:r>
              <a:rPr lang="zh-TW" altLang="zh-TW" sz="3600" dirty="0">
                <a:solidFill>
                  <a:srgbClr val="000000"/>
                </a:solidFill>
              </a:rPr>
              <a:t>名為心室顫動</a:t>
            </a:r>
            <a:r>
              <a:rPr lang="en-US" altLang="zh-TW" sz="3600" dirty="0">
                <a:solidFill>
                  <a:srgbClr val="000000"/>
                </a:solidFill>
              </a:rPr>
              <a:t>(</a:t>
            </a:r>
            <a:r>
              <a:rPr lang="zh-TW" altLang="zh-TW" sz="3600" dirty="0">
                <a:solidFill>
                  <a:srgbClr val="000000"/>
                </a:solidFill>
              </a:rPr>
              <a:t>與心房顫動相比，其影響可以更突然和劇烈。</a:t>
            </a:r>
            <a:r>
              <a:rPr lang="en-US" altLang="zh-TW" sz="3600" dirty="0">
                <a:solidFill>
                  <a:srgbClr val="000000"/>
                </a:solidFill>
              </a:rPr>
              <a:t>)</a:t>
            </a:r>
            <a:endParaRPr lang="zh-TW" altLang="zh-TW" sz="3600" dirty="0">
              <a:solidFill>
                <a:srgbClr val="000000"/>
              </a:solidFill>
            </a:endParaRPr>
          </a:p>
          <a:p>
            <a:endParaRPr lang="zh-TW" altLang="zh-TW" sz="3600" dirty="0">
              <a:solidFill>
                <a:srgbClr val="000000"/>
              </a:solidFill>
            </a:endParaRPr>
          </a:p>
          <a:p>
            <a:r>
              <a:rPr lang="zh-TW" altLang="zh-TW" sz="3600" dirty="0">
                <a:solidFill>
                  <a:srgbClr val="000000"/>
                </a:solidFill>
              </a:rPr>
              <a:t>心房顫動可能會出現每分鐘</a:t>
            </a:r>
            <a:r>
              <a:rPr lang="en-US" altLang="zh-TW" sz="3600" dirty="0">
                <a:solidFill>
                  <a:srgbClr val="000000"/>
                </a:solidFill>
              </a:rPr>
              <a:t>300-400</a:t>
            </a:r>
            <a:r>
              <a:rPr lang="zh-TW" altLang="zh-TW" sz="3600" dirty="0">
                <a:solidFill>
                  <a:srgbClr val="000000"/>
                </a:solidFill>
              </a:rPr>
              <a:t>次</a:t>
            </a:r>
            <a:r>
              <a:rPr lang="en-US" altLang="zh-TW" sz="3600" dirty="0">
                <a:solidFill>
                  <a:srgbClr val="000000"/>
                </a:solidFill>
              </a:rPr>
              <a:t>(</a:t>
            </a:r>
            <a:r>
              <a:rPr lang="zh-TW" altLang="zh-TW" sz="3600" dirty="0">
                <a:solidFill>
                  <a:srgbClr val="000000"/>
                </a:solidFill>
              </a:rPr>
              <a:t>正常心跳每分鐘</a:t>
            </a:r>
            <a:r>
              <a:rPr lang="en-US" altLang="zh-TW" sz="3600" dirty="0">
                <a:solidFill>
                  <a:srgbClr val="000000"/>
                </a:solidFill>
              </a:rPr>
              <a:t>60-80</a:t>
            </a:r>
            <a:r>
              <a:rPr lang="zh-TW" altLang="zh-TW" sz="3600" dirty="0">
                <a:solidFill>
                  <a:srgbClr val="000000"/>
                </a:solidFill>
              </a:rPr>
              <a:t>次</a:t>
            </a:r>
            <a:r>
              <a:rPr lang="en-US" altLang="zh-TW" sz="36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000000"/>
                </a:solidFill>
              </a:rPr>
              <a:t>-&gt;</a:t>
            </a:r>
            <a:r>
              <a:rPr lang="zh-TW" altLang="en-US" sz="3600" dirty="0">
                <a:solidFill>
                  <a:srgbClr val="000000"/>
                </a:solidFill>
              </a:rPr>
              <a:t>剩</a:t>
            </a:r>
            <a:r>
              <a:rPr lang="zh-TW" altLang="zh-TW" sz="3600" dirty="0">
                <a:solidFill>
                  <a:srgbClr val="000000"/>
                </a:solidFill>
              </a:rPr>
              <a:t>下的血液留在心房</a:t>
            </a:r>
            <a:r>
              <a:rPr lang="en-US" altLang="zh-TW" sz="3600" dirty="0">
                <a:solidFill>
                  <a:srgbClr val="000000"/>
                </a:solidFill>
              </a:rPr>
              <a:t>-&gt;</a:t>
            </a:r>
            <a:r>
              <a:rPr lang="zh-TW" altLang="zh-TW" sz="3600" dirty="0">
                <a:solidFill>
                  <a:srgbClr val="000000"/>
                </a:solidFill>
              </a:rPr>
              <a:t>容易凝固</a:t>
            </a:r>
            <a:r>
              <a:rPr lang="en-US" altLang="zh-TW" sz="3600" dirty="0">
                <a:solidFill>
                  <a:srgbClr val="000000"/>
                </a:solidFill>
              </a:rPr>
              <a:t>-&gt;</a:t>
            </a:r>
            <a:r>
              <a:rPr lang="zh-TW" altLang="zh-TW" sz="3600" dirty="0">
                <a:solidFill>
                  <a:srgbClr val="000000"/>
                </a:solidFill>
              </a:rPr>
              <a:t>在心臟中形成的血塊會阻礙大腦供血</a:t>
            </a:r>
            <a:r>
              <a:rPr lang="en-US" altLang="zh-TW" sz="3600" dirty="0">
                <a:solidFill>
                  <a:srgbClr val="000000"/>
                </a:solidFill>
              </a:rPr>
              <a:t>-&gt;</a:t>
            </a:r>
            <a:r>
              <a:rPr lang="zh-TW" altLang="zh-TW" sz="3600" dirty="0">
                <a:solidFill>
                  <a:srgbClr val="000000"/>
                </a:solidFill>
              </a:rPr>
              <a:t>缺血性中風</a:t>
            </a:r>
          </a:p>
          <a:p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6C45A8E-19A6-487E-AFDB-BE9344032C04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506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4B8A9E0-8891-4010-A1DE-BD512574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87640"/>
            <a:ext cx="9833548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>
                <a:solidFill>
                  <a:srgbClr val="FFFFFF"/>
                </a:solidFill>
              </a:rPr>
              <a:t>8.</a:t>
            </a:r>
            <a:r>
              <a:rPr lang="zh-TW" altLang="zh-TW" sz="6000" b="1" dirty="0">
                <a:solidFill>
                  <a:srgbClr val="FFFFFF"/>
                </a:solidFill>
              </a:rPr>
              <a:t>突發性心臟停止：</a:t>
            </a:r>
            <a:br>
              <a:rPr lang="zh-TW" altLang="zh-TW" sz="6000" dirty="0">
                <a:solidFill>
                  <a:srgbClr val="FFFFFF"/>
                </a:solidFill>
              </a:rPr>
            </a:br>
            <a:endParaRPr lang="zh-TW" altLang="en-US" sz="6000" dirty="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7987E0-661D-4E38-9290-307E708CA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29840"/>
            <a:ext cx="12192000" cy="4328160"/>
          </a:xfrm>
        </p:spPr>
        <p:txBody>
          <a:bodyPr>
            <a:normAutofit/>
          </a:bodyPr>
          <a:lstStyle/>
          <a:p>
            <a:r>
              <a:rPr lang="zh-TW" altLang="zh-TW" sz="4000" dirty="0">
                <a:solidFill>
                  <a:srgbClr val="000000"/>
                </a:solidFill>
              </a:rPr>
              <a:t>一旦出現心律不正</a:t>
            </a:r>
            <a:r>
              <a:rPr lang="en-US" altLang="zh-TW" sz="4000" dirty="0">
                <a:solidFill>
                  <a:srgbClr val="000000"/>
                </a:solidFill>
              </a:rPr>
              <a:t>(</a:t>
            </a:r>
            <a:r>
              <a:rPr lang="zh-TW" altLang="zh-TW" sz="4000" dirty="0">
                <a:solidFill>
                  <a:srgbClr val="000000"/>
                </a:solidFill>
              </a:rPr>
              <a:t>心室顫動令心臟停止向身體其他部分供血</a:t>
            </a:r>
            <a:r>
              <a:rPr lang="en-US" altLang="zh-TW" sz="4000" dirty="0">
                <a:solidFill>
                  <a:srgbClr val="000000"/>
                </a:solidFill>
              </a:rPr>
              <a:t>)-&gt;</a:t>
            </a:r>
            <a:r>
              <a:rPr lang="zh-TW" altLang="zh-TW" sz="4000" dirty="0">
                <a:solidFill>
                  <a:srgbClr val="000000"/>
                </a:solidFill>
              </a:rPr>
              <a:t>出現心臟停止</a:t>
            </a:r>
          </a:p>
          <a:p>
            <a:endParaRPr lang="en-US" altLang="zh-TW" sz="4000" dirty="0">
              <a:solidFill>
                <a:srgbClr val="000000"/>
              </a:solidFill>
            </a:endParaRPr>
          </a:p>
          <a:p>
            <a:r>
              <a:rPr lang="zh-TW" altLang="zh-TW" sz="4000" dirty="0">
                <a:solidFill>
                  <a:srgbClr val="000000"/>
                </a:solidFill>
              </a:rPr>
              <a:t>由於大腦停止運作</a:t>
            </a:r>
            <a:r>
              <a:rPr lang="en-US" altLang="zh-TW" sz="4000" dirty="0">
                <a:solidFill>
                  <a:srgbClr val="000000"/>
                </a:solidFill>
              </a:rPr>
              <a:t>-&gt;</a:t>
            </a:r>
            <a:r>
              <a:rPr lang="zh-TW" altLang="zh-TW" sz="4000" dirty="0">
                <a:solidFill>
                  <a:srgbClr val="000000"/>
                </a:solidFill>
              </a:rPr>
              <a:t>其他器官亦無法正常運作</a:t>
            </a:r>
            <a:r>
              <a:rPr lang="en-US" altLang="zh-TW" sz="4000" dirty="0">
                <a:solidFill>
                  <a:srgbClr val="000000"/>
                </a:solidFill>
              </a:rPr>
              <a:t>(</a:t>
            </a:r>
            <a:r>
              <a:rPr lang="zh-TW" altLang="zh-TW" sz="4000" dirty="0">
                <a:solidFill>
                  <a:srgbClr val="000000"/>
                </a:solidFill>
              </a:rPr>
              <a:t>一般在數秒內失去意識並在數分鐘內死亡</a:t>
            </a:r>
            <a:r>
              <a:rPr lang="en-US" altLang="zh-TW" sz="4000" dirty="0">
                <a:solidFill>
                  <a:srgbClr val="000000"/>
                </a:solidFill>
              </a:rPr>
              <a:t>)</a:t>
            </a:r>
            <a:endParaRPr lang="zh-TW" altLang="zh-TW" sz="4000" dirty="0">
              <a:solidFill>
                <a:srgbClr val="000000"/>
              </a:solidFill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https://www.youtube.com/watch?v=gS0sQvuDwDc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https://www.youtube.com/watch?v=rS3L1u0VVHE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80B31DD-224E-43E4-90B6-A6E82578F7C9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126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9497C63-754B-45F9-8A8E-45C719B9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7" y="2077894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心臟解剖</a:t>
            </a:r>
            <a:br>
              <a:rPr lang="zh-TW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zh-TW" alt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5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AC8492-E784-4726-A0E6-34C36938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08"/>
            <a:ext cx="5314536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		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9AD61C-A90C-4A4C-AA90-7B2F112F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" y="1230170"/>
            <a:ext cx="6582787" cy="5627829"/>
          </a:xfrm>
        </p:spPr>
        <p:txBody>
          <a:bodyPr anchor="t">
            <a:normAutofit/>
          </a:bodyPr>
          <a:lstStyle/>
          <a:p>
            <a:r>
              <a:rPr lang="zh-TW" altLang="zh-TW" sz="3200" dirty="0"/>
              <a:t>健康成人的心臟約拳頭大小</a:t>
            </a:r>
            <a:r>
              <a:rPr lang="zh-TW" altLang="en-US" sz="3200" dirty="0"/>
              <a:t> </a:t>
            </a:r>
            <a:r>
              <a:rPr lang="en-US" altLang="zh-TW" sz="3200" dirty="0"/>
              <a:t>200-300</a:t>
            </a:r>
            <a:r>
              <a:rPr lang="zh-TW" altLang="zh-TW" sz="3200" dirty="0"/>
              <a:t>公克的肌肉幫浦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每天</a:t>
            </a:r>
            <a:r>
              <a:rPr lang="zh-TW" altLang="zh-TW" sz="3200" dirty="0"/>
              <a:t>經由循環系統將約</a:t>
            </a:r>
            <a:r>
              <a:rPr lang="en-US" altLang="zh-TW" sz="3200" dirty="0"/>
              <a:t>7200</a:t>
            </a:r>
            <a:r>
              <a:rPr lang="zh-TW" altLang="zh-TW" sz="3200" dirty="0"/>
              <a:t>公升的血液送至全身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zh-TW" sz="3200" dirty="0"/>
              <a:t>每個心跳左心室大約擠出</a:t>
            </a:r>
            <a:r>
              <a:rPr lang="en-US" altLang="zh-TW" sz="3200" dirty="0"/>
              <a:t>80-100cc</a:t>
            </a:r>
            <a:r>
              <a:rPr lang="zh-TW" altLang="zh-TW" sz="3200" dirty="0"/>
              <a:t>的血往全身輸送循環</a:t>
            </a:r>
          </a:p>
          <a:p>
            <a:endParaRPr lang="en-US" altLang="zh-TW" sz="3200" dirty="0"/>
          </a:p>
          <a:p>
            <a:r>
              <a:rPr lang="zh-TW" altLang="zh-TW" sz="3200" dirty="0"/>
              <a:t>位置</a:t>
            </a:r>
            <a:r>
              <a:rPr lang="en-US" altLang="zh-TW" sz="3200" dirty="0"/>
              <a:t>:</a:t>
            </a:r>
            <a:r>
              <a:rPr lang="zh-TW" altLang="zh-TW" sz="3200" dirty="0"/>
              <a:t>位於胸腔中央，心尖略偏左</a:t>
            </a:r>
          </a:p>
          <a:p>
            <a:endParaRPr lang="zh-TW" alt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0A35E4-7881-4D1B-A0EE-157356148B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6" r="1940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581C4F5-83FB-4F65-8761-CEB2CBE1E536}"/>
              </a:ext>
            </a:extLst>
          </p:cNvPr>
          <p:cNvSpPr txBox="1"/>
          <p:nvPr/>
        </p:nvSpPr>
        <p:spPr>
          <a:xfrm>
            <a:off x="11890314" y="6488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2338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54AB742-44A6-4CDD-B54A-818846AF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1582BB-A268-4607-8069-8CED9776A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8748" y="-13648"/>
            <a:ext cx="3580076" cy="3029264"/>
            <a:chOff x="8618748" y="-13648"/>
            <a:chExt cx="3580076" cy="302926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B02D12A-0B1A-459E-8D70-2772831B9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87408" y="-13648"/>
              <a:ext cx="3404592" cy="2880968"/>
            </a:xfrm>
            <a:custGeom>
              <a:avLst/>
              <a:gdLst>
                <a:gd name="connsiteX0" fmla="*/ 30625 w 3404592"/>
                <a:gd name="connsiteY0" fmla="*/ 0 h 2880968"/>
                <a:gd name="connsiteX1" fmla="*/ 3404591 w 3404592"/>
                <a:gd name="connsiteY1" fmla="*/ 0 h 2880968"/>
                <a:gd name="connsiteX2" fmla="*/ 3404592 w 3404592"/>
                <a:gd name="connsiteY2" fmla="*/ 2363677 h 2880968"/>
                <a:gd name="connsiteX3" fmla="*/ 3368234 w 3404592"/>
                <a:gd name="connsiteY3" fmla="*/ 2400463 h 2880968"/>
                <a:gd name="connsiteX4" fmla="*/ 2673169 w 3404592"/>
                <a:gd name="connsiteY4" fmla="*/ 2691710 h 2880968"/>
                <a:gd name="connsiteX5" fmla="*/ 2383908 w 3404592"/>
                <a:gd name="connsiteY5" fmla="*/ 2766733 h 2880968"/>
                <a:gd name="connsiteX6" fmla="*/ 580011 w 3404592"/>
                <a:gd name="connsiteY6" fmla="*/ 2455996 h 2880968"/>
                <a:gd name="connsiteX7" fmla="*/ 103935 w 3404592"/>
                <a:gd name="connsiteY7" fmla="*/ 1224395 h 2880968"/>
                <a:gd name="connsiteX8" fmla="*/ 76737 w 3404592"/>
                <a:gd name="connsiteY8" fmla="*/ 1040246 h 2880968"/>
                <a:gd name="connsiteX9" fmla="*/ 6986 w 3404592"/>
                <a:gd name="connsiteY9" fmla="*/ 142569 h 288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04592" h="2880968">
                  <a:moveTo>
                    <a:pt x="30625" y="0"/>
                  </a:moveTo>
                  <a:lnTo>
                    <a:pt x="3404591" y="0"/>
                  </a:lnTo>
                  <a:lnTo>
                    <a:pt x="3404592" y="2363677"/>
                  </a:lnTo>
                  <a:lnTo>
                    <a:pt x="3368234" y="2400463"/>
                  </a:lnTo>
                  <a:cubicBezTo>
                    <a:pt x="3196560" y="2556781"/>
                    <a:pt x="3007578" y="2609148"/>
                    <a:pt x="2673169" y="2691710"/>
                  </a:cubicBezTo>
                  <a:cubicBezTo>
                    <a:pt x="2580978" y="2714454"/>
                    <a:pt x="2485617" y="2738008"/>
                    <a:pt x="2383908" y="2766733"/>
                  </a:cubicBezTo>
                  <a:cubicBezTo>
                    <a:pt x="1606788" y="2986132"/>
                    <a:pt x="1067300" y="2893177"/>
                    <a:pt x="580011" y="2455996"/>
                  </a:cubicBezTo>
                  <a:cubicBezTo>
                    <a:pt x="260201" y="2169073"/>
                    <a:pt x="183906" y="1782048"/>
                    <a:pt x="103935" y="1224395"/>
                  </a:cubicBezTo>
                  <a:cubicBezTo>
                    <a:pt x="95007" y="1162089"/>
                    <a:pt x="85753" y="1100145"/>
                    <a:pt x="76737" y="1040246"/>
                  </a:cubicBezTo>
                  <a:cubicBezTo>
                    <a:pt x="28042" y="715402"/>
                    <a:pt x="-17905" y="408591"/>
                    <a:pt x="6986" y="142569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3DED5B-9FB2-439B-A341-F0AF0B9F3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18748" y="-13648"/>
              <a:ext cx="3580076" cy="3029264"/>
            </a:xfrm>
            <a:custGeom>
              <a:avLst/>
              <a:gdLst>
                <a:gd name="connsiteX0" fmla="*/ 19381 w 3580076"/>
                <a:gd name="connsiteY0" fmla="*/ 0 h 3029264"/>
                <a:gd name="connsiteX1" fmla="*/ 3580076 w 3580076"/>
                <a:gd name="connsiteY1" fmla="*/ 0 h 3029264"/>
                <a:gd name="connsiteX2" fmla="*/ 3580076 w 3580076"/>
                <a:gd name="connsiteY2" fmla="*/ 2559343 h 3029264"/>
                <a:gd name="connsiteX3" fmla="*/ 3556258 w 3580076"/>
                <a:gd name="connsiteY3" fmla="*/ 2578706 h 3029264"/>
                <a:gd name="connsiteX4" fmla="*/ 2887450 w 3580076"/>
                <a:gd name="connsiteY4" fmla="*/ 2826324 h 3029264"/>
                <a:gd name="connsiteX5" fmla="*/ 2575407 w 3580076"/>
                <a:gd name="connsiteY5" fmla="*/ 2906908 h 3029264"/>
                <a:gd name="connsiteX6" fmla="*/ 628491 w 3580076"/>
                <a:gd name="connsiteY6" fmla="*/ 2569492 h 3029264"/>
                <a:gd name="connsiteX7" fmla="*/ 113276 w 3580076"/>
                <a:gd name="connsiteY7" fmla="*/ 1240251 h 3029264"/>
                <a:gd name="connsiteX8" fmla="*/ 83702 w 3580076"/>
                <a:gd name="connsiteY8" fmla="*/ 1041556 h 3029264"/>
                <a:gd name="connsiteX9" fmla="*/ 7347 w 3580076"/>
                <a:gd name="connsiteY9" fmla="*/ 73049 h 302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0076" h="3029264">
                  <a:moveTo>
                    <a:pt x="19381" y="0"/>
                  </a:moveTo>
                  <a:lnTo>
                    <a:pt x="3580076" y="0"/>
                  </a:lnTo>
                  <a:lnTo>
                    <a:pt x="3580076" y="2559343"/>
                  </a:lnTo>
                  <a:lnTo>
                    <a:pt x="3556258" y="2578706"/>
                  </a:lnTo>
                  <a:cubicBezTo>
                    <a:pt x="3390615" y="2698133"/>
                    <a:pt x="3196665" y="2750327"/>
                    <a:pt x="2887450" y="2826324"/>
                  </a:cubicBezTo>
                  <a:cubicBezTo>
                    <a:pt x="2787996" y="2850747"/>
                    <a:pt x="2685123" y="2876042"/>
                    <a:pt x="2575407" y="2906908"/>
                  </a:cubicBezTo>
                  <a:cubicBezTo>
                    <a:pt x="1737105" y="3142655"/>
                    <a:pt x="1154843" y="3041718"/>
                    <a:pt x="628491" y="2569492"/>
                  </a:cubicBezTo>
                  <a:cubicBezTo>
                    <a:pt x="283045" y="2259569"/>
                    <a:pt x="200247" y="1841949"/>
                    <a:pt x="113276" y="1240251"/>
                  </a:cubicBezTo>
                  <a:cubicBezTo>
                    <a:pt x="103566" y="1173024"/>
                    <a:pt x="93505" y="1106186"/>
                    <a:pt x="83702" y="1041556"/>
                  </a:cubicBezTo>
                  <a:cubicBezTo>
                    <a:pt x="30763" y="691052"/>
                    <a:pt x="-19190" y="360006"/>
                    <a:pt x="7347" y="73049"/>
                  </a:cubicBezTo>
                  <a:close/>
                </a:path>
              </a:pathLst>
            </a:custGeom>
            <a:noFill/>
            <a:ln w="19050">
              <a:solidFill>
                <a:srgbClr val="FF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548DE56-0D2D-41D3-8B56-C6B37908F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8123" y="0"/>
              <a:ext cx="3293877" cy="2743212"/>
            </a:xfrm>
            <a:custGeom>
              <a:avLst/>
              <a:gdLst>
                <a:gd name="connsiteX0" fmla="*/ 37772 w 3293877"/>
                <a:gd name="connsiteY0" fmla="*/ 0 h 2743212"/>
                <a:gd name="connsiteX1" fmla="*/ 3293877 w 3293877"/>
                <a:gd name="connsiteY1" fmla="*/ 0 h 2743212"/>
                <a:gd name="connsiteX2" fmla="*/ 3293877 w 3293877"/>
                <a:gd name="connsiteY2" fmla="*/ 2133887 h 2743212"/>
                <a:gd name="connsiteX3" fmla="*/ 3222757 w 3293877"/>
                <a:gd name="connsiteY3" fmla="*/ 2223039 h 2743212"/>
                <a:gd name="connsiteX4" fmla="*/ 2503136 w 3293877"/>
                <a:gd name="connsiteY4" fmla="*/ 2565392 h 2743212"/>
                <a:gd name="connsiteX5" fmla="*/ 2232111 w 3293877"/>
                <a:gd name="connsiteY5" fmla="*/ 2635826 h 2743212"/>
                <a:gd name="connsiteX6" fmla="*/ 542319 w 3293877"/>
                <a:gd name="connsiteY6" fmla="*/ 2345567 h 2743212"/>
                <a:gd name="connsiteX7" fmla="*/ 96920 w 3293877"/>
                <a:gd name="connsiteY7" fmla="*/ 1191868 h 2743212"/>
                <a:gd name="connsiteX8" fmla="*/ 71529 w 3293877"/>
                <a:gd name="connsiteY8" fmla="*/ 1019346 h 2743212"/>
                <a:gd name="connsiteX9" fmla="*/ 6623 w 3293877"/>
                <a:gd name="connsiteY9" fmla="*/ 178315 h 2743212"/>
                <a:gd name="connsiteX10" fmla="*/ 34833 w 3293877"/>
                <a:gd name="connsiteY10" fmla="*/ 8680 h 274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93877" h="2743212">
                  <a:moveTo>
                    <a:pt x="37772" y="0"/>
                  </a:moveTo>
                  <a:lnTo>
                    <a:pt x="3293877" y="0"/>
                  </a:lnTo>
                  <a:lnTo>
                    <a:pt x="3293877" y="2133887"/>
                  </a:lnTo>
                  <a:lnTo>
                    <a:pt x="3222757" y="2223039"/>
                  </a:lnTo>
                  <a:cubicBezTo>
                    <a:pt x="3041339" y="2425251"/>
                    <a:pt x="2861221" y="2476800"/>
                    <a:pt x="2503136" y="2565392"/>
                  </a:cubicBezTo>
                  <a:cubicBezTo>
                    <a:pt x="2416757" y="2586746"/>
                    <a:pt x="2327408" y="2608861"/>
                    <a:pt x="2232111" y="2635826"/>
                  </a:cubicBezTo>
                  <a:cubicBezTo>
                    <a:pt x="1503976" y="2841768"/>
                    <a:pt x="998612" y="2754939"/>
                    <a:pt x="542319" y="2345567"/>
                  </a:cubicBezTo>
                  <a:cubicBezTo>
                    <a:pt x="242852" y="2076894"/>
                    <a:pt x="171565" y="1714314"/>
                    <a:pt x="96920" y="1191868"/>
                  </a:cubicBezTo>
                  <a:cubicBezTo>
                    <a:pt x="88586" y="1133496"/>
                    <a:pt x="79946" y="1075462"/>
                    <a:pt x="71529" y="1019346"/>
                  </a:cubicBezTo>
                  <a:cubicBezTo>
                    <a:pt x="26070" y="715012"/>
                    <a:pt x="-16826" y="427572"/>
                    <a:pt x="6623" y="178315"/>
                  </a:cubicBezTo>
                  <a:cubicBezTo>
                    <a:pt x="12226" y="118742"/>
                    <a:pt x="21526" y="62431"/>
                    <a:pt x="34833" y="8680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A32287-2AEF-4FE4-A552-437B8337B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64141" y="3112435"/>
            <a:ext cx="6141507" cy="3752390"/>
            <a:chOff x="6064141" y="3112435"/>
            <a:chExt cx="6141507" cy="37523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0E28F44-72C3-41C0-9CB9-55195741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5804" y="3304656"/>
              <a:ext cx="5959692" cy="3560169"/>
            </a:xfrm>
            <a:custGeom>
              <a:avLst/>
              <a:gdLst>
                <a:gd name="connsiteX0" fmla="*/ 3008109 w 5959692"/>
                <a:gd name="connsiteY0" fmla="*/ 42 h 3560169"/>
                <a:gd name="connsiteX1" fmla="*/ 4702247 w 5959692"/>
                <a:gd name="connsiteY1" fmla="*/ 626282 h 3560169"/>
                <a:gd name="connsiteX2" fmla="*/ 5069411 w 5959692"/>
                <a:gd name="connsiteY2" fmla="*/ 865826 h 3560169"/>
                <a:gd name="connsiteX3" fmla="*/ 5895906 w 5959692"/>
                <a:gd name="connsiteY3" fmla="*/ 1594994 h 3560169"/>
                <a:gd name="connsiteX4" fmla="*/ 5959691 w 5959692"/>
                <a:gd name="connsiteY4" fmla="*/ 1728783 h 3560169"/>
                <a:gd name="connsiteX5" fmla="*/ 5959692 w 5959692"/>
                <a:gd name="connsiteY5" fmla="*/ 3560169 h 3560169"/>
                <a:gd name="connsiteX6" fmla="*/ 635 w 5959692"/>
                <a:gd name="connsiteY6" fmla="*/ 3560169 h 3560169"/>
                <a:gd name="connsiteX7" fmla="*/ 0 w 5959692"/>
                <a:gd name="connsiteY7" fmla="*/ 3534810 h 3560169"/>
                <a:gd name="connsiteX8" fmla="*/ 56896 w 5959692"/>
                <a:gd name="connsiteY8" fmla="*/ 3142342 h 3560169"/>
                <a:gd name="connsiteX9" fmla="*/ 605568 w 5959692"/>
                <a:gd name="connsiteY9" fmla="*/ 1932853 h 3560169"/>
                <a:gd name="connsiteX10" fmla="*/ 736162 w 5959692"/>
                <a:gd name="connsiteY10" fmla="*/ 1690788 h 3560169"/>
                <a:gd name="connsiteX11" fmla="*/ 2021319 w 5959692"/>
                <a:gd name="connsiteY11" fmla="*/ 209863 h 3560169"/>
                <a:gd name="connsiteX12" fmla="*/ 3008109 w 5959692"/>
                <a:gd name="connsiteY12" fmla="*/ 42 h 356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59692" h="3560169">
                  <a:moveTo>
                    <a:pt x="3008109" y="42"/>
                  </a:moveTo>
                  <a:cubicBezTo>
                    <a:pt x="3549058" y="3372"/>
                    <a:pt x="4091345" y="208628"/>
                    <a:pt x="4702247" y="626282"/>
                  </a:cubicBezTo>
                  <a:cubicBezTo>
                    <a:pt x="4830168" y="713755"/>
                    <a:pt x="4951806" y="791097"/>
                    <a:pt x="5069411" y="865826"/>
                  </a:cubicBezTo>
                  <a:cubicBezTo>
                    <a:pt x="5495976" y="1136988"/>
                    <a:pt x="5734167" y="1298128"/>
                    <a:pt x="5895906" y="1594994"/>
                  </a:cubicBezTo>
                  <a:lnTo>
                    <a:pt x="5959691" y="1728783"/>
                  </a:lnTo>
                  <a:lnTo>
                    <a:pt x="5959692" y="3560169"/>
                  </a:lnTo>
                  <a:lnTo>
                    <a:pt x="635" y="3560169"/>
                  </a:lnTo>
                  <a:lnTo>
                    <a:pt x="0" y="3534810"/>
                  </a:lnTo>
                  <a:cubicBezTo>
                    <a:pt x="2402" y="3407978"/>
                    <a:pt x="21463" y="3278501"/>
                    <a:pt x="56896" y="3142342"/>
                  </a:cubicBezTo>
                  <a:cubicBezTo>
                    <a:pt x="155720" y="2762537"/>
                    <a:pt x="374193" y="2359525"/>
                    <a:pt x="605568" y="1932853"/>
                  </a:cubicBezTo>
                  <a:cubicBezTo>
                    <a:pt x="648282" y="1854194"/>
                    <a:pt x="692359" y="1772817"/>
                    <a:pt x="736162" y="1690788"/>
                  </a:cubicBezTo>
                  <a:cubicBezTo>
                    <a:pt x="1128289" y="956620"/>
                    <a:pt x="1429537" y="456850"/>
                    <a:pt x="2021319" y="209863"/>
                  </a:cubicBezTo>
                  <a:cubicBezTo>
                    <a:pt x="2359453" y="68739"/>
                    <a:pt x="2683541" y="-1956"/>
                    <a:pt x="3008109" y="42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646D3E-3C36-4B70-95F2-A1904224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4141" y="3112435"/>
              <a:ext cx="6141507" cy="3752389"/>
            </a:xfrm>
            <a:custGeom>
              <a:avLst/>
              <a:gdLst>
                <a:gd name="connsiteX0" fmla="*/ 3215595 w 6141507"/>
                <a:gd name="connsiteY0" fmla="*/ 37 h 3752389"/>
                <a:gd name="connsiteX1" fmla="*/ 5025810 w 6141507"/>
                <a:gd name="connsiteY1" fmla="*/ 667544 h 3752389"/>
                <a:gd name="connsiteX2" fmla="*/ 5418068 w 6141507"/>
                <a:gd name="connsiteY2" fmla="*/ 923043 h 3752389"/>
                <a:gd name="connsiteX3" fmla="*/ 6130109 w 6141507"/>
                <a:gd name="connsiteY3" fmla="*/ 1458777 h 3752389"/>
                <a:gd name="connsiteX4" fmla="*/ 6141506 w 6141507"/>
                <a:gd name="connsiteY4" fmla="*/ 1473047 h 3752389"/>
                <a:gd name="connsiteX5" fmla="*/ 6141507 w 6141507"/>
                <a:gd name="connsiteY5" fmla="*/ 3752389 h 3752389"/>
                <a:gd name="connsiteX6" fmla="*/ 0 w 6141507"/>
                <a:gd name="connsiteY6" fmla="*/ 3752389 h 3752389"/>
                <a:gd name="connsiteX7" fmla="*/ 7127 w 6141507"/>
                <a:gd name="connsiteY7" fmla="*/ 3638865 h 3752389"/>
                <a:gd name="connsiteX8" fmla="*/ 59603 w 6141507"/>
                <a:gd name="connsiteY8" fmla="*/ 3356358 h 3752389"/>
                <a:gd name="connsiteX9" fmla="*/ 646726 w 6141507"/>
                <a:gd name="connsiteY9" fmla="*/ 2064848 h 3752389"/>
                <a:gd name="connsiteX10" fmla="*/ 786444 w 6141507"/>
                <a:gd name="connsiteY10" fmla="*/ 1806355 h 3752389"/>
                <a:gd name="connsiteX11" fmla="*/ 2160845 w 6141507"/>
                <a:gd name="connsiteY11" fmla="*/ 224629 h 3752389"/>
                <a:gd name="connsiteX12" fmla="*/ 3215595 w 6141507"/>
                <a:gd name="connsiteY12" fmla="*/ 37 h 375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41507" h="3752389">
                  <a:moveTo>
                    <a:pt x="3215595" y="37"/>
                  </a:moveTo>
                  <a:cubicBezTo>
                    <a:pt x="3793727" y="3265"/>
                    <a:pt x="4373168" y="222053"/>
                    <a:pt x="5025810" y="667544"/>
                  </a:cubicBezTo>
                  <a:cubicBezTo>
                    <a:pt x="5162471" y="760846"/>
                    <a:pt x="5292423" y="843339"/>
                    <a:pt x="5418068" y="923043"/>
                  </a:cubicBezTo>
                  <a:cubicBezTo>
                    <a:pt x="5743584" y="1129628"/>
                    <a:pt x="5966418" y="1276344"/>
                    <a:pt x="6130109" y="1458777"/>
                  </a:cubicBezTo>
                  <a:lnTo>
                    <a:pt x="6141506" y="1473047"/>
                  </a:lnTo>
                  <a:lnTo>
                    <a:pt x="6141507" y="3752389"/>
                  </a:lnTo>
                  <a:lnTo>
                    <a:pt x="0" y="3752389"/>
                  </a:lnTo>
                  <a:lnTo>
                    <a:pt x="7127" y="3638865"/>
                  </a:lnTo>
                  <a:cubicBezTo>
                    <a:pt x="16780" y="3547020"/>
                    <a:pt x="34303" y="3453276"/>
                    <a:pt x="59603" y="3356358"/>
                  </a:cubicBezTo>
                  <a:cubicBezTo>
                    <a:pt x="165452" y="2950843"/>
                    <a:pt x="399187" y="2520480"/>
                    <a:pt x="646726" y="2064848"/>
                  </a:cubicBezTo>
                  <a:cubicBezTo>
                    <a:pt x="692424" y="1980851"/>
                    <a:pt x="739580" y="1893951"/>
                    <a:pt x="786444" y="1806355"/>
                  </a:cubicBezTo>
                  <a:cubicBezTo>
                    <a:pt x="1205972" y="1022363"/>
                    <a:pt x="1528233" y="488656"/>
                    <a:pt x="2160845" y="224629"/>
                  </a:cubicBezTo>
                  <a:cubicBezTo>
                    <a:pt x="2522310" y="73767"/>
                    <a:pt x="2868717" y="-1899"/>
                    <a:pt x="3215595" y="37"/>
                  </a:cubicBezTo>
                  <a:close/>
                </a:path>
              </a:pathLst>
            </a:custGeom>
            <a:noFill/>
            <a:ln w="19050">
              <a:solidFill>
                <a:srgbClr val="FF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86D0CCB-AA1C-4777-977E-4DA1C256B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81462" y="3413658"/>
              <a:ext cx="5724034" cy="3451167"/>
            </a:xfrm>
            <a:custGeom>
              <a:avLst/>
              <a:gdLst>
                <a:gd name="connsiteX0" fmla="*/ 2808622 w 5724034"/>
                <a:gd name="connsiteY0" fmla="*/ 207 h 3451167"/>
                <a:gd name="connsiteX1" fmla="*/ 4400004 w 5724034"/>
                <a:gd name="connsiteY1" fmla="*/ 607462 h 3451167"/>
                <a:gd name="connsiteX2" fmla="*/ 4745277 w 5724034"/>
                <a:gd name="connsiteY2" fmla="*/ 837612 h 3451167"/>
                <a:gd name="connsiteX3" fmla="*/ 5584627 w 5724034"/>
                <a:gd name="connsiteY3" fmla="*/ 1665805 h 3451167"/>
                <a:gd name="connsiteX4" fmla="*/ 5682689 w 5724034"/>
                <a:gd name="connsiteY4" fmla="*/ 1947596 h 3451167"/>
                <a:gd name="connsiteX5" fmla="*/ 5724034 w 5724034"/>
                <a:gd name="connsiteY5" fmla="*/ 2133764 h 3451167"/>
                <a:gd name="connsiteX6" fmla="*/ 5724034 w 5724034"/>
                <a:gd name="connsiteY6" fmla="*/ 3254784 h 3451167"/>
                <a:gd name="connsiteX7" fmla="*/ 5682668 w 5724034"/>
                <a:gd name="connsiteY7" fmla="*/ 3451167 h 3451167"/>
                <a:gd name="connsiteX8" fmla="*/ 3398 w 5724034"/>
                <a:gd name="connsiteY8" fmla="*/ 3451167 h 3451167"/>
                <a:gd name="connsiteX9" fmla="*/ 0 w 5724034"/>
                <a:gd name="connsiteY9" fmla="*/ 3332475 h 3451167"/>
                <a:gd name="connsiteX10" fmla="*/ 51930 w 5724034"/>
                <a:gd name="connsiteY10" fmla="*/ 2960389 h 3451167"/>
                <a:gd name="connsiteX11" fmla="*/ 562146 w 5724034"/>
                <a:gd name="connsiteY11" fmla="*/ 1816544 h 3451167"/>
                <a:gd name="connsiteX12" fmla="*/ 683754 w 5724034"/>
                <a:gd name="connsiteY12" fmla="*/ 1587775 h 3451167"/>
                <a:gd name="connsiteX13" fmla="*/ 1883792 w 5724034"/>
                <a:gd name="connsiteY13" fmla="*/ 191878 h 3451167"/>
                <a:gd name="connsiteX14" fmla="*/ 2808622 w 5724034"/>
                <a:gd name="connsiteY14" fmla="*/ 207 h 345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24034" h="3451167">
                  <a:moveTo>
                    <a:pt x="2808622" y="207"/>
                  </a:moveTo>
                  <a:cubicBezTo>
                    <a:pt x="3316039" y="7471"/>
                    <a:pt x="3825452" y="206405"/>
                    <a:pt x="4400004" y="607462"/>
                  </a:cubicBezTo>
                  <a:cubicBezTo>
                    <a:pt x="4520314" y="691458"/>
                    <a:pt x="4634691" y="765791"/>
                    <a:pt x="4745277" y="837612"/>
                  </a:cubicBezTo>
                  <a:cubicBezTo>
                    <a:pt x="5203686" y="1135457"/>
                    <a:pt x="5430786" y="1295036"/>
                    <a:pt x="5584627" y="1665805"/>
                  </a:cubicBezTo>
                  <a:cubicBezTo>
                    <a:pt x="5622816" y="1757843"/>
                    <a:pt x="5655511" y="1851832"/>
                    <a:pt x="5682689" y="1947596"/>
                  </a:cubicBezTo>
                  <a:lnTo>
                    <a:pt x="5724034" y="2133764"/>
                  </a:lnTo>
                  <a:lnTo>
                    <a:pt x="5724034" y="3254784"/>
                  </a:lnTo>
                  <a:lnTo>
                    <a:pt x="5682668" y="3451167"/>
                  </a:lnTo>
                  <a:lnTo>
                    <a:pt x="3398" y="3451167"/>
                  </a:lnTo>
                  <a:lnTo>
                    <a:pt x="0" y="3332475"/>
                  </a:lnTo>
                  <a:cubicBezTo>
                    <a:pt x="1789" y="3212109"/>
                    <a:pt x="19193" y="3089357"/>
                    <a:pt x="51930" y="2960389"/>
                  </a:cubicBezTo>
                  <a:cubicBezTo>
                    <a:pt x="143234" y="2600640"/>
                    <a:pt x="346682" y="2219774"/>
                    <a:pt x="562146" y="1816544"/>
                  </a:cubicBezTo>
                  <a:cubicBezTo>
                    <a:pt x="601922" y="1742209"/>
                    <a:pt x="642967" y="1665303"/>
                    <a:pt x="683754" y="1587775"/>
                  </a:cubicBezTo>
                  <a:cubicBezTo>
                    <a:pt x="1048876" y="893902"/>
                    <a:pt x="1329611" y="421821"/>
                    <a:pt x="1883792" y="191878"/>
                  </a:cubicBezTo>
                  <a:cubicBezTo>
                    <a:pt x="2200442" y="60492"/>
                    <a:pt x="2504173" y="-4151"/>
                    <a:pt x="2808622" y="207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C4A6C8-7E1B-421C-8720-5EC33A522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3499" y="319598"/>
            <a:ext cx="3110997" cy="3301428"/>
            <a:chOff x="5443499" y="319598"/>
            <a:chExt cx="3110997" cy="330142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703EF8-1E43-4439-8CB5-179C7C75A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3499" y="319598"/>
              <a:ext cx="3110997" cy="3301428"/>
            </a:xfrm>
            <a:custGeom>
              <a:avLst/>
              <a:gdLst>
                <a:gd name="connsiteX0" fmla="*/ 1431069 w 3110997"/>
                <a:gd name="connsiteY0" fmla="*/ 1514 h 3301428"/>
                <a:gd name="connsiteX1" fmla="*/ 1946520 w 3110997"/>
                <a:gd name="connsiteY1" fmla="*/ 42088 h 3301428"/>
                <a:gd name="connsiteX2" fmla="*/ 2402721 w 3110997"/>
                <a:gd name="connsiteY2" fmla="*/ 303594 h 3301428"/>
                <a:gd name="connsiteX3" fmla="*/ 2762423 w 3110997"/>
                <a:gd name="connsiteY3" fmla="*/ 889436 h 3301428"/>
                <a:gd name="connsiteX4" fmla="*/ 2828518 w 3110997"/>
                <a:gd name="connsiteY4" fmla="*/ 1015773 h 3301428"/>
                <a:gd name="connsiteX5" fmla="*/ 3094962 w 3110997"/>
                <a:gd name="connsiteY5" fmla="*/ 2001284 h 3301428"/>
                <a:gd name="connsiteX6" fmla="*/ 2157067 w 3110997"/>
                <a:gd name="connsiteY6" fmla="*/ 3054444 h 3301428"/>
                <a:gd name="connsiteX7" fmla="*/ 1950853 w 3110997"/>
                <a:gd name="connsiteY7" fmla="*/ 3146478 h 3301428"/>
                <a:gd name="connsiteX8" fmla="*/ 1329246 w 3110997"/>
                <a:gd name="connsiteY8" fmla="*/ 3288753 h 3301428"/>
                <a:gd name="connsiteX9" fmla="*/ 740145 w 3110997"/>
                <a:gd name="connsiteY9" fmla="*/ 3019378 h 3301428"/>
                <a:gd name="connsiteX10" fmla="*/ 288773 w 3110997"/>
                <a:gd name="connsiteY10" fmla="*/ 2499557 h 3301428"/>
                <a:gd name="connsiteX11" fmla="*/ 35659 w 3110997"/>
                <a:gd name="connsiteY11" fmla="*/ 1823964 h 3301428"/>
                <a:gd name="connsiteX12" fmla="*/ 31208 w 3110997"/>
                <a:gd name="connsiteY12" fmla="*/ 1116817 h 3301428"/>
                <a:gd name="connsiteX13" fmla="*/ 266830 w 3110997"/>
                <a:gd name="connsiteY13" fmla="*/ 556451 h 3301428"/>
                <a:gd name="connsiteX14" fmla="*/ 683944 w 3110997"/>
                <a:gd name="connsiteY14" fmla="*/ 194390 h 3301428"/>
                <a:gd name="connsiteX15" fmla="*/ 1431069 w 3110997"/>
                <a:gd name="connsiteY15" fmla="*/ 1514 h 330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10997" h="3301428">
                  <a:moveTo>
                    <a:pt x="1431069" y="1514"/>
                  </a:moveTo>
                  <a:cubicBezTo>
                    <a:pt x="1596908" y="-4789"/>
                    <a:pt x="1770176" y="8561"/>
                    <a:pt x="1946520" y="42088"/>
                  </a:cubicBezTo>
                  <a:cubicBezTo>
                    <a:pt x="2134136" y="77759"/>
                    <a:pt x="2274818" y="158432"/>
                    <a:pt x="2402721" y="303594"/>
                  </a:cubicBezTo>
                  <a:cubicBezTo>
                    <a:pt x="2536515" y="455435"/>
                    <a:pt x="2646258" y="666231"/>
                    <a:pt x="2762423" y="889436"/>
                  </a:cubicBezTo>
                  <a:cubicBezTo>
                    <a:pt x="2783822" y="930610"/>
                    <a:pt x="2805992" y="973158"/>
                    <a:pt x="2828518" y="1015773"/>
                  </a:cubicBezTo>
                  <a:cubicBezTo>
                    <a:pt x="3030101" y="1397216"/>
                    <a:pt x="3157590" y="1671880"/>
                    <a:pt x="3094962" y="2001284"/>
                  </a:cubicBezTo>
                  <a:cubicBezTo>
                    <a:pt x="2999536" y="2503193"/>
                    <a:pt x="2719052" y="2818175"/>
                    <a:pt x="2157067" y="3054444"/>
                  </a:cubicBezTo>
                  <a:cubicBezTo>
                    <a:pt x="2083511" y="3085361"/>
                    <a:pt x="2016053" y="3116427"/>
                    <a:pt x="1950853" y="3146478"/>
                  </a:cubicBezTo>
                  <a:cubicBezTo>
                    <a:pt x="1680527" y="3271008"/>
                    <a:pt x="1541221" y="3329055"/>
                    <a:pt x="1329246" y="3288753"/>
                  </a:cubicBezTo>
                  <a:cubicBezTo>
                    <a:pt x="1118766" y="3248736"/>
                    <a:pt x="920572" y="3158068"/>
                    <a:pt x="740145" y="3019378"/>
                  </a:cubicBezTo>
                  <a:cubicBezTo>
                    <a:pt x="563651" y="2883673"/>
                    <a:pt x="411737" y="2708752"/>
                    <a:pt x="288773" y="2499557"/>
                  </a:cubicBezTo>
                  <a:cubicBezTo>
                    <a:pt x="167863" y="2293930"/>
                    <a:pt x="80312" y="2060356"/>
                    <a:pt x="35659" y="1823964"/>
                  </a:cubicBezTo>
                  <a:cubicBezTo>
                    <a:pt x="-10360" y="1581177"/>
                    <a:pt x="-11829" y="1343178"/>
                    <a:pt x="31208" y="1116817"/>
                  </a:cubicBezTo>
                  <a:cubicBezTo>
                    <a:pt x="71795" y="903345"/>
                    <a:pt x="151102" y="714850"/>
                    <a:pt x="266830" y="556451"/>
                  </a:cubicBezTo>
                  <a:cubicBezTo>
                    <a:pt x="375349" y="408016"/>
                    <a:pt x="515707" y="286208"/>
                    <a:pt x="683944" y="194390"/>
                  </a:cubicBezTo>
                  <a:cubicBezTo>
                    <a:pt x="898912" y="77121"/>
                    <a:pt x="1154672" y="12021"/>
                    <a:pt x="1431069" y="1514"/>
                  </a:cubicBezTo>
                  <a:close/>
                </a:path>
              </a:pathLst>
            </a:custGeom>
            <a:noFill/>
            <a:ln w="19050">
              <a:solidFill>
                <a:srgbClr val="FF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DFB2FC3-C3AA-44DA-A135-10AFA65B8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75604" y="443150"/>
              <a:ext cx="2805016" cy="3049345"/>
            </a:xfrm>
            <a:custGeom>
              <a:avLst/>
              <a:gdLst>
                <a:gd name="connsiteX0" fmla="*/ 1448892 w 2805016"/>
                <a:gd name="connsiteY0" fmla="*/ 1295 h 3049345"/>
                <a:gd name="connsiteX1" fmla="*/ 1762036 w 2805016"/>
                <a:gd name="connsiteY1" fmla="*/ 37054 h 3049345"/>
                <a:gd name="connsiteX2" fmla="*/ 2172496 w 2805016"/>
                <a:gd name="connsiteY2" fmla="*/ 276646 h 3049345"/>
                <a:gd name="connsiteX3" fmla="*/ 2494528 w 2805016"/>
                <a:gd name="connsiteY3" fmla="*/ 816190 h 3049345"/>
                <a:gd name="connsiteX4" fmla="*/ 2553622 w 2805016"/>
                <a:gd name="connsiteY4" fmla="*/ 932591 h 3049345"/>
                <a:gd name="connsiteX5" fmla="*/ 2789833 w 2805016"/>
                <a:gd name="connsiteY5" fmla="*/ 1841650 h 3049345"/>
                <a:gd name="connsiteX6" fmla="*/ 1939259 w 2805016"/>
                <a:gd name="connsiteY6" fmla="*/ 2818274 h 3049345"/>
                <a:gd name="connsiteX7" fmla="*/ 1752834 w 2805016"/>
                <a:gd name="connsiteY7" fmla="*/ 2904144 h 3049345"/>
                <a:gd name="connsiteX8" fmla="*/ 1191447 w 2805016"/>
                <a:gd name="connsiteY8" fmla="*/ 3038170 h 3049345"/>
                <a:gd name="connsiteX9" fmla="*/ 661126 w 2805016"/>
                <a:gd name="connsiteY9" fmla="*/ 2791872 h 3049345"/>
                <a:gd name="connsiteX10" fmla="*/ 256115 w 2805016"/>
                <a:gd name="connsiteY10" fmla="*/ 2313690 h 3049345"/>
                <a:gd name="connsiteX11" fmla="*/ 30620 w 2805016"/>
                <a:gd name="connsiteY11" fmla="*/ 1690804 h 3049345"/>
                <a:gd name="connsiteX12" fmla="*/ 29591 w 2805016"/>
                <a:gd name="connsiteY12" fmla="*/ 1037726 h 3049345"/>
                <a:gd name="connsiteX13" fmla="*/ 244525 w 2805016"/>
                <a:gd name="connsiteY13" fmla="*/ 519197 h 3049345"/>
                <a:gd name="connsiteX14" fmla="*/ 622356 w 2805016"/>
                <a:gd name="connsiteY14" fmla="*/ 183048 h 3049345"/>
                <a:gd name="connsiteX15" fmla="*/ 1448892 w 2805016"/>
                <a:gd name="connsiteY15" fmla="*/ 1295 h 304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5016" h="3049345">
                  <a:moveTo>
                    <a:pt x="1448892" y="1295"/>
                  </a:moveTo>
                  <a:cubicBezTo>
                    <a:pt x="1551302" y="5038"/>
                    <a:pt x="1656071" y="16908"/>
                    <a:pt x="1762036" y="37054"/>
                  </a:cubicBezTo>
                  <a:cubicBezTo>
                    <a:pt x="1931145" y="69206"/>
                    <a:pt x="2057720" y="143119"/>
                    <a:pt x="2172496" y="276646"/>
                  </a:cubicBezTo>
                  <a:cubicBezTo>
                    <a:pt x="2292557" y="416316"/>
                    <a:pt x="2390672" y="610536"/>
                    <a:pt x="2494528" y="816190"/>
                  </a:cubicBezTo>
                  <a:cubicBezTo>
                    <a:pt x="2513659" y="854126"/>
                    <a:pt x="2533480" y="893328"/>
                    <a:pt x="2553622" y="932591"/>
                  </a:cubicBezTo>
                  <a:cubicBezTo>
                    <a:pt x="2733870" y="1284027"/>
                    <a:pt x="2847724" y="1537159"/>
                    <a:pt x="2789833" y="1841650"/>
                  </a:cubicBezTo>
                  <a:cubicBezTo>
                    <a:pt x="2701624" y="2305599"/>
                    <a:pt x="2447254" y="2597690"/>
                    <a:pt x="1939259" y="2818274"/>
                  </a:cubicBezTo>
                  <a:cubicBezTo>
                    <a:pt x="1872770" y="2847138"/>
                    <a:pt x="1811781" y="2876114"/>
                    <a:pt x="1752834" y="2904144"/>
                  </a:cubicBezTo>
                  <a:cubicBezTo>
                    <a:pt x="1508432" y="3020297"/>
                    <a:pt x="1382512" y="3074496"/>
                    <a:pt x="1191447" y="3038170"/>
                  </a:cubicBezTo>
                  <a:cubicBezTo>
                    <a:pt x="1001732" y="3002100"/>
                    <a:pt x="823313" y="2919199"/>
                    <a:pt x="661126" y="2791872"/>
                  </a:cubicBezTo>
                  <a:cubicBezTo>
                    <a:pt x="502474" y="2667286"/>
                    <a:pt x="366163" y="2506376"/>
                    <a:pt x="256115" y="2313690"/>
                  </a:cubicBezTo>
                  <a:cubicBezTo>
                    <a:pt x="147904" y="2124290"/>
                    <a:pt x="69906" y="1908939"/>
                    <a:pt x="30620" y="1690804"/>
                  </a:cubicBezTo>
                  <a:cubicBezTo>
                    <a:pt x="-9871" y="1466769"/>
                    <a:pt x="-10191" y="1246967"/>
                    <a:pt x="29591" y="1037726"/>
                  </a:cubicBezTo>
                  <a:cubicBezTo>
                    <a:pt x="67109" y="840400"/>
                    <a:pt x="139452" y="665977"/>
                    <a:pt x="244525" y="519197"/>
                  </a:cubicBezTo>
                  <a:cubicBezTo>
                    <a:pt x="343054" y="381648"/>
                    <a:pt x="470192" y="268558"/>
                    <a:pt x="622356" y="183048"/>
                  </a:cubicBezTo>
                  <a:cubicBezTo>
                    <a:pt x="855671" y="51991"/>
                    <a:pt x="1141662" y="-9932"/>
                    <a:pt x="1448892" y="1295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9006AC-14D0-4A9C-BE11-F61AB5B8D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93466" y="623454"/>
              <a:ext cx="2567901" cy="2687367"/>
            </a:xfrm>
            <a:custGeom>
              <a:avLst/>
              <a:gdLst>
                <a:gd name="connsiteX0" fmla="*/ 1177679 w 2567901"/>
                <a:gd name="connsiteY0" fmla="*/ 1063 h 2687367"/>
                <a:gd name="connsiteX1" fmla="*/ 1603094 w 2567901"/>
                <a:gd name="connsiteY1" fmla="*/ 35223 h 2687367"/>
                <a:gd name="connsiteX2" fmla="*/ 1980105 w 2567901"/>
                <a:gd name="connsiteY2" fmla="*/ 249099 h 2687367"/>
                <a:gd name="connsiteX3" fmla="*/ 2278200 w 2567901"/>
                <a:gd name="connsiteY3" fmla="*/ 726784 h 2687367"/>
                <a:gd name="connsiteX4" fmla="*/ 2333016 w 2567901"/>
                <a:gd name="connsiteY4" fmla="*/ 829771 h 2687367"/>
                <a:gd name="connsiteX5" fmla="*/ 2555036 w 2567901"/>
                <a:gd name="connsiteY5" fmla="*/ 1632596 h 2687367"/>
                <a:gd name="connsiteX6" fmla="*/ 1783436 w 2567901"/>
                <a:gd name="connsiteY6" fmla="*/ 2487849 h 2687367"/>
                <a:gd name="connsiteX7" fmla="*/ 1613480 w 2567901"/>
                <a:gd name="connsiteY7" fmla="*/ 2562316 h 2687367"/>
                <a:gd name="connsiteX8" fmla="*/ 1100869 w 2567901"/>
                <a:gd name="connsiteY8" fmla="*/ 2676769 h 2687367"/>
                <a:gd name="connsiteX9" fmla="*/ 614178 w 2567901"/>
                <a:gd name="connsiteY9" fmla="*/ 2456196 h 2687367"/>
                <a:gd name="connsiteX10" fmla="*/ 240586 w 2567901"/>
                <a:gd name="connsiteY10" fmla="*/ 2032054 h 2687367"/>
                <a:gd name="connsiteX11" fmla="*/ 30245 w 2567901"/>
                <a:gd name="connsiteY11" fmla="*/ 1481541 h 2687367"/>
                <a:gd name="connsiteX12" fmla="*/ 25021 w 2567901"/>
                <a:gd name="connsiteY12" fmla="*/ 905889 h 2687367"/>
                <a:gd name="connsiteX13" fmla="*/ 218217 w 2567901"/>
                <a:gd name="connsiteY13" fmla="*/ 450248 h 2687367"/>
                <a:gd name="connsiteX14" fmla="*/ 561607 w 2567901"/>
                <a:gd name="connsiteY14" fmla="*/ 156432 h 2687367"/>
                <a:gd name="connsiteX15" fmla="*/ 1177679 w 2567901"/>
                <a:gd name="connsiteY15" fmla="*/ 1063 h 268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67901" h="2687367">
                  <a:moveTo>
                    <a:pt x="1177679" y="1063"/>
                  </a:moveTo>
                  <a:cubicBezTo>
                    <a:pt x="1314507" y="-3704"/>
                    <a:pt x="1457510" y="7543"/>
                    <a:pt x="1603094" y="35223"/>
                  </a:cubicBezTo>
                  <a:cubicBezTo>
                    <a:pt x="1757985" y="64671"/>
                    <a:pt x="1874247" y="130651"/>
                    <a:pt x="1980105" y="249099"/>
                  </a:cubicBezTo>
                  <a:cubicBezTo>
                    <a:pt x="2090840" y="372996"/>
                    <a:pt x="2181857" y="544832"/>
                    <a:pt x="2278200" y="726784"/>
                  </a:cubicBezTo>
                  <a:cubicBezTo>
                    <a:pt x="2295948" y="760348"/>
                    <a:pt x="2314335" y="795032"/>
                    <a:pt x="2333016" y="829771"/>
                  </a:cubicBezTo>
                  <a:cubicBezTo>
                    <a:pt x="2500190" y="1140721"/>
                    <a:pt x="2605991" y="1364587"/>
                    <a:pt x="2555036" y="1632596"/>
                  </a:cubicBezTo>
                  <a:cubicBezTo>
                    <a:pt x="2477395" y="2040959"/>
                    <a:pt x="2246644" y="2296751"/>
                    <a:pt x="1783436" y="2487849"/>
                  </a:cubicBezTo>
                  <a:cubicBezTo>
                    <a:pt x="1722809" y="2512855"/>
                    <a:pt x="1667214" y="2537996"/>
                    <a:pt x="1613480" y="2562316"/>
                  </a:cubicBezTo>
                  <a:cubicBezTo>
                    <a:pt x="1390692" y="2663095"/>
                    <a:pt x="1275870" y="2710042"/>
                    <a:pt x="1100869" y="2676769"/>
                  </a:cubicBezTo>
                  <a:cubicBezTo>
                    <a:pt x="927103" y="2643732"/>
                    <a:pt x="763363" y="2569490"/>
                    <a:pt x="614178" y="2456196"/>
                  </a:cubicBezTo>
                  <a:cubicBezTo>
                    <a:pt x="468245" y="2345340"/>
                    <a:pt x="342509" y="2202615"/>
                    <a:pt x="240586" y="2032054"/>
                  </a:cubicBezTo>
                  <a:cubicBezTo>
                    <a:pt x="140365" y="1864400"/>
                    <a:pt x="67610" y="1674071"/>
                    <a:pt x="30245" y="1481541"/>
                  </a:cubicBezTo>
                  <a:cubicBezTo>
                    <a:pt x="-8261" y="1283803"/>
                    <a:pt x="-9994" y="1090060"/>
                    <a:pt x="25021" y="905889"/>
                  </a:cubicBezTo>
                  <a:cubicBezTo>
                    <a:pt x="58043" y="732204"/>
                    <a:pt x="123071" y="578936"/>
                    <a:pt x="218217" y="450248"/>
                  </a:cubicBezTo>
                  <a:cubicBezTo>
                    <a:pt x="307436" y="329654"/>
                    <a:pt x="422987" y="230806"/>
                    <a:pt x="561607" y="156432"/>
                  </a:cubicBezTo>
                  <a:cubicBezTo>
                    <a:pt x="738731" y="61442"/>
                    <a:pt x="949631" y="9010"/>
                    <a:pt x="1177679" y="106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DEC869-C1E9-4F84-A35E-AC9804EDD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823" y="-13648"/>
            <a:ext cx="12191695" cy="6858000"/>
          </a:xfrm>
        </p:spPr>
        <p:txBody>
          <a:bodyPr>
            <a:normAutofit fontScale="92500" lnSpcReduction="10000"/>
          </a:bodyPr>
          <a:lstStyle/>
          <a:p>
            <a:endParaRPr lang="en-US" altLang="zh-TW" sz="3600" dirty="0"/>
          </a:p>
          <a:p>
            <a:r>
              <a:rPr lang="en-US" altLang="zh-TW" sz="3600" dirty="0"/>
              <a:t>1.</a:t>
            </a:r>
            <a:r>
              <a:rPr lang="zh-TW" altLang="zh-TW" sz="3600" dirty="0"/>
              <a:t>由心肌構成</a:t>
            </a:r>
            <a:r>
              <a:rPr lang="zh-TW" altLang="en-US" sz="3600" dirty="0"/>
              <a:t> </a:t>
            </a:r>
            <a:r>
              <a:rPr lang="zh-TW" altLang="zh-TW" sz="3600" dirty="0"/>
              <a:t>收縮不受大腦支配</a:t>
            </a:r>
            <a:r>
              <a:rPr lang="zh-TW" altLang="en-US" sz="3600" dirty="0"/>
              <a:t> </a:t>
            </a:r>
            <a:r>
              <a:rPr lang="zh-TW" altLang="zh-TW" sz="3600" dirty="0"/>
              <a:t>能自動產生規律收縮</a:t>
            </a:r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2.</a:t>
            </a:r>
            <a:r>
              <a:rPr lang="zh-TW" altLang="zh-TW" sz="3600" dirty="0"/>
              <a:t>心肌細胞間有特化的間隙接合構造</a:t>
            </a:r>
            <a:r>
              <a:rPr lang="zh-TW" altLang="en-US" sz="3600" dirty="0"/>
              <a:t> </a:t>
            </a:r>
            <a:r>
              <a:rPr lang="zh-TW" altLang="zh-TW" sz="3600" dirty="0"/>
              <a:t>可使</a:t>
            </a:r>
            <a:r>
              <a:rPr lang="zh-TW" altLang="en-US" sz="3600" dirty="0"/>
              <a:t>神經</a:t>
            </a:r>
            <a:r>
              <a:rPr lang="zh-TW" altLang="zh-TW" sz="3600" dirty="0"/>
              <a:t>在相鄰心肌細胞間迅速傳導因此</a:t>
            </a:r>
            <a:r>
              <a:rPr lang="zh-TW" altLang="en-US" sz="3600" dirty="0"/>
              <a:t> </a:t>
            </a:r>
            <a:r>
              <a:rPr lang="zh-TW" altLang="zh-TW" sz="3600" dirty="0"/>
              <a:t>心房或心室收縮時</a:t>
            </a:r>
            <a:r>
              <a:rPr lang="zh-TW" altLang="en-US" sz="3600" dirty="0"/>
              <a:t> </a:t>
            </a:r>
            <a:r>
              <a:rPr lang="zh-TW" altLang="zh-TW" sz="3600" dirty="0"/>
              <a:t>每個心肌細胞幾乎是同時進行收縮</a:t>
            </a:r>
            <a:r>
              <a:rPr lang="en-US" altLang="zh-TW" sz="3600" dirty="0"/>
              <a:t>	[</a:t>
            </a:r>
            <a:r>
              <a:rPr lang="zh-TW" altLang="zh-TW" sz="3600" dirty="0"/>
              <a:t>心壁有三層</a:t>
            </a:r>
            <a:r>
              <a:rPr lang="en-US" altLang="zh-TW" sz="3600" dirty="0"/>
              <a:t>:</a:t>
            </a:r>
            <a:r>
              <a:rPr lang="zh-TW" altLang="zh-TW" sz="3600" dirty="0"/>
              <a:t>分別為心內膜</a:t>
            </a:r>
            <a:r>
              <a:rPr lang="en-US" altLang="zh-TW" sz="3600" dirty="0"/>
              <a:t>.</a:t>
            </a:r>
            <a:r>
              <a:rPr lang="zh-TW" altLang="zh-TW" sz="3600" dirty="0"/>
              <a:t>心肌</a:t>
            </a:r>
            <a:r>
              <a:rPr lang="en-US" altLang="zh-TW" sz="3600" dirty="0"/>
              <a:t>.</a:t>
            </a:r>
            <a:r>
              <a:rPr lang="zh-TW" altLang="zh-TW" sz="3600" dirty="0"/>
              <a:t>心外膜</a:t>
            </a:r>
            <a:r>
              <a:rPr lang="en-US" altLang="zh-TW" sz="3600" dirty="0"/>
              <a:t>]</a:t>
            </a:r>
            <a:endParaRPr lang="zh-TW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3.</a:t>
            </a:r>
            <a:r>
              <a:rPr lang="zh-TW" altLang="zh-TW" sz="3600" dirty="0"/>
              <a:t>心臟外有圍心膜保護</a:t>
            </a:r>
            <a:r>
              <a:rPr lang="zh-TW" altLang="en-US" sz="3600" dirty="0"/>
              <a:t> </a:t>
            </a:r>
            <a:r>
              <a:rPr lang="zh-TW" altLang="zh-TW" sz="3600" dirty="0"/>
              <a:t>膜內有包心液</a:t>
            </a:r>
            <a:r>
              <a:rPr lang="zh-TW" altLang="en-US" sz="3600" dirty="0"/>
              <a:t> </a:t>
            </a:r>
            <a:r>
              <a:rPr lang="zh-TW" altLang="zh-TW" sz="3600" dirty="0"/>
              <a:t>可減少心臟在搏動時與附近組織的摩擦</a:t>
            </a:r>
            <a:r>
              <a:rPr lang="en-US" altLang="zh-TW" sz="3600" dirty="0"/>
              <a:t>(</a:t>
            </a:r>
            <a:r>
              <a:rPr lang="zh-TW" altLang="en-US" sz="3600" dirty="0"/>
              <a:t>兩層</a:t>
            </a:r>
            <a:r>
              <a:rPr lang="en-US" altLang="zh-TW" sz="3600" dirty="0"/>
              <a:t>)</a:t>
            </a:r>
          </a:p>
          <a:p>
            <a:endParaRPr lang="en-US" altLang="zh-TW" sz="3600" dirty="0"/>
          </a:p>
          <a:p>
            <a:r>
              <a:rPr lang="en-US" altLang="zh-TW" sz="3600" dirty="0"/>
              <a:t>4.</a:t>
            </a:r>
            <a:r>
              <a:rPr lang="zh-TW" altLang="zh-TW" sz="3600" dirty="0"/>
              <a:t>心房肌肉壁較薄</a:t>
            </a:r>
            <a:r>
              <a:rPr lang="zh-TW" altLang="en-US" sz="3600" dirty="0"/>
              <a:t> </a:t>
            </a:r>
            <a:r>
              <a:rPr lang="zh-TW" altLang="zh-TW" sz="3600" dirty="0"/>
              <a:t>心室肌肉壁較厚</a:t>
            </a:r>
            <a:r>
              <a:rPr lang="zh-TW" altLang="en-US" sz="3600" dirty="0"/>
              <a:t> </a:t>
            </a:r>
            <a:r>
              <a:rPr lang="zh-TW" altLang="zh-TW" sz="3600" dirty="0"/>
              <a:t>尤以左心室最厚</a:t>
            </a:r>
          </a:p>
          <a:p>
            <a:endParaRPr lang="en-US" altLang="zh-TW" sz="3600" dirty="0"/>
          </a:p>
          <a:p>
            <a:r>
              <a:rPr lang="en-US" altLang="zh-TW" sz="3600" dirty="0"/>
              <a:t>5.</a:t>
            </a:r>
            <a:r>
              <a:rPr lang="zh-TW" altLang="zh-TW" sz="3600" dirty="0"/>
              <a:t>左右心房及左右心室間有一縱向的中膈隔開</a:t>
            </a:r>
          </a:p>
          <a:p>
            <a:endParaRPr lang="zh-TW" altLang="zh-TW" sz="1700" dirty="0"/>
          </a:p>
          <a:p>
            <a:endParaRPr lang="zh-TW" altLang="en-US" sz="17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959BBB-7681-475B-9D95-8F3EF19C7D54}"/>
              </a:ext>
            </a:extLst>
          </p:cNvPr>
          <p:cNvSpPr txBox="1"/>
          <p:nvPr/>
        </p:nvSpPr>
        <p:spPr>
          <a:xfrm>
            <a:off x="11883186" y="6475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65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EAB6DD-3AF4-42A3-9993-A765A5D38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7040880" cy="6858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3600" dirty="0"/>
              <a:t>*</a:t>
            </a:r>
            <a:r>
              <a:rPr lang="zh-TW" altLang="zh-TW" sz="3600" dirty="0"/>
              <a:t>竇房結</a:t>
            </a:r>
            <a:r>
              <a:rPr lang="en-US" altLang="zh-TW" sz="3600" dirty="0"/>
              <a:t>(</a:t>
            </a:r>
            <a:r>
              <a:rPr lang="zh-TW" altLang="zh-TW" sz="3600" dirty="0"/>
              <a:t>節律點</a:t>
            </a:r>
            <a:r>
              <a:rPr lang="en-US" altLang="zh-TW" sz="3600" dirty="0"/>
              <a:t>):</a:t>
            </a:r>
          </a:p>
          <a:p>
            <a:pPr marL="0" indent="0">
              <a:buNone/>
            </a:pPr>
            <a:r>
              <a:rPr lang="en-US" altLang="zh-TW" sz="3600" dirty="0"/>
              <a:t>1.</a:t>
            </a:r>
            <a:r>
              <a:rPr lang="zh-TW" altLang="zh-TW" sz="3600" dirty="0"/>
              <a:t>位於右心房的上腔靜脈入口處</a:t>
            </a:r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2.</a:t>
            </a:r>
            <a:r>
              <a:rPr lang="zh-TW" altLang="zh-TW" sz="3600" dirty="0"/>
              <a:t>一小群特化的心肌細胞</a:t>
            </a:r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3.</a:t>
            </a:r>
            <a:r>
              <a:rPr lang="zh-TW" altLang="en-US" sz="3600" dirty="0"/>
              <a:t>正常心跳的產生部位</a:t>
            </a:r>
            <a:r>
              <a:rPr lang="en-US" altLang="zh-TW" sz="3600" dirty="0"/>
              <a:t>(</a:t>
            </a:r>
            <a:r>
              <a:rPr lang="zh-TW" altLang="en-US" sz="3600" dirty="0"/>
              <a:t>每分約</a:t>
            </a:r>
            <a:r>
              <a:rPr lang="en-US" altLang="zh-TW" sz="3600" dirty="0"/>
              <a:t>72</a:t>
            </a:r>
            <a:r>
              <a:rPr lang="zh-TW" altLang="en-US" sz="3600" dirty="0"/>
              <a:t>次</a:t>
            </a:r>
            <a:r>
              <a:rPr lang="en-US" altLang="zh-TW" sz="3600" dirty="0"/>
              <a:t>)</a:t>
            </a: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*</a:t>
            </a:r>
            <a:r>
              <a:rPr lang="zh-TW" altLang="zh-TW" sz="3600" dirty="0"/>
              <a:t>冠狀血管</a:t>
            </a:r>
            <a:r>
              <a:rPr lang="en-US" altLang="zh-TW" sz="3600" dirty="0"/>
              <a:t>:</a:t>
            </a:r>
          </a:p>
          <a:p>
            <a:pPr marL="0" indent="0">
              <a:buNone/>
            </a:pPr>
            <a:r>
              <a:rPr lang="en-US" altLang="zh-TW" sz="3600" dirty="0"/>
              <a:t>1.</a:t>
            </a:r>
            <a:r>
              <a:rPr lang="zh-TW" altLang="zh-TW" sz="3600" dirty="0"/>
              <a:t>體循環的分支</a:t>
            </a:r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2.</a:t>
            </a:r>
            <a:r>
              <a:rPr lang="zh-TW" altLang="zh-TW" sz="3600" dirty="0"/>
              <a:t>心臟本身的血液供應系統</a:t>
            </a:r>
            <a:r>
              <a:rPr lang="en-US" altLang="zh-TW" sz="3600" dirty="0"/>
              <a:t>(</a:t>
            </a:r>
            <a:r>
              <a:rPr lang="zh-TW" altLang="zh-TW" sz="3600" dirty="0"/>
              <a:t>冠狀動脈</a:t>
            </a:r>
            <a:r>
              <a:rPr lang="en-US" altLang="zh-TW" sz="3600" dirty="0"/>
              <a:t>/</a:t>
            </a:r>
            <a:r>
              <a:rPr lang="zh-TW" altLang="zh-TW" sz="3600" dirty="0"/>
              <a:t>冠狀靜脈</a:t>
            </a:r>
            <a:r>
              <a:rPr lang="en-US" altLang="zh-TW" sz="3600" dirty="0"/>
              <a:t>/</a:t>
            </a:r>
            <a:r>
              <a:rPr lang="zh-TW" altLang="zh-TW" sz="3600" dirty="0"/>
              <a:t>冠狀竇</a:t>
            </a:r>
            <a:r>
              <a:rPr lang="en-US" altLang="zh-TW" sz="3600" dirty="0"/>
              <a:t>)</a:t>
            </a:r>
            <a:endParaRPr lang="zh-TW" altLang="zh-TW" sz="3600" dirty="0"/>
          </a:p>
          <a:p>
            <a:pPr marL="0" indent="0">
              <a:buNone/>
            </a:pPr>
            <a:endParaRPr lang="zh-TW" altLang="en-US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78B736-5FB0-43F9-BA51-73C476740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0"/>
            <a:ext cx="4511040" cy="3723610"/>
          </a:xfrm>
          <a:prstGeom prst="rect">
            <a:avLst/>
          </a:prstGeom>
        </p:spPr>
      </p:pic>
      <p:pic>
        <p:nvPicPr>
          <p:cNvPr id="5" name="圖片 4" descr="一張含有 時鐘, 畫畫 的圖片&#10;&#10;自動產生的描述">
            <a:extLst>
              <a:ext uri="{FF2B5EF4-FFF2-40B4-BE49-F238E27FC236}">
                <a16:creationId xmlns:a16="http://schemas.microsoft.com/office/drawing/2014/main" id="{7AB818E0-A6AF-4ADE-906B-248D0B00A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208" y="4123231"/>
            <a:ext cx="5135719" cy="273476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C437FBE-3AB1-4E27-91A7-8DDB35578F68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72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2D71103-6895-403D-9020-80EC16B7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320" y="775726"/>
            <a:ext cx="5821680" cy="6082274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DDB933-E2CC-4867-9672-3AFF09BB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8100" y="0"/>
            <a:ext cx="7063740" cy="3523615"/>
          </a:xfrm>
        </p:spPr>
        <p:txBody>
          <a:bodyPr/>
          <a:lstStyle/>
          <a:p>
            <a:r>
              <a:rPr lang="zh-TW" altLang="zh-TW" sz="3600" dirty="0"/>
              <a:t>瓣膜</a:t>
            </a:r>
            <a:r>
              <a:rPr lang="en-US" altLang="zh-TW" sz="3600" dirty="0"/>
              <a:t>:</a:t>
            </a:r>
          </a:p>
          <a:p>
            <a:r>
              <a:rPr lang="zh-TW" altLang="zh-TW" sz="3600" dirty="0"/>
              <a:t>哺乳動</a:t>
            </a:r>
            <a:r>
              <a:rPr lang="zh-TW" altLang="en-US" sz="3600" dirty="0"/>
              <a:t>物心臟</a:t>
            </a:r>
            <a:r>
              <a:rPr lang="zh-TW" altLang="zh-TW" sz="3600" dirty="0"/>
              <a:t>通常具有四個瓣膜</a:t>
            </a:r>
            <a:endParaRPr lang="en-US" altLang="zh-TW" sz="3600" dirty="0"/>
          </a:p>
          <a:p>
            <a:r>
              <a:rPr lang="zh-TW" altLang="zh-TW" sz="3600" dirty="0"/>
              <a:t>決定血液流向</a:t>
            </a:r>
            <a:r>
              <a:rPr lang="zh-TW" altLang="en-US" sz="3600" dirty="0"/>
              <a:t> </a:t>
            </a:r>
            <a:endParaRPr lang="en-US" altLang="zh-TW" sz="3600" dirty="0"/>
          </a:p>
          <a:p>
            <a:r>
              <a:rPr lang="zh-TW" altLang="zh-TW" sz="3600" dirty="0"/>
              <a:t>心瓣前後的血壓差決定開關</a:t>
            </a:r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F5D23D-197C-4EF8-A1DB-BE9A4D8B4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53703"/>
              </p:ext>
            </p:extLst>
          </p:nvPr>
        </p:nvGraphicFramePr>
        <p:xfrm>
          <a:off x="0" y="2901390"/>
          <a:ext cx="5821680" cy="398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560">
                  <a:extLst>
                    <a:ext uri="{9D8B030D-6E8A-4147-A177-3AD203B41FA5}">
                      <a16:colId xmlns:a16="http://schemas.microsoft.com/office/drawing/2014/main" val="2806672041"/>
                    </a:ext>
                  </a:extLst>
                </a:gridCol>
                <a:gridCol w="1940560">
                  <a:extLst>
                    <a:ext uri="{9D8B030D-6E8A-4147-A177-3AD203B41FA5}">
                      <a16:colId xmlns:a16="http://schemas.microsoft.com/office/drawing/2014/main" val="2978805807"/>
                    </a:ext>
                  </a:extLst>
                </a:gridCol>
                <a:gridCol w="1940560">
                  <a:extLst>
                    <a:ext uri="{9D8B030D-6E8A-4147-A177-3AD203B41FA5}">
                      <a16:colId xmlns:a16="http://schemas.microsoft.com/office/drawing/2014/main" val="2846252353"/>
                    </a:ext>
                  </a:extLst>
                </a:gridCol>
              </a:tblGrid>
              <a:tr h="791322">
                <a:tc>
                  <a:txBody>
                    <a:bodyPr/>
                    <a:lstStyle/>
                    <a:p>
                      <a:endParaRPr lang="zh-TW" sz="24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sz="2400" kern="100">
                          <a:effectLst/>
                        </a:rPr>
                        <a:t>名稱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sz="2400" kern="100">
                          <a:effectLst/>
                        </a:rPr>
                        <a:t>瓣膜數目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916487"/>
                  </a:ext>
                </a:extLst>
              </a:tr>
              <a:tr h="791322">
                <a:tc rowSpan="2">
                  <a:txBody>
                    <a:bodyPr/>
                    <a:lstStyle/>
                    <a:p>
                      <a:r>
                        <a:rPr lang="zh-TW" sz="2400" kern="100">
                          <a:effectLst/>
                        </a:rPr>
                        <a:t>房室瓣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sz="2400" kern="100" dirty="0">
                          <a:effectLst/>
                        </a:rPr>
                        <a:t>二尖瓣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zh-TW" sz="2400" kern="100" dirty="0">
                          <a:effectLst/>
                        </a:rPr>
                        <a:t>僧帽瓣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59547"/>
                  </a:ext>
                </a:extLst>
              </a:tr>
              <a:tr h="7913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sz="2400" kern="100" dirty="0">
                          <a:effectLst/>
                        </a:rPr>
                        <a:t>三尖瓣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23365"/>
                  </a:ext>
                </a:extLst>
              </a:tr>
              <a:tr h="791322">
                <a:tc rowSpan="2">
                  <a:txBody>
                    <a:bodyPr/>
                    <a:lstStyle/>
                    <a:p>
                      <a:r>
                        <a:rPr lang="zh-TW" sz="2400" kern="100">
                          <a:effectLst/>
                        </a:rPr>
                        <a:t>半月瓣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sz="2400" kern="100">
                          <a:effectLst/>
                        </a:rPr>
                        <a:t>主動脈瓣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59603"/>
                  </a:ext>
                </a:extLst>
              </a:tr>
              <a:tr h="7913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sz="2400" kern="100">
                          <a:effectLst/>
                        </a:rPr>
                        <a:t>肺動脈瓣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03776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03D0900-84FB-45EB-8792-FFAAEB736AAB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14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8228EF-B0CB-48D3-9669-02A7D8FFD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7" y="0"/>
            <a:ext cx="6486263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*</a:t>
            </a:r>
            <a:r>
              <a:rPr lang="zh-TW" altLang="zh-TW" sz="3600" dirty="0"/>
              <a:t>腱索</a:t>
            </a:r>
            <a:r>
              <a:rPr lang="en-US" altLang="zh-TW" sz="3600" dirty="0"/>
              <a:t>:</a:t>
            </a:r>
          </a:p>
          <a:p>
            <a:r>
              <a:rPr lang="zh-TW" altLang="zh-TW" sz="3600" dirty="0"/>
              <a:t>三尖瓣和二尖瓣皆由腱索固定</a:t>
            </a:r>
            <a:endParaRPr lang="en-US" altLang="zh-TW" sz="3600" dirty="0"/>
          </a:p>
          <a:p>
            <a:endParaRPr lang="en-US" altLang="zh-TW" sz="3600" dirty="0"/>
          </a:p>
          <a:p>
            <a:r>
              <a:rPr lang="zh-TW" altLang="zh-TW" sz="3600" dirty="0"/>
              <a:t>由尖瓣連接至心室內壁的乳頭狀肌之上</a:t>
            </a:r>
            <a:endParaRPr lang="en-US" altLang="zh-TW" sz="3600" dirty="0"/>
          </a:p>
          <a:p>
            <a:endParaRPr lang="en-US" altLang="zh-TW" sz="3600" dirty="0"/>
          </a:p>
          <a:p>
            <a:r>
              <a:rPr lang="zh-TW" altLang="zh-TW" sz="3600" dirty="0"/>
              <a:t>功能不良會導致</a:t>
            </a:r>
            <a:r>
              <a:rPr lang="en-US" altLang="zh-TW" sz="3600" dirty="0"/>
              <a:t>:</a:t>
            </a:r>
            <a:r>
              <a:rPr lang="zh-TW" altLang="zh-TW" sz="3600" dirty="0"/>
              <a:t>血液錯誤倒流</a:t>
            </a:r>
            <a:r>
              <a:rPr lang="en-US" altLang="zh-TW" sz="3600" dirty="0"/>
              <a:t>/</a:t>
            </a:r>
            <a:r>
              <a:rPr lang="zh-TW" altLang="zh-TW" sz="3600" dirty="0"/>
              <a:t>減低氧氣和養分的運輸效率</a:t>
            </a:r>
          </a:p>
          <a:p>
            <a:endParaRPr lang="zh-TW" altLang="en-US" sz="20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D0B7289-120F-44DC-9769-2E096993B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58468AF-8ABA-4771-9770-C8C79C0E6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宇麥國際有限公司YUMAX Inc.">
            <a:extLst>
              <a:ext uri="{FF2B5EF4-FFF2-40B4-BE49-F238E27FC236}">
                <a16:creationId xmlns:a16="http://schemas.microsoft.com/office/drawing/2014/main" id="{6860C3F8-E618-4F4D-B08A-135F79AA6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4" r="25246" b="1"/>
          <a:stretch/>
        </p:blipFill>
        <p:spPr bwMode="auto">
          <a:xfrm>
            <a:off x="6986049" y="10"/>
            <a:ext cx="5205951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5205951" y="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30FFA19-9577-4BA8-B103-A75613F3F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2680522" cy="6858000"/>
          </a:xfrm>
          <a:custGeom>
            <a:avLst/>
            <a:gdLst>
              <a:gd name="connsiteX0" fmla="*/ 1057499 w 2680522"/>
              <a:gd name="connsiteY0" fmla="*/ 0 h 6858000"/>
              <a:gd name="connsiteX1" fmla="*/ 879731 w 2680522"/>
              <a:gd name="connsiteY1" fmla="*/ 0 h 6858000"/>
              <a:gd name="connsiteX2" fmla="*/ 901855 w 2680522"/>
              <a:gd name="connsiteY2" fmla="*/ 14997 h 6858000"/>
              <a:gd name="connsiteX3" fmla="*/ 2502754 w 2680522"/>
              <a:gd name="connsiteY3" fmla="*/ 3621656 h 6858000"/>
              <a:gd name="connsiteX4" fmla="*/ 628404 w 2680522"/>
              <a:gd name="connsiteY4" fmla="*/ 6374814 h 6858000"/>
              <a:gd name="connsiteX5" fmla="*/ 111756 w 2680522"/>
              <a:gd name="connsiteY5" fmla="*/ 6780599 h 6858000"/>
              <a:gd name="connsiteX6" fmla="*/ 0 w 2680522"/>
              <a:gd name="connsiteY6" fmla="*/ 6858000 h 6858000"/>
              <a:gd name="connsiteX7" fmla="*/ 177768 w 2680522"/>
              <a:gd name="connsiteY7" fmla="*/ 6858000 h 6858000"/>
              <a:gd name="connsiteX8" fmla="*/ 289524 w 2680522"/>
              <a:gd name="connsiteY8" fmla="*/ 6780599 h 6858000"/>
              <a:gd name="connsiteX9" fmla="*/ 806172 w 2680522"/>
              <a:gd name="connsiteY9" fmla="*/ 6374814 h 6858000"/>
              <a:gd name="connsiteX10" fmla="*/ 2680522 w 2680522"/>
              <a:gd name="connsiteY10" fmla="*/ 3621656 h 6858000"/>
              <a:gd name="connsiteX11" fmla="*/ 1079623 w 2680522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80522" h="6858000">
                <a:moveTo>
                  <a:pt x="1057499" y="0"/>
                </a:moveTo>
                <a:lnTo>
                  <a:pt x="879731" y="0"/>
                </a:lnTo>
                <a:lnTo>
                  <a:pt x="901855" y="14997"/>
                </a:lnTo>
                <a:cubicBezTo>
                  <a:pt x="1929018" y="754641"/>
                  <a:pt x="2502754" y="2093192"/>
                  <a:pt x="2502754" y="3621656"/>
                </a:cubicBezTo>
                <a:cubicBezTo>
                  <a:pt x="2502754" y="4969131"/>
                  <a:pt x="1574029" y="5602839"/>
                  <a:pt x="628404" y="6374814"/>
                </a:cubicBezTo>
                <a:cubicBezTo>
                  <a:pt x="456201" y="6515397"/>
                  <a:pt x="285574" y="6653108"/>
                  <a:pt x="111756" y="6780599"/>
                </a:cubicBezTo>
                <a:lnTo>
                  <a:pt x="0" y="6858000"/>
                </a:lnTo>
                <a:lnTo>
                  <a:pt x="177768" y="6858000"/>
                </a:lnTo>
                <a:lnTo>
                  <a:pt x="289524" y="6780599"/>
                </a:lnTo>
                <a:cubicBezTo>
                  <a:pt x="463342" y="6653108"/>
                  <a:pt x="633969" y="6515397"/>
                  <a:pt x="806172" y="6374814"/>
                </a:cubicBezTo>
                <a:cubicBezTo>
                  <a:pt x="1751797" y="5602839"/>
                  <a:pt x="2680522" y="4969131"/>
                  <a:pt x="2680522" y="3621656"/>
                </a:cubicBezTo>
                <a:cubicBezTo>
                  <a:pt x="2680522" y="2093192"/>
                  <a:pt x="2106786" y="754641"/>
                  <a:pt x="1079623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939FFD2-2683-4DA5-9051-CEE8897AD810}"/>
              </a:ext>
            </a:extLst>
          </p:cNvPr>
          <p:cNvSpPr txBox="1"/>
          <p:nvPr/>
        </p:nvSpPr>
        <p:spPr>
          <a:xfrm>
            <a:off x="11925127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069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8379BF-94F6-43B6-BF04-9231B223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E9BDEFB-6ADE-4948-A31F-201893825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362C437-1FB2-4F43-8422-642C11CE4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5B9E9AB-D8DF-42FE-A2FD-D57A98F01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588C58-5C19-4DD7-9143-554EFECFB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CECE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F48BD5A-E6C5-4A02-BD3D-8A58E0E1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726" y="847638"/>
            <a:ext cx="9911139" cy="1261266"/>
          </a:xfrm>
        </p:spPr>
        <p:txBody>
          <a:bodyPr anchor="b">
            <a:noAutofit/>
          </a:bodyPr>
          <a:lstStyle/>
          <a:p>
            <a:r>
              <a:rPr lang="zh-TW" altLang="zh-TW" sz="7200" dirty="0"/>
              <a:t>常見的心臟疾病與症狀</a:t>
            </a:r>
            <a:r>
              <a:rPr lang="en-US" altLang="zh-TW" sz="7200" dirty="0"/>
              <a:t>:</a:t>
            </a:r>
            <a:br>
              <a:rPr lang="en-US" altLang="zh-TW" sz="6000" dirty="0"/>
            </a:b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CF4D56-1CD5-41B3-BC36-00378CD4E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275" y="3429000"/>
            <a:ext cx="9464040" cy="2497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5400" dirty="0"/>
              <a:t>八種與心血管疾病有關的術語</a:t>
            </a:r>
          </a:p>
          <a:p>
            <a:endParaRPr lang="zh-TW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820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F63B3F7-2397-48C4-8837-7C22B774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609600"/>
            <a:ext cx="9833548" cy="175260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>
                <a:solidFill>
                  <a:srgbClr val="FFFFFF"/>
                </a:solidFill>
              </a:rPr>
              <a:t>1.</a:t>
            </a:r>
            <a:r>
              <a:rPr lang="zh-TW" altLang="zh-TW" sz="6000" b="1" dirty="0">
                <a:solidFill>
                  <a:srgbClr val="FFFFFF"/>
                </a:solidFill>
              </a:rPr>
              <a:t>心血管疾病</a:t>
            </a:r>
            <a:r>
              <a:rPr lang="en-US" altLang="zh-TW" sz="6000" b="1" dirty="0">
                <a:solidFill>
                  <a:srgbClr val="FFFFFF"/>
                </a:solidFill>
              </a:rPr>
              <a:t>(CVD)</a:t>
            </a:r>
            <a:r>
              <a:rPr lang="zh-TW" altLang="zh-TW" sz="6000" b="1" dirty="0">
                <a:solidFill>
                  <a:srgbClr val="FFFFFF"/>
                </a:solidFill>
              </a:rPr>
              <a:t>：總稱</a:t>
            </a:r>
            <a:br>
              <a:rPr lang="zh-TW" altLang="zh-TW" sz="4000" dirty="0">
                <a:solidFill>
                  <a:srgbClr val="FFFFFF"/>
                </a:solidFill>
              </a:rPr>
            </a:br>
            <a:endParaRPr lang="zh-TW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27410-4C54-4796-B24E-4B43A54CA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765030"/>
          </a:xfrm>
        </p:spPr>
        <p:txBody>
          <a:bodyPr>
            <a:normAutofit/>
          </a:bodyPr>
          <a:lstStyle/>
          <a:p>
            <a:r>
              <a:rPr lang="zh-TW" altLang="zh-TW" sz="4000" dirty="0">
                <a:solidFill>
                  <a:srgbClr val="000000"/>
                </a:solidFill>
              </a:rPr>
              <a:t>全球最大的死亡原因</a:t>
            </a:r>
            <a:r>
              <a:rPr lang="zh-TW" altLang="en-US" sz="4000" dirty="0">
                <a:solidFill>
                  <a:srgbClr val="000000"/>
                </a:solidFill>
              </a:rPr>
              <a:t>之一</a:t>
            </a:r>
            <a:endParaRPr lang="en-US" altLang="zh-TW" sz="4000" dirty="0">
              <a:solidFill>
                <a:srgbClr val="000000"/>
              </a:solidFill>
            </a:endParaRPr>
          </a:p>
          <a:p>
            <a:endParaRPr lang="en-US" altLang="zh-TW" sz="4000" dirty="0">
              <a:solidFill>
                <a:srgbClr val="000000"/>
              </a:solidFill>
            </a:endParaRPr>
          </a:p>
          <a:p>
            <a:r>
              <a:rPr lang="zh-TW" altLang="zh-TW" sz="4000" dirty="0">
                <a:solidFill>
                  <a:srgbClr val="000000"/>
                </a:solidFill>
              </a:rPr>
              <a:t>包括心臟病、心臟停止</a:t>
            </a:r>
            <a:r>
              <a:rPr lang="en-US" altLang="zh-TW" sz="4000" dirty="0">
                <a:solidFill>
                  <a:srgbClr val="000000"/>
                </a:solidFill>
              </a:rPr>
              <a:t>…</a:t>
            </a:r>
            <a:r>
              <a:rPr lang="zh-TW" altLang="zh-TW" sz="4000" dirty="0">
                <a:solidFill>
                  <a:srgbClr val="000000"/>
                </a:solidFill>
              </a:rPr>
              <a:t>等等</a:t>
            </a:r>
          </a:p>
          <a:p>
            <a:endParaRPr lang="en-US" altLang="zh-TW" sz="4000" dirty="0">
              <a:solidFill>
                <a:srgbClr val="000000"/>
              </a:solidFill>
            </a:endParaRPr>
          </a:p>
          <a:p>
            <a:r>
              <a:rPr lang="zh-TW" altLang="zh-TW" sz="4000" dirty="0">
                <a:solidFill>
                  <a:srgbClr val="000000"/>
                </a:solidFill>
              </a:rPr>
              <a:t>與心臟或血管相關的任何疾病</a:t>
            </a:r>
          </a:p>
          <a:p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C66AB16-4E07-459C-BC78-4ABEC5D7ACEB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83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11E9724-1BB3-4766-94FD-2D5954B5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3817"/>
            <a:ext cx="11013135" cy="192725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</a:rPr>
              <a:t>2.</a:t>
            </a:r>
            <a:r>
              <a:rPr lang="zh-TW" altLang="zh-TW" sz="6000" b="1" dirty="0">
                <a:solidFill>
                  <a:schemeClr val="bg1"/>
                </a:solidFill>
              </a:rPr>
              <a:t>動脈粥樣硬化：心血管疾病的核心</a:t>
            </a:r>
            <a:br>
              <a:rPr lang="zh-TW" altLang="zh-TW" sz="4000" dirty="0">
                <a:solidFill>
                  <a:srgbClr val="000000"/>
                </a:solidFill>
              </a:rPr>
            </a:br>
            <a:endParaRPr lang="zh-TW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CB649-F29E-4C03-B639-A0030872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71073"/>
            <a:ext cx="12192000" cy="4286927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sz="4000" dirty="0">
                <a:solidFill>
                  <a:srgbClr val="000000"/>
                </a:solidFill>
              </a:rPr>
              <a:t>動脈內壁受損會形成脂肪斑塊</a:t>
            </a:r>
            <a:r>
              <a:rPr lang="en-US" altLang="zh-TW" sz="4000" dirty="0">
                <a:solidFill>
                  <a:srgbClr val="000000"/>
                </a:solidFill>
              </a:rPr>
              <a:t>-&gt;</a:t>
            </a:r>
            <a:r>
              <a:rPr lang="zh-TW" altLang="zh-TW" sz="4000" dirty="0">
                <a:solidFill>
                  <a:srgbClr val="000000"/>
                </a:solidFill>
              </a:rPr>
              <a:t>堵塞動脈</a:t>
            </a:r>
          </a:p>
          <a:p>
            <a:endParaRPr lang="en-US" altLang="zh-TW" sz="4000" dirty="0">
              <a:solidFill>
                <a:srgbClr val="000000"/>
              </a:solidFill>
            </a:endParaRPr>
          </a:p>
          <a:p>
            <a:r>
              <a:rPr lang="zh-TW" altLang="zh-TW" sz="4000" dirty="0">
                <a:solidFill>
                  <a:srgbClr val="000000"/>
                </a:solidFill>
              </a:rPr>
              <a:t>可能導致動脈瘤</a:t>
            </a:r>
            <a:r>
              <a:rPr lang="en-US" altLang="zh-TW" sz="4000" dirty="0">
                <a:solidFill>
                  <a:srgbClr val="000000"/>
                </a:solidFill>
              </a:rPr>
              <a:t>(</a:t>
            </a:r>
            <a:r>
              <a:rPr lang="zh-TW" altLang="zh-TW" sz="4000" dirty="0">
                <a:solidFill>
                  <a:srgbClr val="000000"/>
                </a:solidFill>
              </a:rPr>
              <a:t>如果動脈瘤破裂</a:t>
            </a:r>
            <a:r>
              <a:rPr lang="en-US" altLang="zh-TW" sz="4000" dirty="0">
                <a:solidFill>
                  <a:srgbClr val="000000"/>
                </a:solidFill>
              </a:rPr>
              <a:t>-&gt;</a:t>
            </a:r>
            <a:r>
              <a:rPr lang="zh-TW" altLang="zh-TW" sz="4000" dirty="0">
                <a:solidFill>
                  <a:srgbClr val="000000"/>
                </a:solidFill>
              </a:rPr>
              <a:t>有生命危險</a:t>
            </a:r>
            <a:r>
              <a:rPr lang="en-US" altLang="zh-TW" sz="4000" dirty="0">
                <a:solidFill>
                  <a:srgbClr val="000000"/>
                </a:solidFill>
              </a:rPr>
              <a:t>)</a:t>
            </a:r>
            <a:endParaRPr lang="zh-TW" altLang="zh-TW" sz="4000" dirty="0">
              <a:solidFill>
                <a:srgbClr val="000000"/>
              </a:solidFill>
            </a:endParaRPr>
          </a:p>
          <a:p>
            <a:endParaRPr lang="en-US" altLang="zh-TW" sz="4000" dirty="0">
              <a:solidFill>
                <a:srgbClr val="000000"/>
              </a:solidFill>
            </a:endParaRPr>
          </a:p>
          <a:p>
            <a:r>
              <a:rPr lang="zh-TW" altLang="zh-TW" sz="4000" dirty="0">
                <a:solidFill>
                  <a:srgbClr val="000000"/>
                </a:solidFill>
              </a:rPr>
              <a:t>通常在成年早期出現並持續發展</a:t>
            </a:r>
            <a:endParaRPr lang="en-US" altLang="zh-TW" sz="4000" dirty="0">
              <a:solidFill>
                <a:srgbClr val="000000"/>
              </a:solidFill>
            </a:endParaRPr>
          </a:p>
          <a:p>
            <a:endParaRPr lang="en-US" altLang="zh-TW" sz="4000" dirty="0">
              <a:solidFill>
                <a:srgbClr val="000000"/>
              </a:solidFill>
            </a:endParaRPr>
          </a:p>
          <a:p>
            <a:r>
              <a:rPr lang="zh-TW" altLang="zh-TW" sz="4000" dirty="0">
                <a:solidFill>
                  <a:srgbClr val="000000"/>
                </a:solidFill>
              </a:rPr>
              <a:t>與高血壓很相似</a:t>
            </a:r>
            <a:r>
              <a:rPr lang="en-US" altLang="zh-TW" sz="4000" dirty="0">
                <a:solidFill>
                  <a:srgbClr val="000000"/>
                </a:solidFill>
              </a:rPr>
              <a:t>:</a:t>
            </a:r>
            <a:r>
              <a:rPr lang="zh-TW" altLang="zh-TW" sz="4000" dirty="0">
                <a:solidFill>
                  <a:srgbClr val="000000"/>
                </a:solidFill>
              </a:rPr>
              <a:t>不會有明顯症狀</a:t>
            </a:r>
            <a:r>
              <a:rPr lang="en-US" altLang="zh-TW" sz="4000" dirty="0">
                <a:solidFill>
                  <a:srgbClr val="000000"/>
                </a:solidFill>
              </a:rPr>
              <a:t>/</a:t>
            </a:r>
            <a:r>
              <a:rPr lang="zh-TW" altLang="zh-TW" sz="4000" dirty="0">
                <a:solidFill>
                  <a:srgbClr val="000000"/>
                </a:solidFill>
              </a:rPr>
              <a:t>均是嚴重疾病的先兆</a:t>
            </a:r>
          </a:p>
          <a:p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01F2DAE-49E1-4F80-92F4-78FE389121D1}"/>
              </a:ext>
            </a:extLst>
          </p:cNvPr>
          <p:cNvSpPr txBox="1"/>
          <p:nvPr/>
        </p:nvSpPr>
        <p:spPr>
          <a:xfrm>
            <a:off x="1192079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55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918</Words>
  <Application>Microsoft Office PowerPoint</Application>
  <PresentationFormat>寬螢幕</PresentationFormat>
  <Paragraphs>123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Meiryo</vt:lpstr>
      <vt:lpstr>標楷體</vt:lpstr>
      <vt:lpstr>Arial</vt:lpstr>
      <vt:lpstr>Calibri</vt:lpstr>
      <vt:lpstr>Calibri Light</vt:lpstr>
      <vt:lpstr>Office 佈景主題</vt:lpstr>
      <vt:lpstr>心臟</vt:lpstr>
      <vt:lpstr>  簡介</vt:lpstr>
      <vt:lpstr>PowerPoint 簡報</vt:lpstr>
      <vt:lpstr>PowerPoint 簡報</vt:lpstr>
      <vt:lpstr>PowerPoint 簡報</vt:lpstr>
      <vt:lpstr>PowerPoint 簡報</vt:lpstr>
      <vt:lpstr>常見的心臟疾病與症狀: </vt:lpstr>
      <vt:lpstr>1.心血管疾病(CVD)：總稱 </vt:lpstr>
      <vt:lpstr>2.動脈粥樣硬化：心血管疾病的核心 </vt:lpstr>
      <vt:lpstr>3.冠心病： 冠狀動脈疾病、缺血性心臟病 </vt:lpstr>
      <vt:lpstr>4.心絞痛：胸部疼痛 </vt:lpstr>
      <vt:lpstr>5.心肌梗塞：心臟病發作 </vt:lpstr>
      <vt:lpstr>6.中風：腦部攻擊 </vt:lpstr>
      <vt:lpstr>7.心律不正： 過快、過慢或不規則的心跳 </vt:lpstr>
      <vt:lpstr>8.突發性心臟停止： </vt:lpstr>
      <vt:lpstr>心臟解剖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心臟</dc:title>
  <dc:creator>詠翔 張</dc:creator>
  <cp:lastModifiedBy>詠翔 張</cp:lastModifiedBy>
  <cp:revision>2</cp:revision>
  <dcterms:created xsi:type="dcterms:W3CDTF">2020-11-30T19:28:50Z</dcterms:created>
  <dcterms:modified xsi:type="dcterms:W3CDTF">2020-11-30T19:42:41Z</dcterms:modified>
</cp:coreProperties>
</file>