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A35"/>
    <a:srgbClr val="02EAEF"/>
    <a:srgbClr val="F8FAF9"/>
    <a:srgbClr val="E7EAF1"/>
    <a:srgbClr val="12161C"/>
    <a:srgbClr val="409ABA"/>
    <a:srgbClr val="64AFCA"/>
    <a:srgbClr val="FF6600"/>
    <a:srgbClr val="C5D2D8"/>
    <a:srgbClr val="70B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4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4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7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S0sQvuDwDc" TargetMode="External" /><Relationship Id="rId2" Type="http://schemas.openxmlformats.org/officeDocument/2006/relationships/hyperlink" Target="https://www.youtube.com/watch?v=VE5AWbKdkQA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youtube.com/watch?v=ln476RYed4o" TargetMode="External" /><Relationship Id="rId4" Type="http://schemas.openxmlformats.org/officeDocument/2006/relationships/hyperlink" Target="https://www.youtube.com/watch?v=rS3L1u0VVHE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2422298" y="1143441"/>
            <a:ext cx="6953033" cy="3011456"/>
          </a:xfrm>
          <a:custGeom>
            <a:avLst/>
            <a:gdLst>
              <a:gd name="connsiteX0" fmla="*/ 1239214 w 11416847"/>
              <a:gd name="connsiteY0" fmla="*/ 275576 h 5256652"/>
              <a:gd name="connsiteX1" fmla="*/ 84182 w 11416847"/>
              <a:gd name="connsiteY1" fmla="*/ 1382481 h 5256652"/>
              <a:gd name="connsiteX2" fmla="*/ 2875509 w 11416847"/>
              <a:gd name="connsiteY2" fmla="*/ 59008 h 5256652"/>
              <a:gd name="connsiteX3" fmla="*/ 60119 w 11416847"/>
              <a:gd name="connsiteY3" fmla="*/ 2778144 h 5256652"/>
              <a:gd name="connsiteX4" fmla="*/ 4752435 w 11416847"/>
              <a:gd name="connsiteY4" fmla="*/ 10881 h 5256652"/>
              <a:gd name="connsiteX5" fmla="*/ 11993 w 11416847"/>
              <a:gd name="connsiteY5" fmla="*/ 4053492 h 5256652"/>
              <a:gd name="connsiteX6" fmla="*/ 6484982 w 11416847"/>
              <a:gd name="connsiteY6" fmla="*/ 83071 h 5256652"/>
              <a:gd name="connsiteX7" fmla="*/ 204498 w 11416847"/>
              <a:gd name="connsiteY7" fmla="*/ 5256650 h 5256652"/>
              <a:gd name="connsiteX8" fmla="*/ 8289719 w 11416847"/>
              <a:gd name="connsiteY8" fmla="*/ 107134 h 5256652"/>
              <a:gd name="connsiteX9" fmla="*/ 2418309 w 11416847"/>
              <a:gd name="connsiteY9" fmla="*/ 5088208 h 5256652"/>
              <a:gd name="connsiteX10" fmla="*/ 9853824 w 11416847"/>
              <a:gd name="connsiteY10" fmla="*/ 83071 h 5256652"/>
              <a:gd name="connsiteX11" fmla="*/ 4415551 w 11416847"/>
              <a:gd name="connsiteY11" fmla="*/ 5232587 h 5256652"/>
              <a:gd name="connsiteX12" fmla="*/ 11201361 w 11416847"/>
              <a:gd name="connsiteY12" fmla="*/ 347765 h 5256652"/>
              <a:gd name="connsiteX13" fmla="*/ 6244351 w 11416847"/>
              <a:gd name="connsiteY13" fmla="*/ 5112271 h 5256652"/>
              <a:gd name="connsiteX14" fmla="*/ 11177298 w 11416847"/>
              <a:gd name="connsiteY14" fmla="*/ 1935934 h 5256652"/>
              <a:gd name="connsiteX15" fmla="*/ 8530351 w 11416847"/>
              <a:gd name="connsiteY15" fmla="*/ 5088208 h 5256652"/>
              <a:gd name="connsiteX16" fmla="*/ 11393867 w 11416847"/>
              <a:gd name="connsiteY16" fmla="*/ 3211281 h 5256652"/>
              <a:gd name="connsiteX17" fmla="*/ 9950077 w 11416847"/>
              <a:gd name="connsiteY17" fmla="*/ 5160397 h 5256652"/>
              <a:gd name="connsiteX18" fmla="*/ 11321677 w 11416847"/>
              <a:gd name="connsiteY18" fmla="*/ 4631008 h 525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416847" h="5256652">
                <a:moveTo>
                  <a:pt x="1239214" y="275576"/>
                </a:moveTo>
                <a:cubicBezTo>
                  <a:pt x="525340" y="847076"/>
                  <a:pt x="-188534" y="1418576"/>
                  <a:pt x="84182" y="1382481"/>
                </a:cubicBezTo>
                <a:cubicBezTo>
                  <a:pt x="356898" y="1346386"/>
                  <a:pt x="2879519" y="-173602"/>
                  <a:pt x="2875509" y="59008"/>
                </a:cubicBezTo>
                <a:cubicBezTo>
                  <a:pt x="2871499" y="291618"/>
                  <a:pt x="-252702" y="2786165"/>
                  <a:pt x="60119" y="2778144"/>
                </a:cubicBezTo>
                <a:cubicBezTo>
                  <a:pt x="372940" y="2770123"/>
                  <a:pt x="4760456" y="-201677"/>
                  <a:pt x="4752435" y="10881"/>
                </a:cubicBezTo>
                <a:cubicBezTo>
                  <a:pt x="4744414" y="223439"/>
                  <a:pt x="-276765" y="4041460"/>
                  <a:pt x="11993" y="4053492"/>
                </a:cubicBezTo>
                <a:cubicBezTo>
                  <a:pt x="300751" y="4065524"/>
                  <a:pt x="6452898" y="-117455"/>
                  <a:pt x="6484982" y="83071"/>
                </a:cubicBezTo>
                <a:cubicBezTo>
                  <a:pt x="6517066" y="283597"/>
                  <a:pt x="-96291" y="5252640"/>
                  <a:pt x="204498" y="5256650"/>
                </a:cubicBezTo>
                <a:cubicBezTo>
                  <a:pt x="505287" y="5260660"/>
                  <a:pt x="7920751" y="135208"/>
                  <a:pt x="8289719" y="107134"/>
                </a:cubicBezTo>
                <a:cubicBezTo>
                  <a:pt x="8658687" y="79060"/>
                  <a:pt x="2157625" y="5092218"/>
                  <a:pt x="2418309" y="5088208"/>
                </a:cubicBezTo>
                <a:cubicBezTo>
                  <a:pt x="2678993" y="5084198"/>
                  <a:pt x="9520950" y="59008"/>
                  <a:pt x="9853824" y="83071"/>
                </a:cubicBezTo>
                <a:cubicBezTo>
                  <a:pt x="10186698" y="107134"/>
                  <a:pt x="4190962" y="5188471"/>
                  <a:pt x="4415551" y="5232587"/>
                </a:cubicBezTo>
                <a:cubicBezTo>
                  <a:pt x="4640141" y="5276703"/>
                  <a:pt x="10896561" y="367818"/>
                  <a:pt x="11201361" y="347765"/>
                </a:cubicBezTo>
                <a:cubicBezTo>
                  <a:pt x="11506161" y="327712"/>
                  <a:pt x="6248361" y="4847576"/>
                  <a:pt x="6244351" y="5112271"/>
                </a:cubicBezTo>
                <a:cubicBezTo>
                  <a:pt x="6240341" y="5376966"/>
                  <a:pt x="10796298" y="1939945"/>
                  <a:pt x="11177298" y="1935934"/>
                </a:cubicBezTo>
                <a:cubicBezTo>
                  <a:pt x="11558298" y="1931924"/>
                  <a:pt x="8494256" y="4875650"/>
                  <a:pt x="8530351" y="5088208"/>
                </a:cubicBezTo>
                <a:cubicBezTo>
                  <a:pt x="8566446" y="5300766"/>
                  <a:pt x="11157246" y="3199250"/>
                  <a:pt x="11393867" y="3211281"/>
                </a:cubicBezTo>
                <a:cubicBezTo>
                  <a:pt x="11630488" y="3223312"/>
                  <a:pt x="9962109" y="4923776"/>
                  <a:pt x="9950077" y="5160397"/>
                </a:cubicBezTo>
                <a:cubicBezTo>
                  <a:pt x="9938045" y="5397018"/>
                  <a:pt x="10629861" y="5014013"/>
                  <a:pt x="11321677" y="4631008"/>
                </a:cubicBezTo>
              </a:path>
            </a:pathLst>
          </a:custGeom>
          <a:noFill/>
          <a:ln w="454025" cap="rnd">
            <a:solidFill>
              <a:schemeClr val="bg1"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503083" y="1763370"/>
            <a:ext cx="6835333" cy="1335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6000" b="1" kern="0" dirty="0">
                <a:solidFill>
                  <a:srgbClr val="FFC000"/>
                </a:solidFill>
                <a:latin typeface="a스케치고딕" panose="02020600000000000000" pitchFamily="18" charset="-127"/>
                <a:ea typeface="a스케치고딕" panose="02020600000000000000" pitchFamily="18" charset="-127"/>
              </a:rPr>
              <a:t>豬心解剖</a:t>
            </a:r>
            <a:endParaRPr lang="en-US" altLang="ko-KR" sz="6000" b="1" kern="0" dirty="0">
              <a:solidFill>
                <a:srgbClr val="FFC000"/>
              </a:solidFill>
              <a:latin typeface="a스케치고딕" panose="02020600000000000000" pitchFamily="18" charset="-127"/>
              <a:ea typeface="a스케치고딕" panose="02020600000000000000" pitchFamily="18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231254" y="1723241"/>
            <a:ext cx="1151929" cy="769253"/>
          </a:xfrm>
          <a:custGeom>
            <a:avLst/>
            <a:gdLst>
              <a:gd name="connsiteX0" fmla="*/ 1583770 w 2145509"/>
              <a:gd name="connsiteY0" fmla="*/ 89409 h 865292"/>
              <a:gd name="connsiteX1" fmla="*/ 553256 w 2145509"/>
              <a:gd name="connsiteY1" fmla="*/ 89409 h 865292"/>
              <a:gd name="connsiteX2" fmla="*/ 59770 w 2145509"/>
              <a:gd name="connsiteY2" fmla="*/ 858666 h 865292"/>
              <a:gd name="connsiteX3" fmla="*/ 1903085 w 2145509"/>
              <a:gd name="connsiteY3" fmla="*/ 437752 h 865292"/>
              <a:gd name="connsiteX4" fmla="*/ 2091770 w 2145509"/>
              <a:gd name="connsiteY4" fmla="*/ 16837 h 865292"/>
              <a:gd name="connsiteX5" fmla="*/ 1583770 w 2145509"/>
              <a:gd name="connsiteY5" fmla="*/ 89409 h 865292"/>
              <a:gd name="connsiteX0" fmla="*/ 1678467 w 2240206"/>
              <a:gd name="connsiteY0" fmla="*/ 89409 h 623189"/>
              <a:gd name="connsiteX1" fmla="*/ 647953 w 2240206"/>
              <a:gd name="connsiteY1" fmla="*/ 89409 h 623189"/>
              <a:gd name="connsiteX2" fmla="*/ 52867 w 2240206"/>
              <a:gd name="connsiteY2" fmla="*/ 604666 h 623189"/>
              <a:gd name="connsiteX3" fmla="*/ 1997782 w 2240206"/>
              <a:gd name="connsiteY3" fmla="*/ 437752 h 623189"/>
              <a:gd name="connsiteX4" fmla="*/ 2186467 w 2240206"/>
              <a:gd name="connsiteY4" fmla="*/ 16837 h 623189"/>
              <a:gd name="connsiteX5" fmla="*/ 1678467 w 2240206"/>
              <a:gd name="connsiteY5" fmla="*/ 89409 h 623189"/>
              <a:gd name="connsiteX0" fmla="*/ 1678467 w 2344235"/>
              <a:gd name="connsiteY0" fmla="*/ 39761 h 573541"/>
              <a:gd name="connsiteX1" fmla="*/ 647953 w 2344235"/>
              <a:gd name="connsiteY1" fmla="*/ 39761 h 573541"/>
              <a:gd name="connsiteX2" fmla="*/ 52867 w 2344235"/>
              <a:gd name="connsiteY2" fmla="*/ 555018 h 573541"/>
              <a:gd name="connsiteX3" fmla="*/ 1997782 w 2344235"/>
              <a:gd name="connsiteY3" fmla="*/ 388104 h 573541"/>
              <a:gd name="connsiteX4" fmla="*/ 2326167 w 2344235"/>
              <a:gd name="connsiteY4" fmla="*/ 81489 h 573541"/>
              <a:gd name="connsiteX5" fmla="*/ 1678467 w 2344235"/>
              <a:gd name="connsiteY5" fmla="*/ 39761 h 573541"/>
              <a:gd name="connsiteX0" fmla="*/ 1688072 w 2412491"/>
              <a:gd name="connsiteY0" fmla="*/ 39761 h 589897"/>
              <a:gd name="connsiteX1" fmla="*/ 657558 w 2412491"/>
              <a:gd name="connsiteY1" fmla="*/ 39761 h 589897"/>
              <a:gd name="connsiteX2" fmla="*/ 62472 w 2412491"/>
              <a:gd name="connsiteY2" fmla="*/ 555018 h 589897"/>
              <a:gd name="connsiteX3" fmla="*/ 2172487 w 2412491"/>
              <a:gd name="connsiteY3" fmla="*/ 451604 h 589897"/>
              <a:gd name="connsiteX4" fmla="*/ 2335772 w 2412491"/>
              <a:gd name="connsiteY4" fmla="*/ 81489 h 589897"/>
              <a:gd name="connsiteX5" fmla="*/ 1688072 w 2412491"/>
              <a:gd name="connsiteY5" fmla="*/ 39761 h 589897"/>
              <a:gd name="connsiteX0" fmla="*/ 1735510 w 2459929"/>
              <a:gd name="connsiteY0" fmla="*/ 63295 h 615617"/>
              <a:gd name="connsiteX1" fmla="*/ 448958 w 2459929"/>
              <a:gd name="connsiteY1" fmla="*/ 33783 h 615617"/>
              <a:gd name="connsiteX2" fmla="*/ 109910 w 2459929"/>
              <a:gd name="connsiteY2" fmla="*/ 578552 h 615617"/>
              <a:gd name="connsiteX3" fmla="*/ 2219925 w 2459929"/>
              <a:gd name="connsiteY3" fmla="*/ 475138 h 615617"/>
              <a:gd name="connsiteX4" fmla="*/ 2383210 w 2459929"/>
              <a:gd name="connsiteY4" fmla="*/ 105023 h 615617"/>
              <a:gd name="connsiteX5" fmla="*/ 1735510 w 2459929"/>
              <a:gd name="connsiteY5" fmla="*/ 63295 h 615617"/>
              <a:gd name="connsiteX0" fmla="*/ 1611954 w 2336373"/>
              <a:gd name="connsiteY0" fmla="*/ 60282 h 584843"/>
              <a:gd name="connsiteX1" fmla="*/ 325402 w 2336373"/>
              <a:gd name="connsiteY1" fmla="*/ 30770 h 584843"/>
              <a:gd name="connsiteX2" fmla="*/ 136964 w 2336373"/>
              <a:gd name="connsiteY2" fmla="*/ 534222 h 584843"/>
              <a:gd name="connsiteX3" fmla="*/ 2096369 w 2336373"/>
              <a:gd name="connsiteY3" fmla="*/ 472125 h 584843"/>
              <a:gd name="connsiteX4" fmla="*/ 2259654 w 2336373"/>
              <a:gd name="connsiteY4" fmla="*/ 102010 h 584843"/>
              <a:gd name="connsiteX5" fmla="*/ 1611954 w 2336373"/>
              <a:gd name="connsiteY5" fmla="*/ 60282 h 584843"/>
              <a:gd name="connsiteX0" fmla="*/ 1611954 w 2275694"/>
              <a:gd name="connsiteY0" fmla="*/ 59942 h 584503"/>
              <a:gd name="connsiteX1" fmla="*/ 325402 w 2275694"/>
              <a:gd name="connsiteY1" fmla="*/ 30430 h 584503"/>
              <a:gd name="connsiteX2" fmla="*/ 136964 w 2275694"/>
              <a:gd name="connsiteY2" fmla="*/ 533882 h 584503"/>
              <a:gd name="connsiteX3" fmla="*/ 2096369 w 2275694"/>
              <a:gd name="connsiteY3" fmla="*/ 471785 h 584503"/>
              <a:gd name="connsiteX4" fmla="*/ 2124106 w 2275694"/>
              <a:gd name="connsiteY4" fmla="*/ 89865 h 584503"/>
              <a:gd name="connsiteX5" fmla="*/ 1611954 w 2275694"/>
              <a:gd name="connsiteY5" fmla="*/ 59942 h 584503"/>
              <a:gd name="connsiteX0" fmla="*/ 1518333 w 2276799"/>
              <a:gd name="connsiteY0" fmla="*/ 35887 h 595862"/>
              <a:gd name="connsiteX1" fmla="*/ 322147 w 2276799"/>
              <a:gd name="connsiteY1" fmla="*/ 41789 h 595862"/>
              <a:gd name="connsiteX2" fmla="*/ 133709 w 2276799"/>
              <a:gd name="connsiteY2" fmla="*/ 545241 h 595862"/>
              <a:gd name="connsiteX3" fmla="*/ 2093114 w 2276799"/>
              <a:gd name="connsiteY3" fmla="*/ 483144 h 595862"/>
              <a:gd name="connsiteX4" fmla="*/ 2120851 w 2276799"/>
              <a:gd name="connsiteY4" fmla="*/ 101224 h 595862"/>
              <a:gd name="connsiteX5" fmla="*/ 1518333 w 2276799"/>
              <a:gd name="connsiteY5" fmla="*/ 35887 h 59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6799" h="595862">
                <a:moveTo>
                  <a:pt x="1518333" y="35887"/>
                </a:moveTo>
                <a:cubicBezTo>
                  <a:pt x="1218549" y="25981"/>
                  <a:pt x="552918" y="-43103"/>
                  <a:pt x="322147" y="41789"/>
                </a:cubicBezTo>
                <a:cubicBezTo>
                  <a:pt x="91376" y="126681"/>
                  <a:pt x="-161452" y="471682"/>
                  <a:pt x="133709" y="545241"/>
                </a:cubicBezTo>
                <a:cubicBezTo>
                  <a:pt x="428870" y="618800"/>
                  <a:pt x="1754447" y="623449"/>
                  <a:pt x="2093114" y="483144"/>
                </a:cubicBezTo>
                <a:cubicBezTo>
                  <a:pt x="2431781" y="342839"/>
                  <a:pt x="2216648" y="175767"/>
                  <a:pt x="2120851" y="101224"/>
                </a:cubicBezTo>
                <a:cubicBezTo>
                  <a:pt x="2025054" y="26681"/>
                  <a:pt x="1818117" y="45793"/>
                  <a:pt x="1518333" y="35887"/>
                </a:cubicBezTo>
                <a:close/>
              </a:path>
            </a:pathLst>
          </a:custGeom>
          <a:noFill/>
          <a:ln w="19050" cmpd="dbl">
            <a:solidFill>
              <a:schemeClr val="bg1">
                <a:lumMod val="95000"/>
              </a:schemeClr>
            </a:solidFill>
          </a:ln>
          <a:effectLst>
            <a:outerShdw dist="381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0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10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152399" y="1005840"/>
            <a:ext cx="118871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冠心病：冠狀動脈疾病、缺血性心臟病</a:t>
            </a:r>
            <a:endParaRPr lang="en-US" altLang="zh-TW" sz="4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當你的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冠狀動脈出現動脈粥樣硬化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時，這就是冠心病。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冠狀動脈粥樣硬化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並不會立即出現症狀</a:t>
            </a:r>
            <a:r>
              <a:rPr lang="zh-TW" altLang="en-US" sz="3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但是，隨著時間越久，斑塊會越積越大，並開始出現症狀。</a:t>
            </a:r>
            <a:endParaRPr lang="en-US" altLang="zh-TW" sz="36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404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269964" y="303900"/>
            <a:ext cx="116520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心絞痛：胸部疼痛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冠心病最常見的症狀是出現胸痛，又被稱為心絞痛。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心絞痛可以有不同的形式。不穩定心絞痛是很難預測的，而且很大機會會在靜止休息時出現，和持續較長時間。不穩定心絞痛被認為是緊急狀況，需立即治療。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還有另外兩種形式</a:t>
            </a:r>
            <a:r>
              <a:rPr lang="en-US" altLang="zh-TW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痙攣性心絞痛和微血管心絞痛。前者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較罕見，是由於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冠狀動脈痙攣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引致。而後者則是由於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冠心病出現在最小的冠狀動脈血管中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。它往往比穩定型心絞痛更嚴重，持續時間更長。</a:t>
            </a:r>
          </a:p>
        </p:txBody>
      </p:sp>
    </p:spTree>
    <p:extLst>
      <p:ext uri="{BB962C8B-B14F-4D97-AF65-F5344CB8AC3E}">
        <p14:creationId xmlns:p14="http://schemas.microsoft.com/office/powerpoint/2010/main" val="321737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152399" y="397133"/>
            <a:ext cx="1188719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心肌梗塞：心臟病發作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心臟病發作出現在缺乏含氧的血液的情況下，通常是由冠心病和動脈粥樣硬化引起的。與其他身體器官一樣，缺氧會導致心臟組織受損，並使心臟把血液供至身體不同部分的能力減弱。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心臟病發作可以來得十分突然。但是，更常見的是在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病發前數小時、數天，甚至是數週前出現症狀，並逐漸惡化</a:t>
            </a:r>
            <a:r>
              <a:rPr lang="zh-TW" altLang="en-US" sz="3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可能出現的症狀類似於心絞痛的症狀，以及頭暈、噁心或嘔吐。</a:t>
            </a:r>
          </a:p>
          <a:p>
            <a:endParaRPr lang="en-US" altLang="zh-TW" sz="60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697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48393" y="-2083"/>
            <a:ext cx="121871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中風：腦部攻擊</a:t>
            </a:r>
          </a:p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中風主要分為兩個主要類別：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缺血性中風和出血性中風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引致缺血性中風的過程與引致心臟病的過程非常相似。</a:t>
            </a:r>
          </a:p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它不是在冠狀動脈中形成斑塊，而是在向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大腦供血的血管中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出現。同樣，其成因亦是因動脈粥樣硬化。</a:t>
            </a:r>
          </a:p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談及症狀時，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FAST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算是一個總結：</a:t>
            </a:r>
            <a:b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ace dropping – 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臉部肌肉無力</a:t>
            </a:r>
            <a:b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rm weakness – 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手臂無力</a:t>
            </a:r>
            <a:b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peech difficulties – 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口齒不清</a:t>
            </a:r>
            <a:b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ime to call the emergency services – 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是時候呼叫緊急服務</a:t>
            </a:r>
          </a:p>
          <a:p>
            <a:endParaRPr lang="zh-TW" altLang="en-US" sz="32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83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843028" y="332951"/>
            <a:ext cx="10505941" cy="519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心律不正：過快、過慢或不規則的心跳</a:t>
            </a:r>
          </a:p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其中一種最常見，也是最有可能引致中風的就是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心房顫動</a:t>
            </a:r>
            <a:r>
              <a:rPr lang="zh-TW" altLang="en-US" sz="32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這是由於心臟的天然心律調整器出現問題，影響電脈衝控制心跳。特別的是，這會影響心臟內部的心房。</a:t>
            </a:r>
          </a:p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正常的心跳是每分鐘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60-80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次，但出現心房顫動的話，心房可能會出現每分鐘顫動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300-400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次。這代表著不是所有血液都能像正常一樣，沉積到心室。餘下的血液會留在心房。當血液停留在此，它很容易會凝固。如果這些凝固的斑塊破裂，就有機會進入血管。</a:t>
            </a:r>
          </a:p>
          <a:p>
            <a:endParaRPr lang="zh-TW" altLang="en-US" sz="32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80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269964" y="1092964"/>
            <a:ext cx="11652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而且，正如在血管中形成的凝塊一樣，那些在心臟中形成的血塊會阻礙大腦供血，最後導致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缺血性中風</a:t>
            </a:r>
            <a:r>
              <a:rPr lang="zh-TW" altLang="en-US" sz="3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6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心房顫動是出現在心臟上方的心房，而心臟下方的心室也有機會出現相似的顫動，名為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心室顫動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與心房顫動相比，其影響可以更突然和劇烈。</a:t>
            </a:r>
            <a:endParaRPr lang="zh-TW" altLang="en-US" sz="54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35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296090" y="1064509"/>
            <a:ext cx="11652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突發性心臟停止：</a:t>
            </a: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一旦出現心律不正，如心室顫動令心臟停止向身體其他部分供血，就會出現心臟停止。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大腦停止運作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，其他器官亦無法正常運作。因此，如果患者沒有得到適當治療，一般會在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數秒內失去意識，並在數分鐘內死亡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54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877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17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79817" y="1271353"/>
            <a:ext cx="104323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https://www.youtube.com/watch?v=VE5AWbKdkQA</a:t>
            </a:r>
            <a:endParaRPr lang="en-US" altLang="zh-TW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https://www.youtube.com/watch?v=gS0sQvuDwDc</a:t>
            </a:r>
            <a:endParaRPr lang="en-US" altLang="zh-TW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https://www.youtube.com/watch?v=rS3L1u0VVHE</a:t>
            </a:r>
            <a:endParaRPr lang="en-US" altLang="zh-TW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https://www.youtube.com/watch?v=ln476RYed4o</a:t>
            </a:r>
            <a:endParaRPr lang="en-US" altLang="zh-TW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77324" y="402264"/>
            <a:ext cx="4741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影片欣賞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9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627017" y="457200"/>
            <a:ext cx="110773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r>
              <a:rPr lang="en-US" altLang="zh-TW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健康成人的心臟，約為</a:t>
            </a:r>
            <a:r>
              <a:rPr lang="zh-TW" altLang="en-US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拳頭大小</a:t>
            </a:r>
            <a:r>
              <a:rPr lang="zh-TW" altLang="en-US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，重約</a:t>
            </a:r>
            <a:r>
              <a:rPr lang="en-US" altLang="zh-TW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200-300</a:t>
            </a:r>
            <a:r>
              <a:rPr lang="zh-TW" altLang="en-US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公克的肌肉幫浦，每天經由</a:t>
            </a:r>
            <a:r>
              <a:rPr lang="zh-TW" altLang="en-US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循環系統</a:t>
            </a:r>
            <a:r>
              <a:rPr lang="zh-TW" altLang="en-US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，將約</a:t>
            </a:r>
            <a:r>
              <a:rPr lang="en-US" altLang="zh-TW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7200</a:t>
            </a:r>
            <a:r>
              <a:rPr lang="zh-TW" altLang="en-US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公升的血液送至全身，每個心跳時，左心室大約擠出</a:t>
            </a:r>
            <a:r>
              <a:rPr lang="en-US" altLang="zh-TW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80-100cc</a:t>
            </a:r>
            <a:r>
              <a:rPr lang="zh-TW" altLang="en-US" sz="44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的血往全身輸送循環。</a:t>
            </a:r>
            <a:endParaRPr lang="en-US" altLang="zh-TW" sz="44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2632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766006"/>
            <a:ext cx="5239296" cy="4900548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7955280" y="679269"/>
            <a:ext cx="496389" cy="40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96743" y="298432"/>
            <a:ext cx="1449977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無名動脈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9248503" y="298432"/>
            <a:ext cx="3918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8921931" y="527032"/>
            <a:ext cx="326572" cy="45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9653451" y="679269"/>
            <a:ext cx="444138" cy="30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9400903" y="450832"/>
            <a:ext cx="3918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096794" y="296173"/>
            <a:ext cx="1556657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左頸總動脈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03525" y="296173"/>
            <a:ext cx="1795056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左鎖骨下動脈</a:t>
            </a:r>
          </a:p>
        </p:txBody>
      </p:sp>
      <p:sp>
        <p:nvSpPr>
          <p:cNvPr id="29" name="橢圓 28"/>
          <p:cNvSpPr/>
          <p:nvPr/>
        </p:nvSpPr>
        <p:spPr>
          <a:xfrm>
            <a:off x="7811589" y="3216280"/>
            <a:ext cx="235131" cy="195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6335486" y="3314252"/>
            <a:ext cx="1476103" cy="10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943600" y="2959542"/>
            <a:ext cx="391886" cy="1089944"/>
          </a:xfrm>
          <a:prstGeom prst="rect">
            <a:avLst/>
          </a:prstGeom>
          <a:solidFill>
            <a:srgbClr val="232A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節律點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0" y="-19431"/>
            <a:ext cx="59305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位於胸腔中央，心尖略偏左</a:t>
            </a:r>
            <a:endParaRPr lang="en-US" altLang="zh-TW" sz="32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構造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主要由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心肌構成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，其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收縮不受大腦支配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，為一種不隨意肌，能自動產生規律收縮。</a:t>
            </a:r>
            <a:endParaRPr lang="en-US" altLang="zh-TW" sz="32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心肌細胞間有特化的間隙接合構造，可使動作電位在相鄰心肌細胞間迅速傳導，因此，心房或心室收縮時，每個心肌細胞幾乎是同時進行收縮。</a:t>
            </a:r>
            <a:endParaRPr lang="en-US" altLang="zh-TW" sz="32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3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496389" y="326571"/>
            <a:ext cx="1064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*心壁有三層</a:t>
            </a:r>
            <a:r>
              <a:rPr lang="en-US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分別為心內膜</a:t>
            </a:r>
            <a:r>
              <a:rPr lang="en-US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心肌</a:t>
            </a:r>
            <a:r>
              <a:rPr lang="en-US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心外膜</a:t>
            </a:r>
            <a:endParaRPr lang="en-US" altLang="zh-TW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78823" y="966651"/>
            <a:ext cx="11038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心臟外有圍心膜保護，膜內有包心液，可減少心臟在搏動時與附近組織的摩擦。圍心膜共有兩層，心內膜緊貼在心肌表面，而心外膜包裹在心肌外側</a:t>
            </a:r>
            <a:endParaRPr lang="en-US" altLang="zh-TW" sz="36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心房肌肉壁較薄，心室肌肉壁較厚，尤以左心室最厚。</a:t>
            </a:r>
            <a:endParaRPr lang="en-US" altLang="zh-TW" sz="36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左右心房及左右心室間有一縱向的中膈隔開</a:t>
            </a:r>
            <a:endParaRPr lang="en-US" altLang="zh-TW" sz="36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172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56" y="990085"/>
            <a:ext cx="6102124" cy="418817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57841" y="378823"/>
            <a:ext cx="546027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竇房結</a:t>
            </a:r>
            <a:r>
              <a:rPr lang="en-US" altLang="zh-TW" sz="32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又稱節律點，位於右心房的上腔靜脈入口處，為一小群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特化的心肌細胞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，正常情況下會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自發性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的產生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規律的衝動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。若節律點活動不規則則可能導致心律不整。</a:t>
            </a:r>
            <a:endParaRPr lang="en-US" altLang="zh-TW" sz="32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*冠狀血管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體循環的分支</a:t>
            </a:r>
            <a:r>
              <a:rPr lang="zh-TW" altLang="en-US" sz="32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是心臟本身的血液供應系統。分為冠狀動脈</a:t>
            </a:r>
            <a:r>
              <a:rPr lang="en-US" altLang="zh-TW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2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冠狀靜脈和冠狀竇。</a:t>
            </a:r>
            <a:endParaRPr lang="en-US" altLang="zh-TW" sz="32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85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496389" y="326571"/>
            <a:ext cx="10646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瓣膜</a:t>
            </a:r>
            <a:r>
              <a:rPr lang="en-US" altLang="zh-TW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哺乳動物的心臟通常具有四個瓣膜，決定了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血液的流向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。心瓣前後的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血壓差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決定了它的開關。</a:t>
            </a:r>
            <a:endParaRPr lang="en-US" altLang="zh-TW" sz="36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78" y="1466605"/>
            <a:ext cx="4646976" cy="4403010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14912"/>
              </p:ext>
            </p:extLst>
          </p:nvPr>
        </p:nvGraphicFramePr>
        <p:xfrm>
          <a:off x="384556" y="1849063"/>
          <a:ext cx="652076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588">
                  <a:extLst>
                    <a:ext uri="{9D8B030D-6E8A-4147-A177-3AD203B41FA5}">
                      <a16:colId xmlns:a16="http://schemas.microsoft.com/office/drawing/2014/main" val="2297605843"/>
                    </a:ext>
                  </a:extLst>
                </a:gridCol>
                <a:gridCol w="2173588">
                  <a:extLst>
                    <a:ext uri="{9D8B030D-6E8A-4147-A177-3AD203B41FA5}">
                      <a16:colId xmlns:a16="http://schemas.microsoft.com/office/drawing/2014/main" val="113227377"/>
                    </a:ext>
                  </a:extLst>
                </a:gridCol>
                <a:gridCol w="2173588">
                  <a:extLst>
                    <a:ext uri="{9D8B030D-6E8A-4147-A177-3AD203B41FA5}">
                      <a16:colId xmlns:a16="http://schemas.microsoft.com/office/drawing/2014/main" val="1746485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瓣膜數目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520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TW" altLang="en-US" sz="2800" dirty="0"/>
                        <a:t>房室瓣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二尖瓣</a:t>
                      </a:r>
                      <a:r>
                        <a:rPr lang="en-US" altLang="zh-TW" sz="2800" dirty="0"/>
                        <a:t>(</a:t>
                      </a:r>
                      <a:r>
                        <a:rPr lang="zh-TW" altLang="en-US" sz="2800" dirty="0"/>
                        <a:t>僧帽瓣</a:t>
                      </a:r>
                      <a:r>
                        <a:rPr lang="en-US" altLang="zh-TW" sz="2800" dirty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551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三尖瓣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722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TW" altLang="en-US" sz="2800" dirty="0"/>
                        <a:t>半月瓣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主動脈瓣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818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肺動脈瓣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0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64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7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457200" y="600242"/>
            <a:ext cx="10646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*腱索</a:t>
            </a:r>
            <a:r>
              <a:rPr lang="en-US" altLang="zh-TW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三尖瓣和二尖瓣皆由強韌的腱索所固定，以免瓣葉被血液在心臟收縮，所產生的強大液壓迫開。腱索由尖瓣連接至心室內壁的乳頭狀肌之上。若腱索的功能不良，則會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導致血液錯誤倒流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，減低氧氣和養分的運輸效率。</a:t>
            </a:r>
            <a:endParaRPr lang="en-US" altLang="zh-TW" sz="36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39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8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78823" y="234482"/>
            <a:ext cx="1064622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常見的心臟疾病與症狀</a:t>
            </a:r>
            <a:r>
              <a:rPr lang="en-US" altLang="zh-TW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心血管疾病</a:t>
            </a:r>
            <a:r>
              <a:rPr lang="en-US" altLang="zh-TW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(CVD)</a:t>
            </a:r>
            <a:r>
              <a:rPr lang="zh-TW" altLang="en-US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一個總稱，當中包括心臟病、心臟停止、心臟病和更多。接下來將解釋八種與心血管疾病有關的重要術語。</a:t>
            </a:r>
            <a:endParaRPr lang="en-US" altLang="zh-TW" sz="4000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心血管疾病：總稱</a:t>
            </a:r>
            <a:endParaRPr lang="en-US" altLang="zh-TW" sz="4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心血管疾病</a:t>
            </a:r>
            <a:r>
              <a:rPr lang="en-US" altLang="zh-TW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(CVD)</a:t>
            </a:r>
            <a:r>
              <a:rPr lang="zh-TW" altLang="en-US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4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全球最大的死亡原因</a:t>
            </a:r>
            <a:r>
              <a:rPr lang="zh-TW" altLang="en-US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「心血管疾病」是指與</a:t>
            </a:r>
            <a:r>
              <a:rPr lang="zh-TW" altLang="en-US" sz="4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心臟或血管相關</a:t>
            </a:r>
            <a:r>
              <a:rPr lang="zh-TW" altLang="en-US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的任何疾病。</a:t>
            </a:r>
          </a:p>
          <a:p>
            <a:endParaRPr lang="zh-TW" altLang="en-US" sz="4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3600" dirty="0"/>
            </a:br>
            <a:endParaRPr lang="en-US" altLang="zh-TW" sz="36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830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D7C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853113"/>
            <a:ext cx="12192000" cy="704850"/>
          </a:xfrm>
          <a:prstGeom prst="rect">
            <a:avLst/>
          </a:prstGeom>
          <a:gradFill flip="none" rotWithShape="1">
            <a:gsLst>
              <a:gs pos="12000">
                <a:srgbClr val="A47D60"/>
              </a:gs>
              <a:gs pos="12000">
                <a:srgbClr val="86664D"/>
              </a:gs>
            </a:gsLst>
            <a:lin ang="54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912" y="6184107"/>
            <a:ext cx="9020175" cy="4667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8000">
                <a:srgbClr val="A47D60"/>
              </a:gs>
              <a:gs pos="68000">
                <a:srgbClr val="86664D"/>
              </a:gs>
            </a:gsLst>
            <a:lin ang="54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14444" y="5178259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85528" y="5377827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D80F2D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03083" y="5243768"/>
            <a:ext cx="117701" cy="650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04597" y="5303108"/>
            <a:ext cx="117701" cy="6500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35491" y="5520929"/>
            <a:ext cx="852487" cy="650080"/>
          </a:xfrm>
          <a:prstGeom prst="roundRect">
            <a:avLst>
              <a:gd name="adj" fmla="val 11290"/>
            </a:avLst>
          </a:prstGeom>
          <a:solidFill>
            <a:srgbClr val="A9928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9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48233" y="5793415"/>
            <a:ext cx="1152000" cy="378613"/>
            <a:chOff x="7125147" y="5808713"/>
            <a:chExt cx="1152000" cy="37861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198877" y="5966263"/>
              <a:ext cx="1004541" cy="221063"/>
            </a:xfrm>
            <a:prstGeom prst="roundRect">
              <a:avLst>
                <a:gd name="adj" fmla="val 30679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25147" y="5845969"/>
              <a:ext cx="1152000" cy="108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621852" y="5808713"/>
              <a:ext cx="158589" cy="152400"/>
            </a:xfrm>
            <a:prstGeom prst="roundRect">
              <a:avLst>
                <a:gd name="adj" fmla="val 11290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418011" y="888274"/>
            <a:ext cx="11599818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動脈粥樣硬化：心血管疾病的核心</a:t>
            </a:r>
            <a:endParaRPr lang="en-US" altLang="zh-TW" sz="4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動脈內壁受損，脂肪斑塊就會形成，並堵塞動脈</a:t>
            </a:r>
            <a:r>
              <a:rPr lang="zh-TW" altLang="en-US" sz="3600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動脈粥樣硬化也可能會導致動脈瘤，如果動脈瘤破裂，就有可能會有生命危險。</a:t>
            </a:r>
          </a:p>
          <a:p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動脈粥樣硬化通常在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成年的早期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出現，並持續發展，動脈粥樣硬化與高血壓很相似，兩者都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不會有明顯症狀</a:t>
            </a:r>
            <a:r>
              <a:rPr lang="zh-TW" altLang="en-US" sz="3600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，但均是嚴重疾病的先兆。</a:t>
            </a:r>
          </a:p>
          <a:p>
            <a:endParaRPr lang="zh-TW" altLang="en-US" sz="6000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54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3600" dirty="0"/>
            </a:br>
            <a:endParaRPr lang="en-US" altLang="zh-TW" sz="36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905961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1318</Words>
  <Application>Microsoft Office PowerPoint</Application>
  <PresentationFormat>寬螢幕</PresentationFormat>
  <Paragraphs>110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9_Office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賴勁丞</cp:lastModifiedBy>
  <cp:revision>97</cp:revision>
  <dcterms:created xsi:type="dcterms:W3CDTF">2019-04-04T08:27:38Z</dcterms:created>
  <dcterms:modified xsi:type="dcterms:W3CDTF">2020-08-24T23:15:56Z</dcterms:modified>
</cp:coreProperties>
</file>