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2"/>
  </p:notesMasterIdLst>
  <p:sldIdLst>
    <p:sldId id="256" r:id="rId2"/>
    <p:sldId id="260" r:id="rId3"/>
    <p:sldId id="262" r:id="rId4"/>
    <p:sldId id="266" r:id="rId5"/>
    <p:sldId id="267" r:id="rId6"/>
    <p:sldId id="270" r:id="rId7"/>
    <p:sldId id="274" r:id="rId8"/>
    <p:sldId id="272" r:id="rId9"/>
    <p:sldId id="278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chang" initials="R" lastIdx="1" clrIdx="0">
    <p:extLst>
      <p:ext uri="{19B8F6BF-5375-455C-9EA6-DF929625EA0E}">
        <p15:presenceInfo xmlns:p15="http://schemas.microsoft.com/office/powerpoint/2012/main" userId="Ryanch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5T17:47:06.10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93F5E-F834-4EB6-B020-F3A09DB03194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4F99A-EF0C-4DB6-B49B-2B352E538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15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4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408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341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601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710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407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091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8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4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4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6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9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9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8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3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3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6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8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1FDCC-AE11-4A78-8B62-4EC7011DB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史萊姆製作    </a:t>
            </a:r>
            <a:br>
              <a:rPr lang="en-US" altLang="zh-TW" dirty="0">
                <a:solidFill>
                  <a:schemeClr val="bg1"/>
                </a:solidFill>
              </a:rPr>
            </a:br>
            <a:br>
              <a:rPr lang="zh-TW" altLang="en-US" dirty="0"/>
            </a:b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52A16A-27D0-4562-B344-CCEDD1A4E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593E22D-EB76-443D-9D6E-755939B90922}"/>
              </a:ext>
            </a:extLst>
          </p:cNvPr>
          <p:cNvSpPr txBox="1"/>
          <p:nvPr/>
        </p:nvSpPr>
        <p:spPr>
          <a:xfrm>
            <a:off x="4933390" y="1771947"/>
            <a:ext cx="14430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/>
              <a:t>:D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160107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AD873-7357-4EAA-970C-30B5227F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973668"/>
            <a:ext cx="4177867" cy="1391692"/>
          </a:xfrm>
        </p:spPr>
        <p:txBody>
          <a:bodyPr>
            <a:normAutofit/>
          </a:bodyPr>
          <a:lstStyle/>
          <a:p>
            <a:endParaRPr lang="zh-TW" altLang="en-US">
              <a:solidFill>
                <a:schemeClr val="tx2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9624B3-CE6D-4376-B85E-A3C60E7A5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603500"/>
            <a:ext cx="4072673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5500" dirty="0">
                <a:solidFill>
                  <a:srgbClr val="FF0000"/>
                </a:solidFill>
                <a:latin typeface="Algerian" panose="04020705040A02060702" pitchFamily="82" charset="0"/>
              </a:rPr>
              <a:t>Thanks for listening</a:t>
            </a:r>
          </a:p>
          <a:p>
            <a:pPr marL="0" indent="0">
              <a:buNone/>
            </a:pPr>
            <a:r>
              <a:rPr lang="en-US" altLang="zh-TW" sz="5500" dirty="0">
                <a:solidFill>
                  <a:srgbClr val="FF0000"/>
                </a:solidFill>
                <a:latin typeface="Algerian" panose="04020705040A02060702" pitchFamily="82" charset="0"/>
              </a:rPr>
              <a:t>:D</a:t>
            </a:r>
            <a:endParaRPr lang="zh-TW" altLang="en-US" sz="55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667EAA-A0F2-4FBB-A995-BCD054D12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1" r="9693" b="-1"/>
          <a:stretch/>
        </p:blipFill>
        <p:spPr>
          <a:xfrm>
            <a:off x="5120117" y="461681"/>
            <a:ext cx="6585549" cy="5934638"/>
          </a:xfrm>
          <a:custGeom>
            <a:avLst/>
            <a:gdLst>
              <a:gd name="connsiteX0" fmla="*/ 225406 w 6585549"/>
              <a:gd name="connsiteY0" fmla="*/ 0 h 5934638"/>
              <a:gd name="connsiteX1" fmla="*/ 6585549 w 6585549"/>
              <a:gd name="connsiteY1" fmla="*/ 0 h 5934638"/>
              <a:gd name="connsiteX2" fmla="*/ 6585549 w 6585549"/>
              <a:gd name="connsiteY2" fmla="*/ 5934638 h 5934638"/>
              <a:gd name="connsiteX3" fmla="*/ 226600 w 6585549"/>
              <a:gd name="connsiteY3" fmla="*/ 5934638 h 5934638"/>
              <a:gd name="connsiteX4" fmla="*/ 214529 w 6585549"/>
              <a:gd name="connsiteY4" fmla="*/ 5856373 h 5934638"/>
              <a:gd name="connsiteX5" fmla="*/ 203238 w 6585549"/>
              <a:gd name="connsiteY5" fmla="*/ 5780097 h 5934638"/>
              <a:gd name="connsiteX6" fmla="*/ 191320 w 6585549"/>
              <a:gd name="connsiteY6" fmla="*/ 5689292 h 5934638"/>
              <a:gd name="connsiteX7" fmla="*/ 177049 w 6585549"/>
              <a:gd name="connsiteY7" fmla="*/ 5581536 h 5934638"/>
              <a:gd name="connsiteX8" fmla="*/ 161995 w 6585549"/>
              <a:gd name="connsiteY8" fmla="*/ 5462279 h 5934638"/>
              <a:gd name="connsiteX9" fmla="*/ 146156 w 6585549"/>
              <a:gd name="connsiteY9" fmla="*/ 5327888 h 5934638"/>
              <a:gd name="connsiteX10" fmla="*/ 129376 w 6585549"/>
              <a:gd name="connsiteY10" fmla="*/ 5181389 h 5934638"/>
              <a:gd name="connsiteX11" fmla="*/ 112596 w 6585549"/>
              <a:gd name="connsiteY11" fmla="*/ 5022177 h 5934638"/>
              <a:gd name="connsiteX12" fmla="*/ 95503 w 6585549"/>
              <a:gd name="connsiteY12" fmla="*/ 4852675 h 5934638"/>
              <a:gd name="connsiteX13" fmla="*/ 79664 w 6585549"/>
              <a:gd name="connsiteY13" fmla="*/ 4669854 h 5934638"/>
              <a:gd name="connsiteX14" fmla="*/ 64453 w 6585549"/>
              <a:gd name="connsiteY14" fmla="*/ 4478558 h 5934638"/>
              <a:gd name="connsiteX15" fmla="*/ 50652 w 6585549"/>
              <a:gd name="connsiteY15" fmla="*/ 4276365 h 5934638"/>
              <a:gd name="connsiteX16" fmla="*/ 37480 w 6585549"/>
              <a:gd name="connsiteY16" fmla="*/ 4065697 h 5934638"/>
              <a:gd name="connsiteX17" fmla="*/ 25091 w 6585549"/>
              <a:gd name="connsiteY17" fmla="*/ 3845949 h 5934638"/>
              <a:gd name="connsiteX18" fmla="*/ 20700 w 6585549"/>
              <a:gd name="connsiteY18" fmla="*/ 3733351 h 5934638"/>
              <a:gd name="connsiteX19" fmla="*/ 15838 w 6585549"/>
              <a:gd name="connsiteY19" fmla="*/ 3618331 h 5934638"/>
              <a:gd name="connsiteX20" fmla="*/ 11291 w 6585549"/>
              <a:gd name="connsiteY20" fmla="*/ 3501495 h 5934638"/>
              <a:gd name="connsiteX21" fmla="*/ 8311 w 6585549"/>
              <a:gd name="connsiteY21" fmla="*/ 3384054 h 5934638"/>
              <a:gd name="connsiteX22" fmla="*/ 5645 w 6585549"/>
              <a:gd name="connsiteY22" fmla="*/ 3264191 h 5934638"/>
              <a:gd name="connsiteX23" fmla="*/ 2822 w 6585549"/>
              <a:gd name="connsiteY23" fmla="*/ 3143118 h 5934638"/>
              <a:gd name="connsiteX24" fmla="*/ 941 w 6585549"/>
              <a:gd name="connsiteY24" fmla="*/ 3019623 h 5934638"/>
              <a:gd name="connsiteX25" fmla="*/ 941 w 6585549"/>
              <a:gd name="connsiteY25" fmla="*/ 2894918 h 5934638"/>
              <a:gd name="connsiteX26" fmla="*/ 0 w 6585549"/>
              <a:gd name="connsiteY26" fmla="*/ 2769001 h 5934638"/>
              <a:gd name="connsiteX27" fmla="*/ 941 w 6585549"/>
              <a:gd name="connsiteY27" fmla="*/ 2641874 h 5934638"/>
              <a:gd name="connsiteX28" fmla="*/ 2822 w 6585549"/>
              <a:gd name="connsiteY28" fmla="*/ 2512931 h 5934638"/>
              <a:gd name="connsiteX29" fmla="*/ 4547 w 6585549"/>
              <a:gd name="connsiteY29" fmla="*/ 2383988 h 5934638"/>
              <a:gd name="connsiteX30" fmla="*/ 8311 w 6585549"/>
              <a:gd name="connsiteY30" fmla="*/ 2253229 h 5934638"/>
              <a:gd name="connsiteX31" fmla="*/ 12232 w 6585549"/>
              <a:gd name="connsiteY31" fmla="*/ 2121259 h 5934638"/>
              <a:gd name="connsiteX32" fmla="*/ 16779 w 6585549"/>
              <a:gd name="connsiteY32" fmla="*/ 1989289 h 5934638"/>
              <a:gd name="connsiteX33" fmla="*/ 23209 w 6585549"/>
              <a:gd name="connsiteY33" fmla="*/ 1856108 h 5934638"/>
              <a:gd name="connsiteX34" fmla="*/ 30893 w 6585549"/>
              <a:gd name="connsiteY34" fmla="*/ 1721716 h 5934638"/>
              <a:gd name="connsiteX35" fmla="*/ 38264 w 6585549"/>
              <a:gd name="connsiteY35" fmla="*/ 1586720 h 5934638"/>
              <a:gd name="connsiteX36" fmla="*/ 47673 w 6585549"/>
              <a:gd name="connsiteY36" fmla="*/ 1451723 h 5934638"/>
              <a:gd name="connsiteX37" fmla="*/ 58964 w 6585549"/>
              <a:gd name="connsiteY37" fmla="*/ 1314910 h 5934638"/>
              <a:gd name="connsiteX38" fmla="*/ 70255 w 6585549"/>
              <a:gd name="connsiteY38" fmla="*/ 1179913 h 5934638"/>
              <a:gd name="connsiteX39" fmla="*/ 83271 w 6585549"/>
              <a:gd name="connsiteY39" fmla="*/ 1042495 h 5934638"/>
              <a:gd name="connsiteX40" fmla="*/ 97542 w 6585549"/>
              <a:gd name="connsiteY40" fmla="*/ 904471 h 5934638"/>
              <a:gd name="connsiteX41" fmla="*/ 112596 w 6585549"/>
              <a:gd name="connsiteY41" fmla="*/ 768263 h 5934638"/>
              <a:gd name="connsiteX42" fmla="*/ 130160 w 6585549"/>
              <a:gd name="connsiteY42" fmla="*/ 630240 h 5934638"/>
              <a:gd name="connsiteX43" fmla="*/ 148978 w 6585549"/>
              <a:gd name="connsiteY43" fmla="*/ 492821 h 5934638"/>
              <a:gd name="connsiteX44" fmla="*/ 167640 w 6585549"/>
              <a:gd name="connsiteY44" fmla="*/ 354798 h 5934638"/>
              <a:gd name="connsiteX45" fmla="*/ 189438 w 6585549"/>
              <a:gd name="connsiteY45" fmla="*/ 217380 h 5934638"/>
              <a:gd name="connsiteX46" fmla="*/ 211706 w 6585549"/>
              <a:gd name="connsiteY46" fmla="*/ 80567 h 593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663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5E187-024F-4F95-86BE-4F1C409E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材料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5" name="內容版面配置區 4" descr="一張含有 室內, 桌, 坐, 小 的圖片&#10;&#10;自動產生的描述">
            <a:extLst>
              <a:ext uri="{FF2B5EF4-FFF2-40B4-BE49-F238E27FC236}">
                <a16:creationId xmlns:a16="http://schemas.microsoft.com/office/drawing/2014/main" id="{9F06ABBB-43BB-4BBA-99AE-3BBBD1367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33410"/>
            <a:ext cx="12191999" cy="5258979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15C1875-E807-4258-B3B1-99500A95DFD5}"/>
              </a:ext>
            </a:extLst>
          </p:cNvPr>
          <p:cNvSpPr txBox="1"/>
          <p:nvPr/>
        </p:nvSpPr>
        <p:spPr>
          <a:xfrm>
            <a:off x="5499803" y="3633344"/>
            <a:ext cx="1411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小蘇打粉</a:t>
            </a:r>
            <a:r>
              <a:rPr lang="en-US" altLang="zh-TW" dirty="0"/>
              <a:t>(NaHCO3)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1D594D-2C3D-4812-B6CF-9B115988F561}"/>
              </a:ext>
            </a:extLst>
          </p:cNvPr>
          <p:cNvSpPr txBox="1"/>
          <p:nvPr/>
        </p:nvSpPr>
        <p:spPr>
          <a:xfrm>
            <a:off x="9386048" y="3907475"/>
            <a:ext cx="1695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    膠水</a:t>
            </a:r>
            <a:endParaRPr lang="en-US" altLang="zh-TW" dirty="0"/>
          </a:p>
          <a:p>
            <a:r>
              <a:rPr lang="en-US" altLang="zh-TW" dirty="0"/>
              <a:t>/</a:t>
            </a:r>
            <a:r>
              <a:rPr lang="zh-TW" altLang="en-US" dirty="0"/>
              <a:t>聚乙烯醇</a:t>
            </a:r>
            <a:r>
              <a:rPr lang="en-US" altLang="zh-TW" dirty="0"/>
              <a:t>/</a:t>
            </a:r>
          </a:p>
          <a:p>
            <a:r>
              <a:rPr lang="en-US" altLang="zh-TW" dirty="0"/>
              <a:t>(C2H4O)x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43A5D89-A626-4B32-804F-66E5051CD947}"/>
              </a:ext>
            </a:extLst>
          </p:cNvPr>
          <p:cNvSpPr txBox="1"/>
          <p:nvPr/>
        </p:nvSpPr>
        <p:spPr>
          <a:xfrm>
            <a:off x="7840952" y="556116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一氧化二氫</a:t>
            </a:r>
            <a:endParaRPr lang="en-US" altLang="zh-TW" dirty="0"/>
          </a:p>
          <a:p>
            <a:r>
              <a:rPr lang="en-US" altLang="zh-TW" dirty="0"/>
              <a:t>(H2O)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3EDC95D-27A7-4B23-A45C-CAC8A460D8FA}"/>
              </a:ext>
            </a:extLst>
          </p:cNvPr>
          <p:cNvSpPr txBox="1"/>
          <p:nvPr/>
        </p:nvSpPr>
        <p:spPr>
          <a:xfrm flipH="1">
            <a:off x="1549942" y="3399825"/>
            <a:ext cx="3298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       硼砂</a:t>
            </a:r>
            <a:r>
              <a:rPr lang="en-US" altLang="zh-TW" dirty="0"/>
              <a:t>(</a:t>
            </a:r>
            <a:r>
              <a:rPr lang="zh-TW" altLang="en-US" dirty="0"/>
              <a:t>四硼酸鈉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(Na₂[B₄O₅(OH)₄]·8H₂O)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9F40045-9058-4641-AC0E-D854ACAFA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682" y="1307321"/>
            <a:ext cx="2646121" cy="20925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FC2F774-FF4A-4B86-95AE-F7CC6701C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917" y="2296356"/>
            <a:ext cx="2628900" cy="1266825"/>
          </a:xfrm>
          <a:prstGeom prst="rect">
            <a:avLst/>
          </a:prstGeom>
        </p:spPr>
      </p:pic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8CB4258C-41F9-4CD6-90F6-0FCC8D3B0D50}"/>
              </a:ext>
            </a:extLst>
          </p:cNvPr>
          <p:cNvCxnSpPr/>
          <p:nvPr/>
        </p:nvCxnSpPr>
        <p:spPr>
          <a:xfrm flipH="1">
            <a:off x="1819835" y="3563181"/>
            <a:ext cx="32273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F693BD8-3758-4D68-9B20-F40BC3029C3D}"/>
              </a:ext>
            </a:extLst>
          </p:cNvPr>
          <p:cNvCxnSpPr/>
          <p:nvPr/>
        </p:nvCxnSpPr>
        <p:spPr>
          <a:xfrm flipV="1">
            <a:off x="1810871" y="2929768"/>
            <a:ext cx="0" cy="63341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C9D4CB33-AE9A-41F1-BE2C-3655015FC92A}"/>
              </a:ext>
            </a:extLst>
          </p:cNvPr>
          <p:cNvCxnSpPr/>
          <p:nvPr/>
        </p:nvCxnSpPr>
        <p:spPr>
          <a:xfrm>
            <a:off x="1819835" y="2929768"/>
            <a:ext cx="89647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44344B2D-B67D-4B7F-A3AF-8EC6196C587E}"/>
              </a:ext>
            </a:extLst>
          </p:cNvPr>
          <p:cNvCxnSpPr>
            <a:stCxn id="4" idx="1"/>
          </p:cNvCxnSpPr>
          <p:nvPr/>
        </p:nvCxnSpPr>
        <p:spPr>
          <a:xfrm flipH="1">
            <a:off x="8122024" y="4369140"/>
            <a:ext cx="126402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CAACF34-E2FE-4974-B588-358AD0BD392B}"/>
              </a:ext>
            </a:extLst>
          </p:cNvPr>
          <p:cNvCxnSpPr/>
          <p:nvPr/>
        </p:nvCxnSpPr>
        <p:spPr>
          <a:xfrm flipV="1">
            <a:off x="8148918" y="3137647"/>
            <a:ext cx="0" cy="123149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0B876DA3-30AA-4C83-BC8E-1EED060279D2}"/>
              </a:ext>
            </a:extLst>
          </p:cNvPr>
          <p:cNvCxnSpPr/>
          <p:nvPr/>
        </p:nvCxnSpPr>
        <p:spPr>
          <a:xfrm>
            <a:off x="8148918" y="3137647"/>
            <a:ext cx="3614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89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4919C3-42C4-4EE9-903C-07595883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BEB635-B8BA-41B4-B74D-C3E5005D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/>
              <a:t>步驟</a:t>
            </a:r>
            <a:r>
              <a:rPr lang="en-US" altLang="zh-TW" sz="3600" dirty="0"/>
              <a:t>1. </a:t>
            </a:r>
            <a:r>
              <a:rPr lang="zh-TW" altLang="en-US" sz="3600" dirty="0"/>
              <a:t>加水至硼砂中。</a:t>
            </a:r>
            <a:endParaRPr lang="en-US" altLang="zh-TW" sz="3600" dirty="0"/>
          </a:p>
          <a:p>
            <a:r>
              <a:rPr lang="zh-TW" altLang="en-US" sz="3600" dirty="0"/>
              <a:t>步驟</a:t>
            </a:r>
            <a:r>
              <a:rPr lang="en-US" altLang="zh-TW" sz="3600" dirty="0"/>
              <a:t>2.</a:t>
            </a:r>
            <a:r>
              <a:rPr lang="zh-TW" altLang="en-US" sz="3600" dirty="0"/>
              <a:t>硼砂水溶液加膠水到紙杯中。</a:t>
            </a:r>
          </a:p>
          <a:p>
            <a:r>
              <a:rPr lang="zh-TW" altLang="en-US" sz="3600" dirty="0"/>
              <a:t>步驟</a:t>
            </a:r>
            <a:r>
              <a:rPr lang="en-US" altLang="zh-TW" sz="3600" dirty="0"/>
              <a:t>3. </a:t>
            </a:r>
            <a:r>
              <a:rPr lang="zh-TW" altLang="en-US" sz="3600" dirty="0"/>
              <a:t>量測 </a:t>
            </a:r>
            <a:r>
              <a:rPr lang="en-US" altLang="zh-TW" sz="3600" dirty="0"/>
              <a:t>25c.c </a:t>
            </a:r>
            <a:r>
              <a:rPr lang="zh-TW" altLang="en-US" sz="3600" dirty="0"/>
              <a:t>的硼砂水，至紙杯中，倒入後立刻攪拌。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2A4891-0916-4E24-9CFD-0D0A0FDCE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364" y="0"/>
            <a:ext cx="5029636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9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AF607-3D8C-4DBD-A613-4A47FB12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圖片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7874C80-9206-4B3A-8A57-3D453C410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4001" y="2550847"/>
            <a:ext cx="2502037" cy="33334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6355FE0-15EA-472A-961A-CDD868EA2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970" y="2550849"/>
            <a:ext cx="2502036" cy="333348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E5E7B03-D2FE-4C96-B04D-ACDF3890D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8" y="2550848"/>
            <a:ext cx="2502037" cy="33334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A159DA8-5CCF-44CF-BD40-33A1A124A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7111" y="3844877"/>
            <a:ext cx="1292464" cy="157900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5A9A2DD-8F78-4A32-A8F0-EB891F59D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490" y="3844876"/>
            <a:ext cx="1292464" cy="15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036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A3BCB-42EE-42E4-A413-2CFB2B0C2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zh-TW" altLang="en-US" dirty="0">
                <a:solidFill>
                  <a:srgbClr val="00B0F0"/>
                </a:solidFill>
              </a:rPr>
              <a:t>原理</a:t>
            </a:r>
            <a:r>
              <a:rPr lang="en-US" altLang="zh-TW" dirty="0">
                <a:solidFill>
                  <a:srgbClr val="00B0F0"/>
                </a:solidFill>
              </a:rPr>
              <a:t>?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8A2F26-221C-44A3-BF41-643D8317B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6600" dirty="0">
                <a:solidFill>
                  <a:schemeClr val="tx1"/>
                </a:solidFill>
              </a:rPr>
              <a:t>交聯作用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55D6A9-DB62-4E22-898A-5C3A9200D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69" y="3184600"/>
            <a:ext cx="3185560" cy="318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5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162C4-A9C0-4CBC-A321-A61A3F40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>
            <a:normAutofit/>
          </a:bodyPr>
          <a:lstStyle/>
          <a:p>
            <a:br>
              <a:rPr lang="zh-TW" altLang="en-US" sz="3200" dirty="0"/>
            </a:br>
            <a:endParaRPr lang="zh-TW" altLang="en-US" sz="3200" dirty="0"/>
          </a:p>
        </p:txBody>
      </p:sp>
      <p:sp>
        <p:nvSpPr>
          <p:cNvPr id="38" name="內容版面配置區 5">
            <a:extLst>
              <a:ext uri="{FF2B5EF4-FFF2-40B4-BE49-F238E27FC236}">
                <a16:creationId xmlns:a16="http://schemas.microsoft.com/office/drawing/2014/main" id="{130D4F3A-C691-49CF-AB8E-0BED41DFB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16" y="3826738"/>
            <a:ext cx="11637584" cy="2546900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zh-TW" altLang="en-US" sz="4500" dirty="0"/>
              <a:t>硼砂為出發點</a:t>
            </a:r>
            <a:r>
              <a:rPr lang="en-US" altLang="zh-TW" sz="4500" dirty="0"/>
              <a:t>:</a:t>
            </a:r>
            <a:endParaRPr lang="zh-TW" altLang="en-US" sz="4500" dirty="0"/>
          </a:p>
          <a:p>
            <a:pPr marL="0" indent="0">
              <a:buNone/>
            </a:pPr>
            <a:r>
              <a:rPr lang="en-US" altLang="zh-TW" sz="4500" dirty="0"/>
              <a:t>1.</a:t>
            </a:r>
            <a:r>
              <a:rPr lang="zh-TW" altLang="en-US" sz="4500" dirty="0"/>
              <a:t>聚乙烯醇 </a:t>
            </a:r>
            <a:r>
              <a:rPr lang="en-US" altLang="zh-TW" sz="4500" dirty="0"/>
              <a:t>(PVA) </a:t>
            </a:r>
            <a:r>
              <a:rPr lang="zh-TW" altLang="en-US" sz="4500" dirty="0"/>
              <a:t>上的醇基進行縮合反應並且脫去水分子，使得聚乙烯醇分子交聯在一起</a:t>
            </a:r>
          </a:p>
          <a:p>
            <a:pPr marL="0" indent="0">
              <a:buNone/>
            </a:pPr>
            <a:r>
              <a:rPr lang="zh-TW" altLang="en-US" sz="4500" dirty="0"/>
              <a:t>而形成具有彈性的黏土狀聚合物。</a:t>
            </a:r>
          </a:p>
          <a:p>
            <a:pPr marL="0" indent="0">
              <a:buNone/>
            </a:pPr>
            <a:r>
              <a:rPr lang="en-US" altLang="zh-TW" sz="4500" dirty="0"/>
              <a:t>2. B(OH)4-   </a:t>
            </a:r>
            <a:r>
              <a:rPr lang="zh-TW" altLang="en-US" sz="4500" dirty="0"/>
              <a:t>，利用四個</a:t>
            </a:r>
            <a:r>
              <a:rPr lang="en-US" altLang="zh-TW" sz="4500" dirty="0"/>
              <a:t>OH</a:t>
            </a:r>
            <a:r>
              <a:rPr lang="zh-TW" altLang="en-US" sz="4500" dirty="0"/>
              <a:t>基與聚乙烯醇的</a:t>
            </a:r>
            <a:r>
              <a:rPr lang="en-US" altLang="zh-TW" sz="4500" dirty="0"/>
              <a:t>OH</a:t>
            </a:r>
            <a:r>
              <a:rPr lang="zh-TW" altLang="en-US" sz="4500" dirty="0"/>
              <a:t>基產生氫鍵或脫水反應。</a:t>
            </a:r>
          </a:p>
          <a:p>
            <a:pPr marL="0" indent="0">
              <a:buNone/>
            </a:pPr>
            <a:r>
              <a:rPr lang="en-US" altLang="zh-TW" sz="4500" dirty="0"/>
              <a:t>									</a:t>
            </a:r>
            <a:r>
              <a:rPr lang="zh-TW" altLang="en-US" sz="4500" dirty="0"/>
              <a:t>         二種可能：</a:t>
            </a:r>
            <a:r>
              <a:rPr lang="en-US" altLang="zh-TW" sz="4500" dirty="0"/>
              <a:t>1.</a:t>
            </a:r>
            <a:r>
              <a:rPr lang="zh-TW" altLang="en-US" sz="4500" dirty="0"/>
              <a:t>或</a:t>
            </a:r>
            <a:r>
              <a:rPr lang="en-US" altLang="zh-TW" sz="4500" dirty="0"/>
              <a:t>2.</a:t>
            </a:r>
            <a:endParaRPr lang="zh-TW" altLang="en-US" sz="4500" dirty="0"/>
          </a:p>
          <a:p>
            <a:pPr marL="0" indent="0">
              <a:buNone/>
            </a:pPr>
            <a:endParaRPr lang="en-US" altLang="zh-TW" sz="11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7FA2266-9F30-4CB9-B610-92340F297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501"/>
            <a:ext cx="5495365" cy="323895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CB54267-B430-4891-B137-F87262FF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64" y="380946"/>
            <a:ext cx="6696636" cy="304805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037F82C-9FA7-4180-A384-14EC8E0DF9C8}"/>
              </a:ext>
            </a:extLst>
          </p:cNvPr>
          <p:cNvSpPr txBox="1"/>
          <p:nvPr/>
        </p:nvSpPr>
        <p:spPr>
          <a:xfrm>
            <a:off x="4654634" y="380946"/>
            <a:ext cx="23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>
                    <a:lumMod val="95000"/>
                    <a:lumOff val="5000"/>
                  </a:schemeClr>
                </a:solidFill>
              </a:rPr>
              <a:t>(C2H4O)x</a:t>
            </a:r>
            <a:r>
              <a:rPr lang="zh-TW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聚乙烯醇</a:t>
            </a:r>
            <a:endParaRPr lang="en-US" altLang="zh-TW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F128444-B3CB-4C37-8B7C-F7B735EB2E61}"/>
              </a:ext>
            </a:extLst>
          </p:cNvPr>
          <p:cNvSpPr txBox="1"/>
          <p:nvPr/>
        </p:nvSpPr>
        <p:spPr>
          <a:xfrm>
            <a:off x="5736606" y="2960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  <a:highlight>
                  <a:srgbClr val="800080"/>
                </a:highlight>
              </a:rPr>
              <a:t>1.</a:t>
            </a:r>
            <a:endParaRPr lang="zh-TW" altLang="en-US" dirty="0">
              <a:solidFill>
                <a:schemeClr val="bg1"/>
              </a:solidFill>
              <a:highlight>
                <a:srgbClr val="800080"/>
              </a:highlight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6CB4D54-C049-439A-B16E-AA8A4000DBA0}"/>
              </a:ext>
            </a:extLst>
          </p:cNvPr>
          <p:cNvSpPr txBox="1"/>
          <p:nvPr/>
        </p:nvSpPr>
        <p:spPr>
          <a:xfrm>
            <a:off x="11262807" y="299696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  <a:highlight>
                  <a:srgbClr val="800080"/>
                </a:highlight>
              </a:rPr>
              <a:t>2.</a:t>
            </a:r>
            <a:endParaRPr lang="zh-TW" altLang="en-US" dirty="0">
              <a:solidFill>
                <a:schemeClr val="bg1"/>
              </a:solidFill>
              <a:highlight>
                <a:srgbClr val="8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4409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2F9C8-35A7-4771-A25E-7E2A81C1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補充</a:t>
            </a:r>
            <a:r>
              <a:rPr lang="en-US" altLang="zh-TW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:</a:t>
            </a:r>
            <a:r>
              <a:rPr lang="zh-TW" alt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縮合反應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B1E10D-E84B-4991-A143-CF2113E91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3" y="4591665"/>
            <a:ext cx="3382298" cy="1150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TW" altLang="en-US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045AF1-AEF3-49C5-9CC9-94B99239E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20471"/>
            <a:ext cx="8132963" cy="26176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1B42337-31DC-4C37-9CBF-0655FE0E4E72}"/>
              </a:ext>
            </a:extLst>
          </p:cNvPr>
          <p:cNvSpPr txBox="1"/>
          <p:nvPr/>
        </p:nvSpPr>
        <p:spPr>
          <a:xfrm>
            <a:off x="-27812" y="1835696"/>
            <a:ext cx="1515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Ex: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5624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ED3399-6C90-4CF1-A97B-53DB0C36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1241266"/>
            <a:ext cx="4089633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400" dirty="0">
                <a:solidFill>
                  <a:schemeClr val="tx2"/>
                </a:solidFill>
              </a:rPr>
              <a:t>史萊姆的安全性</a:t>
            </a:r>
            <a:r>
              <a:rPr lang="en-US" altLang="zh-TW" sz="5400" dirty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4" name="圖片 3" descr="一張含有 時鐘 的圖片&#10;&#10;自動產生的描述">
            <a:extLst>
              <a:ext uri="{FF2B5EF4-FFF2-40B4-BE49-F238E27FC236}">
                <a16:creationId xmlns:a16="http://schemas.microsoft.com/office/drawing/2014/main" id="{DF4FCD09-08C3-4F81-AB24-5D4185F40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44" r="1" b="2540"/>
          <a:stretch/>
        </p:blipFill>
        <p:spPr>
          <a:xfrm>
            <a:off x="5120117" y="461681"/>
            <a:ext cx="6585549" cy="5934638"/>
          </a:xfrm>
          <a:custGeom>
            <a:avLst/>
            <a:gdLst>
              <a:gd name="connsiteX0" fmla="*/ 225406 w 6585549"/>
              <a:gd name="connsiteY0" fmla="*/ 0 h 5934638"/>
              <a:gd name="connsiteX1" fmla="*/ 6585549 w 6585549"/>
              <a:gd name="connsiteY1" fmla="*/ 0 h 5934638"/>
              <a:gd name="connsiteX2" fmla="*/ 6585549 w 6585549"/>
              <a:gd name="connsiteY2" fmla="*/ 5934638 h 5934638"/>
              <a:gd name="connsiteX3" fmla="*/ 226600 w 6585549"/>
              <a:gd name="connsiteY3" fmla="*/ 5934638 h 5934638"/>
              <a:gd name="connsiteX4" fmla="*/ 214529 w 6585549"/>
              <a:gd name="connsiteY4" fmla="*/ 5856373 h 5934638"/>
              <a:gd name="connsiteX5" fmla="*/ 203238 w 6585549"/>
              <a:gd name="connsiteY5" fmla="*/ 5780097 h 5934638"/>
              <a:gd name="connsiteX6" fmla="*/ 191320 w 6585549"/>
              <a:gd name="connsiteY6" fmla="*/ 5689292 h 5934638"/>
              <a:gd name="connsiteX7" fmla="*/ 177049 w 6585549"/>
              <a:gd name="connsiteY7" fmla="*/ 5581536 h 5934638"/>
              <a:gd name="connsiteX8" fmla="*/ 161995 w 6585549"/>
              <a:gd name="connsiteY8" fmla="*/ 5462279 h 5934638"/>
              <a:gd name="connsiteX9" fmla="*/ 146156 w 6585549"/>
              <a:gd name="connsiteY9" fmla="*/ 5327888 h 5934638"/>
              <a:gd name="connsiteX10" fmla="*/ 129376 w 6585549"/>
              <a:gd name="connsiteY10" fmla="*/ 5181389 h 5934638"/>
              <a:gd name="connsiteX11" fmla="*/ 112596 w 6585549"/>
              <a:gd name="connsiteY11" fmla="*/ 5022177 h 5934638"/>
              <a:gd name="connsiteX12" fmla="*/ 95503 w 6585549"/>
              <a:gd name="connsiteY12" fmla="*/ 4852675 h 5934638"/>
              <a:gd name="connsiteX13" fmla="*/ 79664 w 6585549"/>
              <a:gd name="connsiteY13" fmla="*/ 4669854 h 5934638"/>
              <a:gd name="connsiteX14" fmla="*/ 64453 w 6585549"/>
              <a:gd name="connsiteY14" fmla="*/ 4478558 h 5934638"/>
              <a:gd name="connsiteX15" fmla="*/ 50652 w 6585549"/>
              <a:gd name="connsiteY15" fmla="*/ 4276365 h 5934638"/>
              <a:gd name="connsiteX16" fmla="*/ 37480 w 6585549"/>
              <a:gd name="connsiteY16" fmla="*/ 4065697 h 5934638"/>
              <a:gd name="connsiteX17" fmla="*/ 25091 w 6585549"/>
              <a:gd name="connsiteY17" fmla="*/ 3845949 h 5934638"/>
              <a:gd name="connsiteX18" fmla="*/ 20700 w 6585549"/>
              <a:gd name="connsiteY18" fmla="*/ 3733351 h 5934638"/>
              <a:gd name="connsiteX19" fmla="*/ 15838 w 6585549"/>
              <a:gd name="connsiteY19" fmla="*/ 3618331 h 5934638"/>
              <a:gd name="connsiteX20" fmla="*/ 11291 w 6585549"/>
              <a:gd name="connsiteY20" fmla="*/ 3501495 h 5934638"/>
              <a:gd name="connsiteX21" fmla="*/ 8311 w 6585549"/>
              <a:gd name="connsiteY21" fmla="*/ 3384054 h 5934638"/>
              <a:gd name="connsiteX22" fmla="*/ 5645 w 6585549"/>
              <a:gd name="connsiteY22" fmla="*/ 3264191 h 5934638"/>
              <a:gd name="connsiteX23" fmla="*/ 2822 w 6585549"/>
              <a:gd name="connsiteY23" fmla="*/ 3143118 h 5934638"/>
              <a:gd name="connsiteX24" fmla="*/ 941 w 6585549"/>
              <a:gd name="connsiteY24" fmla="*/ 3019623 h 5934638"/>
              <a:gd name="connsiteX25" fmla="*/ 941 w 6585549"/>
              <a:gd name="connsiteY25" fmla="*/ 2894918 h 5934638"/>
              <a:gd name="connsiteX26" fmla="*/ 0 w 6585549"/>
              <a:gd name="connsiteY26" fmla="*/ 2769001 h 5934638"/>
              <a:gd name="connsiteX27" fmla="*/ 941 w 6585549"/>
              <a:gd name="connsiteY27" fmla="*/ 2641874 h 5934638"/>
              <a:gd name="connsiteX28" fmla="*/ 2822 w 6585549"/>
              <a:gd name="connsiteY28" fmla="*/ 2512931 h 5934638"/>
              <a:gd name="connsiteX29" fmla="*/ 4547 w 6585549"/>
              <a:gd name="connsiteY29" fmla="*/ 2383988 h 5934638"/>
              <a:gd name="connsiteX30" fmla="*/ 8311 w 6585549"/>
              <a:gd name="connsiteY30" fmla="*/ 2253229 h 5934638"/>
              <a:gd name="connsiteX31" fmla="*/ 12232 w 6585549"/>
              <a:gd name="connsiteY31" fmla="*/ 2121259 h 5934638"/>
              <a:gd name="connsiteX32" fmla="*/ 16779 w 6585549"/>
              <a:gd name="connsiteY32" fmla="*/ 1989289 h 5934638"/>
              <a:gd name="connsiteX33" fmla="*/ 23209 w 6585549"/>
              <a:gd name="connsiteY33" fmla="*/ 1856108 h 5934638"/>
              <a:gd name="connsiteX34" fmla="*/ 30893 w 6585549"/>
              <a:gd name="connsiteY34" fmla="*/ 1721716 h 5934638"/>
              <a:gd name="connsiteX35" fmla="*/ 38264 w 6585549"/>
              <a:gd name="connsiteY35" fmla="*/ 1586720 h 5934638"/>
              <a:gd name="connsiteX36" fmla="*/ 47673 w 6585549"/>
              <a:gd name="connsiteY36" fmla="*/ 1451723 h 5934638"/>
              <a:gd name="connsiteX37" fmla="*/ 58964 w 6585549"/>
              <a:gd name="connsiteY37" fmla="*/ 1314910 h 5934638"/>
              <a:gd name="connsiteX38" fmla="*/ 70255 w 6585549"/>
              <a:gd name="connsiteY38" fmla="*/ 1179913 h 5934638"/>
              <a:gd name="connsiteX39" fmla="*/ 83271 w 6585549"/>
              <a:gd name="connsiteY39" fmla="*/ 1042495 h 5934638"/>
              <a:gd name="connsiteX40" fmla="*/ 97542 w 6585549"/>
              <a:gd name="connsiteY40" fmla="*/ 904471 h 5934638"/>
              <a:gd name="connsiteX41" fmla="*/ 112596 w 6585549"/>
              <a:gd name="connsiteY41" fmla="*/ 768263 h 5934638"/>
              <a:gd name="connsiteX42" fmla="*/ 130160 w 6585549"/>
              <a:gd name="connsiteY42" fmla="*/ 630240 h 5934638"/>
              <a:gd name="connsiteX43" fmla="*/ 148978 w 6585549"/>
              <a:gd name="connsiteY43" fmla="*/ 492821 h 5934638"/>
              <a:gd name="connsiteX44" fmla="*/ 167640 w 6585549"/>
              <a:gd name="connsiteY44" fmla="*/ 354798 h 5934638"/>
              <a:gd name="connsiteX45" fmla="*/ 189438 w 6585549"/>
              <a:gd name="connsiteY45" fmla="*/ 217380 h 5934638"/>
              <a:gd name="connsiteX46" fmla="*/ 211706 w 6585549"/>
              <a:gd name="connsiteY46" fmla="*/ 80567 h 593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6452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D6914-8DD6-41E4-AD25-A1FB0D10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8E2548-95DF-4E3B-ABC8-BFEB679E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2294965"/>
            <a:ext cx="10363200" cy="4186517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</a:rPr>
              <a:t>一般而言，透過完好的皮膚吸收硼的機會應該不大，但若接觸含有過量硼的玩具後未有徹底洗手，除了可能</a:t>
            </a:r>
            <a:r>
              <a:rPr lang="zh-TW" altLang="en-US" sz="2800" dirty="0">
                <a:solidFill>
                  <a:srgbClr val="FF0000"/>
                </a:solidFill>
              </a:rPr>
              <a:t>經由雙手接觸食物和飲品而誤食硼化合物</a:t>
            </a:r>
            <a:r>
              <a:rPr lang="zh-TW" altLang="en-US" sz="2800" dirty="0">
                <a:solidFill>
                  <a:schemeClr val="tx1"/>
                </a:solidFill>
              </a:rPr>
              <a:t>外，亦會經由</a:t>
            </a:r>
            <a:r>
              <a:rPr lang="zh-TW" altLang="en-US" sz="2800" dirty="0">
                <a:solidFill>
                  <a:srgbClr val="FF0000"/>
                </a:solidFill>
              </a:rPr>
              <a:t>雙手觸及嘴巴而增加攝入體內的機會</a:t>
            </a:r>
          </a:p>
          <a:p>
            <a:r>
              <a:rPr lang="zh-TW" altLang="en-US" sz="2800" dirty="0">
                <a:solidFill>
                  <a:schemeClr val="tx1"/>
                </a:solidFill>
              </a:rPr>
              <a:t>硼化合物屬於較新的毒性危害，若經口服途徑攝入過量硼可致危險，又強調若攝入中等至高劑量硼，可引致</a:t>
            </a:r>
            <a:r>
              <a:rPr lang="zh-TW" altLang="en-US" sz="2800" dirty="0">
                <a:solidFill>
                  <a:srgbClr val="FF0000"/>
                </a:solidFill>
              </a:rPr>
              <a:t>作嘔</a:t>
            </a:r>
            <a:r>
              <a:rPr lang="zh-TW" altLang="en-US" sz="2800" dirty="0">
                <a:solidFill>
                  <a:schemeClr val="tx1"/>
                </a:solidFill>
              </a:rPr>
              <a:t>、</a:t>
            </a:r>
            <a:r>
              <a:rPr lang="zh-TW" altLang="en-US" sz="2800" dirty="0">
                <a:solidFill>
                  <a:srgbClr val="FF0000"/>
                </a:solidFill>
              </a:rPr>
              <a:t>嘔吐</a:t>
            </a:r>
            <a:r>
              <a:rPr lang="zh-TW" altLang="en-US" sz="2800" dirty="0">
                <a:solidFill>
                  <a:schemeClr val="tx1"/>
                </a:solidFill>
              </a:rPr>
              <a:t>，長遠更可能</a:t>
            </a:r>
            <a:r>
              <a:rPr lang="zh-TW" altLang="en-US" sz="2800" dirty="0">
                <a:solidFill>
                  <a:srgbClr val="FF0000"/>
                </a:solidFill>
              </a:rPr>
              <a:t>對個人生殖健康</a:t>
            </a:r>
            <a:r>
              <a:rPr lang="zh-TW" altLang="en-US" sz="2800" dirty="0">
                <a:solidFill>
                  <a:schemeClr val="tx1"/>
                </a:solidFill>
              </a:rPr>
              <a:t>造成影響</a:t>
            </a:r>
          </a:p>
          <a:p>
            <a:r>
              <a:rPr lang="zh-TW" altLang="en-US" sz="2800" dirty="0">
                <a:solidFill>
                  <a:schemeClr val="tx1"/>
                </a:solidFill>
              </a:rPr>
              <a:t>兒童不應重複接觸硼化合物，並認為該些物質會對</a:t>
            </a:r>
            <a:r>
              <a:rPr lang="zh-TW" altLang="en-US" sz="2800" dirty="0">
                <a:solidFill>
                  <a:srgbClr val="FF0000"/>
                </a:solidFill>
              </a:rPr>
              <a:t>生育能力</a:t>
            </a:r>
            <a:r>
              <a:rPr lang="zh-TW" altLang="en-US" sz="2800" dirty="0">
                <a:solidFill>
                  <a:schemeClr val="tx1"/>
                </a:solidFill>
              </a:rPr>
              <a:t>和</a:t>
            </a:r>
            <a:r>
              <a:rPr lang="zh-TW" altLang="en-US" sz="2800" dirty="0">
                <a:solidFill>
                  <a:srgbClr val="FF0000"/>
                </a:solidFill>
              </a:rPr>
              <a:t>胎兒胚胎發展</a:t>
            </a:r>
            <a:r>
              <a:rPr lang="zh-TW" altLang="en-US" sz="2800" dirty="0">
                <a:solidFill>
                  <a:schemeClr val="tx1"/>
                </a:solidFill>
              </a:rPr>
              <a:t>造成影響。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5232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323</Words>
  <Application>Microsoft Office PowerPoint</Application>
  <PresentationFormat>寬螢幕</PresentationFormat>
  <Paragraphs>35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Algerian</vt:lpstr>
      <vt:lpstr>Arial</vt:lpstr>
      <vt:lpstr>Calibri</vt:lpstr>
      <vt:lpstr>Century Gothic</vt:lpstr>
      <vt:lpstr>Wingdings 3</vt:lpstr>
      <vt:lpstr>離子會議室</vt:lpstr>
      <vt:lpstr>史萊姆製作      </vt:lpstr>
      <vt:lpstr>材料:</vt:lpstr>
      <vt:lpstr>製作:</vt:lpstr>
      <vt:lpstr>圖片:</vt:lpstr>
      <vt:lpstr>原理?</vt:lpstr>
      <vt:lpstr> </vt:lpstr>
      <vt:lpstr>補充:縮合反應</vt:lpstr>
      <vt:lpstr>史萊姆的安全性?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史萊姆      </dc:title>
  <dc:creator>Ryanchang</dc:creator>
  <cp:lastModifiedBy>Ryanchang</cp:lastModifiedBy>
  <cp:revision>4</cp:revision>
  <dcterms:created xsi:type="dcterms:W3CDTF">2020-01-02T13:48:10Z</dcterms:created>
  <dcterms:modified xsi:type="dcterms:W3CDTF">2020-01-02T14:11:42Z</dcterms:modified>
</cp:coreProperties>
</file>