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6" r:id="rId6"/>
    <p:sldId id="272" r:id="rId7"/>
    <p:sldId id="273" r:id="rId8"/>
    <p:sldId id="274" r:id="rId9"/>
    <p:sldId id="267" r:id="rId10"/>
    <p:sldId id="275" r:id="rId11"/>
    <p:sldId id="276" r:id="rId12"/>
    <p:sldId id="277" r:id="rId13"/>
    <p:sldId id="271" r:id="rId14"/>
    <p:sldId id="279" r:id="rId15"/>
    <p:sldId id="278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295153139740781E-2"/>
          <c:y val="3.5709063733692918E-2"/>
          <c:w val="0.95241030668831761"/>
          <c:h val="0.77671189873091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FF0000">
                <a:alpha val="47000"/>
              </a:srgbClr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8-44AA-9BED-1D4E74D676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4">
                <a:alpha val="39000"/>
              </a:schemeClr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8-4AFF-A009-7114F5A15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078144"/>
        <c:axId val="420078536"/>
      </c:barChart>
      <c:catAx>
        <c:axId val="4200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20078536"/>
        <c:crosses val="autoZero"/>
        <c:auto val="1"/>
        <c:lblAlgn val="ctr"/>
        <c:lblOffset val="100"/>
        <c:noMultiLvlLbl val="0"/>
      </c:catAx>
      <c:valAx>
        <c:axId val="42007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200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D706-6B65-4F9A-9DB1-6530B90D583A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2024/4/8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C7E5F31-650B-46E6-84CB-7C81CF34224F}" type="datetime1">
              <a:rPr lang="zh-TW" altLang="en-US" smtClean="0"/>
              <a:t>2024/4/8</a:t>
            </a:fld>
            <a:endParaRPr 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66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65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2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90526-269D-4682-8F04-9C439B5086B5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105B24-EE9D-4CCA-9557-5A1C3BAF87EF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D721A-1473-4CD0-BAC2-57ECD31F8ED4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DF2C3-75CA-49A7-860B-FDFFD5ABA335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B69E2-E52D-467D-A68B-A8F82AAF4EFE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D928B-C758-47E4-A0B9-9F7C816076FC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67A0D-6F36-47CD-88CD-706B5146F648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4E03D-6EA9-41AC-B89B-4448D229F39E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FE4B2-56AE-41E8-B118-6AA985E7F4B6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F63991-9515-4EAB-A81B-9F4E7A40DDBF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781E8-1B8E-4C27-8C7F-A93F4A4E66F8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D6B5A4-1413-4DD4-8197-FE6D72B7D8F0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C4C92A8-6E0D-45AA-B6A1-522F8E285635}" type="datetime1">
              <a:rPr lang="zh-TW" altLang="en-US" noProof="0" smtClean="0"/>
              <a:t>2024/4/8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1B7BAC7-FE87-40F6-AA24-4F4685D1B02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台灣外送文化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94729"/>
            <a:ext cx="9144000" cy="159571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3</a:t>
            </a:r>
            <a:r>
              <a:rPr lang="zh-TW" altLang="en-US" dirty="0"/>
              <a:t>王柏堯   </a:t>
            </a:r>
            <a:r>
              <a:rPr lang="en-US" altLang="zh-TW" dirty="0"/>
              <a:t>5</a:t>
            </a:r>
            <a:r>
              <a:rPr lang="zh-TW" altLang="en-US" dirty="0"/>
              <a:t>江佳融   </a:t>
            </a:r>
            <a:r>
              <a:rPr lang="en-US" altLang="zh-TW" dirty="0"/>
              <a:t>19</a:t>
            </a:r>
            <a:r>
              <a:rPr lang="zh-TW" altLang="en-US" dirty="0"/>
              <a:t>張詠翔   </a:t>
            </a:r>
            <a:endParaRPr lang="en-US" altLang="zh-TW" dirty="0"/>
          </a:p>
          <a:p>
            <a:pPr rtl="0"/>
            <a:r>
              <a:rPr lang="en-US" altLang="zh-TW" dirty="0"/>
              <a:t>32</a:t>
            </a:r>
            <a:r>
              <a:rPr lang="zh-TW" altLang="en-US" dirty="0"/>
              <a:t>劉佳齊   </a:t>
            </a:r>
            <a:r>
              <a:rPr lang="en-US" altLang="zh-TW" dirty="0"/>
              <a:t>34</a:t>
            </a:r>
            <a:r>
              <a:rPr lang="zh-TW" altLang="en-US" dirty="0"/>
              <a:t>蔡燁智   </a:t>
            </a:r>
            <a:r>
              <a:rPr lang="en-US" altLang="zh-TW" dirty="0"/>
              <a:t>35</a:t>
            </a:r>
            <a:r>
              <a:rPr lang="zh-TW" altLang="en-US" dirty="0"/>
              <a:t>賴彥銘 </a:t>
            </a:r>
            <a:endParaRPr lang="en-US" altLang="zh-TW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7F076-E207-4060-AD39-EFD86E8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431" y="500062"/>
            <a:ext cx="5005137" cy="1325563"/>
          </a:xfrm>
        </p:spPr>
        <p:txBody>
          <a:bodyPr/>
          <a:lstStyle/>
          <a:p>
            <a:r>
              <a:rPr lang="zh-TW" altLang="en-US" dirty="0"/>
              <a:t>世界十大外送公司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A6826-F9FD-4D26-A6B3-06BDDB22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Zomato</a:t>
            </a:r>
            <a:endParaRPr lang="zh-TW" altLang="zh-TW" dirty="0"/>
          </a:p>
          <a:p>
            <a:r>
              <a:rPr lang="en-US" altLang="zh-TW" dirty="0" err="1">
                <a:highlight>
                  <a:srgbClr val="FF00FF"/>
                </a:highlight>
              </a:rPr>
              <a:t>UberEats</a:t>
            </a:r>
            <a:endParaRPr lang="zh-TW" altLang="zh-TW" dirty="0">
              <a:highlight>
                <a:srgbClr val="FF00FF"/>
              </a:highlight>
            </a:endParaRPr>
          </a:p>
          <a:p>
            <a:r>
              <a:rPr lang="en-US" altLang="zh-TW" dirty="0" err="1">
                <a:highlight>
                  <a:srgbClr val="FF00FF"/>
                </a:highlight>
              </a:rPr>
              <a:t>Foodpanda</a:t>
            </a:r>
            <a:endParaRPr lang="zh-TW" altLang="zh-TW" dirty="0">
              <a:highlight>
                <a:srgbClr val="FF00FF"/>
              </a:highlight>
            </a:endParaRPr>
          </a:p>
          <a:p>
            <a:r>
              <a:rPr lang="en-US" altLang="zh-TW" dirty="0" err="1"/>
              <a:t>Swiggy</a:t>
            </a:r>
            <a:endParaRPr lang="zh-TW" altLang="zh-TW" dirty="0"/>
          </a:p>
          <a:p>
            <a:r>
              <a:rPr lang="en-US" altLang="zh-TW" dirty="0" err="1"/>
              <a:t>Grubhub</a:t>
            </a:r>
            <a:endParaRPr lang="zh-TW" altLang="zh-TW" dirty="0"/>
          </a:p>
          <a:p>
            <a:r>
              <a:rPr lang="en-US" altLang="zh-TW" dirty="0"/>
              <a:t>Deliveroo</a:t>
            </a:r>
            <a:endParaRPr lang="zh-TW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必勝客</a:t>
            </a:r>
            <a:r>
              <a:rPr lang="en-US" altLang="zh-TW" dirty="0">
                <a:highlight>
                  <a:srgbClr val="FFFF00"/>
                </a:highlight>
              </a:rPr>
              <a:t>Pizza</a:t>
            </a:r>
            <a:endParaRPr lang="zh-TW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Just Eat</a:t>
            </a:r>
            <a:endParaRPr lang="zh-TW" altLang="zh-TW" dirty="0"/>
          </a:p>
          <a:p>
            <a:r>
              <a:rPr lang="en-US" altLang="zh-TW" dirty="0" err="1"/>
              <a:t>DoorDash</a:t>
            </a:r>
            <a:endParaRPr lang="zh-TW" altLang="zh-TW" dirty="0"/>
          </a:p>
          <a:p>
            <a:r>
              <a:rPr lang="en-US" altLang="zh-TW" dirty="0"/>
              <a:t>Postmates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F3C041-4585-467B-ACEC-036BA9CF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57" y="2847975"/>
            <a:ext cx="685474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43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3D997-0150-423D-B82E-9C2EFAA6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本組共同觀點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17BF22A-431F-41B1-98DA-847CA140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0346" y="2497137"/>
            <a:ext cx="6141654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AEDB81-D117-47F8-BD1D-33AE8B3B1486}"/>
              </a:ext>
            </a:extLst>
          </p:cNvPr>
          <p:cNvSpPr txBox="1"/>
          <p:nvPr/>
        </p:nvSpPr>
        <p:spPr>
          <a:xfrm>
            <a:off x="-138480" y="3028111"/>
            <a:ext cx="605851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400" dirty="0"/>
              <a:t>對於外送員，我們可能可以沒看到他們的困難，但是絕對要體諒他們的辛苦</a:t>
            </a:r>
            <a:endParaRPr lang="en-US" altLang="zh-TW" sz="2400" dirty="0"/>
          </a:p>
          <a:p>
            <a:r>
              <a:rPr lang="zh-TW" altLang="en-US" sz="2400" dirty="0"/>
              <a:t>他們也是有家庭的，辛苦在外奔波就是為了用勞力來養活自己、承擔家計</a:t>
            </a:r>
          </a:p>
        </p:txBody>
      </p:sp>
    </p:spTree>
    <p:extLst>
      <p:ext uri="{BB962C8B-B14F-4D97-AF65-F5344CB8AC3E}">
        <p14:creationId xmlns:p14="http://schemas.microsoft.com/office/powerpoint/2010/main" val="32392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」電影院裡的風度與衛生- 電影文學希米露- udn部落格">
            <a:extLst>
              <a:ext uri="{FF2B5EF4-FFF2-40B4-BE49-F238E27FC236}">
                <a16:creationId xmlns:a16="http://schemas.microsoft.com/office/drawing/2014/main" id="{7592D1A1-A055-459A-8B06-46516968E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0" b="128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4D8FF91-63AF-4C54-8FC9-53904AE90AF2}"/>
              </a:ext>
            </a:extLst>
          </p:cNvPr>
          <p:cNvSpPr txBox="1"/>
          <p:nvPr/>
        </p:nvSpPr>
        <p:spPr>
          <a:xfrm>
            <a:off x="7174524" y="5403558"/>
            <a:ext cx="437035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4800" dirty="0">
                <a:effectLst>
                  <a:glow rad="1905000">
                    <a:schemeClr val="accent1">
                      <a:alpha val="60000"/>
                    </a:schemeClr>
                  </a:glow>
                </a:effectLst>
              </a:rPr>
              <a:t>Thanks watching</a:t>
            </a:r>
            <a:endParaRPr lang="zh-TW" altLang="en-US" sz="4800" dirty="0">
              <a:effectLst>
                <a:glow rad="1905000">
                  <a:schemeClr val="accent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7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			</a:t>
            </a:r>
            <a:r>
              <a:rPr lang="zh-TW" altLang="en-US" dirty="0"/>
              <a:t>  動機</a:t>
            </a:r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FB1830-4F49-40C5-A49E-C5B077F510CD}"/>
              </a:ext>
            </a:extLst>
          </p:cNvPr>
          <p:cNvSpPr txBox="1"/>
          <p:nvPr/>
        </p:nvSpPr>
        <p:spPr>
          <a:xfrm>
            <a:off x="2239125" y="2073085"/>
            <a:ext cx="32313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對台灣造成改變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F7F271-5830-4440-99CF-5370A9563A9D}"/>
              </a:ext>
            </a:extLst>
          </p:cNvPr>
          <p:cNvSpPr txBox="1"/>
          <p:nvPr/>
        </p:nvSpPr>
        <p:spPr>
          <a:xfrm>
            <a:off x="2324100" y="3191152"/>
            <a:ext cx="482610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對於外送現況所進行的分析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98BFD6-1DAA-4DCF-86B0-6194CE916E80}"/>
              </a:ext>
            </a:extLst>
          </p:cNvPr>
          <p:cNvSpPr txBox="1"/>
          <p:nvPr/>
        </p:nvSpPr>
        <p:spPr>
          <a:xfrm>
            <a:off x="1948899" y="4309219"/>
            <a:ext cx="381182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/>
              <a:t>3.</a:t>
            </a:r>
            <a:r>
              <a:rPr lang="zh-TW" altLang="en-US" sz="2800" dirty="0"/>
              <a:t>了解風潮的形成</a:t>
            </a:r>
          </a:p>
        </p:txBody>
      </p:sp>
      <p:pic>
        <p:nvPicPr>
          <p:cNvPr id="7" name="圖片 6" descr="一張含有 室外, 停車, 坐, 街道 的圖片&#10;&#10;自動產生的描述">
            <a:extLst>
              <a:ext uri="{FF2B5EF4-FFF2-40B4-BE49-F238E27FC236}">
                <a16:creationId xmlns:a16="http://schemas.microsoft.com/office/drawing/2014/main" id="{21878A4C-B86F-44D8-818E-4852049C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64" y="0"/>
            <a:ext cx="503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308D7-9081-4972-BEF3-7323D5F6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397" y="933062"/>
            <a:ext cx="5793205" cy="581359"/>
          </a:xfrm>
        </p:spPr>
        <p:txBody>
          <a:bodyPr>
            <a:normAutofit fontScale="90000"/>
          </a:bodyPr>
          <a:lstStyle/>
          <a:p>
            <a:r>
              <a:rPr lang="zh-TW" altLang="zh-TW" b="1" dirty="0"/>
              <a:t>食品外送產業的四大趨勢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1E42F-1CDF-484C-800E-08C6EEB2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542" y="1626356"/>
            <a:ext cx="9490913" cy="74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支付的多元化，以及平台貨幣的浮出</a:t>
            </a:r>
            <a:endParaRPr lang="zh-TW" altLang="zh-TW" sz="4000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E47CD9-8B0D-4909-B2F8-A1260EE313F4}"/>
              </a:ext>
            </a:extLst>
          </p:cNvPr>
          <p:cNvSpPr txBox="1"/>
          <p:nvPr/>
        </p:nvSpPr>
        <p:spPr>
          <a:xfrm>
            <a:off x="-122821" y="4229480"/>
            <a:ext cx="65130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4000" dirty="0"/>
              <a:t>外送媒介的轉換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5E63FF-66A7-4EFC-A33B-021CD0E2F6BC}"/>
              </a:ext>
            </a:extLst>
          </p:cNvPr>
          <p:cNvSpPr txBox="1"/>
          <p:nvPr/>
        </p:nvSpPr>
        <p:spPr>
          <a:xfrm>
            <a:off x="-818148" y="3298943"/>
            <a:ext cx="8977563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4000" dirty="0"/>
              <a:t>虛擬廚房的商業模式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C1CCCD-88DD-41B5-A0AE-E7EC11CD98C4}"/>
              </a:ext>
            </a:extLst>
          </p:cNvPr>
          <p:cNvSpPr txBox="1"/>
          <p:nvPr/>
        </p:nvSpPr>
        <p:spPr>
          <a:xfrm>
            <a:off x="529388" y="2368406"/>
            <a:ext cx="5860885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4000" dirty="0"/>
              <a:t>生食外送加入市場</a:t>
            </a:r>
          </a:p>
        </p:txBody>
      </p:sp>
      <p:pic>
        <p:nvPicPr>
          <p:cNvPr id="9" name="圖片 8" descr="一張含有 覆蓋 的圖片&#10;&#10;自動產生的描述">
            <a:extLst>
              <a:ext uri="{FF2B5EF4-FFF2-40B4-BE49-F238E27FC236}">
                <a16:creationId xmlns:a16="http://schemas.microsoft.com/office/drawing/2014/main" id="{D49EBE4C-654B-4E00-8DCD-DE963F53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96" y="2480341"/>
            <a:ext cx="6178804" cy="43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8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6A80E61-8100-4A17-AEAF-A2555BAB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33" y="3726662"/>
            <a:ext cx="3131338" cy="313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01EAED2-87EE-4BA2-B241-7B5011B6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423" y="162342"/>
            <a:ext cx="1925053" cy="1325563"/>
          </a:xfrm>
        </p:spPr>
        <p:txBody>
          <a:bodyPr/>
          <a:lstStyle/>
          <a:p>
            <a:r>
              <a:rPr lang="zh-TW" altLang="en-US" dirty="0"/>
              <a:t>宅經濟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C1CF8-2693-4AB6-9CEA-E899AC91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5"/>
            <a:ext cx="2239879" cy="86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/>
              <a:t>懶人經濟</a:t>
            </a:r>
            <a:endParaRPr lang="en-US" altLang="zh-TW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D0D97F-2E39-482A-B04D-17C951199968}"/>
              </a:ext>
            </a:extLst>
          </p:cNvPr>
          <p:cNvSpPr txBox="1"/>
          <p:nvPr/>
        </p:nvSpPr>
        <p:spPr>
          <a:xfrm>
            <a:off x="1565469" y="5074920"/>
            <a:ext cx="2236510" cy="8617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3200" dirty="0"/>
              <a:t>朝向全齡化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8310D9-9135-4CC6-88B5-1254AE95C645}"/>
              </a:ext>
            </a:extLst>
          </p:cNvPr>
          <p:cNvSpPr txBox="1"/>
          <p:nvPr/>
        </p:nvSpPr>
        <p:spPr>
          <a:xfrm>
            <a:off x="1455420" y="3454110"/>
            <a:ext cx="5125121" cy="8617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3200" dirty="0"/>
              <a:t>20~39</a:t>
            </a:r>
            <a:r>
              <a:rPr lang="zh-TW" altLang="en-US" sz="3200" dirty="0"/>
              <a:t>歲族群佔</a:t>
            </a:r>
            <a:r>
              <a:rPr lang="en-US" altLang="zh-TW" sz="3200" dirty="0"/>
              <a:t>6</a:t>
            </a:r>
            <a:r>
              <a:rPr lang="zh-TW" altLang="en-US" sz="3200" dirty="0"/>
              <a:t>成外送消費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2613F6-1FEB-4B84-BA81-AB5A08FBB905}"/>
              </a:ext>
            </a:extLst>
          </p:cNvPr>
          <p:cNvSpPr txBox="1"/>
          <p:nvPr/>
        </p:nvSpPr>
        <p:spPr>
          <a:xfrm rot="1400425">
            <a:off x="3455677" y="3382118"/>
            <a:ext cx="897553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zh-TW" sz="3600" dirty="0">
                <a:solidFill>
                  <a:srgbClr val="FF0000"/>
                </a:solidFill>
              </a:rPr>
              <a:t>經濟規模至</a:t>
            </a:r>
            <a:r>
              <a:rPr lang="en-US" altLang="zh-TW" sz="3600" dirty="0">
                <a:solidFill>
                  <a:srgbClr val="FF0000"/>
                </a:solidFill>
              </a:rPr>
              <a:t>2019</a:t>
            </a:r>
            <a:r>
              <a:rPr lang="zh-TW" altLang="zh-TW" sz="3600" dirty="0">
                <a:solidFill>
                  <a:srgbClr val="FF0000"/>
                </a:solidFill>
              </a:rPr>
              <a:t>年</a:t>
            </a:r>
            <a:r>
              <a:rPr lang="en-US" altLang="zh-TW" sz="3600" dirty="0">
                <a:solidFill>
                  <a:srgbClr val="FF0000"/>
                </a:solidFill>
              </a:rPr>
              <a:t>7</a:t>
            </a:r>
            <a:r>
              <a:rPr lang="zh-TW" altLang="zh-TW" sz="3600" dirty="0">
                <a:solidFill>
                  <a:srgbClr val="FF0000"/>
                </a:solidFill>
              </a:rPr>
              <a:t>月止已經超過約</a:t>
            </a:r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r>
              <a:rPr lang="zh-TW" altLang="zh-TW" sz="3600" dirty="0">
                <a:solidFill>
                  <a:srgbClr val="FF0000"/>
                </a:solidFill>
              </a:rPr>
              <a:t>兆台</a:t>
            </a:r>
            <a:r>
              <a:rPr lang="zh-TW" altLang="en-US" sz="3600" dirty="0">
                <a:solidFill>
                  <a:srgbClr val="FF0000"/>
                </a:solidFill>
              </a:rPr>
              <a:t>幣</a:t>
            </a:r>
          </a:p>
        </p:txBody>
      </p:sp>
    </p:spTree>
    <p:extLst>
      <p:ext uri="{BB962C8B-B14F-4D97-AF65-F5344CB8AC3E}">
        <p14:creationId xmlns:p14="http://schemas.microsoft.com/office/powerpoint/2010/main" val="35797385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DBFF346-289F-45B9-8A87-F1666A72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57" y="0"/>
            <a:ext cx="4118043" cy="3089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7432D30-BA0A-4E10-BD86-BDD41E08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0" y="1581240"/>
            <a:ext cx="9791700" cy="67056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zh-TW" sz="4000" dirty="0">
                <a:solidFill>
                  <a:schemeClr val="tx1"/>
                </a:solidFill>
              </a:rPr>
              <a:t>逐漸成為現代人生活中的「工具」</a:t>
            </a:r>
            <a:br>
              <a:rPr lang="en-US" altLang="zh-TW" sz="4000" dirty="0"/>
            </a:br>
            <a:br>
              <a:rPr lang="zh-TW" altLang="zh-TW" sz="4000" dirty="0"/>
            </a:b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466D4-A972-4B66-B79B-53F85B5F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590" y="5386863"/>
            <a:ext cx="9791700" cy="243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600" dirty="0"/>
              <a:t>逐漸開始看見外送員穿梭其中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B593A5-1075-4BFC-BAF9-48135A3B81C4}"/>
              </a:ext>
            </a:extLst>
          </p:cNvPr>
          <p:cNvSpPr txBox="1"/>
          <p:nvPr/>
        </p:nvSpPr>
        <p:spPr>
          <a:xfrm>
            <a:off x="-184716" y="3173000"/>
            <a:ext cx="955548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zh-TW" sz="3600" dirty="0"/>
              <a:t>悄悄地影響著傳統餐飲行業經營模式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9F5CFA-C64C-4D01-BDB9-12E0CD20C5B3}"/>
              </a:ext>
            </a:extLst>
          </p:cNvPr>
          <p:cNvSpPr txBox="1"/>
          <p:nvPr/>
        </p:nvSpPr>
        <p:spPr>
          <a:xfrm>
            <a:off x="4593024" y="490718"/>
            <a:ext cx="3005951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400" dirty="0">
                <a:solidFill>
                  <a:srgbClr val="002060"/>
                </a:solidFill>
              </a:rPr>
              <a:t>造成的改變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CEA0E7-B4A2-41C5-8FA8-61D118B02584}"/>
              </a:ext>
            </a:extLst>
          </p:cNvPr>
          <p:cNvSpPr txBox="1"/>
          <p:nvPr/>
        </p:nvSpPr>
        <p:spPr>
          <a:xfrm>
            <a:off x="3303271" y="3776395"/>
            <a:ext cx="7806690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zh-TW" sz="2800" dirty="0"/>
              <a:t>街頭上不少餐飲店面紛紛貼出告示，甚至立起招牌，宣告加入外送行列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3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標題及含圖表的內容版面配置"/>
          <p:cNvSpPr>
            <a:spLocks noGrp="1"/>
          </p:cNvSpPr>
          <p:nvPr>
            <p:ph type="title"/>
          </p:nvPr>
        </p:nvSpPr>
        <p:spPr>
          <a:xfrm>
            <a:off x="2364740" y="706568"/>
            <a:ext cx="9029700" cy="1325563"/>
          </a:xfrm>
        </p:spPr>
        <p:txBody>
          <a:bodyPr rtlCol="0">
            <a:normAutofit fontScale="90000"/>
          </a:bodyPr>
          <a:lstStyle/>
          <a:p>
            <a:r>
              <a:rPr lang="zh-TW" altLang="zh-TW" dirty="0">
                <a:solidFill>
                  <a:srgbClr val="002060"/>
                </a:solidFill>
              </a:rPr>
              <a:t>年齡層</a:t>
            </a:r>
            <a:r>
              <a:rPr lang="en-US" altLang="zh-TW" dirty="0">
                <a:solidFill>
                  <a:srgbClr val="002060"/>
                </a:solidFill>
              </a:rPr>
              <a:t>20</a:t>
            </a:r>
            <a:r>
              <a:rPr lang="zh-TW" altLang="zh-TW" dirty="0">
                <a:solidFill>
                  <a:srgbClr val="002060"/>
                </a:solidFill>
              </a:rPr>
              <a:t>至</a:t>
            </a:r>
            <a:r>
              <a:rPr lang="en-US" altLang="zh-TW" dirty="0">
                <a:solidFill>
                  <a:srgbClr val="002060"/>
                </a:solidFill>
              </a:rPr>
              <a:t>59</a:t>
            </a:r>
            <a:r>
              <a:rPr lang="zh-TW" altLang="zh-TW" dirty="0">
                <a:solidFill>
                  <a:srgbClr val="002060"/>
                </a:solidFill>
              </a:rPr>
              <a:t>歲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zh-TW" altLang="zh-TW" dirty="0">
                <a:solidFill>
                  <a:srgbClr val="002060"/>
                </a:solidFill>
              </a:rPr>
              <a:t>過去一個月曾經使用過美食外送服務的消費者比例</a:t>
            </a:r>
            <a:br>
              <a:rPr lang="zh-TW" altLang="en-US" dirty="0"/>
            </a:br>
            <a:endParaRPr lang="en-US" dirty="0"/>
          </a:p>
        </p:txBody>
      </p:sp>
      <p:graphicFrame>
        <p:nvGraphicFramePr>
          <p:cNvPr id="6" name="內容預留位置 5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822597"/>
              </p:ext>
            </p:extLst>
          </p:nvPr>
        </p:nvGraphicFramePr>
        <p:xfrm>
          <a:off x="2616668" y="2179972"/>
          <a:ext cx="7956883" cy="4678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C74A3C-EE8B-45A6-B7AD-991C4EC42ABE}"/>
              </a:ext>
            </a:extLst>
          </p:cNvPr>
          <p:cNvSpPr txBox="1"/>
          <p:nvPr/>
        </p:nvSpPr>
        <p:spPr>
          <a:xfrm>
            <a:off x="4162805" y="4711237"/>
            <a:ext cx="243230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zh-TW" altLang="zh-TW" dirty="0"/>
              <a:t>曾經使用過美食外送服務的消費者比例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9667B9-73E5-47FB-8541-6276B45E683B}"/>
              </a:ext>
            </a:extLst>
          </p:cNvPr>
          <p:cNvSpPr txBox="1"/>
          <p:nvPr/>
        </p:nvSpPr>
        <p:spPr>
          <a:xfrm>
            <a:off x="7169950" y="4518986"/>
            <a:ext cx="2207729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zh-TW" dirty="0"/>
              <a:t>曾經使用過美食外送服務的消費者比例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E252FE-6ED4-4C13-9819-F26FCC86E273}"/>
              </a:ext>
            </a:extLst>
          </p:cNvPr>
          <p:cNvSpPr txBox="1"/>
          <p:nvPr/>
        </p:nvSpPr>
        <p:spPr>
          <a:xfrm rot="403347">
            <a:off x="3527911" y="2397626"/>
            <a:ext cx="6703355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zh-TW" sz="4400" dirty="0">
                <a:solidFill>
                  <a:srgbClr val="FF0000"/>
                </a:solidFill>
              </a:rPr>
              <a:t>朝向穩定成長的態勢發展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2DB0-1829-4B1A-8D64-9B00AEA1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7" y="0"/>
            <a:ext cx="10744200" cy="2714959"/>
          </a:xfrm>
        </p:spPr>
        <p:txBody>
          <a:bodyPr>
            <a:normAutofit/>
          </a:bodyPr>
          <a:lstStyle/>
          <a:p>
            <a:r>
              <a:rPr lang="zh-TW" altLang="zh-TW" sz="6600" b="1" dirty="0"/>
              <a:t>外送美食偏好，北中南不同！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9BA01-937C-4DD0-81B6-C657053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26" y="2646947"/>
            <a:ext cx="9029699" cy="399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4000" dirty="0"/>
              <a:t>在外送美食的習慣上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zh-TW" sz="4000" dirty="0"/>
              <a:t>北部</a:t>
            </a:r>
            <a:r>
              <a:rPr lang="en-US" altLang="zh-TW" sz="4000" dirty="0"/>
              <a:t>:</a:t>
            </a:r>
            <a:r>
              <a:rPr lang="zh-TW" altLang="zh-TW" sz="4000" dirty="0"/>
              <a:t>「知名餐廳」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zh-TW" sz="4000" dirty="0"/>
              <a:t>中部</a:t>
            </a:r>
            <a:r>
              <a:rPr lang="en-US" altLang="zh-TW" sz="4000" dirty="0"/>
              <a:t>:</a:t>
            </a:r>
            <a:r>
              <a:rPr lang="zh-TW" altLang="zh-TW" sz="4000" dirty="0"/>
              <a:t>「在地小吃」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zh-TW" sz="4000" dirty="0"/>
              <a:t>南部</a:t>
            </a:r>
            <a:r>
              <a:rPr lang="en-US" altLang="zh-TW" sz="4000" dirty="0"/>
              <a:t>:</a:t>
            </a:r>
            <a:r>
              <a:rPr lang="zh-TW" altLang="zh-TW" sz="4000" dirty="0"/>
              <a:t>「經典連鎖店」</a:t>
            </a:r>
            <a:endParaRPr lang="en-US" altLang="zh-TW" sz="4000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8CDFDB-6ADF-4C63-8680-E64C9DDC9AB9}"/>
              </a:ext>
            </a:extLst>
          </p:cNvPr>
          <p:cNvSpPr txBox="1"/>
          <p:nvPr/>
        </p:nvSpPr>
        <p:spPr>
          <a:xfrm>
            <a:off x="1042737" y="6139767"/>
            <a:ext cx="105732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 descr="吃貨貓">
            <a:extLst>
              <a:ext uri="{FF2B5EF4-FFF2-40B4-BE49-F238E27FC236}">
                <a16:creationId xmlns:a16="http://schemas.microsoft.com/office/drawing/2014/main" id="{0EA28D0C-D4E1-3BF8-0082-1E01BCAB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91" y="3228159"/>
            <a:ext cx="2827882" cy="28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3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7C119-767B-4963-B238-204706BD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525" y="452203"/>
            <a:ext cx="9791699" cy="1373422"/>
          </a:xfrm>
        </p:spPr>
        <p:txBody>
          <a:bodyPr>
            <a:normAutofit/>
          </a:bodyPr>
          <a:lstStyle/>
          <a:p>
            <a:r>
              <a:rPr lang="zh-TW" altLang="en-US" dirty="0"/>
              <a:t>外送引發的問題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36274-7820-48B6-BE8F-3A307047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32" y="1911738"/>
            <a:ext cx="9791699" cy="584775"/>
          </a:xfrm>
        </p:spPr>
        <p:txBody>
          <a:bodyPr>
            <a:noAutofit/>
          </a:bodyPr>
          <a:lstStyle/>
          <a:p>
            <a:r>
              <a:rPr lang="zh-TW" altLang="zh-TW" sz="4000" dirty="0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highlight>
                  <a:srgbClr val="000080"/>
                </a:highlight>
              </a:rPr>
              <a:t>外送員是一群不被勞基法</a:t>
            </a:r>
            <a:r>
              <a:rPr lang="zh-TW" altLang="en-US" sz="4000" dirty="0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highlight>
                  <a:srgbClr val="000080"/>
                </a:highlight>
              </a:rPr>
              <a:t>保障的員工</a:t>
            </a:r>
            <a:r>
              <a:rPr lang="en-US" altLang="zh-TW" sz="4000" dirty="0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highlight>
                  <a:srgbClr val="000080"/>
                </a:highlight>
              </a:rPr>
              <a:t>?</a:t>
            </a:r>
            <a:endParaRPr lang="zh-TW" altLang="en-US" sz="4000" dirty="0">
              <a:solidFill>
                <a:srgbClr val="FFFF00"/>
              </a:solidFill>
              <a:effectLst>
                <a:glow>
                  <a:schemeClr val="accent1">
                    <a:alpha val="40000"/>
                  </a:schemeClr>
                </a:glow>
              </a:effectLst>
              <a:highlight>
                <a:srgbClr val="00008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B0A835-B0A8-4620-AF7D-48E18C028F77}"/>
              </a:ext>
            </a:extLst>
          </p:cNvPr>
          <p:cNvSpPr txBox="1"/>
          <p:nvPr/>
        </p:nvSpPr>
        <p:spPr>
          <a:xfrm>
            <a:off x="3322320" y="406221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AF5E08-636B-45BC-9DCC-6AD2E9F67940}"/>
              </a:ext>
            </a:extLst>
          </p:cNvPr>
          <p:cNvSpPr txBox="1"/>
          <p:nvPr/>
        </p:nvSpPr>
        <p:spPr>
          <a:xfrm>
            <a:off x="1091732" y="3026619"/>
            <a:ext cx="1044388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zh-TW" sz="3200" dirty="0">
                <a:solidFill>
                  <a:srgbClr val="FF0000"/>
                </a:solidFill>
              </a:rPr>
              <a:t>外送員也是勞工，為什麼連基本的勞工職災給付都沒有？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EB4A7F-0DB1-4E23-8965-A91ED800EAAB}"/>
              </a:ext>
            </a:extLst>
          </p:cNvPr>
          <p:cNvSpPr txBox="1"/>
          <p:nvPr/>
        </p:nvSpPr>
        <p:spPr>
          <a:xfrm>
            <a:off x="1091733" y="3831381"/>
            <a:ext cx="2932213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4800" dirty="0"/>
              <a:t>承攬關係</a:t>
            </a:r>
            <a:r>
              <a:rPr lang="en-US" altLang="zh-TW" sz="4800" dirty="0"/>
              <a:t>?</a:t>
            </a:r>
          </a:p>
          <a:p>
            <a:r>
              <a:rPr lang="zh-TW" altLang="en-US" sz="4800" dirty="0"/>
              <a:t>雇傭關係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79F075-6196-4157-A68F-A8A42C5F72DB}"/>
              </a:ext>
            </a:extLst>
          </p:cNvPr>
          <p:cNvSpPr txBox="1"/>
          <p:nvPr/>
        </p:nvSpPr>
        <p:spPr>
          <a:xfrm rot="829675">
            <a:off x="7261637" y="4595689"/>
            <a:ext cx="2696308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6000" dirty="0">
                <a:solidFill>
                  <a:srgbClr val="7030A0"/>
                </a:solidFill>
              </a:rPr>
              <a:t>勞檢</a:t>
            </a:r>
          </a:p>
        </p:txBody>
      </p:sp>
    </p:spTree>
    <p:extLst>
      <p:ext uri="{BB962C8B-B14F-4D97-AF65-F5344CB8AC3E}">
        <p14:creationId xmlns:p14="http://schemas.microsoft.com/office/powerpoint/2010/main" val="738958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AB0D4-4C17-4BC3-B12A-39FAD04D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勞檢結果</a:t>
            </a:r>
            <a:r>
              <a:rPr lang="en-US" altLang="zh-TW" dirty="0">
                <a:solidFill>
                  <a:srgbClr val="7030A0"/>
                </a:solidFill>
              </a:rPr>
              <a:t>: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A18FF-E764-40E0-980C-DB9064D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3238744"/>
          </a:xfrm>
        </p:spPr>
        <p:txBody>
          <a:bodyPr>
            <a:normAutofit/>
          </a:bodyPr>
          <a:lstStyle/>
          <a:p>
            <a:r>
              <a:rPr lang="zh-TW" altLang="zh-TW" sz="4800" dirty="0"/>
              <a:t>24小時要不斷地回報且外送時要穿制服</a:t>
            </a:r>
            <a:endParaRPr lang="en-US" altLang="zh-TW" sz="4800" dirty="0"/>
          </a:p>
          <a:p>
            <a:r>
              <a:rPr lang="zh-TW" altLang="zh-TW" sz="4800" dirty="0"/>
              <a:t>研判業者對外送員有一定程度的指揮監督</a:t>
            </a:r>
            <a:endParaRPr lang="en-US" altLang="zh-TW" sz="4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38478D-9FEB-4DA5-957C-3F795995E063}"/>
              </a:ext>
            </a:extLst>
          </p:cNvPr>
          <p:cNvSpPr txBox="1"/>
          <p:nvPr/>
        </p:nvSpPr>
        <p:spPr>
          <a:xfrm>
            <a:off x="5399024" y="4346248"/>
            <a:ext cx="634019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zh-TW" sz="4800" dirty="0">
                <a:solidFill>
                  <a:srgbClr val="7030A0"/>
                </a:solidFill>
              </a:rPr>
              <a:t>雙方是存有組織從屬性</a:t>
            </a:r>
            <a:endParaRPr lang="zh-TW" altLang="en-US" sz="4800" dirty="0">
              <a:solidFill>
                <a:srgbClr val="7030A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0548E8-ADE2-4F0C-A2DE-3EF896DA101A}"/>
              </a:ext>
            </a:extLst>
          </p:cNvPr>
          <p:cNvSpPr txBox="1"/>
          <p:nvPr/>
        </p:nvSpPr>
        <p:spPr>
          <a:xfrm>
            <a:off x="1844204" y="5454244"/>
            <a:ext cx="7109639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zh-TW" sz="6000" dirty="0">
                <a:solidFill>
                  <a:srgbClr val="FF0000"/>
                </a:solidFill>
              </a:rPr>
              <a:t>雙方具「僱傭關係」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6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穿越雲端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377_TF03460508" id="{803AEFE1-A09E-4BC2-8DD4-5FCDC6529A69}" vid="{C4E5039D-0CC6-4C38-A55B-EA5C9C37CC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外送文化</Template>
  <TotalTime>1</TotalTime>
  <Words>406</Words>
  <Application>Microsoft Office PowerPoint</Application>
  <PresentationFormat>寬螢幕</PresentationFormat>
  <Paragraphs>60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MingLiu</vt:lpstr>
      <vt:lpstr>微軟正黑體</vt:lpstr>
      <vt:lpstr>Arial</vt:lpstr>
      <vt:lpstr>Calibri</vt:lpstr>
      <vt:lpstr>穿越雲端設計範本</vt:lpstr>
      <vt:lpstr>台灣外送文化</vt:lpstr>
      <vt:lpstr>     動機</vt:lpstr>
      <vt:lpstr>食品外送產業的四大趨勢 </vt:lpstr>
      <vt:lpstr>宅經濟</vt:lpstr>
      <vt:lpstr>  逐漸成為現代人生活中的「工具」  </vt:lpstr>
      <vt:lpstr>年齡層20至59歲  過去一個月曾經使用過美食外送服務的消費者比例 </vt:lpstr>
      <vt:lpstr>外送美食偏好，北中南不同！</vt:lpstr>
      <vt:lpstr>外送引發的問題</vt:lpstr>
      <vt:lpstr>勞檢結果:</vt:lpstr>
      <vt:lpstr>世界十大外送公司</vt:lpstr>
      <vt:lpstr>本組共同觀點: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台灣外送文化</dc:title>
  <dc:creator>詠翔 張</dc:creator>
  <cp:lastModifiedBy>張詠翔</cp:lastModifiedBy>
  <cp:revision>2</cp:revision>
  <dcterms:created xsi:type="dcterms:W3CDTF">2020-08-08T06:31:05Z</dcterms:created>
  <dcterms:modified xsi:type="dcterms:W3CDTF">2024-04-07T17:11:01Z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