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詠翔 張" initials="詠翔" lastIdx="1" clrIdx="0">
    <p:extLst>
      <p:ext uri="{19B8F6BF-5375-455C-9EA6-DF929625EA0E}">
        <p15:presenceInfo xmlns:p15="http://schemas.microsoft.com/office/powerpoint/2012/main" userId="1d916db8153b30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9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41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11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27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2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04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64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7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87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11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58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9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6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9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1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0CC269-611D-4F4C-A840-B4D0D3A0BCCA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E22621-E771-4F9E-8DFC-2EB158180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40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A26B30-AC3E-4377-9766-34B113A60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618" y="344424"/>
            <a:ext cx="7711025" cy="3084576"/>
          </a:xfrm>
        </p:spPr>
        <p:txBody>
          <a:bodyPr anchor="ctr">
            <a:normAutofit/>
          </a:bodyPr>
          <a:lstStyle/>
          <a:p>
            <a:pPr algn="l"/>
            <a:br>
              <a:rPr lang="en-US" altLang="zh-TW" dirty="0"/>
            </a:br>
            <a:r>
              <a:rPr lang="en-US" altLang="zh-TW">
                <a:ea typeface="新細明體"/>
              </a:rPr>
              <a:t>Exotic food culture</a:t>
            </a:r>
            <a:br>
              <a:rPr lang="en-US" altLang="zh-TW" dirty="0">
                <a:ea typeface="新細明體"/>
                <a:cs typeface="Calibri Light"/>
              </a:rPr>
            </a:br>
            <a:r>
              <a:rPr lang="en-US" altLang="zh-TW" sz="3200">
                <a:solidFill>
                  <a:srgbClr val="FFFF00"/>
                </a:solidFill>
                <a:ea typeface="新細明體"/>
                <a:cs typeface="Calibri Light"/>
              </a:rPr>
              <a:t>(</a:t>
            </a:r>
            <a:r>
              <a:rPr lang="zh-TW" altLang="en-US" sz="3200">
                <a:solidFill>
                  <a:srgbClr val="FFFF00"/>
                </a:solidFill>
                <a:ea typeface="新細明體"/>
                <a:cs typeface="Calibri Light"/>
              </a:rPr>
              <a:t>異國美食文化報告</a:t>
            </a:r>
            <a:r>
              <a:rPr lang="en-US" altLang="zh-TW" sz="3200">
                <a:solidFill>
                  <a:srgbClr val="FFFF00"/>
                </a:solidFill>
                <a:ea typeface="新細明體"/>
                <a:cs typeface="Calibri Light"/>
              </a:rPr>
              <a:t>)</a:t>
            </a:r>
            <a:endParaRPr lang="zh-TW" altLang="en-US" sz="3200">
              <a:solidFill>
                <a:srgbClr val="FFFF00"/>
              </a:solidFill>
              <a:ea typeface="新細明體"/>
              <a:cs typeface="Calibri Ligh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8C5CF3-7743-4382-9DB2-A3C37A04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131" y="4089910"/>
            <a:ext cx="3316702" cy="1712176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　　　</a:t>
            </a:r>
            <a:endParaRPr lang="zh-TW" altLang="en-US"/>
          </a:p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CBC168-244F-49BB-8DDB-74FBB05E37EF}"/>
              </a:ext>
            </a:extLst>
          </p:cNvPr>
          <p:cNvSpPr txBox="1"/>
          <p:nvPr/>
        </p:nvSpPr>
        <p:spPr>
          <a:xfrm>
            <a:off x="8920480" y="4749075"/>
            <a:ext cx="578307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3600" dirty="0">
                <a:ea typeface="新細明體"/>
              </a:rPr>
              <a:t>劉家齊32</a:t>
            </a:r>
          </a:p>
          <a:p>
            <a:r>
              <a:rPr lang="zh-TW" altLang="en-US" sz="3600" dirty="0"/>
              <a:t>張詠翔</a:t>
            </a:r>
            <a:r>
              <a:rPr lang="en-US" altLang="zh-TW" sz="3600" dirty="0"/>
              <a:t>19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6E9D46-9A79-47A1-85E3-A9005FFC1445}"/>
              </a:ext>
            </a:extLst>
          </p:cNvPr>
          <p:cNvSpPr txBox="1"/>
          <p:nvPr/>
        </p:nvSpPr>
        <p:spPr>
          <a:xfrm>
            <a:off x="6151712" y="3357664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Japanese food culture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8812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D6B07DE-468F-4ACA-9B3B-913A5F6B95F0}"/>
              </a:ext>
            </a:extLst>
          </p:cNvPr>
          <p:cNvSpPr txBox="1"/>
          <p:nvPr/>
        </p:nvSpPr>
        <p:spPr>
          <a:xfrm>
            <a:off x="2069431" y="689811"/>
            <a:ext cx="3059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Soup: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7C8D3D-727A-4357-8CCB-A6FAADCE3109}"/>
              </a:ext>
            </a:extLst>
          </p:cNvPr>
          <p:cNvSpPr txBox="1"/>
          <p:nvPr/>
        </p:nvSpPr>
        <p:spPr>
          <a:xfrm>
            <a:off x="1275372" y="2088452"/>
            <a:ext cx="684835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1.ramen’s soul</a:t>
            </a:r>
          </a:p>
          <a:p>
            <a:endParaRPr lang="en-US" altLang="zh-TW" sz="3200" dirty="0"/>
          </a:p>
          <a:p>
            <a:r>
              <a:rPr lang="en-US" altLang="zh-TW" sz="3200" dirty="0"/>
              <a:t>2.</a:t>
            </a:r>
            <a:r>
              <a:rPr lang="zh-TW" altLang="en-US" sz="3200" dirty="0"/>
              <a:t> </a:t>
            </a:r>
            <a:r>
              <a:rPr lang="en-US" altLang="zh-TW" sz="3200" dirty="0"/>
              <a:t>Two </a:t>
            </a:r>
            <a:r>
              <a:rPr lang="en-US" altLang="zh-TW" sz="3200" dirty="0" err="1"/>
              <a:t>species:Pork</a:t>
            </a:r>
            <a:r>
              <a:rPr lang="en-US" altLang="zh-TW" sz="3200" dirty="0"/>
              <a:t>/Chicken bone soup </a:t>
            </a:r>
          </a:p>
          <a:p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4E3DD6-C5EF-4898-BB07-DD574BCCAC88}"/>
              </a:ext>
            </a:extLst>
          </p:cNvPr>
          <p:cNvSpPr txBox="1"/>
          <p:nvPr/>
        </p:nvSpPr>
        <p:spPr>
          <a:xfrm>
            <a:off x="1448989" y="3935111"/>
            <a:ext cx="6202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Flavor :</a:t>
            </a:r>
          </a:p>
          <a:p>
            <a:r>
              <a:rPr lang="en-US" altLang="zh-TW" sz="3600" dirty="0"/>
              <a:t>pork bone soup is more rich</a:t>
            </a:r>
          </a:p>
          <a:p>
            <a:r>
              <a:rPr lang="en-US" altLang="zh-TW" sz="3600" dirty="0"/>
              <a:t>Chicken bone soup is </a:t>
            </a:r>
            <a:r>
              <a:rPr lang="en-US" altLang="zh-TW" sz="3600" dirty="0" err="1"/>
              <a:t>morelight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028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36D7C2-18CC-4F81-89A4-2A49287EA72B}"/>
              </a:ext>
            </a:extLst>
          </p:cNvPr>
          <p:cNvSpPr txBox="1"/>
          <p:nvPr/>
        </p:nvSpPr>
        <p:spPr>
          <a:xfrm>
            <a:off x="1587761" y="560661"/>
            <a:ext cx="3028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Noodles: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060B52-4CD4-4058-85C2-B78CAAD7820D}"/>
              </a:ext>
            </a:extLst>
          </p:cNvPr>
          <p:cNvSpPr txBox="1"/>
          <p:nvPr/>
        </p:nvSpPr>
        <p:spPr>
          <a:xfrm>
            <a:off x="1268393" y="2418338"/>
            <a:ext cx="90797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1.</a:t>
            </a:r>
          </a:p>
          <a:p>
            <a:r>
              <a:rPr lang="en-US" altLang="zh-TW" sz="3200" dirty="0"/>
              <a:t>	Orthodox ramen is not used for ramen,</a:t>
            </a:r>
          </a:p>
          <a:p>
            <a:r>
              <a:rPr lang="en-US" altLang="zh-TW" sz="3200" dirty="0"/>
              <a:t>	 but knead flour into dough and cut into thin strips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7E6A80B-C263-43F7-865A-884B5D1AA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18A546-D802-4C2E-BE91-6B182B18E7FC}"/>
              </a:ext>
            </a:extLst>
          </p:cNvPr>
          <p:cNvSpPr txBox="1"/>
          <p:nvPr/>
        </p:nvSpPr>
        <p:spPr>
          <a:xfrm>
            <a:off x="1268393" y="4236335"/>
            <a:ext cx="886011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2.</a:t>
            </a:r>
            <a:r>
              <a:rPr lang="zh-TW" altLang="zh-TW" sz="2800" dirty="0">
                <a:solidFill>
                  <a:srgbClr val="222222"/>
                </a:solidFill>
                <a:latin typeface="Arial Unicode MS"/>
                <a:ea typeface="inherit"/>
              </a:rPr>
              <a:t> Each ramen shop will have its own recipe for noodle</a:t>
            </a:r>
            <a:endParaRPr lang="en-US" altLang="zh-TW" sz="28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r>
              <a:rPr lang="zh-TW" altLang="zh-TW" sz="2800" dirty="0">
                <a:solidFill>
                  <a:srgbClr val="222222"/>
                </a:solidFill>
                <a:latin typeface="Arial Unicode MS"/>
                <a:ea typeface="inherit"/>
              </a:rPr>
              <a:t>making, with unique ingredients added </a:t>
            </a:r>
            <a:r>
              <a:rPr lang="en-US" altLang="zh-TW" sz="2800" dirty="0">
                <a:solidFill>
                  <a:srgbClr val="222222"/>
                </a:solidFill>
                <a:latin typeface="Arial Unicode MS"/>
                <a:ea typeface="inherit"/>
              </a:rPr>
              <a:t>t</a:t>
            </a:r>
            <a:r>
              <a:rPr lang="zh-TW" altLang="zh-TW" sz="2800" dirty="0">
                <a:solidFill>
                  <a:srgbClr val="222222"/>
                </a:solidFill>
                <a:latin typeface="Arial Unicode MS"/>
                <a:ea typeface="inherit"/>
              </a:rPr>
              <a:t>he taste of </a:t>
            </a:r>
            <a:endParaRPr lang="en-US" altLang="zh-TW" sz="28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r>
              <a:rPr lang="zh-TW" altLang="zh-TW" sz="2800" dirty="0">
                <a:solidFill>
                  <a:srgbClr val="222222"/>
                </a:solidFill>
                <a:latin typeface="Arial Unicode MS"/>
                <a:ea typeface="inherit"/>
              </a:rPr>
              <a:t>noodles and the function of increasing toughness </a:t>
            </a: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99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0A91564-63E9-4A38-8146-EEF8105FAFD7}"/>
              </a:ext>
            </a:extLst>
          </p:cNvPr>
          <p:cNvSpPr txBox="1"/>
          <p:nvPr/>
        </p:nvSpPr>
        <p:spPr>
          <a:xfrm>
            <a:off x="2085474" y="529390"/>
            <a:ext cx="3990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Ingredients:</a:t>
            </a:r>
            <a:endParaRPr lang="zh-TW" altLang="en-US" sz="6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827595-D789-4593-B15A-0EE46F02968B}"/>
              </a:ext>
            </a:extLst>
          </p:cNvPr>
          <p:cNvSpPr txBox="1"/>
          <p:nvPr/>
        </p:nvSpPr>
        <p:spPr>
          <a:xfrm>
            <a:off x="1771184" y="1863924"/>
            <a:ext cx="4278735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Basted</a:t>
            </a:r>
            <a:r>
              <a:rPr lang="zh-TW" altLang="zh-TW" sz="4800" dirty="0"/>
              <a:t> </a:t>
            </a:r>
            <a:endParaRPr lang="zh-TW" altLang="zh-TW" sz="4800" dirty="0">
              <a:latin typeface="Arial" panose="020B0604020202020204" pitchFamily="34" charset="0"/>
            </a:endParaRPr>
          </a:p>
          <a:p>
            <a:r>
              <a:rPr lang="en-US" altLang="zh-TW" sz="4400" dirty="0"/>
              <a:t>(</a:t>
            </a:r>
            <a:r>
              <a:rPr lang="zh-TW" altLang="en-US" sz="4400" dirty="0"/>
              <a:t>叉燒</a:t>
            </a:r>
            <a:r>
              <a:rPr lang="en-US" altLang="zh-TW" sz="4400" dirty="0"/>
              <a:t>)</a:t>
            </a:r>
          </a:p>
          <a:p>
            <a:r>
              <a:rPr lang="zh-TW" altLang="en-US" sz="4400" dirty="0"/>
              <a:t> </a:t>
            </a:r>
            <a:r>
              <a:rPr lang="en-US" altLang="zh-TW" sz="4800" dirty="0"/>
              <a:t>Bamboo shoots</a:t>
            </a:r>
          </a:p>
          <a:p>
            <a:r>
              <a:rPr lang="en-US" altLang="zh-TW" sz="4800" dirty="0"/>
              <a:t>(</a:t>
            </a:r>
            <a:r>
              <a:rPr lang="zh-TW" altLang="en-US" sz="4400" dirty="0"/>
              <a:t>筍乾</a:t>
            </a:r>
            <a:r>
              <a:rPr lang="en-US" altLang="zh-TW" sz="4400" dirty="0"/>
              <a:t>)</a:t>
            </a:r>
            <a:r>
              <a:rPr lang="zh-TW" altLang="en-US" sz="4400" dirty="0"/>
              <a:t> </a:t>
            </a:r>
            <a:endParaRPr lang="en-US" altLang="zh-TW" sz="4400" dirty="0"/>
          </a:p>
          <a:p>
            <a:r>
              <a:rPr lang="en-US" altLang="zh-TW" sz="4400" dirty="0"/>
              <a:t>Vegetable</a:t>
            </a:r>
            <a:endParaRPr lang="zh-TW" altLang="en-US" sz="4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8B3CAE-402C-40CD-AAE7-FA6C72EF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38F071-0B70-4377-B7D4-AE579C33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59" y="2533578"/>
            <a:ext cx="2239256" cy="21563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E14251E-2624-48C9-BF2A-696AFF58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964" y="508713"/>
            <a:ext cx="2571751" cy="19288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43EB22-0C05-48DE-BE2D-0BA5DBAAD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983" y="4785951"/>
            <a:ext cx="2765755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ECB3471-B605-419A-AF2F-4F305026659D}"/>
              </a:ext>
            </a:extLst>
          </p:cNvPr>
          <p:cNvSpPr txBox="1"/>
          <p:nvPr/>
        </p:nvSpPr>
        <p:spPr>
          <a:xfrm>
            <a:off x="2511700" y="1076960"/>
            <a:ext cx="748692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4000" dirty="0">
                <a:solidFill>
                  <a:srgbClr val="222222"/>
                </a:solidFill>
                <a:latin typeface="Arial Unicode MS"/>
                <a:ea typeface="inherit"/>
              </a:rPr>
              <a:t>Ramen Features Around Japan:</a:t>
            </a:r>
            <a:r>
              <a:rPr lang="zh-TW" altLang="zh-TW" sz="1100" dirty="0"/>
              <a:t> </a:t>
            </a:r>
            <a:endParaRPr lang="zh-TW" altLang="zh-TW" sz="32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2C5CFF3-842A-43D3-B60A-90F27CA239AE}"/>
              </a:ext>
            </a:extLst>
          </p:cNvPr>
          <p:cNvSpPr txBox="1"/>
          <p:nvPr/>
        </p:nvSpPr>
        <p:spPr>
          <a:xfrm>
            <a:off x="2993227" y="3569085"/>
            <a:ext cx="6205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North</a:t>
            </a:r>
            <a:r>
              <a:rPr lang="zh-TW" altLang="en-US" sz="4800" dirty="0"/>
              <a:t>、</a:t>
            </a:r>
            <a:r>
              <a:rPr lang="en-US" altLang="zh-TW" sz="4800" dirty="0"/>
              <a:t>Middle</a:t>
            </a:r>
            <a:r>
              <a:rPr lang="zh-TW" altLang="en-US" sz="4800" dirty="0"/>
              <a:t>、</a:t>
            </a:r>
            <a:r>
              <a:rPr lang="en-US" altLang="zh-TW" sz="4800" dirty="0"/>
              <a:t>South</a:t>
            </a:r>
            <a:endParaRPr lang="zh-TW" altLang="en-US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C69EE9-7F0A-4D8C-BCA2-7E81FE0CC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10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6CB78C4-F6D3-4CC8-94FC-9E5BEC819066}"/>
              </a:ext>
            </a:extLst>
          </p:cNvPr>
          <p:cNvSpPr txBox="1"/>
          <p:nvPr/>
        </p:nvSpPr>
        <p:spPr>
          <a:xfrm>
            <a:off x="1554480" y="609600"/>
            <a:ext cx="185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North:</a:t>
            </a:r>
            <a:endParaRPr lang="zh-TW" altLang="en-US" sz="4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9800436-6A68-4D95-9BD3-04C384884282}"/>
              </a:ext>
            </a:extLst>
          </p:cNvPr>
          <p:cNvSpPr txBox="1"/>
          <p:nvPr/>
        </p:nvSpPr>
        <p:spPr>
          <a:xfrm>
            <a:off x="3404666" y="671155"/>
            <a:ext cx="2784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Miso ramen </a:t>
            </a:r>
            <a:endParaRPr lang="zh-TW" altLang="en-US" sz="4000" dirty="0"/>
          </a:p>
        </p:txBody>
      </p:sp>
      <p:pic>
        <p:nvPicPr>
          <p:cNvPr id="1026" name="Picture 2" descr="川戶拉麵店超值優惠方案| GOMAJI夠麻吉">
            <a:extLst>
              <a:ext uri="{FF2B5EF4-FFF2-40B4-BE49-F238E27FC236}">
                <a16:creationId xmlns:a16="http://schemas.microsoft.com/office/drawing/2014/main" id="{BD4D9392-F217-4115-B608-A3089841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72" y="1440597"/>
            <a:ext cx="7263355" cy="482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3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C9035D-EE70-47BD-8934-0F7B9B3F233F}"/>
              </a:ext>
            </a:extLst>
          </p:cNvPr>
          <p:cNvSpPr txBox="1"/>
          <p:nvPr/>
        </p:nvSpPr>
        <p:spPr>
          <a:xfrm>
            <a:off x="1442720" y="721360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Middle:</a:t>
            </a:r>
            <a:endParaRPr lang="zh-TW" altLang="en-US" sz="4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7592F3-CFFA-4EC0-8CF6-8F0569C206D7}"/>
              </a:ext>
            </a:extLst>
          </p:cNvPr>
          <p:cNvSpPr txBox="1"/>
          <p:nvPr/>
        </p:nvSpPr>
        <p:spPr>
          <a:xfrm>
            <a:off x="3547783" y="790327"/>
            <a:ext cx="5185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Tokyo normal oil ramen</a:t>
            </a:r>
            <a:endParaRPr lang="zh-TW" altLang="en-US" sz="4000" dirty="0"/>
          </a:p>
        </p:txBody>
      </p:sp>
      <p:pic>
        <p:nvPicPr>
          <p:cNvPr id="2050" name="Picture 2" descr="東京美食】不想吃油膩膩的拉麵？嚴選東京6間超受歡迎的清淡系拉麵 ...">
            <a:extLst>
              <a:ext uri="{FF2B5EF4-FFF2-40B4-BE49-F238E27FC236}">
                <a16:creationId xmlns:a16="http://schemas.microsoft.com/office/drawing/2014/main" id="{FEB998DE-3F6A-447B-98B3-FB9DC0935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203529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0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0A74E41-4933-4C32-93C0-AC1D778B2F75}"/>
              </a:ext>
            </a:extLst>
          </p:cNvPr>
          <p:cNvSpPr txBox="1"/>
          <p:nvPr/>
        </p:nvSpPr>
        <p:spPr>
          <a:xfrm>
            <a:off x="1391920" y="670560"/>
            <a:ext cx="1874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South:</a:t>
            </a:r>
            <a:endParaRPr lang="zh-TW" altLang="en-US" sz="4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0B0871-1447-4F9E-A8BF-4F848DD8D5E3}"/>
              </a:ext>
            </a:extLst>
          </p:cNvPr>
          <p:cNvSpPr txBox="1"/>
          <p:nvPr/>
        </p:nvSpPr>
        <p:spPr>
          <a:xfrm>
            <a:off x="3266151" y="732115"/>
            <a:ext cx="2805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Spicy</a:t>
            </a:r>
            <a:r>
              <a:rPr lang="zh-TW" altLang="en-US" sz="4000" dirty="0"/>
              <a:t> </a:t>
            </a:r>
            <a:r>
              <a:rPr lang="en-US" altLang="zh-TW" sz="4000" dirty="0"/>
              <a:t>ramen</a:t>
            </a:r>
            <a:endParaRPr lang="zh-TW" altLang="en-US" sz="4000" dirty="0"/>
          </a:p>
        </p:txBody>
      </p:sp>
      <p:pic>
        <p:nvPicPr>
          <p:cNvPr id="3074" name="Picture 2" descr="九湯屋日本拉麵】價格及口味有競爭力- Mobile01">
            <a:extLst>
              <a:ext uri="{FF2B5EF4-FFF2-40B4-BE49-F238E27FC236}">
                <a16:creationId xmlns:a16="http://schemas.microsoft.com/office/drawing/2014/main" id="{ED0B1298-1033-47F9-938E-BA93ECD3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79928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78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F6E90F5-ED73-46AE-BA35-366B4359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80" y="3429000"/>
            <a:ext cx="6089902" cy="333929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A0CB04F-EC98-4DFA-9C79-A570167E3714}"/>
              </a:ext>
            </a:extLst>
          </p:cNvPr>
          <p:cNvSpPr txBox="1"/>
          <p:nvPr/>
        </p:nvSpPr>
        <p:spPr>
          <a:xfrm>
            <a:off x="765117" y="776296"/>
            <a:ext cx="106617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solidFill>
                  <a:srgbClr val="222222"/>
                </a:solidFill>
                <a:latin typeface="Arial Unicode MS"/>
                <a:ea typeface="inherit"/>
              </a:rPr>
              <a:t>Differences in habits from Taiwan when eating</a:t>
            </a:r>
            <a:r>
              <a:rPr lang="zh-TW" altLang="zh-TW" sz="1100" dirty="0"/>
              <a:t> </a:t>
            </a:r>
            <a:endParaRPr lang="zh-TW" altLang="zh-TW" sz="3200" dirty="0">
              <a:latin typeface="Arial" panose="020B0604020202020204" pitchFamily="34" charset="0"/>
            </a:endParaRPr>
          </a:p>
          <a:p>
            <a:endParaRPr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88106D-8115-4915-815C-8ACE3A50E527}"/>
              </a:ext>
            </a:extLst>
          </p:cNvPr>
          <p:cNvSpPr txBox="1"/>
          <p:nvPr/>
        </p:nvSpPr>
        <p:spPr>
          <a:xfrm>
            <a:off x="5174112" y="2415966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Noise</a:t>
            </a:r>
            <a:endParaRPr lang="zh-TW" altLang="en-US" sz="5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20DEFC-FA03-4217-8216-3FB9ED7A8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各國用餐禮儀大不相同，日本吸食麵條發出聲音說明飯好吃- 每日頭條">
            <a:extLst>
              <a:ext uri="{FF2B5EF4-FFF2-40B4-BE49-F238E27FC236}">
                <a16:creationId xmlns:a16="http://schemas.microsoft.com/office/drawing/2014/main" id="{21EEA3B4-2EA3-4BF3-9B6D-A93EF8E7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517" y="472440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43EE8C9-2982-4C93-A2F9-57908A80E3FD}"/>
              </a:ext>
            </a:extLst>
          </p:cNvPr>
          <p:cNvSpPr txBox="1"/>
          <p:nvPr/>
        </p:nvSpPr>
        <p:spPr>
          <a:xfrm>
            <a:off x="1611139" y="1250113"/>
            <a:ext cx="95814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When Japanese eats ramen.it will make a</a:t>
            </a:r>
            <a:r>
              <a:rPr lang="zh-TW" altLang="en-US" sz="3200" dirty="0"/>
              <a:t>「</a:t>
            </a:r>
            <a:r>
              <a:rPr lang="en-US" altLang="zh-TW" sz="3200" dirty="0"/>
              <a:t>susu</a:t>
            </a:r>
            <a:r>
              <a:rPr lang="zh-TW" altLang="en-US" sz="3200" dirty="0"/>
              <a:t>」</a:t>
            </a:r>
            <a:r>
              <a:rPr lang="en-US" altLang="zh-TW" sz="3200" dirty="0"/>
              <a:t>noise</a:t>
            </a:r>
          </a:p>
          <a:p>
            <a:r>
              <a:rPr lang="en-US" altLang="zh-TW" sz="3200" dirty="0"/>
              <a:t>because</a:t>
            </a:r>
            <a:r>
              <a:rPr lang="zh-TW" altLang="en-US" sz="3200" dirty="0"/>
              <a:t> </a:t>
            </a:r>
            <a:r>
              <a:rPr lang="en-US" altLang="zh-TW" sz="3200" dirty="0"/>
              <a:t>of</a:t>
            </a:r>
            <a:r>
              <a:rPr lang="zh-TW" altLang="en-US" sz="3200" dirty="0"/>
              <a:t> </a:t>
            </a:r>
            <a:r>
              <a:rPr lang="en-US" altLang="zh-TW" sz="3200" dirty="0"/>
              <a:t>the</a:t>
            </a:r>
            <a:r>
              <a:rPr lang="zh-TW" altLang="en-US" sz="3200" dirty="0"/>
              <a:t> </a:t>
            </a:r>
            <a:r>
              <a:rPr lang="en-US" altLang="zh-TW" sz="3200" dirty="0"/>
              <a:t>represent of the ramen’s </a:t>
            </a:r>
          </a:p>
          <a:p>
            <a:r>
              <a:rPr lang="en-US" altLang="zh-TW" sz="3200" dirty="0"/>
              <a:t>delicious flavor</a:t>
            </a:r>
            <a:endParaRPr lang="zh-TW" altLang="en-US" sz="3200" dirty="0"/>
          </a:p>
          <a:p>
            <a:r>
              <a:rPr lang="en-US" altLang="zh-TW" sz="3200" dirty="0"/>
              <a:t>It comes to proof the response to ramen chef.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5E60F2-6ECE-4B42-9F9A-5F576F57E578}"/>
              </a:ext>
            </a:extLst>
          </p:cNvPr>
          <p:cNvSpPr txBox="1"/>
          <p:nvPr/>
        </p:nvSpPr>
        <p:spPr>
          <a:xfrm>
            <a:off x="1611139" y="3945894"/>
            <a:ext cx="845237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*Remember don’t make the noise deliberately</a:t>
            </a:r>
          </a:p>
          <a:p>
            <a:r>
              <a:rPr lang="en-US" altLang="zh-TW" sz="2800" dirty="0"/>
              <a:t>Because of some people don’t like the noise of </a:t>
            </a:r>
            <a:r>
              <a:rPr lang="zh-TW" altLang="en-US" sz="2800" dirty="0"/>
              <a:t>「</a:t>
            </a:r>
            <a:r>
              <a:rPr lang="en-US" altLang="zh-TW" sz="2800" dirty="0"/>
              <a:t>susu</a:t>
            </a:r>
            <a:r>
              <a:rPr lang="zh-TW" altLang="en-US" sz="2800" dirty="0"/>
              <a:t>」</a:t>
            </a:r>
            <a:endParaRPr lang="en-US" altLang="zh-TW" sz="2800" dirty="0"/>
          </a:p>
          <a:p>
            <a:r>
              <a:rPr lang="en-US" altLang="zh-TW" sz="2800" dirty="0"/>
              <a:t>and make them pissed off.</a:t>
            </a: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141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CC382B2-744C-4ED3-A9C9-28A688D04D65}"/>
              </a:ext>
            </a:extLst>
          </p:cNvPr>
          <p:cNvSpPr txBox="1"/>
          <p:nvPr/>
        </p:nvSpPr>
        <p:spPr>
          <a:xfrm>
            <a:off x="1524000" y="643468"/>
            <a:ext cx="9144000" cy="3618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zh-TW" altLang="en-US" sz="7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最後 結束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3365CC-E4BE-4BCA-8FF9-55E20BC9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192442"/>
            <a:ext cx="76200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C82C5-9944-473E-9B12-7F6E14E6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>
                <a:ea typeface="新細明體"/>
                <a:cs typeface="Calibri Light"/>
              </a:rPr>
            </a:br>
            <a:br>
              <a:rPr lang="zh-TW" altLang="en-US" dirty="0">
                <a:ea typeface="新細明體"/>
                <a:cs typeface="Calibri Light"/>
              </a:rPr>
            </a:br>
            <a:br>
              <a:rPr lang="zh-TW" altLang="en-US" dirty="0">
                <a:ea typeface="新細明體"/>
                <a:cs typeface="Calibri Light"/>
              </a:rPr>
            </a:b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C5AAE-00C6-453A-A138-21F8FDF3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Like to eat romen</a:t>
            </a:r>
          </a:p>
          <a:p>
            <a:r>
              <a:rPr lang="zh-TW" altLang="en-US" dirty="0">
                <a:ea typeface="新細明體"/>
              </a:rPr>
              <a:t>Find it very interesting</a:t>
            </a:r>
          </a:p>
          <a:p>
            <a:r>
              <a:rPr lang="zh-TW" altLang="en-US" dirty="0">
                <a:ea typeface="新細明體"/>
              </a:rPr>
              <a:t>Worth learning</a:t>
            </a:r>
          </a:p>
          <a:p>
            <a:endParaRPr lang="zh-TW" altLang="en-US" dirty="0">
              <a:ea typeface="新細明體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C80C87-5974-4BCA-A684-76799625318E}"/>
              </a:ext>
            </a:extLst>
          </p:cNvPr>
          <p:cNvSpPr txBox="1"/>
          <p:nvPr/>
        </p:nvSpPr>
        <p:spPr>
          <a:xfrm>
            <a:off x="1629134" y="545308"/>
            <a:ext cx="619913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3200">
                <a:ea typeface="新細明體"/>
              </a:rPr>
              <a:t>Why choose Japanese food culture?</a:t>
            </a:r>
          </a:p>
        </p:txBody>
      </p:sp>
    </p:spTree>
    <p:extLst>
      <p:ext uri="{BB962C8B-B14F-4D97-AF65-F5344CB8AC3E}">
        <p14:creationId xmlns:p14="http://schemas.microsoft.com/office/powerpoint/2010/main" val="102007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3B08E-8B86-485C-B204-35A1E11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/>
              </a:rPr>
              <a:t>Japanese dining etiquette</a:t>
            </a:r>
            <a:r>
              <a:rPr lang="en-US" altLang="zh-TW" dirty="0">
                <a:ea typeface="新細明體"/>
              </a:rPr>
              <a:t>:</a:t>
            </a:r>
            <a:endParaRPr lang="zh-TW" altLang="en-US" dirty="0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4D66A-F0A5-42B2-8BCF-FBA3222D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1Shares tableware</a:t>
            </a:r>
            <a:endParaRPr lang="zh-TW" altLang="en-US" dirty="0">
              <a:ea typeface="新細明體"/>
            </a:endParaRPr>
          </a:p>
          <a:p>
            <a:r>
              <a:rPr lang="en-US" altLang="zh-TW" dirty="0">
                <a:ea typeface="新細明體"/>
              </a:rPr>
              <a:t>2Chopsticks usage</a:t>
            </a:r>
          </a:p>
          <a:p>
            <a:r>
              <a:rPr lang="en-US" altLang="zh-TW" dirty="0">
                <a:ea typeface="新細明體"/>
              </a:rPr>
              <a:t>3Talk before and after meals</a:t>
            </a:r>
          </a:p>
          <a:p>
            <a:r>
              <a:rPr lang="en-US" altLang="zh-TW" dirty="0">
                <a:ea typeface="新細明體"/>
              </a:rPr>
              <a:t>4Desk code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83924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5" descr="一張含有 食物, 盤, 桌, 碗 的圖片&#10;&#10;描述是以非常高的可信度產生">
            <a:extLst>
              <a:ext uri="{FF2B5EF4-FFF2-40B4-BE49-F238E27FC236}">
                <a16:creationId xmlns:a16="http://schemas.microsoft.com/office/drawing/2014/main" id="{39730639-F083-4143-936D-0C86F9FD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3" y="2337101"/>
            <a:ext cx="6015318" cy="45209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67F875F-4C37-4A8D-B248-9ED79F71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/>
              </a:rPr>
              <a:t>1Shared tableware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3F432-9EFE-49C1-8B37-1507D5BF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733799"/>
            <a:ext cx="10018713" cy="3124201"/>
          </a:xfrm>
        </p:spPr>
        <p:txBody>
          <a:bodyPr/>
          <a:lstStyle/>
          <a:p>
            <a:r>
              <a:rPr lang="zh-TW" altLang="en-US" dirty="0">
                <a:ea typeface="新細明體"/>
              </a:rPr>
              <a:t>Everyone has a meal,you should </a:t>
            </a:r>
          </a:p>
          <a:p>
            <a:pPr marL="0" indent="0">
              <a:buNone/>
            </a:pPr>
            <a:r>
              <a:rPr lang="zh-TW" altLang="en-US" dirty="0">
                <a:ea typeface="新細明體"/>
              </a:rPr>
              <a:t>use the other end of the chopsticks</a:t>
            </a:r>
          </a:p>
          <a:p>
            <a:pPr marL="0" indent="0">
              <a:buNone/>
            </a:pPr>
            <a:r>
              <a:rPr lang="zh-TW" altLang="en-US" dirty="0">
                <a:ea typeface="新細明體"/>
              </a:rPr>
              <a:t>or use public chopsticks</a:t>
            </a:r>
          </a:p>
          <a:p>
            <a:pPr marL="0" indent="0">
              <a:buNone/>
            </a:pPr>
            <a:endParaRPr lang="zh-TW" altLang="en-US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7304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1707B-EFAC-4AC5-8A16-65A11830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/>
              </a:rPr>
              <a:t>2Chopsticks usage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94CD8-BFBA-4875-91AF-A98B8719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新細明體"/>
              </a:rPr>
              <a:t>Don't poke food with chopsticks</a:t>
            </a:r>
          </a:p>
          <a:p>
            <a:r>
              <a:rPr lang="zh-TW" altLang="en-US" dirty="0">
                <a:ea typeface="新細明體"/>
              </a:rPr>
              <a:t>To get the end of the chopsticks</a:t>
            </a:r>
          </a:p>
          <a:p>
            <a:r>
              <a:rPr lang="zh-TW" altLang="en-US" dirty="0">
                <a:ea typeface="新細明體"/>
              </a:rPr>
              <a:t>Don't use chopsticks to move plates or bowls</a:t>
            </a:r>
          </a:p>
          <a:p>
            <a:r>
              <a:rPr lang="zh-TW" altLang="en-US" dirty="0">
                <a:ea typeface="新細明體"/>
              </a:rPr>
              <a:t>Don't insert chopstucks into the bowl</a:t>
            </a:r>
          </a:p>
          <a:p>
            <a:r>
              <a:rPr lang="zh-TW" altLang="en-US" dirty="0">
                <a:ea typeface="新細明體"/>
              </a:rPr>
              <a:t>Don</a:t>
            </a:r>
            <a:r>
              <a:rPr lang="en-US" altLang="zh-TW" dirty="0">
                <a:ea typeface="新細明體"/>
              </a:rPr>
              <a:t>’</a:t>
            </a:r>
            <a:r>
              <a:rPr lang="zh-TW" altLang="en-US" dirty="0">
                <a:ea typeface="新細明體"/>
              </a:rPr>
              <a:t>t use your own chopsticks to pass food directly to another person's chopsticks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5DEBD9D-D10C-48A7-A79F-42A5DF77C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6889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94403-2E36-4C0A-86A1-94CE50A9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ea typeface="新細明體"/>
              </a:rPr>
            </a:br>
            <a:r>
              <a:rPr lang="en-US" altLang="zh-TW">
                <a:ea typeface="新細明體"/>
              </a:rPr>
              <a:t>3Talk</a:t>
            </a:r>
            <a:r>
              <a:rPr lang="en-US" altLang="zh-TW" dirty="0">
                <a:ea typeface="新細明體"/>
              </a:rPr>
              <a:t> before and after meals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7F941-3D02-427B-BDA5-B793B7A0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  <a:ea typeface="新細明體"/>
              </a:rPr>
              <a:t>Itadakimasu</a:t>
            </a:r>
            <a:endParaRPr lang="zh-TW" dirty="0">
              <a:highlight>
                <a:srgbClr val="FFFF00"/>
              </a:highlight>
            </a:endParaRPr>
          </a:p>
          <a:p>
            <a:r>
              <a:rPr lang="zh-TW" altLang="en-US" dirty="0">
                <a:highlight>
                  <a:srgbClr val="FFFF00"/>
                </a:highlight>
                <a:ea typeface="新細明體"/>
              </a:rPr>
              <a:t>Gochisousama</a:t>
            </a:r>
          </a:p>
          <a:p>
            <a:endParaRPr lang="zh-TW" altLang="en-US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4" name="圖片 4" descr="一張含有 桌, 個人, 室內, 窗戶 的圖片&#10;&#10;描述是以非常高的可信度產生">
            <a:extLst>
              <a:ext uri="{FF2B5EF4-FFF2-40B4-BE49-F238E27FC236}">
                <a16:creationId xmlns:a16="http://schemas.microsoft.com/office/drawing/2014/main" id="{D6A9136D-1ACB-44ED-836B-0AAB6E38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313" y="2747226"/>
            <a:ext cx="4443895" cy="29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7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桌, 室內, 食物, 盤 的圖片&#10;&#10;描述是以非常高的可信度產生">
            <a:extLst>
              <a:ext uri="{FF2B5EF4-FFF2-40B4-BE49-F238E27FC236}">
                <a16:creationId xmlns:a16="http://schemas.microsoft.com/office/drawing/2014/main" id="{3B776A0B-BDB2-4662-BB3C-74540979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09" y="3045064"/>
            <a:ext cx="5732191" cy="38129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C71353-ABEF-47D2-9CB6-863EE31A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/>
              </a:rPr>
              <a:t>4Desk</a:t>
            </a:r>
            <a:r>
              <a:rPr lang="en-US" altLang="zh-TW" dirty="0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C3C07-04FB-4AD0-B830-CF95CC5C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2666999"/>
            <a:ext cx="10695303" cy="3124201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新細明體"/>
              </a:rPr>
              <a:t>Do not blow your nose in public</a:t>
            </a:r>
          </a:p>
          <a:p>
            <a:r>
              <a:rPr lang="zh-TW" altLang="en-US" dirty="0">
                <a:ea typeface="新細明體"/>
              </a:rPr>
              <a:t>No hiccups</a:t>
            </a:r>
          </a:p>
          <a:p>
            <a:r>
              <a:rPr lang="zh-TW" altLang="en-US" dirty="0">
                <a:ea typeface="新細明體"/>
              </a:rPr>
              <a:t>Don't talk about the appetites before or </a:t>
            </a:r>
            <a:endParaRPr lang="en-US" altLang="zh-TW" dirty="0">
              <a:ea typeface="新細明體"/>
            </a:endParaRPr>
          </a:p>
          <a:p>
            <a:r>
              <a:rPr lang="zh-TW" altLang="en-US" dirty="0">
                <a:ea typeface="新細明體"/>
              </a:rPr>
              <a:t>during the meal</a:t>
            </a:r>
          </a:p>
          <a:p>
            <a:r>
              <a:rPr lang="zh-TW" altLang="en-US" dirty="0">
                <a:ea typeface="新細明體"/>
              </a:rPr>
              <a:t>Going to meal ordea completely eaten</a:t>
            </a:r>
          </a:p>
          <a:p>
            <a:r>
              <a:rPr lang="zh-TW" altLang="en-US" dirty="0">
                <a:ea typeface="新細明體"/>
              </a:rPr>
              <a:t>After eating,put the utensils back in place</a:t>
            </a:r>
          </a:p>
        </p:txBody>
      </p:sp>
    </p:spTree>
    <p:extLst>
      <p:ext uri="{BB962C8B-B14F-4D97-AF65-F5344CB8AC3E}">
        <p14:creationId xmlns:p14="http://schemas.microsoft.com/office/powerpoint/2010/main" val="369750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A53FBD-3D79-4B30-A9ED-C25C6C178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3497" r="18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23F63B9-C591-47ED-A106-4D7B539F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91" y="38096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dirty="0"/>
              <a:t>The cultural of ramen</a:t>
            </a:r>
            <a:r>
              <a:rPr lang="en-US" altLang="zh-TW" sz="7200" dirty="0"/>
              <a:t>: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70928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C775EA-791D-4458-A531-23E9B1571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8279" b="7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98C584E-2E06-4BB0-BD2A-5BA0AC2E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0" y="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5400" dirty="0"/>
              <a:t>Three points of ramen: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1AB04-8FB4-4554-8C27-3D1544C7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6" y="1992775"/>
            <a:ext cx="12336401" cy="428070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4800" dirty="0"/>
              <a:t>Soup</a:t>
            </a:r>
            <a:r>
              <a:rPr lang="zh-TW" altLang="en-US" sz="4800" dirty="0"/>
              <a:t>               </a:t>
            </a:r>
            <a:endParaRPr lang="en-US" altLang="zh-TW" sz="4800" dirty="0"/>
          </a:p>
          <a:p>
            <a:pPr marL="0" indent="0">
              <a:buNone/>
            </a:pPr>
            <a:endParaRPr lang="en-US" altLang="zh-TW" sz="4800" dirty="0"/>
          </a:p>
          <a:p>
            <a:pPr marL="0" indent="0">
              <a:buNone/>
            </a:pPr>
            <a:r>
              <a:rPr lang="en-US" altLang="zh-TW" sz="4800" dirty="0"/>
              <a:t>noodles</a:t>
            </a:r>
            <a:r>
              <a:rPr lang="zh-TW" altLang="en-US" sz="4800" dirty="0"/>
              <a:t>               </a:t>
            </a:r>
            <a:endParaRPr lang="en-US" altLang="zh-TW" sz="4800" dirty="0"/>
          </a:p>
          <a:p>
            <a:pPr marL="0" indent="0">
              <a:buNone/>
            </a:pPr>
            <a:endParaRPr lang="en-US" altLang="zh-TW" sz="4800" dirty="0"/>
          </a:p>
          <a:p>
            <a:pPr marL="0" indent="0">
              <a:buNone/>
            </a:pPr>
            <a:r>
              <a:rPr lang="en-US" altLang="zh-TW" sz="4800" dirty="0"/>
              <a:t>Ingredients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7300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359</Words>
  <Application>Microsoft Office PowerPoint</Application>
  <PresentationFormat>寬螢幕</PresentationFormat>
  <Paragraphs>86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 Unicode MS</vt:lpstr>
      <vt:lpstr>Arial</vt:lpstr>
      <vt:lpstr>Corbel</vt:lpstr>
      <vt:lpstr>視差</vt:lpstr>
      <vt:lpstr> Exotic food culture (異國美食文化報告)</vt:lpstr>
      <vt:lpstr>   </vt:lpstr>
      <vt:lpstr>Japanese dining etiquette:</vt:lpstr>
      <vt:lpstr>1Shared tableware</vt:lpstr>
      <vt:lpstr>2Chopsticks usage</vt:lpstr>
      <vt:lpstr> 3Talk before and after meals</vt:lpstr>
      <vt:lpstr>4Desk rules</vt:lpstr>
      <vt:lpstr>The cultural of ramen:</vt:lpstr>
      <vt:lpstr>Three points of ramen: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Exotic food culture (異國美食文化報告)</dc:title>
  <dc:creator>詠翔 張</dc:creator>
  <cp:lastModifiedBy>詠翔 張</cp:lastModifiedBy>
  <cp:revision>1</cp:revision>
  <dcterms:created xsi:type="dcterms:W3CDTF">2020-06-21T15:51:45Z</dcterms:created>
  <dcterms:modified xsi:type="dcterms:W3CDTF">2020-06-21T16:37:15Z</dcterms:modified>
</cp:coreProperties>
</file>