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75"/>
  </p:notesMasterIdLst>
  <p:sldIdLst>
    <p:sldId id="256" r:id="rId5"/>
    <p:sldId id="288" r:id="rId6"/>
    <p:sldId id="291" r:id="rId7"/>
    <p:sldId id="292" r:id="rId8"/>
    <p:sldId id="293" r:id="rId9"/>
    <p:sldId id="285" r:id="rId10"/>
    <p:sldId id="260" r:id="rId11"/>
    <p:sldId id="261" r:id="rId12"/>
    <p:sldId id="262" r:id="rId13"/>
    <p:sldId id="263" r:id="rId14"/>
    <p:sldId id="264" r:id="rId15"/>
    <p:sldId id="265" r:id="rId16"/>
    <p:sldId id="266"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5" r:id="rId34"/>
    <p:sldId id="312" r:id="rId35"/>
    <p:sldId id="317" r:id="rId36"/>
    <p:sldId id="324" r:id="rId37"/>
    <p:sldId id="282" r:id="rId38"/>
    <p:sldId id="345" r:id="rId39"/>
    <p:sldId id="283" r:id="rId40"/>
    <p:sldId id="284" r:id="rId41"/>
    <p:sldId id="325" r:id="rId42"/>
    <p:sldId id="318" r:id="rId43"/>
    <p:sldId id="326" r:id="rId44"/>
    <p:sldId id="327" r:id="rId45"/>
    <p:sldId id="328" r:id="rId46"/>
    <p:sldId id="329" r:id="rId47"/>
    <p:sldId id="330" r:id="rId48"/>
    <p:sldId id="331" r:id="rId49"/>
    <p:sldId id="332" r:id="rId50"/>
    <p:sldId id="333" r:id="rId51"/>
    <p:sldId id="334" r:id="rId52"/>
    <p:sldId id="269" r:id="rId53"/>
    <p:sldId id="270" r:id="rId54"/>
    <p:sldId id="267" r:id="rId55"/>
    <p:sldId id="268" r:id="rId56"/>
    <p:sldId id="275" r:id="rId57"/>
    <p:sldId id="272" r:id="rId58"/>
    <p:sldId id="273" r:id="rId59"/>
    <p:sldId id="274" r:id="rId60"/>
    <p:sldId id="276" r:id="rId61"/>
    <p:sldId id="277" r:id="rId62"/>
    <p:sldId id="278" r:id="rId63"/>
    <p:sldId id="335" r:id="rId64"/>
    <p:sldId id="336" r:id="rId65"/>
    <p:sldId id="337" r:id="rId66"/>
    <p:sldId id="338" r:id="rId67"/>
    <p:sldId id="339" r:id="rId68"/>
    <p:sldId id="340" r:id="rId69"/>
    <p:sldId id="341" r:id="rId70"/>
    <p:sldId id="342" r:id="rId71"/>
    <p:sldId id="343" r:id="rId72"/>
    <p:sldId id="344" r:id="rId73"/>
    <p:sldId id="279" r:id="rId7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76" roundtripDataSignature="AMtx7mhKSQqy5x1qFLSVdk+KWh9uGXyY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3955C-E538-8474-DAEF-6B188870AA63}" v="40" dt="2025-04-08T00:46:23.88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customschemas.google.com/relationships/presentationmetadata" Target="meta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Emiliano Sepulveda Ramirez" userId="S::csepulvedar2200@alumno.ipn.mx::10dcd69d-f71a-474f-958c-2b83ecf654be" providerId="AD" clId="Web-{5B43955C-E538-8474-DAEF-6B188870AA63}"/>
    <pc:docChg chg="modSld">
      <pc:chgData name="Carlos Emiliano Sepulveda Ramirez" userId="S::csepulvedar2200@alumno.ipn.mx::10dcd69d-f71a-474f-958c-2b83ecf654be" providerId="AD" clId="Web-{5B43955C-E538-8474-DAEF-6B188870AA63}" dt="2025-04-08T00:46:23.883" v="19" actId="20577"/>
      <pc:docMkLst>
        <pc:docMk/>
      </pc:docMkLst>
      <pc:sldChg chg="modSp">
        <pc:chgData name="Carlos Emiliano Sepulveda Ramirez" userId="S::csepulvedar2200@alumno.ipn.mx::10dcd69d-f71a-474f-958c-2b83ecf654be" providerId="AD" clId="Web-{5B43955C-E538-8474-DAEF-6B188870AA63}" dt="2025-04-08T00:46:23.883" v="19" actId="20577"/>
        <pc:sldMkLst>
          <pc:docMk/>
          <pc:sldMk cId="1105540400" sldId="300"/>
        </pc:sldMkLst>
        <pc:spChg chg="mod">
          <ac:chgData name="Carlos Emiliano Sepulveda Ramirez" userId="S::csepulvedar2200@alumno.ipn.mx::10dcd69d-f71a-474f-958c-2b83ecf654be" providerId="AD" clId="Web-{5B43955C-E538-8474-DAEF-6B188870AA63}" dt="2025-04-08T00:46:23.883" v="19" actId="20577"/>
          <ac:spMkLst>
            <pc:docMk/>
            <pc:sldMk cId="1105540400" sldId="300"/>
            <ac:spMk id="11" creationId="{00000000-0000-0000-0000-000000000000}"/>
          </ac:spMkLst>
        </pc:spChg>
      </pc:sldChg>
    </pc:docChg>
  </pc:docChgLst>
  <pc:docChgLst>
    <pc:chgData name="Jose Carlos Espinosa Martinez" userId="1570c1d3-95d4-4ef5-9ac7-e99c0606c38b" providerId="ADAL" clId="{ECC99994-FA82-4EDD-BE68-AB0C4F281BF5}"/>
    <pc:docChg chg="modSld">
      <pc:chgData name="Jose Carlos Espinosa Martinez" userId="1570c1d3-95d4-4ef5-9ac7-e99c0606c38b" providerId="ADAL" clId="{ECC99994-FA82-4EDD-BE68-AB0C4F281BF5}" dt="2025-04-05T01:02:11.789" v="0" actId="1076"/>
      <pc:docMkLst>
        <pc:docMk/>
      </pc:docMkLst>
      <pc:sldChg chg="modSp mod">
        <pc:chgData name="Jose Carlos Espinosa Martinez" userId="1570c1d3-95d4-4ef5-9ac7-e99c0606c38b" providerId="ADAL" clId="{ECC99994-FA82-4EDD-BE68-AB0C4F281BF5}" dt="2025-04-05T01:02:11.789" v="0" actId="1076"/>
        <pc:sldMkLst>
          <pc:docMk/>
          <pc:sldMk cId="3382510798" sldId="277"/>
        </pc:sldMkLst>
        <pc:picChg chg="mod">
          <ac:chgData name="Jose Carlos Espinosa Martinez" userId="1570c1d3-95d4-4ef5-9ac7-e99c0606c38b" providerId="ADAL" clId="{ECC99994-FA82-4EDD-BE68-AB0C4F281BF5}" dt="2025-04-05T01:02:11.789" v="0" actId="1076"/>
          <ac:picMkLst>
            <pc:docMk/>
            <pc:sldMk cId="3382510798" sldId="277"/>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7</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623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solidFill>
                  <a:srgbClr val="404040"/>
                </a:solidFill>
                <a:latin typeface="Inter"/>
              </a:rPr>
              <a:t>Así veremos que hay tareas que son independientes, otras que son dependientes que no se pueden ejecutar hasta que otras finalicen.</a:t>
            </a:r>
            <a:endParaRPr lang="es-MX"/>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9</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081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a:solidFill>
                  <a:srgbClr val="404040"/>
                </a:solidFill>
                <a:latin typeface="Inter"/>
              </a:rPr>
              <a:t>Cada procesador puede tener su propio </a:t>
            </a:r>
            <a:r>
              <a:rPr lang="es-MX" sz="1200" err="1">
                <a:solidFill>
                  <a:srgbClr val="404040"/>
                </a:solidFill>
                <a:latin typeface="Inter"/>
              </a:rPr>
              <a:t>stack</a:t>
            </a:r>
            <a:r>
              <a:rPr lang="es-MX" sz="1200">
                <a:solidFill>
                  <a:srgbClr val="404040"/>
                </a:solidFill>
                <a:latin typeface="Inter"/>
              </a:rPr>
              <a:t> (</a:t>
            </a:r>
            <a:r>
              <a:rPr lang="es-MX" sz="1200" err="1">
                <a:solidFill>
                  <a:srgbClr val="404040"/>
                </a:solidFill>
                <a:latin typeface="Inter"/>
              </a:rPr>
              <a:t>Stack</a:t>
            </a:r>
            <a:r>
              <a:rPr lang="es-MX" sz="1200">
                <a:solidFill>
                  <a:srgbClr val="404040"/>
                </a:solidFill>
                <a:latin typeface="Inter"/>
              </a:rPr>
              <a:t>₁, </a:t>
            </a:r>
            <a:r>
              <a:rPr lang="es-MX" sz="1200" err="1">
                <a:solidFill>
                  <a:srgbClr val="404040"/>
                </a:solidFill>
                <a:latin typeface="Inter"/>
              </a:rPr>
              <a:t>Stack</a:t>
            </a:r>
            <a:r>
              <a:rPr lang="es-MX" sz="1200">
                <a:solidFill>
                  <a:srgbClr val="404040"/>
                </a:solidFill>
                <a:latin typeface="Inter"/>
              </a:rPr>
              <a:t>₂, </a:t>
            </a:r>
            <a:r>
              <a:rPr lang="es-MX" sz="1200" err="1">
                <a:solidFill>
                  <a:srgbClr val="404040"/>
                </a:solidFill>
                <a:latin typeface="Inter"/>
              </a:rPr>
              <a:t>Stack</a:t>
            </a:r>
            <a:r>
              <a:rPr lang="es-MX" sz="1200">
                <a:solidFill>
                  <a:srgbClr val="404040"/>
                </a:solidFill>
                <a:latin typeface="Inter"/>
              </a:rPr>
              <a:t>₃).</a:t>
            </a:r>
          </a:p>
          <a:p>
            <a:endParaRPr lang="es-MX" sz="1200">
              <a:solidFill>
                <a:srgbClr val="404040"/>
              </a:solidFill>
              <a:latin typeface="Inter"/>
            </a:endParaRPr>
          </a:p>
          <a:p>
            <a:r>
              <a:rPr lang="es-MX" sz="1200"/>
              <a:t>Soporte de Hardware</a:t>
            </a:r>
          </a:p>
          <a:p>
            <a:r>
              <a:rPr lang="es-MX" sz="1200"/>
              <a:t>Coherencia de Datos: El hardware debe asegurar que todos los procesadores tengan una vista coherente de los datos compartidos. Esto significa que si un procesador modifica</a:t>
            </a:r>
            <a:r>
              <a:rPr lang="es-MX" sz="1200" baseline="0"/>
              <a:t> </a:t>
            </a:r>
            <a:r>
              <a:rPr lang="es-MX" sz="1200"/>
              <a:t>un dato en la memoria, los demás procesadores deben ver esa modificación de manera consistente.</a:t>
            </a:r>
          </a:p>
          <a:p>
            <a:endParaRPr lang="es-MX" sz="1200"/>
          </a:p>
          <a:p>
            <a:r>
              <a:rPr lang="es-MX" sz="1200"/>
              <a:t>Sincronización Estrecha: El hardware proporciona mecanismos para la sincronización entre procesadores, lo que es crucial para coordinar el acceso a recursos compartidos y evitar condiciones de carrera.</a:t>
            </a:r>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10</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78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cap="none">
                <a:solidFill>
                  <a:schemeClr val="dk1"/>
                </a:solidFill>
                <a:effectLst/>
                <a:latin typeface="Calibri"/>
                <a:ea typeface="Calibri"/>
                <a:cs typeface="Calibri"/>
                <a:sym typeface="Calibri"/>
              </a:rPr>
              <a:t>El tiempo de ejecución ideal </a:t>
            </a:r>
            <a:r>
              <a:rPr lang="es-MX" sz="1200" b="0" i="1" u="none" strike="noStrike" cap="none">
                <a:solidFill>
                  <a:schemeClr val="dk1"/>
                </a:solidFill>
                <a:effectLst/>
                <a:latin typeface="Calibri"/>
                <a:ea typeface="Calibri"/>
                <a:cs typeface="Calibri"/>
                <a:sym typeface="Calibri"/>
              </a:rPr>
              <a:t>N/P</a:t>
            </a:r>
            <a:r>
              <a:rPr lang="es-MX" sz="1200" b="0" i="0" u="none" strike="noStrike" cap="none">
                <a:solidFill>
                  <a:schemeClr val="dk1"/>
                </a:solidFill>
                <a:effectLst/>
                <a:latin typeface="Calibri"/>
                <a:ea typeface="Calibri"/>
                <a:cs typeface="Calibri"/>
                <a:sym typeface="Calibri"/>
              </a:rPr>
              <a:t>​ rara vez es alcanzable debido a las porciones secuenciales, la sobrecarga y la contención de recursos.</a:t>
            </a:r>
          </a:p>
          <a:p>
            <a:r>
              <a:rPr lang="es-MX" sz="1200" b="0" i="0" u="none" strike="noStrike" cap="none">
                <a:solidFill>
                  <a:schemeClr val="dk1"/>
                </a:solidFill>
                <a:effectLst/>
                <a:latin typeface="Calibri"/>
                <a:ea typeface="Calibri"/>
                <a:cs typeface="Calibri"/>
                <a:sym typeface="Calibri"/>
              </a:rPr>
              <a:t>La gestión efectiva de tareas, el balanceo de carga, la sincronización y la comunicación son críticos para una ejecución paralela eficiente.</a:t>
            </a:r>
          </a:p>
          <a:p>
            <a:r>
              <a:rPr lang="es-MX" sz="1200" b="0" i="0" u="none" strike="noStrike" cap="none">
                <a:solidFill>
                  <a:schemeClr val="dk1"/>
                </a:solidFill>
                <a:effectLst/>
                <a:latin typeface="Calibri"/>
                <a:ea typeface="Calibri"/>
                <a:cs typeface="Calibri"/>
                <a:sym typeface="Calibri"/>
              </a:rPr>
              <a:t>Herramientas como </a:t>
            </a:r>
            <a:r>
              <a:rPr lang="es-MX" sz="1200" b="1" i="0" u="none" strike="noStrike" cap="none" err="1">
                <a:solidFill>
                  <a:schemeClr val="dk1"/>
                </a:solidFill>
                <a:effectLst/>
                <a:latin typeface="Calibri"/>
                <a:ea typeface="Calibri"/>
                <a:cs typeface="Calibri"/>
                <a:sym typeface="Calibri"/>
              </a:rPr>
              <a:t>OpenMP</a:t>
            </a:r>
            <a:r>
              <a:rPr lang="es-MX" sz="1200" b="0" i="0" u="none" strike="noStrike" cap="none">
                <a:solidFill>
                  <a:schemeClr val="dk1"/>
                </a:solidFill>
                <a:effectLst/>
                <a:latin typeface="Calibri"/>
                <a:ea typeface="Calibri"/>
                <a:cs typeface="Calibri"/>
                <a:sym typeface="Calibri"/>
              </a:rPr>
              <a:t>, </a:t>
            </a:r>
            <a:r>
              <a:rPr lang="es-MX" sz="1200" b="1" i="0" u="none" strike="noStrike" cap="none">
                <a:solidFill>
                  <a:schemeClr val="dk1"/>
                </a:solidFill>
                <a:effectLst/>
                <a:latin typeface="Calibri"/>
                <a:ea typeface="Calibri"/>
                <a:cs typeface="Calibri"/>
                <a:sym typeface="Calibri"/>
              </a:rPr>
              <a:t>MPI</a:t>
            </a:r>
            <a:r>
              <a:rPr lang="es-MX" sz="1200" b="0" i="0" u="none" strike="noStrike" cap="none">
                <a:solidFill>
                  <a:schemeClr val="dk1"/>
                </a:solidFill>
                <a:effectLst/>
                <a:latin typeface="Calibri"/>
                <a:ea typeface="Calibri"/>
                <a:cs typeface="Calibri"/>
                <a:sym typeface="Calibri"/>
              </a:rPr>
              <a:t> y </a:t>
            </a:r>
            <a:r>
              <a:rPr lang="es-MX" sz="1200" b="1" i="0" u="none" strike="noStrike" cap="none">
                <a:solidFill>
                  <a:schemeClr val="dk1"/>
                </a:solidFill>
                <a:effectLst/>
                <a:latin typeface="Calibri"/>
                <a:ea typeface="Calibri"/>
                <a:cs typeface="Calibri"/>
                <a:sym typeface="Calibri"/>
              </a:rPr>
              <a:t>CUDA</a:t>
            </a:r>
            <a:r>
              <a:rPr lang="es-MX" sz="1200" b="0" i="0" u="none" strike="noStrike" cap="none">
                <a:solidFill>
                  <a:schemeClr val="dk1"/>
                </a:solidFill>
                <a:effectLst/>
                <a:latin typeface="Calibri"/>
                <a:ea typeface="Calibri"/>
                <a:cs typeface="Calibri"/>
                <a:sym typeface="Calibri"/>
              </a:rPr>
              <a:t> pueden ayudar a gestionar el paralelismo, pero se requiere un diseño cuidadoso para minimizar la sobrecarga y garantizar la corrección.</a:t>
            </a:r>
          </a:p>
          <a:p>
            <a:endParaRPr lang="es-MX"/>
          </a:p>
        </p:txBody>
      </p:sp>
      <p:sp>
        <p:nvSpPr>
          <p:cNvPr id="4" name="Marcador de número de diapositiva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s-MX" sz="1200" b="0" i="0" u="none" strike="noStrike" cap="none" smtClean="0">
                <a:solidFill>
                  <a:schemeClr val="dk1"/>
                </a:solidFill>
                <a:latin typeface="Calibri"/>
                <a:ea typeface="Calibri"/>
                <a:cs typeface="Calibri"/>
                <a:sym typeface="Calibri"/>
              </a:rPr>
              <a:t>12</a:t>
            </a:fld>
            <a:endParaRPr lang="es-MX"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697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a_tXcmEeGxo" TargetMode="External"/><Relationship Id="rId5" Type="http://schemas.openxmlformats.org/officeDocument/2006/relationships/image" Target="../media/image43.jpe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eFgsOeHMAW4" TargetMode="External"/><Relationship Id="rId5" Type="http://schemas.openxmlformats.org/officeDocument/2006/relationships/image" Target="../media/image44.jpe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electro.fisica.unlp.edu.ar/arq/transparencias/ARQII_04-Superescalar_A4x6.pdf"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9" name="Google Shape;89;p1"/>
          <p:cNvSpPr/>
          <p:nvPr/>
        </p:nvSpPr>
        <p:spPr>
          <a:xfrm>
            <a:off x="2177270" y="5347280"/>
            <a:ext cx="7051964" cy="693996"/>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s-MX" sz="1800" b="1" i="0" u="none" strike="noStrike" cap="none">
                <a:solidFill>
                  <a:schemeClr val="dk1"/>
                </a:solidFill>
                <a:latin typeface="+mj-lt"/>
                <a:ea typeface="Times New Roman"/>
                <a:cs typeface="Times New Roman"/>
                <a:sym typeface="Times New Roman"/>
              </a:rPr>
              <a:t>PRESENTA</a:t>
            </a:r>
            <a:endParaRPr sz="1800">
              <a:latin typeface="+mj-lt"/>
            </a:endParaRPr>
          </a:p>
          <a:p>
            <a:pPr marL="0" marR="0" lvl="0" indent="0" algn="ctr" rtl="0">
              <a:lnSpc>
                <a:spcPct val="115000"/>
              </a:lnSpc>
              <a:spcBef>
                <a:spcPts val="0"/>
              </a:spcBef>
              <a:spcAft>
                <a:spcPts val="0"/>
              </a:spcAft>
              <a:buNone/>
            </a:pPr>
            <a:r>
              <a:rPr lang="es-MX" sz="1600" b="0" i="0" u="none" strike="noStrike" cap="none">
                <a:solidFill>
                  <a:schemeClr val="dk1"/>
                </a:solidFill>
                <a:latin typeface="+mj-lt"/>
                <a:ea typeface="Times New Roman"/>
                <a:cs typeface="Times New Roman"/>
                <a:sym typeface="Times New Roman"/>
              </a:rPr>
              <a:t>M.I.E. Luis Alberto Ibáñez Zamora</a:t>
            </a:r>
            <a:endParaRPr sz="1600" b="0" i="0" u="none" strike="noStrike" cap="none">
              <a:solidFill>
                <a:schemeClr val="dk1"/>
              </a:solidFill>
              <a:latin typeface="+mj-lt"/>
              <a:ea typeface="Times New Roman"/>
              <a:cs typeface="Times New Roman"/>
              <a:sym typeface="Times New Roman"/>
            </a:endParaRPr>
          </a:p>
        </p:txBody>
      </p:sp>
      <p:sp>
        <p:nvSpPr>
          <p:cNvPr id="90" name="Google Shape;90;p1"/>
          <p:cNvSpPr/>
          <p:nvPr/>
        </p:nvSpPr>
        <p:spPr>
          <a:xfrm>
            <a:off x="191727" y="4463954"/>
            <a:ext cx="11023051"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b="1" i="0" u="none" strike="noStrike" cap="none">
                <a:solidFill>
                  <a:srgbClr val="002060"/>
                </a:solidFill>
                <a:latin typeface="+mj-lt"/>
                <a:ea typeface="Times New Roman"/>
                <a:cs typeface="Times New Roman"/>
                <a:sym typeface="Times New Roman"/>
              </a:rPr>
              <a:t>“Introducción”</a:t>
            </a:r>
            <a:endParaRPr sz="1800">
              <a:solidFill>
                <a:srgbClr val="002060"/>
              </a:solidFill>
              <a:latin typeface="+mj-lt"/>
            </a:endParaRPr>
          </a:p>
        </p:txBody>
      </p:sp>
      <p:sp>
        <p:nvSpPr>
          <p:cNvPr id="93" name="Google Shape;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MX"/>
              <a:t>1</a:t>
            </a:fld>
            <a:endParaRPr/>
          </a:p>
        </p:txBody>
      </p:sp>
      <p:sp>
        <p:nvSpPr>
          <p:cNvPr id="94" name="Google Shape;94;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s-MX"/>
              <a:t>Marzo 2025</a:t>
            </a:r>
            <a:endParaRPr/>
          </a:p>
        </p:txBody>
      </p:sp>
      <p:sp>
        <p:nvSpPr>
          <p:cNvPr id="5" name="Rectángulo 4"/>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17" name="Imagen 1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sp>
        <p:nvSpPr>
          <p:cNvPr id="6" name="Rectángulo 5"/>
          <p:cNvSpPr/>
          <p:nvPr/>
        </p:nvSpPr>
        <p:spPr>
          <a:xfrm>
            <a:off x="5283908" y="4162292"/>
            <a:ext cx="838691" cy="383823"/>
          </a:xfrm>
          <a:prstGeom prst="rect">
            <a:avLst/>
          </a:prstGeom>
        </p:spPr>
        <p:txBody>
          <a:bodyPr wrap="none">
            <a:spAutoFit/>
          </a:bodyPr>
          <a:lstStyle/>
          <a:p>
            <a:pPr algn="ctr">
              <a:lnSpc>
                <a:spcPct val="115000"/>
              </a:lnSpc>
            </a:pPr>
            <a:r>
              <a:rPr lang="es-MX" sz="1800" b="1">
                <a:latin typeface="+mj-lt"/>
                <a:ea typeface="Calibri" panose="020F0502020204030204" pitchFamily="34" charset="0"/>
                <a:cs typeface="Times New Roman" panose="02020603050405020304" pitchFamily="18" charset="0"/>
              </a:rPr>
              <a:t>TEMA</a:t>
            </a:r>
            <a:endParaRPr lang="es-MX" b="1">
              <a:latin typeface="+mj-lt"/>
              <a:ea typeface="Calibri" panose="020F0502020204030204" pitchFamily="34" charset="0"/>
              <a:cs typeface="Times New Roman" panose="02020603050405020304" pitchFamily="18" charset="0"/>
            </a:endParaRPr>
          </a:p>
        </p:txBody>
      </p:sp>
      <p:sp>
        <p:nvSpPr>
          <p:cNvPr id="7" name="Rectángulo 6"/>
          <p:cNvSpPr/>
          <p:nvPr/>
        </p:nvSpPr>
        <p:spPr>
          <a:xfrm>
            <a:off x="2763565" y="3336464"/>
            <a:ext cx="6096000" cy="584775"/>
          </a:xfrm>
          <a:prstGeom prst="rect">
            <a:avLst/>
          </a:prstGeom>
        </p:spPr>
        <p:txBody>
          <a:bodyPr>
            <a:spAutoFit/>
          </a:bodyPr>
          <a:lstStyle/>
          <a:p>
            <a:pPr algn="ctr"/>
            <a:r>
              <a:rPr lang="es-MX" sz="1800" b="1"/>
              <a:t>UNIDAD TEMÁTICA I</a:t>
            </a:r>
          </a:p>
          <a:p>
            <a:pPr algn="ctr"/>
            <a:r>
              <a:rPr lang="es-MX"/>
              <a:t>Acercamiento al cómputo</a:t>
            </a:r>
          </a:p>
        </p:txBody>
      </p:sp>
      <p:sp>
        <p:nvSpPr>
          <p:cNvPr id="8" name="Rectángulo 7"/>
          <p:cNvSpPr/>
          <p:nvPr/>
        </p:nvSpPr>
        <p:spPr>
          <a:xfrm>
            <a:off x="4218822" y="1492373"/>
            <a:ext cx="3185487" cy="584775"/>
          </a:xfrm>
          <a:prstGeom prst="rect">
            <a:avLst/>
          </a:prstGeom>
        </p:spPr>
        <p:txBody>
          <a:bodyPr wrap="none">
            <a:spAutoFit/>
          </a:bodyPr>
          <a:lstStyle/>
          <a:p>
            <a:pPr algn="ctr"/>
            <a:r>
              <a:rPr lang="es-MX" sz="1800" b="1"/>
              <a:t>PROGRAMA ACADÉMICO: </a:t>
            </a:r>
          </a:p>
          <a:p>
            <a:pPr algn="ctr"/>
            <a:r>
              <a:rPr lang="es-MX"/>
              <a:t>Ingeniería en Inteligencia Artificial</a:t>
            </a:r>
          </a:p>
        </p:txBody>
      </p:sp>
      <p:pic>
        <p:nvPicPr>
          <p:cNvPr id="10"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161113" y="2410675"/>
            <a:ext cx="3300904" cy="584775"/>
          </a:xfrm>
          <a:prstGeom prst="rect">
            <a:avLst/>
          </a:prstGeom>
        </p:spPr>
        <p:txBody>
          <a:bodyPr wrap="none">
            <a:spAutoFit/>
          </a:bodyPr>
          <a:lstStyle/>
          <a:p>
            <a:r>
              <a:rPr lang="es-MX" sz="1800" b="1"/>
              <a:t>UNIDAD DE APRENDIZAJE: </a:t>
            </a:r>
          </a:p>
          <a:p>
            <a:pPr algn="ctr"/>
            <a:r>
              <a:rPr lang="es-MX"/>
              <a:t>Cómputo paralelo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10</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29417" y="976058"/>
            <a:ext cx="3345788" cy="461665"/>
          </a:xfrm>
          <a:prstGeom prst="rect">
            <a:avLst/>
          </a:prstGeom>
        </p:spPr>
        <p:txBody>
          <a:bodyPr wrap="none">
            <a:spAutoFit/>
          </a:bodyPr>
          <a:lstStyle/>
          <a:p>
            <a:r>
              <a:rPr lang="es-MX" sz="2400" b="1">
                <a:solidFill>
                  <a:srgbClr val="002060"/>
                </a:solidFill>
                <a:latin typeface="+mj-lt"/>
              </a:rPr>
              <a:t>Ejecución en paralelo</a:t>
            </a:r>
          </a:p>
        </p:txBody>
      </p:sp>
      <p:pic>
        <p:nvPicPr>
          <p:cNvPr id="2" name="Imagen 1"/>
          <p:cNvPicPr>
            <a:picLocks noChangeAspect="1"/>
          </p:cNvPicPr>
          <p:nvPr/>
        </p:nvPicPr>
        <p:blipFill rotWithShape="1">
          <a:blip r:embed="rId5"/>
          <a:srcRect l="3129" r="3185"/>
          <a:stretch/>
        </p:blipFill>
        <p:spPr>
          <a:xfrm>
            <a:off x="3437864" y="2689130"/>
            <a:ext cx="5054600" cy="2432214"/>
          </a:xfrm>
          <a:prstGeom prst="rect">
            <a:avLst/>
          </a:prstGeom>
        </p:spPr>
      </p:pic>
      <p:sp>
        <p:nvSpPr>
          <p:cNvPr id="3" name="Rectángulo 2"/>
          <p:cNvSpPr/>
          <p:nvPr/>
        </p:nvSpPr>
        <p:spPr>
          <a:xfrm>
            <a:off x="129417" y="1462822"/>
            <a:ext cx="7257115" cy="307777"/>
          </a:xfrm>
          <a:prstGeom prst="rect">
            <a:avLst/>
          </a:prstGeom>
        </p:spPr>
        <p:txBody>
          <a:bodyPr wrap="none">
            <a:spAutoFit/>
          </a:bodyPr>
          <a:lstStyle/>
          <a:p>
            <a:r>
              <a:rPr lang="es-MX" b="1">
                <a:solidFill>
                  <a:srgbClr val="002060"/>
                </a:solidFill>
                <a:latin typeface="Inter"/>
              </a:rPr>
              <a:t>La arquitectura de memoria compartida y direccionamiento de espacio de memoria</a:t>
            </a:r>
            <a:endParaRPr lang="es-MX" b="1">
              <a:solidFill>
                <a:srgbClr val="002060"/>
              </a:solidFill>
            </a:endParaRPr>
          </a:p>
        </p:txBody>
      </p:sp>
      <p:sp>
        <p:nvSpPr>
          <p:cNvPr id="10" name="Rectángulo 9"/>
          <p:cNvSpPr/>
          <p:nvPr/>
        </p:nvSpPr>
        <p:spPr>
          <a:xfrm>
            <a:off x="9247063" y="2755665"/>
            <a:ext cx="1470274" cy="307777"/>
          </a:xfrm>
          <a:prstGeom prst="rect">
            <a:avLst/>
          </a:prstGeom>
        </p:spPr>
        <p:txBody>
          <a:bodyPr wrap="none">
            <a:spAutoFit/>
          </a:bodyPr>
          <a:lstStyle/>
          <a:p>
            <a:r>
              <a:rPr lang="es-MX">
                <a:solidFill>
                  <a:srgbClr val="002060"/>
                </a:solidFill>
                <a:latin typeface="Inter"/>
              </a:rPr>
              <a:t>Accesos locales</a:t>
            </a:r>
            <a:endParaRPr lang="es-MX">
              <a:solidFill>
                <a:srgbClr val="002060"/>
              </a:solidFill>
            </a:endParaRPr>
          </a:p>
        </p:txBody>
      </p:sp>
      <p:sp>
        <p:nvSpPr>
          <p:cNvPr id="11" name="Rectángulo 10"/>
          <p:cNvSpPr/>
          <p:nvPr/>
        </p:nvSpPr>
        <p:spPr>
          <a:xfrm>
            <a:off x="129417" y="1759171"/>
            <a:ext cx="11671495" cy="698717"/>
          </a:xfrm>
          <a:prstGeom prst="rect">
            <a:avLst/>
          </a:prstGeom>
        </p:spPr>
        <p:txBody>
          <a:bodyPr wrap="square">
            <a:spAutoFit/>
          </a:bodyPr>
          <a:lstStyle/>
          <a:p>
            <a:pPr algn="just">
              <a:lnSpc>
                <a:spcPct val="150000"/>
              </a:lnSpc>
            </a:pPr>
            <a:r>
              <a:rPr lang="es-MX">
                <a:solidFill>
                  <a:srgbClr val="404040"/>
                </a:solidFill>
                <a:latin typeface="Inter"/>
              </a:rPr>
              <a:t>En esta arquitectura, múltiples procesadores (</a:t>
            </a:r>
            <a:r>
              <a:rPr lang="es-MX" err="1">
                <a:solidFill>
                  <a:srgbClr val="404040"/>
                </a:solidFill>
                <a:latin typeface="Inter"/>
              </a:rPr>
              <a:t>CPUs</a:t>
            </a:r>
            <a:r>
              <a:rPr lang="es-MX">
                <a:solidFill>
                  <a:srgbClr val="404040"/>
                </a:solidFill>
                <a:latin typeface="Inter"/>
              </a:rPr>
              <a:t>) comparten un espacio de direcciones de memoria común. Esto significa que todos los procesadores pueden acceder a la misma memoria, lo que facilita la compartición de datos y la sincronización entre tareas.</a:t>
            </a:r>
            <a:endParaRPr lang="es-MX"/>
          </a:p>
        </p:txBody>
      </p:sp>
      <p:sp>
        <p:nvSpPr>
          <p:cNvPr id="12" name="Rectángulo 11"/>
          <p:cNvSpPr/>
          <p:nvPr/>
        </p:nvSpPr>
        <p:spPr>
          <a:xfrm>
            <a:off x="749975" y="2742619"/>
            <a:ext cx="2590774" cy="261610"/>
          </a:xfrm>
          <a:prstGeom prst="rect">
            <a:avLst/>
          </a:prstGeom>
        </p:spPr>
        <p:txBody>
          <a:bodyPr wrap="none">
            <a:spAutoFit/>
          </a:bodyPr>
          <a:lstStyle/>
          <a:p>
            <a:r>
              <a:rPr lang="es-MX" sz="1100">
                <a:solidFill>
                  <a:srgbClr val="404040"/>
                </a:solidFill>
                <a:latin typeface="Inter"/>
              </a:rPr>
              <a:t>El código del programa que se ejecuta</a:t>
            </a:r>
            <a:endParaRPr lang="es-MX" sz="1100"/>
          </a:p>
        </p:txBody>
      </p:sp>
      <p:sp>
        <p:nvSpPr>
          <p:cNvPr id="13" name="Rectángulo 12"/>
          <p:cNvSpPr/>
          <p:nvPr/>
        </p:nvSpPr>
        <p:spPr>
          <a:xfrm>
            <a:off x="749975" y="3052572"/>
            <a:ext cx="2590774" cy="415498"/>
          </a:xfrm>
          <a:prstGeom prst="rect">
            <a:avLst/>
          </a:prstGeom>
        </p:spPr>
        <p:txBody>
          <a:bodyPr wrap="square">
            <a:spAutoFit/>
          </a:bodyPr>
          <a:lstStyle/>
          <a:p>
            <a:pPr algn="just"/>
            <a:r>
              <a:rPr lang="es-MX" sz="1050">
                <a:solidFill>
                  <a:srgbClr val="404040"/>
                </a:solidFill>
                <a:latin typeface="Inter"/>
              </a:rPr>
              <a:t>Área de memoria que almacena datos </a:t>
            </a:r>
          </a:p>
          <a:p>
            <a:pPr algn="just"/>
            <a:r>
              <a:rPr lang="es-MX" sz="1050">
                <a:solidFill>
                  <a:srgbClr val="404040"/>
                </a:solidFill>
                <a:latin typeface="Inter"/>
              </a:rPr>
              <a:t>dinámicos y variables globales.</a:t>
            </a:r>
            <a:endParaRPr lang="es-MX" sz="1050"/>
          </a:p>
        </p:txBody>
      </p:sp>
      <p:sp>
        <p:nvSpPr>
          <p:cNvPr id="14" name="Rectángulo 13"/>
          <p:cNvSpPr/>
          <p:nvPr/>
        </p:nvSpPr>
        <p:spPr>
          <a:xfrm>
            <a:off x="515896" y="4618006"/>
            <a:ext cx="3211332" cy="415498"/>
          </a:xfrm>
          <a:prstGeom prst="rect">
            <a:avLst/>
          </a:prstGeom>
        </p:spPr>
        <p:txBody>
          <a:bodyPr wrap="square">
            <a:spAutoFit/>
          </a:bodyPr>
          <a:lstStyle/>
          <a:p>
            <a:r>
              <a:rPr lang="es-MX" sz="1050">
                <a:solidFill>
                  <a:srgbClr val="404040"/>
                </a:solidFill>
                <a:latin typeface="Inter"/>
              </a:rPr>
              <a:t>Área de memoria que almacena las llamadas a funciones  y variables locales. </a:t>
            </a:r>
          </a:p>
        </p:txBody>
      </p:sp>
      <p:sp>
        <p:nvSpPr>
          <p:cNvPr id="15" name="Rectángulo 14"/>
          <p:cNvSpPr/>
          <p:nvPr/>
        </p:nvSpPr>
        <p:spPr>
          <a:xfrm>
            <a:off x="8492464" y="3311394"/>
            <a:ext cx="3966150" cy="261610"/>
          </a:xfrm>
          <a:prstGeom prst="rect">
            <a:avLst/>
          </a:prstGeom>
        </p:spPr>
        <p:txBody>
          <a:bodyPr wrap="square">
            <a:spAutoFit/>
          </a:bodyPr>
          <a:lstStyle/>
          <a:p>
            <a:r>
              <a:rPr lang="es-MX" sz="1100">
                <a:solidFill>
                  <a:srgbClr val="404040"/>
                </a:solidFill>
                <a:latin typeface="Inter"/>
              </a:rPr>
              <a:t>Múltiples </a:t>
            </a:r>
            <a:r>
              <a:rPr lang="es-MX" sz="1100" err="1">
                <a:solidFill>
                  <a:srgbClr val="404040"/>
                </a:solidFill>
                <a:latin typeface="Inter"/>
              </a:rPr>
              <a:t>CPUs</a:t>
            </a:r>
            <a:r>
              <a:rPr lang="es-MX" sz="1100">
                <a:solidFill>
                  <a:srgbClr val="404040"/>
                </a:solidFill>
                <a:latin typeface="Inter"/>
              </a:rPr>
              <a:t> que ejecutan tareas en paralelo</a:t>
            </a:r>
            <a:endParaRPr lang="es-MX" sz="1100"/>
          </a:p>
        </p:txBody>
      </p:sp>
      <p:sp>
        <p:nvSpPr>
          <p:cNvPr id="16" name="Rectángulo 15"/>
          <p:cNvSpPr/>
          <p:nvPr/>
        </p:nvSpPr>
        <p:spPr>
          <a:xfrm>
            <a:off x="8532779" y="3819430"/>
            <a:ext cx="3389069" cy="261610"/>
          </a:xfrm>
          <a:prstGeom prst="rect">
            <a:avLst/>
          </a:prstGeom>
        </p:spPr>
        <p:txBody>
          <a:bodyPr wrap="none">
            <a:spAutoFit/>
          </a:bodyPr>
          <a:lstStyle/>
          <a:p>
            <a:r>
              <a:rPr lang="es-MX" sz="1100">
                <a:solidFill>
                  <a:srgbClr val="404040"/>
                </a:solidFill>
                <a:latin typeface="Inter"/>
              </a:rPr>
              <a:t>Memoria compartida accesible por todos los </a:t>
            </a:r>
            <a:r>
              <a:rPr lang="es-MX" sz="1100" err="1">
                <a:solidFill>
                  <a:srgbClr val="404040"/>
                </a:solidFill>
                <a:latin typeface="Inter"/>
              </a:rPr>
              <a:t>CPUs</a:t>
            </a:r>
            <a:r>
              <a:rPr lang="es-MX" sz="1100">
                <a:solidFill>
                  <a:srgbClr val="404040"/>
                </a:solidFill>
                <a:latin typeface="Inter"/>
              </a:rPr>
              <a:t>.</a:t>
            </a:r>
            <a:endParaRPr lang="es-MX" sz="1100"/>
          </a:p>
        </p:txBody>
      </p:sp>
      <p:sp>
        <p:nvSpPr>
          <p:cNvPr id="17" name="Rectángulo 16"/>
          <p:cNvSpPr/>
          <p:nvPr/>
        </p:nvSpPr>
        <p:spPr>
          <a:xfrm>
            <a:off x="8519925" y="4290440"/>
            <a:ext cx="3594254" cy="261610"/>
          </a:xfrm>
          <a:prstGeom prst="rect">
            <a:avLst/>
          </a:prstGeom>
        </p:spPr>
        <p:txBody>
          <a:bodyPr wrap="none">
            <a:spAutoFit/>
          </a:bodyPr>
          <a:lstStyle/>
          <a:p>
            <a:r>
              <a:rPr lang="es-MX" sz="1100">
                <a:solidFill>
                  <a:srgbClr val="404040"/>
                </a:solidFill>
                <a:latin typeface="Inter"/>
              </a:rPr>
              <a:t> Facilita la comunicación entre los </a:t>
            </a:r>
            <a:r>
              <a:rPr lang="es-MX" sz="1100" err="1">
                <a:solidFill>
                  <a:srgbClr val="404040"/>
                </a:solidFill>
                <a:latin typeface="Inter"/>
              </a:rPr>
              <a:t>CPUs</a:t>
            </a:r>
            <a:r>
              <a:rPr lang="es-MX" sz="1100">
                <a:solidFill>
                  <a:srgbClr val="404040"/>
                </a:solidFill>
                <a:latin typeface="Inter"/>
              </a:rPr>
              <a:t> y la memoria.</a:t>
            </a:r>
            <a:endParaRPr lang="es-MX" sz="1100"/>
          </a:p>
        </p:txBody>
      </p:sp>
      <p:sp>
        <p:nvSpPr>
          <p:cNvPr id="18" name="Rectángulo 17"/>
          <p:cNvSpPr/>
          <p:nvPr/>
        </p:nvSpPr>
        <p:spPr>
          <a:xfrm>
            <a:off x="4526855" y="5756249"/>
            <a:ext cx="6096000" cy="738664"/>
          </a:xfrm>
          <a:prstGeom prst="rect">
            <a:avLst/>
          </a:prstGeom>
        </p:spPr>
        <p:txBody>
          <a:bodyPr>
            <a:spAutoFit/>
          </a:bodyPr>
          <a:lstStyle/>
          <a:p>
            <a:pPr algn="just"/>
            <a:r>
              <a:rPr lang="es-MX">
                <a:solidFill>
                  <a:srgbClr val="404040"/>
                </a:solidFill>
                <a:latin typeface="Inter"/>
              </a:rPr>
              <a:t>La arquitectura de memoria compartida simplifica la programación paralela ya que los procesadores pueden acceder directamente a los datos compartidos sin necesidad de comunicación explícita entre ellos.</a:t>
            </a:r>
            <a:endParaRPr lang="es-MX"/>
          </a:p>
        </p:txBody>
      </p:sp>
      <p:sp>
        <p:nvSpPr>
          <p:cNvPr id="19" name="Rectángulo 18"/>
          <p:cNvSpPr/>
          <p:nvPr/>
        </p:nvSpPr>
        <p:spPr>
          <a:xfrm>
            <a:off x="1370200" y="5803561"/>
            <a:ext cx="1741182" cy="461665"/>
          </a:xfrm>
          <a:prstGeom prst="rect">
            <a:avLst/>
          </a:prstGeom>
        </p:spPr>
        <p:txBody>
          <a:bodyPr wrap="none">
            <a:spAutoFit/>
          </a:bodyPr>
          <a:lstStyle/>
          <a:p>
            <a:r>
              <a:rPr lang="es-MX" sz="2400" b="1">
                <a:solidFill>
                  <a:srgbClr val="002060"/>
                </a:solidFill>
                <a:latin typeface="+mj-lt"/>
              </a:rPr>
              <a:t>Beneficios</a:t>
            </a:r>
          </a:p>
        </p:txBody>
      </p:sp>
      <p:cxnSp>
        <p:nvCxnSpPr>
          <p:cNvPr id="21" name="Conector recto de flecha 20"/>
          <p:cNvCxnSpPr/>
          <p:nvPr/>
        </p:nvCxnSpPr>
        <p:spPr>
          <a:xfrm>
            <a:off x="3228725" y="6082664"/>
            <a:ext cx="1180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5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11</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rotWithShape="1">
          <a:blip r:embed="rId4"/>
          <a:srcRect t="12558" b="12765"/>
          <a:stretch/>
        </p:blipFill>
        <p:spPr>
          <a:xfrm>
            <a:off x="2152136" y="2717180"/>
            <a:ext cx="7380272" cy="3037997"/>
          </a:xfrm>
          <a:prstGeom prst="rect">
            <a:avLst/>
          </a:prstGeom>
        </p:spPr>
      </p:pic>
      <p:sp>
        <p:nvSpPr>
          <p:cNvPr id="9" name="Rectángulo 8"/>
          <p:cNvSpPr/>
          <p:nvPr/>
        </p:nvSpPr>
        <p:spPr>
          <a:xfrm>
            <a:off x="129417" y="976058"/>
            <a:ext cx="3345788" cy="461665"/>
          </a:xfrm>
          <a:prstGeom prst="rect">
            <a:avLst/>
          </a:prstGeom>
        </p:spPr>
        <p:txBody>
          <a:bodyPr wrap="none">
            <a:spAutoFit/>
          </a:bodyPr>
          <a:lstStyle/>
          <a:p>
            <a:r>
              <a:rPr lang="es-MX" sz="2400" b="1">
                <a:solidFill>
                  <a:srgbClr val="002060"/>
                </a:solidFill>
                <a:latin typeface="+mj-lt"/>
              </a:rPr>
              <a:t>Ejecución en paralelo</a:t>
            </a:r>
          </a:p>
        </p:txBody>
      </p:sp>
      <p:sp>
        <p:nvSpPr>
          <p:cNvPr id="3" name="Rectángulo 2"/>
          <p:cNvSpPr/>
          <p:nvPr/>
        </p:nvSpPr>
        <p:spPr>
          <a:xfrm>
            <a:off x="129418" y="1436590"/>
            <a:ext cx="11796694" cy="1169551"/>
          </a:xfrm>
          <a:prstGeom prst="rect">
            <a:avLst/>
          </a:prstGeom>
        </p:spPr>
        <p:txBody>
          <a:bodyPr wrap="square">
            <a:spAutoFit/>
          </a:bodyPr>
          <a:lstStyle/>
          <a:p>
            <a:r>
              <a:rPr lang="es-MX" b="1">
                <a:solidFill>
                  <a:srgbClr val="002060"/>
                </a:solidFill>
                <a:latin typeface="Inter"/>
              </a:rPr>
              <a:t>Arquitectura de memoria distribuida y direccionamiento de espacio de memoria</a:t>
            </a:r>
          </a:p>
          <a:p>
            <a:endParaRPr lang="es-MX">
              <a:solidFill>
                <a:srgbClr val="404040"/>
              </a:solidFill>
              <a:latin typeface="Inter"/>
            </a:endParaRPr>
          </a:p>
          <a:p>
            <a:pPr>
              <a:lnSpc>
                <a:spcPct val="150000"/>
              </a:lnSpc>
            </a:pPr>
            <a:r>
              <a:rPr lang="es-MX">
                <a:solidFill>
                  <a:srgbClr val="404040"/>
                </a:solidFill>
                <a:latin typeface="Inter"/>
              </a:rPr>
              <a:t>Se distribuye cada procesador con su propia memoria de forma que se quiere acceder a un dato de su propia memoria será un acceso local y si quiere acceder a un dato de otra memoria conectada a otro procesador será un acceso remoto.</a:t>
            </a:r>
            <a:endParaRPr lang="es-MX"/>
          </a:p>
        </p:txBody>
      </p:sp>
    </p:spTree>
    <p:extLst>
      <p:ext uri="{BB962C8B-B14F-4D97-AF65-F5344CB8AC3E}">
        <p14:creationId xmlns:p14="http://schemas.microsoft.com/office/powerpoint/2010/main" val="400531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13045" y="871668"/>
            <a:ext cx="1031051" cy="307777"/>
          </a:xfrm>
          <a:prstGeom prst="rect">
            <a:avLst/>
          </a:prstGeom>
        </p:spPr>
        <p:txBody>
          <a:bodyPr wrap="none">
            <a:spAutoFit/>
          </a:bodyPr>
          <a:lstStyle/>
          <a:p>
            <a:r>
              <a:rPr lang="es-MX" b="1">
                <a:solidFill>
                  <a:srgbClr val="404040"/>
                </a:solidFill>
                <a:latin typeface="Inter"/>
              </a:rPr>
              <a:t>Ejemplo 1</a:t>
            </a:r>
          </a:p>
        </p:txBody>
      </p:sp>
      <mc:AlternateContent xmlns:mc="http://schemas.openxmlformats.org/markup-compatibility/2006">
        <mc:Choice xmlns:a14="http://schemas.microsoft.com/office/drawing/2010/main" Requires="a14">
          <p:sp>
            <p:nvSpPr>
              <p:cNvPr id="3" name="Rectángulo 2"/>
              <p:cNvSpPr/>
              <p:nvPr/>
            </p:nvSpPr>
            <p:spPr>
              <a:xfrm>
                <a:off x="213045" y="1179445"/>
                <a:ext cx="8397555" cy="1169551"/>
              </a:xfrm>
              <a:prstGeom prst="rect">
                <a:avLst/>
              </a:prstGeom>
            </p:spPr>
            <p:txBody>
              <a:bodyPr wrap="none">
                <a:spAutoFit/>
              </a:bodyPr>
              <a:lstStyle/>
              <a:p>
                <a:r>
                  <a:rPr lang="es-MX">
                    <a:solidFill>
                      <a:srgbClr val="404040"/>
                    </a:solidFill>
                    <a:latin typeface="Inter"/>
                  </a:rPr>
                  <a:t>Supongamos que:</a:t>
                </a:r>
              </a:p>
              <a:p>
                <a:pPr marL="285750" indent="-285750">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𝑁</m:t>
                    </m:r>
                    <m:r>
                      <a:rPr lang="es-MX" b="0" i="1" smtClean="0">
                        <a:latin typeface="Cambria Math" panose="02040503050406030204" pitchFamily="18" charset="0"/>
                      </a:rPr>
                      <m:t>=1000 </m:t>
                    </m:r>
                    <m:r>
                      <a:rPr lang="es-MX" b="0" i="1" smtClean="0">
                        <a:latin typeface="Cambria Math" panose="02040503050406030204" pitchFamily="18" charset="0"/>
                      </a:rPr>
                      <m:t>𝑡𝑎𝑟𝑒𝑎𝑠</m:t>
                    </m:r>
                  </m:oMath>
                </a14:m>
                <a:endParaRPr lang="es-MX" b="0"/>
              </a:p>
              <a:p>
                <a:pPr marL="285750" indent="-285750">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𝑃</m:t>
                    </m:r>
                    <m:r>
                      <a:rPr lang="es-MX" b="0" i="1" smtClean="0">
                        <a:latin typeface="Cambria Math" panose="02040503050406030204" pitchFamily="18" charset="0"/>
                      </a:rPr>
                      <m:t>=10 </m:t>
                    </m:r>
                    <m:r>
                      <a:rPr lang="es-MX" b="0" i="1" smtClean="0">
                        <a:latin typeface="Cambria Math" panose="02040503050406030204" pitchFamily="18" charset="0"/>
                      </a:rPr>
                      <m:t>𝑝𝑟𝑜𝑐𝑒𝑠𝑎𝑑𝑜𝑟𝑒𝑠</m:t>
                    </m:r>
                  </m:oMath>
                </a14:m>
                <a:endParaRPr lang="es-MX" b="0"/>
              </a:p>
              <a:p>
                <a:pPr marL="285750" indent="-285750">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𝐹</m:t>
                    </m:r>
                    <m:r>
                      <a:rPr lang="es-MX" b="0" i="1" smtClean="0">
                        <a:latin typeface="Cambria Math" panose="02040503050406030204" pitchFamily="18" charset="0"/>
                      </a:rPr>
                      <m:t>=0.9 </m:t>
                    </m:r>
                    <m:d>
                      <m:dPr>
                        <m:ctrlPr>
                          <a:rPr lang="es-MX" b="0" i="1" smtClean="0">
                            <a:latin typeface="Cambria Math" panose="02040503050406030204" pitchFamily="18" charset="0"/>
                          </a:rPr>
                        </m:ctrlPr>
                      </m:dPr>
                      <m:e>
                        <m:r>
                          <a:rPr lang="es-MX" b="0" i="1" smtClean="0">
                            <a:latin typeface="Cambria Math" panose="02040503050406030204" pitchFamily="18" charset="0"/>
                          </a:rPr>
                          <m:t>90% </m:t>
                        </m:r>
                        <m:r>
                          <a:rPr lang="es-MX" b="0" i="1" smtClean="0">
                            <a:latin typeface="Cambria Math" panose="02040503050406030204" pitchFamily="18" charset="0"/>
                          </a:rPr>
                          <m:t>𝑑𝑒𝑙</m:t>
                        </m:r>
                        <m:r>
                          <a:rPr lang="es-MX" b="0" i="1" smtClean="0">
                            <a:latin typeface="Cambria Math" panose="02040503050406030204" pitchFamily="18" charset="0"/>
                          </a:rPr>
                          <m:t> </m:t>
                        </m:r>
                        <m:r>
                          <a:rPr lang="es-MX" b="0" i="1" smtClean="0">
                            <a:latin typeface="Cambria Math" panose="02040503050406030204" pitchFamily="18" charset="0"/>
                          </a:rPr>
                          <m:t>𝑝𝑟𝑜𝑔𝑟𝑎𝑚𝑎</m:t>
                        </m:r>
                        <m:r>
                          <a:rPr lang="es-MX" b="0" i="1" smtClean="0">
                            <a:latin typeface="Cambria Math" panose="02040503050406030204" pitchFamily="18" charset="0"/>
                          </a:rPr>
                          <m:t> </m:t>
                        </m:r>
                        <m:r>
                          <a:rPr lang="es-MX" b="0" i="1" smtClean="0">
                            <a:latin typeface="Cambria Math" panose="02040503050406030204" pitchFamily="18" charset="0"/>
                          </a:rPr>
                          <m:t>𝑒𝑠</m:t>
                        </m:r>
                        <m:r>
                          <a:rPr lang="es-MX" b="0" i="1" smtClean="0">
                            <a:latin typeface="Cambria Math" panose="02040503050406030204" pitchFamily="18" charset="0"/>
                          </a:rPr>
                          <m:t> </m:t>
                        </m:r>
                        <m:r>
                          <a:rPr lang="es-MX" b="0" i="1" smtClean="0">
                            <a:latin typeface="Cambria Math" panose="02040503050406030204" pitchFamily="18" charset="0"/>
                          </a:rPr>
                          <m:t>𝑝𝑎𝑟𝑎𝑙𝑒𝑙𝑖𝑧𝑎𝑏𝑙𝑒</m:t>
                        </m:r>
                      </m:e>
                    </m:d>
                  </m:oMath>
                </a14:m>
                <a:endParaRPr lang="es-MX" b="0"/>
              </a:p>
              <a:p>
                <a:pPr marL="285750" indent="-285750">
                  <a:buFont typeface="Arial" panose="020B0604020202020204" pitchFamily="34" charset="0"/>
                  <a:buChar char="•"/>
                </a:pPr>
                <a14:m>
                  <m:oMath xmlns:m="http://schemas.openxmlformats.org/officeDocument/2006/math">
                    <m:r>
                      <a:rPr lang="es-MX" b="0" i="1" smtClean="0">
                        <a:latin typeface="Cambria Math" panose="02040503050406030204" pitchFamily="18" charset="0"/>
                      </a:rPr>
                      <m:t>𝐿𝑎</m:t>
                    </m:r>
                    <m:r>
                      <a:rPr lang="es-MX" b="0" i="1" smtClean="0">
                        <a:latin typeface="Cambria Math" panose="02040503050406030204" pitchFamily="18" charset="0"/>
                      </a:rPr>
                      <m:t> </m:t>
                    </m:r>
                    <m:r>
                      <a:rPr lang="es-MX" b="0" i="1" smtClean="0">
                        <a:latin typeface="Cambria Math" panose="02040503050406030204" pitchFamily="18" charset="0"/>
                      </a:rPr>
                      <m:t>𝑠𝑜𝑏𝑟𝑒𝑐𝑎𝑟𝑔𝑎</m:t>
                    </m:r>
                    <m:r>
                      <a:rPr lang="es-MX" b="0" i="1" smtClean="0">
                        <a:latin typeface="Cambria Math" panose="02040503050406030204" pitchFamily="18" charset="0"/>
                      </a:rPr>
                      <m:t> </m:t>
                    </m:r>
                    <m:r>
                      <a:rPr lang="es-MX" b="0" i="1" smtClean="0">
                        <a:latin typeface="Cambria Math" panose="02040503050406030204" pitchFamily="18" charset="0"/>
                      </a:rPr>
                      <m:t>𝑝𝑜𝑟</m:t>
                    </m:r>
                    <m:r>
                      <a:rPr lang="es-MX" b="0" i="1" smtClean="0">
                        <a:latin typeface="Cambria Math" panose="02040503050406030204" pitchFamily="18" charset="0"/>
                      </a:rPr>
                      <m:t> </m:t>
                    </m:r>
                    <m:r>
                      <a:rPr lang="es-MX" b="0" i="1" smtClean="0">
                        <a:latin typeface="Cambria Math" panose="02040503050406030204" pitchFamily="18" charset="0"/>
                      </a:rPr>
                      <m:t>𝑔𝑒𝑠𝑡𝑖𝑜𝑛</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𝑡𝑎𝑟𝑒𝑎𝑠</m:t>
                    </m:r>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r>
                      <a:rPr lang="es-MX" b="0" i="1" smtClean="0">
                        <a:latin typeface="Cambria Math" panose="02040503050406030204" pitchFamily="18" charset="0"/>
                      </a:rPr>
                      <m:t>𝑠𝑖𝑛𝑐𝑟𝑜𝑛𝑖𝑧𝑎𝑐𝑖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MX" b="0" i="1" smtClean="0">
                        <a:latin typeface="Cambria Math" panose="02040503050406030204" pitchFamily="18" charset="0"/>
                      </a:rPr>
                      <m:t> </m:t>
                    </m:r>
                    <m:r>
                      <a:rPr lang="es-MX" b="0" i="1" smtClean="0">
                        <a:latin typeface="Cambria Math" panose="02040503050406030204" pitchFamily="18" charset="0"/>
                      </a:rPr>
                      <m:t>𝑒𝑠</m:t>
                    </m:r>
                    <m:r>
                      <a:rPr lang="es-MX" b="0" i="1" smtClean="0">
                        <a:latin typeface="Cambria Math" panose="02040503050406030204" pitchFamily="18" charset="0"/>
                      </a:rPr>
                      <m:t> </m:t>
                    </m:r>
                    <m:r>
                      <a:rPr lang="es-MX" b="0" i="1" smtClean="0">
                        <a:latin typeface="Cambria Math" panose="02040503050406030204" pitchFamily="18" charset="0"/>
                      </a:rPr>
                      <m:t>𝑑𝑒𝑙</m:t>
                    </m:r>
                    <m:r>
                      <a:rPr lang="es-MX" b="0" i="1" smtClean="0">
                        <a:latin typeface="Cambria Math" panose="02040503050406030204" pitchFamily="18" charset="0"/>
                      </a:rPr>
                      <m:t> 10% </m:t>
                    </m:r>
                    <m:r>
                      <a:rPr lang="es-MX" b="0" i="1" smtClean="0">
                        <a:latin typeface="Cambria Math" panose="02040503050406030204" pitchFamily="18" charset="0"/>
                      </a:rPr>
                      <m:t>𝑑𝑒𝑙</m:t>
                    </m:r>
                    <m:r>
                      <a:rPr lang="es-MX" b="0" i="1" smtClean="0">
                        <a:latin typeface="Cambria Math" panose="02040503050406030204" pitchFamily="18" charset="0"/>
                      </a:rPr>
                      <m:t> </m:t>
                    </m:r>
                    <m:r>
                      <a:rPr lang="es-MX" b="0" i="1" smtClean="0">
                        <a:latin typeface="Cambria Math" panose="02040503050406030204" pitchFamily="18" charset="0"/>
                      </a:rPr>
                      <m:t>𝑡𝑖𝑒𝑚𝑝𝑜</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𝑒𝑗𝑒𝑐𝑢𝑐𝑖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MX" b="0" i="1" smtClean="0">
                        <a:latin typeface="Cambria Math" panose="02040503050406030204" pitchFamily="18" charset="0"/>
                      </a:rPr>
                      <m:t> </m:t>
                    </m:r>
                    <m:r>
                      <a:rPr lang="es-MX" b="0" i="1" smtClean="0">
                        <a:latin typeface="Cambria Math" panose="02040503050406030204" pitchFamily="18" charset="0"/>
                      </a:rPr>
                      <m:t>𝑝𝑎𝑟𝑎𝑙𝑒𝑙𝑎</m:t>
                    </m:r>
                  </m:oMath>
                </a14:m>
                <a:endParaRPr lang="es-MX"/>
              </a:p>
            </p:txBody>
          </p:sp>
        </mc:Choice>
        <mc:Fallback>
          <p:sp>
            <p:nvSpPr>
              <p:cNvPr id="3" name="Rectángulo 2"/>
              <p:cNvSpPr>
                <a:spLocks noRot="1" noChangeAspect="1" noMove="1" noResize="1" noEditPoints="1" noAdjustHandles="1" noChangeArrowheads="1" noChangeShapeType="1" noTextEdit="1"/>
              </p:cNvSpPr>
              <p:nvPr/>
            </p:nvSpPr>
            <p:spPr>
              <a:xfrm>
                <a:off x="213045" y="1179445"/>
                <a:ext cx="8397555" cy="1169551"/>
              </a:xfrm>
              <a:prstGeom prst="rect">
                <a:avLst/>
              </a:prstGeom>
              <a:blipFill>
                <a:blip r:embed="rId5"/>
                <a:stretch>
                  <a:fillRect l="-218" t="-521" b="-3125"/>
                </a:stretch>
              </a:blipFill>
            </p:spPr>
            <p:txBody>
              <a:bodyPr/>
              <a:lstStyle/>
              <a:p>
                <a:r>
                  <a:rPr lang="en-US">
                    <a:noFill/>
                  </a:rPr>
                  <a:t> </a:t>
                </a:r>
              </a:p>
            </p:txBody>
          </p:sp>
        </mc:Fallback>
      </mc:AlternateContent>
      <p:sp>
        <p:nvSpPr>
          <p:cNvPr id="9" name="Rectángulo 8"/>
          <p:cNvSpPr/>
          <p:nvPr/>
        </p:nvSpPr>
        <p:spPr>
          <a:xfrm>
            <a:off x="546237" y="2879655"/>
            <a:ext cx="2468946" cy="307777"/>
          </a:xfrm>
          <a:prstGeom prst="rect">
            <a:avLst/>
          </a:prstGeom>
        </p:spPr>
        <p:txBody>
          <a:bodyPr wrap="none">
            <a:spAutoFit/>
          </a:bodyPr>
          <a:lstStyle/>
          <a:p>
            <a:r>
              <a:rPr lang="es-MX" b="1">
                <a:solidFill>
                  <a:srgbClr val="404040"/>
                </a:solidFill>
                <a:latin typeface="Inter"/>
              </a:rPr>
              <a:t>Tiempo de ejecución ideal:</a:t>
            </a:r>
          </a:p>
        </p:txBody>
      </p:sp>
      <mc:AlternateContent xmlns:mc="http://schemas.openxmlformats.org/markup-compatibility/2006">
        <mc:Choice xmlns:a14="http://schemas.microsoft.com/office/drawing/2010/main" Requires="a14">
          <p:sp>
            <p:nvSpPr>
              <p:cNvPr id="10" name="CuadroTexto 9"/>
              <p:cNvSpPr txBox="1"/>
              <p:nvPr/>
            </p:nvSpPr>
            <p:spPr>
              <a:xfrm>
                <a:off x="672570" y="3397812"/>
                <a:ext cx="2829493"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𝑖𝑑𝑒𝑎𝑙</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𝑁</m:t>
                          </m:r>
                        </m:num>
                        <m:den>
                          <m:r>
                            <a:rPr lang="es-MX" b="0" i="1" smtClean="0">
                              <a:latin typeface="Cambria Math" panose="02040503050406030204" pitchFamily="18" charset="0"/>
                            </a:rPr>
                            <m:t>𝑃</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1000</m:t>
                          </m:r>
                        </m:num>
                        <m:den>
                          <m:r>
                            <a:rPr lang="es-MX" b="0" i="1" smtClean="0">
                              <a:latin typeface="Cambria Math" panose="02040503050406030204" pitchFamily="18" charset="0"/>
                            </a:rPr>
                            <m:t>10</m:t>
                          </m:r>
                        </m:den>
                      </m:f>
                      <m:r>
                        <a:rPr lang="es-MX" b="0" i="1" smtClean="0">
                          <a:latin typeface="Cambria Math" panose="02040503050406030204" pitchFamily="18" charset="0"/>
                        </a:rPr>
                        <m:t>=100 </m:t>
                      </m:r>
                      <m:r>
                        <a:rPr lang="es-MX" b="0" i="1" smtClean="0">
                          <a:latin typeface="Cambria Math" panose="02040503050406030204" pitchFamily="18" charset="0"/>
                        </a:rPr>
                        <m:t>𝑠𝑒𝑔𝑢𝑛𝑑𝑜𝑠</m:t>
                      </m:r>
                    </m:oMath>
                  </m:oMathPara>
                </a14:m>
                <a:endParaRPr lang="es-MX"/>
              </a:p>
            </p:txBody>
          </p:sp>
        </mc:Choice>
        <mc:Fallback>
          <p:sp>
            <p:nvSpPr>
              <p:cNvPr id="10" name="CuadroTexto 9"/>
              <p:cNvSpPr txBox="1">
                <a:spLocks noRot="1" noChangeAspect="1" noMove="1" noResize="1" noEditPoints="1" noAdjustHandles="1" noChangeArrowheads="1" noChangeShapeType="1" noTextEdit="1"/>
              </p:cNvSpPr>
              <p:nvPr/>
            </p:nvSpPr>
            <p:spPr>
              <a:xfrm>
                <a:off x="672570" y="3397812"/>
                <a:ext cx="2829493" cy="404726"/>
              </a:xfrm>
              <a:prstGeom prst="rect">
                <a:avLst/>
              </a:prstGeom>
              <a:blipFill>
                <a:blip r:embed="rId6"/>
                <a:stretch>
                  <a:fillRect l="-862" r="-1293" b="-11940"/>
                </a:stretch>
              </a:blipFill>
            </p:spPr>
            <p:txBody>
              <a:bodyPr/>
              <a:lstStyle/>
              <a:p>
                <a:r>
                  <a:rPr lang="en-US">
                    <a:noFill/>
                  </a:rPr>
                  <a:t> </a:t>
                </a:r>
              </a:p>
            </p:txBody>
          </p:sp>
        </mc:Fallback>
      </mc:AlternateContent>
      <p:sp>
        <p:nvSpPr>
          <p:cNvPr id="11" name="Rectángulo 10"/>
          <p:cNvSpPr/>
          <p:nvPr/>
        </p:nvSpPr>
        <p:spPr>
          <a:xfrm>
            <a:off x="546237" y="4896838"/>
            <a:ext cx="1636987" cy="307777"/>
          </a:xfrm>
          <a:prstGeom prst="rect">
            <a:avLst/>
          </a:prstGeom>
        </p:spPr>
        <p:txBody>
          <a:bodyPr wrap="none">
            <a:spAutoFit/>
          </a:bodyPr>
          <a:lstStyle/>
          <a:p>
            <a:r>
              <a:rPr lang="es-MX" b="1">
                <a:solidFill>
                  <a:srgbClr val="404040"/>
                </a:solidFill>
                <a:latin typeface="Inter"/>
              </a:rPr>
              <a:t>Porción paralela:</a:t>
            </a:r>
          </a:p>
        </p:txBody>
      </p:sp>
      <mc:AlternateContent xmlns:mc="http://schemas.openxmlformats.org/markup-compatibility/2006">
        <mc:Choice xmlns:a14="http://schemas.microsoft.com/office/drawing/2010/main" Requires="a14">
          <p:sp>
            <p:nvSpPr>
              <p:cNvPr id="13" name="CuadroTexto 12"/>
              <p:cNvSpPr txBox="1"/>
              <p:nvPr/>
            </p:nvSpPr>
            <p:spPr>
              <a:xfrm>
                <a:off x="603990" y="5212632"/>
                <a:ext cx="331263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𝐹</m:t>
                          </m:r>
                          <m:r>
                            <a:rPr lang="es-MX" b="0" i="1" smtClean="0">
                              <a:latin typeface="Cambria Math" panose="02040503050406030204" pitchFamily="18" charset="0"/>
                            </a:rPr>
                            <m:t>∗</m:t>
                          </m:r>
                          <m:r>
                            <a:rPr lang="es-MX" b="0" i="1" smtClean="0">
                              <a:latin typeface="Cambria Math" panose="02040503050406030204" pitchFamily="18" charset="0"/>
                            </a:rPr>
                            <m:t>𝑁</m:t>
                          </m:r>
                        </m:num>
                        <m:den>
                          <m:r>
                            <a:rPr lang="es-MX" b="0" i="1" smtClean="0">
                              <a:latin typeface="Cambria Math" panose="02040503050406030204" pitchFamily="18" charset="0"/>
                            </a:rPr>
                            <m:t>𝑃</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0.9∗1000</m:t>
                          </m:r>
                        </m:num>
                        <m:den>
                          <m:r>
                            <a:rPr lang="es-MX" b="0" i="1" smtClean="0">
                              <a:latin typeface="Cambria Math" panose="02040503050406030204" pitchFamily="18" charset="0"/>
                            </a:rPr>
                            <m:t>10</m:t>
                          </m:r>
                        </m:den>
                      </m:f>
                      <m:r>
                        <a:rPr lang="es-MX" b="0" i="1" smtClean="0">
                          <a:latin typeface="Cambria Math" panose="02040503050406030204" pitchFamily="18" charset="0"/>
                        </a:rPr>
                        <m:t>=90 </m:t>
                      </m:r>
                      <m:r>
                        <a:rPr lang="es-MX" b="0" i="1" smtClean="0">
                          <a:latin typeface="Cambria Math" panose="02040503050406030204" pitchFamily="18" charset="0"/>
                        </a:rPr>
                        <m:t>𝑠𝑒𝑔𝑢𝑛𝑑𝑜𝑠</m:t>
                      </m:r>
                    </m:oMath>
                  </m:oMathPara>
                </a14:m>
                <a:endParaRPr lang="es-MX"/>
              </a:p>
            </p:txBody>
          </p:sp>
        </mc:Choice>
        <mc:Fallback>
          <p:sp>
            <p:nvSpPr>
              <p:cNvPr id="13" name="CuadroTexto 12"/>
              <p:cNvSpPr txBox="1">
                <a:spLocks noRot="1" noChangeAspect="1" noMove="1" noResize="1" noEditPoints="1" noAdjustHandles="1" noChangeArrowheads="1" noChangeShapeType="1" noTextEdit="1"/>
              </p:cNvSpPr>
              <p:nvPr/>
            </p:nvSpPr>
            <p:spPr>
              <a:xfrm>
                <a:off x="603990" y="5212632"/>
                <a:ext cx="3312638" cy="404726"/>
              </a:xfrm>
              <a:prstGeom prst="rect">
                <a:avLst/>
              </a:prstGeom>
              <a:blipFill>
                <a:blip r:embed="rId7"/>
                <a:stretch>
                  <a:fillRect l="-552" r="-1105" b="-13636"/>
                </a:stretch>
              </a:blipFill>
            </p:spPr>
            <p:txBody>
              <a:bodyPr/>
              <a:lstStyle/>
              <a:p>
                <a:r>
                  <a:rPr lang="en-US">
                    <a:noFill/>
                  </a:rPr>
                  <a:t> </a:t>
                </a:r>
              </a:p>
            </p:txBody>
          </p:sp>
        </mc:Fallback>
      </mc:AlternateContent>
      <p:sp>
        <p:nvSpPr>
          <p:cNvPr id="14" name="Rectángulo 13"/>
          <p:cNvSpPr/>
          <p:nvPr/>
        </p:nvSpPr>
        <p:spPr>
          <a:xfrm>
            <a:off x="546237" y="4014413"/>
            <a:ext cx="1874231" cy="307777"/>
          </a:xfrm>
          <a:prstGeom prst="rect">
            <a:avLst/>
          </a:prstGeom>
        </p:spPr>
        <p:txBody>
          <a:bodyPr wrap="none">
            <a:spAutoFit/>
          </a:bodyPr>
          <a:lstStyle/>
          <a:p>
            <a:r>
              <a:rPr lang="es-MX" b="1">
                <a:solidFill>
                  <a:srgbClr val="404040"/>
                </a:solidFill>
                <a:latin typeface="Inter"/>
              </a:rPr>
              <a:t>Porción secuencial:</a:t>
            </a:r>
          </a:p>
        </p:txBody>
      </p:sp>
      <mc:AlternateContent xmlns:mc="http://schemas.openxmlformats.org/markup-compatibility/2006">
        <mc:Choice xmlns:a14="http://schemas.microsoft.com/office/drawing/2010/main" Requires="a14">
          <p:sp>
            <p:nvSpPr>
              <p:cNvPr id="15" name="CuadroTexto 14"/>
              <p:cNvSpPr txBox="1"/>
              <p:nvPr/>
            </p:nvSpPr>
            <p:spPr>
              <a:xfrm>
                <a:off x="603990" y="4330207"/>
                <a:ext cx="3938771"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𝑠𝑒𝑞</m:t>
                          </m:r>
                        </m:sub>
                      </m:sSub>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1−</m:t>
                          </m:r>
                          <m:r>
                            <a:rPr lang="es-MX" b="0" i="1" smtClean="0">
                              <a:latin typeface="Cambria Math" panose="02040503050406030204" pitchFamily="18" charset="0"/>
                            </a:rPr>
                            <m:t>𝐹</m:t>
                          </m:r>
                        </m:e>
                      </m:d>
                      <m:r>
                        <a:rPr lang="es-MX" b="0" i="1" smtClean="0">
                          <a:latin typeface="Cambria Math" panose="02040503050406030204" pitchFamily="18" charset="0"/>
                        </a:rPr>
                        <m:t>∗</m:t>
                      </m:r>
                      <m:r>
                        <a:rPr lang="es-MX" b="0" i="1" smtClean="0">
                          <a:latin typeface="Cambria Math" panose="02040503050406030204" pitchFamily="18" charset="0"/>
                        </a:rPr>
                        <m:t>𝑁</m:t>
                      </m:r>
                      <m:r>
                        <a:rPr lang="es-MX" b="0" i="1" smtClean="0">
                          <a:latin typeface="Cambria Math" panose="02040503050406030204" pitchFamily="18" charset="0"/>
                        </a:rPr>
                        <m:t>=0.1∗1000=100 </m:t>
                      </m:r>
                      <m:r>
                        <a:rPr lang="es-MX" b="0" i="1" smtClean="0">
                          <a:latin typeface="Cambria Math" panose="02040503050406030204" pitchFamily="18" charset="0"/>
                        </a:rPr>
                        <m:t>𝑠𝑒𝑔𝑢𝑛𝑑𝑜𝑠</m:t>
                      </m:r>
                    </m:oMath>
                  </m:oMathPara>
                </a14:m>
                <a:endParaRPr lang="es-MX"/>
              </a:p>
            </p:txBody>
          </p:sp>
        </mc:Choice>
        <mc:Fallback>
          <p:sp>
            <p:nvSpPr>
              <p:cNvPr id="15" name="CuadroTexto 14"/>
              <p:cNvSpPr txBox="1">
                <a:spLocks noRot="1" noChangeAspect="1" noMove="1" noResize="1" noEditPoints="1" noAdjustHandles="1" noChangeArrowheads="1" noChangeShapeType="1" noTextEdit="1"/>
              </p:cNvSpPr>
              <p:nvPr/>
            </p:nvSpPr>
            <p:spPr>
              <a:xfrm>
                <a:off x="603990" y="4330207"/>
                <a:ext cx="3938771" cy="232051"/>
              </a:xfrm>
              <a:prstGeom prst="rect">
                <a:avLst/>
              </a:prstGeom>
              <a:blipFill>
                <a:blip r:embed="rId8"/>
                <a:stretch>
                  <a:fillRect b="-26316"/>
                </a:stretch>
              </a:blipFill>
            </p:spPr>
            <p:txBody>
              <a:bodyPr/>
              <a:lstStyle/>
              <a:p>
                <a:r>
                  <a:rPr lang="en-US">
                    <a:noFill/>
                  </a:rPr>
                  <a:t> </a:t>
                </a:r>
              </a:p>
            </p:txBody>
          </p:sp>
        </mc:Fallback>
      </mc:AlternateContent>
      <p:sp>
        <p:nvSpPr>
          <p:cNvPr id="16" name="Rectángulo 15"/>
          <p:cNvSpPr/>
          <p:nvPr/>
        </p:nvSpPr>
        <p:spPr>
          <a:xfrm>
            <a:off x="5562600" y="2879655"/>
            <a:ext cx="1925527" cy="307777"/>
          </a:xfrm>
          <a:prstGeom prst="rect">
            <a:avLst/>
          </a:prstGeom>
        </p:spPr>
        <p:txBody>
          <a:bodyPr wrap="none">
            <a:spAutoFit/>
          </a:bodyPr>
          <a:lstStyle/>
          <a:p>
            <a:r>
              <a:rPr lang="es-MX" b="1">
                <a:solidFill>
                  <a:srgbClr val="404040"/>
                </a:solidFill>
                <a:latin typeface="Inter"/>
              </a:rPr>
              <a:t>Porción sobrecarga:</a:t>
            </a:r>
          </a:p>
        </p:txBody>
      </p:sp>
      <mc:AlternateContent xmlns:mc="http://schemas.openxmlformats.org/markup-compatibility/2006">
        <mc:Choice xmlns:a14="http://schemas.microsoft.com/office/drawing/2010/main" Requires="a14">
          <p:sp>
            <p:nvSpPr>
              <p:cNvPr id="17" name="CuadroTexto 16"/>
              <p:cNvSpPr txBox="1"/>
              <p:nvPr/>
            </p:nvSpPr>
            <p:spPr>
              <a:xfrm>
                <a:off x="5620353" y="3195449"/>
                <a:ext cx="3705566"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𝑜𝑣𝑒𝑟h𝑒𝑎𝑑</m:t>
                          </m:r>
                        </m:sub>
                      </m:sSub>
                      <m:r>
                        <a:rPr lang="es-MX" b="0" i="1" smtClean="0">
                          <a:latin typeface="Cambria Math" panose="02040503050406030204" pitchFamily="18" charset="0"/>
                        </a:rPr>
                        <m:t>=0.1∗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=0.1∗90=9 </m:t>
                      </m:r>
                      <m:r>
                        <a:rPr lang="es-MX" b="0" i="1" smtClean="0">
                          <a:latin typeface="Cambria Math" panose="02040503050406030204" pitchFamily="18" charset="0"/>
                        </a:rPr>
                        <m:t>𝑠𝑒𝑔𝑢𝑛𝑑𝑜𝑠</m:t>
                      </m:r>
                    </m:oMath>
                  </m:oMathPara>
                </a14:m>
                <a:endParaRPr lang="es-MX"/>
              </a:p>
            </p:txBody>
          </p:sp>
        </mc:Choice>
        <mc:Fallback>
          <p:sp>
            <p:nvSpPr>
              <p:cNvPr id="17" name="CuadroTexto 16"/>
              <p:cNvSpPr txBox="1">
                <a:spLocks noRot="1" noChangeAspect="1" noMove="1" noResize="1" noEditPoints="1" noAdjustHandles="1" noChangeArrowheads="1" noChangeShapeType="1" noTextEdit="1"/>
              </p:cNvSpPr>
              <p:nvPr/>
            </p:nvSpPr>
            <p:spPr>
              <a:xfrm>
                <a:off x="5620353" y="3195449"/>
                <a:ext cx="3705566" cy="232051"/>
              </a:xfrm>
              <a:prstGeom prst="rect">
                <a:avLst/>
              </a:prstGeom>
              <a:blipFill>
                <a:blip r:embed="rId9"/>
                <a:stretch>
                  <a:fillRect l="-493" r="-658" b="-26316"/>
                </a:stretch>
              </a:blipFill>
            </p:spPr>
            <p:txBody>
              <a:bodyPr/>
              <a:lstStyle/>
              <a:p>
                <a:r>
                  <a:rPr lang="en-US">
                    <a:noFill/>
                  </a:rPr>
                  <a:t> </a:t>
                </a:r>
              </a:p>
            </p:txBody>
          </p:sp>
        </mc:Fallback>
      </mc:AlternateContent>
      <p:sp>
        <p:nvSpPr>
          <p:cNvPr id="18" name="Rectángulo 17"/>
          <p:cNvSpPr/>
          <p:nvPr/>
        </p:nvSpPr>
        <p:spPr>
          <a:xfrm>
            <a:off x="5749534" y="5706025"/>
            <a:ext cx="2438488" cy="307777"/>
          </a:xfrm>
          <a:prstGeom prst="rect">
            <a:avLst/>
          </a:prstGeom>
        </p:spPr>
        <p:txBody>
          <a:bodyPr wrap="none">
            <a:spAutoFit/>
          </a:bodyPr>
          <a:lstStyle/>
          <a:p>
            <a:r>
              <a:rPr lang="es-MX" b="1">
                <a:solidFill>
                  <a:srgbClr val="404040"/>
                </a:solidFill>
                <a:latin typeface="Inter"/>
              </a:rPr>
              <a:t>Tiempo total de ejecución:</a:t>
            </a:r>
          </a:p>
        </p:txBody>
      </p:sp>
      <mc:AlternateContent xmlns:mc="http://schemas.openxmlformats.org/markup-compatibility/2006">
        <mc:Choice xmlns:a14="http://schemas.microsoft.com/office/drawing/2010/main" Requires="a14">
          <p:sp>
            <p:nvSpPr>
              <p:cNvPr id="19" name="CuadroTexto 18"/>
              <p:cNvSpPr txBox="1"/>
              <p:nvPr/>
            </p:nvSpPr>
            <p:spPr>
              <a:xfrm>
                <a:off x="5807287" y="6021819"/>
                <a:ext cx="4774449"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r>
                            <a:rPr lang="es-MX" b="0" i="1" smtClean="0">
                              <a:latin typeface="Cambria Math" panose="02040503050406030204" pitchFamily="18" charset="0"/>
                            </a:rPr>
                            <m:t>=</m:t>
                          </m:r>
                          <m:r>
                            <a:rPr lang="es-MX" b="0" i="1" smtClean="0">
                              <a:latin typeface="Cambria Math" panose="02040503050406030204" pitchFamily="18" charset="0"/>
                            </a:rPr>
                            <m:t>𝑇</m:t>
                          </m:r>
                        </m:e>
                        <m:sub>
                          <m:r>
                            <a:rPr lang="es-MX" b="0" i="1" smtClean="0">
                              <a:latin typeface="Cambria Math" panose="02040503050406030204" pitchFamily="18" charset="0"/>
                            </a:rPr>
                            <m:t>𝑠𝑒𝑞</m:t>
                          </m:r>
                        </m:sub>
                      </m:sSub>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b="0" i="1" smtClean="0">
                              <a:latin typeface="Cambria Math" panose="02040503050406030204" pitchFamily="18" charset="0"/>
                            </a:rPr>
                            <m:t>𝑜𝑣𝑒𝑟h𝑒𝑎𝑑</m:t>
                          </m:r>
                        </m:sub>
                      </m:sSub>
                      <m:r>
                        <a:rPr lang="es-MX" b="0" i="1" smtClean="0">
                          <a:latin typeface="Cambria Math" panose="02040503050406030204" pitchFamily="18" charset="0"/>
                        </a:rPr>
                        <m:t>=100+90+9=199 </m:t>
                      </m:r>
                      <m:r>
                        <a:rPr lang="es-MX" b="0" i="1" smtClean="0">
                          <a:latin typeface="Cambria Math" panose="02040503050406030204" pitchFamily="18" charset="0"/>
                        </a:rPr>
                        <m:t>𝑠𝑒𝑔𝑢𝑛𝑑𝑜𝑠</m:t>
                      </m:r>
                    </m:oMath>
                  </m:oMathPara>
                </a14:m>
                <a:endParaRPr lang="es-MX"/>
              </a:p>
            </p:txBody>
          </p:sp>
        </mc:Choice>
        <mc:Fallback>
          <p:sp>
            <p:nvSpPr>
              <p:cNvPr id="19" name="CuadroTexto 18"/>
              <p:cNvSpPr txBox="1">
                <a:spLocks noRot="1" noChangeAspect="1" noMove="1" noResize="1" noEditPoints="1" noAdjustHandles="1" noChangeArrowheads="1" noChangeShapeType="1" noTextEdit="1"/>
              </p:cNvSpPr>
              <p:nvPr/>
            </p:nvSpPr>
            <p:spPr>
              <a:xfrm>
                <a:off x="5807287" y="6021819"/>
                <a:ext cx="4774449" cy="232051"/>
              </a:xfrm>
              <a:prstGeom prst="rect">
                <a:avLst/>
              </a:prstGeom>
              <a:blipFill>
                <a:blip r:embed="rId10"/>
                <a:stretch>
                  <a:fillRect l="-255" r="-511" b="-23684"/>
                </a:stretch>
              </a:blipFill>
            </p:spPr>
            <p:txBody>
              <a:bodyPr/>
              <a:lstStyle/>
              <a:p>
                <a:r>
                  <a:rPr lang="en-US">
                    <a:noFill/>
                  </a:rPr>
                  <a:t> </a:t>
                </a:r>
              </a:p>
            </p:txBody>
          </p:sp>
        </mc:Fallback>
      </mc:AlternateContent>
      <p:sp>
        <p:nvSpPr>
          <p:cNvPr id="20" name="Rectángulo 19"/>
          <p:cNvSpPr/>
          <p:nvPr/>
        </p:nvSpPr>
        <p:spPr>
          <a:xfrm>
            <a:off x="5562600" y="3529980"/>
            <a:ext cx="6096000" cy="1754326"/>
          </a:xfrm>
          <a:prstGeom prst="rect">
            <a:avLst/>
          </a:prstGeom>
        </p:spPr>
        <p:txBody>
          <a:bodyPr>
            <a:spAutoFit/>
          </a:bodyPr>
          <a:lstStyle/>
          <a:p>
            <a:pPr algn="just"/>
            <a:r>
              <a:rPr lang="es-MX" sz="1200" b="1">
                <a:solidFill>
                  <a:srgbClr val="404040"/>
                </a:solidFill>
                <a:latin typeface="Inter"/>
              </a:rPr>
              <a:t>Tiempo adicional</a:t>
            </a:r>
            <a:r>
              <a:rPr lang="es-MX" sz="1200">
                <a:solidFill>
                  <a:srgbClr val="404040"/>
                </a:solidFill>
                <a:latin typeface="Inter"/>
              </a:rPr>
              <a:t> que se consume en actividades que no están directamente relacionadas con la ejecución de las tareas principales del programa.</a:t>
            </a:r>
          </a:p>
          <a:p>
            <a:pPr marL="171450" indent="-171450" algn="just">
              <a:buFont typeface="Arial" panose="020B0604020202020204" pitchFamily="34" charset="0"/>
              <a:buChar char="•"/>
            </a:pPr>
            <a:r>
              <a:rPr lang="es-MX" sz="1200"/>
              <a:t>Comunicación entre procesadores</a:t>
            </a:r>
          </a:p>
          <a:p>
            <a:pPr marL="171450" indent="-171450" algn="just">
              <a:buFont typeface="Arial" panose="020B0604020202020204" pitchFamily="34" charset="0"/>
              <a:buChar char="•"/>
            </a:pPr>
            <a:r>
              <a:rPr lang="es-MX" sz="1200"/>
              <a:t>Sincronización</a:t>
            </a:r>
          </a:p>
          <a:p>
            <a:pPr marL="171450" indent="-171450" algn="just">
              <a:buFont typeface="Arial" panose="020B0604020202020204" pitchFamily="34" charset="0"/>
              <a:buChar char="•"/>
            </a:pPr>
            <a:r>
              <a:rPr lang="es-MX" sz="1200"/>
              <a:t>Gestión de tareas</a:t>
            </a:r>
          </a:p>
          <a:p>
            <a:pPr marL="171450" indent="-171450" algn="just">
              <a:buFont typeface="Arial" panose="020B0604020202020204" pitchFamily="34" charset="0"/>
              <a:buChar char="•"/>
            </a:pPr>
            <a:r>
              <a:rPr lang="es-MX" sz="1200"/>
              <a:t>Cuando múltiples procesadores intentan acceder a un recurso compartido (como memoria, archivos o dispositivos), pueden producirse cuellos de botella.</a:t>
            </a:r>
          </a:p>
          <a:p>
            <a:pPr marL="171450" indent="-171450" algn="just">
              <a:buFont typeface="Arial" panose="020B0604020202020204" pitchFamily="34" charset="0"/>
              <a:buChar char="•"/>
            </a:pPr>
            <a:r>
              <a:rPr lang="es-MX" sz="1200"/>
              <a:t>Si las tareas no están distribuidas uniformemente entre los procesadores, algunos pueden terminar antes que otros y permanecer inactivos.</a:t>
            </a:r>
          </a:p>
        </p:txBody>
      </p:sp>
    </p:spTree>
    <p:extLst>
      <p:ext uri="{BB962C8B-B14F-4D97-AF65-F5344CB8AC3E}">
        <p14:creationId xmlns:p14="http://schemas.microsoft.com/office/powerpoint/2010/main" val="67824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13</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13045" y="871668"/>
            <a:ext cx="1031051" cy="307777"/>
          </a:xfrm>
          <a:prstGeom prst="rect">
            <a:avLst/>
          </a:prstGeom>
        </p:spPr>
        <p:txBody>
          <a:bodyPr wrap="none">
            <a:spAutoFit/>
          </a:bodyPr>
          <a:lstStyle/>
          <a:p>
            <a:r>
              <a:rPr lang="es-MX" b="1">
                <a:solidFill>
                  <a:srgbClr val="404040"/>
                </a:solidFill>
                <a:latin typeface="Inter"/>
              </a:rPr>
              <a:t>Ejemplo 2</a:t>
            </a:r>
          </a:p>
        </p:txBody>
      </p:sp>
      <p:sp>
        <p:nvSpPr>
          <p:cNvPr id="2" name="Rectángulo 1"/>
          <p:cNvSpPr/>
          <p:nvPr/>
        </p:nvSpPr>
        <p:spPr>
          <a:xfrm>
            <a:off x="213044" y="1308721"/>
            <a:ext cx="11613195" cy="738664"/>
          </a:xfrm>
          <a:prstGeom prst="rect">
            <a:avLst/>
          </a:prstGeom>
        </p:spPr>
        <p:txBody>
          <a:bodyPr wrap="square">
            <a:spAutoFit/>
          </a:bodyPr>
          <a:lstStyle/>
          <a:p>
            <a:pPr algn="just">
              <a:lnSpc>
                <a:spcPct val="150000"/>
              </a:lnSpc>
            </a:pPr>
            <a:r>
              <a:rPr lang="es-MX">
                <a:solidFill>
                  <a:srgbClr val="404040"/>
                </a:solidFill>
                <a:latin typeface="Inter"/>
              </a:rPr>
              <a:t>Supongamos que tienes un programa que tarda </a:t>
            </a:r>
            <a:r>
              <a:rPr lang="es-MX" b="1">
                <a:solidFill>
                  <a:srgbClr val="404040"/>
                </a:solidFill>
                <a:latin typeface="Inter"/>
              </a:rPr>
              <a:t>100 segundos</a:t>
            </a:r>
            <a:r>
              <a:rPr lang="es-MX">
                <a:solidFill>
                  <a:srgbClr val="404040"/>
                </a:solidFill>
                <a:latin typeface="Inter"/>
              </a:rPr>
              <a:t> en ejecutarse en un solo procesador. Si el 90% del programa es </a:t>
            </a:r>
            <a:r>
              <a:rPr lang="es-MX" err="1">
                <a:solidFill>
                  <a:srgbClr val="404040"/>
                </a:solidFill>
                <a:latin typeface="Inter"/>
              </a:rPr>
              <a:t>paralelizable</a:t>
            </a:r>
            <a:r>
              <a:rPr lang="es-MX">
                <a:solidFill>
                  <a:srgbClr val="404040"/>
                </a:solidFill>
                <a:latin typeface="Inter"/>
              </a:rPr>
              <a:t> (</a:t>
            </a:r>
            <a:r>
              <a:rPr lang="es-MX">
                <a:solidFill>
                  <a:srgbClr val="404040"/>
                </a:solidFill>
                <a:latin typeface="KaTeX_Main"/>
              </a:rPr>
              <a:t>F=0.9</a:t>
            </a:r>
            <a:r>
              <a:rPr lang="es-MX">
                <a:solidFill>
                  <a:srgbClr val="404040"/>
                </a:solidFill>
                <a:latin typeface="Inter"/>
              </a:rPr>
              <a:t>) y usas 10 procesadores (</a:t>
            </a:r>
            <a:r>
              <a:rPr lang="es-MX" i="1">
                <a:solidFill>
                  <a:srgbClr val="404040"/>
                </a:solidFill>
                <a:latin typeface="KaTeX_Math"/>
              </a:rPr>
              <a:t>P</a:t>
            </a:r>
            <a:r>
              <a:rPr lang="es-MX">
                <a:solidFill>
                  <a:srgbClr val="404040"/>
                </a:solidFill>
                <a:latin typeface="KaTeX_Main"/>
              </a:rPr>
              <a:t>=10</a:t>
            </a:r>
            <a:r>
              <a:rPr lang="es-MX">
                <a:solidFill>
                  <a:srgbClr val="404040"/>
                </a:solidFill>
                <a:latin typeface="Inter"/>
              </a:rPr>
              <a:t>), el tiempo de ejecución ideal sería:</a:t>
            </a:r>
            <a:endParaRPr lang="es-MX"/>
          </a:p>
        </p:txBody>
      </p:sp>
      <p:sp>
        <p:nvSpPr>
          <p:cNvPr id="10" name="Rectángulo 9"/>
          <p:cNvSpPr/>
          <p:nvPr/>
        </p:nvSpPr>
        <p:spPr>
          <a:xfrm>
            <a:off x="257975" y="2348369"/>
            <a:ext cx="1636987" cy="307777"/>
          </a:xfrm>
          <a:prstGeom prst="rect">
            <a:avLst/>
          </a:prstGeom>
        </p:spPr>
        <p:txBody>
          <a:bodyPr wrap="none">
            <a:spAutoFit/>
          </a:bodyPr>
          <a:lstStyle/>
          <a:p>
            <a:r>
              <a:rPr lang="es-MX" b="1">
                <a:solidFill>
                  <a:srgbClr val="404040"/>
                </a:solidFill>
                <a:latin typeface="Inter"/>
              </a:rPr>
              <a:t>Porción paralela:</a:t>
            </a:r>
          </a:p>
        </p:txBody>
      </p:sp>
      <mc:AlternateContent xmlns:mc="http://schemas.openxmlformats.org/markup-compatibility/2006">
        <mc:Choice xmlns:a14="http://schemas.microsoft.com/office/drawing/2010/main" Requires="a14">
          <p:sp>
            <p:nvSpPr>
              <p:cNvPr id="11" name="CuadroTexto 10"/>
              <p:cNvSpPr txBox="1"/>
              <p:nvPr/>
            </p:nvSpPr>
            <p:spPr>
              <a:xfrm>
                <a:off x="315728" y="2664163"/>
                <a:ext cx="3113866"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𝐹</m:t>
                          </m:r>
                          <m:r>
                            <a:rPr lang="es-MX" b="0" i="1" smtClean="0">
                              <a:latin typeface="Cambria Math" panose="02040503050406030204" pitchFamily="18" charset="0"/>
                            </a:rPr>
                            <m:t>∗</m:t>
                          </m:r>
                          <m:r>
                            <a:rPr lang="es-MX" b="0" i="1" smtClean="0">
                              <a:latin typeface="Cambria Math" panose="02040503050406030204" pitchFamily="18" charset="0"/>
                            </a:rPr>
                            <m:t>𝑁</m:t>
                          </m:r>
                        </m:num>
                        <m:den>
                          <m:r>
                            <a:rPr lang="es-MX" b="0" i="1" smtClean="0">
                              <a:latin typeface="Cambria Math" panose="02040503050406030204" pitchFamily="18" charset="0"/>
                            </a:rPr>
                            <m:t>𝑃</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0.9∗100</m:t>
                          </m:r>
                        </m:num>
                        <m:den>
                          <m:r>
                            <a:rPr lang="es-MX" b="0" i="1" smtClean="0">
                              <a:latin typeface="Cambria Math" panose="02040503050406030204" pitchFamily="18" charset="0"/>
                            </a:rPr>
                            <m:t>10</m:t>
                          </m:r>
                        </m:den>
                      </m:f>
                      <m:r>
                        <a:rPr lang="es-MX" b="0" i="1" smtClean="0">
                          <a:latin typeface="Cambria Math" panose="02040503050406030204" pitchFamily="18" charset="0"/>
                        </a:rPr>
                        <m:t>=9 </m:t>
                      </m:r>
                      <m:r>
                        <a:rPr lang="es-MX" b="0" i="1" smtClean="0">
                          <a:latin typeface="Cambria Math" panose="02040503050406030204" pitchFamily="18" charset="0"/>
                        </a:rPr>
                        <m:t>𝑠𝑒𝑔𝑢𝑛𝑑𝑜𝑠</m:t>
                      </m:r>
                    </m:oMath>
                  </m:oMathPara>
                </a14:m>
                <a:endParaRPr lang="es-MX"/>
              </a:p>
            </p:txBody>
          </p:sp>
        </mc:Choice>
        <mc:Fallback>
          <p:sp>
            <p:nvSpPr>
              <p:cNvPr id="11" name="CuadroTexto 10"/>
              <p:cNvSpPr txBox="1">
                <a:spLocks noRot="1" noChangeAspect="1" noMove="1" noResize="1" noEditPoints="1" noAdjustHandles="1" noChangeArrowheads="1" noChangeShapeType="1" noTextEdit="1"/>
              </p:cNvSpPr>
              <p:nvPr/>
            </p:nvSpPr>
            <p:spPr>
              <a:xfrm>
                <a:off x="315728" y="2664163"/>
                <a:ext cx="3113866" cy="404726"/>
              </a:xfrm>
              <a:prstGeom prst="rect">
                <a:avLst/>
              </a:prstGeom>
              <a:blipFill>
                <a:blip r:embed="rId4"/>
                <a:stretch>
                  <a:fillRect l="-783" r="-978" b="-13636"/>
                </a:stretch>
              </a:blipFill>
            </p:spPr>
            <p:txBody>
              <a:bodyPr/>
              <a:lstStyle/>
              <a:p>
                <a:r>
                  <a:rPr lang="en-US">
                    <a:noFill/>
                  </a:rPr>
                  <a:t> </a:t>
                </a:r>
              </a:p>
            </p:txBody>
          </p:sp>
        </mc:Fallback>
      </mc:AlternateContent>
      <p:sp>
        <p:nvSpPr>
          <p:cNvPr id="3" name="Rectángulo 2"/>
          <p:cNvSpPr/>
          <p:nvPr/>
        </p:nvSpPr>
        <p:spPr>
          <a:xfrm>
            <a:off x="257975" y="3272924"/>
            <a:ext cx="11568264" cy="307777"/>
          </a:xfrm>
          <a:prstGeom prst="rect">
            <a:avLst/>
          </a:prstGeom>
        </p:spPr>
        <p:txBody>
          <a:bodyPr wrap="square">
            <a:spAutoFit/>
          </a:bodyPr>
          <a:lstStyle/>
          <a:p>
            <a:r>
              <a:rPr lang="es-MX">
                <a:solidFill>
                  <a:srgbClr val="404040"/>
                </a:solidFill>
                <a:latin typeface="Inter"/>
              </a:rPr>
              <a:t>Sin embargo, si hay un </a:t>
            </a:r>
            <a:r>
              <a:rPr lang="es-MX" b="1">
                <a:solidFill>
                  <a:srgbClr val="404040"/>
                </a:solidFill>
                <a:latin typeface="Inter"/>
              </a:rPr>
              <a:t>10% de </a:t>
            </a:r>
            <a:r>
              <a:rPr lang="es-MX" b="1" err="1">
                <a:solidFill>
                  <a:srgbClr val="404040"/>
                </a:solidFill>
                <a:latin typeface="Inter"/>
              </a:rPr>
              <a:t>overhead</a:t>
            </a:r>
            <a:r>
              <a:rPr lang="es-MX">
                <a:solidFill>
                  <a:srgbClr val="404040"/>
                </a:solidFill>
                <a:latin typeface="Inter"/>
              </a:rPr>
              <a:t> en la porción paralela, el tiempo real de la porción paralela sería:</a:t>
            </a:r>
            <a:endParaRPr lang="es-MX"/>
          </a:p>
        </p:txBody>
      </p:sp>
      <mc:AlternateContent xmlns:mc="http://schemas.openxmlformats.org/markup-compatibility/2006">
        <mc:Choice xmlns:a14="http://schemas.microsoft.com/office/drawing/2010/main" Requires="a14">
          <p:sp>
            <p:nvSpPr>
              <p:cNvPr id="13" name="CuadroTexto 12"/>
              <p:cNvSpPr txBox="1"/>
              <p:nvPr/>
            </p:nvSpPr>
            <p:spPr>
              <a:xfrm>
                <a:off x="315728" y="3580701"/>
                <a:ext cx="3677995" cy="232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=9 </m:t>
                      </m:r>
                      <m:r>
                        <a:rPr lang="es-MX" b="0" i="1" smtClean="0">
                          <a:latin typeface="Cambria Math" panose="02040503050406030204" pitchFamily="18" charset="0"/>
                        </a:rPr>
                        <m:t>𝑠𝑒𝑔𝑢𝑛𝑑𝑜𝑠</m:t>
                      </m:r>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0.1∗9</m:t>
                          </m:r>
                        </m:e>
                      </m:d>
                      <m:r>
                        <a:rPr lang="es-MX" b="0" i="1" smtClean="0">
                          <a:latin typeface="Cambria Math" panose="02040503050406030204" pitchFamily="18" charset="0"/>
                        </a:rPr>
                        <m:t>=9.9 </m:t>
                      </m:r>
                      <m:r>
                        <a:rPr lang="es-MX" b="0" i="1" smtClean="0">
                          <a:latin typeface="Cambria Math" panose="02040503050406030204" pitchFamily="18" charset="0"/>
                        </a:rPr>
                        <m:t>𝑠𝑒𝑔𝑢𝑛𝑑𝑜𝑠</m:t>
                      </m:r>
                    </m:oMath>
                  </m:oMathPara>
                </a14:m>
                <a:endParaRPr lang="es-MX"/>
              </a:p>
            </p:txBody>
          </p:sp>
        </mc:Choice>
        <mc:Fallback>
          <p:sp>
            <p:nvSpPr>
              <p:cNvPr id="13" name="CuadroTexto 12"/>
              <p:cNvSpPr txBox="1">
                <a:spLocks noRot="1" noChangeAspect="1" noMove="1" noResize="1" noEditPoints="1" noAdjustHandles="1" noChangeArrowheads="1" noChangeShapeType="1" noTextEdit="1"/>
              </p:cNvSpPr>
              <p:nvPr/>
            </p:nvSpPr>
            <p:spPr>
              <a:xfrm>
                <a:off x="315728" y="3580701"/>
                <a:ext cx="3677995" cy="232051"/>
              </a:xfrm>
              <a:prstGeom prst="rect">
                <a:avLst/>
              </a:prstGeom>
              <a:blipFill>
                <a:blip r:embed="rId5"/>
                <a:stretch>
                  <a:fillRect l="-498" r="-829" b="-26316"/>
                </a:stretch>
              </a:blipFill>
            </p:spPr>
            <p:txBody>
              <a:bodyPr/>
              <a:lstStyle/>
              <a:p>
                <a:r>
                  <a:rPr lang="en-US">
                    <a:noFill/>
                  </a:rPr>
                  <a:t> </a:t>
                </a:r>
              </a:p>
            </p:txBody>
          </p:sp>
        </mc:Fallback>
      </mc:AlternateContent>
      <p:sp>
        <p:nvSpPr>
          <p:cNvPr id="14" name="Rectángulo 13"/>
          <p:cNvSpPr/>
          <p:nvPr/>
        </p:nvSpPr>
        <p:spPr>
          <a:xfrm>
            <a:off x="257975" y="4197479"/>
            <a:ext cx="7742454" cy="307777"/>
          </a:xfrm>
          <a:prstGeom prst="rect">
            <a:avLst/>
          </a:prstGeom>
        </p:spPr>
        <p:txBody>
          <a:bodyPr wrap="square">
            <a:spAutoFit/>
          </a:bodyPr>
          <a:lstStyle/>
          <a:p>
            <a:r>
              <a:rPr lang="es-MX">
                <a:solidFill>
                  <a:srgbClr val="404040"/>
                </a:solidFill>
                <a:latin typeface="Inter"/>
              </a:rPr>
              <a:t>El tiempo total de ejecución, incluyendo la porción secuencial y el </a:t>
            </a:r>
            <a:r>
              <a:rPr lang="es-MX" err="1">
                <a:solidFill>
                  <a:srgbClr val="404040"/>
                </a:solidFill>
                <a:latin typeface="Inter"/>
              </a:rPr>
              <a:t>overhead</a:t>
            </a:r>
            <a:r>
              <a:rPr lang="es-MX">
                <a:solidFill>
                  <a:srgbClr val="404040"/>
                </a:solidFill>
                <a:latin typeface="Inter"/>
              </a:rPr>
              <a:t>, sería:</a:t>
            </a:r>
            <a:endParaRPr lang="es-MX"/>
          </a:p>
        </p:txBody>
      </p:sp>
      <mc:AlternateContent xmlns:mc="http://schemas.openxmlformats.org/markup-compatibility/2006">
        <mc:Choice xmlns:a14="http://schemas.microsoft.com/office/drawing/2010/main" Requires="a14">
          <p:sp>
            <p:nvSpPr>
              <p:cNvPr id="15" name="Rectángulo 14"/>
              <p:cNvSpPr/>
              <p:nvPr/>
            </p:nvSpPr>
            <p:spPr>
              <a:xfrm>
                <a:off x="243365" y="4582206"/>
                <a:ext cx="5704189"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rPr>
                        <m:t>𝑇</m:t>
                      </m:r>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1−</m:t>
                          </m:r>
                          <m:r>
                            <a:rPr lang="es-MX" b="0" i="1" smtClean="0">
                              <a:latin typeface="Cambria Math" panose="02040503050406030204" pitchFamily="18" charset="0"/>
                            </a:rPr>
                            <m:t>𝐹</m:t>
                          </m:r>
                        </m:e>
                      </m:d>
                      <m:r>
                        <a:rPr lang="es-MX" b="0" i="1" smtClean="0">
                          <a:latin typeface="Cambria Math" panose="02040503050406030204" pitchFamily="18" charset="0"/>
                        </a:rPr>
                        <m:t>∗</m:t>
                      </m:r>
                      <m:r>
                        <a:rPr lang="es-MX" b="0" i="1" smtClean="0">
                          <a:latin typeface="Cambria Math" panose="02040503050406030204" pitchFamily="18" charset="0"/>
                        </a:rPr>
                        <m:t>𝑁</m:t>
                      </m:r>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𝑝𝑎𝑟</m:t>
                          </m:r>
                        </m:sub>
                      </m:sSub>
                      <m:r>
                        <a:rPr lang="es-MX" b="0" i="1" smtClean="0">
                          <a:latin typeface="Cambria Math" panose="02040503050406030204" pitchFamily="18" charset="0"/>
                        </a:rPr>
                        <m:t>=0.1∗100+9.9=10+9.9=19.9 </m:t>
                      </m:r>
                      <m:r>
                        <a:rPr lang="es-MX" b="0" i="1" smtClean="0">
                          <a:latin typeface="Cambria Math" panose="02040503050406030204" pitchFamily="18" charset="0"/>
                        </a:rPr>
                        <m:t>𝑠𝑒𝑔𝑢𝑛𝑑𝑜𝑠</m:t>
                      </m:r>
                    </m:oMath>
                  </m:oMathPara>
                </a14:m>
                <a:endParaRPr lang="es-MX"/>
              </a:p>
            </p:txBody>
          </p:sp>
        </mc:Choice>
        <mc:Fallback>
          <p:sp>
            <p:nvSpPr>
              <p:cNvPr id="15" name="Rectángulo 14"/>
              <p:cNvSpPr>
                <a:spLocks noRot="1" noChangeAspect="1" noMove="1" noResize="1" noEditPoints="1" noAdjustHandles="1" noChangeArrowheads="1" noChangeShapeType="1" noTextEdit="1"/>
              </p:cNvSpPr>
              <p:nvPr/>
            </p:nvSpPr>
            <p:spPr>
              <a:xfrm>
                <a:off x="243365" y="4582206"/>
                <a:ext cx="5704189" cy="324384"/>
              </a:xfrm>
              <a:prstGeom prst="rect">
                <a:avLst/>
              </a:prstGeom>
              <a:blipFill>
                <a:blip r:embed="rId6"/>
                <a:stretch>
                  <a:fillRect b="-3774"/>
                </a:stretch>
              </a:blipFill>
            </p:spPr>
            <p:txBody>
              <a:bodyPr/>
              <a:lstStyle/>
              <a:p>
                <a:r>
                  <a:rPr lang="en-US">
                    <a:noFill/>
                  </a:rPr>
                  <a:t> </a:t>
                </a:r>
              </a:p>
            </p:txBody>
          </p:sp>
        </mc:Fallback>
      </mc:AlternateContent>
      <p:sp>
        <p:nvSpPr>
          <p:cNvPr id="16" name="Rectángulo 15"/>
          <p:cNvSpPr/>
          <p:nvPr/>
        </p:nvSpPr>
        <p:spPr>
          <a:xfrm>
            <a:off x="3306546" y="5449821"/>
            <a:ext cx="5912196" cy="307777"/>
          </a:xfrm>
          <a:prstGeom prst="rect">
            <a:avLst/>
          </a:prstGeom>
        </p:spPr>
        <p:txBody>
          <a:bodyPr wrap="none">
            <a:spAutoFit/>
          </a:bodyPr>
          <a:lstStyle/>
          <a:p>
            <a:r>
              <a:rPr lang="es-MX" i="1">
                <a:solidFill>
                  <a:srgbClr val="002060"/>
                </a:solidFill>
                <a:latin typeface="Inter"/>
              </a:rPr>
              <a:t>En este caso, el </a:t>
            </a:r>
            <a:r>
              <a:rPr lang="es-MX" i="1" err="1">
                <a:solidFill>
                  <a:srgbClr val="002060"/>
                </a:solidFill>
                <a:latin typeface="Inter"/>
              </a:rPr>
              <a:t>overhead</a:t>
            </a:r>
            <a:r>
              <a:rPr lang="es-MX" i="1">
                <a:solidFill>
                  <a:srgbClr val="002060"/>
                </a:solidFill>
                <a:latin typeface="Inter"/>
              </a:rPr>
              <a:t> añadió </a:t>
            </a:r>
            <a:r>
              <a:rPr lang="es-MX" b="1" i="1">
                <a:solidFill>
                  <a:srgbClr val="002060"/>
                </a:solidFill>
                <a:latin typeface="Inter"/>
              </a:rPr>
              <a:t>0.9 segundos</a:t>
            </a:r>
            <a:r>
              <a:rPr lang="es-MX" i="1">
                <a:solidFill>
                  <a:srgbClr val="002060"/>
                </a:solidFill>
                <a:latin typeface="Inter"/>
              </a:rPr>
              <a:t> al tiempo de ejecución.</a:t>
            </a:r>
            <a:endParaRPr lang="es-MX" i="1">
              <a:solidFill>
                <a:srgbClr val="002060"/>
              </a:solidFill>
            </a:endParaRPr>
          </a:p>
        </p:txBody>
      </p:sp>
    </p:spTree>
    <p:extLst>
      <p:ext uri="{BB962C8B-B14F-4D97-AF65-F5344CB8AC3E}">
        <p14:creationId xmlns:p14="http://schemas.microsoft.com/office/powerpoint/2010/main" val="239354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5" name="Rectángulo 4"/>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6" name="Imagen 5"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10"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0" y="1098768"/>
            <a:ext cx="7493934" cy="3573804"/>
          </a:xfrm>
          <a:prstGeom prst="rect">
            <a:avLst/>
          </a:prstGeom>
        </p:spPr>
      </p:pic>
      <p:sp>
        <p:nvSpPr>
          <p:cNvPr id="3" name="Rectángulo 2"/>
          <p:cNvSpPr/>
          <p:nvPr/>
        </p:nvSpPr>
        <p:spPr>
          <a:xfrm>
            <a:off x="2511968" y="1259926"/>
            <a:ext cx="3602461" cy="369332"/>
          </a:xfrm>
          <a:prstGeom prst="rect">
            <a:avLst/>
          </a:prstGeom>
        </p:spPr>
        <p:txBody>
          <a:bodyPr wrap="none">
            <a:spAutoFit/>
          </a:bodyPr>
          <a:lstStyle/>
          <a:p>
            <a:r>
              <a:rPr lang="es-MX"/>
              <a:t>(variables, estructuras compartidas).</a:t>
            </a:r>
          </a:p>
        </p:txBody>
      </p:sp>
      <p:sp>
        <p:nvSpPr>
          <p:cNvPr id="7" name="Rectángulo 6"/>
          <p:cNvSpPr/>
          <p:nvPr/>
        </p:nvSpPr>
        <p:spPr>
          <a:xfrm>
            <a:off x="2511968" y="1641735"/>
            <a:ext cx="3233770" cy="369332"/>
          </a:xfrm>
          <a:prstGeom prst="rect">
            <a:avLst/>
          </a:prstGeom>
        </p:spPr>
        <p:txBody>
          <a:bodyPr wrap="none">
            <a:spAutoFit/>
          </a:bodyPr>
          <a:lstStyle/>
          <a:p>
            <a:r>
              <a:rPr lang="es-MX"/>
              <a:t>(las instrucciones del programa).</a:t>
            </a:r>
          </a:p>
        </p:txBody>
      </p:sp>
      <p:sp>
        <p:nvSpPr>
          <p:cNvPr id="8" name="Rectángulo 7"/>
          <p:cNvSpPr/>
          <p:nvPr/>
        </p:nvSpPr>
        <p:spPr>
          <a:xfrm>
            <a:off x="2561134" y="2100924"/>
            <a:ext cx="4652466" cy="646331"/>
          </a:xfrm>
          <a:prstGeom prst="rect">
            <a:avLst/>
          </a:prstGeom>
        </p:spPr>
        <p:txBody>
          <a:bodyPr wrap="square">
            <a:spAutoFit/>
          </a:bodyPr>
          <a:lstStyle/>
          <a:p>
            <a:r>
              <a:rPr lang="es-MX"/>
              <a:t>(</a:t>
            </a:r>
            <a:r>
              <a:rPr lang="es-MX" err="1"/>
              <a:t>stack</a:t>
            </a:r>
            <a:r>
              <a:rPr lang="es-MX"/>
              <a:t>), que almacena variables locales y el contexto de ejecución.</a:t>
            </a:r>
          </a:p>
        </p:txBody>
      </p:sp>
      <p:sp>
        <p:nvSpPr>
          <p:cNvPr id="13" name="Rectángulo 12"/>
          <p:cNvSpPr/>
          <p:nvPr/>
        </p:nvSpPr>
        <p:spPr>
          <a:xfrm>
            <a:off x="118957" y="4959572"/>
            <a:ext cx="2988639" cy="369332"/>
          </a:xfrm>
          <a:prstGeom prst="rect">
            <a:avLst/>
          </a:prstGeom>
        </p:spPr>
        <p:txBody>
          <a:bodyPr wrap="none">
            <a:spAutoFit/>
          </a:bodyPr>
          <a:lstStyle/>
          <a:p>
            <a:r>
              <a:rPr lang="es-MX" b="1">
                <a:solidFill>
                  <a:srgbClr val="C00000"/>
                </a:solidFill>
              </a:rPr>
              <a:t>¿Por qué es importante esto?</a:t>
            </a:r>
          </a:p>
        </p:txBody>
      </p:sp>
      <p:sp>
        <p:nvSpPr>
          <p:cNvPr id="14" name="Rectángulo 13"/>
          <p:cNvSpPr/>
          <p:nvPr/>
        </p:nvSpPr>
        <p:spPr>
          <a:xfrm>
            <a:off x="118957" y="5391224"/>
            <a:ext cx="7730067" cy="923330"/>
          </a:xfrm>
          <a:prstGeom prst="rect">
            <a:avLst/>
          </a:prstGeom>
        </p:spPr>
        <p:txBody>
          <a:bodyPr wrap="square">
            <a:spAutoFit/>
          </a:bodyPr>
          <a:lstStyle/>
          <a:p>
            <a:pPr algn="just"/>
            <a:r>
              <a:rPr lang="es-MX"/>
              <a:t>Como los hilos </a:t>
            </a:r>
            <a:r>
              <a:rPr lang="es-MX" b="1"/>
              <a:t>comparten memoria</a:t>
            </a:r>
            <a:r>
              <a:rPr lang="es-MX"/>
              <a:t> dentro del mismo proceso, pueden comunicarse sin necesidad de mecanismos como </a:t>
            </a:r>
            <a:r>
              <a:rPr lang="es-MX" b="1"/>
              <a:t>pipes o memoria compartida entre procesos</a:t>
            </a:r>
            <a:r>
              <a:rPr lang="es-MX"/>
              <a:t>, lo que reduce la sobrecarga.</a:t>
            </a:r>
          </a:p>
        </p:txBody>
      </p:sp>
      <p:cxnSp>
        <p:nvCxnSpPr>
          <p:cNvPr id="18" name="Conector recto 17"/>
          <p:cNvCxnSpPr/>
          <p:nvPr/>
        </p:nvCxnSpPr>
        <p:spPr>
          <a:xfrm>
            <a:off x="7849024" y="1098768"/>
            <a:ext cx="76200" cy="5539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8244618" y="969766"/>
            <a:ext cx="3820382" cy="646331"/>
          </a:xfrm>
          <a:prstGeom prst="rect">
            <a:avLst/>
          </a:prstGeom>
        </p:spPr>
        <p:txBody>
          <a:bodyPr wrap="square">
            <a:spAutoFit/>
          </a:bodyPr>
          <a:lstStyle/>
          <a:p>
            <a:pPr algn="just"/>
            <a:r>
              <a:rPr lang="es-MX" b="1"/>
              <a:t>Todos los hilos comparten la misma sección de datos y código.</a:t>
            </a:r>
            <a:endParaRPr lang="es-MX"/>
          </a:p>
        </p:txBody>
      </p:sp>
      <p:sp>
        <p:nvSpPr>
          <p:cNvPr id="20" name="Rectángulo 19"/>
          <p:cNvSpPr/>
          <p:nvPr/>
        </p:nvSpPr>
        <p:spPr>
          <a:xfrm>
            <a:off x="8244617" y="1944936"/>
            <a:ext cx="3820383" cy="1200329"/>
          </a:xfrm>
          <a:prstGeom prst="rect">
            <a:avLst/>
          </a:prstGeom>
        </p:spPr>
        <p:txBody>
          <a:bodyPr wrap="square">
            <a:spAutoFit/>
          </a:bodyPr>
          <a:lstStyle/>
          <a:p>
            <a:pPr algn="just"/>
            <a:r>
              <a:rPr lang="es-MX" b="1"/>
              <a:t>Cada hilo tiene su propia pila</a:t>
            </a:r>
            <a:r>
              <a:rPr lang="es-MX"/>
              <a:t>, lo que permite que ejecuten funciones de manera independiente sin interferir en las llamadas de otros hilos.</a:t>
            </a:r>
          </a:p>
        </p:txBody>
      </p:sp>
      <p:sp>
        <p:nvSpPr>
          <p:cNvPr id="21" name="Rectángulo 20"/>
          <p:cNvSpPr/>
          <p:nvPr/>
        </p:nvSpPr>
        <p:spPr>
          <a:xfrm>
            <a:off x="8244617" y="3602923"/>
            <a:ext cx="3701850" cy="1477328"/>
          </a:xfrm>
          <a:prstGeom prst="rect">
            <a:avLst/>
          </a:prstGeom>
        </p:spPr>
        <p:txBody>
          <a:bodyPr wrap="square">
            <a:spAutoFit/>
          </a:bodyPr>
          <a:lstStyle/>
          <a:p>
            <a:r>
              <a:rPr lang="es-MX" b="1"/>
              <a:t>En Paralelismo</a:t>
            </a:r>
            <a:endParaRPr lang="es-MX"/>
          </a:p>
          <a:p>
            <a:pPr algn="just">
              <a:buFont typeface="Arial" panose="020B0604020202020204" pitchFamily="34" charset="0"/>
              <a:buChar char="•"/>
            </a:pPr>
            <a:r>
              <a:rPr lang="es-MX"/>
              <a:t>En sistemas </a:t>
            </a:r>
            <a:r>
              <a:rPr lang="es-MX" err="1"/>
              <a:t>multicore</a:t>
            </a:r>
            <a:r>
              <a:rPr lang="es-MX"/>
              <a:t>, los hilos pueden ejecutarse en paralelo, acelerando la ejecución de programas.</a:t>
            </a:r>
          </a:p>
        </p:txBody>
      </p:sp>
      <p:sp>
        <p:nvSpPr>
          <p:cNvPr id="22" name="Rectángulo 21"/>
          <p:cNvSpPr/>
          <p:nvPr/>
        </p:nvSpPr>
        <p:spPr>
          <a:xfrm>
            <a:off x="8134806" y="5357920"/>
            <a:ext cx="3811661" cy="1477328"/>
          </a:xfrm>
          <a:prstGeom prst="rect">
            <a:avLst/>
          </a:prstGeom>
        </p:spPr>
        <p:txBody>
          <a:bodyPr wrap="square">
            <a:spAutoFit/>
          </a:bodyPr>
          <a:lstStyle/>
          <a:p>
            <a:pPr algn="just"/>
            <a:r>
              <a:rPr lang="es-MX" b="1"/>
              <a:t>Separación de contexto</a:t>
            </a:r>
            <a:endParaRPr lang="es-MX"/>
          </a:p>
          <a:p>
            <a:pPr algn="just">
              <a:buFont typeface="Arial" panose="020B0604020202020204" pitchFamily="34" charset="0"/>
              <a:buChar char="•"/>
            </a:pPr>
            <a:r>
              <a:rPr lang="es-MX"/>
              <a:t>Cada hilo tiene su propia pila, evitando interferencias en variables locales, pero comparten datos globales.</a:t>
            </a:r>
          </a:p>
        </p:txBody>
      </p:sp>
    </p:spTree>
    <p:extLst>
      <p:ext uri="{BB962C8B-B14F-4D97-AF65-F5344CB8AC3E}">
        <p14:creationId xmlns:p14="http://schemas.microsoft.com/office/powerpoint/2010/main" val="19589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5" name="Rectángulo 4"/>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6" name="Imagen 5"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10"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528360" y="1702059"/>
            <a:ext cx="3972479" cy="3877216"/>
          </a:xfrm>
          <a:prstGeom prst="rect">
            <a:avLst/>
          </a:prstGeom>
        </p:spPr>
      </p:pic>
      <p:sp>
        <p:nvSpPr>
          <p:cNvPr id="3" name="Rectángulo 2"/>
          <p:cNvSpPr/>
          <p:nvPr/>
        </p:nvSpPr>
        <p:spPr>
          <a:xfrm>
            <a:off x="707013" y="1295911"/>
            <a:ext cx="3355855" cy="369332"/>
          </a:xfrm>
          <a:prstGeom prst="rect">
            <a:avLst/>
          </a:prstGeom>
        </p:spPr>
        <p:txBody>
          <a:bodyPr wrap="none">
            <a:spAutoFit/>
          </a:bodyPr>
          <a:lstStyle/>
          <a:p>
            <a:pPr lvl="1"/>
            <a:r>
              <a:rPr lang="es-MX" b="1">
                <a:solidFill>
                  <a:srgbClr val="C00000"/>
                </a:solidFill>
              </a:rPr>
              <a:t>¿Entonces que son los hilos?</a:t>
            </a:r>
          </a:p>
        </p:txBody>
      </p:sp>
      <p:sp>
        <p:nvSpPr>
          <p:cNvPr id="7" name="Rectángulo 6"/>
          <p:cNvSpPr/>
          <p:nvPr/>
        </p:nvSpPr>
        <p:spPr>
          <a:xfrm>
            <a:off x="4888460" y="1762668"/>
            <a:ext cx="7066473"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es-MX"/>
              <a:t>Son un segmento en el procesador que ayudaran a realizar las tareas de forma simultanea.</a:t>
            </a:r>
          </a:p>
          <a:p>
            <a:pPr marL="285750" indent="-285750">
              <a:lnSpc>
                <a:spcPct val="150000"/>
              </a:lnSpc>
              <a:buFont typeface="Arial" panose="020B0604020202020204" pitchFamily="34" charset="0"/>
              <a:buChar char="•"/>
            </a:pPr>
            <a:r>
              <a:rPr lang="es-MX"/>
              <a:t>También se les conoce como núcleos virtuales.</a:t>
            </a:r>
          </a:p>
          <a:p>
            <a:pPr marL="285750" indent="-285750">
              <a:lnSpc>
                <a:spcPct val="150000"/>
              </a:lnSpc>
              <a:buFont typeface="Arial" panose="020B0604020202020204" pitchFamily="34" charset="0"/>
              <a:buChar char="•"/>
            </a:pPr>
            <a:r>
              <a:rPr lang="es-MX"/>
              <a:t>Un hilo le sirve al núcleo del procesador para realizar una tarea, es decir el núcleo realiza la tarea y el hilo divide la tarea en pequeños segmentos para aumentar la eficiencia.</a:t>
            </a:r>
          </a:p>
          <a:p>
            <a:pPr marL="285750" indent="-285750">
              <a:lnSpc>
                <a:spcPct val="150000"/>
              </a:lnSpc>
              <a:buFont typeface="Arial" panose="020B0604020202020204" pitchFamily="34" charset="0"/>
              <a:buChar char="•"/>
            </a:pPr>
            <a:r>
              <a:rPr lang="es-MX"/>
              <a:t>Por lo tanto, podemos decir que el hilo se encuentra a nivel de software y el núcleo a nivel de hardware</a:t>
            </a:r>
          </a:p>
        </p:txBody>
      </p:sp>
    </p:spTree>
    <p:extLst>
      <p:ext uri="{BB962C8B-B14F-4D97-AF65-F5344CB8AC3E}">
        <p14:creationId xmlns:p14="http://schemas.microsoft.com/office/powerpoint/2010/main" val="17083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5" name="Rectángulo 4"/>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6" name="Imagen 5"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10"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a:spLocks noChangeArrowheads="1"/>
          </p:cNvSpPr>
          <p:nvPr/>
        </p:nvSpPr>
        <p:spPr bwMode="auto">
          <a:xfrm>
            <a:off x="210680" y="2340415"/>
            <a:ext cx="49026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s-MX" altLang="es-MX" sz="1800" b="1" i="0" u="none" strike="noStrike" cap="none" normalizeH="0" baseline="0">
                <a:ln>
                  <a:noFill/>
                </a:ln>
                <a:solidFill>
                  <a:schemeClr val="tx1"/>
                </a:solidFill>
                <a:effectLst/>
                <a:latin typeface="Arial" panose="020B0604020202020204" pitchFamily="34" charset="0"/>
              </a:rPr>
              <a:t>Administrador de tareas</a:t>
            </a:r>
            <a:r>
              <a:rPr kumimoji="0" lang="es-MX" altLang="es-MX"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MX" altLang="es-MX" sz="1800" b="0" i="0" u="none" strike="noStrike" cap="none" normalizeH="0" baseline="0">
                <a:ln>
                  <a:noFill/>
                </a:ln>
                <a:solidFill>
                  <a:schemeClr val="tx1"/>
                </a:solidFill>
                <a:effectLst/>
                <a:latin typeface="Arial" panose="020B0604020202020204" pitchFamily="34" charset="0"/>
              </a:rPr>
              <a:t>Presiona </a:t>
            </a:r>
            <a:r>
              <a:rPr kumimoji="0" lang="es-MX" altLang="es-MX" sz="1000" b="0" i="0" u="none" strike="noStrike" cap="none" normalizeH="0" baseline="0" err="1">
                <a:ln>
                  <a:noFill/>
                </a:ln>
                <a:solidFill>
                  <a:schemeClr val="tx1"/>
                </a:solidFill>
                <a:effectLst/>
                <a:latin typeface="Arial Unicode MS"/>
              </a:rPr>
              <a:t>Ctrl</a:t>
            </a:r>
            <a:r>
              <a:rPr kumimoji="0" lang="es-MX" altLang="es-MX" sz="1000" b="0" i="0" u="none" strike="noStrike" cap="none" normalizeH="0" baseline="0">
                <a:ln>
                  <a:noFill/>
                </a:ln>
                <a:solidFill>
                  <a:schemeClr val="tx1"/>
                </a:solidFill>
                <a:effectLst/>
                <a:latin typeface="Arial Unicode MS"/>
              </a:rPr>
              <a:t> + </a:t>
            </a:r>
            <a:r>
              <a:rPr kumimoji="0" lang="es-MX" altLang="es-MX" sz="1000" b="0" i="0" u="none" strike="noStrike" cap="none" normalizeH="0" baseline="0" err="1">
                <a:ln>
                  <a:noFill/>
                </a:ln>
                <a:solidFill>
                  <a:schemeClr val="tx1"/>
                </a:solidFill>
                <a:effectLst/>
                <a:latin typeface="Arial Unicode MS"/>
              </a:rPr>
              <a:t>Shift</a:t>
            </a:r>
            <a:r>
              <a:rPr kumimoji="0" lang="es-MX" altLang="es-MX" sz="1000" b="0" i="0" u="none" strike="noStrike" cap="none" normalizeH="0" baseline="0">
                <a:ln>
                  <a:noFill/>
                </a:ln>
                <a:solidFill>
                  <a:schemeClr val="tx1"/>
                </a:solidFill>
                <a:effectLst/>
                <a:latin typeface="Arial Unicode MS"/>
              </a:rPr>
              <a:t> + </a:t>
            </a:r>
            <a:r>
              <a:rPr kumimoji="0" lang="es-MX" altLang="es-MX" sz="1000" b="0" i="0" u="none" strike="noStrike" cap="none" normalizeH="0" baseline="0" err="1">
                <a:ln>
                  <a:noFill/>
                </a:ln>
                <a:solidFill>
                  <a:schemeClr val="tx1"/>
                </a:solidFill>
                <a:effectLst/>
                <a:latin typeface="Arial Unicode MS"/>
              </a:rPr>
              <a:t>Esc</a:t>
            </a:r>
            <a:r>
              <a:rPr kumimoji="0" lang="es-MX" altLang="es-MX" sz="800" b="0" i="0" u="none" strike="noStrike" cap="none" normalizeH="0" baseline="0">
                <a:ln>
                  <a:noFill/>
                </a:ln>
                <a:solidFill>
                  <a:schemeClr val="tx1"/>
                </a:solidFill>
                <a:effectLst/>
              </a:rPr>
              <a:t> para abrir el Administrador de tareas.</a:t>
            </a:r>
            <a:endParaRPr kumimoji="0" lang="es-MX" altLang="es-MX"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s-MX" altLang="es-MX" sz="1800" b="0" i="0" u="none" strike="noStrike" cap="none" normalizeH="0" baseline="0">
                <a:ln>
                  <a:noFill/>
                </a:ln>
                <a:solidFill>
                  <a:schemeClr val="tx1"/>
                </a:solidFill>
                <a:effectLst/>
                <a:latin typeface="Arial" panose="020B0604020202020204" pitchFamily="34" charset="0"/>
              </a:rPr>
              <a:t>Ve a la pestaña </a:t>
            </a:r>
            <a:r>
              <a:rPr kumimoji="0" lang="es-MX" altLang="es-MX" sz="1800" b="1" i="0" u="none" strike="noStrike" cap="none" normalizeH="0" baseline="0">
                <a:ln>
                  <a:noFill/>
                </a:ln>
                <a:solidFill>
                  <a:schemeClr val="tx1"/>
                </a:solidFill>
                <a:effectLst/>
                <a:latin typeface="Arial" panose="020B0604020202020204" pitchFamily="34" charset="0"/>
              </a:rPr>
              <a:t>Rendimiento</a:t>
            </a:r>
            <a:r>
              <a:rPr kumimoji="0" lang="es-MX" altLang="es-MX"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s-MX" altLang="es-MX" sz="1800" b="0" i="0" u="none" strike="noStrike" cap="none" normalizeH="0" baseline="0">
                <a:ln>
                  <a:noFill/>
                </a:ln>
                <a:solidFill>
                  <a:schemeClr val="tx1"/>
                </a:solidFill>
                <a:effectLst/>
                <a:latin typeface="Arial" panose="020B0604020202020204" pitchFamily="34" charset="0"/>
              </a:rPr>
              <a:t>Selecciona </a:t>
            </a:r>
            <a:r>
              <a:rPr kumimoji="0" lang="es-MX" altLang="es-MX" sz="1800" b="1" i="0" u="none" strike="noStrike" cap="none" normalizeH="0" baseline="0">
                <a:ln>
                  <a:noFill/>
                </a:ln>
                <a:solidFill>
                  <a:schemeClr val="tx1"/>
                </a:solidFill>
                <a:effectLst/>
                <a:latin typeface="Arial" panose="020B0604020202020204" pitchFamily="34" charset="0"/>
              </a:rPr>
              <a:t>CPU</a:t>
            </a:r>
            <a:r>
              <a:rPr kumimoji="0" lang="es-MX" altLang="es-MX" sz="1800" b="0" i="0" u="none" strike="noStrike" cap="none" normalizeH="0" baseline="0">
                <a:ln>
                  <a:noFill/>
                </a:ln>
                <a:solidFill>
                  <a:schemeClr val="tx1"/>
                </a:solidFill>
                <a:effectLst/>
                <a:latin typeface="Arial" panose="020B0604020202020204" pitchFamily="34" charset="0"/>
              </a:rPr>
              <a:t> y en la parte inferior verás la cantidad de </a:t>
            </a:r>
            <a:r>
              <a:rPr kumimoji="0" lang="es-MX" altLang="es-MX" sz="1800" b="1" i="0" u="none" strike="noStrike" cap="none" normalizeH="0" baseline="0">
                <a:ln>
                  <a:noFill/>
                </a:ln>
                <a:solidFill>
                  <a:schemeClr val="tx1"/>
                </a:solidFill>
                <a:effectLst/>
                <a:latin typeface="Arial" panose="020B0604020202020204" pitchFamily="34" charset="0"/>
              </a:rPr>
              <a:t>Procesadores lógicos</a:t>
            </a:r>
            <a:r>
              <a:rPr kumimoji="0" lang="es-MX" altLang="es-MX" sz="1800" b="0" i="0" u="none" strike="noStrike" cap="none" normalizeH="0" baseline="0">
                <a:ln>
                  <a:noFill/>
                </a:ln>
                <a:solidFill>
                  <a:schemeClr val="tx1"/>
                </a:solidFill>
                <a:effectLst/>
                <a:latin typeface="Arial" panose="020B0604020202020204" pitchFamily="34" charset="0"/>
              </a:rPr>
              <a:t>, que corresponde al número de hilos.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7" name="Rectángulo 6"/>
          <p:cNvSpPr/>
          <p:nvPr/>
        </p:nvSpPr>
        <p:spPr>
          <a:xfrm>
            <a:off x="113125" y="1574573"/>
            <a:ext cx="5527184" cy="646331"/>
          </a:xfrm>
          <a:prstGeom prst="rect">
            <a:avLst/>
          </a:prstGeom>
        </p:spPr>
        <p:txBody>
          <a:bodyPr wrap="square">
            <a:spAutoFit/>
          </a:bodyPr>
          <a:lstStyle/>
          <a:p>
            <a:pPr lvl="1" algn="just"/>
            <a:r>
              <a:rPr lang="es-MX" b="1">
                <a:solidFill>
                  <a:srgbClr val="C00000"/>
                </a:solidFill>
              </a:rPr>
              <a:t>¿Cómo saber cuantos hilos y </a:t>
            </a:r>
            <a:r>
              <a:rPr lang="es-MX" b="1" err="1">
                <a:solidFill>
                  <a:srgbClr val="C00000"/>
                </a:solidFill>
              </a:rPr>
              <a:t>nucleos</a:t>
            </a:r>
            <a:r>
              <a:rPr lang="es-MX" b="1">
                <a:solidFill>
                  <a:srgbClr val="C00000"/>
                </a:solidFill>
              </a:rPr>
              <a:t> tiene tu computadora?</a:t>
            </a:r>
          </a:p>
        </p:txBody>
      </p:sp>
      <p:pic>
        <p:nvPicPr>
          <p:cNvPr id="3" name="Imagen 2"/>
          <p:cNvPicPr>
            <a:picLocks noChangeAspect="1"/>
          </p:cNvPicPr>
          <p:nvPr/>
        </p:nvPicPr>
        <p:blipFill>
          <a:blip r:embed="rId4"/>
          <a:stretch>
            <a:fillRect/>
          </a:stretch>
        </p:blipFill>
        <p:spPr>
          <a:xfrm>
            <a:off x="5298584" y="2020449"/>
            <a:ext cx="6655381" cy="4033218"/>
          </a:xfrm>
          <a:prstGeom prst="rect">
            <a:avLst/>
          </a:prstGeom>
        </p:spPr>
      </p:pic>
      <p:sp>
        <p:nvSpPr>
          <p:cNvPr id="8" name="Rectángulo 7"/>
          <p:cNvSpPr/>
          <p:nvPr/>
        </p:nvSpPr>
        <p:spPr>
          <a:xfrm>
            <a:off x="10380133" y="4741333"/>
            <a:ext cx="1573832" cy="131233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9555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17</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13045" y="871668"/>
            <a:ext cx="1031051" cy="307777"/>
          </a:xfrm>
          <a:prstGeom prst="rect">
            <a:avLst/>
          </a:prstGeom>
        </p:spPr>
        <p:txBody>
          <a:bodyPr wrap="none">
            <a:spAutoFit/>
          </a:bodyPr>
          <a:lstStyle/>
          <a:p>
            <a:r>
              <a:rPr lang="es-MX" b="1">
                <a:solidFill>
                  <a:srgbClr val="404040"/>
                </a:solidFill>
                <a:latin typeface="Inter"/>
              </a:rPr>
              <a:t>Ejemplo 2</a:t>
            </a:r>
          </a:p>
        </p:txBody>
      </p:sp>
      <p:sp>
        <p:nvSpPr>
          <p:cNvPr id="2" name="Rectángulo 1"/>
          <p:cNvSpPr/>
          <p:nvPr/>
        </p:nvSpPr>
        <p:spPr>
          <a:xfrm>
            <a:off x="213044" y="1308721"/>
            <a:ext cx="11613195" cy="738664"/>
          </a:xfrm>
          <a:prstGeom prst="rect">
            <a:avLst/>
          </a:prstGeom>
        </p:spPr>
        <p:txBody>
          <a:bodyPr wrap="square">
            <a:spAutoFit/>
          </a:bodyPr>
          <a:lstStyle/>
          <a:p>
            <a:pPr algn="just">
              <a:lnSpc>
                <a:spcPct val="150000"/>
              </a:lnSpc>
            </a:pPr>
            <a:r>
              <a:rPr lang="es-MX">
                <a:solidFill>
                  <a:srgbClr val="404040"/>
                </a:solidFill>
                <a:latin typeface="Inter"/>
              </a:rPr>
              <a:t>Supongamos que tienes un programa que tarda </a:t>
            </a:r>
            <a:r>
              <a:rPr lang="es-MX" b="1">
                <a:solidFill>
                  <a:srgbClr val="404040"/>
                </a:solidFill>
                <a:latin typeface="Inter"/>
              </a:rPr>
              <a:t>100 segundos</a:t>
            </a:r>
            <a:r>
              <a:rPr lang="es-MX">
                <a:solidFill>
                  <a:srgbClr val="404040"/>
                </a:solidFill>
                <a:latin typeface="Inter"/>
              </a:rPr>
              <a:t> en ejecutarse en un solo procesador. Si el 90% del programa es paralelizable (</a:t>
            </a:r>
            <a:r>
              <a:rPr lang="es-MX">
                <a:solidFill>
                  <a:srgbClr val="404040"/>
                </a:solidFill>
                <a:latin typeface="KaTeX_Main"/>
              </a:rPr>
              <a:t>F=0.9</a:t>
            </a:r>
            <a:r>
              <a:rPr lang="es-MX">
                <a:solidFill>
                  <a:srgbClr val="404040"/>
                </a:solidFill>
                <a:latin typeface="Inter"/>
              </a:rPr>
              <a:t>) y usas 10 procesadores (</a:t>
            </a:r>
            <a:r>
              <a:rPr lang="es-MX" i="1">
                <a:solidFill>
                  <a:srgbClr val="404040"/>
                </a:solidFill>
                <a:latin typeface="KaTeX_Math"/>
              </a:rPr>
              <a:t>P</a:t>
            </a:r>
            <a:r>
              <a:rPr lang="es-MX">
                <a:solidFill>
                  <a:srgbClr val="404040"/>
                </a:solidFill>
                <a:latin typeface="KaTeX_Main"/>
              </a:rPr>
              <a:t>=10</a:t>
            </a:r>
            <a:r>
              <a:rPr lang="es-MX">
                <a:solidFill>
                  <a:srgbClr val="404040"/>
                </a:solidFill>
                <a:latin typeface="Inter"/>
              </a:rPr>
              <a:t>), el tiempo de ejecución ideal sería:</a:t>
            </a:r>
            <a:endParaRPr lang="es-MX"/>
          </a:p>
        </p:txBody>
      </p:sp>
      <p:sp>
        <p:nvSpPr>
          <p:cNvPr id="10" name="Rectángulo 9"/>
          <p:cNvSpPr/>
          <p:nvPr/>
        </p:nvSpPr>
        <p:spPr>
          <a:xfrm>
            <a:off x="257975" y="2348369"/>
            <a:ext cx="1636987" cy="307777"/>
          </a:xfrm>
          <a:prstGeom prst="rect">
            <a:avLst/>
          </a:prstGeom>
        </p:spPr>
        <p:txBody>
          <a:bodyPr wrap="none">
            <a:spAutoFit/>
          </a:bodyPr>
          <a:lstStyle/>
          <a:p>
            <a:r>
              <a:rPr lang="es-MX" b="1">
                <a:solidFill>
                  <a:srgbClr val="404040"/>
                </a:solidFill>
                <a:latin typeface="Inter"/>
              </a:rPr>
              <a:t>Porción paralela:</a:t>
            </a:r>
          </a:p>
        </p:txBody>
      </p:sp>
      <mc:AlternateContent xmlns:mc="http://schemas.openxmlformats.org/markup-compatibility/2006">
        <mc:Choice xmlns:a14="http://schemas.microsoft.com/office/drawing/2010/main" Requires="a14">
          <p:sp>
            <p:nvSpPr>
              <p:cNvPr id="11" name="CuadroTexto 10"/>
              <p:cNvSpPr txBox="1"/>
              <p:nvPr/>
            </p:nvSpPr>
            <p:spPr>
              <a:xfrm>
                <a:off x="315728" y="2664163"/>
                <a:ext cx="3113866"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𝐹</m:t>
                          </m:r>
                          <m:r>
                            <a:rPr lang="es-MX" b="0" i="1" smtClean="0">
                              <a:latin typeface="Cambria Math" panose="02040503050406030204" pitchFamily="18" charset="0"/>
                            </a:rPr>
                            <m:t>∗</m:t>
                          </m:r>
                          <m:r>
                            <a:rPr lang="es-MX" b="0" i="1" smtClean="0">
                              <a:latin typeface="Cambria Math" panose="02040503050406030204" pitchFamily="18" charset="0"/>
                            </a:rPr>
                            <m:t>𝑁</m:t>
                          </m:r>
                        </m:num>
                        <m:den>
                          <m:r>
                            <a:rPr lang="es-MX" b="0" i="1" smtClean="0">
                              <a:latin typeface="Cambria Math" panose="02040503050406030204" pitchFamily="18" charset="0"/>
                            </a:rPr>
                            <m:t>𝑃</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0.9∗100</m:t>
                          </m:r>
                        </m:num>
                        <m:den>
                          <m:r>
                            <a:rPr lang="es-MX" b="0" i="1" smtClean="0">
                              <a:latin typeface="Cambria Math" panose="02040503050406030204" pitchFamily="18" charset="0"/>
                            </a:rPr>
                            <m:t>10</m:t>
                          </m:r>
                        </m:den>
                      </m:f>
                      <m:r>
                        <a:rPr lang="es-MX" b="0" i="1" smtClean="0">
                          <a:latin typeface="Cambria Math" panose="02040503050406030204" pitchFamily="18" charset="0"/>
                        </a:rPr>
                        <m:t>=9 </m:t>
                      </m:r>
                      <m:r>
                        <a:rPr lang="es-MX" b="0" i="1" smtClean="0">
                          <a:latin typeface="Cambria Math" panose="02040503050406030204" pitchFamily="18" charset="0"/>
                        </a:rPr>
                        <m:t>𝑠𝑒𝑔𝑢𝑛𝑑𝑜𝑠</m:t>
                      </m:r>
                    </m:oMath>
                  </m:oMathPara>
                </a14:m>
                <a:endParaRPr lang="es-MX"/>
              </a:p>
            </p:txBody>
          </p:sp>
        </mc:Choice>
        <mc:Fallback>
          <p:sp>
            <p:nvSpPr>
              <p:cNvPr id="11" name="CuadroTexto 10"/>
              <p:cNvSpPr txBox="1">
                <a:spLocks noRot="1" noChangeAspect="1" noMove="1" noResize="1" noEditPoints="1" noAdjustHandles="1" noChangeArrowheads="1" noChangeShapeType="1" noTextEdit="1"/>
              </p:cNvSpPr>
              <p:nvPr/>
            </p:nvSpPr>
            <p:spPr>
              <a:xfrm>
                <a:off x="315728" y="2664163"/>
                <a:ext cx="3113866" cy="404726"/>
              </a:xfrm>
              <a:prstGeom prst="rect">
                <a:avLst/>
              </a:prstGeom>
              <a:blipFill>
                <a:blip r:embed="rId4"/>
                <a:stretch>
                  <a:fillRect l="-783" r="-978" b="-13636"/>
                </a:stretch>
              </a:blipFill>
            </p:spPr>
            <p:txBody>
              <a:bodyPr/>
              <a:lstStyle/>
              <a:p>
                <a:r>
                  <a:rPr lang="en-US">
                    <a:noFill/>
                  </a:rPr>
                  <a:t> </a:t>
                </a:r>
              </a:p>
            </p:txBody>
          </p:sp>
        </mc:Fallback>
      </mc:AlternateContent>
      <p:sp>
        <p:nvSpPr>
          <p:cNvPr id="3" name="Rectángulo 2"/>
          <p:cNvSpPr/>
          <p:nvPr/>
        </p:nvSpPr>
        <p:spPr>
          <a:xfrm>
            <a:off x="257975" y="3272924"/>
            <a:ext cx="11568264" cy="307777"/>
          </a:xfrm>
          <a:prstGeom prst="rect">
            <a:avLst/>
          </a:prstGeom>
        </p:spPr>
        <p:txBody>
          <a:bodyPr wrap="square">
            <a:spAutoFit/>
          </a:bodyPr>
          <a:lstStyle/>
          <a:p>
            <a:r>
              <a:rPr lang="es-MX">
                <a:solidFill>
                  <a:srgbClr val="404040"/>
                </a:solidFill>
                <a:latin typeface="Inter"/>
              </a:rPr>
              <a:t>Sin embargo, si hay un </a:t>
            </a:r>
            <a:r>
              <a:rPr lang="es-MX" b="1">
                <a:solidFill>
                  <a:srgbClr val="404040"/>
                </a:solidFill>
                <a:latin typeface="Inter"/>
              </a:rPr>
              <a:t>10% de </a:t>
            </a:r>
            <a:r>
              <a:rPr lang="es-MX" b="1" err="1">
                <a:solidFill>
                  <a:srgbClr val="404040"/>
                </a:solidFill>
                <a:latin typeface="Inter"/>
              </a:rPr>
              <a:t>overhead</a:t>
            </a:r>
            <a:r>
              <a:rPr lang="es-MX">
                <a:solidFill>
                  <a:srgbClr val="404040"/>
                </a:solidFill>
                <a:latin typeface="Inter"/>
              </a:rPr>
              <a:t> en la porción paralela, el tiempo real de la porción paralela sería:</a:t>
            </a:r>
            <a:endParaRPr lang="es-MX"/>
          </a:p>
        </p:txBody>
      </p:sp>
      <mc:AlternateContent xmlns:mc="http://schemas.openxmlformats.org/markup-compatibility/2006">
        <mc:Choice xmlns:a14="http://schemas.microsoft.com/office/drawing/2010/main" Requires="a14">
          <p:sp>
            <p:nvSpPr>
              <p:cNvPr id="13" name="CuadroTexto 12"/>
              <p:cNvSpPr txBox="1"/>
              <p:nvPr/>
            </p:nvSpPr>
            <p:spPr>
              <a:xfrm>
                <a:off x="315728" y="3580701"/>
                <a:ext cx="5770811"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m:t>
                          </m:r>
                        </m:e>
                        <m:sub>
                          <m:r>
                            <a:rPr lang="es-MX" b="0" i="1" smtClean="0">
                              <a:latin typeface="Cambria Math" panose="02040503050406030204" pitchFamily="18" charset="0"/>
                            </a:rPr>
                            <m:t>𝑝𝑎𝑟</m:t>
                          </m:r>
                        </m:sub>
                      </m:sSub>
                      <m:r>
                        <a:rPr lang="es-MX" b="0" i="1" smtClean="0">
                          <a:latin typeface="Cambria Math" panose="02040503050406030204" pitchFamily="18" charset="0"/>
                        </a:rPr>
                        <m:t>=9 </m:t>
                      </m:r>
                      <m:r>
                        <a:rPr lang="es-MX" b="0" i="1" smtClean="0">
                          <a:latin typeface="Cambria Math" panose="02040503050406030204" pitchFamily="18" charset="0"/>
                        </a:rPr>
                        <m:t>𝑠𝑒𝑔𝑢𝑛𝑑𝑜𝑠</m:t>
                      </m:r>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0.1∗9 </m:t>
                          </m:r>
                          <m:r>
                            <a:rPr lang="es-MX" b="0" i="1" smtClean="0">
                              <a:latin typeface="Cambria Math" panose="02040503050406030204" pitchFamily="18" charset="0"/>
                            </a:rPr>
                            <m:t>𝑠𝑒𝑔𝑢𝑛𝑑𝑜𝑠</m:t>
                          </m:r>
                        </m:e>
                      </m:d>
                      <m:r>
                        <a:rPr lang="es-MX" b="0" i="1" smtClean="0">
                          <a:latin typeface="Cambria Math" panose="02040503050406030204" pitchFamily="18" charset="0"/>
                        </a:rPr>
                        <m:t>=9.9 </m:t>
                      </m:r>
                      <m:r>
                        <a:rPr lang="es-MX" b="0" i="1" smtClean="0">
                          <a:latin typeface="Cambria Math" panose="02040503050406030204" pitchFamily="18" charset="0"/>
                        </a:rPr>
                        <m:t>𝑠𝑒𝑔𝑢𝑛𝑑𝑜𝑠</m:t>
                      </m:r>
                    </m:oMath>
                  </m:oMathPara>
                </a14:m>
                <a:endParaRPr lang="es-MX"/>
              </a:p>
            </p:txBody>
          </p:sp>
        </mc:Choice>
        <mc:Fallback>
          <p:sp>
            <p:nvSpPr>
              <p:cNvPr id="13" name="CuadroTexto 12"/>
              <p:cNvSpPr txBox="1">
                <a:spLocks noRot="1" noChangeAspect="1" noMove="1" noResize="1" noEditPoints="1" noAdjustHandles="1" noChangeArrowheads="1" noChangeShapeType="1" noTextEdit="1"/>
              </p:cNvSpPr>
              <p:nvPr/>
            </p:nvSpPr>
            <p:spPr>
              <a:xfrm>
                <a:off x="315728" y="3580701"/>
                <a:ext cx="5770811" cy="298415"/>
              </a:xfrm>
              <a:prstGeom prst="rect">
                <a:avLst/>
              </a:prstGeom>
              <a:blipFill>
                <a:blip r:embed="rId5"/>
                <a:stretch>
                  <a:fillRect/>
                </a:stretch>
              </a:blipFill>
            </p:spPr>
            <p:txBody>
              <a:bodyPr/>
              <a:lstStyle/>
              <a:p>
                <a:r>
                  <a:rPr lang="en-US">
                    <a:noFill/>
                  </a:rPr>
                  <a:t> </a:t>
                </a:r>
              </a:p>
            </p:txBody>
          </p:sp>
        </mc:Fallback>
      </mc:AlternateContent>
      <p:sp>
        <p:nvSpPr>
          <p:cNvPr id="14" name="Rectángulo 13"/>
          <p:cNvSpPr/>
          <p:nvPr/>
        </p:nvSpPr>
        <p:spPr>
          <a:xfrm>
            <a:off x="257975" y="4197479"/>
            <a:ext cx="7742454" cy="307777"/>
          </a:xfrm>
          <a:prstGeom prst="rect">
            <a:avLst/>
          </a:prstGeom>
        </p:spPr>
        <p:txBody>
          <a:bodyPr wrap="square">
            <a:spAutoFit/>
          </a:bodyPr>
          <a:lstStyle/>
          <a:p>
            <a:r>
              <a:rPr lang="es-MX">
                <a:solidFill>
                  <a:srgbClr val="404040"/>
                </a:solidFill>
                <a:latin typeface="Inter"/>
              </a:rPr>
              <a:t>El tiempo total de ejecución, incluyendo la porción secuencial y el </a:t>
            </a:r>
            <a:r>
              <a:rPr lang="es-MX" err="1">
                <a:solidFill>
                  <a:srgbClr val="404040"/>
                </a:solidFill>
                <a:latin typeface="Inter"/>
              </a:rPr>
              <a:t>overhead</a:t>
            </a:r>
            <a:r>
              <a:rPr lang="es-MX">
                <a:solidFill>
                  <a:srgbClr val="404040"/>
                </a:solidFill>
                <a:latin typeface="Inter"/>
              </a:rPr>
              <a:t>, sería:</a:t>
            </a:r>
            <a:endParaRPr lang="es-MX"/>
          </a:p>
        </p:txBody>
      </p:sp>
      <mc:AlternateContent xmlns:mc="http://schemas.openxmlformats.org/markup-compatibility/2006">
        <mc:Choice xmlns:a14="http://schemas.microsoft.com/office/drawing/2010/main" Requires="a14">
          <p:sp>
            <p:nvSpPr>
              <p:cNvPr id="15" name="Rectángulo 14"/>
              <p:cNvSpPr/>
              <p:nvPr/>
            </p:nvSpPr>
            <p:spPr>
              <a:xfrm>
                <a:off x="257975" y="4851069"/>
                <a:ext cx="5704189" cy="3243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rPr>
                        <m:t>𝑇</m:t>
                      </m:r>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1−</m:t>
                          </m:r>
                          <m:r>
                            <a:rPr lang="es-MX" b="0" i="1" smtClean="0">
                              <a:latin typeface="Cambria Math" panose="02040503050406030204" pitchFamily="18" charset="0"/>
                            </a:rPr>
                            <m:t>𝐹</m:t>
                          </m:r>
                        </m:e>
                      </m:d>
                      <m:r>
                        <a:rPr lang="es-MX" b="0" i="1" smtClean="0">
                          <a:latin typeface="Cambria Math" panose="02040503050406030204" pitchFamily="18" charset="0"/>
                        </a:rPr>
                        <m:t>∗</m:t>
                      </m:r>
                      <m:r>
                        <a:rPr lang="es-MX" b="0" i="1" smtClean="0">
                          <a:latin typeface="Cambria Math" panose="02040503050406030204" pitchFamily="18" charset="0"/>
                        </a:rPr>
                        <m:t>𝑁</m:t>
                      </m:r>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m:t>
                          </m:r>
                        </m:e>
                        <m:sub>
                          <m:r>
                            <a:rPr lang="es-MX" i="1">
                              <a:latin typeface="Cambria Math" panose="02040503050406030204" pitchFamily="18" charset="0"/>
                            </a:rPr>
                            <m:t>𝑝𝑎𝑟</m:t>
                          </m:r>
                        </m:sub>
                      </m:sSub>
                      <m:r>
                        <a:rPr lang="es-MX" b="0" i="1" smtClean="0">
                          <a:latin typeface="Cambria Math" panose="02040503050406030204" pitchFamily="18" charset="0"/>
                        </a:rPr>
                        <m:t>=0.1∗100+9.9=10+9.9=19.9 </m:t>
                      </m:r>
                      <m:r>
                        <a:rPr lang="es-MX" b="0" i="1" smtClean="0">
                          <a:latin typeface="Cambria Math" panose="02040503050406030204" pitchFamily="18" charset="0"/>
                        </a:rPr>
                        <m:t>𝑠𝑒𝑔𝑢𝑛𝑑𝑜𝑠</m:t>
                      </m:r>
                    </m:oMath>
                  </m:oMathPara>
                </a14:m>
                <a:endParaRPr lang="es-MX"/>
              </a:p>
            </p:txBody>
          </p:sp>
        </mc:Choice>
        <mc:Fallback>
          <p:sp>
            <p:nvSpPr>
              <p:cNvPr id="15" name="Rectángulo 14"/>
              <p:cNvSpPr>
                <a:spLocks noRot="1" noChangeAspect="1" noMove="1" noResize="1" noEditPoints="1" noAdjustHandles="1" noChangeArrowheads="1" noChangeShapeType="1" noTextEdit="1"/>
              </p:cNvSpPr>
              <p:nvPr/>
            </p:nvSpPr>
            <p:spPr>
              <a:xfrm>
                <a:off x="257975" y="4851069"/>
                <a:ext cx="5704189" cy="324384"/>
              </a:xfrm>
              <a:prstGeom prst="rect">
                <a:avLst/>
              </a:prstGeom>
              <a:blipFill>
                <a:blip r:embed="rId6"/>
                <a:stretch>
                  <a:fillRect b="-3774"/>
                </a:stretch>
              </a:blipFill>
            </p:spPr>
            <p:txBody>
              <a:bodyPr/>
              <a:lstStyle/>
              <a:p>
                <a:r>
                  <a:rPr lang="en-US">
                    <a:noFill/>
                  </a:rPr>
                  <a:t> </a:t>
                </a:r>
              </a:p>
            </p:txBody>
          </p:sp>
        </mc:Fallback>
      </mc:AlternateContent>
      <p:sp>
        <p:nvSpPr>
          <p:cNvPr id="16" name="Rectángulo 15"/>
          <p:cNvSpPr/>
          <p:nvPr/>
        </p:nvSpPr>
        <p:spPr>
          <a:xfrm>
            <a:off x="3306546" y="5449821"/>
            <a:ext cx="5912196" cy="307777"/>
          </a:xfrm>
          <a:prstGeom prst="rect">
            <a:avLst/>
          </a:prstGeom>
        </p:spPr>
        <p:txBody>
          <a:bodyPr wrap="none">
            <a:spAutoFit/>
          </a:bodyPr>
          <a:lstStyle/>
          <a:p>
            <a:r>
              <a:rPr lang="es-MX" i="1">
                <a:solidFill>
                  <a:srgbClr val="002060"/>
                </a:solidFill>
                <a:latin typeface="Inter"/>
              </a:rPr>
              <a:t>En este caso, el </a:t>
            </a:r>
            <a:r>
              <a:rPr lang="es-MX" i="1" err="1">
                <a:solidFill>
                  <a:srgbClr val="002060"/>
                </a:solidFill>
                <a:latin typeface="Inter"/>
              </a:rPr>
              <a:t>overhead</a:t>
            </a:r>
            <a:r>
              <a:rPr lang="es-MX" i="1">
                <a:solidFill>
                  <a:srgbClr val="002060"/>
                </a:solidFill>
                <a:latin typeface="Inter"/>
              </a:rPr>
              <a:t> añadió </a:t>
            </a:r>
            <a:r>
              <a:rPr lang="es-MX" b="1" i="1">
                <a:solidFill>
                  <a:srgbClr val="002060"/>
                </a:solidFill>
                <a:latin typeface="Inter"/>
              </a:rPr>
              <a:t>0.9 segundos</a:t>
            </a:r>
            <a:r>
              <a:rPr lang="es-MX" i="1">
                <a:solidFill>
                  <a:srgbClr val="002060"/>
                </a:solidFill>
                <a:latin typeface="Inter"/>
              </a:rPr>
              <a:t> al tiempo de ejecución.</a:t>
            </a:r>
            <a:endParaRPr lang="es-MX" i="1">
              <a:solidFill>
                <a:srgbClr val="002060"/>
              </a:solidFill>
            </a:endParaRPr>
          </a:p>
        </p:txBody>
      </p:sp>
    </p:spTree>
    <p:extLst>
      <p:ext uri="{BB962C8B-B14F-4D97-AF65-F5344CB8AC3E}">
        <p14:creationId xmlns:p14="http://schemas.microsoft.com/office/powerpoint/2010/main" val="109348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79400" y="1440302"/>
            <a:ext cx="11557000" cy="880369"/>
          </a:xfrm>
          <a:prstGeom prst="rect">
            <a:avLst/>
          </a:prstGeom>
        </p:spPr>
        <p:txBody>
          <a:bodyPr wrap="square">
            <a:spAutoFit/>
          </a:bodyPr>
          <a:lstStyle/>
          <a:p>
            <a:pPr algn="just">
              <a:lnSpc>
                <a:spcPct val="150000"/>
              </a:lnSpc>
            </a:pPr>
            <a:r>
              <a:rPr lang="es-MX"/>
              <a:t>La </a:t>
            </a:r>
            <a:r>
              <a:rPr lang="es-MX" b="1"/>
              <a:t>Ley de </a:t>
            </a:r>
            <a:r>
              <a:rPr lang="es-MX" b="1" err="1"/>
              <a:t>Amdahl</a:t>
            </a:r>
            <a:r>
              <a:rPr lang="es-MX"/>
              <a:t> es un principio fundamental en computación paralela que describe el límite teórico de la aceleración (</a:t>
            </a:r>
            <a:r>
              <a:rPr lang="es-MX" err="1"/>
              <a:t>speedup</a:t>
            </a:r>
            <a:r>
              <a:rPr lang="es-MX"/>
              <a:t>) de un programa cuando se paraleliza una parte de él.</a:t>
            </a: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554916" y="2388294"/>
            <a:ext cx="3152354" cy="1320217"/>
          </a:xfrm>
          <a:prstGeom prst="rect">
            <a:avLst/>
          </a:prstGeom>
        </p:spPr>
      </p:pic>
      <p:sp>
        <p:nvSpPr>
          <p:cNvPr id="11" name="CuadroTexto 10"/>
          <p:cNvSpPr txBox="1"/>
          <p:nvPr/>
        </p:nvSpPr>
        <p:spPr>
          <a:xfrm>
            <a:off x="912946" y="3759312"/>
            <a:ext cx="5841343" cy="1575881"/>
          </a:xfrm>
          <a:prstGeom prst="rect">
            <a:avLst/>
          </a:prstGeom>
          <a:noFill/>
        </p:spPr>
        <p:txBody>
          <a:bodyPr wrap="none" lIns="0" tIns="0" rIns="0" bIns="0" rtlCol="0" anchor="t">
            <a:spAutoFit/>
          </a:bodyPr>
          <a:lstStyle/>
          <a:p>
            <a:pPr algn="just">
              <a:lnSpc>
                <a:spcPct val="150000"/>
              </a:lnSpc>
            </a:pPr>
            <a:r>
              <a:rPr lang="es-MX"/>
              <a:t>donde:</a:t>
            </a:r>
          </a:p>
          <a:p>
            <a:pPr marL="285750" indent="-285750" algn="just">
              <a:lnSpc>
                <a:spcPct val="150000"/>
              </a:lnSpc>
              <a:buFont typeface="Arial" panose="020B0604020202020204" pitchFamily="34" charset="0"/>
              <a:buChar char="•"/>
            </a:pPr>
            <a:r>
              <a:rPr lang="es-MX" i="1"/>
              <a:t>S(P) </a:t>
            </a:r>
            <a:r>
              <a:rPr lang="es-MX"/>
              <a:t>es la aceleración obtenida con PPP procesadores.</a:t>
            </a:r>
          </a:p>
          <a:p>
            <a:pPr marL="285750" indent="-285750" algn="just">
              <a:lnSpc>
                <a:spcPct val="150000"/>
              </a:lnSpc>
              <a:buFont typeface="Arial" panose="020B0604020202020204" pitchFamily="34" charset="0"/>
              <a:buChar char="•"/>
            </a:pPr>
            <a:r>
              <a:rPr lang="es-MX" i="1"/>
              <a:t>F</a:t>
            </a:r>
            <a:r>
              <a:rPr lang="es-MX"/>
              <a:t> es la fracción del programa que se puede paralelizar </a:t>
            </a:r>
            <a:r>
              <a:rPr lang="es-MX" i="1"/>
              <a:t>(0 ≤ F ≤ 1)</a:t>
            </a:r>
          </a:p>
          <a:p>
            <a:pPr marL="285750" indent="-285750" algn="just">
              <a:lnSpc>
                <a:spcPct val="150000"/>
              </a:lnSpc>
              <a:buFont typeface="Arial" panose="020B0604020202020204" pitchFamily="34" charset="0"/>
              <a:buChar char="•"/>
            </a:pPr>
            <a:r>
              <a:rPr lang="es-MX" i="1"/>
              <a:t>P </a:t>
            </a:r>
            <a:r>
              <a:rPr lang="es-MX"/>
              <a:t>es el número de procesadores.</a:t>
            </a:r>
          </a:p>
          <a:p>
            <a:pPr marL="285750" indent="-285750" algn="just">
              <a:lnSpc>
                <a:spcPct val="150000"/>
              </a:lnSpc>
              <a:buFont typeface="Arial" panose="020B0604020202020204" pitchFamily="34" charset="0"/>
              <a:buChar char="•"/>
            </a:pPr>
            <a:r>
              <a:rPr lang="es-MX" i="1"/>
              <a:t>1−F </a:t>
            </a:r>
            <a:r>
              <a:rPr lang="es-MX"/>
              <a:t>es la parte secuencial del programa, que no se puede paralelizar.</a:t>
            </a:r>
            <a:endParaRPr lang="es-MX" i="1"/>
          </a:p>
        </p:txBody>
      </p:sp>
      <p:sp>
        <p:nvSpPr>
          <p:cNvPr id="12" name="Rectángulo 11"/>
          <p:cNvSpPr/>
          <p:nvPr/>
        </p:nvSpPr>
        <p:spPr>
          <a:xfrm>
            <a:off x="7391400" y="2519973"/>
            <a:ext cx="4682066" cy="3693319"/>
          </a:xfrm>
          <a:prstGeom prst="rect">
            <a:avLst/>
          </a:prstGeom>
        </p:spPr>
        <p:txBody>
          <a:bodyPr wrap="square">
            <a:spAutoFit/>
          </a:bodyPr>
          <a:lstStyle/>
          <a:p>
            <a:pPr algn="just"/>
            <a:r>
              <a:rPr lang="es-MX" b="1"/>
              <a:t>Interpretación:</a:t>
            </a:r>
          </a:p>
          <a:p>
            <a:pPr marL="285750" indent="-285750" algn="just">
              <a:lnSpc>
                <a:spcPct val="150000"/>
              </a:lnSpc>
              <a:buFont typeface="Arial" panose="020B0604020202020204" pitchFamily="34" charset="0"/>
              <a:buChar char="•"/>
            </a:pPr>
            <a:r>
              <a:rPr lang="es-MX"/>
              <a:t>Si todo el programa es </a:t>
            </a:r>
            <a:r>
              <a:rPr lang="es-MX" b="1"/>
              <a:t>100% secuencial</a:t>
            </a:r>
            <a:r>
              <a:rPr lang="es-MX"/>
              <a:t> (F=0), entonces no importa cuántos procesadores uses, la aceleración siempre será </a:t>
            </a:r>
            <a:r>
              <a:rPr lang="es-MX" b="1"/>
              <a:t>1</a:t>
            </a:r>
            <a:r>
              <a:rPr lang="es-MX"/>
              <a:t> (no hay mejora).</a:t>
            </a:r>
          </a:p>
          <a:p>
            <a:pPr marL="285750" indent="-285750" algn="just">
              <a:lnSpc>
                <a:spcPct val="150000"/>
              </a:lnSpc>
              <a:buFont typeface="Arial" panose="020B0604020202020204" pitchFamily="34" charset="0"/>
              <a:buChar char="•"/>
            </a:pPr>
            <a:r>
              <a:rPr lang="es-MX"/>
              <a:t>Si el programa es </a:t>
            </a:r>
            <a:r>
              <a:rPr lang="es-MX" b="1"/>
              <a:t>100% paralelizable</a:t>
            </a:r>
            <a:r>
              <a:rPr lang="es-MX"/>
              <a:t> (F=1), entonces la aceleración teórica sería </a:t>
            </a:r>
            <a:r>
              <a:rPr lang="es-MX" b="1"/>
              <a:t>igual al número de procesadores</a:t>
            </a:r>
            <a:r>
              <a:rPr lang="es-MX"/>
              <a:t> S(P)=P.</a:t>
            </a:r>
          </a:p>
          <a:p>
            <a:pPr marL="285750" indent="-285750" algn="just">
              <a:lnSpc>
                <a:spcPct val="150000"/>
              </a:lnSpc>
              <a:buFont typeface="Arial" panose="020B0604020202020204" pitchFamily="34" charset="0"/>
              <a:buChar char="•"/>
            </a:pPr>
            <a:endParaRPr lang="es-MX"/>
          </a:p>
        </p:txBody>
      </p:sp>
      <p:sp>
        <p:nvSpPr>
          <p:cNvPr id="2" name="Rectángulo 1"/>
          <p:cNvSpPr/>
          <p:nvPr/>
        </p:nvSpPr>
        <p:spPr>
          <a:xfrm>
            <a:off x="279400" y="1058580"/>
            <a:ext cx="2223686" cy="369332"/>
          </a:xfrm>
          <a:prstGeom prst="rect">
            <a:avLst/>
          </a:prstGeom>
        </p:spPr>
        <p:txBody>
          <a:bodyPr wrap="none">
            <a:spAutoFit/>
          </a:bodyPr>
          <a:lstStyle/>
          <a:p>
            <a:r>
              <a:rPr lang="es-MX" sz="1800" b="1">
                <a:solidFill>
                  <a:srgbClr val="002060"/>
                </a:solidFill>
              </a:rPr>
              <a:t>La Ley de </a:t>
            </a:r>
            <a:r>
              <a:rPr lang="es-MX" sz="1800" b="1" err="1">
                <a:solidFill>
                  <a:srgbClr val="002060"/>
                </a:solidFill>
              </a:rPr>
              <a:t>Amdahl</a:t>
            </a:r>
            <a:r>
              <a:rPr lang="es-MX" sz="1800" b="1">
                <a:solidFill>
                  <a:srgbClr val="002060"/>
                </a:solidFill>
              </a:rPr>
              <a:t> </a:t>
            </a:r>
          </a:p>
        </p:txBody>
      </p:sp>
    </p:spTree>
    <p:extLst>
      <p:ext uri="{BB962C8B-B14F-4D97-AF65-F5344CB8AC3E}">
        <p14:creationId xmlns:p14="http://schemas.microsoft.com/office/powerpoint/2010/main" val="110554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3045" y="871668"/>
            <a:ext cx="1274708" cy="369332"/>
          </a:xfrm>
          <a:prstGeom prst="rect">
            <a:avLst/>
          </a:prstGeom>
        </p:spPr>
        <p:txBody>
          <a:bodyPr wrap="none">
            <a:spAutoFit/>
          </a:bodyPr>
          <a:lstStyle/>
          <a:p>
            <a:r>
              <a:rPr lang="es-MX" b="1">
                <a:solidFill>
                  <a:srgbClr val="404040"/>
                </a:solidFill>
                <a:latin typeface="Inter"/>
              </a:rPr>
              <a:t>Ejemplo 3</a:t>
            </a:r>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13045" y="1357867"/>
            <a:ext cx="10971422" cy="369332"/>
          </a:xfrm>
          <a:prstGeom prst="rect">
            <a:avLst/>
          </a:prstGeom>
        </p:spPr>
        <p:txBody>
          <a:bodyPr wrap="square">
            <a:spAutoFit/>
          </a:bodyPr>
          <a:lstStyle/>
          <a:p>
            <a:r>
              <a:rPr lang="es-MX"/>
              <a:t>Si un programa tiene un </a:t>
            </a:r>
            <a:r>
              <a:rPr lang="es-MX" b="1"/>
              <a:t>80%</a:t>
            </a:r>
            <a:r>
              <a:rPr lang="es-MX"/>
              <a:t> (F=0.8) de su código paralelizable y usas </a:t>
            </a:r>
            <a:r>
              <a:rPr lang="es-MX" b="1"/>
              <a:t>4 procesadores</a:t>
            </a:r>
            <a:r>
              <a:rPr lang="es-MX"/>
              <a:t>:</a:t>
            </a:r>
          </a:p>
        </p:txBody>
      </p:sp>
      <p:pic>
        <p:nvPicPr>
          <p:cNvPr id="10" name="Imagen 9"/>
          <p:cNvPicPr>
            <a:picLocks noChangeAspect="1"/>
          </p:cNvPicPr>
          <p:nvPr/>
        </p:nvPicPr>
        <p:blipFill>
          <a:blip r:embed="rId4"/>
          <a:stretch>
            <a:fillRect/>
          </a:stretch>
        </p:blipFill>
        <p:spPr>
          <a:xfrm>
            <a:off x="7355584" y="2283188"/>
            <a:ext cx="3964350" cy="1738268"/>
          </a:xfrm>
          <a:prstGeom prst="rect">
            <a:avLst/>
          </a:prstGeom>
        </p:spPr>
      </p:pic>
      <p:sp>
        <p:nvSpPr>
          <p:cNvPr id="11" name="CuadroTexto 10"/>
          <p:cNvSpPr txBox="1"/>
          <p:nvPr/>
        </p:nvSpPr>
        <p:spPr>
          <a:xfrm>
            <a:off x="471864" y="3759312"/>
            <a:ext cx="6723507" cy="2354491"/>
          </a:xfrm>
          <a:prstGeom prst="rect">
            <a:avLst/>
          </a:prstGeom>
          <a:noFill/>
        </p:spPr>
        <p:txBody>
          <a:bodyPr wrap="none" lIns="0" tIns="0" rIns="0" bIns="0" rtlCol="0">
            <a:spAutoFit/>
          </a:bodyPr>
          <a:lstStyle/>
          <a:p>
            <a:pPr algn="just">
              <a:lnSpc>
                <a:spcPct val="150000"/>
              </a:lnSpc>
            </a:pPr>
            <a:r>
              <a:rPr lang="es-MX"/>
              <a:t>donde:</a:t>
            </a:r>
          </a:p>
          <a:p>
            <a:pPr marL="285750" indent="-285750" algn="just">
              <a:lnSpc>
                <a:spcPct val="150000"/>
              </a:lnSpc>
              <a:buFont typeface="Arial" panose="020B0604020202020204" pitchFamily="34" charset="0"/>
              <a:buChar char="•"/>
            </a:pPr>
            <a:r>
              <a:rPr lang="es-MX" i="1"/>
              <a:t>S(P) </a:t>
            </a:r>
            <a:r>
              <a:rPr lang="es-MX"/>
              <a:t>es la aceleración obtenida con PPP procesadores.</a:t>
            </a:r>
          </a:p>
          <a:p>
            <a:pPr marL="285750" indent="-285750" algn="just">
              <a:lnSpc>
                <a:spcPct val="150000"/>
              </a:lnSpc>
              <a:buFont typeface="Arial" panose="020B0604020202020204" pitchFamily="34" charset="0"/>
              <a:buChar char="•"/>
            </a:pPr>
            <a:r>
              <a:rPr lang="es-MX" i="1"/>
              <a:t>F</a:t>
            </a:r>
            <a:r>
              <a:rPr lang="es-MX"/>
              <a:t> es la fracción del programa que se puede paralelizar </a:t>
            </a:r>
            <a:r>
              <a:rPr lang="es-MX" i="1"/>
              <a:t>(0 ≤ F ≤ 1)</a:t>
            </a:r>
          </a:p>
          <a:p>
            <a:pPr marL="285750" indent="-285750" algn="just">
              <a:lnSpc>
                <a:spcPct val="150000"/>
              </a:lnSpc>
              <a:buFont typeface="Arial" panose="020B0604020202020204" pitchFamily="34" charset="0"/>
              <a:buChar char="•"/>
            </a:pPr>
            <a:r>
              <a:rPr lang="es-MX" i="1"/>
              <a:t>P </a:t>
            </a:r>
            <a:r>
              <a:rPr lang="es-MX"/>
              <a:t>es el número de procesadores.</a:t>
            </a:r>
          </a:p>
          <a:p>
            <a:pPr marL="285750" indent="-285750" algn="just">
              <a:lnSpc>
                <a:spcPct val="150000"/>
              </a:lnSpc>
              <a:buFont typeface="Arial" panose="020B0604020202020204" pitchFamily="34" charset="0"/>
              <a:buChar char="•"/>
            </a:pPr>
            <a:r>
              <a:rPr lang="es-MX" i="1"/>
              <a:t>1−F </a:t>
            </a:r>
            <a:r>
              <a:rPr lang="es-MX"/>
              <a:t>es la parte secuencial del programa, que no se puede paralelizar.</a:t>
            </a:r>
            <a:endParaRPr lang="es-MX" i="1"/>
          </a:p>
          <a:p>
            <a:pPr marL="285750" indent="-285750">
              <a:buFont typeface="Arial" panose="020B0604020202020204" pitchFamily="34" charset="0"/>
              <a:buChar char="•"/>
            </a:pPr>
            <a:endParaRPr lang="es-MX"/>
          </a:p>
        </p:txBody>
      </p:sp>
      <p:pic>
        <p:nvPicPr>
          <p:cNvPr id="12" name="Imagen 11"/>
          <p:cNvPicPr>
            <a:picLocks noChangeAspect="1"/>
          </p:cNvPicPr>
          <p:nvPr/>
        </p:nvPicPr>
        <p:blipFill>
          <a:blip r:embed="rId5"/>
          <a:stretch>
            <a:fillRect/>
          </a:stretch>
        </p:blipFill>
        <p:spPr>
          <a:xfrm>
            <a:off x="554916" y="2388294"/>
            <a:ext cx="3152354" cy="1320217"/>
          </a:xfrm>
          <a:prstGeom prst="rect">
            <a:avLst/>
          </a:prstGeom>
        </p:spPr>
      </p:pic>
      <p:cxnSp>
        <p:nvCxnSpPr>
          <p:cNvPr id="14" name="Conector recto de flecha 13"/>
          <p:cNvCxnSpPr/>
          <p:nvPr/>
        </p:nvCxnSpPr>
        <p:spPr>
          <a:xfrm flipV="1">
            <a:off x="4368800" y="2988733"/>
            <a:ext cx="2650067" cy="1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ángulo 16"/>
          <p:cNvSpPr/>
          <p:nvPr/>
        </p:nvSpPr>
        <p:spPr>
          <a:xfrm>
            <a:off x="8228702" y="4636475"/>
            <a:ext cx="3091232" cy="1477328"/>
          </a:xfrm>
          <a:prstGeom prst="rect">
            <a:avLst/>
          </a:prstGeom>
        </p:spPr>
        <p:txBody>
          <a:bodyPr wrap="square">
            <a:spAutoFit/>
          </a:bodyPr>
          <a:lstStyle/>
          <a:p>
            <a:pPr algn="just"/>
            <a:r>
              <a:rPr lang="es-MX" i="1"/>
              <a:t>Esto significa que con 4 procesadores, el programa solo se ejecuta </a:t>
            </a:r>
            <a:r>
              <a:rPr lang="es-MX" b="1" i="1"/>
              <a:t>2.5 veces más rápido</a:t>
            </a:r>
            <a:r>
              <a:rPr lang="es-MX" i="1"/>
              <a:t>, no 4 veces más rápido debido a la parte secuencial</a:t>
            </a:r>
          </a:p>
        </p:txBody>
      </p:sp>
    </p:spTree>
    <p:extLst>
      <p:ext uri="{BB962C8B-B14F-4D97-AF65-F5344CB8AC3E}">
        <p14:creationId xmlns:p14="http://schemas.microsoft.com/office/powerpoint/2010/main" val="227542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90;p1"/>
          <p:cNvSpPr/>
          <p:nvPr/>
        </p:nvSpPr>
        <p:spPr>
          <a:xfrm>
            <a:off x="277638" y="1135087"/>
            <a:ext cx="2126126"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b="1" i="0" u="none" strike="noStrike" cap="none">
                <a:solidFill>
                  <a:srgbClr val="002060"/>
                </a:solidFill>
                <a:latin typeface="+mj-lt"/>
                <a:ea typeface="Times New Roman"/>
                <a:cs typeface="Times New Roman"/>
                <a:sym typeface="Times New Roman"/>
              </a:rPr>
              <a:t>Introducción</a:t>
            </a:r>
            <a:endParaRPr sz="1800">
              <a:solidFill>
                <a:srgbClr val="002060"/>
              </a:solidFill>
              <a:latin typeface="+mj-lt"/>
            </a:endParaRPr>
          </a:p>
        </p:txBody>
      </p:sp>
      <p:pic>
        <p:nvPicPr>
          <p:cNvPr id="2" name="Imagen 1"/>
          <p:cNvPicPr>
            <a:picLocks noChangeAspect="1"/>
          </p:cNvPicPr>
          <p:nvPr/>
        </p:nvPicPr>
        <p:blipFill>
          <a:blip r:embed="rId4"/>
          <a:stretch>
            <a:fillRect/>
          </a:stretch>
        </p:blipFill>
        <p:spPr>
          <a:xfrm>
            <a:off x="346817" y="1717596"/>
            <a:ext cx="11483234" cy="1840204"/>
          </a:xfrm>
          <a:prstGeom prst="rect">
            <a:avLst/>
          </a:prstGeom>
        </p:spPr>
      </p:pic>
      <p:pic>
        <p:nvPicPr>
          <p:cNvPr id="3" name="Imagen 2"/>
          <p:cNvPicPr>
            <a:picLocks noChangeAspect="1"/>
          </p:cNvPicPr>
          <p:nvPr/>
        </p:nvPicPr>
        <p:blipFill>
          <a:blip r:embed="rId5"/>
          <a:stretch>
            <a:fillRect/>
          </a:stretch>
        </p:blipFill>
        <p:spPr>
          <a:xfrm>
            <a:off x="1058688" y="3783184"/>
            <a:ext cx="10495137" cy="2683462"/>
          </a:xfrm>
          <a:prstGeom prst="rect">
            <a:avLst/>
          </a:prstGeom>
        </p:spPr>
      </p:pic>
    </p:spTree>
    <p:extLst>
      <p:ext uri="{BB962C8B-B14F-4D97-AF65-F5344CB8AC3E}">
        <p14:creationId xmlns:p14="http://schemas.microsoft.com/office/powerpoint/2010/main" val="318259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211532" y="1098768"/>
            <a:ext cx="11980467" cy="5401479"/>
          </a:xfrm>
          <a:prstGeom prst="rect">
            <a:avLst/>
          </a:prstGeom>
        </p:spPr>
        <p:txBody>
          <a:bodyPr wrap="square">
            <a:spAutoFit/>
          </a:bodyPr>
          <a:lstStyle/>
          <a:p>
            <a:r>
              <a:rPr lang="es-MX" sz="2400" b="1"/>
              <a:t>Tarea</a:t>
            </a:r>
          </a:p>
          <a:p>
            <a:pPr algn="just">
              <a:lnSpc>
                <a:spcPct val="150000"/>
              </a:lnSpc>
            </a:pPr>
            <a:r>
              <a:rPr lang="es-MX" sz="1800"/>
              <a:t>1</a:t>
            </a:r>
            <a:r>
              <a:rPr lang="es-MX"/>
              <a:t>.- ¿Qué tecnologías utilizan Intel y AMD para permitir la ejecución de múltiples  Hilos por núcleo?</a:t>
            </a:r>
          </a:p>
          <a:p>
            <a:pPr algn="just">
              <a:lnSpc>
                <a:spcPct val="150000"/>
              </a:lnSpc>
            </a:pPr>
            <a:r>
              <a:rPr lang="es-MX"/>
              <a:t>2.- Menciona 3 factores que pueden generar cuellos de botella en un sistema </a:t>
            </a:r>
          </a:p>
          <a:p>
            <a:pPr algn="just">
              <a:lnSpc>
                <a:spcPct val="150000"/>
              </a:lnSpc>
            </a:pPr>
            <a:r>
              <a:rPr lang="es-MX"/>
              <a:t>Paralelo.</a:t>
            </a:r>
          </a:p>
          <a:p>
            <a:pPr algn="just">
              <a:lnSpc>
                <a:spcPct val="150000"/>
              </a:lnSpc>
            </a:pPr>
            <a:r>
              <a:rPr lang="es-MX"/>
              <a:t>3.- Investigue el impacto de la latencia de memoria en el rendimiento de </a:t>
            </a:r>
          </a:p>
          <a:p>
            <a:pPr algn="just">
              <a:lnSpc>
                <a:spcPct val="150000"/>
              </a:lnSpc>
            </a:pPr>
            <a:r>
              <a:rPr lang="es-MX"/>
              <a:t>Computo paralelo.</a:t>
            </a:r>
          </a:p>
          <a:p>
            <a:pPr algn="just">
              <a:lnSpc>
                <a:spcPct val="150000"/>
              </a:lnSpc>
            </a:pPr>
            <a:r>
              <a:rPr lang="es-MX"/>
              <a:t>4.- Un programa de 5000 tareas se ejecuta en un sistema con 20 procesadores. El 70% del código es paralelizable y la sobrecarga de gestión es del 5% del tiempo de ejecución paralela. Calcular:</a:t>
            </a:r>
          </a:p>
          <a:p>
            <a:pPr marL="514350" indent="-514350" algn="just">
              <a:lnSpc>
                <a:spcPct val="150000"/>
              </a:lnSpc>
              <a:buAutoNum type="alphaLcParenR"/>
            </a:pPr>
            <a:r>
              <a:rPr lang="es-MX"/>
              <a:t>El tiempo de ejecución ideal</a:t>
            </a:r>
          </a:p>
          <a:p>
            <a:pPr marL="514350" indent="-514350" algn="just">
              <a:lnSpc>
                <a:spcPct val="150000"/>
              </a:lnSpc>
              <a:buAutoNum type="alphaLcParenR"/>
            </a:pPr>
            <a:r>
              <a:rPr lang="es-MX"/>
              <a:t>Tiempo de ejecución real considerando la sobrecarga</a:t>
            </a:r>
          </a:p>
          <a:p>
            <a:pPr marL="514350" indent="-514350" algn="just">
              <a:lnSpc>
                <a:spcPct val="150000"/>
              </a:lnSpc>
              <a:buAutoNum type="alphaLcParenR"/>
            </a:pPr>
            <a:endParaRPr lang="es-MX"/>
          </a:p>
          <a:p>
            <a:pPr algn="just">
              <a:lnSpc>
                <a:spcPct val="150000"/>
              </a:lnSpc>
            </a:pPr>
            <a:r>
              <a:rPr lang="es-MX"/>
              <a:t>5.- Menciona el lenguaje de programación optimizado para el computo paralelo</a:t>
            </a:r>
          </a:p>
          <a:p>
            <a:pPr algn="just">
              <a:lnSpc>
                <a:spcPct val="150000"/>
              </a:lnSpc>
            </a:pPr>
            <a:r>
              <a:rPr lang="es-MX"/>
              <a:t>6.- ¿En que periodo o lapso de tiempo surge el computo vectorial y paralelo?</a:t>
            </a:r>
          </a:p>
          <a:p>
            <a:pPr algn="just">
              <a:lnSpc>
                <a:spcPct val="150000"/>
              </a:lnSpc>
            </a:pPr>
            <a:r>
              <a:rPr lang="es-MX"/>
              <a:t>7.- Empresa que desarrollo las primeras computaras con múltiples unidades de procesamiento</a:t>
            </a:r>
          </a:p>
          <a:p>
            <a:pPr algn="just">
              <a:lnSpc>
                <a:spcPct val="150000"/>
              </a:lnSpc>
            </a:pPr>
            <a:r>
              <a:rPr lang="es-MX"/>
              <a:t>8.- ¿Cuáles son los comandos en </a:t>
            </a:r>
            <a:r>
              <a:rPr lang="es-MX" err="1"/>
              <a:t>Ms-dos</a:t>
            </a:r>
            <a:r>
              <a:rPr lang="es-MX"/>
              <a:t> y en Linux que nos permiten saber el numero de procesadores</a:t>
            </a:r>
          </a:p>
          <a:p>
            <a:pPr algn="just">
              <a:lnSpc>
                <a:spcPct val="150000"/>
              </a:lnSpc>
            </a:pPr>
            <a:r>
              <a:rPr lang="es-MX"/>
              <a:t>Físicos y lógicos?</a:t>
            </a:r>
          </a:p>
        </p:txBody>
      </p:sp>
    </p:spTree>
    <p:extLst>
      <p:ext uri="{BB962C8B-B14F-4D97-AF65-F5344CB8AC3E}">
        <p14:creationId xmlns:p14="http://schemas.microsoft.com/office/powerpoint/2010/main" val="321996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21</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43840" y="1045359"/>
            <a:ext cx="11419840" cy="1061829"/>
          </a:xfrm>
          <a:prstGeom prst="rect">
            <a:avLst/>
          </a:prstGeom>
        </p:spPr>
        <p:txBody>
          <a:bodyPr wrap="square">
            <a:spAutoFit/>
          </a:bodyPr>
          <a:lstStyle/>
          <a:p>
            <a:pPr algn="just">
              <a:lnSpc>
                <a:spcPct val="150000"/>
              </a:lnSpc>
            </a:pPr>
            <a:r>
              <a:rPr lang="es-MX">
                <a:solidFill>
                  <a:srgbClr val="404040"/>
                </a:solidFill>
                <a:latin typeface="Inter"/>
              </a:rPr>
              <a:t>La </a:t>
            </a:r>
            <a:r>
              <a:rPr lang="es-MX" b="1">
                <a:solidFill>
                  <a:srgbClr val="404040"/>
                </a:solidFill>
                <a:latin typeface="Inter"/>
              </a:rPr>
              <a:t>latencia</a:t>
            </a:r>
            <a:r>
              <a:rPr lang="es-MX">
                <a:solidFill>
                  <a:srgbClr val="404040"/>
                </a:solidFill>
                <a:latin typeface="Inter"/>
              </a:rPr>
              <a:t> es un concepto fundamental en computación y en sistemas de procesamiento en general. Se refiere al </a:t>
            </a:r>
            <a:r>
              <a:rPr lang="es-MX" b="1">
                <a:solidFill>
                  <a:srgbClr val="404040"/>
                </a:solidFill>
                <a:latin typeface="Inter"/>
              </a:rPr>
              <a:t>tiempo que transcurre entre el inicio de una operación y el momento en que se obtiene el resultado</a:t>
            </a:r>
            <a:r>
              <a:rPr lang="es-MX">
                <a:solidFill>
                  <a:srgbClr val="404040"/>
                </a:solidFill>
                <a:latin typeface="Inter"/>
              </a:rPr>
              <a:t>. En otras palabras, es el </a:t>
            </a:r>
            <a:r>
              <a:rPr lang="es-MX" b="1">
                <a:solidFill>
                  <a:srgbClr val="404040"/>
                </a:solidFill>
                <a:latin typeface="Inter"/>
              </a:rPr>
              <a:t>retraso</a:t>
            </a:r>
            <a:r>
              <a:rPr lang="es-MX">
                <a:solidFill>
                  <a:srgbClr val="404040"/>
                </a:solidFill>
                <a:latin typeface="Inter"/>
              </a:rPr>
              <a:t> que ocurre desde que se solicita una acción hasta que esta se completa.</a:t>
            </a:r>
            <a:endParaRPr lang="es-MX"/>
          </a:p>
        </p:txBody>
      </p:sp>
      <p:sp>
        <p:nvSpPr>
          <p:cNvPr id="10" name="Rectángulo 9"/>
          <p:cNvSpPr/>
          <p:nvPr/>
        </p:nvSpPr>
        <p:spPr>
          <a:xfrm>
            <a:off x="4118489" y="2167913"/>
            <a:ext cx="3833101" cy="307777"/>
          </a:xfrm>
          <a:prstGeom prst="rect">
            <a:avLst/>
          </a:prstGeom>
        </p:spPr>
        <p:txBody>
          <a:bodyPr wrap="none">
            <a:spAutoFit/>
          </a:bodyPr>
          <a:lstStyle/>
          <a:p>
            <a:r>
              <a:rPr lang="es-MX" b="1">
                <a:solidFill>
                  <a:srgbClr val="404040"/>
                </a:solidFill>
                <a:latin typeface="Inter"/>
              </a:rPr>
              <a:t>Latencia en el contexto de la CPU y la GPU</a:t>
            </a:r>
          </a:p>
        </p:txBody>
      </p:sp>
      <p:graphicFrame>
        <p:nvGraphicFramePr>
          <p:cNvPr id="11" name="Tabla 10"/>
          <p:cNvGraphicFramePr>
            <a:graphicFrameLocks noGrp="1"/>
          </p:cNvGraphicFramePr>
          <p:nvPr>
            <p:extLst>
              <p:ext uri="{D42A27DB-BD31-4B8C-83A1-F6EECF244321}">
                <p14:modId xmlns:p14="http://schemas.microsoft.com/office/powerpoint/2010/main" val="3332610220"/>
              </p:ext>
            </p:extLst>
          </p:nvPr>
        </p:nvGraphicFramePr>
        <p:xfrm>
          <a:off x="243840" y="2611488"/>
          <a:ext cx="11419840" cy="3744861"/>
        </p:xfrm>
        <a:graphic>
          <a:graphicData uri="http://schemas.openxmlformats.org/drawingml/2006/table">
            <a:tbl>
              <a:tblPr firstRow="1" bandRow="1">
                <a:tableStyleId>{5C22544A-7EE6-4342-B048-85BDC9FD1C3A}</a:tableStyleId>
              </a:tblPr>
              <a:tblGrid>
                <a:gridCol w="5709920">
                  <a:extLst>
                    <a:ext uri="{9D8B030D-6E8A-4147-A177-3AD203B41FA5}">
                      <a16:colId xmlns:a16="http://schemas.microsoft.com/office/drawing/2014/main" val="2584370823"/>
                    </a:ext>
                  </a:extLst>
                </a:gridCol>
                <a:gridCol w="5709920">
                  <a:extLst>
                    <a:ext uri="{9D8B030D-6E8A-4147-A177-3AD203B41FA5}">
                      <a16:colId xmlns:a16="http://schemas.microsoft.com/office/drawing/2014/main" val="1058811184"/>
                    </a:ext>
                  </a:extLst>
                </a:gridCol>
              </a:tblGrid>
              <a:tr h="429160">
                <a:tc>
                  <a:txBody>
                    <a:bodyPr/>
                    <a:lstStyle/>
                    <a:p>
                      <a:pPr algn="just"/>
                      <a:r>
                        <a:rPr lang="es-MX" sz="1400"/>
                        <a:t>Latencia en</a:t>
                      </a:r>
                      <a:r>
                        <a:rPr lang="es-MX" sz="1400" baseline="0"/>
                        <a:t> la CPU</a:t>
                      </a:r>
                      <a:endParaRPr lang="es-MX" sz="1400"/>
                    </a:p>
                  </a:txBody>
                  <a:tcPr/>
                </a:tc>
                <a:tc>
                  <a:txBody>
                    <a:bodyPr/>
                    <a:lstStyle/>
                    <a:p>
                      <a:r>
                        <a:rPr lang="es-MX"/>
                        <a:t>Latencia en la GPU</a:t>
                      </a:r>
                    </a:p>
                  </a:txBody>
                  <a:tcPr/>
                </a:tc>
                <a:extLst>
                  <a:ext uri="{0D108BD9-81ED-4DB2-BD59-A6C34878D82A}">
                    <a16:rowId xmlns:a16="http://schemas.microsoft.com/office/drawing/2014/main" val="2907840864"/>
                  </a:ext>
                </a:extLst>
              </a:tr>
              <a:tr h="3315701">
                <a:tc>
                  <a:txBody>
                    <a:bodyPr/>
                    <a:lstStyle/>
                    <a:p>
                      <a:pPr algn="just"/>
                      <a:r>
                        <a:rPr lang="es-MX" sz="1400" b="0" i="0" u="none" strike="noStrike" cap="none">
                          <a:solidFill>
                            <a:schemeClr val="dk1"/>
                          </a:solidFill>
                          <a:effectLst/>
                          <a:latin typeface="+mn-lt"/>
                          <a:ea typeface="+mn-ea"/>
                          <a:cs typeface="+mn-cs"/>
                          <a:sym typeface="Arial"/>
                        </a:rPr>
                        <a:t>La </a:t>
                      </a:r>
                      <a:r>
                        <a:rPr lang="es-MX" sz="1400" b="1" i="0" u="none" strike="noStrike" cap="none">
                          <a:solidFill>
                            <a:schemeClr val="dk1"/>
                          </a:solidFill>
                          <a:effectLst/>
                          <a:latin typeface="+mn-lt"/>
                          <a:ea typeface="+mn-ea"/>
                          <a:cs typeface="+mn-cs"/>
                          <a:sym typeface="Arial"/>
                        </a:rPr>
                        <a:t>CPU</a:t>
                      </a:r>
                      <a:r>
                        <a:rPr lang="es-MX" sz="1400" b="0" i="0" u="none" strike="noStrike" cap="none">
                          <a:solidFill>
                            <a:schemeClr val="dk1"/>
                          </a:solidFill>
                          <a:effectLst/>
                          <a:latin typeface="+mn-lt"/>
                          <a:ea typeface="+mn-ea"/>
                          <a:cs typeface="+mn-cs"/>
                          <a:sym typeface="Arial"/>
                        </a:rPr>
                        <a:t> está diseñada para manejar tareas secuenciales y de baja latencia. Esto significa que puede realizar operaciones simples muy rápidamente.</a:t>
                      </a:r>
                    </a:p>
                    <a:p>
                      <a:pPr algn="just"/>
                      <a:endParaRPr lang="es-MX" sz="1400" b="0" i="0" u="none" strike="noStrike" cap="none">
                        <a:solidFill>
                          <a:schemeClr val="dk1"/>
                        </a:solidFill>
                        <a:effectLst/>
                        <a:latin typeface="+mn-lt"/>
                        <a:ea typeface="+mn-ea"/>
                        <a:cs typeface="+mn-cs"/>
                        <a:sym typeface="Arial"/>
                      </a:endParaRPr>
                    </a:p>
                    <a:p>
                      <a:pPr algn="just"/>
                      <a:r>
                        <a:rPr lang="es-MX" sz="1400" b="0" i="0" u="none" strike="noStrike" cap="none">
                          <a:solidFill>
                            <a:schemeClr val="dk1"/>
                          </a:solidFill>
                          <a:effectLst/>
                          <a:latin typeface="+mn-lt"/>
                          <a:ea typeface="+mn-ea"/>
                          <a:cs typeface="+mn-cs"/>
                          <a:sym typeface="Arial"/>
                        </a:rPr>
                        <a:t>La latencia en la CPU es baja porque:</a:t>
                      </a:r>
                    </a:p>
                    <a:p>
                      <a:pPr algn="just"/>
                      <a:endParaRPr lang="es-MX" sz="1400" b="0" i="0" u="none" strike="noStrike" cap="none">
                        <a:solidFill>
                          <a:schemeClr val="dk1"/>
                        </a:solidFill>
                        <a:effectLst/>
                        <a:latin typeface="+mn-lt"/>
                        <a:ea typeface="+mn-ea"/>
                        <a:cs typeface="+mn-cs"/>
                        <a:sym typeface="Arial"/>
                      </a:endParaRPr>
                    </a:p>
                    <a:p>
                      <a:pPr lvl="1" algn="just"/>
                      <a:r>
                        <a:rPr lang="es-MX" sz="1400" b="0" i="0" u="none" strike="noStrike" cap="none">
                          <a:solidFill>
                            <a:schemeClr val="dk1"/>
                          </a:solidFill>
                          <a:effectLst/>
                          <a:latin typeface="+mn-lt"/>
                          <a:ea typeface="+mn-ea"/>
                          <a:cs typeface="+mn-cs"/>
                          <a:sym typeface="Arial"/>
                        </a:rPr>
                        <a:t>Los datos están almacenados en la </a:t>
                      </a:r>
                      <a:r>
                        <a:rPr lang="es-MX" sz="1400" b="1" i="0" u="none" strike="noStrike" cap="none">
                          <a:solidFill>
                            <a:schemeClr val="dk1"/>
                          </a:solidFill>
                          <a:effectLst/>
                          <a:latin typeface="+mn-lt"/>
                          <a:ea typeface="+mn-ea"/>
                          <a:cs typeface="+mn-cs"/>
                          <a:sym typeface="Arial"/>
                        </a:rPr>
                        <a:t>memoria RAM</a:t>
                      </a:r>
                      <a:r>
                        <a:rPr lang="es-MX" sz="1400" b="0" i="0" u="none" strike="noStrike" cap="none">
                          <a:solidFill>
                            <a:schemeClr val="dk1"/>
                          </a:solidFill>
                          <a:effectLst/>
                          <a:latin typeface="+mn-lt"/>
                          <a:ea typeface="+mn-ea"/>
                          <a:cs typeface="+mn-cs"/>
                          <a:sym typeface="Arial"/>
                        </a:rPr>
                        <a:t>, que tiene un acceso relativamente rápido.</a:t>
                      </a:r>
                    </a:p>
                    <a:p>
                      <a:pPr lvl="1" algn="just"/>
                      <a:r>
                        <a:rPr lang="es-MX" sz="1400" b="0" i="0" u="none" strike="noStrike" cap="none">
                          <a:solidFill>
                            <a:schemeClr val="dk1"/>
                          </a:solidFill>
                          <a:effectLst/>
                          <a:latin typeface="+mn-lt"/>
                          <a:ea typeface="+mn-ea"/>
                          <a:cs typeface="+mn-cs"/>
                          <a:sym typeface="Arial"/>
                        </a:rPr>
                        <a:t>La CPU tiene una </a:t>
                      </a:r>
                      <a:r>
                        <a:rPr lang="es-MX" sz="1400" b="1" i="0" u="none" strike="noStrike" cap="none">
                          <a:solidFill>
                            <a:schemeClr val="dk1"/>
                          </a:solidFill>
                          <a:effectLst/>
                          <a:latin typeface="+mn-lt"/>
                          <a:ea typeface="+mn-ea"/>
                          <a:cs typeface="+mn-cs"/>
                          <a:sym typeface="Arial"/>
                        </a:rPr>
                        <a:t>jerarquía de memoria</a:t>
                      </a:r>
                      <a:r>
                        <a:rPr lang="es-MX" sz="1400" b="0" i="0" u="none" strike="noStrike" cap="none">
                          <a:solidFill>
                            <a:schemeClr val="dk1"/>
                          </a:solidFill>
                          <a:effectLst/>
                          <a:latin typeface="+mn-lt"/>
                          <a:ea typeface="+mn-ea"/>
                          <a:cs typeface="+mn-cs"/>
                          <a:sym typeface="Arial"/>
                        </a:rPr>
                        <a:t> (registros, caché L1, L2, L3) que reduce el tiempo de acceso a los datos.</a:t>
                      </a:r>
                    </a:p>
                    <a:p>
                      <a:pPr algn="just"/>
                      <a:r>
                        <a:rPr lang="es-MX" sz="1400" b="0" i="0" u="none" strike="noStrike" cap="none">
                          <a:solidFill>
                            <a:schemeClr val="dk1"/>
                          </a:solidFill>
                          <a:effectLst/>
                          <a:latin typeface="+mn-lt"/>
                          <a:ea typeface="+mn-ea"/>
                          <a:cs typeface="+mn-cs"/>
                          <a:sym typeface="Arial"/>
                        </a:rPr>
                        <a:t>Sin embargo, la CPU tiene un </a:t>
                      </a:r>
                      <a:r>
                        <a:rPr lang="es-MX" sz="1400" b="1" i="0" u="none" strike="noStrike" cap="none">
                          <a:solidFill>
                            <a:schemeClr val="dk1"/>
                          </a:solidFill>
                          <a:effectLst/>
                          <a:latin typeface="+mn-lt"/>
                          <a:ea typeface="+mn-ea"/>
                          <a:cs typeface="+mn-cs"/>
                          <a:sym typeface="Arial"/>
                        </a:rPr>
                        <a:t>ancho de banda limitado</a:t>
                      </a:r>
                      <a:r>
                        <a:rPr lang="es-MX" sz="1400" b="0" i="0" u="none" strike="noStrike" cap="none">
                          <a:solidFill>
                            <a:schemeClr val="dk1"/>
                          </a:solidFill>
                          <a:effectLst/>
                          <a:latin typeface="+mn-lt"/>
                          <a:ea typeface="+mn-ea"/>
                          <a:cs typeface="+mn-cs"/>
                          <a:sym typeface="Arial"/>
                        </a:rPr>
                        <a:t> para operaciones masivas en paralelo, lo que la hace menos eficiente para tareas que requieren procesamiento simultáneo de grandes cantidades de datos.</a:t>
                      </a:r>
                    </a:p>
                    <a:p>
                      <a:pPr algn="just"/>
                      <a:endParaRPr lang="es-MX" sz="1400"/>
                    </a:p>
                  </a:txBody>
                  <a:tcPr/>
                </a:tc>
                <a:tc>
                  <a:txBody>
                    <a:bodyPr/>
                    <a:lstStyle/>
                    <a:p>
                      <a:pPr algn="just"/>
                      <a:r>
                        <a:rPr lang="es-MX" sz="1400" b="0" i="0" u="none" strike="noStrike" cap="none">
                          <a:solidFill>
                            <a:schemeClr val="dk1"/>
                          </a:solidFill>
                          <a:effectLst/>
                          <a:latin typeface="+mn-lt"/>
                          <a:ea typeface="+mn-ea"/>
                          <a:cs typeface="+mn-cs"/>
                          <a:sym typeface="Arial"/>
                        </a:rPr>
                        <a:t>La </a:t>
                      </a:r>
                      <a:r>
                        <a:rPr lang="es-MX" sz="1400" b="1" i="0" u="none" strike="noStrike" cap="none">
                          <a:solidFill>
                            <a:schemeClr val="dk1"/>
                          </a:solidFill>
                          <a:effectLst/>
                          <a:latin typeface="+mn-lt"/>
                          <a:ea typeface="+mn-ea"/>
                          <a:cs typeface="+mn-cs"/>
                          <a:sym typeface="Arial"/>
                        </a:rPr>
                        <a:t>GPU</a:t>
                      </a:r>
                      <a:r>
                        <a:rPr lang="es-MX" sz="1400" b="0" i="0" u="none" strike="noStrike" cap="none">
                          <a:solidFill>
                            <a:schemeClr val="dk1"/>
                          </a:solidFill>
                          <a:effectLst/>
                          <a:latin typeface="+mn-lt"/>
                          <a:ea typeface="+mn-ea"/>
                          <a:cs typeface="+mn-cs"/>
                          <a:sym typeface="Arial"/>
                        </a:rPr>
                        <a:t> está diseñada para manejar tareas masivamente paralelas, pero tiene una </a:t>
                      </a:r>
                      <a:r>
                        <a:rPr lang="es-MX" sz="1400" b="1" i="0" u="none" strike="noStrike" cap="none">
                          <a:solidFill>
                            <a:schemeClr val="dk1"/>
                          </a:solidFill>
                          <a:effectLst/>
                          <a:latin typeface="+mn-lt"/>
                          <a:ea typeface="+mn-ea"/>
                          <a:cs typeface="+mn-cs"/>
                          <a:sym typeface="Arial"/>
                        </a:rPr>
                        <a:t>latencia más alta</a:t>
                      </a:r>
                      <a:r>
                        <a:rPr lang="es-MX" sz="1400" b="0" i="0" u="none" strike="noStrike" cap="none">
                          <a:solidFill>
                            <a:schemeClr val="dk1"/>
                          </a:solidFill>
                          <a:effectLst/>
                          <a:latin typeface="+mn-lt"/>
                          <a:ea typeface="+mn-ea"/>
                          <a:cs typeface="+mn-cs"/>
                          <a:sym typeface="Arial"/>
                        </a:rPr>
                        <a:t> en comparación con la CPU. </a:t>
                      </a:r>
                    </a:p>
                    <a:p>
                      <a:pPr algn="just"/>
                      <a:endParaRPr lang="es-MX" sz="1400" b="0" i="0" u="none" strike="noStrike" cap="none">
                        <a:solidFill>
                          <a:schemeClr val="dk1"/>
                        </a:solidFill>
                        <a:effectLst/>
                        <a:latin typeface="+mn-lt"/>
                        <a:ea typeface="+mn-ea"/>
                        <a:cs typeface="+mn-cs"/>
                        <a:sym typeface="Arial"/>
                      </a:endParaRPr>
                    </a:p>
                    <a:p>
                      <a:pPr algn="just"/>
                      <a:r>
                        <a:rPr lang="es-MX" sz="1400" b="0" i="0" u="none" strike="noStrike" cap="none">
                          <a:solidFill>
                            <a:schemeClr val="dk1"/>
                          </a:solidFill>
                          <a:effectLst/>
                          <a:latin typeface="+mn-lt"/>
                          <a:ea typeface="+mn-ea"/>
                          <a:cs typeface="+mn-cs"/>
                          <a:sym typeface="Arial"/>
                        </a:rPr>
                        <a:t>Esto se debe a:</a:t>
                      </a:r>
                    </a:p>
                    <a:p>
                      <a:pPr algn="just"/>
                      <a:endParaRPr lang="es-MX" sz="1400" b="0" i="0" u="none" strike="noStrike" cap="none">
                        <a:solidFill>
                          <a:schemeClr val="dk1"/>
                        </a:solidFill>
                        <a:effectLst/>
                        <a:latin typeface="+mn-lt"/>
                        <a:ea typeface="+mn-ea"/>
                        <a:cs typeface="+mn-cs"/>
                        <a:sym typeface="Arial"/>
                      </a:endParaRPr>
                    </a:p>
                    <a:p>
                      <a:pPr lvl="1" algn="just"/>
                      <a:r>
                        <a:rPr lang="es-MX" sz="1400" b="0" i="0" u="none" strike="noStrike" cap="none">
                          <a:solidFill>
                            <a:schemeClr val="dk1"/>
                          </a:solidFill>
                          <a:effectLst/>
                          <a:latin typeface="+mn-lt"/>
                          <a:ea typeface="+mn-ea"/>
                          <a:cs typeface="+mn-cs"/>
                          <a:sym typeface="Arial"/>
                        </a:rPr>
                        <a:t>Los datos deben transferirse desde la </a:t>
                      </a:r>
                      <a:r>
                        <a:rPr lang="es-MX" sz="1400" b="1" i="0" u="none" strike="noStrike" cap="none">
                          <a:solidFill>
                            <a:schemeClr val="dk1"/>
                          </a:solidFill>
                          <a:effectLst/>
                          <a:latin typeface="+mn-lt"/>
                          <a:ea typeface="+mn-ea"/>
                          <a:cs typeface="+mn-cs"/>
                          <a:sym typeface="Arial"/>
                        </a:rPr>
                        <a:t>memoria RAM de la CPU</a:t>
                      </a:r>
                      <a:r>
                        <a:rPr lang="es-MX" sz="1400" b="0" i="0" u="none" strike="noStrike" cap="none">
                          <a:solidFill>
                            <a:schemeClr val="dk1"/>
                          </a:solidFill>
                          <a:effectLst/>
                          <a:latin typeface="+mn-lt"/>
                          <a:ea typeface="+mn-ea"/>
                          <a:cs typeface="+mn-cs"/>
                          <a:sym typeface="Arial"/>
                        </a:rPr>
                        <a:t> a la </a:t>
                      </a:r>
                      <a:r>
                        <a:rPr lang="es-MX" sz="1400" b="1" i="0" u="none" strike="noStrike" cap="none">
                          <a:solidFill>
                            <a:schemeClr val="dk1"/>
                          </a:solidFill>
                          <a:effectLst/>
                          <a:latin typeface="+mn-lt"/>
                          <a:ea typeface="+mn-ea"/>
                          <a:cs typeface="+mn-cs"/>
                          <a:sym typeface="Arial"/>
                        </a:rPr>
                        <a:t>VRAM de la GPU</a:t>
                      </a:r>
                      <a:r>
                        <a:rPr lang="es-MX" sz="1400" b="0" i="0" u="none" strike="noStrike" cap="none">
                          <a:solidFill>
                            <a:schemeClr val="dk1"/>
                          </a:solidFill>
                          <a:effectLst/>
                          <a:latin typeface="+mn-lt"/>
                          <a:ea typeface="+mn-ea"/>
                          <a:cs typeface="+mn-cs"/>
                          <a:sym typeface="Arial"/>
                        </a:rPr>
                        <a:t>, lo que introduce un retraso.</a:t>
                      </a:r>
                    </a:p>
                    <a:p>
                      <a:pPr lvl="1" algn="just"/>
                      <a:r>
                        <a:rPr lang="es-MX" sz="1400" b="0" i="0" u="none" strike="noStrike" cap="none">
                          <a:solidFill>
                            <a:schemeClr val="dk1"/>
                          </a:solidFill>
                          <a:effectLst/>
                          <a:latin typeface="+mn-lt"/>
                          <a:ea typeface="+mn-ea"/>
                          <a:cs typeface="+mn-cs"/>
                          <a:sym typeface="Arial"/>
                        </a:rPr>
                        <a:t>La GPU tiene una </a:t>
                      </a:r>
                      <a:r>
                        <a:rPr lang="es-MX" sz="1400" b="1" i="0" u="none" strike="noStrike" cap="none">
                          <a:solidFill>
                            <a:schemeClr val="dk1"/>
                          </a:solidFill>
                          <a:effectLst/>
                          <a:latin typeface="+mn-lt"/>
                          <a:ea typeface="+mn-ea"/>
                          <a:cs typeface="+mn-cs"/>
                          <a:sym typeface="Arial"/>
                        </a:rPr>
                        <a:t>jerarquía de memoria más compleja</a:t>
                      </a:r>
                      <a:r>
                        <a:rPr lang="es-MX" sz="1400" b="0" i="0" u="none" strike="noStrike" cap="none">
                          <a:solidFill>
                            <a:schemeClr val="dk1"/>
                          </a:solidFill>
                          <a:effectLst/>
                          <a:latin typeface="+mn-lt"/>
                          <a:ea typeface="+mn-ea"/>
                          <a:cs typeface="+mn-cs"/>
                          <a:sym typeface="Arial"/>
                        </a:rPr>
                        <a:t> (memoria global, memoria compartida, registros), y el acceso a la memoria global (VRAM) es más lento que el acceso a la memoria caché de la CPU.</a:t>
                      </a:r>
                    </a:p>
                    <a:p>
                      <a:pPr algn="just"/>
                      <a:r>
                        <a:rPr lang="es-MX" sz="1400" b="0" i="0" u="none" strike="noStrike" cap="none">
                          <a:solidFill>
                            <a:schemeClr val="dk1"/>
                          </a:solidFill>
                          <a:effectLst/>
                          <a:latin typeface="+mn-lt"/>
                          <a:ea typeface="+mn-ea"/>
                          <a:cs typeface="+mn-cs"/>
                          <a:sym typeface="Arial"/>
                        </a:rPr>
                        <a:t>A pesar de la mayor latencia, la GPU compensa esto con un </a:t>
                      </a:r>
                      <a:r>
                        <a:rPr lang="es-MX" sz="1400" b="1" i="0" u="none" strike="noStrike" cap="none">
                          <a:solidFill>
                            <a:schemeClr val="dk1"/>
                          </a:solidFill>
                          <a:effectLst/>
                          <a:latin typeface="+mn-lt"/>
                          <a:ea typeface="+mn-ea"/>
                          <a:cs typeface="+mn-cs"/>
                          <a:sym typeface="Arial"/>
                        </a:rPr>
                        <a:t>alto ancho de banda</a:t>
                      </a:r>
                      <a:r>
                        <a:rPr lang="es-MX" sz="1400" b="0" i="0" u="none" strike="noStrike" cap="none">
                          <a:solidFill>
                            <a:schemeClr val="dk1"/>
                          </a:solidFill>
                          <a:effectLst/>
                          <a:latin typeface="+mn-lt"/>
                          <a:ea typeface="+mn-ea"/>
                          <a:cs typeface="+mn-cs"/>
                          <a:sym typeface="Arial"/>
                        </a:rPr>
                        <a:t> y la capacidad de procesar miles de operaciones en paralelo, lo que la hace ideal para tareas como la suma de matrices grandes.</a:t>
                      </a:r>
                    </a:p>
                  </a:txBody>
                  <a:tcPr/>
                </a:tc>
                <a:extLst>
                  <a:ext uri="{0D108BD9-81ED-4DB2-BD59-A6C34878D82A}">
                    <a16:rowId xmlns:a16="http://schemas.microsoft.com/office/drawing/2014/main" val="2782868369"/>
                  </a:ext>
                </a:extLst>
              </a:tr>
            </a:tbl>
          </a:graphicData>
        </a:graphic>
      </p:graphicFrame>
    </p:spTree>
    <p:extLst>
      <p:ext uri="{BB962C8B-B14F-4D97-AF65-F5344CB8AC3E}">
        <p14:creationId xmlns:p14="http://schemas.microsoft.com/office/powerpoint/2010/main" val="359355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14791" y="1212554"/>
            <a:ext cx="1537600"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CPU VS GPU </a:t>
            </a:r>
          </a:p>
        </p:txBody>
      </p:sp>
      <p:sp>
        <p:nvSpPr>
          <p:cNvPr id="3" name="Rectángulo 2"/>
          <p:cNvSpPr/>
          <p:nvPr/>
        </p:nvSpPr>
        <p:spPr>
          <a:xfrm>
            <a:off x="414791" y="1594362"/>
            <a:ext cx="6192721" cy="369332"/>
          </a:xfrm>
          <a:prstGeom prst="rect">
            <a:avLst/>
          </a:prstGeom>
        </p:spPr>
        <p:txBody>
          <a:bodyPr wrap="none">
            <a:spAutoFit/>
          </a:bodyPr>
          <a:lstStyle/>
          <a:p>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Imagina que estás sumando dos matrices en la CPU y en la GPU</a:t>
            </a:r>
            <a:r>
              <a:rPr lang="es-MX" sz="1800">
                <a:solidFill>
                  <a:srgbClr val="404040"/>
                </a:solidFill>
                <a:latin typeface="Inter"/>
              </a:rPr>
              <a:t>:</a:t>
            </a:r>
            <a:endParaRPr lang="es-MX" sz="1800"/>
          </a:p>
        </p:txBody>
      </p:sp>
      <p:sp>
        <p:nvSpPr>
          <p:cNvPr id="9" name="Rectángulo 8"/>
          <p:cNvSpPr/>
          <p:nvPr/>
        </p:nvSpPr>
        <p:spPr>
          <a:xfrm>
            <a:off x="549909" y="2456928"/>
            <a:ext cx="5294574" cy="2542363"/>
          </a:xfrm>
          <a:prstGeom prst="rect">
            <a:avLst/>
          </a:prstGeom>
        </p:spPr>
        <p:txBody>
          <a:bodyPr wrap="square">
            <a:spAutoFit/>
          </a:bodyPr>
          <a:lstStyle/>
          <a:p>
            <a:pPr algn="just">
              <a:lnSpc>
                <a:spcPct val="150000"/>
              </a:lnSpc>
            </a:pP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En la CPU</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lgn="just">
              <a:lnSpc>
                <a:spcPct val="150000"/>
              </a:lnSpc>
              <a:buFont typeface="+mj-lt"/>
              <a:buAutoNum type="arabicPeriod"/>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Los datos ya están en la RAM, por lo que la CPU puede acceder a ellos rápidamente.</a:t>
            </a:r>
          </a:p>
          <a:p>
            <a:pPr marL="742950" lvl="1" indent="-285750" algn="just">
              <a:lnSpc>
                <a:spcPct val="150000"/>
              </a:lnSpc>
              <a:buFont typeface="+mj-lt"/>
              <a:buAutoNum type="arabicPeriod"/>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La latencia es baja, pero la CPU solo puede procesar una pequeña cantidad de datos a la vez (debido a su limitado número de núcleos).</a:t>
            </a:r>
          </a:p>
        </p:txBody>
      </p:sp>
      <p:sp>
        <p:nvSpPr>
          <p:cNvPr id="10" name="Rectángulo 9"/>
          <p:cNvSpPr/>
          <p:nvPr/>
        </p:nvSpPr>
        <p:spPr>
          <a:xfrm>
            <a:off x="6304604" y="2456928"/>
            <a:ext cx="5257800" cy="2819362"/>
          </a:xfrm>
          <a:prstGeom prst="rect">
            <a:avLst/>
          </a:prstGeom>
        </p:spPr>
        <p:txBody>
          <a:bodyPr wrap="square">
            <a:spAutoFit/>
          </a:bodyPr>
          <a:lstStyle/>
          <a:p>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En la GPU</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lgn="just">
              <a:lnSpc>
                <a:spcPct val="150000"/>
              </a:lnSpc>
              <a:buFont typeface="+mj-lt"/>
              <a:buAutoNum type="arabicPeriod"/>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Los datos deben transferirse desde la RAM de la CPU a la VRAM de la GPU, lo que introduce un retraso (latencia).</a:t>
            </a:r>
          </a:p>
          <a:p>
            <a:pPr marL="742950" lvl="1" indent="-285750" algn="just">
              <a:lnSpc>
                <a:spcPct val="150000"/>
              </a:lnSpc>
              <a:buFont typeface="+mj-lt"/>
              <a:buAutoNum type="arabicPeriod"/>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Una vez que los datos están en la GPU, esta puede procesar miles de elementos en paralelo, lo que compensa la latencia inicial.</a:t>
            </a:r>
          </a:p>
        </p:txBody>
      </p:sp>
    </p:spTree>
    <p:extLst>
      <p:ext uri="{BB962C8B-B14F-4D97-AF65-F5344CB8AC3E}">
        <p14:creationId xmlns:p14="http://schemas.microsoft.com/office/powerpoint/2010/main" val="3347118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23</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83419" y="1308721"/>
            <a:ext cx="5238935" cy="369332"/>
          </a:xfrm>
          <a:prstGeom prst="rect">
            <a:avLst/>
          </a:prstGeom>
        </p:spPr>
        <p:txBody>
          <a:bodyPr wrap="none">
            <a:spAutoFit/>
          </a:bodyPr>
          <a:lstStyle/>
          <a:p>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Latencia en el intercambio de datos entre CPU y GPU</a:t>
            </a:r>
          </a:p>
        </p:txBody>
      </p:sp>
      <p:sp>
        <p:nvSpPr>
          <p:cNvPr id="3" name="Rectángulo 2"/>
          <p:cNvSpPr/>
          <p:nvPr/>
        </p:nvSpPr>
        <p:spPr>
          <a:xfrm>
            <a:off x="383419" y="1661652"/>
            <a:ext cx="11524102" cy="369332"/>
          </a:xfrm>
          <a:prstGeom prst="rect">
            <a:avLst/>
          </a:prstGeom>
        </p:spPr>
        <p:txBody>
          <a:bodyPr wrap="square">
            <a:spAutoFit/>
          </a:bodyPr>
          <a:lstStyle/>
          <a:p>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Cuando trabajas con la GPU, el intercambio de datos entre la CPU y la GPU es un factor crítico que afecta la latencia:</a:t>
            </a:r>
            <a:endParaRPr lang="es-MX" sz="1800">
              <a:latin typeface="Calibri" panose="020F0502020204030204" pitchFamily="34" charset="0"/>
              <a:ea typeface="Calibri" panose="020F0502020204030204" pitchFamily="34" charset="0"/>
              <a:cs typeface="Calibri" panose="020F0502020204030204" pitchFamily="34" charset="0"/>
            </a:endParaRPr>
          </a:p>
        </p:txBody>
      </p:sp>
      <p:pic>
        <p:nvPicPr>
          <p:cNvPr id="9" name="Imagen 8"/>
          <p:cNvPicPr>
            <a:picLocks noChangeAspect="1"/>
          </p:cNvPicPr>
          <p:nvPr/>
        </p:nvPicPr>
        <p:blipFill>
          <a:blip r:embed="rId4"/>
          <a:stretch>
            <a:fillRect/>
          </a:stretch>
        </p:blipFill>
        <p:spPr>
          <a:xfrm>
            <a:off x="513311" y="2245470"/>
            <a:ext cx="5109043" cy="4293442"/>
          </a:xfrm>
          <a:prstGeom prst="rect">
            <a:avLst/>
          </a:prstGeom>
        </p:spPr>
      </p:pic>
      <p:sp>
        <p:nvSpPr>
          <p:cNvPr id="10" name="Rectángulo 9"/>
          <p:cNvSpPr/>
          <p:nvPr/>
        </p:nvSpPr>
        <p:spPr>
          <a:xfrm>
            <a:off x="5885504" y="2355656"/>
            <a:ext cx="6096000" cy="2169825"/>
          </a:xfrm>
          <a:prstGeom prst="rect">
            <a:avLst/>
          </a:prstGeom>
        </p:spPr>
        <p:txBody>
          <a:bodyPr>
            <a:spAutoFit/>
          </a:bodyPr>
          <a:lstStyle/>
          <a:p>
            <a:pPr algn="just">
              <a:lnSpc>
                <a:spcPct val="150000"/>
              </a:lnSpc>
            </a:pP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¿Cuándo es importante la latencia?</a:t>
            </a:r>
          </a:p>
          <a:p>
            <a:pPr algn="just">
              <a:lnSpc>
                <a:spcPct val="150000"/>
              </a:lnSpc>
              <a:buFont typeface="Arial" panose="020B0604020202020204" pitchFamily="34" charset="0"/>
              <a:buChar char="•"/>
            </a:pP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 Tareas pequeñas y secuenciales</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 La CPU es mejor debido a su baja latencia.</a:t>
            </a:r>
          </a:p>
          <a:p>
            <a:pPr algn="just">
              <a:lnSpc>
                <a:spcPct val="150000"/>
              </a:lnSpc>
              <a:buFont typeface="Arial" panose="020B0604020202020204" pitchFamily="34" charset="0"/>
              <a:buChar char="•"/>
            </a:pP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 Tareas grandes y paralelas</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 La GPU es mejor debido a su alto ancho de banda, a pesar de su mayor latencia.</a:t>
            </a:r>
          </a:p>
        </p:txBody>
      </p:sp>
      <p:sp>
        <p:nvSpPr>
          <p:cNvPr id="11" name="Rectángulo 10"/>
          <p:cNvSpPr/>
          <p:nvPr/>
        </p:nvSpPr>
        <p:spPr>
          <a:xfrm>
            <a:off x="5759828" y="5270510"/>
            <a:ext cx="6096000" cy="1200329"/>
          </a:xfrm>
          <a:prstGeom prst="rect">
            <a:avLst/>
          </a:prstGeom>
        </p:spPr>
        <p:txBody>
          <a:bodyPr>
            <a:spAutoFit/>
          </a:bodyPr>
          <a:lstStyle/>
          <a:p>
            <a:pPr algn="ctr">
              <a:lnSpc>
                <a:spcPct val="150000"/>
              </a:lnSpc>
            </a:pPr>
            <a:r>
              <a:rPr lang="es-MX" sz="1600" b="1">
                <a:solidFill>
                  <a:srgbClr val="404040"/>
                </a:solidFill>
                <a:latin typeface="Inter"/>
              </a:rPr>
              <a:t>Por lo que podemos decir que:</a:t>
            </a:r>
          </a:p>
          <a:p>
            <a:pPr algn="ctr">
              <a:lnSpc>
                <a:spcPct val="150000"/>
              </a:lnSpc>
            </a:pPr>
            <a:r>
              <a:rPr lang="es-MX" sz="1600" b="1">
                <a:solidFill>
                  <a:srgbClr val="404040"/>
                </a:solidFill>
                <a:latin typeface="Inter"/>
              </a:rPr>
              <a:t>“La Latencia </a:t>
            </a:r>
            <a:r>
              <a:rPr lang="es-MX" sz="1600">
                <a:solidFill>
                  <a:srgbClr val="404040"/>
                </a:solidFill>
                <a:latin typeface="Inter"/>
              </a:rPr>
              <a:t>es el tiempo que tarda en completarse una operación desde que se inicia”.</a:t>
            </a:r>
          </a:p>
        </p:txBody>
      </p:sp>
    </p:spTree>
    <p:extLst>
      <p:ext uri="{BB962C8B-B14F-4D97-AF65-F5344CB8AC3E}">
        <p14:creationId xmlns:p14="http://schemas.microsoft.com/office/powerpoint/2010/main" val="3166716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24</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14791" y="1212554"/>
            <a:ext cx="6962162" cy="400110"/>
          </a:xfrm>
          <a:prstGeom prst="rect">
            <a:avLst/>
          </a:prstGeom>
        </p:spPr>
        <p:txBody>
          <a:bodyPr wrap="none">
            <a:spAutoFit/>
          </a:bodyPr>
          <a:lstStyle/>
          <a:p>
            <a:r>
              <a:rPr lang="es-MX" sz="2000" b="1" err="1">
                <a:solidFill>
                  <a:srgbClr val="404040"/>
                </a:solidFill>
                <a:latin typeface="Calibri" panose="020F0502020204030204" pitchFamily="34" charset="0"/>
                <a:ea typeface="Calibri" panose="020F0502020204030204" pitchFamily="34" charset="0"/>
                <a:cs typeface="Calibri" panose="020F0502020204030204" pitchFamily="34" charset="0"/>
              </a:rPr>
              <a:t>Cupy</a:t>
            </a:r>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 (Recomendado para operaciones matriciales y científicas) </a:t>
            </a:r>
          </a:p>
        </p:txBody>
      </p:sp>
      <p:pic>
        <p:nvPicPr>
          <p:cNvPr id="1026" name="Picture 2" descr="https://raw.githubusercontent.com/cupy/cupy/master/docs/image/cupy_logo_1000p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71" y="1709899"/>
            <a:ext cx="7639015" cy="326949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8086638" y="1835593"/>
            <a:ext cx="3606800" cy="1754326"/>
          </a:xfrm>
          <a:prstGeom prst="rect">
            <a:avLst/>
          </a:prstGeom>
        </p:spPr>
        <p:txBody>
          <a:bodyPr wrap="square">
            <a:spAutoFit/>
          </a:bodyPr>
          <a:lstStyle/>
          <a:p>
            <a:pPr algn="just">
              <a:lnSpc>
                <a:spcPct val="150000"/>
              </a:lnSpc>
            </a:pPr>
            <a:r>
              <a:rPr lang="es-MX" sz="1800" b="1" err="1">
                <a:solidFill>
                  <a:srgbClr val="404040"/>
                </a:solidFill>
                <a:latin typeface="Calibri" panose="020F0502020204030204" pitchFamily="34" charset="0"/>
                <a:ea typeface="Calibri" panose="020F0502020204030204" pitchFamily="34" charset="0"/>
                <a:cs typeface="Calibri" panose="020F0502020204030204" pitchFamily="34" charset="0"/>
              </a:rPr>
              <a:t>CuPy</a:t>
            </a: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 es una biblioteca similar a </a:t>
            </a:r>
            <a:r>
              <a:rPr lang="es-MX" sz="1800" b="1" err="1">
                <a:solidFill>
                  <a:srgbClr val="404040"/>
                </a:solidFill>
                <a:latin typeface="Calibri" panose="020F0502020204030204" pitchFamily="34" charset="0"/>
                <a:ea typeface="Calibri" panose="020F0502020204030204" pitchFamily="34" charset="0"/>
                <a:cs typeface="Calibri" panose="020F0502020204030204" pitchFamily="34" charset="0"/>
              </a:rPr>
              <a:t>NumPy</a:t>
            </a: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 pero diseñada para ejecutar operaciones en </a:t>
            </a:r>
            <a:r>
              <a:rPr lang="es-MX" sz="1800" b="1" err="1">
                <a:solidFill>
                  <a:srgbClr val="404040"/>
                </a:solidFill>
                <a:latin typeface="Calibri" panose="020F0502020204030204" pitchFamily="34" charset="0"/>
                <a:ea typeface="Calibri" panose="020F0502020204030204" pitchFamily="34" charset="0"/>
                <a:cs typeface="Calibri" panose="020F0502020204030204" pitchFamily="34" charset="0"/>
              </a:rPr>
              <a:t>GPUs</a:t>
            </a: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 utilizando CUDA.</a:t>
            </a:r>
            <a:endParaRPr lang="es-MX" sz="1800" b="1">
              <a:latin typeface="Calibri" panose="020F0502020204030204" pitchFamily="34" charset="0"/>
              <a:ea typeface="Calibri" panose="020F0502020204030204" pitchFamily="34" charset="0"/>
              <a:cs typeface="Calibri" panose="020F0502020204030204" pitchFamily="34" charset="0"/>
            </a:endParaRPr>
          </a:p>
        </p:txBody>
      </p:sp>
      <p:sp>
        <p:nvSpPr>
          <p:cNvPr id="3" name="Rectángulo 2"/>
          <p:cNvSpPr/>
          <p:nvPr/>
        </p:nvSpPr>
        <p:spPr>
          <a:xfrm>
            <a:off x="4833086" y="4189490"/>
            <a:ext cx="6096000" cy="2585323"/>
          </a:xfrm>
          <a:prstGeom prst="rect">
            <a:avLst/>
          </a:prstGeom>
        </p:spPr>
        <p:txBody>
          <a:bodyPr>
            <a:spAutoFit/>
          </a:bodyPr>
          <a:lstStyle/>
          <a:p>
            <a:pPr algn="just">
              <a:lnSpc>
                <a:spcPct val="150000"/>
              </a:lnSpc>
            </a:pPr>
            <a:r>
              <a:rPr lang="es-MX" sz="1800" b="1">
                <a:solidFill>
                  <a:srgbClr val="404040"/>
                </a:solidFill>
                <a:latin typeface="Calibri" panose="020F0502020204030204" pitchFamily="34" charset="0"/>
                <a:ea typeface="Calibri" panose="020F0502020204030204" pitchFamily="34" charset="0"/>
                <a:cs typeface="Calibri" panose="020F0502020204030204" pitchFamily="34" charset="0"/>
              </a:rPr>
              <a:t>Ventajas</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lgn="just">
              <a:lnSpc>
                <a:spcPct val="150000"/>
              </a:lnSpc>
              <a:buFont typeface="Arial" panose="020B0604020202020204" pitchFamily="34" charset="0"/>
              <a:buChar char="•"/>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Optimizado para operaciones matriciales y científicas.</a:t>
            </a:r>
          </a:p>
          <a:p>
            <a:pPr marL="742950" lvl="1" indent="-285750" algn="just">
              <a:lnSpc>
                <a:spcPct val="150000"/>
              </a:lnSpc>
              <a:buFont typeface="Arial" panose="020B0604020202020204" pitchFamily="34" charset="0"/>
              <a:buChar char="•"/>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Compatible con </a:t>
            </a:r>
            <a:r>
              <a:rPr lang="es-MX" sz="1800" err="1">
                <a:solidFill>
                  <a:srgbClr val="404040"/>
                </a:solidFill>
                <a:latin typeface="Calibri" panose="020F0502020204030204" pitchFamily="34" charset="0"/>
                <a:ea typeface="Calibri" panose="020F0502020204030204" pitchFamily="34" charset="0"/>
                <a:cs typeface="Calibri" panose="020F0502020204030204" pitchFamily="34" charset="0"/>
              </a:rPr>
              <a:t>NumPy</a:t>
            </a: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 por lo que es fácil de usar si ya estás familiarizado con la biblioteca.</a:t>
            </a:r>
          </a:p>
          <a:p>
            <a:pPr marL="742950" lvl="1" indent="-285750" algn="just">
              <a:lnSpc>
                <a:spcPct val="150000"/>
              </a:lnSpc>
              <a:buFont typeface="Arial" panose="020B0604020202020204" pitchFamily="34" charset="0"/>
              <a:buChar char="•"/>
            </a:pPr>
            <a:r>
              <a:rPr lang="es-MX" sz="1800">
                <a:solidFill>
                  <a:srgbClr val="404040"/>
                </a:solidFill>
                <a:latin typeface="Calibri" panose="020F0502020204030204" pitchFamily="34" charset="0"/>
                <a:ea typeface="Calibri" panose="020F0502020204030204" pitchFamily="34" charset="0"/>
                <a:cs typeface="Calibri" panose="020F0502020204030204" pitchFamily="34" charset="0"/>
              </a:rPr>
              <a:t>Aprovecha al máximo la GPU para operaciones masivamente paralelas.</a:t>
            </a:r>
          </a:p>
        </p:txBody>
      </p:sp>
    </p:spTree>
    <p:extLst>
      <p:ext uri="{BB962C8B-B14F-4D97-AF65-F5344CB8AC3E}">
        <p14:creationId xmlns:p14="http://schemas.microsoft.com/office/powerpoint/2010/main" val="376027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25</a:t>
            </a:fld>
            <a:endParaRPr lang="es-MX"/>
          </a:p>
        </p:txBody>
      </p:sp>
      <p:sp>
        <p:nvSpPr>
          <p:cNvPr id="5" name="Rectángulo 4"/>
          <p:cNvSpPr/>
          <p:nvPr/>
        </p:nvSpPr>
        <p:spPr>
          <a:xfrm>
            <a:off x="414791" y="6202461"/>
            <a:ext cx="3728906" cy="307777"/>
          </a:xfrm>
          <a:prstGeom prst="rect">
            <a:avLst/>
          </a:prstGeom>
        </p:spPr>
        <p:txBody>
          <a:bodyPr wrap="none">
            <a:spAutoFit/>
          </a:bodyPr>
          <a:lstStyle/>
          <a:p>
            <a:r>
              <a:rPr lang="es-MX">
                <a:solidFill>
                  <a:srgbClr val="0000FF"/>
                </a:solidFill>
                <a:latin typeface="Courier New" panose="02070309020205020404" pitchFamily="49" charset="0"/>
              </a:rPr>
              <a:t>!</a:t>
            </a:r>
            <a:r>
              <a:rPr lang="es-MX" err="1">
                <a:latin typeface="Courier New" panose="02070309020205020404" pitchFamily="49" charset="0"/>
              </a:rPr>
              <a:t>pip</a:t>
            </a:r>
            <a:r>
              <a:rPr lang="es-MX">
                <a:latin typeface="Courier New" panose="02070309020205020404" pitchFamily="49" charset="0"/>
              </a:rPr>
              <a:t> </a:t>
            </a:r>
            <a:r>
              <a:rPr lang="es-MX" err="1">
                <a:latin typeface="Courier New" panose="02070309020205020404" pitchFamily="49" charset="0"/>
              </a:rPr>
              <a:t>install</a:t>
            </a:r>
            <a:r>
              <a:rPr lang="es-MX">
                <a:latin typeface="Courier New" panose="02070309020205020404" pitchFamily="49" charset="0"/>
              </a:rPr>
              <a:t> cupy-cuda12x==</a:t>
            </a:r>
            <a:r>
              <a:rPr lang="es-MX">
                <a:solidFill>
                  <a:srgbClr val="098658"/>
                </a:solidFill>
                <a:latin typeface="Courier New" panose="02070309020205020404" pitchFamily="49" charset="0"/>
              </a:rPr>
              <a:t>12.0.0</a:t>
            </a:r>
            <a:endParaRPr lang="es-MX">
              <a:latin typeface="Courier New" panose="02070309020205020404" pitchFamily="49" charset="0"/>
            </a:endParaRP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414791" y="1212554"/>
            <a:ext cx="3669594"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Pasos para utilizar </a:t>
            </a:r>
            <a:r>
              <a:rPr lang="es-MX" sz="2000" b="1" err="1">
                <a:solidFill>
                  <a:srgbClr val="404040"/>
                </a:solidFill>
                <a:latin typeface="Calibri" panose="020F0502020204030204" pitchFamily="34" charset="0"/>
                <a:ea typeface="Calibri" panose="020F0502020204030204" pitchFamily="34" charset="0"/>
                <a:cs typeface="Calibri" panose="020F0502020204030204" pitchFamily="34" charset="0"/>
              </a:rPr>
              <a:t>Cupy</a:t>
            </a:r>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 en </a:t>
            </a:r>
            <a:r>
              <a:rPr lang="es-MX" sz="2000" b="1" err="1">
                <a:solidFill>
                  <a:srgbClr val="404040"/>
                </a:solidFill>
                <a:latin typeface="Calibri" panose="020F0502020204030204" pitchFamily="34" charset="0"/>
                <a:ea typeface="Calibri" panose="020F0502020204030204" pitchFamily="34" charset="0"/>
                <a:cs typeface="Calibri" panose="020F0502020204030204" pitchFamily="34" charset="0"/>
              </a:rPr>
              <a:t>colab</a:t>
            </a:r>
            <a:endParaRPr lang="es-MX" sz="2000" b="1">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ángulo 10"/>
          <p:cNvSpPr/>
          <p:nvPr/>
        </p:nvSpPr>
        <p:spPr>
          <a:xfrm>
            <a:off x="385135" y="1698612"/>
            <a:ext cx="5198859"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1.- Seleccionar el entorno de ejecución GPU T4 </a:t>
            </a:r>
          </a:p>
        </p:txBody>
      </p:sp>
      <p:pic>
        <p:nvPicPr>
          <p:cNvPr id="12" name="Imagen 11"/>
          <p:cNvPicPr>
            <a:picLocks noChangeAspect="1"/>
          </p:cNvPicPr>
          <p:nvPr/>
        </p:nvPicPr>
        <p:blipFill>
          <a:blip r:embed="rId4"/>
          <a:stretch>
            <a:fillRect/>
          </a:stretch>
        </p:blipFill>
        <p:spPr>
          <a:xfrm>
            <a:off x="784698" y="2184670"/>
            <a:ext cx="4184037" cy="3333733"/>
          </a:xfrm>
          <a:prstGeom prst="rect">
            <a:avLst/>
          </a:prstGeom>
        </p:spPr>
      </p:pic>
      <p:cxnSp>
        <p:nvCxnSpPr>
          <p:cNvPr id="14" name="Conector recto de flecha 13"/>
          <p:cNvCxnSpPr/>
          <p:nvPr/>
        </p:nvCxnSpPr>
        <p:spPr>
          <a:xfrm>
            <a:off x="5140960" y="3769360"/>
            <a:ext cx="18897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p:cNvPicPr>
            <a:picLocks noChangeAspect="1"/>
          </p:cNvPicPr>
          <p:nvPr/>
        </p:nvPicPr>
        <p:blipFill>
          <a:blip r:embed="rId5"/>
          <a:stretch>
            <a:fillRect/>
          </a:stretch>
        </p:blipFill>
        <p:spPr>
          <a:xfrm>
            <a:off x="7202945" y="2670271"/>
            <a:ext cx="4572638" cy="2362530"/>
          </a:xfrm>
          <a:prstGeom prst="rect">
            <a:avLst/>
          </a:prstGeom>
        </p:spPr>
      </p:pic>
      <p:sp>
        <p:nvSpPr>
          <p:cNvPr id="16" name="Rectángulo 15"/>
          <p:cNvSpPr/>
          <p:nvPr/>
        </p:nvSpPr>
        <p:spPr>
          <a:xfrm>
            <a:off x="452249" y="5662001"/>
            <a:ext cx="2520242"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2.- Instalar el paquete</a:t>
            </a:r>
          </a:p>
        </p:txBody>
      </p:sp>
    </p:spTree>
    <p:extLst>
      <p:ext uri="{BB962C8B-B14F-4D97-AF65-F5344CB8AC3E}">
        <p14:creationId xmlns:p14="http://schemas.microsoft.com/office/powerpoint/2010/main" val="206735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26</a:t>
            </a:fld>
            <a:endParaRPr lang="es-MX"/>
          </a:p>
        </p:txBody>
      </p:sp>
      <p:sp>
        <p:nvSpPr>
          <p:cNvPr id="5" name="Rectángulo 4"/>
          <p:cNvSpPr/>
          <p:nvPr/>
        </p:nvSpPr>
        <p:spPr>
          <a:xfrm>
            <a:off x="584329" y="1150961"/>
            <a:ext cx="2823209"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2.1- Salida de instalación</a:t>
            </a: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rotWithShape="1">
          <a:blip r:embed="rId4"/>
          <a:srcRect t="3520"/>
          <a:stretch/>
        </p:blipFill>
        <p:spPr>
          <a:xfrm>
            <a:off x="498001" y="2032000"/>
            <a:ext cx="10688542" cy="4080804"/>
          </a:xfrm>
          <a:prstGeom prst="rect">
            <a:avLst/>
          </a:prstGeom>
        </p:spPr>
      </p:pic>
    </p:spTree>
    <p:extLst>
      <p:ext uri="{BB962C8B-B14F-4D97-AF65-F5344CB8AC3E}">
        <p14:creationId xmlns:p14="http://schemas.microsoft.com/office/powerpoint/2010/main" val="2058462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27</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4"/>
          <a:stretch>
            <a:fillRect/>
          </a:stretch>
        </p:blipFill>
        <p:spPr>
          <a:xfrm>
            <a:off x="525668" y="1872797"/>
            <a:ext cx="8163360" cy="2569244"/>
          </a:xfrm>
          <a:prstGeom prst="rect">
            <a:avLst/>
          </a:prstGeom>
        </p:spPr>
      </p:pic>
      <p:sp>
        <p:nvSpPr>
          <p:cNvPr id="10" name="Rectángulo 9"/>
          <p:cNvSpPr/>
          <p:nvPr/>
        </p:nvSpPr>
        <p:spPr>
          <a:xfrm>
            <a:off x="584329" y="1150961"/>
            <a:ext cx="3012363" cy="400110"/>
          </a:xfrm>
          <a:prstGeom prst="rect">
            <a:avLst/>
          </a:prstGeom>
        </p:spPr>
        <p:txBody>
          <a:bodyPr wrap="none">
            <a:spAutoFit/>
          </a:bodyPr>
          <a:lstStyle/>
          <a:p>
            <a:r>
              <a:rPr lang="es-MX" sz="2000" b="1">
                <a:solidFill>
                  <a:srgbClr val="404040"/>
                </a:solidFill>
                <a:latin typeface="Calibri" panose="020F0502020204030204" pitchFamily="34" charset="0"/>
                <a:ea typeface="Calibri" panose="020F0502020204030204" pitchFamily="34" charset="0"/>
                <a:cs typeface="Calibri" panose="020F0502020204030204" pitchFamily="34" charset="0"/>
              </a:rPr>
              <a:t>2.1- Verificar la instalación</a:t>
            </a:r>
          </a:p>
        </p:txBody>
      </p:sp>
      <p:pic>
        <p:nvPicPr>
          <p:cNvPr id="11" name="Imagen 10"/>
          <p:cNvPicPr>
            <a:picLocks noChangeAspect="1"/>
          </p:cNvPicPr>
          <p:nvPr/>
        </p:nvPicPr>
        <p:blipFill>
          <a:blip r:embed="rId5"/>
          <a:stretch>
            <a:fillRect/>
          </a:stretch>
        </p:blipFill>
        <p:spPr>
          <a:xfrm>
            <a:off x="847714" y="4763767"/>
            <a:ext cx="5845829" cy="1347872"/>
          </a:xfrm>
          <a:prstGeom prst="rect">
            <a:avLst/>
          </a:prstGeom>
        </p:spPr>
      </p:pic>
    </p:spTree>
    <p:extLst>
      <p:ext uri="{BB962C8B-B14F-4D97-AF65-F5344CB8AC3E}">
        <p14:creationId xmlns:p14="http://schemas.microsoft.com/office/powerpoint/2010/main" val="305899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28</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84329" y="1150961"/>
            <a:ext cx="9865201" cy="400110"/>
          </a:xfrm>
          <a:prstGeom prst="rect">
            <a:avLst/>
          </a:prstGeom>
        </p:spPr>
        <p:txBody>
          <a:bodyPr wrap="none">
            <a:spAutoFit/>
          </a:bodyPr>
          <a:lstStyle/>
          <a:p>
            <a:r>
              <a:rPr lang="es-MX" sz="2000" b="1">
                <a:solidFill>
                  <a:schemeClr val="tx1"/>
                </a:solidFill>
                <a:latin typeface="Calibri" panose="020F0502020204030204" pitchFamily="34" charset="0"/>
                <a:ea typeface="Calibri" panose="020F0502020204030204" pitchFamily="34" charset="0"/>
                <a:cs typeface="Calibri" panose="020F0502020204030204" pitchFamily="34" charset="0"/>
              </a:rPr>
              <a:t>Ejemplo: </a:t>
            </a:r>
            <a:r>
              <a:rPr lang="es-MX" sz="2000">
                <a:solidFill>
                  <a:srgbClr val="404040"/>
                </a:solidFill>
                <a:latin typeface="Calibri" panose="020F0502020204030204" pitchFamily="34" charset="0"/>
                <a:ea typeface="Calibri" panose="020F0502020204030204" pitchFamily="34" charset="0"/>
                <a:cs typeface="Calibri" panose="020F0502020204030204" pitchFamily="34" charset="0"/>
              </a:rPr>
              <a:t>Ejecutar la suma de 2 matrices de con valores aleatorios de 1000x1000 elementos</a:t>
            </a:r>
          </a:p>
        </p:txBody>
      </p:sp>
      <p:sp>
        <p:nvSpPr>
          <p:cNvPr id="2" name="Rectángulo 1"/>
          <p:cNvSpPr/>
          <p:nvPr/>
        </p:nvSpPr>
        <p:spPr>
          <a:xfrm>
            <a:off x="584329" y="1774720"/>
            <a:ext cx="3268844" cy="369332"/>
          </a:xfrm>
          <a:prstGeom prst="rect">
            <a:avLst/>
          </a:prstGeom>
        </p:spPr>
        <p:txBody>
          <a:bodyPr wrap="none">
            <a:spAutoFit/>
          </a:bodyPr>
          <a:lstStyle/>
          <a:p>
            <a:r>
              <a:rPr lang="es-MX" sz="1800" b="1">
                <a:solidFill>
                  <a:schemeClr val="tx1"/>
                </a:solidFill>
                <a:latin typeface="Calibri" panose="020F0502020204030204" pitchFamily="34" charset="0"/>
                <a:ea typeface="Calibri" panose="020F0502020204030204" pitchFamily="34" charset="0"/>
                <a:cs typeface="Calibri" panose="020F0502020204030204" pitchFamily="34" charset="0"/>
              </a:rPr>
              <a:t>Con valores aleatorios en la CPU</a:t>
            </a:r>
          </a:p>
        </p:txBody>
      </p:sp>
      <p:pic>
        <p:nvPicPr>
          <p:cNvPr id="3" name="Imagen 2"/>
          <p:cNvPicPr>
            <a:picLocks noChangeAspect="1"/>
          </p:cNvPicPr>
          <p:nvPr/>
        </p:nvPicPr>
        <p:blipFill>
          <a:blip r:embed="rId4"/>
          <a:stretch>
            <a:fillRect/>
          </a:stretch>
        </p:blipFill>
        <p:spPr>
          <a:xfrm>
            <a:off x="584329" y="2463867"/>
            <a:ext cx="7889111" cy="3892483"/>
          </a:xfrm>
          <a:prstGeom prst="rect">
            <a:avLst/>
          </a:prstGeom>
        </p:spPr>
      </p:pic>
    </p:spTree>
    <p:extLst>
      <p:ext uri="{BB962C8B-B14F-4D97-AF65-F5344CB8AC3E}">
        <p14:creationId xmlns:p14="http://schemas.microsoft.com/office/powerpoint/2010/main" val="110570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29</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84329" y="1150961"/>
            <a:ext cx="9865201" cy="400110"/>
          </a:xfrm>
          <a:prstGeom prst="rect">
            <a:avLst/>
          </a:prstGeom>
        </p:spPr>
        <p:txBody>
          <a:bodyPr wrap="none">
            <a:spAutoFit/>
          </a:bodyPr>
          <a:lstStyle/>
          <a:p>
            <a:r>
              <a:rPr lang="es-MX" sz="2000" b="1">
                <a:solidFill>
                  <a:schemeClr val="tx1"/>
                </a:solidFill>
                <a:latin typeface="Calibri" panose="020F0502020204030204" pitchFamily="34" charset="0"/>
                <a:ea typeface="Calibri" panose="020F0502020204030204" pitchFamily="34" charset="0"/>
                <a:cs typeface="Calibri" panose="020F0502020204030204" pitchFamily="34" charset="0"/>
              </a:rPr>
              <a:t>Ejemplo: </a:t>
            </a:r>
            <a:r>
              <a:rPr lang="es-MX" sz="2000">
                <a:solidFill>
                  <a:srgbClr val="404040"/>
                </a:solidFill>
                <a:latin typeface="Calibri" panose="020F0502020204030204" pitchFamily="34" charset="0"/>
                <a:ea typeface="Calibri" panose="020F0502020204030204" pitchFamily="34" charset="0"/>
                <a:cs typeface="Calibri" panose="020F0502020204030204" pitchFamily="34" charset="0"/>
              </a:rPr>
              <a:t>Ejecutar la suma de 2 matrices de con valores aleatorios de 1000x1000 elementos</a:t>
            </a:r>
          </a:p>
        </p:txBody>
      </p:sp>
      <p:sp>
        <p:nvSpPr>
          <p:cNvPr id="10" name="Rectángulo 9"/>
          <p:cNvSpPr/>
          <p:nvPr/>
        </p:nvSpPr>
        <p:spPr>
          <a:xfrm>
            <a:off x="584329" y="1774720"/>
            <a:ext cx="3268844" cy="369332"/>
          </a:xfrm>
          <a:prstGeom prst="rect">
            <a:avLst/>
          </a:prstGeom>
        </p:spPr>
        <p:txBody>
          <a:bodyPr wrap="none">
            <a:spAutoFit/>
          </a:bodyPr>
          <a:lstStyle/>
          <a:p>
            <a:r>
              <a:rPr lang="es-MX" sz="1800" b="1">
                <a:solidFill>
                  <a:schemeClr val="tx1"/>
                </a:solidFill>
                <a:latin typeface="Calibri" panose="020F0502020204030204" pitchFamily="34" charset="0"/>
                <a:ea typeface="Calibri" panose="020F0502020204030204" pitchFamily="34" charset="0"/>
                <a:cs typeface="Calibri" panose="020F0502020204030204" pitchFamily="34" charset="0"/>
              </a:rPr>
              <a:t>Con valores aleatorios en la GPU</a:t>
            </a:r>
          </a:p>
        </p:txBody>
      </p:sp>
      <p:pic>
        <p:nvPicPr>
          <p:cNvPr id="3" name="Imagen 2"/>
          <p:cNvPicPr>
            <a:picLocks noChangeAspect="1"/>
          </p:cNvPicPr>
          <p:nvPr/>
        </p:nvPicPr>
        <p:blipFill>
          <a:blip r:embed="rId4"/>
          <a:stretch>
            <a:fillRect/>
          </a:stretch>
        </p:blipFill>
        <p:spPr>
          <a:xfrm>
            <a:off x="584329" y="2232463"/>
            <a:ext cx="8478391" cy="4275306"/>
          </a:xfrm>
          <a:prstGeom prst="rect">
            <a:avLst/>
          </a:prstGeom>
        </p:spPr>
      </p:pic>
    </p:spTree>
    <p:extLst>
      <p:ext uri="{BB962C8B-B14F-4D97-AF65-F5344CB8AC3E}">
        <p14:creationId xmlns:p14="http://schemas.microsoft.com/office/powerpoint/2010/main" val="340981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549764" y="1277542"/>
            <a:ext cx="11089785" cy="923330"/>
          </a:xfrm>
          <a:prstGeom prst="rect">
            <a:avLst/>
          </a:prstGeom>
        </p:spPr>
        <p:txBody>
          <a:bodyPr wrap="square">
            <a:spAutoFit/>
          </a:bodyPr>
          <a:lstStyle/>
          <a:p>
            <a:pPr marL="342900" indent="-342900">
              <a:buAutoNum type="arabicPeriod"/>
            </a:pPr>
            <a:r>
              <a:rPr lang="es-MX" sz="1800" b="1"/>
              <a:t>Motivación, bases y alcances del cómputo paralelo: características</a:t>
            </a:r>
          </a:p>
          <a:p>
            <a:pPr marL="342900" indent="-342900">
              <a:buAutoNum type="arabicPeriod"/>
            </a:pPr>
            <a:endParaRPr lang="es-MX" sz="1800" b="1"/>
          </a:p>
          <a:p>
            <a:r>
              <a:rPr lang="es-MX" sz="1800" b="1"/>
              <a:t>Introducción</a:t>
            </a:r>
          </a:p>
        </p:txBody>
      </p:sp>
      <p:sp>
        <p:nvSpPr>
          <p:cNvPr id="10" name="Rectángulo 9"/>
          <p:cNvSpPr/>
          <p:nvPr/>
        </p:nvSpPr>
        <p:spPr>
          <a:xfrm>
            <a:off x="483090" y="2393106"/>
            <a:ext cx="5184285" cy="2677656"/>
          </a:xfrm>
          <a:prstGeom prst="rect">
            <a:avLst/>
          </a:prstGeom>
        </p:spPr>
        <p:txBody>
          <a:bodyPr wrap="square">
            <a:spAutoFit/>
          </a:bodyPr>
          <a:lstStyle/>
          <a:p>
            <a:pPr algn="just">
              <a:lnSpc>
                <a:spcPct val="150000"/>
              </a:lnSpc>
            </a:pPr>
            <a:r>
              <a:rPr lang="es-MX" sz="1600"/>
              <a:t>El cómputo paralelo es una estrategia utilizada para mejorar el rendimiento de los sistemas de cálculo mediante la ejecución simultánea de varias tareas. Esto se logra dividiendo un problema en sub problemas que pueden resolverse al mismo tiempo, aprovechando múltiples unidades de procesamiento. Sus principales características incluyen:</a:t>
            </a:r>
          </a:p>
        </p:txBody>
      </p:sp>
      <p:pic>
        <p:nvPicPr>
          <p:cNvPr id="11" name="Imagen 10"/>
          <p:cNvPicPr>
            <a:picLocks noChangeAspect="1"/>
          </p:cNvPicPr>
          <p:nvPr/>
        </p:nvPicPr>
        <p:blipFill>
          <a:blip r:embed="rId4"/>
          <a:stretch>
            <a:fillRect/>
          </a:stretch>
        </p:blipFill>
        <p:spPr>
          <a:xfrm>
            <a:off x="5842272" y="1666431"/>
            <a:ext cx="6149703" cy="4458385"/>
          </a:xfrm>
          <a:prstGeom prst="rect">
            <a:avLst/>
          </a:prstGeom>
        </p:spPr>
      </p:pic>
    </p:spTree>
    <p:extLst>
      <p:ext uri="{BB962C8B-B14F-4D97-AF65-F5344CB8AC3E}">
        <p14:creationId xmlns:p14="http://schemas.microsoft.com/office/powerpoint/2010/main" val="158482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30</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726347" y="2580837"/>
            <a:ext cx="3005951" cy="769441"/>
          </a:xfrm>
          <a:prstGeom prst="rect">
            <a:avLst/>
          </a:prstGeom>
        </p:spPr>
        <p:txBody>
          <a:bodyPr wrap="none">
            <a:spAutoFit/>
          </a:bodyPr>
          <a:lstStyle/>
          <a:p>
            <a:r>
              <a:rPr lang="es-MX" sz="4400">
                <a:solidFill>
                  <a:srgbClr val="1F1F1F"/>
                </a:solidFill>
                <a:latin typeface="Roboto"/>
              </a:rPr>
              <a:t>¿FUNCIO?</a:t>
            </a:r>
          </a:p>
        </p:txBody>
      </p:sp>
    </p:spTree>
    <p:extLst>
      <p:ext uri="{BB962C8B-B14F-4D97-AF65-F5344CB8AC3E}">
        <p14:creationId xmlns:p14="http://schemas.microsoft.com/office/powerpoint/2010/main" val="1817710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31</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1206667" y="3178619"/>
            <a:ext cx="9725739" cy="584775"/>
          </a:xfrm>
          <a:prstGeom prst="rect">
            <a:avLst/>
          </a:prstGeom>
        </p:spPr>
        <p:txBody>
          <a:bodyPr wrap="none">
            <a:spAutoFit/>
          </a:bodyPr>
          <a:lstStyle/>
          <a:p>
            <a:r>
              <a:rPr lang="es-MX" sz="3200" b="1">
                <a:solidFill>
                  <a:srgbClr val="1F1F1F"/>
                </a:solidFill>
                <a:latin typeface="Roboto"/>
              </a:rPr>
              <a:t>¿Que pasa si generamos matrices mas grandes?</a:t>
            </a:r>
          </a:p>
        </p:txBody>
      </p:sp>
    </p:spTree>
    <p:extLst>
      <p:ext uri="{BB962C8B-B14F-4D97-AF65-F5344CB8AC3E}">
        <p14:creationId xmlns:p14="http://schemas.microsoft.com/office/powerpoint/2010/main" val="2010638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83753" y="1860372"/>
            <a:ext cx="5758519" cy="3070588"/>
          </a:xfrm>
          <a:prstGeom prst="rect">
            <a:avLst/>
          </a:prstGeom>
        </p:spPr>
      </p:pic>
      <p:pic>
        <p:nvPicPr>
          <p:cNvPr id="3" name="Imagen 2"/>
          <p:cNvPicPr>
            <a:picLocks noChangeAspect="1"/>
          </p:cNvPicPr>
          <p:nvPr/>
        </p:nvPicPr>
        <p:blipFill>
          <a:blip r:embed="rId5"/>
          <a:stretch>
            <a:fillRect/>
          </a:stretch>
        </p:blipFill>
        <p:spPr>
          <a:xfrm>
            <a:off x="5912670" y="1748612"/>
            <a:ext cx="6544588" cy="3086531"/>
          </a:xfrm>
          <a:prstGeom prst="rect">
            <a:avLst/>
          </a:prstGeom>
        </p:spPr>
      </p:pic>
      <p:sp>
        <p:nvSpPr>
          <p:cNvPr id="10" name="Rectángulo 9"/>
          <p:cNvSpPr/>
          <p:nvPr/>
        </p:nvSpPr>
        <p:spPr>
          <a:xfrm>
            <a:off x="5842272" y="1243733"/>
            <a:ext cx="3268844" cy="369332"/>
          </a:xfrm>
          <a:prstGeom prst="rect">
            <a:avLst/>
          </a:prstGeom>
        </p:spPr>
        <p:txBody>
          <a:bodyPr wrap="none">
            <a:spAutoFit/>
          </a:bodyPr>
          <a:lstStyle/>
          <a:p>
            <a:r>
              <a:rPr lang="es-MX" sz="1800" b="1">
                <a:solidFill>
                  <a:schemeClr val="tx1"/>
                </a:solidFill>
                <a:latin typeface="Calibri" panose="020F0502020204030204" pitchFamily="34" charset="0"/>
                <a:ea typeface="Calibri" panose="020F0502020204030204" pitchFamily="34" charset="0"/>
                <a:cs typeface="Calibri" panose="020F0502020204030204" pitchFamily="34" charset="0"/>
              </a:rPr>
              <a:t>Con valores aleatorios en la GPU</a:t>
            </a:r>
          </a:p>
        </p:txBody>
      </p:sp>
      <p:sp>
        <p:nvSpPr>
          <p:cNvPr id="11" name="Rectángulo 10"/>
          <p:cNvSpPr/>
          <p:nvPr/>
        </p:nvSpPr>
        <p:spPr>
          <a:xfrm>
            <a:off x="543689" y="1307734"/>
            <a:ext cx="3268844" cy="369332"/>
          </a:xfrm>
          <a:prstGeom prst="rect">
            <a:avLst/>
          </a:prstGeom>
        </p:spPr>
        <p:txBody>
          <a:bodyPr wrap="none">
            <a:spAutoFit/>
          </a:bodyPr>
          <a:lstStyle/>
          <a:p>
            <a:r>
              <a:rPr lang="es-MX" sz="1800" b="1">
                <a:solidFill>
                  <a:schemeClr val="tx1"/>
                </a:solidFill>
                <a:latin typeface="Calibri" panose="020F0502020204030204" pitchFamily="34" charset="0"/>
                <a:ea typeface="Calibri" panose="020F0502020204030204" pitchFamily="34" charset="0"/>
                <a:cs typeface="Calibri" panose="020F0502020204030204" pitchFamily="34" charset="0"/>
              </a:rPr>
              <a:t>Con valores aleatorios en la CPU</a:t>
            </a:r>
          </a:p>
        </p:txBody>
      </p:sp>
      <p:pic>
        <p:nvPicPr>
          <p:cNvPr id="12" name="Imagen 11"/>
          <p:cNvPicPr>
            <a:picLocks noChangeAspect="1"/>
          </p:cNvPicPr>
          <p:nvPr/>
        </p:nvPicPr>
        <p:blipFill>
          <a:blip r:embed="rId6"/>
          <a:stretch>
            <a:fillRect/>
          </a:stretch>
        </p:blipFill>
        <p:spPr>
          <a:xfrm>
            <a:off x="3689748" y="5129015"/>
            <a:ext cx="4820323" cy="1409897"/>
          </a:xfrm>
          <a:prstGeom prst="rect">
            <a:avLst/>
          </a:prstGeom>
        </p:spPr>
      </p:pic>
    </p:spTree>
    <p:extLst>
      <p:ext uri="{BB962C8B-B14F-4D97-AF65-F5344CB8AC3E}">
        <p14:creationId xmlns:p14="http://schemas.microsoft.com/office/powerpoint/2010/main" val="3913644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33</a:t>
            </a:fld>
            <a:endParaRPr lang="es-MX"/>
          </a:p>
        </p:txBody>
      </p:sp>
      <p:sp>
        <p:nvSpPr>
          <p:cNvPr id="5" name="Rectángulo 4"/>
          <p:cNvSpPr/>
          <p:nvPr/>
        </p:nvSpPr>
        <p:spPr>
          <a:xfrm>
            <a:off x="211533" y="1098768"/>
            <a:ext cx="5846492" cy="1200329"/>
          </a:xfrm>
          <a:prstGeom prst="rect">
            <a:avLst/>
          </a:prstGeom>
        </p:spPr>
        <p:txBody>
          <a:bodyPr wrap="square">
            <a:spAutoFit/>
          </a:bodyPr>
          <a:lstStyle/>
          <a:p>
            <a:r>
              <a:rPr lang="es-MX" sz="2400" b="1"/>
              <a:t>Concurrencia vs Paralelismo</a:t>
            </a:r>
          </a:p>
          <a:p>
            <a:endParaRPr lang="es-MX" sz="2400" b="1"/>
          </a:p>
          <a:p>
            <a:r>
              <a:rPr lang="es-MX" sz="2400"/>
              <a:t>Concurrencia</a:t>
            </a: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sp>
        <p:nvSpPr>
          <p:cNvPr id="9" name="Rectángulo 8"/>
          <p:cNvSpPr/>
          <p:nvPr/>
        </p:nvSpPr>
        <p:spPr>
          <a:xfrm>
            <a:off x="295373" y="2562496"/>
            <a:ext cx="4898796" cy="1384995"/>
          </a:xfrm>
          <a:prstGeom prst="rect">
            <a:avLst/>
          </a:prstGeom>
        </p:spPr>
        <p:txBody>
          <a:bodyPr wrap="square">
            <a:spAutoFit/>
          </a:bodyPr>
          <a:lstStyle/>
          <a:p>
            <a:pPr algn="just">
              <a:lnSpc>
                <a:spcPct val="150000"/>
              </a:lnSpc>
            </a:pPr>
            <a:r>
              <a:rPr lang="es-MX"/>
              <a:t>Capacidad de operar actividades al mismo tiempo. Es decir se pueden tener varios procesos corriendo cada uno en un procesador o puede haber varios proceso que corran solo en un procesador</a:t>
            </a:r>
          </a:p>
        </p:txBody>
      </p:sp>
      <p:sp>
        <p:nvSpPr>
          <p:cNvPr id="10" name="Rectángulo 9"/>
          <p:cNvSpPr/>
          <p:nvPr/>
        </p:nvSpPr>
        <p:spPr>
          <a:xfrm>
            <a:off x="211533" y="4804255"/>
            <a:ext cx="5095758" cy="1384995"/>
          </a:xfrm>
          <a:prstGeom prst="rect">
            <a:avLst/>
          </a:prstGeom>
        </p:spPr>
        <p:txBody>
          <a:bodyPr wrap="square">
            <a:spAutoFit/>
          </a:bodyPr>
          <a:lstStyle/>
          <a:p>
            <a:pPr algn="just">
              <a:lnSpc>
                <a:spcPct val="150000"/>
              </a:lnSpc>
            </a:pPr>
            <a:r>
              <a:rPr lang="es-MX">
                <a:solidFill>
                  <a:schemeClr val="tx1"/>
                </a:solidFill>
                <a:latin typeface="Arial" panose="020B0604020202020204" pitchFamily="34" charset="0"/>
              </a:rPr>
              <a:t>Son muchas actividades teniendo lugar al mismo tiempo, “la cualidad o el estado de ser paralelo”. El hecho de ser paralelo implica que solo se pueden tener varios procesos corriendo cada uno en un procesador.</a:t>
            </a:r>
            <a:endParaRPr lang="es-MX">
              <a:solidFill>
                <a:schemeClr val="tx1"/>
              </a:solidFill>
            </a:endParaRPr>
          </a:p>
        </p:txBody>
      </p:sp>
      <p:sp>
        <p:nvSpPr>
          <p:cNvPr id="11" name="Rectángulo 10"/>
          <p:cNvSpPr/>
          <p:nvPr/>
        </p:nvSpPr>
        <p:spPr>
          <a:xfrm>
            <a:off x="211533" y="4210890"/>
            <a:ext cx="6096000" cy="461665"/>
          </a:xfrm>
          <a:prstGeom prst="rect">
            <a:avLst/>
          </a:prstGeom>
        </p:spPr>
        <p:txBody>
          <a:bodyPr>
            <a:spAutoFit/>
          </a:bodyPr>
          <a:lstStyle/>
          <a:p>
            <a:r>
              <a:rPr lang="es-MX" sz="2400"/>
              <a:t>Paralelismo</a:t>
            </a:r>
          </a:p>
        </p:txBody>
      </p:sp>
      <p:pic>
        <p:nvPicPr>
          <p:cNvPr id="13" name="Imagen 12"/>
          <p:cNvPicPr>
            <a:picLocks noChangeAspect="1"/>
          </p:cNvPicPr>
          <p:nvPr/>
        </p:nvPicPr>
        <p:blipFill>
          <a:blip r:embed="rId2"/>
          <a:stretch>
            <a:fillRect/>
          </a:stretch>
        </p:blipFill>
        <p:spPr>
          <a:xfrm>
            <a:off x="5954119" y="2074370"/>
            <a:ext cx="5707417" cy="4029868"/>
          </a:xfrm>
          <a:prstGeom prst="rect">
            <a:avLst/>
          </a:prstGeom>
        </p:spPr>
      </p:pic>
      <p:pic>
        <p:nvPicPr>
          <p:cNvPr id="12" name="Imagen 11"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14"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936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34</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251966" y="1243733"/>
            <a:ext cx="10578537" cy="461665"/>
          </a:xfrm>
          <a:prstGeom prst="rect">
            <a:avLst/>
          </a:prstGeom>
        </p:spPr>
        <p:txBody>
          <a:bodyPr wrap="none">
            <a:spAutoFit/>
          </a:bodyPr>
          <a:lstStyle/>
          <a:p>
            <a:r>
              <a:rPr lang="es-MX" sz="2400" b="1">
                <a:solidFill>
                  <a:srgbClr val="002060"/>
                </a:solidFill>
                <a:latin typeface="+mj-lt"/>
              </a:rPr>
              <a:t>Clasificación del Multiprocesamiento según el Comparten los Recursos</a:t>
            </a:r>
          </a:p>
        </p:txBody>
      </p:sp>
      <p:pic>
        <p:nvPicPr>
          <p:cNvPr id="2" name="Imagen 1"/>
          <p:cNvPicPr>
            <a:picLocks noChangeAspect="1"/>
          </p:cNvPicPr>
          <p:nvPr/>
        </p:nvPicPr>
        <p:blipFill>
          <a:blip r:embed="rId4"/>
          <a:stretch>
            <a:fillRect/>
          </a:stretch>
        </p:blipFill>
        <p:spPr>
          <a:xfrm>
            <a:off x="251966" y="1607658"/>
            <a:ext cx="11336332" cy="4610743"/>
          </a:xfrm>
          <a:prstGeom prst="rect">
            <a:avLst/>
          </a:prstGeom>
        </p:spPr>
      </p:pic>
    </p:spTree>
    <p:extLst>
      <p:ext uri="{BB962C8B-B14F-4D97-AF65-F5344CB8AC3E}">
        <p14:creationId xmlns:p14="http://schemas.microsoft.com/office/powerpoint/2010/main" val="244089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35</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3859706" y="3304640"/>
            <a:ext cx="5846492" cy="461665"/>
          </a:xfrm>
          <a:prstGeom prst="rect">
            <a:avLst/>
          </a:prstGeom>
        </p:spPr>
        <p:txBody>
          <a:bodyPr wrap="square">
            <a:spAutoFit/>
          </a:bodyPr>
          <a:lstStyle/>
          <a:p>
            <a:r>
              <a:rPr lang="es-MX" sz="2400" b="1"/>
              <a:t>Tarea sobre GPU hibridas</a:t>
            </a:r>
            <a:endParaRPr lang="es-MX" sz="2400"/>
          </a:p>
        </p:txBody>
      </p:sp>
    </p:spTree>
    <p:extLst>
      <p:ext uri="{BB962C8B-B14F-4D97-AF65-F5344CB8AC3E}">
        <p14:creationId xmlns:p14="http://schemas.microsoft.com/office/powerpoint/2010/main" val="2921491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36</a:t>
            </a:fld>
            <a:endParaRPr lang="es-MX"/>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383310" y="1076459"/>
            <a:ext cx="8283037" cy="400110"/>
          </a:xfrm>
          <a:prstGeom prst="rect">
            <a:avLst/>
          </a:prstGeom>
        </p:spPr>
        <p:txBody>
          <a:bodyPr wrap="none">
            <a:spAutoFit/>
          </a:bodyPr>
          <a:lstStyle/>
          <a:p>
            <a:r>
              <a:rPr lang="pt-BR" sz="2000" b="1" err="1">
                <a:solidFill>
                  <a:srgbClr val="002060"/>
                </a:solidFill>
              </a:rPr>
              <a:t>Multiprocesadores</a:t>
            </a:r>
            <a:r>
              <a:rPr lang="pt-BR" sz="2000" b="1">
                <a:solidFill>
                  <a:srgbClr val="002060"/>
                </a:solidFill>
              </a:rPr>
              <a:t> Simétricos (SMP - </a:t>
            </a:r>
            <a:r>
              <a:rPr lang="pt-BR" sz="2000" b="1" err="1">
                <a:solidFill>
                  <a:srgbClr val="002060"/>
                </a:solidFill>
              </a:rPr>
              <a:t>Symmetric</a:t>
            </a:r>
            <a:r>
              <a:rPr lang="pt-BR" sz="2000" b="1">
                <a:solidFill>
                  <a:srgbClr val="002060"/>
                </a:solidFill>
              </a:rPr>
              <a:t> </a:t>
            </a:r>
            <a:r>
              <a:rPr lang="pt-BR" sz="2000" b="1" err="1">
                <a:solidFill>
                  <a:srgbClr val="002060"/>
                </a:solidFill>
              </a:rPr>
              <a:t>Multiprocessing</a:t>
            </a:r>
            <a:r>
              <a:rPr lang="pt-BR" sz="2000" b="1">
                <a:solidFill>
                  <a:srgbClr val="002060"/>
                </a:solidFill>
              </a:rPr>
              <a:t>)</a:t>
            </a:r>
            <a:r>
              <a:rPr lang="pt-BR" sz="2000">
                <a:solidFill>
                  <a:srgbClr val="002060"/>
                </a:solidFill>
              </a:rPr>
              <a:t>:</a:t>
            </a:r>
            <a:endParaRPr lang="es-MX" sz="2000">
              <a:solidFill>
                <a:srgbClr val="002060"/>
              </a:solidFill>
            </a:endParaRPr>
          </a:p>
        </p:txBody>
      </p:sp>
      <p:sp>
        <p:nvSpPr>
          <p:cNvPr id="12" name="Rectángulo 11"/>
          <p:cNvSpPr/>
          <p:nvPr/>
        </p:nvSpPr>
        <p:spPr>
          <a:xfrm>
            <a:off x="378797" y="1645264"/>
            <a:ext cx="5272772"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800"/>
              <a:t>En este tipo de arquitectura, </a:t>
            </a:r>
            <a:r>
              <a:rPr lang="es-MX" sz="1800" b="1"/>
              <a:t>todos los procesadores tienen acceso equitativo a la memoria y los dispositivos de entrada/salida</a:t>
            </a:r>
            <a:r>
              <a:rPr lang="es-MX" sz="1800"/>
              <a:t>.</a:t>
            </a:r>
          </a:p>
          <a:p>
            <a:pPr marL="285750" indent="-285750" algn="just">
              <a:lnSpc>
                <a:spcPct val="150000"/>
              </a:lnSpc>
              <a:buFont typeface="Arial" panose="020B0604020202020204" pitchFamily="34" charset="0"/>
              <a:buChar char="•"/>
            </a:pPr>
            <a:r>
              <a:rPr lang="es-MX" sz="1800"/>
              <a:t>Cada procesador ejecuta </a:t>
            </a:r>
            <a:r>
              <a:rPr lang="es-MX" sz="1800" b="1"/>
              <a:t>una copia idéntica del sistema operativo</a:t>
            </a:r>
            <a:r>
              <a:rPr lang="es-MX" sz="1800"/>
              <a:t> y puede manejar cualquier tarea.</a:t>
            </a:r>
          </a:p>
          <a:p>
            <a:pPr marL="285750" indent="-285750" algn="just">
              <a:lnSpc>
                <a:spcPct val="150000"/>
              </a:lnSpc>
              <a:buFont typeface="Arial" panose="020B0604020202020204" pitchFamily="34" charset="0"/>
              <a:buChar char="•"/>
            </a:pPr>
            <a:r>
              <a:rPr lang="es-MX" sz="1800"/>
              <a:t>La comunicación y sincronización entre los procesadores se realiza según sea necesario.</a:t>
            </a:r>
          </a:p>
          <a:p>
            <a:pPr marL="285750" indent="-285750" algn="just">
              <a:lnSpc>
                <a:spcPct val="150000"/>
              </a:lnSpc>
              <a:buFont typeface="Arial" panose="020B0604020202020204" pitchFamily="34" charset="0"/>
              <a:buChar char="•"/>
            </a:pPr>
            <a:r>
              <a:rPr lang="es-MX" sz="1800"/>
              <a:t>Es el modelo más común en servidores y estaciones de trabajo modernas.</a:t>
            </a:r>
          </a:p>
        </p:txBody>
      </p:sp>
      <p:sp>
        <p:nvSpPr>
          <p:cNvPr id="2" name="Rectángulo 1"/>
          <p:cNvSpPr/>
          <p:nvPr/>
        </p:nvSpPr>
        <p:spPr>
          <a:xfrm>
            <a:off x="6645534" y="6077247"/>
            <a:ext cx="5326145" cy="461665"/>
          </a:xfrm>
          <a:prstGeom prst="rect">
            <a:avLst/>
          </a:prstGeom>
        </p:spPr>
        <p:txBody>
          <a:bodyPr wrap="square">
            <a:spAutoFit/>
          </a:bodyPr>
          <a:lstStyle/>
          <a:p>
            <a:pPr marL="285750" lvl="1" indent="-285750" algn="just">
              <a:buFont typeface="Arial" panose="020B0604020202020204" pitchFamily="34" charset="0"/>
              <a:buChar char="•"/>
            </a:pPr>
            <a:r>
              <a:rPr lang="es-MX" sz="1200" b="1"/>
              <a:t>Ejemplo en NVIDIA</a:t>
            </a:r>
            <a:r>
              <a:rPr lang="es-MX" sz="1200"/>
              <a:t>: Servidores </a:t>
            </a:r>
            <a:r>
              <a:rPr lang="es-MX" sz="1200" b="1"/>
              <a:t>DGX </a:t>
            </a:r>
            <a:r>
              <a:rPr lang="es-MX" sz="1200" b="1" err="1"/>
              <a:t>Station</a:t>
            </a:r>
            <a:r>
              <a:rPr lang="es-MX" sz="1200" b="1"/>
              <a:t> y DGX H100</a:t>
            </a:r>
            <a:r>
              <a:rPr lang="es-MX" sz="1200"/>
              <a:t>, que usan múltiples </a:t>
            </a:r>
            <a:r>
              <a:rPr lang="es-MX" sz="1200" err="1"/>
              <a:t>GPUs</a:t>
            </a:r>
            <a:r>
              <a:rPr lang="es-MX" sz="1200"/>
              <a:t> compartiendo memoria a través de </a:t>
            </a:r>
            <a:r>
              <a:rPr lang="es-MX" sz="1200" b="1" err="1"/>
              <a:t>NVLink</a:t>
            </a:r>
            <a:r>
              <a:rPr lang="es-MX" sz="1200"/>
              <a:t>.</a:t>
            </a:r>
          </a:p>
        </p:txBody>
      </p:sp>
      <p:pic>
        <p:nvPicPr>
          <p:cNvPr id="3" name="a_tXcmEeGxo"/>
          <p:cNvPicPr>
            <a:picLocks noRot="1" noChangeAspect="1"/>
          </p:cNvPicPr>
          <p:nvPr>
            <a:videoFile r:link="rId1"/>
          </p:nvPr>
        </p:nvPicPr>
        <p:blipFill>
          <a:blip r:embed="rId5"/>
          <a:stretch>
            <a:fillRect/>
          </a:stretch>
        </p:blipFill>
        <p:spPr>
          <a:xfrm>
            <a:off x="6001982" y="1568394"/>
            <a:ext cx="6087261" cy="4426201"/>
          </a:xfrm>
          <a:prstGeom prst="rect">
            <a:avLst/>
          </a:prstGeom>
        </p:spPr>
      </p:pic>
    </p:spTree>
    <p:extLst>
      <p:ext uri="{BB962C8B-B14F-4D97-AF65-F5344CB8AC3E}">
        <p14:creationId xmlns:p14="http://schemas.microsoft.com/office/powerpoint/2010/main" val="2701630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37</a:t>
            </a:fld>
            <a:endParaRPr lang="es-MX"/>
          </a:p>
        </p:txBody>
      </p:sp>
      <p:sp>
        <p:nvSpPr>
          <p:cNvPr id="5" name="Rectángulo 4"/>
          <p:cNvSpPr/>
          <p:nvPr/>
        </p:nvSpPr>
        <p:spPr>
          <a:xfrm>
            <a:off x="466591" y="984634"/>
            <a:ext cx="8626079" cy="400110"/>
          </a:xfrm>
          <a:prstGeom prst="rect">
            <a:avLst/>
          </a:prstGeom>
        </p:spPr>
        <p:txBody>
          <a:bodyPr wrap="none">
            <a:spAutoFit/>
          </a:bodyPr>
          <a:lstStyle/>
          <a:p>
            <a:r>
              <a:rPr lang="pt-BR" sz="2000" b="1" err="1">
                <a:solidFill>
                  <a:srgbClr val="002060"/>
                </a:solidFill>
              </a:rPr>
              <a:t>Multiprocesadores</a:t>
            </a:r>
            <a:r>
              <a:rPr lang="pt-BR" sz="2000" b="1">
                <a:solidFill>
                  <a:srgbClr val="002060"/>
                </a:solidFill>
              </a:rPr>
              <a:t> </a:t>
            </a:r>
            <a:r>
              <a:rPr lang="pt-BR" sz="2000" b="1" err="1">
                <a:solidFill>
                  <a:srgbClr val="002060"/>
                </a:solidFill>
              </a:rPr>
              <a:t>Asimétricos</a:t>
            </a:r>
            <a:r>
              <a:rPr lang="pt-BR" sz="2000" b="1">
                <a:solidFill>
                  <a:srgbClr val="002060"/>
                </a:solidFill>
              </a:rPr>
              <a:t> (AMP - </a:t>
            </a:r>
            <a:r>
              <a:rPr lang="pt-BR" sz="2000" b="1" err="1">
                <a:solidFill>
                  <a:srgbClr val="002060"/>
                </a:solidFill>
              </a:rPr>
              <a:t>Asymmetric</a:t>
            </a:r>
            <a:r>
              <a:rPr lang="pt-BR" sz="2000" b="1">
                <a:solidFill>
                  <a:srgbClr val="002060"/>
                </a:solidFill>
              </a:rPr>
              <a:t> </a:t>
            </a:r>
            <a:r>
              <a:rPr lang="pt-BR" sz="2000" b="1" err="1">
                <a:solidFill>
                  <a:srgbClr val="002060"/>
                </a:solidFill>
              </a:rPr>
              <a:t>Multiprocessing</a:t>
            </a:r>
            <a:r>
              <a:rPr lang="pt-BR" sz="2000" b="1">
                <a:solidFill>
                  <a:srgbClr val="002060"/>
                </a:solidFill>
              </a:rPr>
              <a:t>):</a:t>
            </a:r>
            <a:endParaRPr lang="es-MX" sz="2000" b="1">
              <a:solidFill>
                <a:srgbClr val="002060"/>
              </a:solidFill>
            </a:endParaRP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425754" y="1477728"/>
            <a:ext cx="5264906" cy="52168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600">
                <a:latin typeface="Arial" panose="020B0604020202020204" pitchFamily="34" charset="0"/>
                <a:cs typeface="Arial" panose="020B0604020202020204" pitchFamily="34" charset="0"/>
              </a:rPr>
              <a:t>Aquí, los procesadores </a:t>
            </a:r>
            <a:r>
              <a:rPr lang="es-MX" sz="1600" b="1">
                <a:latin typeface="Arial" panose="020B0604020202020204" pitchFamily="34" charset="0"/>
                <a:cs typeface="Arial" panose="020B0604020202020204" pitchFamily="34" charset="0"/>
              </a:rPr>
              <a:t>no son iguales en funcionalidad o en la distribución de tareas</a:t>
            </a:r>
          </a:p>
          <a:p>
            <a:pPr marL="285750" indent="-285750" algn="just">
              <a:lnSpc>
                <a:spcPct val="150000"/>
              </a:lnSpc>
              <a:buFont typeface="Arial" panose="020B0604020202020204" pitchFamily="34" charset="0"/>
              <a:buChar char="•"/>
            </a:pPr>
            <a:r>
              <a:rPr lang="es-MX" sz="1600">
                <a:latin typeface="Arial" panose="020B0604020202020204" pitchFamily="34" charset="0"/>
                <a:cs typeface="Arial" panose="020B0604020202020204" pitchFamily="34" charset="0"/>
              </a:rPr>
              <a:t>Un procesador principal (master) gestiona el sistema y asigna trabajos a los procesadores secundarios (</a:t>
            </a:r>
            <a:r>
              <a:rPr lang="es-MX" sz="1600" err="1">
                <a:latin typeface="Arial" panose="020B0604020202020204" pitchFamily="34" charset="0"/>
                <a:cs typeface="Arial" panose="020B0604020202020204" pitchFamily="34" charset="0"/>
              </a:rPr>
              <a:t>slaves</a:t>
            </a:r>
            <a:r>
              <a:rPr lang="es-MX" sz="160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es-MX" sz="1600">
                <a:latin typeface="Arial" panose="020B0604020202020204" pitchFamily="34" charset="0"/>
                <a:cs typeface="Arial" panose="020B0604020202020204" pitchFamily="34" charset="0"/>
              </a:rPr>
              <a:t>Algunos procesadores pueden estar dedicados a tareas específicas, como manejo de gráficos, procesamiento de señales o comunicaciones.</a:t>
            </a:r>
          </a:p>
          <a:p>
            <a:pPr marL="285750" indent="-285750" algn="just">
              <a:lnSpc>
                <a:spcPct val="150000"/>
              </a:lnSpc>
              <a:buFont typeface="Arial" panose="020B0604020202020204" pitchFamily="34" charset="0"/>
              <a:buChar char="•"/>
            </a:pPr>
            <a:r>
              <a:rPr lang="es-MX" sz="1600">
                <a:latin typeface="Arial" panose="020B0604020202020204" pitchFamily="34" charset="0"/>
                <a:cs typeface="Arial" panose="020B0604020202020204" pitchFamily="34" charset="0"/>
              </a:rPr>
              <a:t>Se usa en sistemas embebidos, computación en tiempo real y algunos sistemas especializados.</a:t>
            </a:r>
          </a:p>
          <a:p>
            <a:pPr marL="285750" indent="-285750" algn="just">
              <a:lnSpc>
                <a:spcPct val="150000"/>
              </a:lnSpc>
              <a:buFont typeface="Arial" panose="020B0604020202020204" pitchFamily="34" charset="0"/>
              <a:buChar char="•"/>
            </a:pPr>
            <a:r>
              <a:rPr lang="es-MX" sz="1600">
                <a:latin typeface="Arial" panose="020B0604020202020204" pitchFamily="34" charset="0"/>
                <a:cs typeface="Arial" panose="020B0604020202020204" pitchFamily="34" charset="0"/>
              </a:rPr>
              <a:t>La </a:t>
            </a:r>
            <a:r>
              <a:rPr lang="es-MX" sz="1600" err="1">
                <a:latin typeface="Arial" panose="020B0604020202020204" pitchFamily="34" charset="0"/>
                <a:cs typeface="Arial" panose="020B0604020202020204" pitchFamily="34" charset="0"/>
              </a:rPr>
              <a:t>Jetson</a:t>
            </a:r>
            <a:r>
              <a:rPr lang="es-MX" sz="1600">
                <a:latin typeface="Arial" panose="020B0604020202020204" pitchFamily="34" charset="0"/>
                <a:cs typeface="Arial" panose="020B0604020202020204" pitchFamily="34" charset="0"/>
              </a:rPr>
              <a:t> AGX </a:t>
            </a:r>
            <a:r>
              <a:rPr lang="es-MX" sz="1600" err="1">
                <a:latin typeface="Arial" panose="020B0604020202020204" pitchFamily="34" charset="0"/>
                <a:cs typeface="Arial" panose="020B0604020202020204" pitchFamily="34" charset="0"/>
              </a:rPr>
              <a:t>Orin</a:t>
            </a:r>
            <a:r>
              <a:rPr lang="es-MX" sz="1600">
                <a:latin typeface="Arial" panose="020B0604020202020204" pitchFamily="34" charset="0"/>
                <a:cs typeface="Arial" panose="020B0604020202020204" pitchFamily="34" charset="0"/>
              </a:rPr>
              <a:t> tiene una CPU ARM Cortex-A78AE de 12 núcleos y una GPU Ampere con 2048 núcleos CUDA y 64 Tensor </a:t>
            </a:r>
            <a:r>
              <a:rPr lang="es-MX" sz="1600" err="1">
                <a:latin typeface="Arial" panose="020B0604020202020204" pitchFamily="34" charset="0"/>
                <a:cs typeface="Arial" panose="020B0604020202020204" pitchFamily="34" charset="0"/>
              </a:rPr>
              <a:t>Cores</a:t>
            </a:r>
            <a:r>
              <a:rPr lang="es-MX" sz="1600">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endParaRPr lang="es-MX"/>
          </a:p>
        </p:txBody>
      </p:sp>
      <p:sp>
        <p:nvSpPr>
          <p:cNvPr id="2" name="Rectángulo 1"/>
          <p:cNvSpPr/>
          <p:nvPr/>
        </p:nvSpPr>
        <p:spPr>
          <a:xfrm>
            <a:off x="6096000" y="5664506"/>
            <a:ext cx="6096000" cy="1021883"/>
          </a:xfrm>
          <a:prstGeom prst="rect">
            <a:avLst/>
          </a:prstGeom>
        </p:spPr>
        <p:txBody>
          <a:bodyPr>
            <a:spAutoFit/>
          </a:bodyPr>
          <a:lstStyle/>
          <a:p>
            <a:pPr algn="just">
              <a:lnSpc>
                <a:spcPct val="150000"/>
              </a:lnSpc>
            </a:pPr>
            <a:r>
              <a:rPr lang="es-MX"/>
              <a:t>Aunque tiene memoria </a:t>
            </a:r>
            <a:r>
              <a:rPr lang="es-MX" b="1"/>
              <a:t>LPDDR5 de 32GB/64GB</a:t>
            </a:r>
            <a:r>
              <a:rPr lang="es-MX"/>
              <a:t> compartida entre la CPU y GPU, cada unidad de procesamiento tiene su propio sistema de caché y control de memoria.</a:t>
            </a:r>
          </a:p>
        </p:txBody>
      </p:sp>
      <p:pic>
        <p:nvPicPr>
          <p:cNvPr id="3" name="eFgsOeHMAW4"/>
          <p:cNvPicPr>
            <a:picLocks noRot="1" noChangeAspect="1"/>
          </p:cNvPicPr>
          <p:nvPr>
            <a:videoFile r:link="rId1"/>
          </p:nvPr>
        </p:nvPicPr>
        <p:blipFill>
          <a:blip r:embed="rId5"/>
          <a:stretch>
            <a:fillRect/>
          </a:stretch>
        </p:blipFill>
        <p:spPr>
          <a:xfrm>
            <a:off x="6096000" y="1431431"/>
            <a:ext cx="5900569" cy="4233075"/>
          </a:xfrm>
          <a:prstGeom prst="rect">
            <a:avLst/>
          </a:prstGeom>
        </p:spPr>
      </p:pic>
    </p:spTree>
    <p:extLst>
      <p:ext uri="{BB962C8B-B14F-4D97-AF65-F5344CB8AC3E}">
        <p14:creationId xmlns:p14="http://schemas.microsoft.com/office/powerpoint/2010/main" val="3148913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38</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466584" y="1829883"/>
            <a:ext cx="6198438" cy="3929894"/>
          </a:xfrm>
          <a:prstGeom prst="rect">
            <a:avLst/>
          </a:prstGeom>
        </p:spPr>
      </p:pic>
      <p:sp>
        <p:nvSpPr>
          <p:cNvPr id="11" name="Rectángulo 10"/>
          <p:cNvSpPr/>
          <p:nvPr/>
        </p:nvSpPr>
        <p:spPr>
          <a:xfrm>
            <a:off x="251966" y="1243733"/>
            <a:ext cx="2920992" cy="461665"/>
          </a:xfrm>
          <a:prstGeom prst="rect">
            <a:avLst/>
          </a:prstGeom>
        </p:spPr>
        <p:txBody>
          <a:bodyPr wrap="none">
            <a:spAutoFit/>
          </a:bodyPr>
          <a:lstStyle/>
          <a:p>
            <a:r>
              <a:rPr lang="es-MX" sz="2400" b="1">
                <a:solidFill>
                  <a:srgbClr val="002060"/>
                </a:solidFill>
                <a:latin typeface="+mj-lt"/>
              </a:rPr>
              <a:t>Multiprocesadores</a:t>
            </a:r>
          </a:p>
        </p:txBody>
      </p:sp>
      <p:sp>
        <p:nvSpPr>
          <p:cNvPr id="12" name="Rectángulo 11"/>
          <p:cNvSpPr/>
          <p:nvPr/>
        </p:nvSpPr>
        <p:spPr>
          <a:xfrm>
            <a:off x="6957378" y="1970357"/>
            <a:ext cx="4361908" cy="2950744"/>
          </a:xfrm>
          <a:prstGeom prst="rect">
            <a:avLst/>
          </a:prstGeom>
        </p:spPr>
        <p:txBody>
          <a:bodyPr wrap="square">
            <a:spAutoFit/>
          </a:bodyPr>
          <a:lstStyle/>
          <a:p>
            <a:pPr algn="just">
              <a:lnSpc>
                <a:spcPct val="150000"/>
              </a:lnSpc>
            </a:pPr>
            <a:r>
              <a:rPr lang="es-MX" sz="1800">
                <a:latin typeface="Times" panose="02020603050405020304" pitchFamily="18" charset="0"/>
              </a:rPr>
              <a:t>Los ordenadores multiprocesador presentan problemas de diseño que no se encuentran en ordenadores monoprocesador. Estos problemas derivan del hecho de que dos programas pueden ejecutarse simultáneamente y, potencialmente, pueden interferirse entre sí.</a:t>
            </a:r>
            <a:endParaRPr lang="es-MX" sz="1800"/>
          </a:p>
        </p:txBody>
      </p:sp>
    </p:spTree>
    <p:extLst>
      <p:ext uri="{BB962C8B-B14F-4D97-AF65-F5344CB8AC3E}">
        <p14:creationId xmlns:p14="http://schemas.microsoft.com/office/powerpoint/2010/main" val="3002886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39</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337546" y="1243733"/>
            <a:ext cx="11235213" cy="4250622"/>
          </a:xfrm>
          <a:prstGeom prst="rect">
            <a:avLst/>
          </a:prstGeom>
        </p:spPr>
      </p:pic>
    </p:spTree>
    <p:extLst>
      <p:ext uri="{BB962C8B-B14F-4D97-AF65-F5344CB8AC3E}">
        <p14:creationId xmlns:p14="http://schemas.microsoft.com/office/powerpoint/2010/main" val="42809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401200" y="1277542"/>
            <a:ext cx="4070345" cy="369332"/>
          </a:xfrm>
          <a:prstGeom prst="rect">
            <a:avLst/>
          </a:prstGeom>
        </p:spPr>
        <p:txBody>
          <a:bodyPr wrap="none">
            <a:spAutoFit/>
          </a:bodyPr>
          <a:lstStyle/>
          <a:p>
            <a:r>
              <a:rPr lang="es-MX" sz="1800" b="1"/>
              <a:t>1.1.1 Comunicación entre procesos</a:t>
            </a:r>
          </a:p>
        </p:txBody>
      </p:sp>
      <p:pic>
        <p:nvPicPr>
          <p:cNvPr id="12" name="Imagen 11"/>
          <p:cNvPicPr>
            <a:picLocks noChangeAspect="1"/>
          </p:cNvPicPr>
          <p:nvPr/>
        </p:nvPicPr>
        <p:blipFill>
          <a:blip r:embed="rId4"/>
          <a:stretch>
            <a:fillRect/>
          </a:stretch>
        </p:blipFill>
        <p:spPr>
          <a:xfrm>
            <a:off x="999471" y="1878227"/>
            <a:ext cx="10266877" cy="3753369"/>
          </a:xfrm>
          <a:prstGeom prst="rect">
            <a:avLst/>
          </a:prstGeom>
        </p:spPr>
      </p:pic>
    </p:spTree>
    <p:extLst>
      <p:ext uri="{BB962C8B-B14F-4D97-AF65-F5344CB8AC3E}">
        <p14:creationId xmlns:p14="http://schemas.microsoft.com/office/powerpoint/2010/main" val="2716060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40</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73882" y="1111245"/>
            <a:ext cx="2416046" cy="369332"/>
          </a:xfrm>
          <a:prstGeom prst="rect">
            <a:avLst/>
          </a:prstGeom>
        </p:spPr>
        <p:txBody>
          <a:bodyPr wrap="none">
            <a:spAutoFit/>
          </a:bodyPr>
          <a:lstStyle/>
          <a:p>
            <a:r>
              <a:rPr lang="es-MX" sz="1800" b="1">
                <a:solidFill>
                  <a:srgbClr val="002060"/>
                </a:solidFill>
              </a:rPr>
              <a:t>Taxonomía de </a:t>
            </a:r>
            <a:r>
              <a:rPr lang="es-MX" sz="1800" b="1" err="1">
                <a:solidFill>
                  <a:srgbClr val="002060"/>
                </a:solidFill>
              </a:rPr>
              <a:t>Flynn</a:t>
            </a:r>
            <a:endParaRPr lang="es-MX" sz="1800" b="1">
              <a:solidFill>
                <a:srgbClr val="002060"/>
              </a:solidFill>
            </a:endParaRPr>
          </a:p>
        </p:txBody>
      </p:sp>
      <p:sp>
        <p:nvSpPr>
          <p:cNvPr id="9" name="Rectángulo 8"/>
          <p:cNvSpPr/>
          <p:nvPr/>
        </p:nvSpPr>
        <p:spPr>
          <a:xfrm>
            <a:off x="373882" y="1480577"/>
            <a:ext cx="11503891" cy="5016758"/>
          </a:xfrm>
          <a:prstGeom prst="rect">
            <a:avLst/>
          </a:prstGeom>
        </p:spPr>
        <p:txBody>
          <a:bodyPr wrap="square">
            <a:spAutoFit/>
          </a:bodyPr>
          <a:lstStyle/>
          <a:p>
            <a:pPr algn="just">
              <a:lnSpc>
                <a:spcPct val="200000"/>
              </a:lnSpc>
            </a:pPr>
            <a:r>
              <a:rPr lang="es-MX" sz="1600"/>
              <a:t>El procesamiento paralelo puede ocurrir en el flujo de instrucciones, en el flujo de datos o en ambos. La clasificación de arquitecturas que hace alusión a sistemas con uno o varios procesadores es la de J.M </a:t>
            </a:r>
            <a:r>
              <a:rPr lang="es-MX" sz="1600" err="1"/>
              <a:t>Flynn</a:t>
            </a:r>
            <a:r>
              <a:rPr lang="es-MX" sz="1600"/>
              <a:t>. La publico por primera vez en 1966 y por segunda vez en 1970. Esta taxonomía se basa en el numero de flujos que siguen los datos dentro de la maqui y del numero de instrucciones sobre esos datos.</a:t>
            </a:r>
          </a:p>
          <a:p>
            <a:pPr algn="just">
              <a:lnSpc>
                <a:spcPct val="200000"/>
              </a:lnSpc>
            </a:pPr>
            <a:r>
              <a:rPr lang="es-MX" sz="1600"/>
              <a:t>Se define como flujo de  instrucciones al conjunto de instrucciones secuenciales que son ejecutadas por un único procesador y como el flujo secuencial de datos requeridos por el flujo de instrucciones</a:t>
            </a:r>
          </a:p>
          <a:p>
            <a:pPr marL="285750" indent="-285750" algn="just">
              <a:lnSpc>
                <a:spcPct val="200000"/>
              </a:lnSpc>
              <a:buFont typeface="Arial" panose="020B0604020202020204" pitchFamily="34" charset="0"/>
              <a:buChar char="•"/>
            </a:pPr>
            <a:r>
              <a:rPr lang="es-MX" sz="1600"/>
              <a:t>SISD </a:t>
            </a:r>
            <a:r>
              <a:rPr lang="es-MX" sz="1600" i="1"/>
              <a:t>Single </a:t>
            </a:r>
            <a:r>
              <a:rPr lang="es-MX" sz="1600" i="1" err="1"/>
              <a:t>Instruction</a:t>
            </a:r>
            <a:r>
              <a:rPr lang="es-MX" sz="1600" i="1"/>
              <a:t>, Single data</a:t>
            </a:r>
          </a:p>
          <a:p>
            <a:pPr marL="285750" indent="-285750" algn="just">
              <a:lnSpc>
                <a:spcPct val="200000"/>
              </a:lnSpc>
              <a:buFont typeface="Arial" panose="020B0604020202020204" pitchFamily="34" charset="0"/>
              <a:buChar char="•"/>
            </a:pPr>
            <a:r>
              <a:rPr lang="es-MX" sz="1600"/>
              <a:t>SIMD </a:t>
            </a:r>
            <a:r>
              <a:rPr lang="es-MX" sz="1600" i="1"/>
              <a:t>Single </a:t>
            </a:r>
            <a:r>
              <a:rPr lang="es-MX" sz="1600" i="1" err="1"/>
              <a:t>Instruction</a:t>
            </a:r>
            <a:r>
              <a:rPr lang="es-MX" sz="1600" i="1"/>
              <a:t>, </a:t>
            </a:r>
            <a:r>
              <a:rPr lang="es-MX" sz="1600" i="1" err="1"/>
              <a:t>Mutiple</a:t>
            </a:r>
            <a:r>
              <a:rPr lang="es-MX" sz="1600" i="1"/>
              <a:t> Data</a:t>
            </a:r>
          </a:p>
          <a:p>
            <a:pPr marL="285750" indent="-285750" algn="just">
              <a:lnSpc>
                <a:spcPct val="200000"/>
              </a:lnSpc>
              <a:buFont typeface="Arial" panose="020B0604020202020204" pitchFamily="34" charset="0"/>
              <a:buChar char="•"/>
            </a:pPr>
            <a:r>
              <a:rPr lang="es-MX" sz="1600"/>
              <a:t>MISD </a:t>
            </a:r>
            <a:r>
              <a:rPr lang="es-MX" sz="1600" i="1" err="1"/>
              <a:t>Multiple</a:t>
            </a:r>
            <a:r>
              <a:rPr lang="es-MX" sz="1600" i="1"/>
              <a:t> </a:t>
            </a:r>
            <a:r>
              <a:rPr lang="es-MX" sz="1600" i="1" err="1"/>
              <a:t>Instruction</a:t>
            </a:r>
            <a:r>
              <a:rPr lang="es-MX" sz="1600" i="1"/>
              <a:t>, Single Data</a:t>
            </a:r>
          </a:p>
          <a:p>
            <a:pPr marL="285750" indent="-285750" algn="just">
              <a:lnSpc>
                <a:spcPct val="200000"/>
              </a:lnSpc>
              <a:buFont typeface="Arial" panose="020B0604020202020204" pitchFamily="34" charset="0"/>
              <a:buChar char="•"/>
            </a:pPr>
            <a:r>
              <a:rPr lang="es-MX" sz="1600"/>
              <a:t>MIMD </a:t>
            </a:r>
            <a:r>
              <a:rPr lang="es-MX" sz="1600" i="1" err="1"/>
              <a:t>Multiple</a:t>
            </a:r>
            <a:r>
              <a:rPr lang="es-MX" sz="1600" i="1"/>
              <a:t> </a:t>
            </a:r>
            <a:r>
              <a:rPr lang="es-MX" sz="1600" i="1" err="1"/>
              <a:t>Instruction</a:t>
            </a:r>
            <a:r>
              <a:rPr lang="es-MX" sz="1600" i="1"/>
              <a:t>, </a:t>
            </a:r>
            <a:r>
              <a:rPr lang="es-MX" sz="1600" i="1" err="1"/>
              <a:t>Multiple</a:t>
            </a:r>
            <a:r>
              <a:rPr lang="es-MX" sz="1600" i="1"/>
              <a:t> Data</a:t>
            </a:r>
          </a:p>
        </p:txBody>
      </p:sp>
      <p:pic>
        <p:nvPicPr>
          <p:cNvPr id="1026" name="Picture 2" descr="https://blogger.googleusercontent.com/img/b/R29vZ2xl/AVvXsEh2oj0ZhE8Nhf1JpyH-aNZumNbgfaJaXFeWL6Dlf0q_0CoKJinOyimPZBScGg34yfcAdi9REQss0-CKSFlL6atjlywZE9gPFMcymuRRVF9GLNlrJiCqFjkQsFEPxbbnZCAXgF_IHmstY10/s1600/flynn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526" y="3988956"/>
            <a:ext cx="20955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081323" y="6427356"/>
            <a:ext cx="1059906" cy="307777"/>
          </a:xfrm>
          <a:prstGeom prst="rect">
            <a:avLst/>
          </a:prstGeom>
        </p:spPr>
        <p:txBody>
          <a:bodyPr wrap="none">
            <a:spAutoFit/>
          </a:bodyPr>
          <a:lstStyle/>
          <a:p>
            <a:r>
              <a:rPr lang="es-MX"/>
              <a:t>J.M </a:t>
            </a:r>
            <a:r>
              <a:rPr lang="es-MX" err="1"/>
              <a:t>Flynn</a:t>
            </a:r>
            <a:r>
              <a:rPr lang="es-MX"/>
              <a:t>. </a:t>
            </a:r>
          </a:p>
        </p:txBody>
      </p:sp>
    </p:spTree>
    <p:extLst>
      <p:ext uri="{BB962C8B-B14F-4D97-AF65-F5344CB8AC3E}">
        <p14:creationId xmlns:p14="http://schemas.microsoft.com/office/powerpoint/2010/main" val="3452082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41</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9364" y="1077662"/>
            <a:ext cx="4384534" cy="560410"/>
          </a:xfrm>
          <a:prstGeom prst="rect">
            <a:avLst/>
          </a:prstGeom>
        </p:spPr>
        <p:txBody>
          <a:bodyPr wrap="none">
            <a:spAutoFit/>
          </a:bodyPr>
          <a:lstStyle/>
          <a:p>
            <a:pPr marL="285750" indent="-285750" algn="just">
              <a:lnSpc>
                <a:spcPct val="200000"/>
              </a:lnSpc>
              <a:buFont typeface="Arial" panose="020B0604020202020204" pitchFamily="34" charset="0"/>
              <a:buChar char="•"/>
            </a:pPr>
            <a:r>
              <a:rPr lang="es-MX" sz="1800" b="1">
                <a:solidFill>
                  <a:srgbClr val="002060"/>
                </a:solidFill>
              </a:rPr>
              <a:t>SISD </a:t>
            </a:r>
            <a:r>
              <a:rPr lang="es-MX" sz="1800" b="1" i="1">
                <a:solidFill>
                  <a:srgbClr val="002060"/>
                </a:solidFill>
              </a:rPr>
              <a:t>Single </a:t>
            </a:r>
            <a:r>
              <a:rPr lang="es-MX" sz="1800" b="1" i="1" err="1">
                <a:solidFill>
                  <a:srgbClr val="002060"/>
                </a:solidFill>
              </a:rPr>
              <a:t>Instruction</a:t>
            </a:r>
            <a:r>
              <a:rPr lang="es-MX" sz="1800" b="1" i="1">
                <a:solidFill>
                  <a:srgbClr val="002060"/>
                </a:solidFill>
              </a:rPr>
              <a:t>, Single data</a:t>
            </a:r>
          </a:p>
        </p:txBody>
      </p:sp>
      <p:pic>
        <p:nvPicPr>
          <p:cNvPr id="3" name="Imagen 2"/>
          <p:cNvPicPr>
            <a:picLocks noChangeAspect="1"/>
          </p:cNvPicPr>
          <p:nvPr/>
        </p:nvPicPr>
        <p:blipFill rotWithShape="1">
          <a:blip r:embed="rId4"/>
          <a:srcRect l="16119"/>
          <a:stretch/>
        </p:blipFill>
        <p:spPr>
          <a:xfrm>
            <a:off x="6436823" y="1576064"/>
            <a:ext cx="4993362" cy="4138679"/>
          </a:xfrm>
          <a:prstGeom prst="rect">
            <a:avLst/>
          </a:prstGeom>
        </p:spPr>
      </p:pic>
      <p:sp>
        <p:nvSpPr>
          <p:cNvPr id="9" name="Rectángulo 8"/>
          <p:cNvSpPr/>
          <p:nvPr/>
        </p:nvSpPr>
        <p:spPr>
          <a:xfrm>
            <a:off x="197462" y="1667708"/>
            <a:ext cx="5799502" cy="1881990"/>
          </a:xfrm>
          <a:prstGeom prst="rect">
            <a:avLst/>
          </a:prstGeom>
        </p:spPr>
        <p:txBody>
          <a:bodyPr wrap="square">
            <a:spAutoFit/>
          </a:bodyPr>
          <a:lstStyle/>
          <a:p>
            <a:pPr algn="just">
              <a:lnSpc>
                <a:spcPct val="150000"/>
              </a:lnSpc>
            </a:pPr>
            <a:r>
              <a:rPr lang="es-MX" sz="2000"/>
              <a:t>Se ejecuta una instrucción detrás de otra. Todas las computadoras tradicionales de un procesador cae dentro de esta categoría (maquinas secuenciales).</a:t>
            </a:r>
          </a:p>
        </p:txBody>
      </p:sp>
      <p:sp>
        <p:nvSpPr>
          <p:cNvPr id="11" name="Rectángulo 10"/>
          <p:cNvSpPr/>
          <p:nvPr/>
        </p:nvSpPr>
        <p:spPr>
          <a:xfrm>
            <a:off x="288268" y="3674221"/>
            <a:ext cx="5453830" cy="2343655"/>
          </a:xfrm>
          <a:prstGeom prst="rect">
            <a:avLst/>
          </a:prstGeom>
        </p:spPr>
        <p:txBody>
          <a:bodyPr wrap="square">
            <a:spAutoFit/>
          </a:bodyPr>
          <a:lstStyle/>
          <a:p>
            <a:pPr algn="just">
              <a:lnSpc>
                <a:spcPct val="150000"/>
              </a:lnSpc>
            </a:pPr>
            <a:r>
              <a:rPr lang="es-MX" sz="2000"/>
              <a:t>Por ejemplo, para procesar la suma de N números a1, a2 … </a:t>
            </a:r>
            <a:r>
              <a:rPr lang="es-MX" sz="2000" err="1"/>
              <a:t>aN</a:t>
            </a:r>
            <a:r>
              <a:rPr lang="es-MX" sz="2000"/>
              <a:t>, el procesador necesita acceder a memoria N veces consecutivas para recibir un numero, también ejecutadas N-1 adiciones</a:t>
            </a:r>
          </a:p>
        </p:txBody>
      </p:sp>
    </p:spTree>
    <p:extLst>
      <p:ext uri="{BB962C8B-B14F-4D97-AF65-F5344CB8AC3E}">
        <p14:creationId xmlns:p14="http://schemas.microsoft.com/office/powerpoint/2010/main" val="4257020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86345" y="1200372"/>
            <a:ext cx="4564070" cy="560410"/>
          </a:xfrm>
          <a:prstGeom prst="rect">
            <a:avLst/>
          </a:prstGeom>
        </p:spPr>
        <p:txBody>
          <a:bodyPr wrap="none">
            <a:spAutoFit/>
          </a:bodyPr>
          <a:lstStyle/>
          <a:p>
            <a:pPr marL="285750" indent="-285750" algn="just">
              <a:lnSpc>
                <a:spcPct val="200000"/>
              </a:lnSpc>
              <a:buFont typeface="Arial" panose="020B0604020202020204" pitchFamily="34" charset="0"/>
              <a:buChar char="•"/>
            </a:pPr>
            <a:r>
              <a:rPr lang="es-MX" sz="1800" b="1">
                <a:solidFill>
                  <a:srgbClr val="002060"/>
                </a:solidFill>
              </a:rPr>
              <a:t>SIMD </a:t>
            </a:r>
            <a:r>
              <a:rPr lang="es-MX" sz="1800" b="1" i="1">
                <a:solidFill>
                  <a:srgbClr val="002060"/>
                </a:solidFill>
              </a:rPr>
              <a:t>Single </a:t>
            </a:r>
            <a:r>
              <a:rPr lang="es-MX" sz="1800" b="1" i="1" err="1">
                <a:solidFill>
                  <a:srgbClr val="002060"/>
                </a:solidFill>
              </a:rPr>
              <a:t>Instruction</a:t>
            </a:r>
            <a:r>
              <a:rPr lang="es-MX" sz="1800" b="1" i="1">
                <a:solidFill>
                  <a:srgbClr val="002060"/>
                </a:solidFill>
              </a:rPr>
              <a:t>, </a:t>
            </a:r>
            <a:r>
              <a:rPr lang="es-MX" sz="1800" b="1" i="1" err="1">
                <a:solidFill>
                  <a:srgbClr val="002060"/>
                </a:solidFill>
              </a:rPr>
              <a:t>Mutiple</a:t>
            </a:r>
            <a:r>
              <a:rPr lang="es-MX" sz="1800" b="1" i="1">
                <a:solidFill>
                  <a:srgbClr val="002060"/>
                </a:solidFill>
              </a:rPr>
              <a:t> Data</a:t>
            </a:r>
          </a:p>
        </p:txBody>
      </p:sp>
      <p:pic>
        <p:nvPicPr>
          <p:cNvPr id="3" name="Imagen 2"/>
          <p:cNvPicPr>
            <a:picLocks noChangeAspect="1"/>
          </p:cNvPicPr>
          <p:nvPr/>
        </p:nvPicPr>
        <p:blipFill rotWithShape="1">
          <a:blip r:embed="rId4"/>
          <a:srcRect l="8774"/>
          <a:stretch/>
        </p:blipFill>
        <p:spPr>
          <a:xfrm>
            <a:off x="6926968" y="1760782"/>
            <a:ext cx="5131983" cy="3896284"/>
          </a:xfrm>
          <a:prstGeom prst="rect">
            <a:avLst/>
          </a:prstGeom>
        </p:spPr>
      </p:pic>
      <p:sp>
        <p:nvSpPr>
          <p:cNvPr id="9" name="Rectángulo 8"/>
          <p:cNvSpPr/>
          <p:nvPr/>
        </p:nvSpPr>
        <p:spPr>
          <a:xfrm>
            <a:off x="197462" y="1667708"/>
            <a:ext cx="6533122" cy="4196020"/>
          </a:xfrm>
          <a:prstGeom prst="rect">
            <a:avLst/>
          </a:prstGeom>
        </p:spPr>
        <p:txBody>
          <a:bodyPr wrap="square">
            <a:spAutoFit/>
          </a:bodyPr>
          <a:lstStyle/>
          <a:p>
            <a:pPr algn="just">
              <a:lnSpc>
                <a:spcPct val="150000"/>
              </a:lnSpc>
            </a:pPr>
            <a:r>
              <a:rPr lang="es-MX" sz="1800"/>
              <a:t>Estos sistemas tienen un único flujo de instrucciones que operan sobre múltiples datos. A diferencia de SISD, en este caso se tienen múltiples procesadores que </a:t>
            </a:r>
            <a:r>
              <a:rPr lang="es-MX" sz="1800" err="1"/>
              <a:t>sincronizadamente</a:t>
            </a:r>
            <a:r>
              <a:rPr lang="es-MX" sz="1800"/>
              <a:t> ejecutan secuencia de instrucciones, pero en diferentes datos.</a:t>
            </a:r>
          </a:p>
          <a:p>
            <a:pPr algn="just">
              <a:lnSpc>
                <a:spcPct val="150000"/>
              </a:lnSpc>
            </a:pPr>
            <a:endParaRPr lang="es-MX" sz="1800"/>
          </a:p>
          <a:p>
            <a:pPr algn="just">
              <a:lnSpc>
                <a:spcPct val="150000"/>
              </a:lnSpc>
            </a:pPr>
            <a:r>
              <a:rPr lang="es-MX" sz="1800"/>
              <a:t>Estas maquinas son útiles para las operaciones que repiten los mismos cálculos en un conjunto de datos (vectores). Por ejemplo, para sumar dos vectores de 64 entradas, se envían 64 flujos de datos a 64 </a:t>
            </a:r>
            <a:r>
              <a:rPr lang="es-MX" sz="1800" err="1"/>
              <a:t>ALU´s</a:t>
            </a:r>
            <a:r>
              <a:rPr lang="es-MX" sz="1800"/>
              <a:t> para formar 64 sumas en un solo ciclo.</a:t>
            </a:r>
          </a:p>
        </p:txBody>
      </p:sp>
    </p:spTree>
    <p:extLst>
      <p:ext uri="{BB962C8B-B14F-4D97-AF65-F5344CB8AC3E}">
        <p14:creationId xmlns:p14="http://schemas.microsoft.com/office/powerpoint/2010/main" val="2956787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43</a:t>
            </a:fld>
            <a:endParaRPr lang="es-MX"/>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rotWithShape="1">
          <a:blip r:embed="rId4"/>
          <a:srcRect l="8774" r="3212"/>
          <a:stretch/>
        </p:blipFill>
        <p:spPr>
          <a:xfrm>
            <a:off x="0" y="1160364"/>
            <a:ext cx="5446855" cy="4286250"/>
          </a:xfrm>
          <a:prstGeom prst="rect">
            <a:avLst/>
          </a:prstGeom>
        </p:spPr>
      </p:pic>
      <p:sp>
        <p:nvSpPr>
          <p:cNvPr id="12" name="Rectángulo 11"/>
          <p:cNvSpPr/>
          <p:nvPr/>
        </p:nvSpPr>
        <p:spPr>
          <a:xfrm>
            <a:off x="5462070" y="1160364"/>
            <a:ext cx="6729929"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600"/>
              <a:t>Una ventaja es el tamaño reducido de la memoria para almacenar el programa, ya que solo se necesita una copia. La memoria virtual y el incremento de la capacidad de los chips de memoria han reducido la importancia de esta ventaja.</a:t>
            </a:r>
          </a:p>
          <a:p>
            <a:pPr marL="285750" indent="-285750" algn="just">
              <a:lnSpc>
                <a:spcPct val="150000"/>
              </a:lnSpc>
              <a:buFont typeface="Arial" panose="020B0604020202020204" pitchFamily="34" charset="0"/>
              <a:buChar char="•"/>
            </a:pPr>
            <a:endParaRPr lang="es-MX" sz="1600"/>
          </a:p>
          <a:p>
            <a:pPr marL="285750" indent="-285750" algn="just">
              <a:lnSpc>
                <a:spcPct val="150000"/>
              </a:lnSpc>
              <a:buFont typeface="Arial" panose="020B0604020202020204" pitchFamily="34" charset="0"/>
              <a:buChar char="•"/>
            </a:pPr>
            <a:r>
              <a:rPr lang="es-MX" sz="1600"/>
              <a:t>Las instrucciones SIMD se envían a todas las unidades de ejecución, cada una con su propio conjunto de registros y memoria.</a:t>
            </a:r>
          </a:p>
          <a:p>
            <a:pPr marL="285750" indent="-285750" algn="just">
              <a:lnSpc>
                <a:spcPct val="150000"/>
              </a:lnSpc>
              <a:buFont typeface="Arial" panose="020B0604020202020204" pitchFamily="34" charset="0"/>
              <a:buChar char="•"/>
            </a:pPr>
            <a:endParaRPr lang="es-MX" sz="1600"/>
          </a:p>
          <a:p>
            <a:pPr marL="285750" indent="-285750" algn="just">
              <a:lnSpc>
                <a:spcPct val="150000"/>
              </a:lnSpc>
              <a:buFont typeface="Arial" panose="020B0604020202020204" pitchFamily="34" charset="0"/>
              <a:buChar char="•"/>
            </a:pPr>
            <a:r>
              <a:rPr lang="es-MX" sz="1600"/>
              <a:t>SIMD funciona mejor cuando trata con vectores en bucles </a:t>
            </a:r>
            <a:r>
              <a:rPr lang="es-MX" sz="1600" b="1" err="1"/>
              <a:t>for</a:t>
            </a:r>
            <a:r>
              <a:rPr lang="es-MX" sz="1600"/>
              <a:t>.</a:t>
            </a:r>
          </a:p>
        </p:txBody>
      </p:sp>
    </p:spTree>
    <p:extLst>
      <p:ext uri="{BB962C8B-B14F-4D97-AF65-F5344CB8AC3E}">
        <p14:creationId xmlns:p14="http://schemas.microsoft.com/office/powerpoint/2010/main" val="1853922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44</a:t>
            </a:fld>
            <a:endParaRPr lang="es-MX"/>
          </a:p>
        </p:txBody>
      </p:sp>
      <p:sp>
        <p:nvSpPr>
          <p:cNvPr id="5"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165049"/>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Rectángulo 8"/>
              <p:cNvSpPr/>
              <p:nvPr/>
            </p:nvSpPr>
            <p:spPr>
              <a:xfrm>
                <a:off x="518474" y="1160364"/>
                <a:ext cx="11673525" cy="50783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800"/>
                  <a:t>El modelo relacionado con los SIMD es el procesamiento vectorial. Es una arquitectura sólidamente establecida. Ha popularizado considerablemente los supercomputadores y es la alternativa SIMD mas usada. La diferencia con las SIMD clásico es que los procesadores vectoriales dependen de unidades funcionales segmentadas que suelen operar con unos pocos elementos del vector por ciclo, </a:t>
                </a:r>
                <a:r>
                  <a:rPr lang="es-MX" sz="1800" err="1"/>
                  <a:t>mienttas</a:t>
                </a:r>
                <a:r>
                  <a:rPr lang="es-MX" sz="1800"/>
                  <a:t> que las </a:t>
                </a:r>
                <a:r>
                  <a:rPr lang="es-MX" sz="1800" err="1"/>
                  <a:t>maqunas</a:t>
                </a:r>
                <a:r>
                  <a:rPr lang="es-MX" sz="1800"/>
                  <a:t> SIMD normalmente operan todos los elementos a la vez.</a:t>
                </a:r>
              </a:p>
              <a:p>
                <a:pPr marL="285750" indent="-285750" algn="just">
                  <a:lnSpc>
                    <a:spcPct val="150000"/>
                  </a:lnSpc>
                  <a:buFont typeface="Arial" panose="020B0604020202020204" pitchFamily="34" charset="0"/>
                  <a:buChar char="•"/>
                </a:pPr>
                <a:r>
                  <a:rPr lang="es-MX" sz="1800"/>
                  <a:t>Por ejemplo: para sumar dos matrices A+B=C, siendo A y B de orden 2 teniendo 4 procesadores:</a:t>
                </a:r>
              </a:p>
              <a:p>
                <a:pPr marL="285750" indent="-285750" algn="just">
                  <a:lnSpc>
                    <a:spcPct val="150000"/>
                  </a:lnSpc>
                  <a:buFont typeface="Arial" panose="020B0604020202020204" pitchFamily="34" charset="0"/>
                  <a:buChar char="•"/>
                </a:pPr>
                <a:endParaRPr lang="es-MX" sz="1800"/>
              </a:p>
              <a:p>
                <a:pPr algn="ctr">
                  <a:lnSpc>
                    <a:spcPct val="150000"/>
                  </a:lnSpc>
                </a:pPr>
                <a14:m>
                  <m:oMath xmlns:m="http://schemas.openxmlformats.org/officeDocument/2006/math">
                    <m:sSub>
                      <m:sSubPr>
                        <m:ctrlPr>
                          <a:rPr lang="es-MX" sz="1800" i="1" smtClean="0">
                            <a:latin typeface="Cambria Math" panose="02040503050406030204" pitchFamily="18" charset="0"/>
                          </a:rPr>
                        </m:ctrlPr>
                      </m:sSubPr>
                      <m:e>
                        <m:r>
                          <a:rPr lang="es-MX" sz="1800" b="0" i="1" smtClean="0">
                            <a:latin typeface="Cambria Math" panose="02040503050406030204" pitchFamily="18" charset="0"/>
                          </a:rPr>
                          <m:t>𝐴</m:t>
                        </m:r>
                      </m:e>
                      <m:sub>
                        <m:r>
                          <a:rPr lang="es-MX" sz="1800" b="0" i="1" smtClean="0">
                            <a:latin typeface="Cambria Math" panose="02040503050406030204" pitchFamily="18" charset="0"/>
                          </a:rPr>
                          <m:t>11</m:t>
                        </m:r>
                      </m:sub>
                    </m:sSub>
                    <m:r>
                      <a:rPr lang="es-MX" sz="1800" b="0" i="1" smtClean="0">
                        <a:latin typeface="Cambria Math" panose="02040503050406030204" pitchFamily="18" charset="0"/>
                      </a:rPr>
                      <m:t>+</m:t>
                    </m:r>
                  </m:oMath>
                </a14:m>
                <a:r>
                  <a:rPr lang="es-MX" sz="1800"/>
                  <a:t> </a:t>
                </a:r>
                <a14:m>
                  <m:oMath xmlns:m="http://schemas.openxmlformats.org/officeDocument/2006/math">
                    <m:sSub>
                      <m:sSubPr>
                        <m:ctrlPr>
                          <a:rPr lang="es-MX" sz="1800" i="1" smtClean="0">
                            <a:latin typeface="Cambria Math" panose="02040503050406030204" pitchFamily="18" charset="0"/>
                          </a:rPr>
                        </m:ctrlPr>
                      </m:sSubPr>
                      <m:e>
                        <m:r>
                          <a:rPr lang="es-MX" sz="1800" b="0" i="1" smtClean="0">
                            <a:latin typeface="Cambria Math" panose="02040503050406030204" pitchFamily="18" charset="0"/>
                          </a:rPr>
                          <m:t>𝐵</m:t>
                        </m:r>
                      </m:e>
                      <m:sub>
                        <m:r>
                          <a:rPr lang="es-MX" sz="1800" i="1">
                            <a:latin typeface="Cambria Math" panose="02040503050406030204" pitchFamily="18" charset="0"/>
                          </a:rPr>
                          <m:t>11</m:t>
                        </m:r>
                      </m:sub>
                    </m:sSub>
                  </m:oMath>
                </a14:m>
                <a:r>
                  <a:rPr lang="es-MX" sz="1800"/>
                  <a:t> = </a:t>
                </a:r>
                <a14:m>
                  <m:oMath xmlns:m="http://schemas.openxmlformats.org/officeDocument/2006/math">
                    <m:sSub>
                      <m:sSubPr>
                        <m:ctrlPr>
                          <a:rPr lang="es-MX" sz="1800" i="1">
                            <a:latin typeface="Cambria Math" panose="02040503050406030204" pitchFamily="18" charset="0"/>
                          </a:rPr>
                        </m:ctrlPr>
                      </m:sSubPr>
                      <m:e>
                        <m:r>
                          <a:rPr lang="es-MX" sz="1800" b="0" i="1" smtClean="0">
                            <a:latin typeface="Cambria Math" panose="02040503050406030204" pitchFamily="18" charset="0"/>
                          </a:rPr>
                          <m:t>𝐶</m:t>
                        </m:r>
                      </m:e>
                      <m:sub>
                        <m:r>
                          <a:rPr lang="es-MX" sz="1800" i="1">
                            <a:latin typeface="Cambria Math" panose="02040503050406030204" pitchFamily="18" charset="0"/>
                          </a:rPr>
                          <m:t>1</m:t>
                        </m:r>
                        <m:r>
                          <a:rPr lang="es-MX" sz="1800" b="0" i="1" smtClean="0">
                            <a:latin typeface="Cambria Math" panose="02040503050406030204" pitchFamily="18" charset="0"/>
                          </a:rPr>
                          <m:t>1</m:t>
                        </m:r>
                      </m:sub>
                    </m:sSub>
                    <m:sSub>
                      <m:sSubPr>
                        <m:ctrlPr>
                          <a:rPr lang="es-MX" sz="1800" i="1">
                            <a:latin typeface="Cambria Math" panose="02040503050406030204" pitchFamily="18" charset="0"/>
                          </a:rPr>
                        </m:ctrlPr>
                      </m:sSubPr>
                      <m:e>
                        <m:r>
                          <a:rPr lang="es-MX" sz="1800" b="0" i="1" smtClean="0">
                            <a:latin typeface="Cambria Math" panose="02040503050406030204" pitchFamily="18" charset="0"/>
                          </a:rPr>
                          <m:t>                      </m:t>
                        </m:r>
                        <m:r>
                          <a:rPr lang="es-MX" sz="1800" i="1">
                            <a:latin typeface="Cambria Math" panose="02040503050406030204" pitchFamily="18" charset="0"/>
                          </a:rPr>
                          <m:t>𝐴</m:t>
                        </m:r>
                      </m:e>
                      <m:sub>
                        <m:r>
                          <a:rPr lang="es-MX" sz="1800" i="1">
                            <a:latin typeface="Cambria Math" panose="02040503050406030204" pitchFamily="18" charset="0"/>
                          </a:rPr>
                          <m:t>1</m:t>
                        </m:r>
                        <m:r>
                          <a:rPr lang="es-MX" sz="1800" b="0" i="1" smtClean="0">
                            <a:latin typeface="Cambria Math" panose="02040503050406030204" pitchFamily="18" charset="0"/>
                          </a:rPr>
                          <m:t>2</m:t>
                        </m:r>
                      </m:sub>
                    </m:sSub>
                    <m:r>
                      <a:rPr lang="es-MX" sz="1800" b="0" i="1" smtClean="0">
                        <a:latin typeface="Cambria Math" panose="02040503050406030204" pitchFamily="18" charset="0"/>
                      </a:rPr>
                      <m:t>+</m:t>
                    </m:r>
                    <m:sSub>
                      <m:sSubPr>
                        <m:ctrlPr>
                          <a:rPr lang="es-MX" sz="1800" i="1" smtClean="0">
                            <a:latin typeface="Cambria Math" panose="02040503050406030204" pitchFamily="18" charset="0"/>
                          </a:rPr>
                        </m:ctrlPr>
                      </m:sSubPr>
                      <m:e>
                        <m:r>
                          <a:rPr lang="es-MX" sz="1800" b="0" i="1" smtClean="0">
                            <a:latin typeface="Cambria Math" panose="02040503050406030204" pitchFamily="18" charset="0"/>
                          </a:rPr>
                          <m:t>𝐵</m:t>
                        </m:r>
                      </m:e>
                      <m:sub>
                        <m:r>
                          <a:rPr lang="es-MX" sz="1800" i="1">
                            <a:latin typeface="Cambria Math" panose="02040503050406030204" pitchFamily="18" charset="0"/>
                          </a:rPr>
                          <m:t>1</m:t>
                        </m:r>
                        <m:r>
                          <a:rPr lang="es-MX" sz="1800" b="0" i="1" smtClean="0">
                            <a:latin typeface="Cambria Math" panose="02040503050406030204" pitchFamily="18" charset="0"/>
                          </a:rPr>
                          <m:t>2</m:t>
                        </m:r>
                      </m:sub>
                    </m:sSub>
                    <m:r>
                      <a:rPr lang="es-MX" sz="1800" b="0" i="1" smtClean="0">
                        <a:latin typeface="Cambria Math" panose="02040503050406030204" pitchFamily="18" charset="0"/>
                      </a:rPr>
                      <m:t>=</m:t>
                    </m:r>
                    <m:sSub>
                      <m:sSubPr>
                        <m:ctrlPr>
                          <a:rPr lang="es-MX" sz="1800" i="1" smtClean="0">
                            <a:latin typeface="Cambria Math" panose="02040503050406030204" pitchFamily="18" charset="0"/>
                          </a:rPr>
                        </m:ctrlPr>
                      </m:sSubPr>
                      <m:e>
                        <m:r>
                          <a:rPr lang="es-MX" sz="1800" b="0" i="1" smtClean="0">
                            <a:latin typeface="Cambria Math" panose="02040503050406030204" pitchFamily="18" charset="0"/>
                          </a:rPr>
                          <m:t>𝐶</m:t>
                        </m:r>
                      </m:e>
                      <m:sub>
                        <m:r>
                          <a:rPr lang="es-MX" sz="1800" i="1">
                            <a:latin typeface="Cambria Math" panose="02040503050406030204" pitchFamily="18" charset="0"/>
                          </a:rPr>
                          <m:t>11</m:t>
                        </m:r>
                      </m:sub>
                    </m:sSub>
                  </m:oMath>
                </a14:m>
                <a:endParaRPr lang="es-MX" sz="1800"/>
              </a:p>
              <a:p>
                <a:pPr algn="ctr">
                  <a:lnSpc>
                    <a:spcPct val="150000"/>
                  </a:lnSpc>
                </a:pPr>
                <a14:m>
                  <m:oMath xmlns:m="http://schemas.openxmlformats.org/officeDocument/2006/math">
                    <m:sSub>
                      <m:sSubPr>
                        <m:ctrlPr>
                          <a:rPr lang="es-MX" sz="1800" i="1">
                            <a:latin typeface="Cambria Math" panose="02040503050406030204" pitchFamily="18" charset="0"/>
                          </a:rPr>
                        </m:ctrlPr>
                      </m:sSubPr>
                      <m:e>
                        <m:r>
                          <a:rPr lang="es-MX" sz="1800" i="1">
                            <a:latin typeface="Cambria Math" panose="02040503050406030204" pitchFamily="18" charset="0"/>
                          </a:rPr>
                          <m:t>𝐴</m:t>
                        </m:r>
                      </m:e>
                      <m:sub>
                        <m:r>
                          <a:rPr lang="es-MX" sz="1800" b="0" i="1" smtClean="0">
                            <a:latin typeface="Cambria Math" panose="02040503050406030204" pitchFamily="18" charset="0"/>
                          </a:rPr>
                          <m:t>2</m:t>
                        </m:r>
                        <m:r>
                          <a:rPr lang="es-MX" sz="1800" i="1">
                            <a:latin typeface="Cambria Math" panose="02040503050406030204" pitchFamily="18" charset="0"/>
                          </a:rPr>
                          <m:t>1</m:t>
                        </m:r>
                      </m:sub>
                    </m:sSub>
                    <m:r>
                      <a:rPr lang="es-MX" sz="1800" b="0" i="1" smtClean="0">
                        <a:latin typeface="Cambria Math" panose="02040503050406030204" pitchFamily="18" charset="0"/>
                      </a:rPr>
                      <m:t>+</m:t>
                    </m:r>
                    <m:sSub>
                      <m:sSubPr>
                        <m:ctrlPr>
                          <a:rPr lang="es-MX" sz="1800" i="1">
                            <a:latin typeface="Cambria Math" panose="02040503050406030204" pitchFamily="18" charset="0"/>
                          </a:rPr>
                        </m:ctrlPr>
                      </m:sSubPr>
                      <m:e>
                        <m:r>
                          <a:rPr lang="es-MX" sz="1800" i="1">
                            <a:latin typeface="Cambria Math" panose="02040503050406030204" pitchFamily="18" charset="0"/>
                          </a:rPr>
                          <m:t>𝐴</m:t>
                        </m:r>
                      </m:e>
                      <m:sub>
                        <m:r>
                          <a:rPr lang="es-MX" sz="1800" b="0" i="1" smtClean="0">
                            <a:latin typeface="Cambria Math" panose="02040503050406030204" pitchFamily="18" charset="0"/>
                          </a:rPr>
                          <m:t>2</m:t>
                        </m:r>
                        <m:r>
                          <a:rPr lang="es-MX" sz="1800" i="1">
                            <a:latin typeface="Cambria Math" panose="02040503050406030204" pitchFamily="18" charset="0"/>
                          </a:rPr>
                          <m:t>1</m:t>
                        </m:r>
                      </m:sub>
                    </m:sSub>
                    <m:r>
                      <a:rPr lang="es-MX" sz="1800" b="0" i="1" smtClean="0">
                        <a:latin typeface="Cambria Math" panose="02040503050406030204" pitchFamily="18" charset="0"/>
                      </a:rPr>
                      <m:t>=</m:t>
                    </m:r>
                    <m:sSub>
                      <m:sSubPr>
                        <m:ctrlPr>
                          <a:rPr lang="es-MX" sz="1800" i="1" smtClean="0">
                            <a:latin typeface="Cambria Math" panose="02040503050406030204" pitchFamily="18" charset="0"/>
                          </a:rPr>
                        </m:ctrlPr>
                      </m:sSubPr>
                      <m:e>
                        <m:r>
                          <a:rPr lang="es-MX" sz="1800" b="0" i="1" smtClean="0">
                            <a:latin typeface="Cambria Math" panose="02040503050406030204" pitchFamily="18" charset="0"/>
                          </a:rPr>
                          <m:t>𝐶</m:t>
                        </m:r>
                      </m:e>
                      <m:sub>
                        <m:r>
                          <a:rPr lang="es-MX" sz="1800" b="0" i="1" smtClean="0">
                            <a:latin typeface="Cambria Math" panose="02040503050406030204" pitchFamily="18" charset="0"/>
                          </a:rPr>
                          <m:t>2</m:t>
                        </m:r>
                        <m:r>
                          <a:rPr lang="es-MX" sz="1800" i="1">
                            <a:latin typeface="Cambria Math" panose="02040503050406030204" pitchFamily="18" charset="0"/>
                          </a:rPr>
                          <m:t>1</m:t>
                        </m:r>
                      </m:sub>
                    </m:sSub>
                  </m:oMath>
                </a14:m>
                <a:r>
                  <a:rPr lang="es-MX" sz="1800"/>
                  <a:t>                  </a:t>
                </a:r>
                <a14:m>
                  <m:oMath xmlns:m="http://schemas.openxmlformats.org/officeDocument/2006/math">
                    <m:sSub>
                      <m:sSubPr>
                        <m:ctrlPr>
                          <a:rPr lang="es-MX" sz="1800" i="1">
                            <a:latin typeface="Cambria Math" panose="02040503050406030204" pitchFamily="18" charset="0"/>
                          </a:rPr>
                        </m:ctrlPr>
                      </m:sSubPr>
                      <m:e>
                        <m:r>
                          <a:rPr lang="es-MX" sz="1800" i="1">
                            <a:latin typeface="Cambria Math" panose="02040503050406030204" pitchFamily="18" charset="0"/>
                          </a:rPr>
                          <m:t>𝐴</m:t>
                        </m:r>
                      </m:e>
                      <m:sub>
                        <m:r>
                          <a:rPr lang="es-MX" sz="1800" b="0" i="1" smtClean="0">
                            <a:latin typeface="Cambria Math" panose="02040503050406030204" pitchFamily="18" charset="0"/>
                          </a:rPr>
                          <m:t>22</m:t>
                        </m:r>
                      </m:sub>
                    </m:sSub>
                    <m:r>
                      <a:rPr lang="es-MX" sz="1800" b="0" i="1" smtClean="0">
                        <a:latin typeface="Cambria Math" panose="02040503050406030204" pitchFamily="18" charset="0"/>
                      </a:rPr>
                      <m:t>+</m:t>
                    </m:r>
                    <m:sSub>
                      <m:sSubPr>
                        <m:ctrlPr>
                          <a:rPr lang="es-MX" sz="1800" i="1">
                            <a:latin typeface="Cambria Math" panose="02040503050406030204" pitchFamily="18" charset="0"/>
                          </a:rPr>
                        </m:ctrlPr>
                      </m:sSubPr>
                      <m:e>
                        <m:r>
                          <a:rPr lang="es-MX" sz="1800" b="0" i="1" smtClean="0">
                            <a:latin typeface="Cambria Math" panose="02040503050406030204" pitchFamily="18" charset="0"/>
                          </a:rPr>
                          <m:t>𝐵</m:t>
                        </m:r>
                      </m:e>
                      <m:sub>
                        <m:r>
                          <a:rPr lang="es-MX" sz="1800" b="0" i="1" smtClean="0">
                            <a:latin typeface="Cambria Math" panose="02040503050406030204" pitchFamily="18" charset="0"/>
                          </a:rPr>
                          <m:t>22</m:t>
                        </m:r>
                      </m:sub>
                    </m:sSub>
                    <m:r>
                      <a:rPr lang="es-MX" sz="1800" b="0" i="1" smtClean="0">
                        <a:latin typeface="Cambria Math" panose="02040503050406030204" pitchFamily="18" charset="0"/>
                      </a:rPr>
                      <m:t>=</m:t>
                    </m:r>
                    <m:sSub>
                      <m:sSubPr>
                        <m:ctrlPr>
                          <a:rPr lang="es-MX" sz="1800" i="1">
                            <a:latin typeface="Cambria Math" panose="02040503050406030204" pitchFamily="18" charset="0"/>
                          </a:rPr>
                        </m:ctrlPr>
                      </m:sSubPr>
                      <m:e>
                        <m:r>
                          <a:rPr lang="es-MX" sz="1800" b="0" i="1" smtClean="0">
                            <a:latin typeface="Cambria Math" panose="02040503050406030204" pitchFamily="18" charset="0"/>
                          </a:rPr>
                          <m:t>𝐶</m:t>
                        </m:r>
                      </m:e>
                      <m:sub>
                        <m:r>
                          <a:rPr lang="es-MX" sz="1800" b="0" i="1" smtClean="0">
                            <a:latin typeface="Cambria Math" panose="02040503050406030204" pitchFamily="18" charset="0"/>
                          </a:rPr>
                          <m:t>22</m:t>
                        </m:r>
                      </m:sub>
                    </m:sSub>
                  </m:oMath>
                </a14:m>
                <a:endParaRPr lang="es-MX" sz="1800"/>
              </a:p>
              <a:p>
                <a:pPr marL="285750" indent="-285750" algn="just">
                  <a:lnSpc>
                    <a:spcPct val="150000"/>
                  </a:lnSpc>
                  <a:buFont typeface="Arial" panose="020B0604020202020204" pitchFamily="34" charset="0"/>
                  <a:buChar char="•"/>
                </a:pPr>
                <a:endParaRPr lang="es-MX" sz="1800"/>
              </a:p>
              <a:p>
                <a:pPr marL="285750" indent="-285750" algn="just">
                  <a:lnSpc>
                    <a:spcPct val="150000"/>
                  </a:lnSpc>
                  <a:buFont typeface="Arial" panose="020B0604020202020204" pitchFamily="34" charset="0"/>
                  <a:buChar char="•"/>
                </a:pPr>
                <a:r>
                  <a:rPr lang="es-MX" sz="1800"/>
                  <a:t>La misma instrucción se ejecuta en los 4 cuatro procesadores (sumando dos números) y los 4 ejecutan las instrucciones simultáneamente. Esto toma un paso en comparación con 4 pasos en una maquina secuencia..</a:t>
                </a:r>
              </a:p>
            </p:txBody>
          </p:sp>
        </mc:Choice>
        <mc:Fallback>
          <p:sp>
            <p:nvSpPr>
              <p:cNvPr id="9" name="Rectángulo 8"/>
              <p:cNvSpPr>
                <a:spLocks noRot="1" noChangeAspect="1" noMove="1" noResize="1" noEditPoints="1" noAdjustHandles="1" noChangeArrowheads="1" noChangeShapeType="1" noTextEdit="1"/>
              </p:cNvSpPr>
              <p:nvPr/>
            </p:nvSpPr>
            <p:spPr>
              <a:xfrm>
                <a:off x="518474" y="1160364"/>
                <a:ext cx="11673525" cy="5078313"/>
              </a:xfrm>
              <a:prstGeom prst="rect">
                <a:avLst/>
              </a:prstGeom>
              <a:blipFill>
                <a:blip r:embed="rId4"/>
                <a:stretch>
                  <a:fillRect l="-313" r="-470"/>
                </a:stretch>
              </a:blipFill>
            </p:spPr>
            <p:txBody>
              <a:bodyPr/>
              <a:lstStyle/>
              <a:p>
                <a:r>
                  <a:rPr lang="en-US">
                    <a:noFill/>
                  </a:rPr>
                  <a:t> </a:t>
                </a:r>
              </a:p>
            </p:txBody>
          </p:sp>
        </mc:Fallback>
      </mc:AlternateContent>
    </p:spTree>
    <p:extLst>
      <p:ext uri="{BB962C8B-B14F-4D97-AF65-F5344CB8AC3E}">
        <p14:creationId xmlns:p14="http://schemas.microsoft.com/office/powerpoint/2010/main" val="2424390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45</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10" name="Rectángulo 9"/>
          <p:cNvSpPr/>
          <p:nvPr/>
        </p:nvSpPr>
        <p:spPr>
          <a:xfrm>
            <a:off x="1666293" y="1035804"/>
            <a:ext cx="922047" cy="456343"/>
          </a:xfrm>
          <a:prstGeom prst="rect">
            <a:avLst/>
          </a:prstGeom>
        </p:spPr>
        <p:txBody>
          <a:bodyPr wrap="none">
            <a:spAutoFit/>
          </a:bodyPr>
          <a:lstStyle/>
          <a:p>
            <a:pPr marL="285750" indent="-285750" algn="just">
              <a:lnSpc>
                <a:spcPct val="200000"/>
              </a:lnSpc>
              <a:buFont typeface="Arial" panose="020B0604020202020204" pitchFamily="34" charset="0"/>
              <a:buChar char="•"/>
            </a:pPr>
            <a:r>
              <a:rPr lang="es-MX" b="1">
                <a:solidFill>
                  <a:srgbClr val="002060"/>
                </a:solidFill>
              </a:rPr>
              <a:t>MISD</a:t>
            </a:r>
            <a:endParaRPr lang="es-MX" b="1" i="1">
              <a:solidFill>
                <a:srgbClr val="002060"/>
              </a:solidFill>
            </a:endParaRPr>
          </a:p>
        </p:txBody>
      </p:sp>
      <p:sp>
        <p:nvSpPr>
          <p:cNvPr id="11" name="Rectángulo 10"/>
          <p:cNvSpPr/>
          <p:nvPr/>
        </p:nvSpPr>
        <p:spPr>
          <a:xfrm>
            <a:off x="578230" y="4602946"/>
            <a:ext cx="10988460" cy="2169825"/>
          </a:xfrm>
          <a:prstGeom prst="rect">
            <a:avLst/>
          </a:prstGeom>
        </p:spPr>
        <p:txBody>
          <a:bodyPr wrap="square">
            <a:spAutoFit/>
          </a:bodyPr>
          <a:lstStyle/>
          <a:p>
            <a:pPr algn="just">
              <a:lnSpc>
                <a:spcPct val="150000"/>
              </a:lnSpc>
            </a:pPr>
            <a:r>
              <a:rPr lang="es-MX" sz="1800"/>
              <a:t>Sistemas con múltiples instrucciones que operan sobre un único flujo de datos.</a:t>
            </a:r>
          </a:p>
          <a:p>
            <a:pPr marL="285750" indent="-285750" algn="just">
              <a:lnSpc>
                <a:spcPct val="150000"/>
              </a:lnSpc>
              <a:buFont typeface="Arial" panose="020B0604020202020204" pitchFamily="34" charset="0"/>
              <a:buChar char="•"/>
            </a:pPr>
            <a:r>
              <a:rPr lang="es-MX" sz="1800"/>
              <a:t>Varias instrucciones operando simultáneamente sobre un único dato.</a:t>
            </a:r>
          </a:p>
          <a:p>
            <a:pPr marL="285750" indent="-285750" algn="just">
              <a:lnSpc>
                <a:spcPct val="150000"/>
              </a:lnSpc>
              <a:buFont typeface="Arial" panose="020B0604020202020204" pitchFamily="34" charset="0"/>
              <a:buChar char="•"/>
            </a:pPr>
            <a:r>
              <a:rPr lang="es-MX" sz="1800"/>
              <a:t>Secuencias de instrucciones que pasan a través de </a:t>
            </a:r>
            <a:r>
              <a:rPr lang="es-MX" sz="1800" err="1"/>
              <a:t>multiples</a:t>
            </a:r>
            <a:r>
              <a:rPr lang="es-MX" sz="1800"/>
              <a:t> procesadores, es decir, se realizar diversas operaciones en diversos procesadores. N procesadores, cada uno con su propia unidad de control comparten una memoria común.</a:t>
            </a:r>
          </a:p>
        </p:txBody>
      </p:sp>
      <p:pic>
        <p:nvPicPr>
          <p:cNvPr id="12" name="Imagen 11"/>
          <p:cNvPicPr>
            <a:picLocks noChangeAspect="1"/>
          </p:cNvPicPr>
          <p:nvPr/>
        </p:nvPicPr>
        <p:blipFill>
          <a:blip r:embed="rId4"/>
          <a:stretch>
            <a:fillRect/>
          </a:stretch>
        </p:blipFill>
        <p:spPr>
          <a:xfrm>
            <a:off x="2395134" y="1742635"/>
            <a:ext cx="7888002" cy="2737601"/>
          </a:xfrm>
          <a:prstGeom prst="rect">
            <a:avLst/>
          </a:prstGeom>
        </p:spPr>
      </p:pic>
    </p:spTree>
    <p:extLst>
      <p:ext uri="{BB962C8B-B14F-4D97-AF65-F5344CB8AC3E}">
        <p14:creationId xmlns:p14="http://schemas.microsoft.com/office/powerpoint/2010/main" val="3467486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46</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10" name="Rectángulo 9"/>
          <p:cNvSpPr/>
          <p:nvPr/>
        </p:nvSpPr>
        <p:spPr>
          <a:xfrm>
            <a:off x="305343" y="1035804"/>
            <a:ext cx="3643946" cy="523220"/>
          </a:xfrm>
          <a:prstGeom prst="rect">
            <a:avLst/>
          </a:prstGeom>
        </p:spPr>
        <p:txBody>
          <a:bodyPr wrap="none">
            <a:spAutoFit/>
          </a:bodyPr>
          <a:lstStyle/>
          <a:p>
            <a:pPr marL="285750" indent="-285750" algn="just">
              <a:lnSpc>
                <a:spcPct val="200000"/>
              </a:lnSpc>
              <a:buFont typeface="Arial" panose="020B0604020202020204" pitchFamily="34" charset="0"/>
              <a:buChar char="•"/>
            </a:pPr>
            <a:r>
              <a:rPr lang="es-MX" b="1">
                <a:solidFill>
                  <a:srgbClr val="002060"/>
                </a:solidFill>
              </a:rPr>
              <a:t>SIMD </a:t>
            </a:r>
            <a:r>
              <a:rPr lang="es-MX" b="1" i="1">
                <a:solidFill>
                  <a:srgbClr val="002060"/>
                </a:solidFill>
              </a:rPr>
              <a:t>Single </a:t>
            </a:r>
            <a:r>
              <a:rPr lang="es-MX" b="1" i="1" err="1">
                <a:solidFill>
                  <a:srgbClr val="002060"/>
                </a:solidFill>
              </a:rPr>
              <a:t>Instruction</a:t>
            </a:r>
            <a:r>
              <a:rPr lang="es-MX" b="1" i="1">
                <a:solidFill>
                  <a:srgbClr val="002060"/>
                </a:solidFill>
              </a:rPr>
              <a:t>, </a:t>
            </a:r>
            <a:r>
              <a:rPr lang="es-MX" b="1" i="1" err="1">
                <a:solidFill>
                  <a:srgbClr val="002060"/>
                </a:solidFill>
              </a:rPr>
              <a:t>Mutiple</a:t>
            </a:r>
            <a:r>
              <a:rPr lang="es-MX" b="1" i="1">
                <a:solidFill>
                  <a:srgbClr val="002060"/>
                </a:solidFill>
              </a:rPr>
              <a:t> Data</a:t>
            </a:r>
          </a:p>
        </p:txBody>
      </p:sp>
      <p:sp>
        <p:nvSpPr>
          <p:cNvPr id="11" name="Rectángulo 10"/>
          <p:cNvSpPr/>
          <p:nvPr/>
        </p:nvSpPr>
        <p:spPr>
          <a:xfrm>
            <a:off x="578230" y="4602946"/>
            <a:ext cx="10988460" cy="2169825"/>
          </a:xfrm>
          <a:prstGeom prst="rect">
            <a:avLst/>
          </a:prstGeom>
        </p:spPr>
        <p:txBody>
          <a:bodyPr wrap="square">
            <a:spAutoFit/>
          </a:bodyPr>
          <a:lstStyle/>
          <a:p>
            <a:pPr algn="just">
              <a:lnSpc>
                <a:spcPct val="150000"/>
              </a:lnSpc>
            </a:pPr>
            <a:r>
              <a:rPr lang="es-MX" sz="1800"/>
              <a:t>Sistemas con múltiples instrucciones que operan sobre un único flujo de datos.</a:t>
            </a:r>
          </a:p>
          <a:p>
            <a:pPr marL="285750" indent="-285750" algn="just">
              <a:lnSpc>
                <a:spcPct val="150000"/>
              </a:lnSpc>
              <a:buFont typeface="Arial" panose="020B0604020202020204" pitchFamily="34" charset="0"/>
              <a:buChar char="•"/>
            </a:pPr>
            <a:r>
              <a:rPr lang="es-MX" sz="1800"/>
              <a:t>Cada procesador recibe distintas instrucciones que operan sobre el mismo flujo de datos y sus derivados. Los resultados de un procesador pasan a ser la entrada (</a:t>
            </a:r>
            <a:r>
              <a:rPr lang="es-MX" sz="1800" err="1"/>
              <a:t>operandos</a:t>
            </a:r>
            <a:r>
              <a:rPr lang="es-MX" sz="1800"/>
              <a:t>) del siguiente procesador. El paralelismo es alcanzado dejando que los procesadores realicen diferentes cosas al mismo tiempo en el mismo dato.</a:t>
            </a:r>
          </a:p>
        </p:txBody>
      </p:sp>
      <p:pic>
        <p:nvPicPr>
          <p:cNvPr id="12" name="Imagen 11"/>
          <p:cNvPicPr>
            <a:picLocks noChangeAspect="1"/>
          </p:cNvPicPr>
          <p:nvPr/>
        </p:nvPicPr>
        <p:blipFill>
          <a:blip r:embed="rId4"/>
          <a:stretch>
            <a:fillRect/>
          </a:stretch>
        </p:blipFill>
        <p:spPr>
          <a:xfrm>
            <a:off x="2395134" y="1742635"/>
            <a:ext cx="7888002" cy="2737601"/>
          </a:xfrm>
          <a:prstGeom prst="rect">
            <a:avLst/>
          </a:prstGeom>
        </p:spPr>
      </p:pic>
    </p:spTree>
    <p:extLst>
      <p:ext uri="{BB962C8B-B14F-4D97-AF65-F5344CB8AC3E}">
        <p14:creationId xmlns:p14="http://schemas.microsoft.com/office/powerpoint/2010/main" val="3191972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47</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11" name="Rectángulo 10"/>
          <p:cNvSpPr/>
          <p:nvPr/>
        </p:nvSpPr>
        <p:spPr>
          <a:xfrm>
            <a:off x="3978112" y="1442870"/>
            <a:ext cx="7893377"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600"/>
              <a:t>Un grupo de computadoras independientes cada una de ellas con su propio contador de programa y sus propios datos. Son sistemas de flujo de múltiples instrucciones que operan sobre múltiples datos. </a:t>
            </a:r>
          </a:p>
          <a:p>
            <a:pPr marL="285750" indent="-285750" algn="just">
              <a:lnSpc>
                <a:spcPct val="150000"/>
              </a:lnSpc>
              <a:buFont typeface="Arial" panose="020B0604020202020204" pitchFamily="34" charset="0"/>
              <a:buChar char="•"/>
            </a:pPr>
            <a:endParaRPr lang="es-MX" sz="1600"/>
          </a:p>
          <a:p>
            <a:pPr marL="285750" indent="-285750" algn="just">
              <a:lnSpc>
                <a:spcPct val="150000"/>
              </a:lnSpc>
              <a:buFont typeface="Arial" panose="020B0604020202020204" pitchFamily="34" charset="0"/>
              <a:buChar char="•"/>
            </a:pPr>
            <a:r>
              <a:rPr lang="es-MX" sz="1600"/>
              <a:t>La diferencia con estos sistemas y los SIMD, es que el MIMD es asíncrono. No tiene un reloj central. Cada procesador en un sistema MIMD puede ejecutar su propia secuencia de instrucciones y tener sus propios datos. Se tiene N procesadores, N secuencias de instrucciones y N secuencias de datos.</a:t>
            </a:r>
          </a:p>
          <a:p>
            <a:pPr marL="285750" indent="-285750" algn="just">
              <a:lnSpc>
                <a:spcPct val="150000"/>
              </a:lnSpc>
              <a:buFont typeface="Arial" panose="020B0604020202020204" pitchFamily="34" charset="0"/>
              <a:buChar char="•"/>
            </a:pPr>
            <a:endParaRPr lang="es-MX" sz="1600"/>
          </a:p>
          <a:p>
            <a:pPr marL="285750" indent="-285750" algn="just">
              <a:lnSpc>
                <a:spcPct val="150000"/>
              </a:lnSpc>
              <a:buFont typeface="Arial" panose="020B0604020202020204" pitchFamily="34" charset="0"/>
              <a:buChar char="•"/>
            </a:pPr>
            <a:r>
              <a:rPr lang="es-MX" sz="1600"/>
              <a:t>La idea de los MIMD es crear potentes computadoras conectando sencillamente otras pero pequeñas. Presentan ventajas de tolerancia a fallos, es decir, si disponemos de N procesadores siempre podemos continuar la unidad de procesamiento con N-1, lo cual es garantía en maquinas a las que se exige un servicio continuo.</a:t>
            </a:r>
          </a:p>
          <a:p>
            <a:pPr algn="just">
              <a:lnSpc>
                <a:spcPct val="150000"/>
              </a:lnSpc>
            </a:pPr>
            <a:endParaRPr lang="es-MX" sz="1600"/>
          </a:p>
        </p:txBody>
      </p:sp>
      <p:sp>
        <p:nvSpPr>
          <p:cNvPr id="12" name="Rectángulo 11"/>
          <p:cNvSpPr/>
          <p:nvPr/>
        </p:nvSpPr>
        <p:spPr>
          <a:xfrm>
            <a:off x="235670" y="861047"/>
            <a:ext cx="3929281" cy="523220"/>
          </a:xfrm>
          <a:prstGeom prst="rect">
            <a:avLst/>
          </a:prstGeom>
        </p:spPr>
        <p:txBody>
          <a:bodyPr wrap="none">
            <a:spAutoFit/>
          </a:bodyPr>
          <a:lstStyle/>
          <a:p>
            <a:pPr marL="285750" indent="-285750" algn="just">
              <a:lnSpc>
                <a:spcPct val="200000"/>
              </a:lnSpc>
              <a:buFont typeface="Arial" panose="020B0604020202020204" pitchFamily="34" charset="0"/>
              <a:buChar char="•"/>
            </a:pPr>
            <a:r>
              <a:rPr lang="es-MX" b="1">
                <a:solidFill>
                  <a:srgbClr val="002060"/>
                </a:solidFill>
              </a:rPr>
              <a:t>MIMD (</a:t>
            </a:r>
            <a:r>
              <a:rPr lang="es-MX" b="1" err="1">
                <a:solidFill>
                  <a:srgbClr val="002060"/>
                </a:solidFill>
              </a:rPr>
              <a:t>Multiple</a:t>
            </a:r>
            <a:r>
              <a:rPr lang="es-MX" b="1">
                <a:solidFill>
                  <a:srgbClr val="002060"/>
                </a:solidFill>
              </a:rPr>
              <a:t> </a:t>
            </a:r>
            <a:r>
              <a:rPr lang="es-MX" b="1" err="1">
                <a:solidFill>
                  <a:srgbClr val="002060"/>
                </a:solidFill>
              </a:rPr>
              <a:t>Instruction</a:t>
            </a:r>
            <a:r>
              <a:rPr lang="es-MX" b="1">
                <a:solidFill>
                  <a:srgbClr val="002060"/>
                </a:solidFill>
              </a:rPr>
              <a:t>, </a:t>
            </a:r>
            <a:r>
              <a:rPr lang="es-MX" b="1" err="1">
                <a:solidFill>
                  <a:srgbClr val="002060"/>
                </a:solidFill>
              </a:rPr>
              <a:t>Mutiple</a:t>
            </a:r>
            <a:r>
              <a:rPr lang="es-MX" b="1">
                <a:solidFill>
                  <a:srgbClr val="002060"/>
                </a:solidFill>
              </a:rPr>
              <a:t> Data)</a:t>
            </a:r>
            <a:endParaRPr lang="es-MX" b="1" i="1">
              <a:solidFill>
                <a:srgbClr val="002060"/>
              </a:solidFill>
            </a:endParaRPr>
          </a:p>
        </p:txBody>
      </p:sp>
      <p:pic>
        <p:nvPicPr>
          <p:cNvPr id="13" name="Imagen 12"/>
          <p:cNvPicPr>
            <a:picLocks noChangeAspect="1"/>
          </p:cNvPicPr>
          <p:nvPr/>
        </p:nvPicPr>
        <p:blipFill>
          <a:blip r:embed="rId4"/>
          <a:stretch>
            <a:fillRect/>
          </a:stretch>
        </p:blipFill>
        <p:spPr>
          <a:xfrm>
            <a:off x="144432" y="2851635"/>
            <a:ext cx="3692277" cy="2267428"/>
          </a:xfrm>
          <a:prstGeom prst="rect">
            <a:avLst/>
          </a:prstGeom>
        </p:spPr>
      </p:pic>
    </p:spTree>
    <p:extLst>
      <p:ext uri="{BB962C8B-B14F-4D97-AF65-F5344CB8AC3E}">
        <p14:creationId xmlns:p14="http://schemas.microsoft.com/office/powerpoint/2010/main" val="3403489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48</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10" name="Rectángulo 9"/>
          <p:cNvSpPr/>
          <p:nvPr/>
        </p:nvSpPr>
        <p:spPr>
          <a:xfrm>
            <a:off x="490194" y="2593269"/>
            <a:ext cx="11048214" cy="1569660"/>
          </a:xfrm>
          <a:prstGeom prst="rect">
            <a:avLst/>
          </a:prstGeom>
        </p:spPr>
        <p:txBody>
          <a:bodyPr wrap="square">
            <a:spAutoFit/>
          </a:bodyPr>
          <a:lstStyle/>
          <a:p>
            <a:pPr algn="just">
              <a:lnSpc>
                <a:spcPct val="200000"/>
              </a:lnSpc>
            </a:pPr>
            <a:r>
              <a:rPr lang="es-MX" sz="2400" b="1"/>
              <a:t>Los multiprocesadores (SMP y AMP) entran en la categoría MIMD de </a:t>
            </a:r>
            <a:r>
              <a:rPr lang="es-MX" sz="2400" b="1" err="1"/>
              <a:t>Flynn</a:t>
            </a:r>
            <a:r>
              <a:rPr lang="es-MX" sz="2400"/>
              <a:t>, ya que ejecutan múltiples instrucciones sobre múltiples datos.</a:t>
            </a:r>
          </a:p>
        </p:txBody>
      </p:sp>
    </p:spTree>
    <p:extLst>
      <p:ext uri="{BB962C8B-B14F-4D97-AF65-F5344CB8AC3E}">
        <p14:creationId xmlns:p14="http://schemas.microsoft.com/office/powerpoint/2010/main" val="1219951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49</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07434" y="1347252"/>
            <a:ext cx="1031051" cy="307777"/>
          </a:xfrm>
          <a:prstGeom prst="rect">
            <a:avLst/>
          </a:prstGeom>
        </p:spPr>
        <p:txBody>
          <a:bodyPr wrap="none">
            <a:spAutoFit/>
          </a:bodyPr>
          <a:lstStyle/>
          <a:p>
            <a:r>
              <a:rPr lang="es-MX" b="1">
                <a:solidFill>
                  <a:srgbClr val="404040"/>
                </a:solidFill>
                <a:latin typeface="Inter"/>
              </a:rPr>
              <a:t>Practica 3</a:t>
            </a:r>
          </a:p>
        </p:txBody>
      </p:sp>
      <p:sp>
        <p:nvSpPr>
          <p:cNvPr id="10" name="Rectángulo 9"/>
          <p:cNvSpPr/>
          <p:nvPr/>
        </p:nvSpPr>
        <p:spPr>
          <a:xfrm>
            <a:off x="330744" y="1838303"/>
            <a:ext cx="5495021" cy="3323987"/>
          </a:xfrm>
          <a:prstGeom prst="rect">
            <a:avLst/>
          </a:prstGeom>
        </p:spPr>
        <p:txBody>
          <a:bodyPr wrap="square">
            <a:spAutoFit/>
          </a:bodyPr>
          <a:lstStyle/>
          <a:p>
            <a:pPr algn="just">
              <a:lnSpc>
                <a:spcPct val="150000"/>
              </a:lnSpc>
            </a:pPr>
            <a:r>
              <a:rPr lang="es-MX">
                <a:solidFill>
                  <a:srgbClr val="404040"/>
                </a:solidFill>
                <a:latin typeface="Inter"/>
              </a:rPr>
              <a:t>Eres parte de un equipo de análisis de datos en una empresa de venta de vehículos. La empresa tiene una base de datos que contiene información sobre los vehículos disponibles en distintos concesionarios. Tu tarea es procesar esta base de datos para filtrar los vehículos que cumplen con ciertas condiciones específicas, como el modelo, el año y el color. Además, debes comparar el tiempo de procesamiento al ejecutar esta tarea de forma secuencial y en paralelo, para determinar cuál enfoque es más eficiente. También debes mostrar el número de procesadores utilizados durante la ejecución en paralelo.</a:t>
            </a:r>
            <a:endParaRPr lang="es-MX"/>
          </a:p>
        </p:txBody>
      </p:sp>
      <p:pic>
        <p:nvPicPr>
          <p:cNvPr id="11" name="Imagen 10"/>
          <p:cNvPicPr>
            <a:picLocks noChangeAspect="1"/>
          </p:cNvPicPr>
          <p:nvPr/>
        </p:nvPicPr>
        <p:blipFill>
          <a:blip r:embed="rId4"/>
          <a:stretch>
            <a:fillRect/>
          </a:stretch>
        </p:blipFill>
        <p:spPr>
          <a:xfrm>
            <a:off x="6019126" y="1347252"/>
            <a:ext cx="4529467" cy="4404058"/>
          </a:xfrm>
          <a:prstGeom prst="rect">
            <a:avLst/>
          </a:prstGeom>
        </p:spPr>
      </p:pic>
    </p:spTree>
    <p:extLst>
      <p:ext uri="{BB962C8B-B14F-4D97-AF65-F5344CB8AC3E}">
        <p14:creationId xmlns:p14="http://schemas.microsoft.com/office/powerpoint/2010/main" val="323294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a:xfrm>
            <a:off x="8038807" y="6274677"/>
            <a:ext cx="2967880" cy="362601"/>
          </a:xfrm>
        </p:spPr>
        <p:txBody>
          <a:bodyPr/>
          <a:lstStyle/>
          <a:p>
            <a:pPr marL="0" lvl="0" indent="0" algn="r" rtl="0">
              <a:spcBef>
                <a:spcPts val="0"/>
              </a:spcBef>
              <a:spcAft>
                <a:spcPts val="0"/>
              </a:spcAft>
              <a:buNone/>
            </a:pPr>
            <a:fld id="{00000000-1234-1234-1234-123412341234}" type="slidenum">
              <a:rPr lang="es-MX" smtClean="0"/>
              <a:t>5</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367419" y="1856959"/>
            <a:ext cx="3523661" cy="3068500"/>
          </a:xfrm>
          <a:prstGeom prst="rect">
            <a:avLst/>
          </a:prstGeom>
        </p:spPr>
      </p:pic>
      <p:sp>
        <p:nvSpPr>
          <p:cNvPr id="3" name="Rectángulo 2"/>
          <p:cNvSpPr/>
          <p:nvPr/>
        </p:nvSpPr>
        <p:spPr>
          <a:xfrm>
            <a:off x="415947" y="1366443"/>
            <a:ext cx="6288901" cy="369332"/>
          </a:xfrm>
          <a:prstGeom prst="rect">
            <a:avLst/>
          </a:prstGeom>
        </p:spPr>
        <p:txBody>
          <a:bodyPr wrap="none">
            <a:spAutoFit/>
          </a:bodyPr>
          <a:lstStyle/>
          <a:p>
            <a:r>
              <a:rPr lang="es-MX" sz="1800" b="1"/>
              <a:t>1.1.2 Programas Concurrentes, Paralelos y Distribuidos</a:t>
            </a:r>
          </a:p>
        </p:txBody>
      </p:sp>
      <p:sp>
        <p:nvSpPr>
          <p:cNvPr id="9" name="Rectángulo 8"/>
          <p:cNvSpPr/>
          <p:nvPr/>
        </p:nvSpPr>
        <p:spPr>
          <a:xfrm>
            <a:off x="4546578" y="1809807"/>
            <a:ext cx="3496183" cy="366779"/>
          </a:xfrm>
          <a:prstGeom prst="rect">
            <a:avLst/>
          </a:prstGeom>
        </p:spPr>
        <p:txBody>
          <a:bodyPr wrap="square">
            <a:spAutoFit/>
          </a:bodyPr>
          <a:lstStyle/>
          <a:p>
            <a:pPr marL="285750" indent="-285750">
              <a:buFont typeface="Arial" panose="020B0604020202020204" pitchFamily="34" charset="0"/>
              <a:buChar char="•"/>
            </a:pPr>
            <a:r>
              <a:rPr lang="es-MX" sz="1800" b="1"/>
              <a:t>Programas</a:t>
            </a:r>
            <a:r>
              <a:rPr lang="es-MX" b="1"/>
              <a:t> Concurrentes</a:t>
            </a:r>
          </a:p>
        </p:txBody>
      </p:sp>
      <p:sp>
        <p:nvSpPr>
          <p:cNvPr id="10" name="Rectángulo 9"/>
          <p:cNvSpPr/>
          <p:nvPr/>
        </p:nvSpPr>
        <p:spPr>
          <a:xfrm>
            <a:off x="4546578" y="2117584"/>
            <a:ext cx="7369197" cy="825253"/>
          </a:xfrm>
          <a:prstGeom prst="rect">
            <a:avLst/>
          </a:prstGeom>
        </p:spPr>
        <p:txBody>
          <a:bodyPr wrap="square">
            <a:spAutoFit/>
          </a:bodyPr>
          <a:lstStyle/>
          <a:p>
            <a:pPr algn="just">
              <a:lnSpc>
                <a:spcPct val="150000"/>
              </a:lnSpc>
            </a:pPr>
            <a:r>
              <a:rPr lang="es-MX" sz="1600" b="1" u="sng"/>
              <a:t>Un sistema operativo </a:t>
            </a:r>
            <a:r>
              <a:rPr lang="es-MX" sz="1600"/>
              <a:t>ejecuta múltiples procesos al mismo tiempo, como navegar por internet mientras se escucha música.</a:t>
            </a:r>
          </a:p>
        </p:txBody>
      </p:sp>
      <p:sp>
        <p:nvSpPr>
          <p:cNvPr id="12" name="Rectángulo 11"/>
          <p:cNvSpPr/>
          <p:nvPr/>
        </p:nvSpPr>
        <p:spPr>
          <a:xfrm>
            <a:off x="4503347" y="3024430"/>
            <a:ext cx="3346974" cy="366779"/>
          </a:xfrm>
          <a:prstGeom prst="rect">
            <a:avLst/>
          </a:prstGeom>
        </p:spPr>
        <p:txBody>
          <a:bodyPr wrap="square">
            <a:spAutoFit/>
          </a:bodyPr>
          <a:lstStyle/>
          <a:p>
            <a:pPr marL="285750" indent="-285750">
              <a:buFont typeface="Arial" panose="020B0604020202020204" pitchFamily="34" charset="0"/>
              <a:buChar char="•"/>
            </a:pPr>
            <a:r>
              <a:rPr lang="es-MX" sz="1800" b="1"/>
              <a:t>Programas Paralelos</a:t>
            </a:r>
          </a:p>
        </p:txBody>
      </p:sp>
      <p:sp>
        <p:nvSpPr>
          <p:cNvPr id="13" name="Rectángulo 12"/>
          <p:cNvSpPr/>
          <p:nvPr/>
        </p:nvSpPr>
        <p:spPr>
          <a:xfrm>
            <a:off x="4546578" y="3355586"/>
            <a:ext cx="7369197" cy="1054490"/>
          </a:xfrm>
          <a:prstGeom prst="rect">
            <a:avLst/>
          </a:prstGeom>
        </p:spPr>
        <p:txBody>
          <a:bodyPr wrap="square">
            <a:spAutoFit/>
          </a:bodyPr>
          <a:lstStyle/>
          <a:p>
            <a:pPr algn="just">
              <a:lnSpc>
                <a:spcPct val="150000"/>
              </a:lnSpc>
            </a:pPr>
            <a:r>
              <a:rPr lang="es-MX" b="1" u="sng"/>
              <a:t>Procesamiento de Imágene</a:t>
            </a:r>
            <a:r>
              <a:rPr lang="es-MX" b="1"/>
              <a:t>s</a:t>
            </a:r>
            <a:r>
              <a:rPr lang="es-MX"/>
              <a:t>: Un programa de edición de fotos divide una imagen en fragmentos y aplica filtros a cada parte simultáneamente en diferentes núcleos del procesador.</a:t>
            </a:r>
          </a:p>
        </p:txBody>
      </p:sp>
      <p:sp>
        <p:nvSpPr>
          <p:cNvPr id="14" name="Rectángulo 13"/>
          <p:cNvSpPr/>
          <p:nvPr/>
        </p:nvSpPr>
        <p:spPr>
          <a:xfrm>
            <a:off x="4546577" y="4565781"/>
            <a:ext cx="7369197" cy="738664"/>
          </a:xfrm>
          <a:prstGeom prst="rect">
            <a:avLst/>
          </a:prstGeom>
        </p:spPr>
        <p:txBody>
          <a:bodyPr wrap="square">
            <a:spAutoFit/>
          </a:bodyPr>
          <a:lstStyle/>
          <a:p>
            <a:pPr algn="just">
              <a:lnSpc>
                <a:spcPct val="150000"/>
              </a:lnSpc>
            </a:pPr>
            <a:r>
              <a:rPr lang="es-MX" b="1" u="sng"/>
              <a:t>Entrenamiento de Redes Neuronal</a:t>
            </a:r>
            <a:r>
              <a:rPr lang="es-MX" b="1"/>
              <a:t>es</a:t>
            </a:r>
            <a:r>
              <a:rPr lang="es-MX"/>
              <a:t>: Algoritmos de Machine </a:t>
            </a:r>
            <a:r>
              <a:rPr lang="es-MX" err="1"/>
              <a:t>Learning</a:t>
            </a:r>
            <a:r>
              <a:rPr lang="es-MX"/>
              <a:t> distribuyen el cálculo de pesos y activaciones en varias </a:t>
            </a:r>
            <a:r>
              <a:rPr lang="es-MX" err="1"/>
              <a:t>GPUs</a:t>
            </a:r>
            <a:r>
              <a:rPr lang="es-MX"/>
              <a:t> para acelerar el aprendizaje.</a:t>
            </a:r>
          </a:p>
        </p:txBody>
      </p:sp>
      <p:sp>
        <p:nvSpPr>
          <p:cNvPr id="15" name="Rectángulo 14"/>
          <p:cNvSpPr/>
          <p:nvPr/>
        </p:nvSpPr>
        <p:spPr>
          <a:xfrm>
            <a:off x="4546578" y="5530664"/>
            <a:ext cx="3030162" cy="366779"/>
          </a:xfrm>
          <a:prstGeom prst="rect">
            <a:avLst/>
          </a:prstGeom>
        </p:spPr>
        <p:txBody>
          <a:bodyPr wrap="square">
            <a:spAutoFit/>
          </a:bodyPr>
          <a:lstStyle/>
          <a:p>
            <a:r>
              <a:rPr lang="es-MX" sz="1800" b="1"/>
              <a:t>Programas Distribuidos</a:t>
            </a:r>
          </a:p>
        </p:txBody>
      </p:sp>
      <p:sp>
        <p:nvSpPr>
          <p:cNvPr id="16" name="Rectángulo 15"/>
          <p:cNvSpPr/>
          <p:nvPr/>
        </p:nvSpPr>
        <p:spPr>
          <a:xfrm>
            <a:off x="4546577" y="5971562"/>
            <a:ext cx="7369197" cy="519604"/>
          </a:xfrm>
          <a:prstGeom prst="rect">
            <a:avLst/>
          </a:prstGeom>
        </p:spPr>
        <p:txBody>
          <a:bodyPr wrap="square">
            <a:spAutoFit/>
          </a:bodyPr>
          <a:lstStyle/>
          <a:p>
            <a:r>
              <a:rPr lang="es-MX" b="1" u="sng" err="1"/>
              <a:t>Blockchain</a:t>
            </a:r>
            <a:r>
              <a:rPr lang="es-MX" b="1" u="sng"/>
              <a:t> y </a:t>
            </a:r>
            <a:r>
              <a:rPr lang="es-MX" b="1" u="sng" err="1"/>
              <a:t>Criptomoneda</a:t>
            </a:r>
            <a:r>
              <a:rPr lang="es-MX" b="1" err="1"/>
              <a:t>s</a:t>
            </a:r>
            <a:r>
              <a:rPr lang="es-MX"/>
              <a:t>: La validación de transacciones se distribuye entre miles de nodos en la red.</a:t>
            </a:r>
          </a:p>
        </p:txBody>
      </p:sp>
    </p:spTree>
    <p:extLst>
      <p:ext uri="{BB962C8B-B14F-4D97-AF65-F5344CB8AC3E}">
        <p14:creationId xmlns:p14="http://schemas.microsoft.com/office/powerpoint/2010/main" val="4205327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50</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1175553" y="2121569"/>
            <a:ext cx="10673940" cy="400110"/>
          </a:xfrm>
          <a:prstGeom prst="rect">
            <a:avLst/>
          </a:prstGeom>
        </p:spPr>
        <p:txBody>
          <a:bodyPr wrap="square">
            <a:spAutoFit/>
          </a:bodyPr>
          <a:lstStyle/>
          <a:p>
            <a:r>
              <a:rPr lang="es-MX" sz="2000" b="1">
                <a:solidFill>
                  <a:srgbClr val="002060"/>
                </a:solidFill>
              </a:rPr>
              <a:t>Competencia es filtrar vehículos que cumplen con las siguientes características:</a:t>
            </a:r>
          </a:p>
        </p:txBody>
      </p:sp>
      <p:pic>
        <p:nvPicPr>
          <p:cNvPr id="3" name="Imagen 2"/>
          <p:cNvPicPr>
            <a:picLocks noChangeAspect="1"/>
          </p:cNvPicPr>
          <p:nvPr/>
        </p:nvPicPr>
        <p:blipFill>
          <a:blip r:embed="rId4"/>
          <a:stretch>
            <a:fillRect/>
          </a:stretch>
        </p:blipFill>
        <p:spPr>
          <a:xfrm>
            <a:off x="1686803" y="2938987"/>
            <a:ext cx="8535591" cy="3515216"/>
          </a:xfrm>
          <a:prstGeom prst="rect">
            <a:avLst/>
          </a:prstGeom>
        </p:spPr>
      </p:pic>
    </p:spTree>
    <p:extLst>
      <p:ext uri="{BB962C8B-B14F-4D97-AF65-F5344CB8AC3E}">
        <p14:creationId xmlns:p14="http://schemas.microsoft.com/office/powerpoint/2010/main" val="3475758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51</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07434" y="1347252"/>
            <a:ext cx="1031051" cy="307777"/>
          </a:xfrm>
          <a:prstGeom prst="rect">
            <a:avLst/>
          </a:prstGeom>
        </p:spPr>
        <p:txBody>
          <a:bodyPr wrap="none">
            <a:spAutoFit/>
          </a:bodyPr>
          <a:lstStyle/>
          <a:p>
            <a:r>
              <a:rPr lang="es-MX" b="1">
                <a:solidFill>
                  <a:srgbClr val="404040"/>
                </a:solidFill>
                <a:latin typeface="Inter"/>
              </a:rPr>
              <a:t>Ejemplo 3</a:t>
            </a:r>
          </a:p>
        </p:txBody>
      </p:sp>
      <p:pic>
        <p:nvPicPr>
          <p:cNvPr id="9" name="Imagen 8"/>
          <p:cNvPicPr>
            <a:picLocks noChangeAspect="1"/>
          </p:cNvPicPr>
          <p:nvPr/>
        </p:nvPicPr>
        <p:blipFill>
          <a:blip r:embed="rId4"/>
          <a:stretch>
            <a:fillRect/>
          </a:stretch>
        </p:blipFill>
        <p:spPr>
          <a:xfrm>
            <a:off x="2411891" y="1810515"/>
            <a:ext cx="6860762" cy="4807594"/>
          </a:xfrm>
          <a:prstGeom prst="rect">
            <a:avLst/>
          </a:prstGeom>
        </p:spPr>
      </p:pic>
    </p:spTree>
    <p:extLst>
      <p:ext uri="{BB962C8B-B14F-4D97-AF65-F5344CB8AC3E}">
        <p14:creationId xmlns:p14="http://schemas.microsoft.com/office/powerpoint/2010/main" val="20884000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52</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382848" y="1649921"/>
            <a:ext cx="5896798" cy="1390844"/>
          </a:xfrm>
          <a:prstGeom prst="rect">
            <a:avLst/>
          </a:prstGeom>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sp>
        <p:nvSpPr>
          <p:cNvPr id="13" name="Rectángulo 12"/>
          <p:cNvSpPr/>
          <p:nvPr/>
        </p:nvSpPr>
        <p:spPr>
          <a:xfrm>
            <a:off x="382848" y="1140316"/>
            <a:ext cx="1484702" cy="461665"/>
          </a:xfrm>
          <a:prstGeom prst="rect">
            <a:avLst/>
          </a:prstGeom>
        </p:spPr>
        <p:txBody>
          <a:bodyPr wrap="none">
            <a:spAutoFit/>
          </a:bodyPr>
          <a:lstStyle/>
          <a:p>
            <a:r>
              <a:rPr lang="es-MX" sz="2400" b="1">
                <a:solidFill>
                  <a:srgbClr val="002060"/>
                </a:solidFill>
              </a:rPr>
              <a:t>Librerías</a:t>
            </a:r>
            <a:endParaRPr lang="es-MX"/>
          </a:p>
        </p:txBody>
      </p:sp>
      <p:pic>
        <p:nvPicPr>
          <p:cNvPr id="14" name="Imagen 13"/>
          <p:cNvPicPr>
            <a:picLocks noChangeAspect="1"/>
          </p:cNvPicPr>
          <p:nvPr/>
        </p:nvPicPr>
        <p:blipFill>
          <a:blip r:embed="rId5"/>
          <a:stretch>
            <a:fillRect/>
          </a:stretch>
        </p:blipFill>
        <p:spPr>
          <a:xfrm>
            <a:off x="382848" y="3755331"/>
            <a:ext cx="8813307" cy="2601019"/>
          </a:xfrm>
          <a:prstGeom prst="rect">
            <a:avLst/>
          </a:prstGeom>
        </p:spPr>
      </p:pic>
      <p:sp>
        <p:nvSpPr>
          <p:cNvPr id="15" name="Rectángulo 14"/>
          <p:cNvSpPr/>
          <p:nvPr/>
        </p:nvSpPr>
        <p:spPr>
          <a:xfrm>
            <a:off x="382848" y="3305942"/>
            <a:ext cx="1923925" cy="400110"/>
          </a:xfrm>
          <a:prstGeom prst="rect">
            <a:avLst/>
          </a:prstGeom>
        </p:spPr>
        <p:txBody>
          <a:bodyPr wrap="none">
            <a:spAutoFit/>
          </a:bodyPr>
          <a:lstStyle/>
          <a:p>
            <a:r>
              <a:rPr lang="es-MX" sz="2000" b="1">
                <a:solidFill>
                  <a:srgbClr val="002060"/>
                </a:solidFill>
              </a:rPr>
              <a:t>Base de datos</a:t>
            </a:r>
            <a:endParaRPr lang="es-MX" sz="2000"/>
          </a:p>
        </p:txBody>
      </p:sp>
    </p:spTree>
    <p:extLst>
      <p:ext uri="{BB962C8B-B14F-4D97-AF65-F5344CB8AC3E}">
        <p14:creationId xmlns:p14="http://schemas.microsoft.com/office/powerpoint/2010/main" val="3869002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53</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pic>
        <p:nvPicPr>
          <p:cNvPr id="2" name="Imagen 1"/>
          <p:cNvPicPr>
            <a:picLocks noChangeAspect="1"/>
          </p:cNvPicPr>
          <p:nvPr/>
        </p:nvPicPr>
        <p:blipFill rotWithShape="1">
          <a:blip r:embed="rId4"/>
          <a:srcRect t="19538"/>
          <a:stretch/>
        </p:blipFill>
        <p:spPr>
          <a:xfrm>
            <a:off x="258545" y="1563597"/>
            <a:ext cx="6924680" cy="1082657"/>
          </a:xfrm>
          <a:prstGeom prst="rect">
            <a:avLst/>
          </a:prstGeom>
        </p:spPr>
      </p:pic>
      <p:sp>
        <p:nvSpPr>
          <p:cNvPr id="3" name="Rectángulo 2"/>
          <p:cNvSpPr/>
          <p:nvPr/>
        </p:nvSpPr>
        <p:spPr>
          <a:xfrm>
            <a:off x="258545" y="1181777"/>
            <a:ext cx="7631689" cy="369332"/>
          </a:xfrm>
          <a:prstGeom prst="rect">
            <a:avLst/>
          </a:prstGeom>
        </p:spPr>
        <p:txBody>
          <a:bodyPr wrap="square">
            <a:spAutoFit/>
          </a:bodyPr>
          <a:lstStyle/>
          <a:p>
            <a:r>
              <a:rPr lang="es-MX" sz="1800" b="1">
                <a:solidFill>
                  <a:schemeClr val="accent1"/>
                </a:solidFill>
                <a:latin typeface="+mj-lt"/>
              </a:rPr>
              <a:t>Condiciones de filtrado (pueden ser definidas por el usuario)</a:t>
            </a:r>
          </a:p>
        </p:txBody>
      </p:sp>
      <p:pic>
        <p:nvPicPr>
          <p:cNvPr id="9" name="Imagen 8"/>
          <p:cNvPicPr>
            <a:picLocks noChangeAspect="1"/>
          </p:cNvPicPr>
          <p:nvPr/>
        </p:nvPicPr>
        <p:blipFill>
          <a:blip r:embed="rId5"/>
          <a:stretch>
            <a:fillRect/>
          </a:stretch>
        </p:blipFill>
        <p:spPr>
          <a:xfrm>
            <a:off x="382848" y="3196390"/>
            <a:ext cx="5727509" cy="3630003"/>
          </a:xfrm>
          <a:prstGeom prst="rect">
            <a:avLst/>
          </a:prstGeom>
        </p:spPr>
      </p:pic>
      <p:sp>
        <p:nvSpPr>
          <p:cNvPr id="10" name="Rectángulo 9"/>
          <p:cNvSpPr/>
          <p:nvPr/>
        </p:nvSpPr>
        <p:spPr>
          <a:xfrm>
            <a:off x="258545" y="2842448"/>
            <a:ext cx="7434606" cy="338554"/>
          </a:xfrm>
          <a:prstGeom prst="rect">
            <a:avLst/>
          </a:prstGeom>
        </p:spPr>
        <p:txBody>
          <a:bodyPr wrap="square">
            <a:spAutoFit/>
          </a:bodyPr>
          <a:lstStyle/>
          <a:p>
            <a:r>
              <a:rPr lang="es-MX" sz="1600" b="1">
                <a:solidFill>
                  <a:schemeClr val="accent1"/>
                </a:solidFill>
                <a:latin typeface="+mj-lt"/>
              </a:rPr>
              <a:t>Función para filtrar los vehículos según las dependencias</a:t>
            </a:r>
          </a:p>
        </p:txBody>
      </p:sp>
    </p:spTree>
    <p:extLst>
      <p:ext uri="{BB962C8B-B14F-4D97-AF65-F5344CB8AC3E}">
        <p14:creationId xmlns:p14="http://schemas.microsoft.com/office/powerpoint/2010/main" val="3475273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54</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pic>
        <p:nvPicPr>
          <p:cNvPr id="2" name="Imagen 1"/>
          <p:cNvPicPr>
            <a:picLocks noChangeAspect="1"/>
          </p:cNvPicPr>
          <p:nvPr/>
        </p:nvPicPr>
        <p:blipFill>
          <a:blip r:embed="rId4"/>
          <a:stretch>
            <a:fillRect/>
          </a:stretch>
        </p:blipFill>
        <p:spPr>
          <a:xfrm>
            <a:off x="258545" y="1748252"/>
            <a:ext cx="6944694" cy="3515216"/>
          </a:xfrm>
          <a:prstGeom prst="rect">
            <a:avLst/>
          </a:prstGeom>
        </p:spPr>
      </p:pic>
      <p:sp>
        <p:nvSpPr>
          <p:cNvPr id="16" name="Rectángulo 15"/>
          <p:cNvSpPr/>
          <p:nvPr/>
        </p:nvSpPr>
        <p:spPr>
          <a:xfrm>
            <a:off x="258545" y="1181777"/>
            <a:ext cx="7631689" cy="369332"/>
          </a:xfrm>
          <a:prstGeom prst="rect">
            <a:avLst/>
          </a:prstGeom>
        </p:spPr>
        <p:txBody>
          <a:bodyPr wrap="square">
            <a:spAutoFit/>
          </a:bodyPr>
          <a:lstStyle/>
          <a:p>
            <a:r>
              <a:rPr lang="es-MX" sz="1800" b="1">
                <a:solidFill>
                  <a:schemeClr val="accent1"/>
                </a:solidFill>
                <a:latin typeface="+mj-lt"/>
              </a:rPr>
              <a:t>Ejecución secuencial</a:t>
            </a:r>
          </a:p>
        </p:txBody>
      </p:sp>
      <p:pic>
        <p:nvPicPr>
          <p:cNvPr id="3" name="Imagen 2"/>
          <p:cNvPicPr>
            <a:picLocks noChangeAspect="1"/>
          </p:cNvPicPr>
          <p:nvPr/>
        </p:nvPicPr>
        <p:blipFill>
          <a:blip r:embed="rId5"/>
          <a:stretch>
            <a:fillRect/>
          </a:stretch>
        </p:blipFill>
        <p:spPr>
          <a:xfrm>
            <a:off x="4449481" y="5263468"/>
            <a:ext cx="6611273" cy="1381318"/>
          </a:xfrm>
          <a:prstGeom prst="rect">
            <a:avLst/>
          </a:prstGeom>
        </p:spPr>
      </p:pic>
      <p:sp>
        <p:nvSpPr>
          <p:cNvPr id="17" name="Rectángulo 16"/>
          <p:cNvSpPr/>
          <p:nvPr/>
        </p:nvSpPr>
        <p:spPr>
          <a:xfrm>
            <a:off x="4449481" y="4840594"/>
            <a:ext cx="7631689" cy="369332"/>
          </a:xfrm>
          <a:prstGeom prst="rect">
            <a:avLst/>
          </a:prstGeom>
        </p:spPr>
        <p:txBody>
          <a:bodyPr wrap="square">
            <a:spAutoFit/>
          </a:bodyPr>
          <a:lstStyle/>
          <a:p>
            <a:r>
              <a:rPr lang="es-MX" sz="1800" b="1">
                <a:solidFill>
                  <a:schemeClr val="accent1"/>
                </a:solidFill>
                <a:latin typeface="+mj-lt"/>
              </a:rPr>
              <a:t>Medir tiempo</a:t>
            </a:r>
          </a:p>
        </p:txBody>
      </p:sp>
    </p:spTree>
    <p:extLst>
      <p:ext uri="{BB962C8B-B14F-4D97-AF65-F5344CB8AC3E}">
        <p14:creationId xmlns:p14="http://schemas.microsoft.com/office/powerpoint/2010/main" val="3654204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55</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pic>
        <p:nvPicPr>
          <p:cNvPr id="2" name="Imagen 1"/>
          <p:cNvPicPr>
            <a:picLocks noChangeAspect="1"/>
          </p:cNvPicPr>
          <p:nvPr/>
        </p:nvPicPr>
        <p:blipFill rotWithShape="1">
          <a:blip r:embed="rId4"/>
          <a:srcRect t="5443"/>
          <a:stretch/>
        </p:blipFill>
        <p:spPr>
          <a:xfrm>
            <a:off x="258545" y="1748252"/>
            <a:ext cx="10431331" cy="4242671"/>
          </a:xfrm>
          <a:prstGeom prst="rect">
            <a:avLst/>
          </a:prstGeom>
        </p:spPr>
      </p:pic>
      <p:sp>
        <p:nvSpPr>
          <p:cNvPr id="9" name="Rectángulo 8"/>
          <p:cNvSpPr/>
          <p:nvPr/>
        </p:nvSpPr>
        <p:spPr>
          <a:xfrm>
            <a:off x="258545" y="1181777"/>
            <a:ext cx="7631689" cy="369332"/>
          </a:xfrm>
          <a:prstGeom prst="rect">
            <a:avLst/>
          </a:prstGeom>
        </p:spPr>
        <p:txBody>
          <a:bodyPr wrap="square">
            <a:spAutoFit/>
          </a:bodyPr>
          <a:lstStyle/>
          <a:p>
            <a:r>
              <a:rPr lang="es-MX" sz="1800" b="1">
                <a:solidFill>
                  <a:schemeClr val="accent1"/>
                </a:solidFill>
                <a:latin typeface="+mj-lt"/>
              </a:rPr>
              <a:t>Ejecución en paralelo</a:t>
            </a:r>
          </a:p>
        </p:txBody>
      </p:sp>
    </p:spTree>
    <p:extLst>
      <p:ext uri="{BB962C8B-B14F-4D97-AF65-F5344CB8AC3E}">
        <p14:creationId xmlns:p14="http://schemas.microsoft.com/office/powerpoint/2010/main" val="3076061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56</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sp>
        <p:nvSpPr>
          <p:cNvPr id="9" name="Rectángulo 8"/>
          <p:cNvSpPr/>
          <p:nvPr/>
        </p:nvSpPr>
        <p:spPr>
          <a:xfrm>
            <a:off x="258545" y="1181777"/>
            <a:ext cx="7631689" cy="369332"/>
          </a:xfrm>
          <a:prstGeom prst="rect">
            <a:avLst/>
          </a:prstGeom>
        </p:spPr>
        <p:txBody>
          <a:bodyPr wrap="square">
            <a:spAutoFit/>
          </a:bodyPr>
          <a:lstStyle/>
          <a:p>
            <a:r>
              <a:rPr lang="es-MX" sz="1800" b="1">
                <a:solidFill>
                  <a:schemeClr val="accent1"/>
                </a:solidFill>
                <a:latin typeface="+mj-lt"/>
              </a:rPr>
              <a:t>Medición de tiempo en paralelo</a:t>
            </a:r>
          </a:p>
        </p:txBody>
      </p:sp>
      <p:pic>
        <p:nvPicPr>
          <p:cNvPr id="2" name="Imagen 1"/>
          <p:cNvPicPr>
            <a:picLocks noChangeAspect="1"/>
          </p:cNvPicPr>
          <p:nvPr/>
        </p:nvPicPr>
        <p:blipFill>
          <a:blip r:embed="rId4"/>
          <a:stretch>
            <a:fillRect/>
          </a:stretch>
        </p:blipFill>
        <p:spPr>
          <a:xfrm>
            <a:off x="258545" y="1748252"/>
            <a:ext cx="6630325" cy="1533739"/>
          </a:xfrm>
          <a:prstGeom prst="rect">
            <a:avLst/>
          </a:prstGeom>
        </p:spPr>
      </p:pic>
      <p:pic>
        <p:nvPicPr>
          <p:cNvPr id="3" name="Imagen 2"/>
          <p:cNvPicPr>
            <a:picLocks noChangeAspect="1"/>
          </p:cNvPicPr>
          <p:nvPr/>
        </p:nvPicPr>
        <p:blipFill rotWithShape="1">
          <a:blip r:embed="rId5"/>
          <a:srcRect t="19273"/>
          <a:stretch/>
        </p:blipFill>
        <p:spPr>
          <a:xfrm>
            <a:off x="258545" y="4044098"/>
            <a:ext cx="8707065" cy="1207373"/>
          </a:xfrm>
          <a:prstGeom prst="rect">
            <a:avLst/>
          </a:prstGeom>
        </p:spPr>
      </p:pic>
      <p:sp>
        <p:nvSpPr>
          <p:cNvPr id="13" name="Rectángulo 12"/>
          <p:cNvSpPr/>
          <p:nvPr/>
        </p:nvSpPr>
        <p:spPr>
          <a:xfrm>
            <a:off x="175275" y="3474880"/>
            <a:ext cx="7631689" cy="369332"/>
          </a:xfrm>
          <a:prstGeom prst="rect">
            <a:avLst/>
          </a:prstGeom>
        </p:spPr>
        <p:txBody>
          <a:bodyPr wrap="square">
            <a:spAutoFit/>
          </a:bodyPr>
          <a:lstStyle/>
          <a:p>
            <a:r>
              <a:rPr lang="es-MX" sz="1800" b="1">
                <a:solidFill>
                  <a:schemeClr val="accent1"/>
                </a:solidFill>
                <a:latin typeface="+mj-lt"/>
              </a:rPr>
              <a:t>Comparar tiempos</a:t>
            </a:r>
          </a:p>
        </p:txBody>
      </p:sp>
    </p:spTree>
    <p:extLst>
      <p:ext uri="{BB962C8B-B14F-4D97-AF65-F5344CB8AC3E}">
        <p14:creationId xmlns:p14="http://schemas.microsoft.com/office/powerpoint/2010/main" val="912621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57</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pic>
        <p:nvPicPr>
          <p:cNvPr id="2" name="Imagen 1"/>
          <p:cNvPicPr>
            <a:picLocks noChangeAspect="1"/>
          </p:cNvPicPr>
          <p:nvPr/>
        </p:nvPicPr>
        <p:blipFill rotWithShape="1">
          <a:blip r:embed="rId4"/>
          <a:srcRect t="9403" b="46617"/>
          <a:stretch/>
        </p:blipFill>
        <p:spPr>
          <a:xfrm>
            <a:off x="382848" y="2017335"/>
            <a:ext cx="9872720" cy="1507007"/>
          </a:xfrm>
          <a:prstGeom prst="rect">
            <a:avLst/>
          </a:prstGeom>
        </p:spPr>
      </p:pic>
      <p:pic>
        <p:nvPicPr>
          <p:cNvPr id="9" name="Imagen 8"/>
          <p:cNvPicPr>
            <a:picLocks noChangeAspect="1"/>
          </p:cNvPicPr>
          <p:nvPr/>
        </p:nvPicPr>
        <p:blipFill rotWithShape="1">
          <a:blip r:embed="rId4"/>
          <a:srcRect t="90846" b="-5884"/>
          <a:stretch/>
        </p:blipFill>
        <p:spPr>
          <a:xfrm>
            <a:off x="382847" y="4185974"/>
            <a:ext cx="9872720" cy="515266"/>
          </a:xfrm>
          <a:prstGeom prst="rect">
            <a:avLst/>
          </a:prstGeom>
        </p:spPr>
      </p:pic>
      <p:sp>
        <p:nvSpPr>
          <p:cNvPr id="10" name="Rectángulo 9"/>
          <p:cNvSpPr/>
          <p:nvPr/>
        </p:nvSpPr>
        <p:spPr>
          <a:xfrm>
            <a:off x="382847" y="3816642"/>
            <a:ext cx="7631689" cy="369332"/>
          </a:xfrm>
          <a:prstGeom prst="rect">
            <a:avLst/>
          </a:prstGeom>
        </p:spPr>
        <p:txBody>
          <a:bodyPr wrap="square">
            <a:spAutoFit/>
          </a:bodyPr>
          <a:lstStyle/>
          <a:p>
            <a:r>
              <a:rPr lang="es-MX" sz="1800" b="1">
                <a:solidFill>
                  <a:schemeClr val="accent1"/>
                </a:solidFill>
                <a:latin typeface="+mj-lt"/>
              </a:rPr>
              <a:t>Comparar tiempos de ejecución </a:t>
            </a:r>
          </a:p>
        </p:txBody>
      </p:sp>
      <p:sp>
        <p:nvSpPr>
          <p:cNvPr id="11" name="Rectángulo 10"/>
          <p:cNvSpPr/>
          <p:nvPr/>
        </p:nvSpPr>
        <p:spPr>
          <a:xfrm>
            <a:off x="382847" y="1480577"/>
            <a:ext cx="7631689" cy="369332"/>
          </a:xfrm>
          <a:prstGeom prst="rect">
            <a:avLst/>
          </a:prstGeom>
        </p:spPr>
        <p:txBody>
          <a:bodyPr wrap="square">
            <a:spAutoFit/>
          </a:bodyPr>
          <a:lstStyle/>
          <a:p>
            <a:r>
              <a:rPr lang="es-MX" sz="1800" b="1">
                <a:solidFill>
                  <a:schemeClr val="accent1"/>
                </a:solidFill>
                <a:latin typeface="+mj-lt"/>
              </a:rPr>
              <a:t>Ejecución de las funciones secuencia y paralelo</a:t>
            </a:r>
          </a:p>
        </p:txBody>
      </p:sp>
    </p:spTree>
    <p:extLst>
      <p:ext uri="{BB962C8B-B14F-4D97-AF65-F5344CB8AC3E}">
        <p14:creationId xmlns:p14="http://schemas.microsoft.com/office/powerpoint/2010/main" val="3800677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58</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p:cNvSpPr/>
          <p:nvPr/>
        </p:nvSpPr>
        <p:spPr>
          <a:xfrm>
            <a:off x="382848" y="784599"/>
            <a:ext cx="1031051" cy="307777"/>
          </a:xfrm>
          <a:prstGeom prst="rect">
            <a:avLst/>
          </a:prstGeom>
        </p:spPr>
        <p:txBody>
          <a:bodyPr wrap="none">
            <a:spAutoFit/>
          </a:bodyPr>
          <a:lstStyle/>
          <a:p>
            <a:r>
              <a:rPr lang="es-MX" b="1">
                <a:solidFill>
                  <a:srgbClr val="404040"/>
                </a:solidFill>
                <a:latin typeface="Inter"/>
              </a:rPr>
              <a:t>Ejemplo 3</a:t>
            </a:r>
          </a:p>
        </p:txBody>
      </p:sp>
      <p:sp>
        <p:nvSpPr>
          <p:cNvPr id="2" name="Rectángulo 1"/>
          <p:cNvSpPr/>
          <p:nvPr/>
        </p:nvSpPr>
        <p:spPr>
          <a:xfrm>
            <a:off x="309561" y="1277542"/>
            <a:ext cx="2747868" cy="307777"/>
          </a:xfrm>
          <a:prstGeom prst="rect">
            <a:avLst/>
          </a:prstGeom>
        </p:spPr>
        <p:txBody>
          <a:bodyPr wrap="none">
            <a:spAutoFit/>
          </a:bodyPr>
          <a:lstStyle/>
          <a:p>
            <a:r>
              <a:rPr lang="es-MX" b="1">
                <a:solidFill>
                  <a:schemeClr val="accent1"/>
                </a:solidFill>
              </a:rPr>
              <a:t>Resultados de la compilación </a:t>
            </a:r>
          </a:p>
        </p:txBody>
      </p:sp>
      <p:pic>
        <p:nvPicPr>
          <p:cNvPr id="3" name="Imagen 2"/>
          <p:cNvPicPr>
            <a:picLocks noChangeAspect="1"/>
          </p:cNvPicPr>
          <p:nvPr/>
        </p:nvPicPr>
        <p:blipFill>
          <a:blip r:embed="rId4"/>
          <a:stretch>
            <a:fillRect/>
          </a:stretch>
        </p:blipFill>
        <p:spPr>
          <a:xfrm>
            <a:off x="309717" y="1770485"/>
            <a:ext cx="11065110" cy="4361430"/>
          </a:xfrm>
          <a:prstGeom prst="rect">
            <a:avLst/>
          </a:prstGeom>
        </p:spPr>
      </p:pic>
    </p:spTree>
    <p:extLst>
      <p:ext uri="{BB962C8B-B14F-4D97-AF65-F5344CB8AC3E}">
        <p14:creationId xmlns:p14="http://schemas.microsoft.com/office/powerpoint/2010/main" val="3382510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59</a:t>
            </a:fld>
            <a:endParaRPr lang="es-MX"/>
          </a:p>
        </p:txBody>
      </p:sp>
      <p:sp>
        <p:nvSpPr>
          <p:cNvPr id="5" name="Google Shape;90;p1"/>
          <p:cNvSpPr/>
          <p:nvPr/>
        </p:nvSpPr>
        <p:spPr>
          <a:xfrm>
            <a:off x="197963" y="1308721"/>
            <a:ext cx="4788816"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b="1" i="0" u="none" strike="noStrike" cap="none">
                <a:solidFill>
                  <a:srgbClr val="002060"/>
                </a:solidFill>
                <a:latin typeface="+mj-lt"/>
                <a:ea typeface="Times New Roman"/>
                <a:cs typeface="Times New Roman"/>
                <a:sym typeface="Times New Roman"/>
              </a:rPr>
              <a:t>Conclusiones de la práctica </a:t>
            </a:r>
            <a:endParaRPr sz="1800">
              <a:solidFill>
                <a:srgbClr val="002060"/>
              </a:solidFill>
              <a:latin typeface="+mj-lt"/>
            </a:endParaRP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258545" y="1932478"/>
            <a:ext cx="11751203"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s-MX" sz="1800">
                <a:solidFill>
                  <a:schemeClr val="tx1"/>
                </a:solidFill>
                <a:latin typeface="+mj-lt"/>
              </a:rPr>
              <a:t>El filtrado de datos es una operación fundamental en el procesamiento de información.</a:t>
            </a:r>
          </a:p>
          <a:p>
            <a:pPr marL="285750" indent="-285750" algn="just">
              <a:lnSpc>
                <a:spcPct val="150000"/>
              </a:lnSpc>
              <a:buFont typeface="Arial" panose="020B0604020202020204" pitchFamily="34" charset="0"/>
              <a:buChar char="•"/>
            </a:pPr>
            <a:r>
              <a:rPr lang="es-MX" sz="1800">
                <a:solidFill>
                  <a:schemeClr val="tx1"/>
                </a:solidFill>
                <a:latin typeface="+mj-lt"/>
              </a:rPr>
              <a:t>El uso de diccionarios y listas en Python permite manejar datos estructurados de manera eficiente y flexible.</a:t>
            </a:r>
          </a:p>
          <a:p>
            <a:pPr marL="285750" indent="-285750" algn="just">
              <a:lnSpc>
                <a:spcPct val="150000"/>
              </a:lnSpc>
              <a:buFont typeface="Arial" panose="020B0604020202020204" pitchFamily="34" charset="0"/>
              <a:buChar char="•"/>
            </a:pPr>
            <a:r>
              <a:rPr lang="es-MX" sz="1800">
                <a:solidFill>
                  <a:schemeClr val="tx1"/>
                </a:solidFill>
                <a:latin typeface="+mj-lt"/>
              </a:rPr>
              <a:t>El algoritmo tiene una complejidad temporal de </a:t>
            </a:r>
            <a:r>
              <a:rPr lang="es-MX" sz="1800" i="1">
                <a:solidFill>
                  <a:schemeClr val="tx1"/>
                </a:solidFill>
                <a:latin typeface="+mj-lt"/>
              </a:rPr>
              <a:t>O</a:t>
            </a:r>
            <a:r>
              <a:rPr lang="es-MX" sz="1800">
                <a:solidFill>
                  <a:schemeClr val="tx1"/>
                </a:solidFill>
                <a:latin typeface="+mj-lt"/>
              </a:rPr>
              <a:t>(</a:t>
            </a:r>
            <a:r>
              <a:rPr lang="es-MX" sz="1800" i="1" err="1">
                <a:solidFill>
                  <a:schemeClr val="tx1"/>
                </a:solidFill>
                <a:latin typeface="+mj-lt"/>
              </a:rPr>
              <a:t>n</a:t>
            </a:r>
            <a:r>
              <a:rPr lang="es-MX" sz="1800" err="1">
                <a:solidFill>
                  <a:schemeClr val="tx1"/>
                </a:solidFill>
                <a:latin typeface="+mj-lt"/>
              </a:rPr>
              <a:t>⋅</a:t>
            </a:r>
            <a:r>
              <a:rPr lang="es-MX" sz="1800" i="1" err="1">
                <a:solidFill>
                  <a:schemeClr val="tx1"/>
                </a:solidFill>
                <a:latin typeface="+mj-lt"/>
              </a:rPr>
              <a:t>m</a:t>
            </a:r>
            <a:r>
              <a:rPr lang="es-MX" sz="1800">
                <a:solidFill>
                  <a:schemeClr val="tx1"/>
                </a:solidFill>
                <a:latin typeface="+mj-lt"/>
              </a:rPr>
              <a:t>), donde </a:t>
            </a:r>
            <a:r>
              <a:rPr lang="es-MX" sz="1800" i="1">
                <a:solidFill>
                  <a:schemeClr val="tx1"/>
                </a:solidFill>
                <a:latin typeface="+mj-lt"/>
              </a:rPr>
              <a:t>n</a:t>
            </a:r>
            <a:r>
              <a:rPr lang="es-MX" sz="1800">
                <a:solidFill>
                  <a:schemeClr val="tx1"/>
                </a:solidFill>
                <a:latin typeface="+mj-lt"/>
              </a:rPr>
              <a:t> es el número de vehículos y </a:t>
            </a:r>
            <a:r>
              <a:rPr lang="es-MX" sz="1800" i="1">
                <a:solidFill>
                  <a:schemeClr val="tx1"/>
                </a:solidFill>
                <a:latin typeface="+mj-lt"/>
              </a:rPr>
              <a:t>m</a:t>
            </a:r>
            <a:r>
              <a:rPr lang="es-MX" sz="1800">
                <a:solidFill>
                  <a:schemeClr val="tx1"/>
                </a:solidFill>
                <a:latin typeface="+mj-lt"/>
              </a:rPr>
              <a:t> es el número de condiciones.</a:t>
            </a:r>
          </a:p>
          <a:p>
            <a:pPr marL="285750" indent="-285750" algn="just">
              <a:lnSpc>
                <a:spcPct val="150000"/>
              </a:lnSpc>
              <a:buFont typeface="Arial" panose="020B0604020202020204" pitchFamily="34" charset="0"/>
              <a:buChar char="•"/>
            </a:pPr>
            <a:r>
              <a:rPr lang="es-MX" sz="1800">
                <a:latin typeface="+mj-lt"/>
              </a:rPr>
              <a:t>La función</a:t>
            </a:r>
            <a:r>
              <a:rPr lang="es-MX" sz="1800">
                <a:solidFill>
                  <a:schemeClr val="tx1"/>
                </a:solidFill>
                <a:latin typeface="+mj-lt"/>
              </a:rPr>
              <a:t> </a:t>
            </a:r>
            <a:r>
              <a:rPr lang="es-MX" sz="1800" err="1">
                <a:solidFill>
                  <a:schemeClr val="tx1"/>
                </a:solidFill>
                <a:latin typeface="+mj-lt"/>
              </a:rPr>
              <a:t>Filtrar_vehículos</a:t>
            </a:r>
            <a:r>
              <a:rPr lang="es-MX" sz="1800">
                <a:solidFill>
                  <a:schemeClr val="tx1"/>
                </a:solidFill>
                <a:latin typeface="+mj-lt"/>
              </a:rPr>
              <a:t> </a:t>
            </a:r>
            <a:r>
              <a:rPr lang="es-MX" sz="1800">
                <a:latin typeface="+mj-lt"/>
              </a:rPr>
              <a:t>está diseñada de manera modular, lo que permite reutilizarla con diferentes conjuntos de condiciones o bases de datos.</a:t>
            </a:r>
          </a:p>
          <a:p>
            <a:pPr marL="285750" indent="-285750" algn="just">
              <a:lnSpc>
                <a:spcPct val="150000"/>
              </a:lnSpc>
              <a:buFont typeface="Arial" panose="020B0604020202020204" pitchFamily="34" charset="0"/>
              <a:buChar char="•"/>
            </a:pPr>
            <a:r>
              <a:rPr lang="es-MX" sz="1800">
                <a:latin typeface="+mj-lt"/>
              </a:rPr>
              <a:t>La comparación entre la ejecución secuencial y en paralelo demuestra la importancia de aprovechar los recursos del sistema (como múltiples núcleos de CPU) para acelerar tareas repetitivas o intensivas en tiempo.</a:t>
            </a:r>
          </a:p>
          <a:p>
            <a:pPr marL="285750" indent="-285750" algn="just">
              <a:lnSpc>
                <a:spcPct val="150000"/>
              </a:lnSpc>
              <a:buFont typeface="Arial" panose="020B0604020202020204" pitchFamily="34" charset="0"/>
              <a:buChar char="•"/>
            </a:pPr>
            <a:endParaRPr lang="es-MX" sz="2000">
              <a:solidFill>
                <a:schemeClr val="tx1"/>
              </a:solidFill>
            </a:endParaRPr>
          </a:p>
          <a:p>
            <a:pPr marL="285750" indent="-285750">
              <a:lnSpc>
                <a:spcPct val="150000"/>
              </a:lnSpc>
              <a:buFont typeface="Arial" panose="020B0604020202020204" pitchFamily="34" charset="0"/>
              <a:buChar char="•"/>
            </a:pPr>
            <a:endParaRPr lang="es-MX" sz="1800">
              <a:solidFill>
                <a:schemeClr val="tx1"/>
              </a:solidFill>
            </a:endParaRPr>
          </a:p>
          <a:p>
            <a:pPr marL="285750" indent="-285750">
              <a:buFont typeface="Arial" panose="020B0604020202020204" pitchFamily="34" charset="0"/>
              <a:buChar char="•"/>
            </a:pPr>
            <a:endParaRPr lang="es-MX" sz="2400"/>
          </a:p>
        </p:txBody>
      </p:sp>
    </p:spTree>
    <p:extLst>
      <p:ext uri="{BB962C8B-B14F-4D97-AF65-F5344CB8AC3E}">
        <p14:creationId xmlns:p14="http://schemas.microsoft.com/office/powerpoint/2010/main" val="131337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a:t>
            </a:fld>
            <a:endParaRPr lang="es-MX"/>
          </a:p>
        </p:txBody>
      </p:sp>
      <p:sp>
        <p:nvSpPr>
          <p:cNvPr id="5" name="Rectángulo 4"/>
          <p:cNvSpPr/>
          <p:nvPr/>
        </p:nvSpPr>
        <p:spPr>
          <a:xfrm>
            <a:off x="387725" y="920930"/>
            <a:ext cx="861133" cy="400110"/>
          </a:xfrm>
          <a:prstGeom prst="rect">
            <a:avLst/>
          </a:prstGeom>
        </p:spPr>
        <p:txBody>
          <a:bodyPr wrap="none">
            <a:spAutoFit/>
          </a:bodyPr>
          <a:lstStyle/>
          <a:p>
            <a:r>
              <a:rPr lang="es-MX" sz="2000" b="1">
                <a:solidFill>
                  <a:srgbClr val="002060"/>
                </a:solidFill>
              </a:rPr>
              <a:t>Hilos</a:t>
            </a:r>
            <a:r>
              <a:rPr lang="es-MX"/>
              <a:t> </a:t>
            </a:r>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387725" y="1374883"/>
            <a:ext cx="11094122" cy="1287532"/>
          </a:xfrm>
          <a:prstGeom prst="rect">
            <a:avLst/>
          </a:prstGeom>
        </p:spPr>
        <p:txBody>
          <a:bodyPr wrap="square">
            <a:spAutoFit/>
          </a:bodyPr>
          <a:lstStyle/>
          <a:p>
            <a:pPr algn="just">
              <a:lnSpc>
                <a:spcPct val="150000"/>
              </a:lnSpc>
            </a:pPr>
            <a:r>
              <a:rPr lang="es-MX" sz="1800"/>
              <a:t>En un sistema </a:t>
            </a:r>
            <a:r>
              <a:rPr lang="es-MX" sz="1800" b="1"/>
              <a:t>multiprocesador</a:t>
            </a:r>
            <a:r>
              <a:rPr lang="es-MX" sz="1800"/>
              <a:t>, los </a:t>
            </a:r>
            <a:r>
              <a:rPr lang="es-MX" sz="1800" b="1"/>
              <a:t>hilos</a:t>
            </a:r>
            <a:r>
              <a:rPr lang="es-MX" sz="1800"/>
              <a:t> juegan un papel clave en la ejecución paralela de tareas, optimizando el rendimiento del hardware. Dependiendo del tipo de multiprocesador, los hilos pueden distribuirse de diferentes maneras.</a:t>
            </a:r>
          </a:p>
        </p:txBody>
      </p:sp>
      <p:sp>
        <p:nvSpPr>
          <p:cNvPr id="11" name="Rectángulo 10"/>
          <p:cNvSpPr/>
          <p:nvPr/>
        </p:nvSpPr>
        <p:spPr>
          <a:xfrm>
            <a:off x="340381" y="3759326"/>
            <a:ext cx="11003782" cy="2169825"/>
          </a:xfrm>
          <a:prstGeom prst="rect">
            <a:avLst/>
          </a:prstGeom>
        </p:spPr>
        <p:txBody>
          <a:bodyPr wrap="square">
            <a:spAutoFit/>
          </a:bodyPr>
          <a:lstStyle/>
          <a:p>
            <a:pPr algn="just">
              <a:lnSpc>
                <a:spcPct val="150000"/>
              </a:lnSpc>
            </a:pPr>
            <a:r>
              <a:rPr lang="es-MX" sz="1800" b="1">
                <a:solidFill>
                  <a:srgbClr val="002060"/>
                </a:solidFill>
              </a:rPr>
              <a:t>Hilos en Multiprocesadores Simétricos (SMP)</a:t>
            </a:r>
          </a:p>
          <a:p>
            <a:pPr marL="285750" indent="-285750" algn="just">
              <a:lnSpc>
                <a:spcPct val="150000"/>
              </a:lnSpc>
              <a:buFont typeface="Arial" panose="020B0604020202020204" pitchFamily="34" charset="0"/>
              <a:buChar char="•"/>
            </a:pPr>
            <a:r>
              <a:rPr lang="es-MX" sz="1800"/>
              <a:t>Todos los procesadores tienen acceso </a:t>
            </a:r>
            <a:r>
              <a:rPr lang="es-MX" sz="1800" b="1"/>
              <a:t>compartido a la memoria y recursos</a:t>
            </a:r>
            <a:r>
              <a:rPr lang="es-MX" sz="1800"/>
              <a:t>.</a:t>
            </a:r>
          </a:p>
          <a:p>
            <a:pPr marL="285750" indent="-285750" algn="just">
              <a:lnSpc>
                <a:spcPct val="150000"/>
              </a:lnSpc>
              <a:buFont typeface="Arial" panose="020B0604020202020204" pitchFamily="34" charset="0"/>
              <a:buChar char="•"/>
            </a:pPr>
            <a:r>
              <a:rPr lang="es-MX" sz="1800"/>
              <a:t>Un </a:t>
            </a:r>
            <a:r>
              <a:rPr lang="es-MX" sz="1800" b="1"/>
              <a:t>hilo</a:t>
            </a:r>
            <a:r>
              <a:rPr lang="es-MX" sz="1800"/>
              <a:t> puede ejecutarse en </a:t>
            </a:r>
            <a:r>
              <a:rPr lang="es-MX" sz="1800" b="1"/>
              <a:t>cualquier procesador disponible</a:t>
            </a:r>
            <a:r>
              <a:rPr lang="es-MX" sz="1800"/>
              <a:t>.</a:t>
            </a:r>
          </a:p>
          <a:p>
            <a:pPr marL="285750" indent="-285750" algn="just">
              <a:lnSpc>
                <a:spcPct val="150000"/>
              </a:lnSpc>
              <a:buFont typeface="Arial" panose="020B0604020202020204" pitchFamily="34" charset="0"/>
              <a:buChar char="•"/>
            </a:pPr>
            <a:r>
              <a:rPr lang="es-MX" sz="1800"/>
              <a:t>Se usa una estrategia de </a:t>
            </a:r>
            <a:r>
              <a:rPr lang="es-MX" sz="1800" b="1"/>
              <a:t>balanceo de carga</a:t>
            </a:r>
            <a:r>
              <a:rPr lang="es-MX" sz="1800"/>
              <a:t>, donde el sistema operativo asigna hilos a los procesadores de forma equitativa.</a:t>
            </a:r>
            <a:endParaRPr lang="es-MX" sz="1800" b="1">
              <a:solidFill>
                <a:srgbClr val="002060"/>
              </a:solidFill>
            </a:endParaRPr>
          </a:p>
        </p:txBody>
      </p:sp>
      <p:sp>
        <p:nvSpPr>
          <p:cNvPr id="13" name="Rectángulo 12"/>
          <p:cNvSpPr/>
          <p:nvPr/>
        </p:nvSpPr>
        <p:spPr>
          <a:xfrm>
            <a:off x="350018" y="5929151"/>
            <a:ext cx="11003782" cy="646331"/>
          </a:xfrm>
          <a:prstGeom prst="rect">
            <a:avLst/>
          </a:prstGeom>
        </p:spPr>
        <p:txBody>
          <a:bodyPr wrap="square">
            <a:spAutoFit/>
          </a:bodyPr>
          <a:lstStyle/>
          <a:p>
            <a:r>
              <a:rPr lang="es-MX" sz="1800"/>
              <a:t>Ejemplo: Procesadores de servidores y estaciones de trabajo modernas como los </a:t>
            </a:r>
            <a:r>
              <a:rPr lang="es-MX" sz="1800" b="1" err="1"/>
              <a:t>Ryzen</a:t>
            </a:r>
            <a:r>
              <a:rPr lang="es-MX" sz="1800" b="1"/>
              <a:t> 7 5800HS</a:t>
            </a:r>
            <a:r>
              <a:rPr lang="es-MX" sz="1800"/>
              <a:t> o </a:t>
            </a:r>
            <a:r>
              <a:rPr lang="es-MX" sz="1800" b="1"/>
              <a:t>Intel Core i9</a:t>
            </a:r>
            <a:r>
              <a:rPr lang="es-MX"/>
              <a:t>.</a:t>
            </a:r>
          </a:p>
        </p:txBody>
      </p:sp>
      <p:sp>
        <p:nvSpPr>
          <p:cNvPr id="16" name="Rectángulo 15"/>
          <p:cNvSpPr/>
          <p:nvPr/>
        </p:nvSpPr>
        <p:spPr>
          <a:xfrm>
            <a:off x="387725" y="2813246"/>
            <a:ext cx="11094122" cy="830997"/>
          </a:xfrm>
          <a:prstGeom prst="rect">
            <a:avLst/>
          </a:prstGeom>
        </p:spPr>
        <p:txBody>
          <a:bodyPr wrap="square">
            <a:spAutoFit/>
          </a:bodyPr>
          <a:lstStyle/>
          <a:p>
            <a:pPr algn="just"/>
            <a:r>
              <a:rPr lang="es-MX" sz="1600"/>
              <a:t>Un </a:t>
            </a:r>
            <a:r>
              <a:rPr lang="es-MX" sz="1600" b="1"/>
              <a:t>hilo (</a:t>
            </a:r>
            <a:r>
              <a:rPr lang="es-MX" sz="1600" b="1" err="1"/>
              <a:t>thread</a:t>
            </a:r>
            <a:r>
              <a:rPr lang="es-MX" sz="1600" b="1"/>
              <a:t>)</a:t>
            </a:r>
            <a:r>
              <a:rPr lang="es-MX" sz="1600"/>
              <a:t> es la </a:t>
            </a:r>
            <a:r>
              <a:rPr lang="es-MX" sz="1600" b="1"/>
              <a:t>unidad más pequeña de ejecución dentro de un proceso</a:t>
            </a:r>
            <a:r>
              <a:rPr lang="es-MX" sz="1600"/>
              <a:t>. Se puede pensar en un </a:t>
            </a:r>
            <a:r>
              <a:rPr lang="es-MX" sz="1600" b="1"/>
              <a:t>proceso</a:t>
            </a:r>
            <a:r>
              <a:rPr lang="es-MX" sz="1600"/>
              <a:t> como un programa en ejecución y en los </a:t>
            </a:r>
            <a:r>
              <a:rPr lang="es-MX" sz="1600" b="1"/>
              <a:t>hilos</a:t>
            </a:r>
            <a:r>
              <a:rPr lang="es-MX" sz="1600"/>
              <a:t> como tareas independientes que pueden ejecutarse dentro de ese proceso.</a:t>
            </a:r>
          </a:p>
        </p:txBody>
      </p:sp>
    </p:spTree>
    <p:extLst>
      <p:ext uri="{BB962C8B-B14F-4D97-AF65-F5344CB8AC3E}">
        <p14:creationId xmlns:p14="http://schemas.microsoft.com/office/powerpoint/2010/main" val="3838261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60</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9" name="Rectángulo 8"/>
          <p:cNvSpPr/>
          <p:nvPr/>
        </p:nvSpPr>
        <p:spPr>
          <a:xfrm>
            <a:off x="341687" y="1205108"/>
            <a:ext cx="7042312" cy="400110"/>
          </a:xfrm>
          <a:prstGeom prst="rect">
            <a:avLst/>
          </a:prstGeom>
        </p:spPr>
        <p:txBody>
          <a:bodyPr wrap="none">
            <a:spAutoFit/>
          </a:bodyPr>
          <a:lstStyle/>
          <a:p>
            <a:r>
              <a:rPr lang="es-MX" sz="2000" b="1">
                <a:solidFill>
                  <a:srgbClr val="002060"/>
                </a:solidFill>
                <a:latin typeface="+mj-lt"/>
              </a:rPr>
              <a:t>Conceptos Avanzados de Arquitectura de Procesadores</a:t>
            </a:r>
          </a:p>
        </p:txBody>
      </p:sp>
      <p:sp>
        <p:nvSpPr>
          <p:cNvPr id="10" name="Rectángulo 9"/>
          <p:cNvSpPr/>
          <p:nvPr/>
        </p:nvSpPr>
        <p:spPr>
          <a:xfrm>
            <a:off x="341687" y="1744831"/>
            <a:ext cx="11366404" cy="4524315"/>
          </a:xfrm>
          <a:prstGeom prst="rect">
            <a:avLst/>
          </a:prstGeom>
        </p:spPr>
        <p:txBody>
          <a:bodyPr wrap="square">
            <a:spAutoFit/>
          </a:bodyPr>
          <a:lstStyle/>
          <a:p>
            <a:pPr algn="just">
              <a:lnSpc>
                <a:spcPct val="150000"/>
              </a:lnSpc>
            </a:pPr>
            <a:r>
              <a:rPr lang="es-MX" sz="1800" b="1" err="1">
                <a:solidFill>
                  <a:schemeClr val="tx1"/>
                </a:solidFill>
                <a:latin typeface="+mj-lt"/>
              </a:rPr>
              <a:t>Superescalar</a:t>
            </a:r>
            <a:endParaRPr lang="es-MX" sz="1800" b="1">
              <a:solidFill>
                <a:schemeClr val="tx1"/>
              </a:solidFill>
              <a:latin typeface="+mj-lt"/>
            </a:endParaRPr>
          </a:p>
          <a:p>
            <a:pPr algn="just">
              <a:lnSpc>
                <a:spcPct val="150000"/>
              </a:lnSpc>
            </a:pPr>
            <a:endParaRPr lang="es-MX" sz="1800">
              <a:solidFill>
                <a:schemeClr val="tx1"/>
              </a:solidFill>
              <a:latin typeface="+mj-lt"/>
            </a:endParaRPr>
          </a:p>
          <a:p>
            <a:pPr algn="just">
              <a:lnSpc>
                <a:spcPct val="150000"/>
              </a:lnSpc>
            </a:pPr>
            <a:r>
              <a:rPr lang="es-MX" sz="1800">
                <a:solidFill>
                  <a:schemeClr val="tx1"/>
                </a:solidFill>
                <a:latin typeface="+mj-lt"/>
              </a:rPr>
              <a:t>Un procesador </a:t>
            </a:r>
            <a:r>
              <a:rPr lang="es-MX" sz="1800" err="1">
                <a:solidFill>
                  <a:schemeClr val="tx1"/>
                </a:solidFill>
                <a:latin typeface="+mj-lt"/>
              </a:rPr>
              <a:t>superescalar</a:t>
            </a:r>
            <a:r>
              <a:rPr lang="es-MX" sz="1800">
                <a:solidFill>
                  <a:schemeClr val="tx1"/>
                </a:solidFill>
                <a:latin typeface="+mj-lt"/>
              </a:rPr>
              <a:t> es una arquitectura capaz de ejecutar más de una instrucción por ciclo de reloj mediante múltiples unidades de ejecución paralelas. Según la clasificación de </a:t>
            </a:r>
            <a:r>
              <a:rPr lang="es-MX" sz="1800" err="1">
                <a:solidFill>
                  <a:schemeClr val="tx1"/>
                </a:solidFill>
                <a:latin typeface="+mj-lt"/>
              </a:rPr>
              <a:t>Flynn</a:t>
            </a:r>
            <a:r>
              <a:rPr lang="es-MX" sz="1800">
                <a:solidFill>
                  <a:schemeClr val="tx1"/>
                </a:solidFill>
                <a:latin typeface="+mj-lt"/>
              </a:rPr>
              <a:t>, pertenece al tipo MIMD (</a:t>
            </a:r>
            <a:r>
              <a:rPr lang="es-MX" sz="1800" err="1">
                <a:solidFill>
                  <a:schemeClr val="tx1"/>
                </a:solidFill>
                <a:latin typeface="+mj-lt"/>
              </a:rPr>
              <a:t>Multiple</a:t>
            </a:r>
            <a:r>
              <a:rPr lang="es-MX" sz="1800">
                <a:solidFill>
                  <a:schemeClr val="tx1"/>
                </a:solidFill>
                <a:latin typeface="+mj-lt"/>
              </a:rPr>
              <a:t> </a:t>
            </a:r>
            <a:r>
              <a:rPr lang="es-MX" sz="1800" err="1">
                <a:solidFill>
                  <a:schemeClr val="tx1"/>
                </a:solidFill>
                <a:latin typeface="+mj-lt"/>
              </a:rPr>
              <a:t>Instruction</a:t>
            </a:r>
            <a:r>
              <a:rPr lang="es-MX" sz="1800">
                <a:solidFill>
                  <a:schemeClr val="tx1"/>
                </a:solidFill>
                <a:latin typeface="+mj-lt"/>
              </a:rPr>
              <a:t>, </a:t>
            </a:r>
            <a:r>
              <a:rPr lang="es-MX" sz="1800" err="1">
                <a:solidFill>
                  <a:schemeClr val="tx1"/>
                </a:solidFill>
                <a:latin typeface="+mj-lt"/>
              </a:rPr>
              <a:t>Multiple</a:t>
            </a:r>
            <a:r>
              <a:rPr lang="es-MX" sz="1800">
                <a:solidFill>
                  <a:schemeClr val="tx1"/>
                </a:solidFill>
                <a:latin typeface="+mj-lt"/>
              </a:rPr>
              <a:t> Data). Esta tecnología permite:</a:t>
            </a:r>
          </a:p>
          <a:p>
            <a:pPr algn="just">
              <a:lnSpc>
                <a:spcPct val="150000"/>
              </a:lnSpc>
            </a:pPr>
            <a:endParaRPr lang="es-MX" sz="1800">
              <a:solidFill>
                <a:schemeClr val="tx1"/>
              </a:solidFill>
              <a:latin typeface="+mj-lt"/>
            </a:endParaRPr>
          </a:p>
          <a:p>
            <a:pPr marL="342900" indent="-342900" algn="just">
              <a:buFont typeface="+mj-lt"/>
              <a:buAutoNum type="arabicPeriod"/>
            </a:pPr>
            <a:r>
              <a:rPr lang="es-MX" sz="1800">
                <a:solidFill>
                  <a:schemeClr val="tx1"/>
                </a:solidFill>
                <a:latin typeface="+mj-lt"/>
              </a:rPr>
              <a:t>Ejecución simultánea de instrucciones independientes</a:t>
            </a:r>
          </a:p>
          <a:p>
            <a:pPr marL="342900" indent="-342900" algn="just">
              <a:buFont typeface="+mj-lt"/>
              <a:buAutoNum type="arabicPeriod"/>
            </a:pPr>
            <a:endParaRPr lang="es-MX" sz="1800">
              <a:solidFill>
                <a:schemeClr val="tx1"/>
              </a:solidFill>
              <a:latin typeface="+mj-lt"/>
            </a:endParaRPr>
          </a:p>
          <a:p>
            <a:pPr marL="342900" indent="-342900" algn="just">
              <a:buFont typeface="+mj-lt"/>
              <a:buAutoNum type="arabicPeriod"/>
            </a:pPr>
            <a:r>
              <a:rPr lang="es-MX" sz="1800">
                <a:solidFill>
                  <a:schemeClr val="tx1"/>
                </a:solidFill>
                <a:latin typeface="+mj-lt"/>
              </a:rPr>
              <a:t>Mayor aprovechamiento de los recursos del procesador</a:t>
            </a:r>
          </a:p>
          <a:p>
            <a:pPr marL="342900" indent="-342900" algn="just">
              <a:buFont typeface="+mj-lt"/>
              <a:buAutoNum type="arabicPeriod"/>
            </a:pPr>
            <a:endParaRPr lang="es-MX" sz="1800">
              <a:solidFill>
                <a:schemeClr val="tx1"/>
              </a:solidFill>
              <a:latin typeface="+mj-lt"/>
            </a:endParaRPr>
          </a:p>
          <a:p>
            <a:pPr marL="342900" indent="-342900" algn="just">
              <a:buFont typeface="+mj-lt"/>
              <a:buAutoNum type="arabicPeriod"/>
            </a:pPr>
            <a:r>
              <a:rPr lang="es-MX" sz="1800">
                <a:solidFill>
                  <a:schemeClr val="tx1"/>
                </a:solidFill>
                <a:latin typeface="+mj-lt"/>
              </a:rPr>
              <a:t>Mejor rendimiento sin aumentar la frecuencia de reloj</a:t>
            </a:r>
          </a:p>
          <a:p>
            <a:pPr algn="just"/>
            <a:endParaRPr lang="es-MX" sz="1800">
              <a:solidFill>
                <a:schemeClr val="tx1"/>
              </a:solidFill>
              <a:latin typeface="+mj-lt"/>
            </a:endParaRPr>
          </a:p>
          <a:p>
            <a:pPr algn="just"/>
            <a:r>
              <a:rPr lang="es-MX" sz="1800">
                <a:hlinkClick r:id="rId4"/>
              </a:rPr>
              <a:t>electro.fisica.unlp.edu.ar/</a:t>
            </a:r>
            <a:r>
              <a:rPr lang="es-MX" sz="1800" err="1">
                <a:hlinkClick r:id="rId4"/>
              </a:rPr>
              <a:t>arq</a:t>
            </a:r>
            <a:r>
              <a:rPr lang="es-MX" sz="1800">
                <a:hlinkClick r:id="rId4"/>
              </a:rPr>
              <a:t>/transparencias/ARQII_04-Superescalar_A4x6.pdf</a:t>
            </a:r>
            <a:r>
              <a:rPr lang="es-MX" sz="1800"/>
              <a:t> </a:t>
            </a:r>
            <a:endParaRPr lang="es-MX" sz="1800">
              <a:solidFill>
                <a:schemeClr val="tx1"/>
              </a:solidFill>
              <a:latin typeface="+mj-lt"/>
            </a:endParaRPr>
          </a:p>
        </p:txBody>
      </p:sp>
    </p:spTree>
    <p:extLst>
      <p:ext uri="{BB962C8B-B14F-4D97-AF65-F5344CB8AC3E}">
        <p14:creationId xmlns:p14="http://schemas.microsoft.com/office/powerpoint/2010/main" val="1500265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61</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9" name="Rectángulo 8"/>
          <p:cNvSpPr/>
          <p:nvPr/>
        </p:nvSpPr>
        <p:spPr>
          <a:xfrm>
            <a:off x="341687" y="1205108"/>
            <a:ext cx="7042312" cy="400110"/>
          </a:xfrm>
          <a:prstGeom prst="rect">
            <a:avLst/>
          </a:prstGeom>
        </p:spPr>
        <p:txBody>
          <a:bodyPr wrap="none">
            <a:spAutoFit/>
          </a:bodyPr>
          <a:lstStyle/>
          <a:p>
            <a:r>
              <a:rPr lang="es-MX" sz="2000" b="1">
                <a:solidFill>
                  <a:srgbClr val="002060"/>
                </a:solidFill>
                <a:latin typeface="+mj-lt"/>
              </a:rPr>
              <a:t>Conceptos Avanzados de Arquitectura de Procesadores</a:t>
            </a:r>
          </a:p>
        </p:txBody>
      </p:sp>
      <p:sp>
        <p:nvSpPr>
          <p:cNvPr id="10" name="Rectángulo 9"/>
          <p:cNvSpPr/>
          <p:nvPr/>
        </p:nvSpPr>
        <p:spPr>
          <a:xfrm>
            <a:off x="341686" y="1762889"/>
            <a:ext cx="11517233" cy="3831818"/>
          </a:xfrm>
          <a:prstGeom prst="rect">
            <a:avLst/>
          </a:prstGeom>
        </p:spPr>
        <p:txBody>
          <a:bodyPr wrap="square">
            <a:spAutoFit/>
          </a:bodyPr>
          <a:lstStyle/>
          <a:p>
            <a:pPr algn="just">
              <a:lnSpc>
                <a:spcPct val="150000"/>
              </a:lnSpc>
            </a:pPr>
            <a:r>
              <a:rPr lang="es-MX" sz="1800" b="1" err="1">
                <a:solidFill>
                  <a:schemeClr val="tx1"/>
                </a:solidFill>
                <a:latin typeface="+mj-lt"/>
              </a:rPr>
              <a:t>Supersegmentado</a:t>
            </a:r>
            <a:r>
              <a:rPr lang="es-MX" sz="1800" b="1">
                <a:solidFill>
                  <a:schemeClr val="tx1"/>
                </a:solidFill>
                <a:latin typeface="+mj-lt"/>
              </a:rPr>
              <a:t> (Deep Pipeline)</a:t>
            </a:r>
          </a:p>
          <a:p>
            <a:pPr algn="just">
              <a:lnSpc>
                <a:spcPct val="150000"/>
              </a:lnSpc>
            </a:pPr>
            <a:endParaRPr lang="es-MX" sz="1800" b="1">
              <a:solidFill>
                <a:schemeClr val="tx1"/>
              </a:solidFill>
              <a:latin typeface="+mj-lt"/>
            </a:endParaRPr>
          </a:p>
          <a:p>
            <a:pPr algn="just">
              <a:lnSpc>
                <a:spcPct val="150000"/>
              </a:lnSpc>
            </a:pPr>
            <a:r>
              <a:rPr lang="es-MX" sz="1800">
                <a:solidFill>
                  <a:schemeClr val="tx1"/>
                </a:solidFill>
                <a:latin typeface="+mj-lt"/>
              </a:rPr>
              <a:t>La arquitectura </a:t>
            </a:r>
            <a:r>
              <a:rPr lang="es-MX" sz="1800" b="1" err="1">
                <a:solidFill>
                  <a:schemeClr val="tx1"/>
                </a:solidFill>
                <a:latin typeface="+mj-lt"/>
              </a:rPr>
              <a:t>supersegmentada</a:t>
            </a:r>
            <a:r>
              <a:rPr lang="es-MX" sz="1800">
                <a:solidFill>
                  <a:schemeClr val="tx1"/>
                </a:solidFill>
                <a:latin typeface="+mj-lt"/>
              </a:rPr>
              <a:t> divide las etapas del pipeline en sub-etapas más pequeñas que pueden completarse en menos de medio ciclo de reloj, permitiendo:</a:t>
            </a:r>
          </a:p>
          <a:p>
            <a:pPr algn="just">
              <a:lnSpc>
                <a:spcPct val="150000"/>
              </a:lnSpc>
            </a:pPr>
            <a:endParaRPr lang="es-MX" sz="1800">
              <a:solidFill>
                <a:schemeClr val="tx1"/>
              </a:solidFill>
              <a:latin typeface="+mj-lt"/>
            </a:endParaRPr>
          </a:p>
          <a:p>
            <a:pPr marL="342900" indent="-342900" algn="just">
              <a:lnSpc>
                <a:spcPct val="150000"/>
              </a:lnSpc>
              <a:buFont typeface="+mj-lt"/>
              <a:buAutoNum type="arabicPeriod"/>
            </a:pPr>
            <a:r>
              <a:rPr lang="es-MX" sz="1800">
                <a:solidFill>
                  <a:schemeClr val="tx1"/>
                </a:solidFill>
                <a:latin typeface="+mj-lt"/>
              </a:rPr>
              <a:t>Duplicación efectiva de la velocidad interna</a:t>
            </a:r>
          </a:p>
          <a:p>
            <a:pPr marL="342900" indent="-342900" algn="just">
              <a:lnSpc>
                <a:spcPct val="150000"/>
              </a:lnSpc>
              <a:buFont typeface="+mj-lt"/>
              <a:buAutoNum type="arabicPeriod"/>
            </a:pPr>
            <a:r>
              <a:rPr lang="es-MX" sz="1800">
                <a:solidFill>
                  <a:schemeClr val="tx1"/>
                </a:solidFill>
                <a:latin typeface="+mj-lt"/>
              </a:rPr>
              <a:t>Mayor número de instrucciones en proceso simultáneo</a:t>
            </a:r>
          </a:p>
          <a:p>
            <a:pPr marL="342900" indent="-342900" algn="just">
              <a:lnSpc>
                <a:spcPct val="150000"/>
              </a:lnSpc>
              <a:buFont typeface="+mj-lt"/>
              <a:buAutoNum type="arabicPeriod"/>
            </a:pPr>
            <a:r>
              <a:rPr lang="es-MX" sz="1800">
                <a:solidFill>
                  <a:schemeClr val="tx1"/>
                </a:solidFill>
                <a:latin typeface="+mj-lt"/>
              </a:rPr>
              <a:t>Operaciones más rápidas dentro del mismo ciclo de reloj externo</a:t>
            </a:r>
          </a:p>
          <a:p>
            <a:pPr marL="342900" indent="-342900" algn="just">
              <a:lnSpc>
                <a:spcPct val="150000"/>
              </a:lnSpc>
              <a:buFont typeface="+mj-lt"/>
              <a:buAutoNum type="arabicPeriod"/>
            </a:pPr>
            <a:r>
              <a:rPr lang="es-MX" sz="1800">
                <a:solidFill>
                  <a:schemeClr val="tx1"/>
                </a:solidFill>
                <a:latin typeface="+mj-lt"/>
              </a:rPr>
              <a:t>Mayor frecuencia de reloj potencial (a costa de mayor latencia por instrucción)</a:t>
            </a:r>
          </a:p>
        </p:txBody>
      </p:sp>
    </p:spTree>
    <p:extLst>
      <p:ext uri="{BB962C8B-B14F-4D97-AF65-F5344CB8AC3E}">
        <p14:creationId xmlns:p14="http://schemas.microsoft.com/office/powerpoint/2010/main" val="1098266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62</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9" name="Rectángulo 8"/>
          <p:cNvSpPr/>
          <p:nvPr/>
        </p:nvSpPr>
        <p:spPr>
          <a:xfrm>
            <a:off x="341687" y="1205108"/>
            <a:ext cx="7042312" cy="400110"/>
          </a:xfrm>
          <a:prstGeom prst="rect">
            <a:avLst/>
          </a:prstGeom>
        </p:spPr>
        <p:txBody>
          <a:bodyPr wrap="none">
            <a:spAutoFit/>
          </a:bodyPr>
          <a:lstStyle/>
          <a:p>
            <a:r>
              <a:rPr lang="es-MX" sz="2000" b="1">
                <a:solidFill>
                  <a:srgbClr val="002060"/>
                </a:solidFill>
                <a:latin typeface="+mj-lt"/>
              </a:rPr>
              <a:t>Conceptos Avanzados de Arquitectura de Procesadores</a:t>
            </a:r>
          </a:p>
        </p:txBody>
      </p:sp>
      <p:sp>
        <p:nvSpPr>
          <p:cNvPr id="2" name="Rectángulo 1"/>
          <p:cNvSpPr/>
          <p:nvPr/>
        </p:nvSpPr>
        <p:spPr>
          <a:xfrm>
            <a:off x="341686" y="1863399"/>
            <a:ext cx="11309843" cy="3785652"/>
          </a:xfrm>
          <a:prstGeom prst="rect">
            <a:avLst/>
          </a:prstGeom>
        </p:spPr>
        <p:txBody>
          <a:bodyPr wrap="square">
            <a:spAutoFit/>
          </a:bodyPr>
          <a:lstStyle/>
          <a:p>
            <a:pPr algn="just">
              <a:lnSpc>
                <a:spcPct val="150000"/>
              </a:lnSpc>
            </a:pPr>
            <a:r>
              <a:rPr lang="es-MX" sz="2000" b="1">
                <a:solidFill>
                  <a:schemeClr val="tx1"/>
                </a:solidFill>
                <a:latin typeface="+mj-lt"/>
              </a:rPr>
              <a:t>Paradigma Computacional</a:t>
            </a:r>
          </a:p>
          <a:p>
            <a:pPr algn="just">
              <a:lnSpc>
                <a:spcPct val="150000"/>
              </a:lnSpc>
            </a:pPr>
            <a:endParaRPr lang="es-MX" sz="2000" b="1">
              <a:solidFill>
                <a:schemeClr val="tx1"/>
              </a:solidFill>
              <a:latin typeface="+mj-lt"/>
            </a:endParaRPr>
          </a:p>
          <a:p>
            <a:pPr algn="just">
              <a:lnSpc>
                <a:spcPct val="150000"/>
              </a:lnSpc>
            </a:pPr>
            <a:r>
              <a:rPr lang="es-MX" sz="2000">
                <a:solidFill>
                  <a:schemeClr val="tx1"/>
                </a:solidFill>
                <a:latin typeface="+mj-lt"/>
              </a:rPr>
              <a:t>Un </a:t>
            </a:r>
            <a:r>
              <a:rPr lang="es-MX" sz="2000" b="1">
                <a:solidFill>
                  <a:schemeClr val="tx1"/>
                </a:solidFill>
                <a:latin typeface="+mj-lt"/>
              </a:rPr>
              <a:t>paradigma</a:t>
            </a:r>
            <a:r>
              <a:rPr lang="es-MX" sz="2000">
                <a:solidFill>
                  <a:schemeClr val="tx1"/>
                </a:solidFill>
                <a:latin typeface="+mj-lt"/>
              </a:rPr>
              <a:t> en computación representa un modelo conceptual para resolver problemas, incluyendo:</a:t>
            </a:r>
          </a:p>
          <a:p>
            <a:pPr marL="342900" indent="-342900" algn="just">
              <a:lnSpc>
                <a:spcPct val="150000"/>
              </a:lnSpc>
              <a:buFont typeface="+mj-lt"/>
              <a:buAutoNum type="arabicPeriod"/>
            </a:pPr>
            <a:r>
              <a:rPr lang="es-MX" sz="2000">
                <a:solidFill>
                  <a:schemeClr val="tx1"/>
                </a:solidFill>
                <a:latin typeface="+mj-lt"/>
              </a:rPr>
              <a:t>Enfoques de programación (imperativo, funcional, orientado a objetos)</a:t>
            </a:r>
          </a:p>
          <a:p>
            <a:pPr marL="342900" indent="-342900" algn="just">
              <a:lnSpc>
                <a:spcPct val="150000"/>
              </a:lnSpc>
              <a:buFont typeface="+mj-lt"/>
              <a:buAutoNum type="arabicPeriod"/>
            </a:pPr>
            <a:r>
              <a:rPr lang="es-MX" sz="2000">
                <a:solidFill>
                  <a:schemeClr val="tx1"/>
                </a:solidFill>
                <a:latin typeface="+mj-lt"/>
              </a:rPr>
              <a:t>Modelos de arquitectura (Von Neumann, Harvard)</a:t>
            </a:r>
          </a:p>
          <a:p>
            <a:pPr marL="342900" indent="-342900" algn="just">
              <a:lnSpc>
                <a:spcPct val="150000"/>
              </a:lnSpc>
              <a:buFont typeface="+mj-lt"/>
              <a:buAutoNum type="arabicPeriod"/>
            </a:pPr>
            <a:r>
              <a:rPr lang="es-MX" sz="2000">
                <a:solidFill>
                  <a:schemeClr val="tx1"/>
                </a:solidFill>
                <a:latin typeface="+mj-lt"/>
              </a:rPr>
              <a:t>Estrategias de procesamiento (secuencial, paralelo, distribuido)</a:t>
            </a:r>
          </a:p>
          <a:p>
            <a:pPr marL="342900" indent="-342900" algn="just">
              <a:lnSpc>
                <a:spcPct val="150000"/>
              </a:lnSpc>
              <a:buFont typeface="+mj-lt"/>
              <a:buAutoNum type="arabicPeriod"/>
            </a:pPr>
            <a:r>
              <a:rPr lang="es-MX" sz="2000">
                <a:solidFill>
                  <a:schemeClr val="tx1"/>
                </a:solidFill>
                <a:latin typeface="+mj-lt"/>
              </a:rPr>
              <a:t>Marcos de solución a problemas computacionales complejos</a:t>
            </a:r>
          </a:p>
        </p:txBody>
      </p:sp>
    </p:spTree>
    <p:extLst>
      <p:ext uri="{BB962C8B-B14F-4D97-AF65-F5344CB8AC3E}">
        <p14:creationId xmlns:p14="http://schemas.microsoft.com/office/powerpoint/2010/main" val="1974278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63</a:t>
            </a:fld>
            <a:endParaRPr lang="es-MX"/>
          </a:p>
        </p:txBody>
      </p:sp>
      <p:pic>
        <p:nvPicPr>
          <p:cNvPr id="5" name="Imagen 4"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6"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8" name="Rectángulo 7"/>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9" name="Rectángulo 8"/>
          <p:cNvSpPr/>
          <p:nvPr/>
        </p:nvSpPr>
        <p:spPr>
          <a:xfrm>
            <a:off x="341687" y="1205108"/>
            <a:ext cx="7042312" cy="400110"/>
          </a:xfrm>
          <a:prstGeom prst="rect">
            <a:avLst/>
          </a:prstGeom>
        </p:spPr>
        <p:txBody>
          <a:bodyPr wrap="none">
            <a:spAutoFit/>
          </a:bodyPr>
          <a:lstStyle/>
          <a:p>
            <a:r>
              <a:rPr lang="es-MX" sz="2000" b="1">
                <a:solidFill>
                  <a:srgbClr val="002060"/>
                </a:solidFill>
                <a:latin typeface="+mj-lt"/>
              </a:rPr>
              <a:t>Conceptos Avanzados de Arquitectura de Procesadores</a:t>
            </a:r>
          </a:p>
        </p:txBody>
      </p:sp>
      <p:sp>
        <p:nvSpPr>
          <p:cNvPr id="2" name="Rectángulo 1"/>
          <p:cNvSpPr/>
          <p:nvPr/>
        </p:nvSpPr>
        <p:spPr>
          <a:xfrm>
            <a:off x="341686" y="1863399"/>
            <a:ext cx="11850313" cy="3785652"/>
          </a:xfrm>
          <a:prstGeom prst="rect">
            <a:avLst/>
          </a:prstGeom>
        </p:spPr>
        <p:txBody>
          <a:bodyPr wrap="square">
            <a:spAutoFit/>
          </a:bodyPr>
          <a:lstStyle/>
          <a:p>
            <a:pPr algn="just">
              <a:lnSpc>
                <a:spcPct val="150000"/>
              </a:lnSpc>
            </a:pPr>
            <a:r>
              <a:rPr lang="es-MX" sz="2000" b="1">
                <a:solidFill>
                  <a:schemeClr val="tx1"/>
                </a:solidFill>
                <a:latin typeface="+mj-lt"/>
              </a:rPr>
              <a:t>Paralelismo</a:t>
            </a:r>
          </a:p>
          <a:p>
            <a:pPr algn="just">
              <a:lnSpc>
                <a:spcPct val="150000"/>
              </a:lnSpc>
            </a:pPr>
            <a:r>
              <a:rPr lang="es-MX" sz="2000">
                <a:solidFill>
                  <a:schemeClr val="tx1"/>
                </a:solidFill>
                <a:latin typeface="+mj-lt"/>
              </a:rPr>
              <a:t>El </a:t>
            </a:r>
            <a:r>
              <a:rPr lang="es-MX" sz="2000" b="1">
                <a:solidFill>
                  <a:schemeClr val="tx1"/>
                </a:solidFill>
                <a:latin typeface="+mj-lt"/>
              </a:rPr>
              <a:t>paralelismo</a:t>
            </a:r>
            <a:r>
              <a:rPr lang="es-MX" sz="2000">
                <a:solidFill>
                  <a:schemeClr val="tx1"/>
                </a:solidFill>
                <a:latin typeface="+mj-lt"/>
              </a:rPr>
              <a:t> es la capacidad de realizar múltiples tareas computacionales concurrentemente, que puede manifestarse en diferentes niveles:</a:t>
            </a:r>
          </a:p>
          <a:p>
            <a:pPr algn="just">
              <a:lnSpc>
                <a:spcPct val="150000"/>
              </a:lnSpc>
            </a:pPr>
            <a:endParaRPr lang="es-MX" sz="2000">
              <a:solidFill>
                <a:schemeClr val="tx1"/>
              </a:solidFill>
              <a:latin typeface="+mj-lt"/>
            </a:endParaRPr>
          </a:p>
          <a:p>
            <a:pPr marL="457200" indent="-457200" algn="just">
              <a:lnSpc>
                <a:spcPct val="150000"/>
              </a:lnSpc>
              <a:buFont typeface="+mj-lt"/>
              <a:buAutoNum type="arabicPeriod"/>
            </a:pPr>
            <a:r>
              <a:rPr lang="es-MX" sz="2000">
                <a:solidFill>
                  <a:schemeClr val="tx1"/>
                </a:solidFill>
                <a:latin typeface="+mj-lt"/>
              </a:rPr>
              <a:t>A nivel de instrucción (pipeline, </a:t>
            </a:r>
            <a:r>
              <a:rPr lang="es-MX" sz="2000" err="1">
                <a:solidFill>
                  <a:schemeClr val="tx1"/>
                </a:solidFill>
                <a:latin typeface="+mj-lt"/>
              </a:rPr>
              <a:t>superescalar</a:t>
            </a:r>
            <a:r>
              <a:rPr lang="es-MX" sz="2000">
                <a:solidFill>
                  <a:schemeClr val="tx1"/>
                </a:solidFill>
                <a:latin typeface="+mj-lt"/>
              </a:rPr>
              <a:t>)</a:t>
            </a:r>
          </a:p>
          <a:p>
            <a:pPr marL="457200" indent="-457200" algn="just">
              <a:lnSpc>
                <a:spcPct val="150000"/>
              </a:lnSpc>
              <a:buFont typeface="+mj-lt"/>
              <a:buAutoNum type="arabicPeriod"/>
            </a:pPr>
            <a:r>
              <a:rPr lang="es-MX" sz="2000">
                <a:solidFill>
                  <a:schemeClr val="tx1"/>
                </a:solidFill>
                <a:latin typeface="+mj-lt"/>
              </a:rPr>
              <a:t>A nivel de hilos (</a:t>
            </a:r>
            <a:r>
              <a:rPr lang="es-MX" sz="2000" err="1">
                <a:solidFill>
                  <a:schemeClr val="tx1"/>
                </a:solidFill>
                <a:latin typeface="+mj-lt"/>
              </a:rPr>
              <a:t>multithreading</a:t>
            </a:r>
            <a:r>
              <a:rPr lang="es-MX" sz="2000">
                <a:solidFill>
                  <a:schemeClr val="tx1"/>
                </a:solidFill>
                <a:latin typeface="+mj-lt"/>
              </a:rPr>
              <a:t>)</a:t>
            </a:r>
          </a:p>
          <a:p>
            <a:pPr marL="457200" indent="-457200" algn="just">
              <a:lnSpc>
                <a:spcPct val="150000"/>
              </a:lnSpc>
              <a:buFont typeface="+mj-lt"/>
              <a:buAutoNum type="arabicPeriod"/>
            </a:pPr>
            <a:r>
              <a:rPr lang="es-MX" sz="2000">
                <a:solidFill>
                  <a:schemeClr val="tx1"/>
                </a:solidFill>
                <a:latin typeface="+mj-lt"/>
              </a:rPr>
              <a:t>A nivel de datos (SIMD)</a:t>
            </a:r>
          </a:p>
          <a:p>
            <a:pPr marL="457200" indent="-457200" algn="just">
              <a:lnSpc>
                <a:spcPct val="150000"/>
              </a:lnSpc>
              <a:buFont typeface="+mj-lt"/>
              <a:buAutoNum type="arabicPeriod"/>
            </a:pPr>
            <a:r>
              <a:rPr lang="es-MX" sz="2000">
                <a:solidFill>
                  <a:schemeClr val="tx1"/>
                </a:solidFill>
                <a:latin typeface="+mj-lt"/>
              </a:rPr>
              <a:t>A nivel de tareas (multiprocesamiento)</a:t>
            </a:r>
          </a:p>
        </p:txBody>
      </p:sp>
    </p:spTree>
    <p:extLst>
      <p:ext uri="{BB962C8B-B14F-4D97-AF65-F5344CB8AC3E}">
        <p14:creationId xmlns:p14="http://schemas.microsoft.com/office/powerpoint/2010/main" val="3917579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64</a:t>
            </a:fld>
            <a:endParaRPr lang="es-MX"/>
          </a:p>
        </p:txBody>
      </p:sp>
      <p:sp>
        <p:nvSpPr>
          <p:cNvPr id="5" name="Rectángulo 4"/>
          <p:cNvSpPr/>
          <p:nvPr/>
        </p:nvSpPr>
        <p:spPr>
          <a:xfrm>
            <a:off x="341687" y="1686520"/>
            <a:ext cx="11774079" cy="3000821"/>
          </a:xfrm>
          <a:prstGeom prst="rect">
            <a:avLst/>
          </a:prstGeom>
        </p:spPr>
        <p:txBody>
          <a:bodyPr wrap="square">
            <a:spAutoFit/>
          </a:bodyPr>
          <a:lstStyle/>
          <a:p>
            <a:pPr algn="just">
              <a:lnSpc>
                <a:spcPct val="150000"/>
              </a:lnSpc>
            </a:pPr>
            <a:r>
              <a:rPr lang="es-MX" sz="1800" b="1">
                <a:solidFill>
                  <a:schemeClr val="tx1"/>
                </a:solidFill>
                <a:latin typeface="+mj-lt"/>
              </a:rPr>
              <a:t>Procesamiento Paralelo</a:t>
            </a:r>
          </a:p>
          <a:p>
            <a:pPr algn="just">
              <a:lnSpc>
                <a:spcPct val="150000"/>
              </a:lnSpc>
            </a:pPr>
            <a:r>
              <a:rPr lang="es-MX" sz="1800">
                <a:solidFill>
                  <a:schemeClr val="tx1"/>
                </a:solidFill>
                <a:latin typeface="+mj-lt"/>
              </a:rPr>
              <a:t>El </a:t>
            </a:r>
            <a:r>
              <a:rPr lang="es-MX" sz="1800" b="1">
                <a:solidFill>
                  <a:schemeClr val="tx1"/>
                </a:solidFill>
                <a:latin typeface="+mj-lt"/>
              </a:rPr>
              <a:t>procesamiento paralelo</a:t>
            </a:r>
            <a:r>
              <a:rPr lang="es-MX" sz="1800">
                <a:solidFill>
                  <a:schemeClr val="tx1"/>
                </a:solidFill>
                <a:latin typeface="+mj-lt"/>
              </a:rPr>
              <a:t> implica la ejecución simultánea de un programa único en múltiples procesadores, caracterizado por:</a:t>
            </a:r>
          </a:p>
          <a:p>
            <a:pPr marL="342900" indent="-342900" algn="just">
              <a:lnSpc>
                <a:spcPct val="150000"/>
              </a:lnSpc>
              <a:buFont typeface="+mj-lt"/>
              <a:buAutoNum type="arabicPeriod"/>
            </a:pPr>
            <a:r>
              <a:rPr lang="es-MX" sz="1800">
                <a:solidFill>
                  <a:schemeClr val="tx1"/>
                </a:solidFill>
                <a:latin typeface="+mj-lt"/>
              </a:rPr>
              <a:t>Uso de múltiples núcleos o </a:t>
            </a:r>
            <a:r>
              <a:rPr lang="es-MX" sz="1800" err="1">
                <a:solidFill>
                  <a:schemeClr val="tx1"/>
                </a:solidFill>
                <a:latin typeface="+mj-lt"/>
              </a:rPr>
              <a:t>CPUs</a:t>
            </a:r>
            <a:endParaRPr lang="es-MX" sz="1800">
              <a:solidFill>
                <a:schemeClr val="tx1"/>
              </a:solidFill>
              <a:latin typeface="+mj-lt"/>
            </a:endParaRPr>
          </a:p>
          <a:p>
            <a:pPr marL="342900" indent="-342900" algn="just">
              <a:lnSpc>
                <a:spcPct val="150000"/>
              </a:lnSpc>
              <a:buFont typeface="+mj-lt"/>
              <a:buAutoNum type="arabicPeriod"/>
            </a:pPr>
            <a:r>
              <a:rPr lang="es-MX" sz="1800">
                <a:solidFill>
                  <a:schemeClr val="tx1"/>
                </a:solidFill>
                <a:latin typeface="+mj-lt"/>
              </a:rPr>
              <a:t>Distribución de carga computacional</a:t>
            </a:r>
          </a:p>
          <a:p>
            <a:pPr marL="342900" indent="-342900" algn="just">
              <a:lnSpc>
                <a:spcPct val="150000"/>
              </a:lnSpc>
              <a:buFont typeface="+mj-lt"/>
              <a:buAutoNum type="arabicPeriod"/>
            </a:pPr>
            <a:r>
              <a:rPr lang="es-MX" sz="1800">
                <a:solidFill>
                  <a:schemeClr val="tx1"/>
                </a:solidFill>
                <a:latin typeface="+mj-lt"/>
              </a:rPr>
              <a:t>Requiere algoritmos y programas especialmente diseñados</a:t>
            </a:r>
          </a:p>
          <a:p>
            <a:pPr marL="342900" indent="-342900" algn="just">
              <a:lnSpc>
                <a:spcPct val="150000"/>
              </a:lnSpc>
              <a:buFont typeface="+mj-lt"/>
              <a:buAutoNum type="arabicPeriod"/>
            </a:pPr>
            <a:r>
              <a:rPr lang="es-MX" sz="1800">
                <a:solidFill>
                  <a:schemeClr val="tx1"/>
                </a:solidFill>
                <a:latin typeface="+mj-lt"/>
              </a:rPr>
              <a:t>Comunicación entre procesadores mediante memoria compartida o mensajes</a:t>
            </a:r>
          </a:p>
        </p:txBody>
      </p:sp>
      <p:pic>
        <p:nvPicPr>
          <p:cNvPr id="6" name="Imagen 5"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7"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9" name="Rectángulo 8"/>
          <p:cNvSpPr/>
          <p:nvPr/>
        </p:nvSpPr>
        <p:spPr>
          <a:xfrm>
            <a:off x="3597909" y="165049"/>
            <a:ext cx="4488729" cy="461665"/>
          </a:xfrm>
          <a:prstGeom prst="rect">
            <a:avLst/>
          </a:prstGeom>
        </p:spPr>
        <p:txBody>
          <a:bodyPr wrap="none">
            <a:spAutoFit/>
          </a:bodyPr>
          <a:lstStyle/>
          <a:p>
            <a:r>
              <a:rPr lang="es-MX" sz="2400" b="1"/>
              <a:t>Instituto Politécnico Nacional</a:t>
            </a:r>
          </a:p>
        </p:txBody>
      </p:sp>
      <p:sp>
        <p:nvSpPr>
          <p:cNvPr id="10" name="Rectángulo 9"/>
          <p:cNvSpPr/>
          <p:nvPr/>
        </p:nvSpPr>
        <p:spPr>
          <a:xfrm>
            <a:off x="341687" y="1205108"/>
            <a:ext cx="7042312" cy="400110"/>
          </a:xfrm>
          <a:prstGeom prst="rect">
            <a:avLst/>
          </a:prstGeom>
        </p:spPr>
        <p:txBody>
          <a:bodyPr wrap="none">
            <a:spAutoFit/>
          </a:bodyPr>
          <a:lstStyle/>
          <a:p>
            <a:r>
              <a:rPr lang="es-MX" sz="2000" b="1">
                <a:solidFill>
                  <a:srgbClr val="002060"/>
                </a:solidFill>
                <a:latin typeface="+mj-lt"/>
              </a:rPr>
              <a:t>Conceptos Avanzados de Arquitectura de Procesadores</a:t>
            </a:r>
          </a:p>
        </p:txBody>
      </p:sp>
    </p:spTree>
    <p:extLst>
      <p:ext uri="{BB962C8B-B14F-4D97-AF65-F5344CB8AC3E}">
        <p14:creationId xmlns:p14="http://schemas.microsoft.com/office/powerpoint/2010/main" val="3472802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65</a:t>
            </a:fld>
            <a:endParaRPr lang="es-MX"/>
          </a:p>
        </p:txBody>
      </p:sp>
      <p:pic>
        <p:nvPicPr>
          <p:cNvPr id="5" name="Imagen 4"/>
          <p:cNvPicPr>
            <a:picLocks noChangeAspect="1"/>
          </p:cNvPicPr>
          <p:nvPr/>
        </p:nvPicPr>
        <p:blipFill>
          <a:blip r:embed="rId2"/>
          <a:stretch>
            <a:fillRect/>
          </a:stretch>
        </p:blipFill>
        <p:spPr>
          <a:xfrm>
            <a:off x="350755" y="1442870"/>
            <a:ext cx="11234787" cy="3705089"/>
          </a:xfrm>
          <a:prstGeom prst="rect">
            <a:avLst/>
          </a:prstGeom>
        </p:spPr>
      </p:pic>
      <p:pic>
        <p:nvPicPr>
          <p:cNvPr id="6" name="Imagen 5"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7" name="Picture 4" descr="Profile for ESCOM IPN M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9" name="Rectángulo 8"/>
          <p:cNvSpPr/>
          <p:nvPr/>
        </p:nvSpPr>
        <p:spPr>
          <a:xfrm>
            <a:off x="3597909" y="165049"/>
            <a:ext cx="4488729" cy="461665"/>
          </a:xfrm>
          <a:prstGeom prst="rect">
            <a:avLst/>
          </a:prstGeom>
        </p:spPr>
        <p:txBody>
          <a:bodyPr wrap="none">
            <a:spAutoFit/>
          </a:bodyPr>
          <a:lstStyle/>
          <a:p>
            <a:r>
              <a:rPr lang="es-MX" sz="2400" b="1"/>
              <a:t>Instituto Politécnico Nacional</a:t>
            </a:r>
          </a:p>
        </p:txBody>
      </p:sp>
    </p:spTree>
    <p:extLst>
      <p:ext uri="{BB962C8B-B14F-4D97-AF65-F5344CB8AC3E}">
        <p14:creationId xmlns:p14="http://schemas.microsoft.com/office/powerpoint/2010/main" val="9561642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66</a:t>
            </a:fld>
            <a:endParaRPr lang="es-MX"/>
          </a:p>
        </p:txBody>
      </p:sp>
      <p:pic>
        <p:nvPicPr>
          <p:cNvPr id="5" name="Picture 4" descr="Profile for ESCOM IPN M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165049"/>
            <a:ext cx="4488729" cy="461665"/>
          </a:xfrm>
          <a:prstGeom prst="rect">
            <a:avLst/>
          </a:prstGeom>
        </p:spPr>
        <p:txBody>
          <a:bodyPr wrap="none">
            <a:spAutoFit/>
          </a:bodyPr>
          <a:lstStyle/>
          <a:p>
            <a:r>
              <a:rPr lang="es-MX" sz="2400" b="1"/>
              <a:t>Instituto Politécnico Nacional</a:t>
            </a:r>
          </a:p>
        </p:txBody>
      </p:sp>
      <p:pic>
        <p:nvPicPr>
          <p:cNvPr id="9" name="Imagen 8"/>
          <p:cNvPicPr>
            <a:picLocks noChangeAspect="1"/>
          </p:cNvPicPr>
          <p:nvPr/>
        </p:nvPicPr>
        <p:blipFill>
          <a:blip r:embed="rId3"/>
          <a:stretch>
            <a:fillRect/>
          </a:stretch>
        </p:blipFill>
        <p:spPr>
          <a:xfrm>
            <a:off x="0" y="1356017"/>
            <a:ext cx="11606693" cy="4415352"/>
          </a:xfrm>
          <a:prstGeom prst="rect">
            <a:avLst/>
          </a:prstGeom>
        </p:spPr>
      </p:pic>
      <p:pic>
        <p:nvPicPr>
          <p:cNvPr id="10" name="Imagen 9"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4"/>
          <a:stretch>
            <a:fillRect/>
          </a:stretch>
        </p:blipFill>
        <p:spPr>
          <a:xfrm>
            <a:off x="3015183" y="88622"/>
            <a:ext cx="582726" cy="773302"/>
          </a:xfrm>
          <a:prstGeom prst="rect">
            <a:avLst/>
          </a:prstGeom>
        </p:spPr>
      </p:pic>
    </p:spTree>
    <p:extLst>
      <p:ext uri="{BB962C8B-B14F-4D97-AF65-F5344CB8AC3E}">
        <p14:creationId xmlns:p14="http://schemas.microsoft.com/office/powerpoint/2010/main" val="3213935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67</a:t>
            </a:fld>
            <a:endParaRPr lang="es-MX"/>
          </a:p>
        </p:txBody>
      </p:sp>
      <p:pic>
        <p:nvPicPr>
          <p:cNvPr id="5" name="Imagen 4"/>
          <p:cNvPicPr>
            <a:picLocks noChangeAspect="1"/>
          </p:cNvPicPr>
          <p:nvPr/>
        </p:nvPicPr>
        <p:blipFill>
          <a:blip r:embed="rId2"/>
          <a:stretch>
            <a:fillRect/>
          </a:stretch>
        </p:blipFill>
        <p:spPr>
          <a:xfrm>
            <a:off x="631596" y="1032787"/>
            <a:ext cx="10020306" cy="5506125"/>
          </a:xfrm>
          <a:prstGeom prst="rect">
            <a:avLst/>
          </a:prstGeom>
        </p:spPr>
      </p:pic>
      <p:sp>
        <p:nvSpPr>
          <p:cNvPr id="6"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165049"/>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99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68</a:t>
            </a:fld>
            <a:endParaRPr lang="es-MX"/>
          </a:p>
        </p:txBody>
      </p:sp>
      <p:pic>
        <p:nvPicPr>
          <p:cNvPr id="5" name="Imagen 4"/>
          <p:cNvPicPr>
            <a:picLocks noChangeAspect="1"/>
          </p:cNvPicPr>
          <p:nvPr/>
        </p:nvPicPr>
        <p:blipFill>
          <a:blip r:embed="rId2"/>
          <a:stretch>
            <a:fillRect/>
          </a:stretch>
        </p:blipFill>
        <p:spPr>
          <a:xfrm>
            <a:off x="613796" y="1405163"/>
            <a:ext cx="10926700" cy="714475"/>
          </a:xfrm>
          <a:prstGeom prst="rect">
            <a:avLst/>
          </a:prstGeom>
        </p:spPr>
      </p:pic>
      <p:sp>
        <p:nvSpPr>
          <p:cNvPr id="6"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165049"/>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5"/>
          <a:stretch>
            <a:fillRect/>
          </a:stretch>
        </p:blipFill>
        <p:spPr>
          <a:xfrm>
            <a:off x="690732" y="2364861"/>
            <a:ext cx="6930054" cy="4283626"/>
          </a:xfrm>
          <a:prstGeom prst="rect">
            <a:avLst/>
          </a:prstGeom>
        </p:spPr>
      </p:pic>
    </p:spTree>
    <p:extLst>
      <p:ext uri="{BB962C8B-B14F-4D97-AF65-F5344CB8AC3E}">
        <p14:creationId xmlns:p14="http://schemas.microsoft.com/office/powerpoint/2010/main" val="1620879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69</a:t>
            </a:fld>
            <a:endParaRPr lang="es-MX"/>
          </a:p>
        </p:txBody>
      </p:sp>
      <p:sp>
        <p:nvSpPr>
          <p:cNvPr id="5" name="Google Shape;88;p1"/>
          <p:cNvSpPr/>
          <p:nvPr/>
        </p:nvSpPr>
        <p:spPr>
          <a:xfrm>
            <a:off x="2876717" y="546858"/>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165049"/>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301657" y="1509920"/>
            <a:ext cx="11576116" cy="4832092"/>
          </a:xfrm>
          <a:prstGeom prst="rect">
            <a:avLst/>
          </a:prstGeom>
        </p:spPr>
        <p:txBody>
          <a:bodyPr wrap="square">
            <a:spAutoFit/>
          </a:bodyPr>
          <a:lstStyle/>
          <a:p>
            <a:r>
              <a:rPr lang="es-MX" b="1">
                <a:solidFill>
                  <a:srgbClr val="242424"/>
                </a:solidFill>
                <a:latin typeface="-apple-system"/>
              </a:rPr>
              <a:t>Tarea: Realice una infografía tomando en cuenta los siguientes puntos en </a:t>
            </a:r>
            <a:r>
              <a:rPr lang="es-MX" b="1" err="1">
                <a:solidFill>
                  <a:srgbClr val="242424"/>
                </a:solidFill>
                <a:latin typeface="-apple-system"/>
              </a:rPr>
              <a:t>canva</a:t>
            </a:r>
            <a:r>
              <a:rPr lang="es-MX" b="1">
                <a:solidFill>
                  <a:srgbClr val="242424"/>
                </a:solidFill>
                <a:latin typeface="-apple-system"/>
              </a:rPr>
              <a:t> o en alguna otra herramienta.</a:t>
            </a:r>
            <a:r>
              <a:rPr lang="es-MX">
                <a:solidFill>
                  <a:srgbClr val="242424"/>
                </a:solidFill>
                <a:latin typeface="-apple-system"/>
              </a:rPr>
              <a:t> </a:t>
            </a:r>
          </a:p>
          <a:p>
            <a:pPr algn="just"/>
            <a:br>
              <a:rPr lang="es-MX">
                <a:solidFill>
                  <a:srgbClr val="242424"/>
                </a:solidFill>
                <a:latin typeface="-apple-system"/>
              </a:rPr>
            </a:br>
            <a:endParaRPr lang="es-MX" sz="1600">
              <a:solidFill>
                <a:srgbClr val="242424"/>
              </a:solidFill>
              <a:latin typeface="-apple-system"/>
            </a:endParaRPr>
          </a:p>
          <a:p>
            <a:pPr algn="just">
              <a:lnSpc>
                <a:spcPct val="150000"/>
              </a:lnSpc>
              <a:buFont typeface="+mj-lt"/>
              <a:buAutoNum type="arabicPeriod"/>
            </a:pPr>
            <a:r>
              <a:rPr lang="es-MX" sz="1600">
                <a:solidFill>
                  <a:srgbClr val="242424"/>
                </a:solidFill>
                <a:latin typeface="-apple-system"/>
              </a:rPr>
              <a:t> ¿En qué consiste el modelo de memoria compartida en cómputo paralelo? </a:t>
            </a:r>
          </a:p>
          <a:p>
            <a:pPr algn="just">
              <a:lnSpc>
                <a:spcPct val="150000"/>
              </a:lnSpc>
              <a:buFont typeface="+mj-lt"/>
              <a:buAutoNum type="arabicPeriod"/>
            </a:pPr>
            <a:r>
              <a:rPr lang="es-MX" sz="1600">
                <a:solidFill>
                  <a:srgbClr val="242424"/>
                </a:solidFill>
                <a:latin typeface="-apple-system"/>
              </a:rPr>
              <a:t>Menciona una ventaja y una desventaja del modelo de memoria compartida. </a:t>
            </a:r>
          </a:p>
          <a:p>
            <a:pPr algn="just">
              <a:lnSpc>
                <a:spcPct val="150000"/>
              </a:lnSpc>
              <a:buFont typeface="+mj-lt"/>
              <a:buAutoNum type="arabicPeriod"/>
            </a:pPr>
            <a:r>
              <a:rPr lang="es-MX" sz="1600">
                <a:solidFill>
                  <a:srgbClr val="242424"/>
                </a:solidFill>
                <a:latin typeface="-apple-system"/>
              </a:rPr>
              <a:t>¿Cómo se manejan los accesos a la memoria en un sistema de memoria compartida para evitar conflictos? </a:t>
            </a:r>
          </a:p>
          <a:p>
            <a:pPr algn="just">
              <a:lnSpc>
                <a:spcPct val="150000"/>
              </a:lnSpc>
              <a:buFont typeface="+mj-lt"/>
              <a:buAutoNum type="arabicPeriod"/>
            </a:pPr>
            <a:r>
              <a:rPr lang="es-MX" sz="1600">
                <a:solidFill>
                  <a:srgbClr val="242424"/>
                </a:solidFill>
                <a:latin typeface="-apple-system"/>
              </a:rPr>
              <a:t>¿Qué diferencia principal existe entre el modelo de memoria distribuida y el de memoria compartida? </a:t>
            </a:r>
          </a:p>
          <a:p>
            <a:pPr algn="just">
              <a:lnSpc>
                <a:spcPct val="150000"/>
              </a:lnSpc>
              <a:buFont typeface="+mj-lt"/>
              <a:buAutoNum type="arabicPeriod"/>
            </a:pPr>
            <a:r>
              <a:rPr lang="es-MX" sz="1600">
                <a:solidFill>
                  <a:srgbClr val="242424"/>
                </a:solidFill>
                <a:latin typeface="-apple-system"/>
              </a:rPr>
              <a:t>Explica en qué consiste el modelo de paso de mensajes y da un ejemplo de una tecnología que lo implemente. </a:t>
            </a:r>
          </a:p>
          <a:p>
            <a:pPr algn="just">
              <a:lnSpc>
                <a:spcPct val="150000"/>
              </a:lnSpc>
              <a:buFont typeface="+mj-lt"/>
              <a:buAutoNum type="arabicPeriod"/>
            </a:pPr>
            <a:r>
              <a:rPr lang="es-MX" sz="1600">
                <a:solidFill>
                  <a:srgbClr val="242424"/>
                </a:solidFill>
                <a:latin typeface="-apple-system"/>
              </a:rPr>
              <a:t>¿Cuáles son los principales tipos de interconexión en los modelos de memoria distribuida? </a:t>
            </a:r>
          </a:p>
          <a:p>
            <a:pPr algn="just">
              <a:lnSpc>
                <a:spcPct val="150000"/>
              </a:lnSpc>
              <a:buFont typeface="+mj-lt"/>
              <a:buAutoNum type="arabicPeriod"/>
            </a:pPr>
            <a:r>
              <a:rPr lang="es-MX" sz="1600">
                <a:solidFill>
                  <a:srgbClr val="242424"/>
                </a:solidFill>
                <a:latin typeface="-apple-system"/>
              </a:rPr>
              <a:t>¿Qué es un modelo de flujo de datos en cómputo paralelo y cómo se diferencia de los modelos tradicionales? </a:t>
            </a:r>
          </a:p>
          <a:p>
            <a:pPr algn="just">
              <a:lnSpc>
                <a:spcPct val="150000"/>
              </a:lnSpc>
              <a:buFont typeface="+mj-lt"/>
              <a:buAutoNum type="arabicPeriod"/>
            </a:pPr>
            <a:r>
              <a:rPr lang="es-MX" sz="1600">
                <a:solidFill>
                  <a:srgbClr val="242424"/>
                </a:solidFill>
                <a:latin typeface="-apple-system"/>
              </a:rPr>
              <a:t>Menciona una aplicación en la que el modelo de flujo de datos sea más eficiente que los modelos basados en memoria. </a:t>
            </a:r>
          </a:p>
          <a:p>
            <a:pPr algn="just">
              <a:lnSpc>
                <a:spcPct val="150000"/>
              </a:lnSpc>
              <a:buFont typeface="+mj-lt"/>
              <a:buAutoNum type="arabicPeriod"/>
            </a:pPr>
            <a:r>
              <a:rPr lang="es-MX" sz="1600">
                <a:solidFill>
                  <a:srgbClr val="242424"/>
                </a:solidFill>
                <a:latin typeface="-apple-system"/>
              </a:rPr>
              <a:t>¿Cuál es el principal desafío en la implementación de modelos de interconexión de red en sistemas de alto rendimiento? </a:t>
            </a:r>
          </a:p>
          <a:p>
            <a:pPr algn="just">
              <a:lnSpc>
                <a:spcPct val="150000"/>
              </a:lnSpc>
              <a:buFont typeface="+mj-lt"/>
              <a:buAutoNum type="arabicPeriod"/>
            </a:pPr>
            <a:r>
              <a:rPr lang="es-MX" sz="1600">
                <a:solidFill>
                  <a:srgbClr val="242424"/>
                </a:solidFill>
                <a:latin typeface="-apple-system"/>
              </a:rPr>
              <a:t>Explica brevemente cómo los modelos de cómputo paralelo pueden mejorar el desempeño en el procesamiento de grandes volúmenes de datos. </a:t>
            </a:r>
          </a:p>
        </p:txBody>
      </p:sp>
    </p:spTree>
    <p:extLst>
      <p:ext uri="{BB962C8B-B14F-4D97-AF65-F5344CB8AC3E}">
        <p14:creationId xmlns:p14="http://schemas.microsoft.com/office/powerpoint/2010/main" val="357448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1126739" y="2837858"/>
            <a:ext cx="4715533" cy="1914792"/>
          </a:xfrm>
          <a:prstGeom prst="rect">
            <a:avLst/>
          </a:prstGeom>
        </p:spPr>
      </p:pic>
      <p:sp>
        <p:nvSpPr>
          <p:cNvPr id="9" name="Google Shape;90;p1"/>
          <p:cNvSpPr/>
          <p:nvPr/>
        </p:nvSpPr>
        <p:spPr>
          <a:xfrm>
            <a:off x="160219" y="1283177"/>
            <a:ext cx="305899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b="1" i="0" u="none" strike="noStrike" cap="none">
                <a:solidFill>
                  <a:srgbClr val="002060"/>
                </a:solidFill>
                <a:latin typeface="+mj-lt"/>
                <a:ea typeface="Times New Roman"/>
                <a:cs typeface="Times New Roman"/>
                <a:sym typeface="Times New Roman"/>
              </a:rPr>
              <a:t>Ejecución en Serie</a:t>
            </a:r>
            <a:endParaRPr sz="1800">
              <a:solidFill>
                <a:srgbClr val="002060"/>
              </a:solidFill>
              <a:latin typeface="+mj-lt"/>
            </a:endParaRPr>
          </a:p>
        </p:txBody>
      </p:sp>
      <p:sp>
        <p:nvSpPr>
          <p:cNvPr id="10" name="Rectángulo 9"/>
          <p:cNvSpPr/>
          <p:nvPr/>
        </p:nvSpPr>
        <p:spPr>
          <a:xfrm>
            <a:off x="295566" y="1748325"/>
            <a:ext cx="11490034" cy="698717"/>
          </a:xfrm>
          <a:prstGeom prst="rect">
            <a:avLst/>
          </a:prstGeom>
        </p:spPr>
        <p:txBody>
          <a:bodyPr wrap="square">
            <a:spAutoFit/>
          </a:bodyPr>
          <a:lstStyle/>
          <a:p>
            <a:pPr algn="just">
              <a:lnSpc>
                <a:spcPct val="150000"/>
              </a:lnSpc>
            </a:pPr>
            <a:r>
              <a:rPr lang="es-MX">
                <a:solidFill>
                  <a:srgbClr val="404040"/>
                </a:solidFill>
                <a:latin typeface="Inter"/>
              </a:rPr>
              <a:t>La ejecución en serie se refiere al procesamiento secuencial de instrucciones en un programa. Cada instrucción se ejecuta una después de la otra, con solo una instrucción siendo procesada en cualquier momento dado.</a:t>
            </a:r>
            <a:endParaRPr lang="es-MX"/>
          </a:p>
        </p:txBody>
      </p:sp>
      <p:sp>
        <p:nvSpPr>
          <p:cNvPr id="11" name="Rectángulo 10"/>
          <p:cNvSpPr/>
          <p:nvPr/>
        </p:nvSpPr>
        <p:spPr>
          <a:xfrm>
            <a:off x="5971076" y="2936768"/>
            <a:ext cx="5924856" cy="1345048"/>
          </a:xfrm>
          <a:prstGeom prst="rect">
            <a:avLst/>
          </a:prstGeom>
        </p:spPr>
        <p:txBody>
          <a:bodyPr wrap="square">
            <a:spAutoFit/>
          </a:bodyPr>
          <a:lstStyle/>
          <a:p>
            <a:pPr algn="just">
              <a:lnSpc>
                <a:spcPct val="150000"/>
              </a:lnSpc>
            </a:pPr>
            <a:r>
              <a:rPr lang="es-MX">
                <a:solidFill>
                  <a:srgbClr val="404040"/>
                </a:solidFill>
                <a:latin typeface="Inter"/>
              </a:rPr>
              <a:t>Los programas generalmente se escriben con un modelo de ejecución en serie, donde la secuencia de instrucciones incluye operaciones aritméticas, operaciones de lectura/escritura de memoria y operaciones de control.</a:t>
            </a:r>
            <a:endParaRPr lang="es-MX"/>
          </a:p>
        </p:txBody>
      </p:sp>
      <p:sp>
        <p:nvSpPr>
          <p:cNvPr id="12" name="Rectángulo 11"/>
          <p:cNvSpPr/>
          <p:nvPr/>
        </p:nvSpPr>
        <p:spPr>
          <a:xfrm>
            <a:off x="295565" y="5291377"/>
            <a:ext cx="11490034" cy="307777"/>
          </a:xfrm>
          <a:prstGeom prst="rect">
            <a:avLst/>
          </a:prstGeom>
        </p:spPr>
        <p:txBody>
          <a:bodyPr wrap="square">
            <a:spAutoFit/>
          </a:bodyPr>
          <a:lstStyle/>
          <a:p>
            <a:pPr algn="just"/>
            <a:r>
              <a:rPr lang="es-MX">
                <a:solidFill>
                  <a:srgbClr val="404040"/>
                </a:solidFill>
                <a:latin typeface="Inter"/>
              </a:rPr>
              <a:t>Este modelo asume una computadora con un solo procesador (CPU) que puede manejar una instrucción a la vez.</a:t>
            </a:r>
            <a:endParaRPr lang="es-MX"/>
          </a:p>
        </p:txBody>
      </p:sp>
      <p:sp>
        <p:nvSpPr>
          <p:cNvPr id="13" name="Rectángulo 12"/>
          <p:cNvSpPr/>
          <p:nvPr/>
        </p:nvSpPr>
        <p:spPr>
          <a:xfrm>
            <a:off x="295565" y="5584805"/>
            <a:ext cx="11490034" cy="698717"/>
          </a:xfrm>
          <a:prstGeom prst="rect">
            <a:avLst/>
          </a:prstGeom>
        </p:spPr>
        <p:txBody>
          <a:bodyPr wrap="square">
            <a:spAutoFit/>
          </a:bodyPr>
          <a:lstStyle/>
          <a:p>
            <a:pPr algn="just">
              <a:lnSpc>
                <a:spcPct val="150000"/>
              </a:lnSpc>
            </a:pPr>
            <a:r>
              <a:rPr lang="es-MX">
                <a:solidFill>
                  <a:srgbClr val="404040"/>
                </a:solidFill>
                <a:latin typeface="Inter"/>
              </a:rPr>
              <a:t>La ejecución de instrucciones se puede dividir en etapas como la Búsqueda de Instrucción (IF), Decodificación de Instrucción (ID), Ejecución (EX), Acceso a Memoria (MEM) y Escritura de Resultados (WB).</a:t>
            </a:r>
            <a:endParaRPr lang="es-MX"/>
          </a:p>
        </p:txBody>
      </p:sp>
    </p:spTree>
    <p:extLst>
      <p:ext uri="{BB962C8B-B14F-4D97-AF65-F5344CB8AC3E}">
        <p14:creationId xmlns:p14="http://schemas.microsoft.com/office/powerpoint/2010/main" val="20143181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70</a:t>
            </a:fld>
            <a:endParaRPr lang="es-MX"/>
          </a:p>
        </p:txBody>
      </p:sp>
      <p:sp>
        <p:nvSpPr>
          <p:cNvPr id="6"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7" name="Rectángulo 6"/>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8" name="Imagen 7"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9"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p:cNvPicPr>
          <p:nvPr/>
        </p:nvPicPr>
        <p:blipFill>
          <a:blip r:embed="rId4"/>
          <a:stretch>
            <a:fillRect/>
          </a:stretch>
        </p:blipFill>
        <p:spPr>
          <a:xfrm>
            <a:off x="594273" y="1111218"/>
            <a:ext cx="10204981" cy="5614290"/>
          </a:xfrm>
          <a:prstGeom prst="rect">
            <a:avLst/>
          </a:prstGeom>
        </p:spPr>
      </p:pic>
    </p:spTree>
    <p:extLst>
      <p:ext uri="{BB962C8B-B14F-4D97-AF65-F5344CB8AC3E}">
        <p14:creationId xmlns:p14="http://schemas.microsoft.com/office/powerpoint/2010/main" val="220223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8</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2"/>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07238" y="1249744"/>
            <a:ext cx="4541628" cy="461665"/>
          </a:xfrm>
          <a:prstGeom prst="rect">
            <a:avLst/>
          </a:prstGeom>
        </p:spPr>
        <p:txBody>
          <a:bodyPr wrap="none">
            <a:spAutoFit/>
          </a:bodyPr>
          <a:lstStyle/>
          <a:p>
            <a:r>
              <a:rPr lang="es-MX" sz="2400" b="1">
                <a:solidFill>
                  <a:srgbClr val="002060"/>
                </a:solidFill>
                <a:latin typeface="+mj-lt"/>
              </a:rPr>
              <a:t>Tiempo de Ejecución en Serie</a:t>
            </a:r>
          </a:p>
        </p:txBody>
      </p:sp>
      <p:sp>
        <p:nvSpPr>
          <p:cNvPr id="9" name="Rectángulo 8"/>
          <p:cNvSpPr/>
          <p:nvPr/>
        </p:nvSpPr>
        <p:spPr>
          <a:xfrm>
            <a:off x="191515" y="1711409"/>
            <a:ext cx="11820865" cy="307777"/>
          </a:xfrm>
          <a:prstGeom prst="rect">
            <a:avLst/>
          </a:prstGeom>
        </p:spPr>
        <p:txBody>
          <a:bodyPr wrap="none">
            <a:spAutoFit/>
          </a:bodyPr>
          <a:lstStyle/>
          <a:p>
            <a:r>
              <a:rPr lang="es-MX">
                <a:solidFill>
                  <a:srgbClr val="404040"/>
                </a:solidFill>
                <a:latin typeface="Inter"/>
              </a:rPr>
              <a:t>El tiempo de ejecución T de un programa con N instrucciones en  un procesador que puede ejecutar F instrucciones por segundo se calcula como:</a:t>
            </a:r>
            <a:endParaRPr lang="es-MX"/>
          </a:p>
        </p:txBody>
      </p:sp>
      <mc:AlternateContent xmlns:mc="http://schemas.openxmlformats.org/markup-compatibility/2006">
        <mc:Choice xmlns:a14="http://schemas.microsoft.com/office/drawing/2010/main" Requires="a14">
          <p:sp>
            <p:nvSpPr>
              <p:cNvPr id="10" name="CuadroTexto 9"/>
              <p:cNvSpPr txBox="1"/>
              <p:nvPr/>
            </p:nvSpPr>
            <p:spPr>
              <a:xfrm>
                <a:off x="5435600" y="2144556"/>
                <a:ext cx="1137940"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𝑇</m:t>
                      </m:r>
                      <m:r>
                        <a:rPr lang="es-MX" sz="2800" b="0" i="1" smtClean="0">
                          <a:latin typeface="Cambria Math" panose="02040503050406030204" pitchFamily="18" charset="0"/>
                        </a:rPr>
                        <m:t>=</m:t>
                      </m:r>
                      <m:f>
                        <m:fPr>
                          <m:ctrlPr>
                            <a:rPr lang="es-MX" sz="2800" b="0" i="1" smtClean="0">
                              <a:latin typeface="Cambria Math" panose="02040503050406030204" pitchFamily="18" charset="0"/>
                            </a:rPr>
                          </m:ctrlPr>
                        </m:fPr>
                        <m:num>
                          <m:r>
                            <a:rPr lang="es-MX" sz="2800" b="0" i="1" smtClean="0">
                              <a:latin typeface="Cambria Math" panose="02040503050406030204" pitchFamily="18" charset="0"/>
                            </a:rPr>
                            <m:t>𝑁</m:t>
                          </m:r>
                        </m:num>
                        <m:den>
                          <m:r>
                            <a:rPr lang="es-MX" sz="2800" b="0" i="1" smtClean="0">
                              <a:latin typeface="Cambria Math" panose="02040503050406030204" pitchFamily="18" charset="0"/>
                            </a:rPr>
                            <m:t>𝐹</m:t>
                          </m:r>
                        </m:den>
                      </m:f>
                      <m:r>
                        <a:rPr lang="es-MX" sz="2800" b="0" i="1" smtClean="0">
                          <a:latin typeface="Cambria Math" panose="02040503050406030204" pitchFamily="18" charset="0"/>
                        </a:rPr>
                        <m:t> </m:t>
                      </m:r>
                    </m:oMath>
                  </m:oMathPara>
                </a14:m>
                <a:endParaRPr lang="es-MX" sz="2800"/>
              </a:p>
            </p:txBody>
          </p:sp>
        </mc:Choice>
        <mc:Fallback>
          <p:sp>
            <p:nvSpPr>
              <p:cNvPr id="10" name="CuadroTexto 9"/>
              <p:cNvSpPr txBox="1">
                <a:spLocks noRot="1" noChangeAspect="1" noMove="1" noResize="1" noEditPoints="1" noAdjustHandles="1" noChangeArrowheads="1" noChangeShapeType="1" noTextEdit="1"/>
              </p:cNvSpPr>
              <p:nvPr/>
            </p:nvSpPr>
            <p:spPr>
              <a:xfrm>
                <a:off x="5435600" y="2144556"/>
                <a:ext cx="1137940" cy="803810"/>
              </a:xfrm>
              <a:prstGeom prst="rect">
                <a:avLst/>
              </a:prstGeom>
              <a:blipFill>
                <a:blip r:embed="rId4"/>
                <a:stretch>
                  <a:fillRect/>
                </a:stretch>
              </a:blipFill>
            </p:spPr>
            <p:txBody>
              <a:bodyPr/>
              <a:lstStyle/>
              <a:p>
                <a:r>
                  <a:rPr lang="en-US">
                    <a:noFill/>
                  </a:rPr>
                  <a:t> </a:t>
                </a:r>
              </a:p>
            </p:txBody>
          </p:sp>
        </mc:Fallback>
      </mc:AlternateContent>
      <p:sp>
        <p:nvSpPr>
          <p:cNvPr id="11" name="Rectángulo 10"/>
          <p:cNvSpPr/>
          <p:nvPr/>
        </p:nvSpPr>
        <p:spPr>
          <a:xfrm>
            <a:off x="404864" y="3107502"/>
            <a:ext cx="6341801" cy="646331"/>
          </a:xfrm>
          <a:prstGeom prst="rect">
            <a:avLst/>
          </a:prstGeom>
        </p:spPr>
        <p:txBody>
          <a:bodyPr wrap="none">
            <a:spAutoFit/>
          </a:bodyPr>
          <a:lstStyle/>
          <a:p>
            <a:pPr marL="171450" indent="-171450">
              <a:buFont typeface="Arial" panose="020B0604020202020204" pitchFamily="34" charset="0"/>
              <a:buChar char="•"/>
            </a:pPr>
            <a:r>
              <a:rPr lang="es-MX" sz="1200">
                <a:solidFill>
                  <a:srgbClr val="404040"/>
                </a:solidFill>
                <a:latin typeface="Inter"/>
              </a:rPr>
              <a:t>N: Número total de instrucciones en el programa.</a:t>
            </a:r>
          </a:p>
          <a:p>
            <a:pPr marL="171450" indent="-171450">
              <a:buFont typeface="Arial" panose="020B0604020202020204" pitchFamily="34" charset="0"/>
              <a:buChar char="•"/>
            </a:pPr>
            <a:r>
              <a:rPr lang="es-MX" sz="1200">
                <a:solidFill>
                  <a:srgbClr val="404040"/>
                </a:solidFill>
                <a:latin typeface="Inter"/>
              </a:rPr>
              <a:t>F: Frecuencia de ejecución de instrucciones del procesador (instrucciones por segundo)</a:t>
            </a:r>
          </a:p>
          <a:p>
            <a:pPr marL="171450" indent="-171450">
              <a:buFont typeface="Arial" panose="020B0604020202020204" pitchFamily="34" charset="0"/>
              <a:buChar char="•"/>
            </a:pPr>
            <a:r>
              <a:rPr lang="es-MX" sz="1200">
                <a:solidFill>
                  <a:srgbClr val="404040"/>
                </a:solidFill>
                <a:latin typeface="Inter"/>
              </a:rPr>
              <a:t>T: Tiempo total de ejecución del programa</a:t>
            </a:r>
            <a:endParaRPr lang="es-MX" sz="1200"/>
          </a:p>
        </p:txBody>
      </p:sp>
      <p:sp>
        <p:nvSpPr>
          <p:cNvPr id="12" name="Rectángulo 11"/>
          <p:cNvSpPr/>
          <p:nvPr/>
        </p:nvSpPr>
        <p:spPr>
          <a:xfrm>
            <a:off x="191514" y="3880970"/>
            <a:ext cx="11644885" cy="738664"/>
          </a:xfrm>
          <a:prstGeom prst="rect">
            <a:avLst/>
          </a:prstGeom>
        </p:spPr>
        <p:txBody>
          <a:bodyPr wrap="square">
            <a:spAutoFit/>
          </a:bodyPr>
          <a:lstStyle/>
          <a:p>
            <a:pPr algn="just">
              <a:lnSpc>
                <a:spcPct val="150000"/>
              </a:lnSpc>
            </a:pPr>
            <a:r>
              <a:rPr lang="es-MX">
                <a:solidFill>
                  <a:srgbClr val="404040"/>
                </a:solidFill>
                <a:latin typeface="Inter"/>
              </a:rPr>
              <a:t>Una forma de reducir el tiempo de ejecución </a:t>
            </a:r>
            <a:r>
              <a:rPr lang="es-MX" i="1">
                <a:solidFill>
                  <a:srgbClr val="404040"/>
                </a:solidFill>
                <a:latin typeface="KaTeX_Main"/>
              </a:rPr>
              <a:t>T</a:t>
            </a:r>
            <a:r>
              <a:rPr lang="es-MX">
                <a:solidFill>
                  <a:srgbClr val="404040"/>
                </a:solidFill>
                <a:latin typeface="Inter"/>
              </a:rPr>
              <a:t> es aumentando el valor de </a:t>
            </a:r>
            <a:r>
              <a:rPr lang="es-MX" i="1">
                <a:solidFill>
                  <a:srgbClr val="404040"/>
                </a:solidFill>
                <a:latin typeface="KaTeX_Math"/>
              </a:rPr>
              <a:t>F</a:t>
            </a:r>
            <a:r>
              <a:rPr lang="es-MX">
                <a:solidFill>
                  <a:srgbClr val="404040"/>
                </a:solidFill>
                <a:latin typeface="Inter"/>
              </a:rPr>
              <a:t>, es decir, mejorando la capacidad del procesador para ejecutar más instrucciones por segundo. Esto se ha logrado a través de avances en la tecnología y la arquitectura de computadoras durante más de 30 años.</a:t>
            </a:r>
            <a:endParaRPr lang="es-MX"/>
          </a:p>
        </p:txBody>
      </p:sp>
      <p:sp>
        <p:nvSpPr>
          <p:cNvPr id="13" name="Rectángulo 12"/>
          <p:cNvSpPr/>
          <p:nvPr/>
        </p:nvSpPr>
        <p:spPr>
          <a:xfrm>
            <a:off x="594648" y="5186799"/>
            <a:ext cx="4344002" cy="1169551"/>
          </a:xfrm>
          <a:prstGeom prst="rect">
            <a:avLst/>
          </a:prstGeom>
        </p:spPr>
        <p:txBody>
          <a:bodyPr wrap="square">
            <a:spAutoFit/>
          </a:bodyPr>
          <a:lstStyle/>
          <a:p>
            <a:pPr algn="just">
              <a:buFont typeface="Arial" panose="020B0604020202020204" pitchFamily="34" charset="0"/>
              <a:buChar char="•"/>
            </a:pPr>
            <a:r>
              <a:rPr lang="es-MX" b="1">
                <a:solidFill>
                  <a:srgbClr val="404040"/>
                </a:solidFill>
                <a:latin typeface="Inter"/>
              </a:rPr>
              <a:t>Tendencia Histórica</a:t>
            </a:r>
            <a:r>
              <a:rPr lang="es-MX">
                <a:solidFill>
                  <a:srgbClr val="404040"/>
                </a:solidFill>
                <a:latin typeface="Inter"/>
              </a:rPr>
              <a:t>: Durante décadas, la industria ha seguido la tendencia de aumentar la frecuencia de los procesadores (medida en Hz, MHz, GHz) para mejorar el rendimiento y reducir el tiempo de ejecución de los programas.</a:t>
            </a:r>
          </a:p>
        </p:txBody>
      </p:sp>
      <p:sp>
        <p:nvSpPr>
          <p:cNvPr id="14" name="Rectángulo 13"/>
          <p:cNvSpPr/>
          <p:nvPr/>
        </p:nvSpPr>
        <p:spPr>
          <a:xfrm>
            <a:off x="5915138" y="5138562"/>
            <a:ext cx="5796082" cy="1169551"/>
          </a:xfrm>
          <a:prstGeom prst="rect">
            <a:avLst/>
          </a:prstGeom>
        </p:spPr>
        <p:txBody>
          <a:bodyPr wrap="square">
            <a:spAutoFit/>
          </a:bodyPr>
          <a:lstStyle/>
          <a:p>
            <a:pPr algn="just">
              <a:buFont typeface="Arial" panose="020B0604020202020204" pitchFamily="34" charset="0"/>
              <a:buChar char="•"/>
            </a:pPr>
            <a:r>
              <a:rPr lang="es-MX" b="1">
                <a:solidFill>
                  <a:srgbClr val="404040"/>
                </a:solidFill>
                <a:latin typeface="Inter"/>
              </a:rPr>
              <a:t>Límites Físicos</a:t>
            </a:r>
            <a:r>
              <a:rPr lang="es-MX">
                <a:solidFill>
                  <a:srgbClr val="404040"/>
                </a:solidFill>
                <a:latin typeface="Inter"/>
              </a:rPr>
              <a:t>: Aunque aumentar </a:t>
            </a:r>
            <a:r>
              <a:rPr lang="es-MX" i="1">
                <a:solidFill>
                  <a:srgbClr val="404040"/>
                </a:solidFill>
                <a:latin typeface="KaTeX_Math"/>
              </a:rPr>
              <a:t>F</a:t>
            </a:r>
            <a:r>
              <a:rPr lang="es-MX">
                <a:solidFill>
                  <a:srgbClr val="404040"/>
                </a:solidFill>
                <a:latin typeface="Inter"/>
              </a:rPr>
              <a:t> ha sido efectivo, existen límites físicos y técnicos que dificultan seguir incrementando la frecuencia de los procesadores de manera indefinida. Esto ha llevado al desarrollo de otras estrategias, como el uso de múltiples núcleos y técnicas de paralelismo.</a:t>
            </a:r>
          </a:p>
        </p:txBody>
      </p:sp>
      <p:sp>
        <p:nvSpPr>
          <p:cNvPr id="15" name="Rectángulo 14"/>
          <p:cNvSpPr/>
          <p:nvPr/>
        </p:nvSpPr>
        <p:spPr>
          <a:xfrm>
            <a:off x="5224755" y="5354005"/>
            <a:ext cx="404278" cy="307777"/>
          </a:xfrm>
          <a:prstGeom prst="rect">
            <a:avLst/>
          </a:prstGeom>
        </p:spPr>
        <p:txBody>
          <a:bodyPr wrap="none">
            <a:spAutoFit/>
          </a:bodyPr>
          <a:lstStyle/>
          <a:p>
            <a:r>
              <a:rPr lang="es-MX" b="1">
                <a:solidFill>
                  <a:srgbClr val="002060"/>
                </a:solidFill>
              </a:rPr>
              <a:t>Vs</a:t>
            </a:r>
            <a:endParaRPr lang="es-MX"/>
          </a:p>
        </p:txBody>
      </p:sp>
    </p:spTree>
    <p:extLst>
      <p:ext uri="{BB962C8B-B14F-4D97-AF65-F5344CB8AC3E}">
        <p14:creationId xmlns:p14="http://schemas.microsoft.com/office/powerpoint/2010/main" val="373248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9</a:t>
            </a:fld>
            <a:endParaRPr lang="es-MX"/>
          </a:p>
        </p:txBody>
      </p:sp>
      <p:sp>
        <p:nvSpPr>
          <p:cNvPr id="5" name="Google Shape;88;p1"/>
          <p:cNvSpPr/>
          <p:nvPr/>
        </p:nvSpPr>
        <p:spPr>
          <a:xfrm>
            <a:off x="2876717" y="584565"/>
            <a:ext cx="5931111" cy="400069"/>
          </a:xfrm>
          <a:prstGeom prst="rect">
            <a:avLst/>
          </a:prstGeom>
          <a:noFill/>
          <a:ln>
            <a:noFill/>
          </a:ln>
        </p:spPr>
        <p:txBody>
          <a:bodyPr spcFirstLastPara="1" wrap="square" lIns="91425" tIns="45700" rIns="91425" bIns="45700" anchor="t" anchorCtr="0">
            <a:spAutoFit/>
          </a:bodyPr>
          <a:lstStyle/>
          <a:p>
            <a:pPr lvl="0" algn="ctr"/>
            <a:r>
              <a:rPr lang="es-MX" sz="2000" b="1">
                <a:solidFill>
                  <a:schemeClr val="dk1"/>
                </a:solidFill>
                <a:latin typeface="+mj-lt"/>
                <a:ea typeface="Times New Roman"/>
                <a:cs typeface="Times New Roman"/>
                <a:sym typeface="Times New Roman"/>
              </a:rPr>
              <a:t>Escuela Superior de Cómputo</a:t>
            </a:r>
            <a:endParaRPr sz="2000" b="1" i="0" u="none" strike="noStrike" cap="none">
              <a:solidFill>
                <a:schemeClr val="dk1"/>
              </a:solidFill>
              <a:latin typeface="+mj-lt"/>
              <a:ea typeface="Times New Roman"/>
              <a:cs typeface="Times New Roman"/>
              <a:sym typeface="Times New Roman"/>
            </a:endParaRPr>
          </a:p>
        </p:txBody>
      </p:sp>
      <p:sp>
        <p:nvSpPr>
          <p:cNvPr id="6" name="Rectángulo 5"/>
          <p:cNvSpPr/>
          <p:nvPr/>
        </p:nvSpPr>
        <p:spPr>
          <a:xfrm>
            <a:off x="3597909" y="202756"/>
            <a:ext cx="4488729" cy="461665"/>
          </a:xfrm>
          <a:prstGeom prst="rect">
            <a:avLst/>
          </a:prstGeom>
        </p:spPr>
        <p:txBody>
          <a:bodyPr wrap="none">
            <a:spAutoFit/>
          </a:bodyPr>
          <a:lstStyle/>
          <a:p>
            <a:r>
              <a:rPr lang="es-MX" sz="2400" b="1"/>
              <a:t>Instituto Politécnico Nacional</a:t>
            </a:r>
          </a:p>
        </p:txBody>
      </p:sp>
      <p:pic>
        <p:nvPicPr>
          <p:cNvPr id="7" name="Imagen 6" descr="Imagen que contiene alimentos, firmar, taza, dibujo&#10;&#10;Descripción generada automáticamente">
            <a:extLst>
              <a:ext uri="{FF2B5EF4-FFF2-40B4-BE49-F238E27FC236}">
                <a16:creationId xmlns:a16="http://schemas.microsoft.com/office/drawing/2014/main" id="{F1026E39-CCF1-6469-36B2-391906001E0F}"/>
              </a:ext>
            </a:extLst>
          </p:cNvPr>
          <p:cNvPicPr>
            <a:picLocks noChangeAspect="1"/>
          </p:cNvPicPr>
          <p:nvPr/>
        </p:nvPicPr>
        <p:blipFill>
          <a:blip r:embed="rId3"/>
          <a:stretch>
            <a:fillRect/>
          </a:stretch>
        </p:blipFill>
        <p:spPr>
          <a:xfrm>
            <a:off x="3015183" y="88622"/>
            <a:ext cx="582726" cy="773302"/>
          </a:xfrm>
          <a:prstGeom prst="rect">
            <a:avLst/>
          </a:prstGeom>
        </p:spPr>
      </p:pic>
      <p:pic>
        <p:nvPicPr>
          <p:cNvPr id="8" name="Picture 4" descr="Profile for ESCOM IPN 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638" y="137768"/>
            <a:ext cx="846866" cy="846866"/>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07238" y="1249744"/>
            <a:ext cx="3345788" cy="461665"/>
          </a:xfrm>
          <a:prstGeom prst="rect">
            <a:avLst/>
          </a:prstGeom>
        </p:spPr>
        <p:txBody>
          <a:bodyPr wrap="none">
            <a:spAutoFit/>
          </a:bodyPr>
          <a:lstStyle/>
          <a:p>
            <a:r>
              <a:rPr lang="es-MX" sz="2400" b="1">
                <a:solidFill>
                  <a:srgbClr val="002060"/>
                </a:solidFill>
                <a:latin typeface="+mj-lt"/>
              </a:rPr>
              <a:t>Ejecución en paralelo</a:t>
            </a:r>
          </a:p>
        </p:txBody>
      </p:sp>
      <p:pic>
        <p:nvPicPr>
          <p:cNvPr id="2" name="Imagen 1"/>
          <p:cNvPicPr>
            <a:picLocks noChangeAspect="1"/>
          </p:cNvPicPr>
          <p:nvPr/>
        </p:nvPicPr>
        <p:blipFill>
          <a:blip r:embed="rId5"/>
          <a:stretch>
            <a:fillRect/>
          </a:stretch>
        </p:blipFill>
        <p:spPr>
          <a:xfrm>
            <a:off x="3802583" y="2426482"/>
            <a:ext cx="3943900" cy="2353003"/>
          </a:xfrm>
          <a:prstGeom prst="rect">
            <a:avLst/>
          </a:prstGeom>
        </p:spPr>
      </p:pic>
      <p:sp>
        <p:nvSpPr>
          <p:cNvPr id="3" name="Rectángulo 2"/>
          <p:cNvSpPr/>
          <p:nvPr/>
        </p:nvSpPr>
        <p:spPr>
          <a:xfrm>
            <a:off x="207238" y="1743290"/>
            <a:ext cx="11866229" cy="698717"/>
          </a:xfrm>
          <a:prstGeom prst="rect">
            <a:avLst/>
          </a:prstGeom>
        </p:spPr>
        <p:txBody>
          <a:bodyPr wrap="square">
            <a:spAutoFit/>
          </a:bodyPr>
          <a:lstStyle/>
          <a:p>
            <a:pPr algn="just">
              <a:lnSpc>
                <a:spcPct val="150000"/>
              </a:lnSpc>
            </a:pPr>
            <a:r>
              <a:rPr lang="es-MX">
                <a:solidFill>
                  <a:srgbClr val="404040"/>
                </a:solidFill>
                <a:latin typeface="Inter"/>
              </a:rPr>
              <a:t>Para reducir el tiempo de ejecución de un programa T es dividir el programa en partes discretas que se llaman tareas y usar múltiples procesadores para ejecutarlas en mismo tiempo. </a:t>
            </a:r>
            <a:endParaRPr lang="es-MX"/>
          </a:p>
        </p:txBody>
      </p:sp>
      <p:sp>
        <p:nvSpPr>
          <p:cNvPr id="10" name="Rectángulo 9"/>
          <p:cNvSpPr/>
          <p:nvPr/>
        </p:nvSpPr>
        <p:spPr>
          <a:xfrm>
            <a:off x="1880132" y="5173510"/>
            <a:ext cx="1765227" cy="307777"/>
          </a:xfrm>
          <a:prstGeom prst="rect">
            <a:avLst/>
          </a:prstGeom>
        </p:spPr>
        <p:txBody>
          <a:bodyPr wrap="none">
            <a:spAutoFit/>
          </a:bodyPr>
          <a:lstStyle/>
          <a:p>
            <a:r>
              <a:rPr lang="es-MX" b="1">
                <a:solidFill>
                  <a:srgbClr val="404040"/>
                </a:solidFill>
                <a:latin typeface="Inter"/>
              </a:rPr>
              <a:t>División en Tareas</a:t>
            </a:r>
          </a:p>
        </p:txBody>
      </p:sp>
      <p:sp>
        <p:nvSpPr>
          <p:cNvPr id="11" name="Rectángulo 10"/>
          <p:cNvSpPr/>
          <p:nvPr/>
        </p:nvSpPr>
        <p:spPr>
          <a:xfrm>
            <a:off x="258546" y="5481287"/>
            <a:ext cx="6096000" cy="1021883"/>
          </a:xfrm>
          <a:prstGeom prst="rect">
            <a:avLst/>
          </a:prstGeom>
        </p:spPr>
        <p:txBody>
          <a:bodyPr>
            <a:spAutoFit/>
          </a:bodyPr>
          <a:lstStyle/>
          <a:p>
            <a:pPr algn="just">
              <a:lnSpc>
                <a:spcPct val="150000"/>
              </a:lnSpc>
            </a:pPr>
            <a:r>
              <a:rPr lang="es-MX">
                <a:solidFill>
                  <a:srgbClr val="404040"/>
                </a:solidFill>
                <a:latin typeface="Inter"/>
              </a:rPr>
              <a:t>Al dividir el programa en tareas, cada tarea puede ser ejecutada por un procesador diferente. Esto permite que varias partes del programa se ejecuten al mismo tiempo, reduciendo el tiempo total de ejecución.</a:t>
            </a:r>
            <a:endParaRPr lang="es-MX"/>
          </a:p>
        </p:txBody>
      </p:sp>
      <p:sp>
        <p:nvSpPr>
          <p:cNvPr id="12" name="Rectángulo 11"/>
          <p:cNvSpPr/>
          <p:nvPr/>
        </p:nvSpPr>
        <p:spPr>
          <a:xfrm>
            <a:off x="7746483" y="5247846"/>
            <a:ext cx="2938625" cy="307777"/>
          </a:xfrm>
          <a:prstGeom prst="rect">
            <a:avLst/>
          </a:prstGeom>
        </p:spPr>
        <p:txBody>
          <a:bodyPr wrap="none">
            <a:spAutoFit/>
          </a:bodyPr>
          <a:lstStyle/>
          <a:p>
            <a:r>
              <a:rPr lang="es-MX" b="1">
                <a:solidFill>
                  <a:srgbClr val="404040"/>
                </a:solidFill>
                <a:latin typeface="Inter"/>
              </a:rPr>
              <a:t>Uso de Múltiples Procesadores</a:t>
            </a:r>
            <a:r>
              <a:rPr lang="es-MX">
                <a:solidFill>
                  <a:srgbClr val="404040"/>
                </a:solidFill>
                <a:latin typeface="Inter"/>
              </a:rPr>
              <a:t>: </a:t>
            </a:r>
            <a:endParaRPr lang="es-MX"/>
          </a:p>
        </p:txBody>
      </p:sp>
      <p:sp>
        <p:nvSpPr>
          <p:cNvPr id="13" name="Rectángulo 12"/>
          <p:cNvSpPr/>
          <p:nvPr/>
        </p:nvSpPr>
        <p:spPr>
          <a:xfrm>
            <a:off x="6901305" y="5470901"/>
            <a:ext cx="4452495" cy="1021883"/>
          </a:xfrm>
          <a:prstGeom prst="rect">
            <a:avLst/>
          </a:prstGeom>
        </p:spPr>
        <p:txBody>
          <a:bodyPr wrap="square">
            <a:spAutoFit/>
          </a:bodyPr>
          <a:lstStyle/>
          <a:p>
            <a:pPr algn="just">
              <a:lnSpc>
                <a:spcPct val="150000"/>
              </a:lnSpc>
            </a:pPr>
            <a:r>
              <a:rPr lang="es-MX">
                <a:solidFill>
                  <a:srgbClr val="404040"/>
                </a:solidFill>
                <a:latin typeface="Inter"/>
              </a:rPr>
              <a:t>La ejecución en paralelo aprovecha la capacidad de los sistemas con múltiples núcleos o múltiples </a:t>
            </a:r>
            <a:r>
              <a:rPr lang="es-MX" err="1">
                <a:solidFill>
                  <a:srgbClr val="404040"/>
                </a:solidFill>
                <a:latin typeface="Inter"/>
              </a:rPr>
              <a:t>CPUs</a:t>
            </a:r>
            <a:r>
              <a:rPr lang="es-MX">
                <a:solidFill>
                  <a:srgbClr val="404040"/>
                </a:solidFill>
                <a:latin typeface="Inter"/>
              </a:rPr>
              <a:t> para realizar varias operaciones simultáneamente.</a:t>
            </a:r>
            <a:endParaRPr lang="es-MX"/>
          </a:p>
        </p:txBody>
      </p:sp>
    </p:spTree>
    <p:extLst>
      <p:ext uri="{BB962C8B-B14F-4D97-AF65-F5344CB8AC3E}">
        <p14:creationId xmlns:p14="http://schemas.microsoft.com/office/powerpoint/2010/main" val="380513663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5B07EEC772AC44AC0C25FD92C29197" ma:contentTypeVersion="6" ma:contentTypeDescription="Create a new document." ma:contentTypeScope="" ma:versionID="13943978049d27160dac29591f166284">
  <xsd:schema xmlns:xsd="http://www.w3.org/2001/XMLSchema" xmlns:xs="http://www.w3.org/2001/XMLSchema" xmlns:p="http://schemas.microsoft.com/office/2006/metadata/properties" xmlns:ns2="237ec394-6e6c-4f73-a702-3bd4c7d09593" targetNamespace="http://schemas.microsoft.com/office/2006/metadata/properties" ma:root="true" ma:fieldsID="7b8e812101f071327464799e926b3e1e" ns2:_="">
    <xsd:import namespace="237ec394-6e6c-4f73-a702-3bd4c7d095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7ec394-6e6c-4f73-a702-3bd4c7d095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F6CBEC-1929-4997-8A0E-7098BA306893}">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8EF254E-689F-4449-A21C-1C93374E2539}">
  <ds:schemaRefs>
    <ds:schemaRef ds:uri="237ec394-6e6c-4f73-a702-3bd4c7d095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E713DA4-AECB-438F-AA9D-583B410AB8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70</Slides>
  <Notes>5</Notes>
  <HiddenSlides>0</HiddenSlide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dc:creator>
  <cp:revision>1</cp:revision>
  <dcterms:created xsi:type="dcterms:W3CDTF">2021-08-11T02:34:05Z</dcterms:created>
  <dcterms:modified xsi:type="dcterms:W3CDTF">2025-04-08T00:56:03Z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0x010100555B07EEC772AC44AC0C25FD92C29197</vt:lpwstr>
  </property>
</Properties>
</file>