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114" d="100"/>
          <a:sy n="114" d="100"/>
        </p:scale>
        <p:origin x="4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C407B-2BF1-456E-A60E-66522AF8FB42}" type="datetimeFigureOut">
              <a:rPr lang="es-MX" smtClean="0"/>
              <a:t>27/11/2019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631A9-D3A3-4224-9695-06A2E3D3E5D5}" type="slidenum">
              <a:rPr lang="es-MX" smtClean="0"/>
              <a:t>‹Nº›</a:t>
            </a:fld>
            <a:endParaRPr lang="es-MX"/>
          </a:p>
        </p:txBody>
      </p:sp>
    </p:spTree>
    <p:extLst>
      <p:ext uri="{BB962C8B-B14F-4D97-AF65-F5344CB8AC3E}">
        <p14:creationId xmlns:p14="http://schemas.microsoft.com/office/powerpoint/2010/main" val="2924547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478ECC-E8CF-4E0F-8280-392F226E16B9}" type="datetimeFigureOut">
              <a:rPr lang="es-MX" smtClean="0"/>
              <a:t>27/11/2019</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F9B13D8F-81FB-41CB-98B1-1E48389CEEDA}" type="slidenum">
              <a:rPr lang="es-MX" smtClean="0"/>
              <a:t>‹Nº›</a:t>
            </a:fld>
            <a:endParaRPr lang="es-MX"/>
          </a:p>
        </p:txBody>
      </p:sp>
    </p:spTree>
    <p:extLst>
      <p:ext uri="{BB962C8B-B14F-4D97-AF65-F5344CB8AC3E}">
        <p14:creationId xmlns:p14="http://schemas.microsoft.com/office/powerpoint/2010/main" val="94696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A478ECC-E8CF-4E0F-8280-392F226E16B9}" type="datetimeFigureOut">
              <a:rPr lang="es-MX" smtClean="0"/>
              <a:t>27/11/2019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9B13D8F-81FB-41CB-98B1-1E48389CEEDA}" type="slidenum">
              <a:rPr lang="es-MX" smtClean="0"/>
              <a:t>‹Nº›</a:t>
            </a:fld>
            <a:endParaRPr lang="es-MX"/>
          </a:p>
        </p:txBody>
      </p:sp>
    </p:spTree>
    <p:extLst>
      <p:ext uri="{BB962C8B-B14F-4D97-AF65-F5344CB8AC3E}">
        <p14:creationId xmlns:p14="http://schemas.microsoft.com/office/powerpoint/2010/main" val="3362391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A478ECC-E8CF-4E0F-8280-392F226E16B9}" type="datetimeFigureOut">
              <a:rPr lang="es-MX" smtClean="0"/>
              <a:t>27/11/2019</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F9B13D8F-81FB-41CB-98B1-1E48389CEEDA}" type="slidenum">
              <a:rPr lang="es-MX" smtClean="0"/>
              <a:t>‹Nº›</a:t>
            </a:fld>
            <a:endParaRPr lang="es-MX"/>
          </a:p>
        </p:txBody>
      </p:sp>
    </p:spTree>
    <p:extLst>
      <p:ext uri="{BB962C8B-B14F-4D97-AF65-F5344CB8AC3E}">
        <p14:creationId xmlns:p14="http://schemas.microsoft.com/office/powerpoint/2010/main" val="1907498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A478ECC-E8CF-4E0F-8280-392F226E16B9}" type="datetimeFigureOut">
              <a:rPr lang="es-MX" smtClean="0"/>
              <a:t>27/11/2019</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F9B13D8F-81FB-41CB-98B1-1E48389CEEDA}" type="slidenum">
              <a:rPr lang="es-MX" smtClean="0"/>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47380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A478ECC-E8CF-4E0F-8280-392F226E16B9}" type="datetimeFigureOut">
              <a:rPr lang="es-MX" smtClean="0"/>
              <a:t>27/11/2019</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F9B13D8F-81FB-41CB-98B1-1E48389CEEDA}" type="slidenum">
              <a:rPr lang="es-MX" smtClean="0"/>
              <a:t>‹Nº›</a:t>
            </a:fld>
            <a:endParaRPr lang="es-MX"/>
          </a:p>
        </p:txBody>
      </p:sp>
    </p:spTree>
    <p:extLst>
      <p:ext uri="{BB962C8B-B14F-4D97-AF65-F5344CB8AC3E}">
        <p14:creationId xmlns:p14="http://schemas.microsoft.com/office/powerpoint/2010/main" val="3219692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A478ECC-E8CF-4E0F-8280-392F226E16B9}" type="datetimeFigureOut">
              <a:rPr lang="es-MX" smtClean="0"/>
              <a:t>27/11/2019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9B13D8F-81FB-41CB-98B1-1E48389CEEDA}" type="slidenum">
              <a:rPr lang="es-MX" smtClean="0"/>
              <a:t>‹Nº›</a:t>
            </a:fld>
            <a:endParaRPr lang="es-MX"/>
          </a:p>
        </p:txBody>
      </p:sp>
    </p:spTree>
    <p:extLst>
      <p:ext uri="{BB962C8B-B14F-4D97-AF65-F5344CB8AC3E}">
        <p14:creationId xmlns:p14="http://schemas.microsoft.com/office/powerpoint/2010/main" val="2642105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A478ECC-E8CF-4E0F-8280-392F226E16B9}" type="datetimeFigureOut">
              <a:rPr lang="es-MX" smtClean="0"/>
              <a:t>27/11/2019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9B13D8F-81FB-41CB-98B1-1E48389CEEDA}" type="slidenum">
              <a:rPr lang="es-MX" smtClean="0"/>
              <a:t>‹Nº›</a:t>
            </a:fld>
            <a:endParaRPr lang="es-MX"/>
          </a:p>
        </p:txBody>
      </p:sp>
    </p:spTree>
    <p:extLst>
      <p:ext uri="{BB962C8B-B14F-4D97-AF65-F5344CB8AC3E}">
        <p14:creationId xmlns:p14="http://schemas.microsoft.com/office/powerpoint/2010/main" val="4278489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A478ECC-E8CF-4E0F-8280-392F226E16B9}" type="datetimeFigureOut">
              <a:rPr lang="es-MX" smtClean="0"/>
              <a:t>27/11/2019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9B13D8F-81FB-41CB-98B1-1E48389CEEDA}" type="slidenum">
              <a:rPr lang="es-MX" smtClean="0"/>
              <a:t>‹Nº›</a:t>
            </a:fld>
            <a:endParaRPr lang="es-MX"/>
          </a:p>
        </p:txBody>
      </p:sp>
    </p:spTree>
    <p:extLst>
      <p:ext uri="{BB962C8B-B14F-4D97-AF65-F5344CB8AC3E}">
        <p14:creationId xmlns:p14="http://schemas.microsoft.com/office/powerpoint/2010/main" val="2135893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A478ECC-E8CF-4E0F-8280-392F226E16B9}" type="datetimeFigureOut">
              <a:rPr lang="es-MX" smtClean="0"/>
              <a:t>27/11/2019</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F9B13D8F-81FB-41CB-98B1-1E48389CEEDA}" type="slidenum">
              <a:rPr lang="es-MX" smtClean="0"/>
              <a:t>‹Nº›</a:t>
            </a:fld>
            <a:endParaRPr lang="es-MX"/>
          </a:p>
        </p:txBody>
      </p:sp>
    </p:spTree>
    <p:extLst>
      <p:ext uri="{BB962C8B-B14F-4D97-AF65-F5344CB8AC3E}">
        <p14:creationId xmlns:p14="http://schemas.microsoft.com/office/powerpoint/2010/main" val="11519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A478ECC-E8CF-4E0F-8280-392F226E16B9}" type="datetimeFigureOut">
              <a:rPr lang="es-MX" smtClean="0"/>
              <a:t>27/11/2019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9B13D8F-81FB-41CB-98B1-1E48389CEEDA}" type="slidenum">
              <a:rPr lang="es-MX" smtClean="0"/>
              <a:t>‹Nº›</a:t>
            </a:fld>
            <a:endParaRPr lang="es-MX"/>
          </a:p>
        </p:txBody>
      </p:sp>
    </p:spTree>
    <p:extLst>
      <p:ext uri="{BB962C8B-B14F-4D97-AF65-F5344CB8AC3E}">
        <p14:creationId xmlns:p14="http://schemas.microsoft.com/office/powerpoint/2010/main" val="403190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A478ECC-E8CF-4E0F-8280-392F226E16B9}" type="datetimeFigureOut">
              <a:rPr lang="es-MX" smtClean="0"/>
              <a:t>27/11/2019</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F9B13D8F-81FB-41CB-98B1-1E48389CEEDA}" type="slidenum">
              <a:rPr lang="es-MX" smtClean="0"/>
              <a:t>‹Nº›</a:t>
            </a:fld>
            <a:endParaRPr lang="es-MX"/>
          </a:p>
        </p:txBody>
      </p:sp>
    </p:spTree>
    <p:extLst>
      <p:ext uri="{BB962C8B-B14F-4D97-AF65-F5344CB8AC3E}">
        <p14:creationId xmlns:p14="http://schemas.microsoft.com/office/powerpoint/2010/main" val="391102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A478ECC-E8CF-4E0F-8280-392F226E16B9}" type="datetimeFigureOut">
              <a:rPr lang="es-MX" smtClean="0"/>
              <a:t>27/11/2019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9B13D8F-81FB-41CB-98B1-1E48389CEEDA}" type="slidenum">
              <a:rPr lang="es-MX" smtClean="0"/>
              <a:t>‹Nº›</a:t>
            </a:fld>
            <a:endParaRPr lang="es-MX"/>
          </a:p>
        </p:txBody>
      </p:sp>
    </p:spTree>
    <p:extLst>
      <p:ext uri="{BB962C8B-B14F-4D97-AF65-F5344CB8AC3E}">
        <p14:creationId xmlns:p14="http://schemas.microsoft.com/office/powerpoint/2010/main" val="300487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A478ECC-E8CF-4E0F-8280-392F226E16B9}" type="datetimeFigureOut">
              <a:rPr lang="es-MX" smtClean="0"/>
              <a:t>27/11/2019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9B13D8F-81FB-41CB-98B1-1E48389CEEDA}" type="slidenum">
              <a:rPr lang="es-MX" smtClean="0"/>
              <a:t>‹Nº›</a:t>
            </a:fld>
            <a:endParaRPr lang="es-MX"/>
          </a:p>
        </p:txBody>
      </p:sp>
    </p:spTree>
    <p:extLst>
      <p:ext uri="{BB962C8B-B14F-4D97-AF65-F5344CB8AC3E}">
        <p14:creationId xmlns:p14="http://schemas.microsoft.com/office/powerpoint/2010/main" val="94605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A478ECC-E8CF-4E0F-8280-392F226E16B9}" type="datetimeFigureOut">
              <a:rPr lang="es-MX" smtClean="0"/>
              <a:t>27/11/2019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9B13D8F-81FB-41CB-98B1-1E48389CEEDA}" type="slidenum">
              <a:rPr lang="es-MX" smtClean="0"/>
              <a:t>‹Nº›</a:t>
            </a:fld>
            <a:endParaRPr lang="es-MX"/>
          </a:p>
        </p:txBody>
      </p:sp>
    </p:spTree>
    <p:extLst>
      <p:ext uri="{BB962C8B-B14F-4D97-AF65-F5344CB8AC3E}">
        <p14:creationId xmlns:p14="http://schemas.microsoft.com/office/powerpoint/2010/main" val="2199282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78ECC-E8CF-4E0F-8280-392F226E16B9}" type="datetimeFigureOut">
              <a:rPr lang="es-MX" smtClean="0"/>
              <a:t>27/11/2019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9B13D8F-81FB-41CB-98B1-1E48389CEEDA}" type="slidenum">
              <a:rPr lang="es-MX" smtClean="0"/>
              <a:t>‹Nº›</a:t>
            </a:fld>
            <a:endParaRPr lang="es-MX"/>
          </a:p>
        </p:txBody>
      </p:sp>
    </p:spTree>
    <p:extLst>
      <p:ext uri="{BB962C8B-B14F-4D97-AF65-F5344CB8AC3E}">
        <p14:creationId xmlns:p14="http://schemas.microsoft.com/office/powerpoint/2010/main" val="77566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A478ECC-E8CF-4E0F-8280-392F226E16B9}" type="datetimeFigureOut">
              <a:rPr lang="es-MX" smtClean="0"/>
              <a:t>27/11/2019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9B13D8F-81FB-41CB-98B1-1E48389CEEDA}" type="slidenum">
              <a:rPr lang="es-MX" smtClean="0"/>
              <a:t>‹Nº›</a:t>
            </a:fld>
            <a:endParaRPr lang="es-MX"/>
          </a:p>
        </p:txBody>
      </p:sp>
    </p:spTree>
    <p:extLst>
      <p:ext uri="{BB962C8B-B14F-4D97-AF65-F5344CB8AC3E}">
        <p14:creationId xmlns:p14="http://schemas.microsoft.com/office/powerpoint/2010/main" val="2020879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A478ECC-E8CF-4E0F-8280-392F226E16B9}" type="datetimeFigureOut">
              <a:rPr lang="es-MX" smtClean="0"/>
              <a:t>27/11/2019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9B13D8F-81FB-41CB-98B1-1E48389CEEDA}" type="slidenum">
              <a:rPr lang="es-MX" smtClean="0"/>
              <a:t>‹Nº›</a:t>
            </a:fld>
            <a:endParaRPr lang="es-MX"/>
          </a:p>
        </p:txBody>
      </p:sp>
    </p:spTree>
    <p:extLst>
      <p:ext uri="{BB962C8B-B14F-4D97-AF65-F5344CB8AC3E}">
        <p14:creationId xmlns:p14="http://schemas.microsoft.com/office/powerpoint/2010/main" val="789044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478ECC-E8CF-4E0F-8280-392F226E16B9}" type="datetimeFigureOut">
              <a:rPr lang="es-MX" smtClean="0"/>
              <a:t>27/11/2019</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B13D8F-81FB-41CB-98B1-1E48389CEEDA}" type="slidenum">
              <a:rPr lang="es-MX" smtClean="0"/>
              <a:t>‹Nº›</a:t>
            </a:fld>
            <a:endParaRPr lang="es-MX"/>
          </a:p>
        </p:txBody>
      </p:sp>
    </p:spTree>
    <p:extLst>
      <p:ext uri="{BB962C8B-B14F-4D97-AF65-F5344CB8AC3E}">
        <p14:creationId xmlns:p14="http://schemas.microsoft.com/office/powerpoint/2010/main" val="18313978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ecured.cu/Matem%C3%A1tica_Discre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6B21F-3DF1-405B-BA38-D4A7F94016DE}"/>
              </a:ext>
            </a:extLst>
          </p:cNvPr>
          <p:cNvSpPr>
            <a:spLocks noGrp="1"/>
          </p:cNvSpPr>
          <p:nvPr>
            <p:ph type="ctrTitle"/>
          </p:nvPr>
        </p:nvSpPr>
        <p:spPr>
          <a:xfrm>
            <a:off x="654341" y="2139193"/>
            <a:ext cx="11006356" cy="3724712"/>
          </a:xfrm>
          <a:solidFill>
            <a:srgbClr val="00B0F0"/>
          </a:solidFill>
        </p:spPr>
        <p:txBody>
          <a:bodyPr>
            <a:normAutofit fontScale="90000"/>
          </a:bodyPr>
          <a:lstStyle/>
          <a:p>
            <a:pPr>
              <a:lnSpc>
                <a:spcPct val="150000"/>
              </a:lnSpc>
            </a:pPr>
            <a:r>
              <a:rPr lang="es-MX" sz="2400" dirty="0"/>
              <a:t>Instituto tecnológico de pabellón de Arteaga. </a:t>
            </a:r>
            <a:br>
              <a:rPr lang="es-MX" sz="2400" dirty="0"/>
            </a:br>
            <a:r>
              <a:rPr lang="es-MX" sz="2400" dirty="0"/>
              <a:t>Matemáticas discretas.</a:t>
            </a:r>
            <a:br>
              <a:rPr lang="es-MX" sz="2400" dirty="0"/>
            </a:br>
            <a:r>
              <a:rPr lang="es-MX" sz="2400" dirty="0"/>
              <a:t>Eduardo flores gallegos.</a:t>
            </a:r>
            <a:br>
              <a:rPr lang="es-MX" sz="2400" dirty="0"/>
            </a:br>
            <a:r>
              <a:rPr lang="es-MX" sz="2400"/>
              <a:t>Oscar ATZIN MARTINEZ AVILA.</a:t>
            </a:r>
            <a:br>
              <a:rPr lang="es-MX" sz="2400" dirty="0"/>
            </a:br>
            <a:r>
              <a:rPr lang="es-MX" sz="2400" dirty="0"/>
              <a:t>Tema: que son las matemática discretas.</a:t>
            </a:r>
            <a:br>
              <a:rPr lang="es-MX" sz="2400" dirty="0"/>
            </a:br>
            <a:r>
              <a:rPr lang="es-MX" sz="2400" dirty="0"/>
              <a:t> </a:t>
            </a:r>
            <a:br>
              <a:rPr lang="es-MX" sz="2000" dirty="0"/>
            </a:br>
            <a:endParaRPr lang="es-MX" sz="2000" dirty="0"/>
          </a:p>
        </p:txBody>
      </p:sp>
      <p:pic>
        <p:nvPicPr>
          <p:cNvPr id="1026" name="Picture 2" descr="Resultado de imagen para logos del tecnologico de mexico">
            <a:extLst>
              <a:ext uri="{FF2B5EF4-FFF2-40B4-BE49-F238E27FC236}">
                <a16:creationId xmlns:a16="http://schemas.microsoft.com/office/drawing/2014/main" id="{A7BA4E1E-DC6C-47E0-B96E-96005396B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70" y="119062"/>
            <a:ext cx="3755122" cy="16046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logos del tecnologico de pabellon de arteaga">
            <a:extLst>
              <a:ext uri="{FF2B5EF4-FFF2-40B4-BE49-F238E27FC236}">
                <a16:creationId xmlns:a16="http://schemas.microsoft.com/office/drawing/2014/main" id="{8AE74F89-5716-4592-87BF-932107677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5773" y="30061"/>
            <a:ext cx="4838858" cy="160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493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193FE7B-FCB2-4836-9339-FD483B78D9BB}"/>
              </a:ext>
            </a:extLst>
          </p:cNvPr>
          <p:cNvSpPr>
            <a:spLocks noGrp="1"/>
          </p:cNvSpPr>
          <p:nvPr>
            <p:ph idx="1"/>
          </p:nvPr>
        </p:nvSpPr>
        <p:spPr>
          <a:xfrm>
            <a:off x="685800" y="2043558"/>
            <a:ext cx="10820400" cy="4024125"/>
          </a:xfrm>
          <a:solidFill>
            <a:srgbClr val="00B0F0"/>
          </a:solidFill>
        </p:spPr>
        <p:txBody>
          <a:bodyPr>
            <a:normAutofit lnSpcReduction="10000"/>
          </a:bodyPr>
          <a:lstStyle/>
          <a:p>
            <a:r>
              <a:rPr lang="es-MX" dirty="0"/>
              <a:t>Generalmente se incluyen los siguientes temas de estudio:</a:t>
            </a:r>
          </a:p>
          <a:p>
            <a:r>
              <a:rPr lang="es-MX" dirty="0"/>
              <a:t>Lógica proposicional</a:t>
            </a:r>
          </a:p>
          <a:p>
            <a:r>
              <a:rPr lang="es-MX" dirty="0"/>
              <a:t>Teoría de la computabilidad</a:t>
            </a:r>
          </a:p>
          <a:p>
            <a:r>
              <a:rPr lang="es-MX" dirty="0"/>
              <a:t>Teoría de Complejidad computacional</a:t>
            </a:r>
          </a:p>
          <a:p>
            <a:r>
              <a:rPr lang="es-MX" dirty="0"/>
              <a:t>Teoría de conjuntos</a:t>
            </a:r>
          </a:p>
          <a:p>
            <a:r>
              <a:rPr lang="es-MX" dirty="0"/>
              <a:t>Teoría de grupos</a:t>
            </a:r>
          </a:p>
          <a:p>
            <a:r>
              <a:rPr lang="es-MX" dirty="0"/>
              <a:t>Teoría de grafos</a:t>
            </a:r>
          </a:p>
          <a:p>
            <a:r>
              <a:rPr lang="es-MX" dirty="0"/>
              <a:t>Teoría de autómatas finitos</a:t>
            </a:r>
          </a:p>
          <a:p>
            <a:r>
              <a:rPr lang="es-MX" dirty="0"/>
              <a:t>Combinatoria y nociones de Probabilidad</a:t>
            </a:r>
          </a:p>
          <a:p>
            <a:r>
              <a:rPr lang="es-MX" dirty="0"/>
              <a:t>Teoría de la información</a:t>
            </a:r>
          </a:p>
          <a:p>
            <a:endParaRPr lang="es-MX" dirty="0"/>
          </a:p>
        </p:txBody>
      </p:sp>
    </p:spTree>
    <p:extLst>
      <p:ext uri="{BB962C8B-B14F-4D97-AF65-F5344CB8AC3E}">
        <p14:creationId xmlns:p14="http://schemas.microsoft.com/office/powerpoint/2010/main" val="267756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27EB24D-5281-4ACC-A6BE-4ACB6615FDD2}"/>
              </a:ext>
            </a:extLst>
          </p:cNvPr>
          <p:cNvSpPr>
            <a:spLocks noGrp="1" noChangeArrowheads="1"/>
          </p:cNvSpPr>
          <p:nvPr>
            <p:ph idx="1"/>
          </p:nvPr>
        </p:nvSpPr>
        <p:spPr bwMode="auto">
          <a:xfrm>
            <a:off x="598541" y="2756405"/>
            <a:ext cx="10994917" cy="1345190"/>
          </a:xfrm>
          <a:prstGeom prst="rect">
            <a:avLst/>
          </a:prstGeom>
          <a:solidFill>
            <a:srgbClr val="00B0F0"/>
          </a:solidFill>
          <a:ln>
            <a:noFill/>
          </a:ln>
          <a:effectLst/>
        </p:spPr>
        <p:txBody>
          <a:bodyPr vert="horz" wrap="none" lIns="253920" tIns="4572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100" i="0" u="none" strike="noStrike" cap="none" normalizeH="0" baseline="0" dirty="0">
                <a:ln>
                  <a:noFill/>
                </a:ln>
                <a:effectLst/>
                <a:latin typeface="Adobe Heiti Std R" panose="020B0400000000000000" pitchFamily="34" charset="-128"/>
                <a:ea typeface="Adobe Heiti Std R" panose="020B0400000000000000" pitchFamily="34" charset="-128"/>
              </a:rPr>
              <a:t>Las matemáticas discretas, a diferencia del Cálculo infinitesimal, estudia procesos con conjuntos contables o numerables, ya sean finitos o infinitos.</a:t>
            </a:r>
            <a:endParaRPr kumimoji="0" lang="es-MX" altLang="es-MX" sz="800" i="0" u="none" strike="noStrike" cap="none" normalizeH="0" baseline="0" dirty="0">
              <a:ln>
                <a:noFill/>
              </a:ln>
              <a:effectLst/>
              <a:latin typeface="Adobe Heiti Std R" panose="020B0400000000000000" pitchFamily="34" charset="-128"/>
              <a:ea typeface="Adobe Heiti Std R" panose="020B0400000000000000"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100" i="0" u="none" strike="noStrike" cap="none" normalizeH="0" baseline="0" dirty="0">
                <a:ln>
                  <a:noFill/>
                </a:ln>
                <a:effectLst/>
                <a:latin typeface="Adobe Heiti Std R" panose="020B0400000000000000" pitchFamily="34" charset="-128"/>
                <a:ea typeface="Adobe Heiti Std R" panose="020B0400000000000000" pitchFamily="34" charset="-128"/>
              </a:rPr>
              <a:t>Su entorno de trabajo son los números naturales o los enteros:</a:t>
            </a:r>
            <a:endParaRPr kumimoji="0" lang="es-MX" altLang="es-MX" sz="800" i="0" u="none" strike="noStrike" cap="none" normalizeH="0" baseline="0" dirty="0">
              <a:ln>
                <a:noFill/>
              </a:ln>
              <a:effectLst/>
              <a:latin typeface="Adobe Heiti Std R" panose="020B0400000000000000" pitchFamily="34" charset="-128"/>
              <a:ea typeface="Adobe Heiti Std R" panose="020B0400000000000000" pitchFamily="34" charset="-128"/>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s-MX" altLang="es-MX" sz="1100" i="0" u="none" strike="noStrike" cap="none" normalizeH="0" baseline="0" dirty="0">
                <a:ln>
                  <a:noFill/>
                </a:ln>
                <a:effectLst/>
                <a:latin typeface="Adobe Heiti Std R" panose="020B0400000000000000" pitchFamily="34" charset="-128"/>
                <a:ea typeface="Adobe Heiti Std R" panose="020B0400000000000000" pitchFamily="34" charset="-128"/>
              </a:rPr>
              <a:t>N = { 1,2,3,...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s-MX" altLang="es-MX" sz="1100" i="0" u="none" strike="noStrike" cap="none" normalizeH="0" baseline="0" dirty="0">
                <a:ln>
                  <a:noFill/>
                </a:ln>
                <a:effectLst/>
                <a:latin typeface="Adobe Heiti Std R" panose="020B0400000000000000" pitchFamily="34" charset="-128"/>
                <a:ea typeface="Adobe Heiti Std R" panose="020B0400000000000000" pitchFamily="34" charset="-128"/>
              </a:rPr>
              <a:t>Z = { ..., -3,-2,-1,0,1,2,...}</a:t>
            </a:r>
          </a:p>
          <a:p>
            <a:pPr marL="457200" lvl="1" indent="-457200">
              <a:lnSpc>
                <a:spcPct val="100000"/>
              </a:lnSpc>
              <a:buNone/>
            </a:pPr>
            <a:r>
              <a:rPr lang="es-MX" sz="1200" dirty="0">
                <a:latin typeface="Adobe Heiti Std R" panose="020B0400000000000000" pitchFamily="34" charset="-128"/>
                <a:ea typeface="Adobe Heiti Std R" panose="020B0400000000000000" pitchFamily="34" charset="-128"/>
              </a:rPr>
              <a:t>Esto a raíz de que los objetos en matemáticas discretas son contables, ya sean finitos o infinitos, es decir, se pueden contar de uno en uno por separado.</a:t>
            </a:r>
            <a:endParaRPr kumimoji="0" lang="es-MX" altLang="es-MX" sz="1200" i="0" u="none" strike="noStrike" cap="none" normalizeH="0" baseline="0" dirty="0">
              <a:ln>
                <a:noFill/>
              </a:ln>
              <a:effectLst/>
              <a:latin typeface="Adobe Heiti Std R" panose="020B0400000000000000" pitchFamily="34" charset="-128"/>
              <a:ea typeface="Adobe Heiti Std R" panose="020B0400000000000000"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742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6BD01-FBB5-489B-9F2F-C8074B0F3C2C}"/>
              </a:ext>
            </a:extLst>
          </p:cNvPr>
          <p:cNvSpPr>
            <a:spLocks noGrp="1"/>
          </p:cNvSpPr>
          <p:nvPr>
            <p:ph type="title"/>
          </p:nvPr>
        </p:nvSpPr>
        <p:spPr>
          <a:xfrm>
            <a:off x="1790700" y="3247514"/>
            <a:ext cx="8610600" cy="1293028"/>
          </a:xfrm>
          <a:solidFill>
            <a:srgbClr val="00B0F0"/>
          </a:solidFill>
        </p:spPr>
        <p:txBody>
          <a:bodyPr/>
          <a:lstStyle/>
          <a:p>
            <a:pPr algn="ctr"/>
            <a:r>
              <a:rPr lang="es-MX" dirty="0"/>
              <a:t>Su clave</a:t>
            </a:r>
            <a:br>
              <a:rPr lang="es-MX" dirty="0"/>
            </a:br>
            <a:endParaRPr lang="es-MX" dirty="0"/>
          </a:p>
        </p:txBody>
      </p:sp>
    </p:spTree>
    <p:extLst>
      <p:ext uri="{BB962C8B-B14F-4D97-AF65-F5344CB8AC3E}">
        <p14:creationId xmlns:p14="http://schemas.microsoft.com/office/powerpoint/2010/main" val="722468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CC309B-671C-43B4-B9EF-2010CC87469B}"/>
              </a:ext>
            </a:extLst>
          </p:cNvPr>
          <p:cNvSpPr>
            <a:spLocks noGrp="1"/>
          </p:cNvSpPr>
          <p:nvPr>
            <p:ph idx="1"/>
          </p:nvPr>
        </p:nvSpPr>
        <p:spPr>
          <a:xfrm>
            <a:off x="685800" y="2161005"/>
            <a:ext cx="10820400" cy="2973058"/>
          </a:xfrm>
          <a:solidFill>
            <a:srgbClr val="00B0F0"/>
          </a:solidFill>
        </p:spPr>
        <p:txBody>
          <a:bodyPr/>
          <a:lstStyle/>
          <a:p>
            <a:r>
              <a:rPr lang="es-MX" dirty="0"/>
              <a:t>La clave en matemáticas discretas es que no es posible manejar, al igual que en el cálculo, las ideas de proximidad o límite y suavidad en las curvas. Por ejemplo, en matemáticas discretas una incógnita puede ser 2 o 3, pero nunca te aproximarás a 3 por la izquierda con 2.9, 2.99, 2.999, etc. Las gráficas en matemáticas discretas vienen dadas por un conjunto finito de puntos que puedes contar por separado, mientras que las gráficas en cálculo son trazos continuos de rectas o curvas.</a:t>
            </a:r>
          </a:p>
        </p:txBody>
      </p:sp>
    </p:spTree>
    <p:extLst>
      <p:ext uri="{BB962C8B-B14F-4D97-AF65-F5344CB8AC3E}">
        <p14:creationId xmlns:p14="http://schemas.microsoft.com/office/powerpoint/2010/main" val="100396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4F6B56B-4FA5-49E2-98BC-AE2C722F0D04}"/>
              </a:ext>
            </a:extLst>
          </p:cNvPr>
          <p:cNvSpPr>
            <a:spLocks noGrp="1"/>
          </p:cNvSpPr>
          <p:nvPr>
            <p:ph idx="1"/>
          </p:nvPr>
        </p:nvSpPr>
        <p:spPr>
          <a:xfrm>
            <a:off x="618688" y="2312005"/>
            <a:ext cx="10820400" cy="2503275"/>
          </a:xfrm>
          <a:solidFill>
            <a:srgbClr val="00B0F0"/>
          </a:solidFill>
        </p:spPr>
        <p:txBody>
          <a:bodyPr/>
          <a:lstStyle/>
          <a:p>
            <a:r>
              <a:rPr lang="es-MX" dirty="0"/>
              <a:t>La idea clave del cálculo es el límite y su entorno son los números reales. Sus variables son continuas o analógicas.</a:t>
            </a:r>
          </a:p>
          <a:p>
            <a:r>
              <a:rPr lang="es-MX" dirty="0"/>
              <a:t>La idea clave en matemáticas discretas es el conjunto numerable y su entorno son los números enteros. (Los naturales son un subconjunto de los enteros). Sus variables son discretas o digitales.</a:t>
            </a:r>
          </a:p>
          <a:p>
            <a:endParaRPr lang="es-MX" dirty="0"/>
          </a:p>
        </p:txBody>
      </p:sp>
    </p:spTree>
    <p:extLst>
      <p:ext uri="{BB962C8B-B14F-4D97-AF65-F5344CB8AC3E}">
        <p14:creationId xmlns:p14="http://schemas.microsoft.com/office/powerpoint/2010/main" val="1440999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2D9F51-9325-4A76-992A-EBE3DE3A37D5}"/>
              </a:ext>
            </a:extLst>
          </p:cNvPr>
          <p:cNvSpPr>
            <a:spLocks noGrp="1"/>
          </p:cNvSpPr>
          <p:nvPr>
            <p:ph type="title"/>
          </p:nvPr>
        </p:nvSpPr>
        <p:spPr>
          <a:xfrm>
            <a:off x="1790700" y="3138458"/>
            <a:ext cx="8610600" cy="1293028"/>
          </a:xfrm>
          <a:solidFill>
            <a:srgbClr val="00B0F0"/>
          </a:solidFill>
        </p:spPr>
        <p:txBody>
          <a:bodyPr/>
          <a:lstStyle/>
          <a:p>
            <a:pPr algn="ctr"/>
            <a:r>
              <a:rPr lang="es-MX" dirty="0"/>
              <a:t>Estudios recientes</a:t>
            </a:r>
            <a:br>
              <a:rPr lang="es-MX" dirty="0"/>
            </a:br>
            <a:endParaRPr lang="es-MX" dirty="0"/>
          </a:p>
        </p:txBody>
      </p:sp>
    </p:spTree>
    <p:extLst>
      <p:ext uri="{BB962C8B-B14F-4D97-AF65-F5344CB8AC3E}">
        <p14:creationId xmlns:p14="http://schemas.microsoft.com/office/powerpoint/2010/main" val="2412566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DB6AAFA-70B7-4347-870F-F98B2842878E}"/>
              </a:ext>
            </a:extLst>
          </p:cNvPr>
          <p:cNvSpPr>
            <a:spLocks noGrp="1"/>
          </p:cNvSpPr>
          <p:nvPr>
            <p:ph idx="1"/>
          </p:nvPr>
        </p:nvSpPr>
        <p:spPr>
          <a:xfrm>
            <a:off x="685800" y="2194560"/>
            <a:ext cx="10820400" cy="1337205"/>
          </a:xfrm>
          <a:solidFill>
            <a:srgbClr val="00B0F0"/>
          </a:solidFill>
        </p:spPr>
        <p:txBody>
          <a:bodyPr/>
          <a:lstStyle/>
          <a:p>
            <a:r>
              <a:rPr lang="es-MX" dirty="0"/>
              <a:t>Estudios recientes confirman que la mente de los individuos se orienta más hacia alguna de las dos tendencias: a la matemática discreta o a la matemática de la continuidad y el cambio, es decir, al cálculo.</a:t>
            </a:r>
          </a:p>
        </p:txBody>
      </p:sp>
    </p:spTree>
    <p:extLst>
      <p:ext uri="{BB962C8B-B14F-4D97-AF65-F5344CB8AC3E}">
        <p14:creationId xmlns:p14="http://schemas.microsoft.com/office/powerpoint/2010/main" val="2512034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33A9478-49BE-40CB-B062-EC1505DEDC64}"/>
              </a:ext>
            </a:extLst>
          </p:cNvPr>
          <p:cNvSpPr>
            <a:spLocks noGrp="1"/>
          </p:cNvSpPr>
          <p:nvPr>
            <p:ph idx="1"/>
          </p:nvPr>
        </p:nvSpPr>
        <p:spPr>
          <a:xfrm>
            <a:off x="685800" y="2194561"/>
            <a:ext cx="10820400" cy="2461330"/>
          </a:xfrm>
          <a:solidFill>
            <a:srgbClr val="00B0F0"/>
          </a:solidFill>
        </p:spPr>
        <p:txBody>
          <a:bodyPr/>
          <a:lstStyle/>
          <a:p>
            <a:r>
              <a:rPr lang="es-MX" dirty="0"/>
              <a:t>No se puede decir que alguna de las dos sea más fácil, pues el nivel de complejidad de ambas materias es sumamente elevado. Sin embargo, parece que ha tenido más preponderancia hasta la década del 1990 el cálculo y ahora se estudian más las matemáticas discretas como una tendencia reciente, especialmente por la Computación digital y la Informática.</a:t>
            </a:r>
          </a:p>
          <a:p>
            <a:pPr marL="0" indent="0">
              <a:buNone/>
            </a:pPr>
            <a:endParaRPr lang="es-MX" dirty="0"/>
          </a:p>
        </p:txBody>
      </p:sp>
    </p:spTree>
    <p:extLst>
      <p:ext uri="{BB962C8B-B14F-4D97-AF65-F5344CB8AC3E}">
        <p14:creationId xmlns:p14="http://schemas.microsoft.com/office/powerpoint/2010/main" val="2697533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17D4FD-AAC3-4F6C-B544-DB6A7AD1AAA9}"/>
              </a:ext>
            </a:extLst>
          </p:cNvPr>
          <p:cNvSpPr>
            <a:spLocks noGrp="1"/>
          </p:cNvSpPr>
          <p:nvPr>
            <p:ph type="title"/>
          </p:nvPr>
        </p:nvSpPr>
        <p:spPr>
          <a:xfrm>
            <a:off x="1790700" y="3017378"/>
            <a:ext cx="8610600" cy="1293028"/>
          </a:xfrm>
          <a:solidFill>
            <a:srgbClr val="00B0F0"/>
          </a:solidFill>
        </p:spPr>
        <p:txBody>
          <a:bodyPr/>
          <a:lstStyle/>
          <a:p>
            <a:pPr algn="ctr"/>
            <a:r>
              <a:rPr lang="es-MX" dirty="0"/>
              <a:t>Referencias </a:t>
            </a:r>
          </a:p>
        </p:txBody>
      </p:sp>
    </p:spTree>
    <p:extLst>
      <p:ext uri="{BB962C8B-B14F-4D97-AF65-F5344CB8AC3E}">
        <p14:creationId xmlns:p14="http://schemas.microsoft.com/office/powerpoint/2010/main" val="3164526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7BCE650-361F-4292-852D-927616124FC2}"/>
              </a:ext>
            </a:extLst>
          </p:cNvPr>
          <p:cNvSpPr>
            <a:spLocks noGrp="1"/>
          </p:cNvSpPr>
          <p:nvPr>
            <p:ph idx="1"/>
          </p:nvPr>
        </p:nvSpPr>
        <p:spPr>
          <a:xfrm>
            <a:off x="685800" y="2752008"/>
            <a:ext cx="10820400" cy="1353983"/>
          </a:xfrm>
        </p:spPr>
        <p:txBody>
          <a:bodyPr>
            <a:normAutofit fontScale="92500" lnSpcReduction="10000"/>
          </a:bodyPr>
          <a:lstStyle/>
          <a:p>
            <a:pPr marL="0" indent="0">
              <a:buNone/>
            </a:pPr>
            <a:r>
              <a:rPr lang="es-MX" dirty="0">
                <a:hlinkClick r:id="rId2"/>
              </a:rPr>
              <a:t>https://www.ecured.cu/Matem%C3%A1tica_Discreta</a:t>
            </a:r>
            <a:endParaRPr lang="es-MX" dirty="0"/>
          </a:p>
          <a:p>
            <a:pPr marL="0" indent="0">
              <a:buNone/>
            </a:pPr>
            <a:r>
              <a:rPr lang="es-MX" dirty="0"/>
              <a:t>Referencia creada por mii</a:t>
            </a:r>
          </a:p>
          <a:p>
            <a:pPr marL="0" indent="0">
              <a:buNone/>
            </a:pPr>
            <a:r>
              <a:rPr lang="es-MX" dirty="0"/>
              <a:t>Oscar. (2019). </a:t>
            </a:r>
            <a:r>
              <a:rPr lang="es-MX" dirty="0" err="1"/>
              <a:t>matematicas</a:t>
            </a:r>
            <a:r>
              <a:rPr lang="es-MX" dirty="0"/>
              <a:t> discretas. 27/11/19, de </a:t>
            </a:r>
            <a:r>
              <a:rPr lang="es-MX" dirty="0" err="1"/>
              <a:t>pa</a:t>
            </a:r>
            <a:r>
              <a:rPr lang="es-MX" dirty="0"/>
              <a:t> Sitio web: https://www.ecured.cu/Matem%C3%A1tica_Discreta</a:t>
            </a:r>
          </a:p>
          <a:p>
            <a:pPr marL="0" indent="0">
              <a:buNone/>
            </a:pPr>
            <a:endParaRPr lang="es-MX" dirty="0"/>
          </a:p>
        </p:txBody>
      </p:sp>
    </p:spTree>
    <p:extLst>
      <p:ext uri="{BB962C8B-B14F-4D97-AF65-F5344CB8AC3E}">
        <p14:creationId xmlns:p14="http://schemas.microsoft.com/office/powerpoint/2010/main" val="231695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E3A8A-4CBF-42B0-A5D7-62E263BC8DA6}"/>
              </a:ext>
            </a:extLst>
          </p:cNvPr>
          <p:cNvSpPr>
            <a:spLocks noGrp="1"/>
          </p:cNvSpPr>
          <p:nvPr>
            <p:ph type="title"/>
          </p:nvPr>
        </p:nvSpPr>
        <p:spPr>
          <a:xfrm>
            <a:off x="1790700" y="2577172"/>
            <a:ext cx="8610600" cy="1293028"/>
          </a:xfrm>
        </p:spPr>
        <p:txBody>
          <a:bodyPr/>
          <a:lstStyle/>
          <a:p>
            <a:r>
              <a:rPr lang="es-MX" dirty="0"/>
              <a:t>Matemática Discreta</a:t>
            </a:r>
            <a:br>
              <a:rPr lang="es-MX" dirty="0"/>
            </a:br>
            <a:endParaRPr lang="es-MX" dirty="0"/>
          </a:p>
        </p:txBody>
      </p:sp>
      <p:sp>
        <p:nvSpPr>
          <p:cNvPr id="3" name="Marcador de contenido 2">
            <a:extLst>
              <a:ext uri="{FF2B5EF4-FFF2-40B4-BE49-F238E27FC236}">
                <a16:creationId xmlns:a16="http://schemas.microsoft.com/office/drawing/2014/main" id="{0B450D59-A43C-4E04-B85D-B4FA388A60E8}"/>
              </a:ext>
            </a:extLst>
          </p:cNvPr>
          <p:cNvSpPr>
            <a:spLocks noGrp="1"/>
          </p:cNvSpPr>
          <p:nvPr>
            <p:ph idx="1"/>
          </p:nvPr>
        </p:nvSpPr>
        <p:spPr>
          <a:xfrm>
            <a:off x="685800" y="3870200"/>
            <a:ext cx="10820400" cy="892589"/>
          </a:xfrm>
          <a:solidFill>
            <a:srgbClr val="00B0F0"/>
          </a:solidFill>
        </p:spPr>
        <p:txBody>
          <a:bodyPr/>
          <a:lstStyle/>
          <a:p>
            <a:pPr lvl="1"/>
            <a:r>
              <a:rPr lang="es-MX" b="1" dirty="0"/>
              <a:t>Matemática Discreta</a:t>
            </a:r>
            <a:r>
              <a:rPr lang="es-MX" dirty="0"/>
              <a:t>. Parte de la Matemática encargada del estudio de los conjuntos discretos y las formalizaciones que dependen de éstos.</a:t>
            </a:r>
          </a:p>
        </p:txBody>
      </p:sp>
    </p:spTree>
    <p:extLst>
      <p:ext uri="{BB962C8B-B14F-4D97-AF65-F5344CB8AC3E}">
        <p14:creationId xmlns:p14="http://schemas.microsoft.com/office/powerpoint/2010/main" val="2216422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B638B2-C235-422B-A3AF-ED870426982E}"/>
              </a:ext>
            </a:extLst>
          </p:cNvPr>
          <p:cNvSpPr>
            <a:spLocks noGrp="1"/>
          </p:cNvSpPr>
          <p:nvPr>
            <p:ph type="title"/>
          </p:nvPr>
        </p:nvSpPr>
        <p:spPr>
          <a:xfrm>
            <a:off x="1310081" y="2844843"/>
            <a:ext cx="8610600" cy="1293028"/>
          </a:xfrm>
          <a:solidFill>
            <a:srgbClr val="00B0F0"/>
          </a:solidFill>
        </p:spPr>
        <p:txBody>
          <a:bodyPr>
            <a:normAutofit/>
          </a:bodyPr>
          <a:lstStyle/>
          <a:p>
            <a:pPr algn="ctr"/>
            <a:r>
              <a:rPr lang="es-MX" sz="4800" dirty="0"/>
              <a:t>Historia</a:t>
            </a:r>
          </a:p>
        </p:txBody>
      </p:sp>
    </p:spTree>
    <p:extLst>
      <p:ext uri="{BB962C8B-B14F-4D97-AF65-F5344CB8AC3E}">
        <p14:creationId xmlns:p14="http://schemas.microsoft.com/office/powerpoint/2010/main" val="85159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FAD930F-BE9E-488B-B939-CE71B96A040D}"/>
              </a:ext>
            </a:extLst>
          </p:cNvPr>
          <p:cNvSpPr>
            <a:spLocks noGrp="1"/>
          </p:cNvSpPr>
          <p:nvPr>
            <p:ph idx="1"/>
          </p:nvPr>
        </p:nvSpPr>
        <p:spPr>
          <a:xfrm>
            <a:off x="685800" y="2798568"/>
            <a:ext cx="10820400" cy="2092214"/>
          </a:xfrm>
          <a:solidFill>
            <a:srgbClr val="00B0F0"/>
          </a:solidFill>
        </p:spPr>
        <p:txBody>
          <a:bodyPr>
            <a:normAutofit/>
          </a:bodyPr>
          <a:lstStyle/>
          <a:p>
            <a:r>
              <a:rPr lang="es-MX" dirty="0"/>
              <a:t>La historia de la Matemática Discreta ha visto un gran número de problemas difíciles de resolver. En teoría de grafos, mucha de la investigación realizada en sus inicios fue motivada por intentos para probar el teorema de los cuatro colores, el cual fue probado más de cien años después de su inicial descripción.</a:t>
            </a:r>
          </a:p>
          <a:p>
            <a:endParaRPr lang="es-MX" dirty="0"/>
          </a:p>
        </p:txBody>
      </p:sp>
    </p:spTree>
    <p:extLst>
      <p:ext uri="{BB962C8B-B14F-4D97-AF65-F5344CB8AC3E}">
        <p14:creationId xmlns:p14="http://schemas.microsoft.com/office/powerpoint/2010/main" val="956794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06F57D-5E5E-4F9D-A1AB-445A2A27FB72}"/>
              </a:ext>
            </a:extLst>
          </p:cNvPr>
          <p:cNvSpPr>
            <a:spLocks noGrp="1"/>
          </p:cNvSpPr>
          <p:nvPr>
            <p:ph idx="1"/>
          </p:nvPr>
        </p:nvSpPr>
        <p:spPr>
          <a:solidFill>
            <a:srgbClr val="00B0F0"/>
          </a:solidFill>
        </p:spPr>
        <p:txBody>
          <a:bodyPr/>
          <a:lstStyle/>
          <a:p>
            <a:r>
              <a:rPr lang="es-MX" dirty="0"/>
              <a:t>En lógica, el segundo problema de la lista de problemas abiertos de David Hilbert, era probar que los axiomas de la aritmética son consistentes. El segundo teorema de Gödel de la incompletitud probó en 1931 que esto no es posible, por lo menos dentro de la aritmética en sí. El décimo problema de Hilbert era determinar si un polinomio </a:t>
            </a:r>
            <a:r>
              <a:rPr lang="es-MX" dirty="0" err="1"/>
              <a:t>diofántico</a:t>
            </a:r>
            <a:r>
              <a:rPr lang="es-MX" dirty="0"/>
              <a:t> con coeficientes enteros dado tiene una solución entera. En 1970, Yuri </a:t>
            </a:r>
            <a:r>
              <a:rPr lang="es-MX" dirty="0" err="1"/>
              <a:t>Matiyasevich</a:t>
            </a:r>
            <a:r>
              <a:rPr lang="es-MX" dirty="0"/>
              <a:t> probó que esto es imposible de hacer.</a:t>
            </a:r>
          </a:p>
          <a:p>
            <a:endParaRPr lang="es-MX" dirty="0"/>
          </a:p>
        </p:txBody>
      </p:sp>
    </p:spTree>
    <p:extLst>
      <p:ext uri="{BB962C8B-B14F-4D97-AF65-F5344CB8AC3E}">
        <p14:creationId xmlns:p14="http://schemas.microsoft.com/office/powerpoint/2010/main" val="4213578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62280E7-ED23-428F-ABA2-A32471E8DC78}"/>
              </a:ext>
            </a:extLst>
          </p:cNvPr>
          <p:cNvSpPr>
            <a:spLocks noGrp="1"/>
          </p:cNvSpPr>
          <p:nvPr>
            <p:ph idx="1"/>
          </p:nvPr>
        </p:nvSpPr>
        <p:spPr>
          <a:xfrm>
            <a:off x="685800" y="2328783"/>
            <a:ext cx="10820400" cy="4024125"/>
          </a:xfrm>
          <a:solidFill>
            <a:srgbClr val="00B0F0"/>
          </a:solidFill>
        </p:spPr>
        <p:txBody>
          <a:bodyPr/>
          <a:lstStyle/>
          <a:p>
            <a:r>
              <a:rPr lang="es-MX" dirty="0"/>
              <a:t>La necesidad de burlar códigos Alemanes en la Segunda Guerra Mundial dio paso a avances en la criptografía y la ciencia computacional teórica, con el primer computador electrónico, digital y programable desarrollado en Inglaterra. Al mismo tiempo, requerimientos militares motivaron avances en la investigación de operaciones. La Guerra Fría tuvo significancia en la criptografía, manteniéndola vigente, realizándose avances en la criptografía asimétrica.</a:t>
            </a:r>
          </a:p>
          <a:p>
            <a:endParaRPr lang="es-MX" dirty="0"/>
          </a:p>
        </p:txBody>
      </p:sp>
    </p:spTree>
    <p:extLst>
      <p:ext uri="{BB962C8B-B14F-4D97-AF65-F5344CB8AC3E}">
        <p14:creationId xmlns:p14="http://schemas.microsoft.com/office/powerpoint/2010/main" val="449822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6CE7793-6FBA-4C63-84C4-65C8286AD1FC}"/>
              </a:ext>
            </a:extLst>
          </p:cNvPr>
          <p:cNvSpPr>
            <a:spLocks noGrp="1"/>
          </p:cNvSpPr>
          <p:nvPr>
            <p:ph idx="1"/>
          </p:nvPr>
        </p:nvSpPr>
        <p:spPr>
          <a:xfrm>
            <a:off x="685800" y="2706288"/>
            <a:ext cx="10820400" cy="2050269"/>
          </a:xfrm>
          <a:solidFill>
            <a:srgbClr val="00B0F0"/>
          </a:solidFill>
        </p:spPr>
        <p:txBody>
          <a:bodyPr/>
          <a:lstStyle/>
          <a:p>
            <a:r>
              <a:rPr lang="es-MX" dirty="0"/>
              <a:t>Actualmente, uno de los problemas abiertos más famosos en la teoría de la informática es el problema de las clases de complejidad "P = NP". El </a:t>
            </a:r>
            <a:r>
              <a:rPr lang="es-MX" dirty="0" err="1"/>
              <a:t>Clay</a:t>
            </a:r>
            <a:r>
              <a:rPr lang="es-MX" dirty="0"/>
              <a:t> </a:t>
            </a:r>
            <a:r>
              <a:rPr lang="es-MX" dirty="0" err="1"/>
              <a:t>Mathematics</a:t>
            </a:r>
            <a:r>
              <a:rPr lang="es-MX" dirty="0"/>
              <a:t> </a:t>
            </a:r>
            <a:r>
              <a:rPr lang="es-MX" dirty="0" err="1"/>
              <a:t>Institute</a:t>
            </a:r>
            <a:r>
              <a:rPr lang="es-MX" dirty="0"/>
              <a:t> ha ofrecido un premio de un millón de dólares para la primera demostración correcta, junto con premios para 6 problemas más.</a:t>
            </a:r>
          </a:p>
          <a:p>
            <a:endParaRPr lang="es-MX" dirty="0"/>
          </a:p>
        </p:txBody>
      </p:sp>
    </p:spTree>
    <p:extLst>
      <p:ext uri="{BB962C8B-B14F-4D97-AF65-F5344CB8AC3E}">
        <p14:creationId xmlns:p14="http://schemas.microsoft.com/office/powerpoint/2010/main" val="425705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05E06D-2324-42FD-BFAD-994A6D048574}"/>
              </a:ext>
            </a:extLst>
          </p:cNvPr>
          <p:cNvSpPr>
            <a:spLocks noGrp="1"/>
          </p:cNvSpPr>
          <p:nvPr>
            <p:ph type="title"/>
          </p:nvPr>
        </p:nvSpPr>
        <p:spPr>
          <a:xfrm>
            <a:off x="1790700" y="2962289"/>
            <a:ext cx="8610600" cy="1293028"/>
          </a:xfrm>
          <a:solidFill>
            <a:srgbClr val="00B0F0"/>
          </a:solidFill>
        </p:spPr>
        <p:txBody>
          <a:bodyPr>
            <a:normAutofit fontScale="90000"/>
          </a:bodyPr>
          <a:lstStyle/>
          <a:p>
            <a:pPr algn="ctr"/>
            <a:r>
              <a:rPr lang="es-MX" sz="4800" dirty="0"/>
              <a:t>Características</a:t>
            </a:r>
            <a:br>
              <a:rPr lang="es-MX" dirty="0"/>
            </a:br>
            <a:endParaRPr lang="es-MX" dirty="0"/>
          </a:p>
        </p:txBody>
      </p:sp>
    </p:spTree>
    <p:extLst>
      <p:ext uri="{BB962C8B-B14F-4D97-AF65-F5344CB8AC3E}">
        <p14:creationId xmlns:p14="http://schemas.microsoft.com/office/powerpoint/2010/main" val="250516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A69D25B-CAC1-41A9-896B-EAE1C35AEEBC}"/>
              </a:ext>
            </a:extLst>
          </p:cNvPr>
          <p:cNvSpPr>
            <a:spLocks noGrp="1"/>
          </p:cNvSpPr>
          <p:nvPr>
            <p:ph idx="1"/>
          </p:nvPr>
        </p:nvSpPr>
        <p:spPr>
          <a:xfrm>
            <a:off x="685800" y="1682831"/>
            <a:ext cx="10820400" cy="4024125"/>
          </a:xfrm>
          <a:solidFill>
            <a:srgbClr val="00B0F0"/>
          </a:solidFill>
        </p:spPr>
        <p:txBody>
          <a:bodyPr/>
          <a:lstStyle/>
          <a:p>
            <a:r>
              <a:rPr lang="es-MX" dirty="0"/>
              <a:t>En oposición a la matemática continua, que se encarga del estudio de conjuntos infinitos, la matemática discreta estudia estructuras cuyos elementos pueden contarse uno por uno separadamente. Es decir, los procesos en matemática discreta son finitos y contables.</a:t>
            </a:r>
          </a:p>
          <a:p>
            <a:r>
              <a:rPr lang="es-MX" dirty="0"/>
              <a:t>Mientras que el cálculo es primordial en el estudio de procesos analógicos, la matemática discreta es la base de todo lo relacionado con los procesos digitales, y por tanto, se constituye en parte fundamental de la Ciencia de la Computación.</a:t>
            </a:r>
          </a:p>
          <a:p>
            <a:endParaRPr lang="es-MX" dirty="0"/>
          </a:p>
        </p:txBody>
      </p:sp>
    </p:spTree>
    <p:extLst>
      <p:ext uri="{BB962C8B-B14F-4D97-AF65-F5344CB8AC3E}">
        <p14:creationId xmlns:p14="http://schemas.microsoft.com/office/powerpoint/2010/main" val="2428399999"/>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39</TotalTime>
  <Words>397</Words>
  <Application>Microsoft Office PowerPoint</Application>
  <PresentationFormat>Panorámica</PresentationFormat>
  <Paragraphs>37</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Adobe Heiti Std R</vt:lpstr>
      <vt:lpstr>Arial</vt:lpstr>
      <vt:lpstr>Calibri</vt:lpstr>
      <vt:lpstr>Century Gothic</vt:lpstr>
      <vt:lpstr>Estela de condensación</vt:lpstr>
      <vt:lpstr>Instituto tecnológico de pabellón de Arteaga.  Matemáticas discretas. Eduardo flores gallegos. Oscar ATZIN MARTINEZ AVILA. Tema: que son las matemática discretas.   </vt:lpstr>
      <vt:lpstr>Matemática Discreta </vt:lpstr>
      <vt:lpstr>Historia</vt:lpstr>
      <vt:lpstr>Presentación de PowerPoint</vt:lpstr>
      <vt:lpstr>Presentación de PowerPoint</vt:lpstr>
      <vt:lpstr>Presentación de PowerPoint</vt:lpstr>
      <vt:lpstr>Presentación de PowerPoint</vt:lpstr>
      <vt:lpstr>Características </vt:lpstr>
      <vt:lpstr>Presentación de PowerPoint</vt:lpstr>
      <vt:lpstr>Presentación de PowerPoint</vt:lpstr>
      <vt:lpstr>Presentación de PowerPoint</vt:lpstr>
      <vt:lpstr>Su clave </vt:lpstr>
      <vt:lpstr>Presentación de PowerPoint</vt:lpstr>
      <vt:lpstr>Presentación de PowerPoint</vt:lpstr>
      <vt:lpstr>Estudios recientes </vt:lpstr>
      <vt:lpstr>Presentación de PowerPoint</vt:lpstr>
      <vt:lpstr>Presentación de PowerPoint</vt:lpstr>
      <vt:lpstr>Referencias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tecnológico de pabellón de Arteaga  Matemáticas discretas  Eduardo flores gallegos Tema: que son las matemática discretas</dc:title>
  <dc:creator>ALUMNO</dc:creator>
  <cp:lastModifiedBy>ALUMNO</cp:lastModifiedBy>
  <cp:revision>6</cp:revision>
  <dcterms:created xsi:type="dcterms:W3CDTF">2019-11-27T14:10:06Z</dcterms:created>
  <dcterms:modified xsi:type="dcterms:W3CDTF">2019-11-27T14:52:16Z</dcterms:modified>
</cp:coreProperties>
</file>