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60" r:id="rId17"/>
    <p:sldId id="281" r:id="rId18"/>
    <p:sldId id="282" r:id="rId19"/>
    <p:sldId id="283" r:id="rId20"/>
    <p:sldId id="284" r:id="rId21"/>
    <p:sldId id="285" r:id="rId22"/>
    <p:sldId id="286" r:id="rId23"/>
    <p:sldId id="261" r:id="rId24"/>
    <p:sldId id="287" r:id="rId25"/>
    <p:sldId id="288" r:id="rId26"/>
    <p:sldId id="289" r:id="rId27"/>
    <p:sldId id="290" r:id="rId28"/>
    <p:sldId id="291" r:id="rId29"/>
    <p:sldId id="292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6339-29BB-4A4A-B9E4-D2E8AB7B70AC}" type="datetimeFigureOut">
              <a:rPr lang="pt-BR" smtClean="0"/>
              <a:t>08/02/2020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0C5B-84FD-47E9-AE45-44DF5F1A4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54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6339-29BB-4A4A-B9E4-D2E8AB7B70AC}" type="datetimeFigureOut">
              <a:rPr lang="pt-BR" smtClean="0"/>
              <a:t>08/02/2020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0C5B-84FD-47E9-AE45-44DF5F1A4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07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6339-29BB-4A4A-B9E4-D2E8AB7B70AC}" type="datetimeFigureOut">
              <a:rPr lang="pt-BR" smtClean="0"/>
              <a:t>08/02/2020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0C5B-84FD-47E9-AE45-44DF5F1A4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87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6339-29BB-4A4A-B9E4-D2E8AB7B70AC}" type="datetimeFigureOut">
              <a:rPr lang="pt-BR" smtClean="0"/>
              <a:t>08/02/2020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0C5B-84FD-47E9-AE45-44DF5F1A4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35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6339-29BB-4A4A-B9E4-D2E8AB7B70AC}" type="datetimeFigureOut">
              <a:rPr lang="pt-BR" smtClean="0"/>
              <a:t>08/02/2020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0C5B-84FD-47E9-AE45-44DF5F1A4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11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6339-29BB-4A4A-B9E4-D2E8AB7B70AC}" type="datetimeFigureOut">
              <a:rPr lang="pt-BR" smtClean="0"/>
              <a:t>08/02/2020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0C5B-84FD-47E9-AE45-44DF5F1A4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63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6339-29BB-4A4A-B9E4-D2E8AB7B70AC}" type="datetimeFigureOut">
              <a:rPr lang="pt-BR" smtClean="0"/>
              <a:t>08/02/2020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0C5B-84FD-47E9-AE45-44DF5F1A4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54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6339-29BB-4A4A-B9E4-D2E8AB7B70AC}" type="datetimeFigureOut">
              <a:rPr lang="pt-BR" smtClean="0"/>
              <a:t>08/02/2020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0C5B-84FD-47E9-AE45-44DF5F1A4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08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6339-29BB-4A4A-B9E4-D2E8AB7B70AC}" type="datetimeFigureOut">
              <a:rPr lang="pt-BR" smtClean="0"/>
              <a:t>08/02/2020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0C5B-84FD-47E9-AE45-44DF5F1A4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01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6339-29BB-4A4A-B9E4-D2E8AB7B70AC}" type="datetimeFigureOut">
              <a:rPr lang="pt-BR" smtClean="0"/>
              <a:t>08/02/2020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0C5B-84FD-47E9-AE45-44DF5F1A4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41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6339-29BB-4A4A-B9E4-D2E8AB7B70AC}" type="datetimeFigureOut">
              <a:rPr lang="pt-BR" smtClean="0"/>
              <a:t>08/02/2020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0C5B-84FD-47E9-AE45-44DF5F1A4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98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06339-29BB-4A4A-B9E4-D2E8AB7B70AC}" type="datetimeFigureOut">
              <a:rPr lang="pt-BR" smtClean="0"/>
              <a:t>08/02/2020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B0C5B-84FD-47E9-AE45-44DF5F1A4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52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452281"/>
            <a:ext cx="9144000" cy="1506351"/>
          </a:xfrm>
        </p:spPr>
        <p:txBody>
          <a:bodyPr>
            <a:normAutofit fontScale="90000"/>
          </a:bodyPr>
          <a:lstStyle/>
          <a:p>
            <a:r>
              <a:rPr lang="pt-BR" sz="8000" dirty="0"/>
              <a:t>Experimentos EEG 2019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238968"/>
            <a:ext cx="9144000" cy="1655762"/>
          </a:xfrm>
        </p:spPr>
        <p:txBody>
          <a:bodyPr/>
          <a:lstStyle/>
          <a:p>
            <a:r>
              <a:rPr lang="pt-BR" dirty="0"/>
              <a:t>Resultados gráficos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187738" y="3651350"/>
            <a:ext cx="1816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/>
              <a:t>Thais </a:t>
            </a:r>
            <a:r>
              <a:rPr lang="pt-BR" sz="2400" dirty="0" err="1"/>
              <a:t>Maurin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25922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988" y="0"/>
            <a:ext cx="11681012" cy="359429"/>
          </a:xfrm>
        </p:spPr>
        <p:txBody>
          <a:bodyPr>
            <a:normAutofit fontScale="90000"/>
          </a:bodyPr>
          <a:lstStyle/>
          <a:p>
            <a:pPr algn="r"/>
            <a:r>
              <a:rPr lang="pt-BR" sz="2000" dirty="0"/>
              <a:t>Rafaela Pereira Curi (14 de </a:t>
            </a:r>
            <a:r>
              <a:rPr lang="pt-BR" sz="2000" dirty="0" err="1"/>
              <a:t>dnovembro</a:t>
            </a:r>
            <a:r>
              <a:rPr lang="pt-BR" sz="2000" dirty="0"/>
              <a:t>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BD13211-4785-4D40-B5E8-FC71FF3D3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214" y="301396"/>
            <a:ext cx="8466386" cy="655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92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506" y="0"/>
            <a:ext cx="10515600" cy="612869"/>
          </a:xfrm>
        </p:spPr>
        <p:txBody>
          <a:bodyPr>
            <a:normAutofit fontScale="90000"/>
          </a:bodyPr>
          <a:lstStyle/>
          <a:p>
            <a:r>
              <a:rPr lang="pt-BR" dirty="0"/>
              <a:t>Resultados Estatísticos 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38200" y="968188"/>
            <a:ext cx="10515600" cy="520877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As amostras que apresentaram significância na separação dos coeficientes através do teste de hipótese para duas amostras foram: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Aspartame1/sucralose1</a:t>
            </a:r>
          </a:p>
          <a:p>
            <a:pPr algn="just"/>
            <a:r>
              <a:rPr lang="pt-BR" dirty="0"/>
              <a:t>Aspartame2/sucralose2 </a:t>
            </a:r>
            <a:r>
              <a:rPr lang="pt-BR" i="1" dirty="0">
                <a:solidFill>
                  <a:srgbClr val="FF0000"/>
                </a:solidFill>
              </a:rPr>
              <a:t>– </a:t>
            </a:r>
            <a:r>
              <a:rPr lang="pt-BR" i="1" dirty="0" err="1">
                <a:solidFill>
                  <a:srgbClr val="FF0000"/>
                </a:solidFill>
              </a:rPr>
              <a:t>not</a:t>
            </a:r>
            <a:r>
              <a:rPr lang="pt-BR" i="1" dirty="0">
                <a:solidFill>
                  <a:srgbClr val="FF0000"/>
                </a:solidFill>
              </a:rPr>
              <a:t> pro segundo, ok?</a:t>
            </a:r>
          </a:p>
          <a:p>
            <a:pPr algn="just"/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F0A1769-7D2A-4446-8B27-CA57F5645FA5}"/>
              </a:ext>
            </a:extLst>
          </p:cNvPr>
          <p:cNvSpPr txBox="1">
            <a:spLocks/>
          </p:cNvSpPr>
          <p:nvPr/>
        </p:nvSpPr>
        <p:spPr>
          <a:xfrm>
            <a:off x="510988" y="0"/>
            <a:ext cx="11681012" cy="359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dirty="0"/>
              <a:t>Rafaela Pereira Curi (14 de novembro)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91856A8-79BD-4762-998F-B03465E26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675" y="3572575"/>
            <a:ext cx="6445559" cy="91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99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988" y="0"/>
            <a:ext cx="11681012" cy="359429"/>
          </a:xfrm>
        </p:spPr>
        <p:txBody>
          <a:bodyPr>
            <a:normAutofit fontScale="90000"/>
          </a:bodyPr>
          <a:lstStyle/>
          <a:p>
            <a:pPr algn="r"/>
            <a:r>
              <a:rPr lang="pt-BR" sz="2000" dirty="0"/>
              <a:t>Rafaela Pereira Curi (03 de dezembro)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78B4332-DD25-4F66-A385-5D4818EE5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20" y="345772"/>
            <a:ext cx="8415152" cy="651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95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506" y="0"/>
            <a:ext cx="10515600" cy="612869"/>
          </a:xfrm>
        </p:spPr>
        <p:txBody>
          <a:bodyPr>
            <a:normAutofit fontScale="90000"/>
          </a:bodyPr>
          <a:lstStyle/>
          <a:p>
            <a:r>
              <a:rPr lang="pt-BR" dirty="0"/>
              <a:t>Resultados Estatísticos 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38200" y="968188"/>
            <a:ext cx="10515600" cy="5208775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As amostras que apresentaram significância na separação dos coeficientes através do teste de hipótese para duas amostras foram: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agua1/acucar1</a:t>
            </a:r>
          </a:p>
          <a:p>
            <a:pPr algn="just"/>
            <a:r>
              <a:rPr lang="pt-BR" dirty="0"/>
              <a:t>Agua2/acucar2</a:t>
            </a:r>
          </a:p>
          <a:p>
            <a:pPr algn="just"/>
            <a:r>
              <a:rPr lang="pt-BR" dirty="0"/>
              <a:t>Agua3/acucar3</a:t>
            </a:r>
          </a:p>
          <a:p>
            <a:pPr algn="just"/>
            <a:r>
              <a:rPr lang="pt-BR" dirty="0"/>
              <a:t>Agua3/aspartame3 </a:t>
            </a:r>
            <a:r>
              <a:rPr lang="pt-BR" i="1" dirty="0">
                <a:solidFill>
                  <a:srgbClr val="FF0000"/>
                </a:solidFill>
              </a:rPr>
              <a:t>– </a:t>
            </a:r>
            <a:r>
              <a:rPr lang="pt-BR" i="1" dirty="0" err="1">
                <a:solidFill>
                  <a:srgbClr val="FF0000"/>
                </a:solidFill>
              </a:rPr>
              <a:t>not</a:t>
            </a:r>
            <a:r>
              <a:rPr lang="pt-BR" i="1" dirty="0">
                <a:solidFill>
                  <a:srgbClr val="FF0000"/>
                </a:solidFill>
              </a:rPr>
              <a:t> pro segundo, ok?</a:t>
            </a:r>
          </a:p>
          <a:p>
            <a:pPr algn="just"/>
            <a:r>
              <a:rPr lang="pt-BR" dirty="0"/>
              <a:t>Agua4/acucar4</a:t>
            </a:r>
          </a:p>
          <a:p>
            <a:pPr algn="just"/>
            <a:r>
              <a:rPr lang="pt-BR" dirty="0"/>
              <a:t>Agua4/aspartame4</a:t>
            </a:r>
            <a:r>
              <a:rPr lang="pt-BR" i="1" dirty="0">
                <a:solidFill>
                  <a:srgbClr val="FF0000"/>
                </a:solidFill>
              </a:rPr>
              <a:t> – </a:t>
            </a:r>
            <a:r>
              <a:rPr lang="pt-BR" i="1" dirty="0" err="1">
                <a:solidFill>
                  <a:srgbClr val="FF0000"/>
                </a:solidFill>
              </a:rPr>
              <a:t>not</a:t>
            </a:r>
            <a:r>
              <a:rPr lang="pt-BR" i="1" dirty="0">
                <a:solidFill>
                  <a:srgbClr val="FF0000"/>
                </a:solidFill>
              </a:rPr>
              <a:t> pro segundo, ok?</a:t>
            </a:r>
          </a:p>
          <a:p>
            <a:pPr algn="just"/>
            <a:r>
              <a:rPr lang="pt-BR" dirty="0"/>
              <a:t>Acucar1/aspartame1</a:t>
            </a:r>
          </a:p>
          <a:p>
            <a:pPr algn="just"/>
            <a:r>
              <a:rPr lang="pt-BR" dirty="0"/>
              <a:t>Acucar2/aspartame2</a:t>
            </a:r>
          </a:p>
          <a:p>
            <a:pPr algn="just"/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F0A1769-7D2A-4446-8B27-CA57F5645FA5}"/>
              </a:ext>
            </a:extLst>
          </p:cNvPr>
          <p:cNvSpPr txBox="1">
            <a:spLocks/>
          </p:cNvSpPr>
          <p:nvPr/>
        </p:nvSpPr>
        <p:spPr>
          <a:xfrm>
            <a:off x="510988" y="0"/>
            <a:ext cx="11681012" cy="359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dirty="0"/>
              <a:t>Rafaela Pereira Curi (03 de dezembro)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62A4B00-C031-4161-9D29-084F90A56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610" y="2634343"/>
            <a:ext cx="6341865" cy="72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28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988" y="0"/>
            <a:ext cx="11681012" cy="359429"/>
          </a:xfrm>
        </p:spPr>
        <p:txBody>
          <a:bodyPr>
            <a:normAutofit fontScale="90000"/>
          </a:bodyPr>
          <a:lstStyle/>
          <a:p>
            <a:pPr algn="r"/>
            <a:r>
              <a:rPr lang="pt-BR" sz="2000" dirty="0"/>
              <a:t>Rafaela Pereira Curi (05 de dezembro)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0BB5F1F-12FF-4086-92DA-1C175FDC2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76" y="378166"/>
            <a:ext cx="8392838" cy="647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63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506" y="0"/>
            <a:ext cx="10515600" cy="612869"/>
          </a:xfrm>
        </p:spPr>
        <p:txBody>
          <a:bodyPr>
            <a:normAutofit fontScale="90000"/>
          </a:bodyPr>
          <a:lstStyle/>
          <a:p>
            <a:r>
              <a:rPr lang="pt-BR" dirty="0"/>
              <a:t>Resultados Estatísticos 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38200" y="968188"/>
            <a:ext cx="10515600" cy="520877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As amostras que apresentaram significância na separação dos coeficientes através do teste de hipótese para duas amostras foram:</a:t>
            </a:r>
          </a:p>
          <a:p>
            <a:pPr algn="just"/>
            <a:endParaRPr lang="pt-BR" dirty="0"/>
          </a:p>
          <a:p>
            <a:pPr algn="just"/>
            <a:r>
              <a:rPr lang="pt-BR"/>
              <a:t>(nenhuma</a:t>
            </a:r>
            <a:r>
              <a:rPr lang="pt-BR" dirty="0"/>
              <a:t>)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F0A1769-7D2A-4446-8B27-CA57F5645FA5}"/>
              </a:ext>
            </a:extLst>
          </p:cNvPr>
          <p:cNvSpPr txBox="1">
            <a:spLocks/>
          </p:cNvSpPr>
          <p:nvPr/>
        </p:nvSpPr>
        <p:spPr>
          <a:xfrm>
            <a:off x="510988" y="0"/>
            <a:ext cx="11681012" cy="359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dirty="0"/>
              <a:t>Rafaela Pereira Curi (05 de dezembro)</a:t>
            </a:r>
          </a:p>
        </p:txBody>
      </p:sp>
    </p:spTree>
    <p:extLst>
      <p:ext uri="{BB962C8B-B14F-4D97-AF65-F5344CB8AC3E}">
        <p14:creationId xmlns:p14="http://schemas.microsoft.com/office/powerpoint/2010/main" val="1380645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030505"/>
            <a:ext cx="9144000" cy="1479457"/>
          </a:xfrm>
        </p:spPr>
        <p:txBody>
          <a:bodyPr>
            <a:noAutofit/>
          </a:bodyPr>
          <a:lstStyle/>
          <a:p>
            <a:r>
              <a:rPr lang="pt-BR" sz="10000" dirty="0"/>
              <a:t>Gráficos AOK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Experimentos 2019</a:t>
            </a:r>
          </a:p>
        </p:txBody>
      </p:sp>
    </p:spTree>
    <p:extLst>
      <p:ext uri="{BB962C8B-B14F-4D97-AF65-F5344CB8AC3E}">
        <p14:creationId xmlns:p14="http://schemas.microsoft.com/office/powerpoint/2010/main" val="3672311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988" y="0"/>
            <a:ext cx="11681012" cy="359429"/>
          </a:xfrm>
        </p:spPr>
        <p:txBody>
          <a:bodyPr>
            <a:normAutofit fontScale="90000"/>
          </a:bodyPr>
          <a:lstStyle/>
          <a:p>
            <a:pPr algn="r"/>
            <a:r>
              <a:rPr lang="pt-BR" sz="2000" dirty="0"/>
              <a:t>Rafaela Pereira Curi (14 de novembro)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043A169-4131-49F1-995B-4C24F5E0B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063" y="362312"/>
            <a:ext cx="8312237" cy="64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82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506" y="0"/>
            <a:ext cx="10515600" cy="612869"/>
          </a:xfrm>
        </p:spPr>
        <p:txBody>
          <a:bodyPr>
            <a:normAutofit fontScale="90000"/>
          </a:bodyPr>
          <a:lstStyle/>
          <a:p>
            <a:r>
              <a:rPr lang="pt-BR" dirty="0"/>
              <a:t>Resultados Estatísticos 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38200" y="968188"/>
            <a:ext cx="10515600" cy="520877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As amostras que apresentaram significância na separação dos coeficientes através do teste de hipótese para duas amostras foram: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agua2/sucralose2</a:t>
            </a:r>
          </a:p>
          <a:p>
            <a:pPr algn="just"/>
            <a:r>
              <a:rPr lang="pt-BR" dirty="0"/>
              <a:t>agua3/aspartame3</a:t>
            </a:r>
          </a:p>
          <a:p>
            <a:pPr algn="just"/>
            <a:r>
              <a:rPr lang="pt-BR" dirty="0"/>
              <a:t>agua3/sucralose3 </a:t>
            </a:r>
            <a:r>
              <a:rPr lang="pt-BR" i="1" dirty="0">
                <a:solidFill>
                  <a:srgbClr val="FF0000"/>
                </a:solidFill>
              </a:rPr>
              <a:t>– </a:t>
            </a:r>
            <a:r>
              <a:rPr lang="pt-BR" i="1" dirty="0" err="1">
                <a:solidFill>
                  <a:srgbClr val="FF0000"/>
                </a:solidFill>
              </a:rPr>
              <a:t>not</a:t>
            </a:r>
            <a:r>
              <a:rPr lang="pt-BR" i="1" dirty="0">
                <a:solidFill>
                  <a:srgbClr val="FF0000"/>
                </a:solidFill>
              </a:rPr>
              <a:t> pro segundo, ok?</a:t>
            </a:r>
          </a:p>
          <a:p>
            <a:pPr algn="just"/>
            <a:r>
              <a:rPr lang="pt-BR" dirty="0"/>
              <a:t>agua4/sucralose4</a:t>
            </a:r>
          </a:p>
          <a:p>
            <a:pPr algn="just"/>
            <a:r>
              <a:rPr lang="pt-BR" dirty="0"/>
              <a:t>aspartame3/sucralose3 </a:t>
            </a:r>
            <a:r>
              <a:rPr lang="pt-BR" i="1" dirty="0">
                <a:solidFill>
                  <a:srgbClr val="FF0000"/>
                </a:solidFill>
              </a:rPr>
              <a:t>– </a:t>
            </a:r>
            <a:r>
              <a:rPr lang="pt-BR" i="1" dirty="0" err="1">
                <a:solidFill>
                  <a:srgbClr val="FF0000"/>
                </a:solidFill>
              </a:rPr>
              <a:t>not</a:t>
            </a:r>
            <a:r>
              <a:rPr lang="pt-BR" i="1" dirty="0">
                <a:solidFill>
                  <a:srgbClr val="FF0000"/>
                </a:solidFill>
              </a:rPr>
              <a:t> pro segundo, ok?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F0A1769-7D2A-4446-8B27-CA57F5645FA5}"/>
              </a:ext>
            </a:extLst>
          </p:cNvPr>
          <p:cNvSpPr txBox="1">
            <a:spLocks/>
          </p:cNvSpPr>
          <p:nvPr/>
        </p:nvSpPr>
        <p:spPr>
          <a:xfrm>
            <a:off x="510988" y="0"/>
            <a:ext cx="11681012" cy="359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dirty="0"/>
              <a:t>Rafaela Pereira Curi (14 </a:t>
            </a:r>
            <a:r>
              <a:rPr lang="pt-BR" sz="2000"/>
              <a:t>de novembro</a:t>
            </a:r>
            <a:r>
              <a:rPr lang="pt-BR" sz="2000" dirty="0"/>
              <a:t>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3B109E0-065F-4DD8-93AD-F6858A197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629" y="2217303"/>
            <a:ext cx="5344204" cy="65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66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988" y="0"/>
            <a:ext cx="11681012" cy="359429"/>
          </a:xfrm>
        </p:spPr>
        <p:txBody>
          <a:bodyPr>
            <a:normAutofit fontScale="90000"/>
          </a:bodyPr>
          <a:lstStyle/>
          <a:p>
            <a:pPr algn="r"/>
            <a:r>
              <a:rPr lang="pt-BR" sz="2000" dirty="0"/>
              <a:t>Rafaela Pereira Curi (03 de dezembro)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19569BB-EED4-4300-BD73-8011E8ABE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893" y="365096"/>
            <a:ext cx="8339293" cy="649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8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030505"/>
            <a:ext cx="9144000" cy="1479457"/>
          </a:xfrm>
        </p:spPr>
        <p:txBody>
          <a:bodyPr>
            <a:noAutofit/>
          </a:bodyPr>
          <a:lstStyle/>
          <a:p>
            <a:r>
              <a:rPr lang="pt-BR" sz="10000" dirty="0"/>
              <a:t>Gráficos AGR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Experimentos 2019</a:t>
            </a:r>
          </a:p>
        </p:txBody>
      </p:sp>
    </p:spTree>
    <p:extLst>
      <p:ext uri="{BB962C8B-B14F-4D97-AF65-F5344CB8AC3E}">
        <p14:creationId xmlns:p14="http://schemas.microsoft.com/office/powerpoint/2010/main" val="435447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506" y="0"/>
            <a:ext cx="10515600" cy="612869"/>
          </a:xfrm>
        </p:spPr>
        <p:txBody>
          <a:bodyPr>
            <a:normAutofit fontScale="90000"/>
          </a:bodyPr>
          <a:lstStyle/>
          <a:p>
            <a:r>
              <a:rPr lang="pt-BR" dirty="0"/>
              <a:t>Resultados Estatísticos 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38200" y="968188"/>
            <a:ext cx="10515600" cy="520877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As amostras que apresentaram significância na separação dos coeficientes através do teste de hipótese para duas amostras foram: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(nenhuma)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F0A1769-7D2A-4446-8B27-CA57F5645FA5}"/>
              </a:ext>
            </a:extLst>
          </p:cNvPr>
          <p:cNvSpPr txBox="1">
            <a:spLocks/>
          </p:cNvSpPr>
          <p:nvPr/>
        </p:nvSpPr>
        <p:spPr>
          <a:xfrm>
            <a:off x="510988" y="0"/>
            <a:ext cx="11681012" cy="359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dirty="0"/>
              <a:t>Rafaela Pereira Curi (03 de dezembro)</a:t>
            </a:r>
          </a:p>
        </p:txBody>
      </p:sp>
    </p:spTree>
    <p:extLst>
      <p:ext uri="{BB962C8B-B14F-4D97-AF65-F5344CB8AC3E}">
        <p14:creationId xmlns:p14="http://schemas.microsoft.com/office/powerpoint/2010/main" val="2603447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988" y="0"/>
            <a:ext cx="11681012" cy="359429"/>
          </a:xfrm>
        </p:spPr>
        <p:txBody>
          <a:bodyPr>
            <a:normAutofit fontScale="90000"/>
          </a:bodyPr>
          <a:lstStyle/>
          <a:p>
            <a:pPr algn="r"/>
            <a:r>
              <a:rPr lang="pt-BR" sz="2000" dirty="0"/>
              <a:t>Rafaela Pereira Curi (05 de dezembro)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3511A7B-6404-4C39-8BC5-C6C0DE3D5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325" y="364860"/>
            <a:ext cx="8073675" cy="649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88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506" y="0"/>
            <a:ext cx="10515600" cy="612869"/>
          </a:xfrm>
        </p:spPr>
        <p:txBody>
          <a:bodyPr>
            <a:normAutofit fontScale="90000"/>
          </a:bodyPr>
          <a:lstStyle/>
          <a:p>
            <a:r>
              <a:rPr lang="pt-BR" dirty="0"/>
              <a:t>Resultados Estatísticos 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38200" y="968188"/>
            <a:ext cx="10515600" cy="520877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As amostras que apresentaram significância na separação dos coeficientes através do teste de hipótese para duas amostras foram: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(nenhuma)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F0A1769-7D2A-4446-8B27-CA57F5645FA5}"/>
              </a:ext>
            </a:extLst>
          </p:cNvPr>
          <p:cNvSpPr txBox="1">
            <a:spLocks/>
          </p:cNvSpPr>
          <p:nvPr/>
        </p:nvSpPr>
        <p:spPr>
          <a:xfrm>
            <a:off x="510988" y="0"/>
            <a:ext cx="11681012" cy="359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dirty="0"/>
              <a:t>Rafaela Pereira Curi (05 de dezembro)</a:t>
            </a:r>
          </a:p>
        </p:txBody>
      </p:sp>
    </p:spTree>
    <p:extLst>
      <p:ext uri="{BB962C8B-B14F-4D97-AF65-F5344CB8AC3E}">
        <p14:creationId xmlns:p14="http://schemas.microsoft.com/office/powerpoint/2010/main" val="293111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463676"/>
            <a:ext cx="9144000" cy="2918291"/>
          </a:xfrm>
        </p:spPr>
        <p:txBody>
          <a:bodyPr>
            <a:noAutofit/>
          </a:bodyPr>
          <a:lstStyle/>
          <a:p>
            <a:r>
              <a:rPr lang="pt-BR" sz="10000" dirty="0"/>
              <a:t>Gráficos AOK Normalizado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81967"/>
            <a:ext cx="9144000" cy="1655762"/>
          </a:xfrm>
        </p:spPr>
        <p:txBody>
          <a:bodyPr>
            <a:normAutofit/>
          </a:bodyPr>
          <a:lstStyle/>
          <a:p>
            <a:r>
              <a:rPr lang="pt-BR" sz="3600" dirty="0"/>
              <a:t>Experimentos 2019</a:t>
            </a:r>
          </a:p>
        </p:txBody>
      </p:sp>
    </p:spTree>
    <p:extLst>
      <p:ext uri="{BB962C8B-B14F-4D97-AF65-F5344CB8AC3E}">
        <p14:creationId xmlns:p14="http://schemas.microsoft.com/office/powerpoint/2010/main" val="4112058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988" y="0"/>
            <a:ext cx="11681012" cy="359429"/>
          </a:xfrm>
        </p:spPr>
        <p:txBody>
          <a:bodyPr>
            <a:normAutofit fontScale="90000"/>
          </a:bodyPr>
          <a:lstStyle/>
          <a:p>
            <a:pPr algn="r"/>
            <a:r>
              <a:rPr lang="pt-BR" sz="2000" dirty="0"/>
              <a:t>Rafaela Pereira Curi (14 de novembro)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35721AC-C0C9-49A8-8B5E-0DE19BCA4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420" y="362946"/>
            <a:ext cx="8278551" cy="649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90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506" y="0"/>
            <a:ext cx="10515600" cy="612869"/>
          </a:xfrm>
        </p:spPr>
        <p:txBody>
          <a:bodyPr>
            <a:normAutofit fontScale="90000"/>
          </a:bodyPr>
          <a:lstStyle/>
          <a:p>
            <a:r>
              <a:rPr lang="pt-BR" dirty="0"/>
              <a:t>Resultados Estatísticos 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38200" y="968188"/>
            <a:ext cx="10515600" cy="520877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As amostras que apresentaram significância na separação dos coeficientes através do teste de hipótese para duas amostras foram: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Acucar4/sucralose4 </a:t>
            </a:r>
            <a:r>
              <a:rPr lang="pt-BR" i="1" dirty="0">
                <a:solidFill>
                  <a:srgbClr val="FF0000"/>
                </a:solidFill>
              </a:rPr>
              <a:t>– </a:t>
            </a:r>
            <a:r>
              <a:rPr lang="pt-BR" i="1" dirty="0" err="1">
                <a:solidFill>
                  <a:srgbClr val="FF0000"/>
                </a:solidFill>
              </a:rPr>
              <a:t>not</a:t>
            </a:r>
            <a:r>
              <a:rPr lang="pt-BR" i="1" dirty="0">
                <a:solidFill>
                  <a:srgbClr val="FF0000"/>
                </a:solidFill>
              </a:rPr>
              <a:t> pro segundo, ok?</a:t>
            </a:r>
          </a:p>
          <a:p>
            <a:pPr algn="just"/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F0A1769-7D2A-4446-8B27-CA57F5645FA5}"/>
              </a:ext>
            </a:extLst>
          </p:cNvPr>
          <p:cNvSpPr txBox="1">
            <a:spLocks/>
          </p:cNvSpPr>
          <p:nvPr/>
        </p:nvSpPr>
        <p:spPr>
          <a:xfrm>
            <a:off x="510988" y="0"/>
            <a:ext cx="11681012" cy="359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dirty="0"/>
              <a:t>Rafaela Pereira Curi (14 </a:t>
            </a:r>
            <a:r>
              <a:rPr lang="pt-BR" sz="2000"/>
              <a:t>de novembro</a:t>
            </a:r>
            <a:r>
              <a:rPr lang="pt-B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6074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988" y="0"/>
            <a:ext cx="11681012" cy="359429"/>
          </a:xfrm>
        </p:spPr>
        <p:txBody>
          <a:bodyPr>
            <a:normAutofit fontScale="90000"/>
          </a:bodyPr>
          <a:lstStyle/>
          <a:p>
            <a:pPr algn="r"/>
            <a:r>
              <a:rPr lang="pt-BR" sz="2000" dirty="0"/>
              <a:t>Rafaela Pereira Curi (03 de dezembro)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11CBA2E-CA93-4A2B-8911-F34A15C11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684" y="350390"/>
            <a:ext cx="8364274" cy="650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64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506" y="0"/>
            <a:ext cx="10515600" cy="612869"/>
          </a:xfrm>
        </p:spPr>
        <p:txBody>
          <a:bodyPr>
            <a:normAutofit fontScale="90000"/>
          </a:bodyPr>
          <a:lstStyle/>
          <a:p>
            <a:r>
              <a:rPr lang="pt-BR" dirty="0"/>
              <a:t>Resultados Estatísticos 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38200" y="968188"/>
            <a:ext cx="10515600" cy="520877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As amostras que apresentaram significância na separação dos coeficientes através do teste de hipótese para duas amostras foram: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Acucar2/sucralose2 </a:t>
            </a:r>
            <a:r>
              <a:rPr lang="pt-BR" i="1" dirty="0">
                <a:solidFill>
                  <a:srgbClr val="FF0000"/>
                </a:solidFill>
              </a:rPr>
              <a:t>– </a:t>
            </a:r>
            <a:r>
              <a:rPr lang="pt-BR" i="1" dirty="0" err="1">
                <a:solidFill>
                  <a:srgbClr val="FF0000"/>
                </a:solidFill>
              </a:rPr>
              <a:t>not</a:t>
            </a:r>
            <a:r>
              <a:rPr lang="pt-BR" i="1" dirty="0">
                <a:solidFill>
                  <a:srgbClr val="FF0000"/>
                </a:solidFill>
              </a:rPr>
              <a:t> pro segundo, ok?</a:t>
            </a:r>
            <a:endParaRPr lang="pt-BR" dirty="0"/>
          </a:p>
          <a:p>
            <a:pPr algn="just"/>
            <a:r>
              <a:rPr lang="pt-BR" dirty="0"/>
              <a:t>Aspartame2/sucralose2 </a:t>
            </a:r>
            <a:r>
              <a:rPr lang="pt-BR" i="1" dirty="0">
                <a:solidFill>
                  <a:srgbClr val="FF0000"/>
                </a:solidFill>
              </a:rPr>
              <a:t>– </a:t>
            </a:r>
            <a:r>
              <a:rPr lang="pt-BR" i="1" dirty="0" err="1">
                <a:solidFill>
                  <a:srgbClr val="FF0000"/>
                </a:solidFill>
              </a:rPr>
              <a:t>not</a:t>
            </a:r>
            <a:r>
              <a:rPr lang="pt-BR" i="1" dirty="0">
                <a:solidFill>
                  <a:srgbClr val="FF0000"/>
                </a:solidFill>
              </a:rPr>
              <a:t> pro segundo, ok?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F0A1769-7D2A-4446-8B27-CA57F5645FA5}"/>
              </a:ext>
            </a:extLst>
          </p:cNvPr>
          <p:cNvSpPr txBox="1">
            <a:spLocks/>
          </p:cNvSpPr>
          <p:nvPr/>
        </p:nvSpPr>
        <p:spPr>
          <a:xfrm>
            <a:off x="510988" y="0"/>
            <a:ext cx="11681012" cy="359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dirty="0"/>
              <a:t>Rafaela Pereira Curi (03 de dezembro)</a:t>
            </a:r>
          </a:p>
        </p:txBody>
      </p:sp>
    </p:spTree>
    <p:extLst>
      <p:ext uri="{BB962C8B-B14F-4D97-AF65-F5344CB8AC3E}">
        <p14:creationId xmlns:p14="http://schemas.microsoft.com/office/powerpoint/2010/main" val="1020787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988" y="0"/>
            <a:ext cx="11681012" cy="359429"/>
          </a:xfrm>
        </p:spPr>
        <p:txBody>
          <a:bodyPr>
            <a:normAutofit fontScale="90000"/>
          </a:bodyPr>
          <a:lstStyle/>
          <a:p>
            <a:pPr algn="r"/>
            <a:r>
              <a:rPr lang="pt-BR" sz="2000" dirty="0"/>
              <a:t>Rafaela Pereira Curi (05 de dezembro)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741600-F527-463F-8B1E-7280DC07C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315" y="378418"/>
            <a:ext cx="8196671" cy="647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21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506" y="0"/>
            <a:ext cx="10515600" cy="612869"/>
          </a:xfrm>
        </p:spPr>
        <p:txBody>
          <a:bodyPr>
            <a:normAutofit fontScale="90000"/>
          </a:bodyPr>
          <a:lstStyle/>
          <a:p>
            <a:r>
              <a:rPr lang="pt-BR" dirty="0"/>
              <a:t>Resultados Estatísticos 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38200" y="968188"/>
            <a:ext cx="10515600" cy="520877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As amostras que apresentaram significância na separação dos coeficientes através do teste de hipótese para duas amostras foram: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(nenhuma)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F0A1769-7D2A-4446-8B27-CA57F5645FA5}"/>
              </a:ext>
            </a:extLst>
          </p:cNvPr>
          <p:cNvSpPr txBox="1">
            <a:spLocks/>
          </p:cNvSpPr>
          <p:nvPr/>
        </p:nvSpPr>
        <p:spPr>
          <a:xfrm>
            <a:off x="510988" y="0"/>
            <a:ext cx="11681012" cy="359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dirty="0"/>
              <a:t>Rafaela Pereira Curi (05 de dezembro)</a:t>
            </a:r>
          </a:p>
        </p:txBody>
      </p:sp>
    </p:spTree>
    <p:extLst>
      <p:ext uri="{BB962C8B-B14F-4D97-AF65-F5344CB8AC3E}">
        <p14:creationId xmlns:p14="http://schemas.microsoft.com/office/powerpoint/2010/main" val="379456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988" y="0"/>
            <a:ext cx="11681012" cy="359429"/>
          </a:xfrm>
        </p:spPr>
        <p:txBody>
          <a:bodyPr>
            <a:normAutofit fontScale="90000"/>
          </a:bodyPr>
          <a:lstStyle/>
          <a:p>
            <a:pPr algn="r"/>
            <a:r>
              <a:rPr lang="pt-BR" sz="2000" dirty="0"/>
              <a:t>Rafaela Pereira Curi (14 de novembro)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11ABCE7-0269-411F-A8A9-9CE14A378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824" y="870374"/>
            <a:ext cx="7418733" cy="567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0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506" y="0"/>
            <a:ext cx="10515600" cy="612869"/>
          </a:xfrm>
        </p:spPr>
        <p:txBody>
          <a:bodyPr>
            <a:normAutofit fontScale="90000"/>
          </a:bodyPr>
          <a:lstStyle/>
          <a:p>
            <a:r>
              <a:rPr lang="pt-BR" dirty="0"/>
              <a:t>Resultados Estatísticos 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38200" y="968188"/>
            <a:ext cx="10515600" cy="5208775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dirty="0"/>
              <a:t>As amostras que apresentaram significância na separação dos coeficientes através do teste de hipótese para duas amostras foram: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agua1/sucralose1 </a:t>
            </a:r>
          </a:p>
          <a:p>
            <a:pPr algn="just"/>
            <a:r>
              <a:rPr lang="pt-BR" dirty="0"/>
              <a:t>agua2/sucralose2 </a:t>
            </a:r>
          </a:p>
          <a:p>
            <a:pPr algn="just"/>
            <a:r>
              <a:rPr lang="pt-BR" dirty="0"/>
              <a:t>agua3/sucralose3 </a:t>
            </a:r>
          </a:p>
          <a:p>
            <a:pPr algn="just"/>
            <a:r>
              <a:rPr lang="pt-BR" dirty="0"/>
              <a:t>agua4/sucralose4 </a:t>
            </a:r>
          </a:p>
          <a:p>
            <a:pPr algn="just"/>
            <a:r>
              <a:rPr lang="pt-BR" dirty="0"/>
              <a:t>açúcar1/sucralose1 </a:t>
            </a:r>
          </a:p>
          <a:p>
            <a:pPr algn="just"/>
            <a:r>
              <a:rPr lang="pt-BR" dirty="0"/>
              <a:t>açucar2/aspartame2 </a:t>
            </a:r>
            <a:r>
              <a:rPr lang="pt-BR" i="1" dirty="0">
                <a:solidFill>
                  <a:srgbClr val="FF0000"/>
                </a:solidFill>
              </a:rPr>
              <a:t>– </a:t>
            </a:r>
            <a:r>
              <a:rPr lang="pt-BR" i="1" dirty="0" err="1">
                <a:solidFill>
                  <a:srgbClr val="FF0000"/>
                </a:solidFill>
              </a:rPr>
              <a:t>not</a:t>
            </a:r>
            <a:r>
              <a:rPr lang="pt-BR" i="1" dirty="0">
                <a:solidFill>
                  <a:srgbClr val="FF0000"/>
                </a:solidFill>
              </a:rPr>
              <a:t> pro segundo, ok?</a:t>
            </a:r>
          </a:p>
          <a:p>
            <a:pPr algn="just"/>
            <a:r>
              <a:rPr lang="pt-BR" dirty="0"/>
              <a:t>acucar2/sucralose2 </a:t>
            </a:r>
          </a:p>
          <a:p>
            <a:pPr algn="just"/>
            <a:r>
              <a:rPr lang="pt-BR" dirty="0"/>
              <a:t>açucar4/sucralose4 </a:t>
            </a:r>
          </a:p>
          <a:p>
            <a:pPr algn="just"/>
            <a:r>
              <a:rPr lang="pt-BR" dirty="0"/>
              <a:t>aspartame1/sucralose1 </a:t>
            </a:r>
          </a:p>
          <a:p>
            <a:pPr algn="just"/>
            <a:r>
              <a:rPr lang="pt-BR" dirty="0"/>
              <a:t>aspartame2/sucralose2 </a:t>
            </a:r>
          </a:p>
          <a:p>
            <a:pPr algn="just"/>
            <a:r>
              <a:rPr lang="pt-BR" dirty="0"/>
              <a:t>aspartame3/sucralose3 </a:t>
            </a:r>
          </a:p>
          <a:p>
            <a:pPr algn="just"/>
            <a:r>
              <a:rPr lang="pt-BR" dirty="0"/>
              <a:t>aspartame4/sucralose4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F0A1769-7D2A-4446-8B27-CA57F5645FA5}"/>
              </a:ext>
            </a:extLst>
          </p:cNvPr>
          <p:cNvSpPr txBox="1">
            <a:spLocks/>
          </p:cNvSpPr>
          <p:nvPr/>
        </p:nvSpPr>
        <p:spPr>
          <a:xfrm>
            <a:off x="510988" y="0"/>
            <a:ext cx="11681012" cy="359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/>
              <a:t>Rafaela Pereira Curi (14 de novembro)</a:t>
            </a:r>
            <a:endParaRPr lang="pt-BR" sz="2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FD7E97C-C0EC-4673-9439-17C499455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741" y="3892321"/>
            <a:ext cx="7519988" cy="70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3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988" y="0"/>
            <a:ext cx="11681012" cy="359429"/>
          </a:xfrm>
        </p:spPr>
        <p:txBody>
          <a:bodyPr>
            <a:normAutofit fontScale="90000"/>
          </a:bodyPr>
          <a:lstStyle/>
          <a:p>
            <a:pPr algn="r"/>
            <a:r>
              <a:rPr lang="pt-BR" sz="2000" dirty="0"/>
              <a:t>Rafaela Pereira Curi (03 de dezembro)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E16D31-F81A-472B-8D3D-EBE1FFE7E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311" y="620486"/>
            <a:ext cx="8008933" cy="623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7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506" y="0"/>
            <a:ext cx="10515600" cy="612869"/>
          </a:xfrm>
        </p:spPr>
        <p:txBody>
          <a:bodyPr>
            <a:normAutofit fontScale="90000"/>
          </a:bodyPr>
          <a:lstStyle/>
          <a:p>
            <a:r>
              <a:rPr lang="pt-BR" dirty="0"/>
              <a:t>Resultados Estatísticos 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38200" y="968188"/>
            <a:ext cx="10515600" cy="520877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As amostras que apresentaram significância na separação dos coeficientes através do teste de hipótese para duas amostras foram: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(nenhuma)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F0A1769-7D2A-4446-8B27-CA57F5645FA5}"/>
              </a:ext>
            </a:extLst>
          </p:cNvPr>
          <p:cNvSpPr txBox="1">
            <a:spLocks/>
          </p:cNvSpPr>
          <p:nvPr/>
        </p:nvSpPr>
        <p:spPr>
          <a:xfrm>
            <a:off x="510988" y="0"/>
            <a:ext cx="11681012" cy="359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dirty="0"/>
              <a:t>Rafaela Pereira Curi (03 de dezembro)</a:t>
            </a:r>
          </a:p>
        </p:txBody>
      </p:sp>
    </p:spTree>
    <p:extLst>
      <p:ext uri="{BB962C8B-B14F-4D97-AF65-F5344CB8AC3E}">
        <p14:creationId xmlns:p14="http://schemas.microsoft.com/office/powerpoint/2010/main" val="24108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988" y="0"/>
            <a:ext cx="11681012" cy="359429"/>
          </a:xfrm>
        </p:spPr>
        <p:txBody>
          <a:bodyPr>
            <a:normAutofit fontScale="90000"/>
          </a:bodyPr>
          <a:lstStyle/>
          <a:p>
            <a:pPr algn="r"/>
            <a:r>
              <a:rPr lang="pt-BR" sz="2000" dirty="0"/>
              <a:t>Rafaela Pereira Curi (05 de dezembro)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31FEE9-5F07-4882-B32F-336D39011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11" y="327480"/>
            <a:ext cx="8480703" cy="653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48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506" y="0"/>
            <a:ext cx="10515600" cy="612869"/>
          </a:xfrm>
        </p:spPr>
        <p:txBody>
          <a:bodyPr>
            <a:normAutofit fontScale="90000"/>
          </a:bodyPr>
          <a:lstStyle/>
          <a:p>
            <a:r>
              <a:rPr lang="pt-BR" dirty="0"/>
              <a:t>Resultados Estatísticos 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38200" y="968188"/>
            <a:ext cx="10515600" cy="520877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As amostras que apresentaram significância na separação dos coeficientes através do teste de hipótese para duas amostras foram: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(nenhuma)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F0A1769-7D2A-4446-8B27-CA57F5645FA5}"/>
              </a:ext>
            </a:extLst>
          </p:cNvPr>
          <p:cNvSpPr txBox="1">
            <a:spLocks/>
          </p:cNvSpPr>
          <p:nvPr/>
        </p:nvSpPr>
        <p:spPr>
          <a:xfrm>
            <a:off x="510988" y="0"/>
            <a:ext cx="11681012" cy="359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dirty="0"/>
              <a:t>Rafaela Pereira Curi (05 de dezembro)</a:t>
            </a:r>
          </a:p>
        </p:txBody>
      </p:sp>
    </p:spTree>
    <p:extLst>
      <p:ext uri="{BB962C8B-B14F-4D97-AF65-F5344CB8AC3E}">
        <p14:creationId xmlns:p14="http://schemas.microsoft.com/office/powerpoint/2010/main" val="2605255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920876"/>
            <a:ext cx="9144000" cy="2622456"/>
          </a:xfrm>
        </p:spPr>
        <p:txBody>
          <a:bodyPr>
            <a:noAutofit/>
          </a:bodyPr>
          <a:lstStyle/>
          <a:p>
            <a:r>
              <a:rPr lang="pt-BR" sz="10000" dirty="0"/>
              <a:t>Gráficos AGR Normalizado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07088"/>
            <a:ext cx="9144000" cy="1655762"/>
          </a:xfrm>
        </p:spPr>
        <p:txBody>
          <a:bodyPr>
            <a:normAutofit/>
          </a:bodyPr>
          <a:lstStyle/>
          <a:p>
            <a:r>
              <a:rPr lang="pt-BR" sz="3600" dirty="0"/>
              <a:t>Experimentos 2019</a:t>
            </a:r>
          </a:p>
        </p:txBody>
      </p:sp>
    </p:spTree>
    <p:extLst>
      <p:ext uri="{BB962C8B-B14F-4D97-AF65-F5344CB8AC3E}">
        <p14:creationId xmlns:p14="http://schemas.microsoft.com/office/powerpoint/2010/main" val="9298374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640</Words>
  <Application>Microsoft Office PowerPoint</Application>
  <PresentationFormat>Widescreen</PresentationFormat>
  <Paragraphs>107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Tema do Office</vt:lpstr>
      <vt:lpstr>Experimentos EEG 2019</vt:lpstr>
      <vt:lpstr>Gráficos AGR</vt:lpstr>
      <vt:lpstr>Rafaela Pereira Curi (14 de novembro)</vt:lpstr>
      <vt:lpstr>Resultados Estatísticos </vt:lpstr>
      <vt:lpstr>Rafaela Pereira Curi (03 de dezembro)</vt:lpstr>
      <vt:lpstr>Resultados Estatísticos </vt:lpstr>
      <vt:lpstr>Rafaela Pereira Curi (05 de dezembro)</vt:lpstr>
      <vt:lpstr>Resultados Estatísticos </vt:lpstr>
      <vt:lpstr>Gráficos AGR Normalizado</vt:lpstr>
      <vt:lpstr>Rafaela Pereira Curi (14 de dnovembro)</vt:lpstr>
      <vt:lpstr>Resultados Estatísticos </vt:lpstr>
      <vt:lpstr>Rafaela Pereira Curi (03 de dezembro)</vt:lpstr>
      <vt:lpstr>Resultados Estatísticos </vt:lpstr>
      <vt:lpstr>Rafaela Pereira Curi (05 de dezembro)</vt:lpstr>
      <vt:lpstr>Resultados Estatísticos </vt:lpstr>
      <vt:lpstr>Gráficos AOK</vt:lpstr>
      <vt:lpstr>Rafaela Pereira Curi (14 de novembro)</vt:lpstr>
      <vt:lpstr>Resultados Estatísticos </vt:lpstr>
      <vt:lpstr>Rafaela Pereira Curi (03 de dezembro)</vt:lpstr>
      <vt:lpstr>Resultados Estatísticos </vt:lpstr>
      <vt:lpstr>Rafaela Pereira Curi (05 de dezembro)</vt:lpstr>
      <vt:lpstr>Resultados Estatísticos </vt:lpstr>
      <vt:lpstr>Gráficos AOK Normalizado</vt:lpstr>
      <vt:lpstr>Rafaela Pereira Curi (14 de novembro)</vt:lpstr>
      <vt:lpstr>Resultados Estatísticos </vt:lpstr>
      <vt:lpstr>Rafaela Pereira Curi (03 de dezembro)</vt:lpstr>
      <vt:lpstr>Resultados Estatísticos </vt:lpstr>
      <vt:lpstr>Rafaela Pereira Curi (05 de dezembro)</vt:lpstr>
      <vt:lpstr>Resultados Estatísticos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Experimentos EEG 2019</dc:title>
  <dc:creator>Carol</dc:creator>
  <cp:lastModifiedBy>Thais Maurin</cp:lastModifiedBy>
  <cp:revision>46</cp:revision>
  <dcterms:created xsi:type="dcterms:W3CDTF">2020-01-09T14:16:20Z</dcterms:created>
  <dcterms:modified xsi:type="dcterms:W3CDTF">2020-02-08T21:48:34Z</dcterms:modified>
</cp:coreProperties>
</file>