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Poppins"/>
      <p:regular r:id="rId26"/>
      <p:bold r:id="rId27"/>
      <p:italic r:id="rId28"/>
      <p:boldItalic r:id="rId29"/>
    </p:embeddedFont>
    <p:embeddedFont>
      <p:font typeface="Cambria Math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hjV8SAQnSEz4sY6O/SzYzwTOhx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-regular.fntdata"/><Relationship Id="rId25" Type="http://schemas.openxmlformats.org/officeDocument/2006/relationships/slide" Target="slides/slide21.xml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CambriaMath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0e910f81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00e910f814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0e910f81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0e910f8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epfl.ch/research/domains/bluebrain/" TargetMode="External"/><Relationship Id="rId4" Type="http://schemas.openxmlformats.org/officeDocument/2006/relationships/hyperlink" Target="https://www.britannica.com/technology/Moores-law" TargetMode="External"/><Relationship Id="rId5" Type="http://schemas.openxmlformats.org/officeDocument/2006/relationships/hyperlink" Target="https://www.leansystems.co/blog/machine-learning-vs-mathematical-modelling" TargetMode="External"/><Relationship Id="rId6" Type="http://schemas.openxmlformats.org/officeDocument/2006/relationships/hyperlink" Target="https://towardsdatascience.com/mcculloch-pitts-model-5fdf65ac5dd1" TargetMode="External"/><Relationship Id="rId7" Type="http://schemas.openxmlformats.org/officeDocument/2006/relationships/hyperlink" Target="https://www.youtube.com/watch?v=aircAruvnKk&amp;list=PLZHQObOWTQDNU6R1_67000Dx_ZCJB-3p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950128" y="2274838"/>
            <a:ext cx="62916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Redes Neurais Artificiais: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Introdução ao deep learning</a:t>
            </a:r>
            <a:endParaRPr b="1" i="0" sz="36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type="title"/>
          </p:nvPr>
        </p:nvSpPr>
        <p:spPr>
          <a:xfrm>
            <a:off x="970547" y="1846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pt-BR">
                <a:solidFill>
                  <a:schemeClr val="accent1"/>
                </a:solidFill>
              </a:rPr>
              <a:t>Neurônio Digital - Perceptron</a:t>
            </a:r>
            <a:endParaRPr/>
          </a:p>
        </p:txBody>
      </p:sp>
      <p:pic>
        <p:nvPicPr>
          <p:cNvPr id="167" name="Google Shape;167;p10"/>
          <p:cNvPicPr preferRelativeResize="0"/>
          <p:nvPr/>
        </p:nvPicPr>
        <p:blipFill rotWithShape="1">
          <a:blip r:embed="rId3">
            <a:alphaModFix/>
          </a:blip>
          <a:srcRect b="16704" l="24624" r="22799" t="23250"/>
          <a:stretch/>
        </p:blipFill>
        <p:spPr>
          <a:xfrm>
            <a:off x="1660549" y="1510215"/>
            <a:ext cx="7560840" cy="4854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type="title"/>
          </p:nvPr>
        </p:nvSpPr>
        <p:spPr>
          <a:xfrm>
            <a:off x="970547" y="1846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pt-BR">
                <a:solidFill>
                  <a:schemeClr val="accent1"/>
                </a:solidFill>
              </a:rPr>
              <a:t>Neurônio Digital - Perceptron</a:t>
            </a:r>
            <a:endParaRPr/>
          </a:p>
        </p:txBody>
      </p:sp>
      <p:pic>
        <p:nvPicPr>
          <p:cNvPr id="173" name="Google Shape;173;p11"/>
          <p:cNvPicPr preferRelativeResize="0"/>
          <p:nvPr/>
        </p:nvPicPr>
        <p:blipFill rotWithShape="1">
          <a:blip r:embed="rId3">
            <a:alphaModFix/>
          </a:blip>
          <a:srcRect b="15718" l="23517" r="21693" t="30141"/>
          <a:stretch/>
        </p:blipFill>
        <p:spPr>
          <a:xfrm>
            <a:off x="1412046" y="1820186"/>
            <a:ext cx="7128792" cy="396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1"/>
          <p:cNvPicPr preferRelativeResize="0"/>
          <p:nvPr/>
        </p:nvPicPr>
        <p:blipFill rotWithShape="1">
          <a:blip r:embed="rId3">
            <a:alphaModFix/>
          </a:blip>
          <a:srcRect b="15721" l="23515" r="21696" t="30139"/>
          <a:stretch/>
        </p:blipFill>
        <p:spPr>
          <a:xfrm>
            <a:off x="1564446" y="1972586"/>
            <a:ext cx="7128792" cy="396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>
            <p:ph type="title"/>
          </p:nvPr>
        </p:nvSpPr>
        <p:spPr>
          <a:xfrm>
            <a:off x="970547" y="1846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pt-BR">
                <a:solidFill>
                  <a:schemeClr val="accent1"/>
                </a:solidFill>
              </a:rPr>
              <a:t>Neurônio Digital - Perceptron</a:t>
            </a:r>
            <a:endParaRPr/>
          </a:p>
        </p:txBody>
      </p:sp>
      <p:pic>
        <p:nvPicPr>
          <p:cNvPr id="180" name="Google Shape;180;p12"/>
          <p:cNvPicPr preferRelativeResize="0"/>
          <p:nvPr/>
        </p:nvPicPr>
        <p:blipFill rotWithShape="1">
          <a:blip r:embed="rId3">
            <a:alphaModFix/>
          </a:blip>
          <a:srcRect b="11782" l="26838" r="25014" t="22266"/>
          <a:stretch/>
        </p:blipFill>
        <p:spPr>
          <a:xfrm>
            <a:off x="4750610" y="1346946"/>
            <a:ext cx="6264695" cy="4824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2"/>
          <p:cNvPicPr preferRelativeResize="0"/>
          <p:nvPr/>
        </p:nvPicPr>
        <p:blipFill rotWithShape="1">
          <a:blip r:embed="rId4">
            <a:alphaModFix/>
          </a:blip>
          <a:srcRect b="38965" l="27197" r="49483" t="33194"/>
          <a:stretch/>
        </p:blipFill>
        <p:spPr>
          <a:xfrm>
            <a:off x="872875" y="1346950"/>
            <a:ext cx="3034149" cy="20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2"/>
          <p:cNvSpPr txBox="1"/>
          <p:nvPr/>
        </p:nvSpPr>
        <p:spPr>
          <a:xfrm>
            <a:off x="625996" y="3383546"/>
            <a:ext cx="3752100" cy="871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83" name="Google Shape;183;p12"/>
          <p:cNvPicPr preferRelativeResize="0"/>
          <p:nvPr/>
        </p:nvPicPr>
        <p:blipFill rotWithShape="1">
          <a:blip r:embed="rId6">
            <a:alphaModFix/>
          </a:blip>
          <a:srcRect b="16704" l="24626" r="22797" t="23249"/>
          <a:stretch/>
        </p:blipFill>
        <p:spPr>
          <a:xfrm>
            <a:off x="443351" y="4192450"/>
            <a:ext cx="4054575" cy="260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>
            <p:ph type="title"/>
          </p:nvPr>
        </p:nvSpPr>
        <p:spPr>
          <a:xfrm>
            <a:off x="970547" y="1846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pt-BR">
                <a:solidFill>
                  <a:schemeClr val="accent1"/>
                </a:solidFill>
              </a:rPr>
              <a:t>Neurônio Digital - Perceptron</a:t>
            </a:r>
            <a:endParaRPr/>
          </a:p>
        </p:txBody>
      </p:sp>
      <p:pic>
        <p:nvPicPr>
          <p:cNvPr id="189" name="Google Shape;189;p13"/>
          <p:cNvPicPr preferRelativeResize="0"/>
          <p:nvPr/>
        </p:nvPicPr>
        <p:blipFill rotWithShape="1">
          <a:blip r:embed="rId3">
            <a:alphaModFix/>
          </a:blip>
          <a:srcRect b="23594" l="24624" r="23353" t="14390"/>
          <a:stretch/>
        </p:blipFill>
        <p:spPr>
          <a:xfrm>
            <a:off x="4717390" y="1461715"/>
            <a:ext cx="6768752" cy="453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3"/>
          <p:cNvPicPr preferRelativeResize="0"/>
          <p:nvPr/>
        </p:nvPicPr>
        <p:blipFill rotWithShape="1">
          <a:blip r:embed="rId4">
            <a:alphaModFix/>
          </a:blip>
          <a:srcRect b="38965" l="27197" r="49483" t="33194"/>
          <a:stretch/>
        </p:blipFill>
        <p:spPr>
          <a:xfrm>
            <a:off x="872875" y="1346950"/>
            <a:ext cx="3034149" cy="20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3"/>
          <p:cNvSpPr txBox="1"/>
          <p:nvPr/>
        </p:nvSpPr>
        <p:spPr>
          <a:xfrm>
            <a:off x="625996" y="3383546"/>
            <a:ext cx="3752100" cy="871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92" name="Google Shape;192;p13"/>
          <p:cNvPicPr preferRelativeResize="0"/>
          <p:nvPr/>
        </p:nvPicPr>
        <p:blipFill rotWithShape="1">
          <a:blip r:embed="rId6">
            <a:alphaModFix/>
          </a:blip>
          <a:srcRect b="16704" l="24626" r="22797" t="23249"/>
          <a:stretch/>
        </p:blipFill>
        <p:spPr>
          <a:xfrm>
            <a:off x="443351" y="4192450"/>
            <a:ext cx="4054575" cy="260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0e910f814_1_5"/>
          <p:cNvSpPr txBox="1"/>
          <p:nvPr>
            <p:ph type="title"/>
          </p:nvPr>
        </p:nvSpPr>
        <p:spPr>
          <a:xfrm>
            <a:off x="970547" y="18465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pt-BR">
                <a:solidFill>
                  <a:schemeClr val="accent1"/>
                </a:solidFill>
              </a:rPr>
              <a:t>Neurônio Digital - Perceptron</a:t>
            </a:r>
            <a:endParaRPr/>
          </a:p>
        </p:txBody>
      </p:sp>
      <p:pic>
        <p:nvPicPr>
          <p:cNvPr id="198" name="Google Shape;198;g100e910f814_1_5"/>
          <p:cNvPicPr preferRelativeResize="0"/>
          <p:nvPr/>
        </p:nvPicPr>
        <p:blipFill rotWithShape="1">
          <a:blip r:embed="rId3">
            <a:alphaModFix/>
          </a:blip>
          <a:srcRect b="34421" l="24071" r="22246" t="18328"/>
          <a:stretch/>
        </p:blipFill>
        <p:spPr>
          <a:xfrm>
            <a:off x="4017825" y="1621200"/>
            <a:ext cx="8048076" cy="42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100e910f814_1_5"/>
          <p:cNvPicPr preferRelativeResize="0"/>
          <p:nvPr/>
        </p:nvPicPr>
        <p:blipFill rotWithShape="1">
          <a:blip r:embed="rId4">
            <a:alphaModFix/>
          </a:blip>
          <a:srcRect b="38965" l="27197" r="49483" t="33194"/>
          <a:stretch/>
        </p:blipFill>
        <p:spPr>
          <a:xfrm>
            <a:off x="872875" y="1346950"/>
            <a:ext cx="3034149" cy="20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00e910f814_1_5"/>
          <p:cNvSpPr txBox="1"/>
          <p:nvPr/>
        </p:nvSpPr>
        <p:spPr>
          <a:xfrm>
            <a:off x="625996" y="3383546"/>
            <a:ext cx="3752100" cy="871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01" name="Google Shape;201;g100e910f814_1_5"/>
          <p:cNvPicPr preferRelativeResize="0"/>
          <p:nvPr/>
        </p:nvPicPr>
        <p:blipFill rotWithShape="1">
          <a:blip r:embed="rId6">
            <a:alphaModFix/>
          </a:blip>
          <a:srcRect b="16704" l="24626" r="22797" t="23249"/>
          <a:stretch/>
        </p:blipFill>
        <p:spPr>
          <a:xfrm>
            <a:off x="443351" y="4192450"/>
            <a:ext cx="4054575" cy="260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/>
          <p:nvPr>
            <p:ph type="title"/>
          </p:nvPr>
        </p:nvSpPr>
        <p:spPr>
          <a:xfrm>
            <a:off x="970547" y="1846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pt-BR">
                <a:solidFill>
                  <a:schemeClr val="accent1"/>
                </a:solidFill>
              </a:rPr>
              <a:t>Neurônio Digital - Perceptron</a:t>
            </a:r>
            <a:endParaRPr/>
          </a:p>
        </p:txBody>
      </p:sp>
      <p:pic>
        <p:nvPicPr>
          <p:cNvPr id="207" name="Google Shape;207;p14"/>
          <p:cNvPicPr preferRelativeResize="0"/>
          <p:nvPr/>
        </p:nvPicPr>
        <p:blipFill rotWithShape="1">
          <a:blip r:embed="rId3">
            <a:alphaModFix/>
          </a:blip>
          <a:srcRect b="26547" l="24070" r="23906" t="22266"/>
          <a:stretch/>
        </p:blipFill>
        <p:spPr>
          <a:xfrm>
            <a:off x="5004574" y="1746133"/>
            <a:ext cx="6768752" cy="3744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4"/>
          <p:cNvPicPr preferRelativeResize="0"/>
          <p:nvPr/>
        </p:nvPicPr>
        <p:blipFill rotWithShape="1">
          <a:blip r:embed="rId4">
            <a:alphaModFix/>
          </a:blip>
          <a:srcRect b="38965" l="27197" r="49483" t="33194"/>
          <a:stretch/>
        </p:blipFill>
        <p:spPr>
          <a:xfrm>
            <a:off x="872875" y="1346950"/>
            <a:ext cx="3034149" cy="20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4"/>
          <p:cNvSpPr txBox="1"/>
          <p:nvPr/>
        </p:nvSpPr>
        <p:spPr>
          <a:xfrm>
            <a:off x="625996" y="3383546"/>
            <a:ext cx="3752100" cy="871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10" name="Google Shape;210;p14"/>
          <p:cNvPicPr preferRelativeResize="0"/>
          <p:nvPr/>
        </p:nvPicPr>
        <p:blipFill rotWithShape="1">
          <a:blip r:embed="rId6">
            <a:alphaModFix/>
          </a:blip>
          <a:srcRect b="16704" l="24626" r="22797" t="23249"/>
          <a:stretch/>
        </p:blipFill>
        <p:spPr>
          <a:xfrm>
            <a:off x="443351" y="4192450"/>
            <a:ext cx="4054575" cy="260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>
            <p:ph type="title"/>
          </p:nvPr>
        </p:nvSpPr>
        <p:spPr>
          <a:xfrm>
            <a:off x="970547" y="1846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pt-BR">
                <a:solidFill>
                  <a:schemeClr val="accent1"/>
                </a:solidFill>
              </a:rPr>
              <a:t>Neurônio Digital - Perceptron</a:t>
            </a:r>
            <a:endParaRPr/>
          </a:p>
        </p:txBody>
      </p:sp>
      <p:pic>
        <p:nvPicPr>
          <p:cNvPr id="216" name="Google Shape;216;p15"/>
          <p:cNvPicPr preferRelativeResize="0"/>
          <p:nvPr/>
        </p:nvPicPr>
        <p:blipFill rotWithShape="1">
          <a:blip r:embed="rId3">
            <a:alphaModFix/>
          </a:blip>
          <a:srcRect b="26546" l="24624" r="23906" t="24235"/>
          <a:stretch/>
        </p:blipFill>
        <p:spPr>
          <a:xfrm>
            <a:off x="4754763" y="1648692"/>
            <a:ext cx="6696743" cy="360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5"/>
          <p:cNvPicPr preferRelativeResize="0"/>
          <p:nvPr/>
        </p:nvPicPr>
        <p:blipFill rotWithShape="1">
          <a:blip r:embed="rId4">
            <a:alphaModFix/>
          </a:blip>
          <a:srcRect b="38965" l="27197" r="49483" t="33194"/>
          <a:stretch/>
        </p:blipFill>
        <p:spPr>
          <a:xfrm>
            <a:off x="872875" y="1346950"/>
            <a:ext cx="3034149" cy="20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5"/>
          <p:cNvSpPr txBox="1"/>
          <p:nvPr/>
        </p:nvSpPr>
        <p:spPr>
          <a:xfrm>
            <a:off x="625996" y="3383546"/>
            <a:ext cx="3752100" cy="871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19" name="Google Shape;219;p15"/>
          <p:cNvPicPr preferRelativeResize="0"/>
          <p:nvPr/>
        </p:nvPicPr>
        <p:blipFill rotWithShape="1">
          <a:blip r:embed="rId6">
            <a:alphaModFix/>
          </a:blip>
          <a:srcRect b="16704" l="24626" r="22797" t="23249"/>
          <a:stretch/>
        </p:blipFill>
        <p:spPr>
          <a:xfrm>
            <a:off x="443351" y="4192450"/>
            <a:ext cx="4054575" cy="260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/>
          <p:nvPr>
            <p:ph type="title"/>
          </p:nvPr>
        </p:nvSpPr>
        <p:spPr>
          <a:xfrm>
            <a:off x="970547" y="1846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pt-BR">
                <a:solidFill>
                  <a:schemeClr val="accent1"/>
                </a:solidFill>
              </a:rPr>
              <a:t>Neurônio Digital - Perceptron</a:t>
            </a:r>
            <a:endParaRPr/>
          </a:p>
        </p:txBody>
      </p:sp>
      <p:pic>
        <p:nvPicPr>
          <p:cNvPr id="225" name="Google Shape;225;p16"/>
          <p:cNvPicPr preferRelativeResize="0"/>
          <p:nvPr/>
        </p:nvPicPr>
        <p:blipFill rotWithShape="1">
          <a:blip r:embed="rId3">
            <a:alphaModFix/>
          </a:blip>
          <a:srcRect b="11782" l="24624" r="22799" t="23250"/>
          <a:stretch/>
        </p:blipFill>
        <p:spPr>
          <a:xfrm>
            <a:off x="4798866" y="1399365"/>
            <a:ext cx="6840761" cy="4752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6"/>
          <p:cNvPicPr preferRelativeResize="0"/>
          <p:nvPr/>
        </p:nvPicPr>
        <p:blipFill rotWithShape="1">
          <a:blip r:embed="rId4">
            <a:alphaModFix/>
          </a:blip>
          <a:srcRect b="38965" l="27197" r="49483" t="33194"/>
          <a:stretch/>
        </p:blipFill>
        <p:spPr>
          <a:xfrm>
            <a:off x="872875" y="1346950"/>
            <a:ext cx="3034149" cy="20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6"/>
          <p:cNvSpPr txBox="1"/>
          <p:nvPr/>
        </p:nvSpPr>
        <p:spPr>
          <a:xfrm>
            <a:off x="625996" y="3383546"/>
            <a:ext cx="3752100" cy="871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28" name="Google Shape;228;p16"/>
          <p:cNvPicPr preferRelativeResize="0"/>
          <p:nvPr/>
        </p:nvPicPr>
        <p:blipFill rotWithShape="1">
          <a:blip r:embed="rId6">
            <a:alphaModFix/>
          </a:blip>
          <a:srcRect b="16704" l="24626" r="22797" t="23249"/>
          <a:stretch/>
        </p:blipFill>
        <p:spPr>
          <a:xfrm>
            <a:off x="443351" y="4192450"/>
            <a:ext cx="4054575" cy="260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/>
          <p:nvPr>
            <p:ph type="title"/>
          </p:nvPr>
        </p:nvSpPr>
        <p:spPr>
          <a:xfrm>
            <a:off x="970547" y="1846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pt-BR">
                <a:solidFill>
                  <a:schemeClr val="accent1"/>
                </a:solidFill>
              </a:rPr>
              <a:t>Neurônio Digital - Perceptron</a:t>
            </a:r>
            <a:endParaRPr/>
          </a:p>
        </p:txBody>
      </p:sp>
      <p:pic>
        <p:nvPicPr>
          <p:cNvPr id="234" name="Google Shape;234;p17"/>
          <p:cNvPicPr preferRelativeResize="0"/>
          <p:nvPr/>
        </p:nvPicPr>
        <p:blipFill rotWithShape="1">
          <a:blip r:embed="rId3">
            <a:alphaModFix/>
          </a:blip>
          <a:srcRect b="13751" l="25731" r="23352" t="23249"/>
          <a:stretch/>
        </p:blipFill>
        <p:spPr>
          <a:xfrm>
            <a:off x="4598392" y="1450541"/>
            <a:ext cx="6624735" cy="4608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7"/>
          <p:cNvPicPr preferRelativeResize="0"/>
          <p:nvPr/>
        </p:nvPicPr>
        <p:blipFill rotWithShape="1">
          <a:blip r:embed="rId4">
            <a:alphaModFix/>
          </a:blip>
          <a:srcRect b="38965" l="27197" r="49483" t="33194"/>
          <a:stretch/>
        </p:blipFill>
        <p:spPr>
          <a:xfrm>
            <a:off x="872875" y="1346950"/>
            <a:ext cx="3034149" cy="20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7"/>
          <p:cNvSpPr txBox="1"/>
          <p:nvPr/>
        </p:nvSpPr>
        <p:spPr>
          <a:xfrm>
            <a:off x="625996" y="3383546"/>
            <a:ext cx="3752100" cy="871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37" name="Google Shape;237;p17"/>
          <p:cNvPicPr preferRelativeResize="0"/>
          <p:nvPr/>
        </p:nvPicPr>
        <p:blipFill rotWithShape="1">
          <a:blip r:embed="rId6">
            <a:alphaModFix/>
          </a:blip>
          <a:srcRect b="16704" l="24626" r="22797" t="23249"/>
          <a:stretch/>
        </p:blipFill>
        <p:spPr>
          <a:xfrm>
            <a:off x="443351" y="4192450"/>
            <a:ext cx="4054575" cy="260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/>
          <p:nvPr>
            <p:ph type="title"/>
          </p:nvPr>
        </p:nvSpPr>
        <p:spPr>
          <a:xfrm>
            <a:off x="970547" y="1846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pt-BR">
                <a:solidFill>
                  <a:schemeClr val="accent1"/>
                </a:solidFill>
              </a:rPr>
              <a:t>Neurônio Digital - Perceptron</a:t>
            </a:r>
            <a:endParaRPr/>
          </a:p>
        </p:txBody>
      </p:sp>
      <p:pic>
        <p:nvPicPr>
          <p:cNvPr id="243" name="Google Shape;243;p18"/>
          <p:cNvPicPr preferRelativeResize="0"/>
          <p:nvPr/>
        </p:nvPicPr>
        <p:blipFill rotWithShape="1">
          <a:blip r:embed="rId3">
            <a:alphaModFix/>
          </a:blip>
          <a:srcRect b="14735" l="24624" r="25014" t="21282"/>
          <a:stretch/>
        </p:blipFill>
        <p:spPr>
          <a:xfrm>
            <a:off x="2103428" y="1287658"/>
            <a:ext cx="6552728" cy="468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pt-BR">
                <a:solidFill>
                  <a:schemeClr val="accent1"/>
                </a:solidFill>
              </a:rPr>
              <a:t>Tópicos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26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/>
              <a:t>O neurônio artificial.</a:t>
            </a:r>
            <a:endParaRPr sz="2800"/>
          </a:p>
          <a:p>
            <a:pPr indent="-21526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/>
              <a:t>Redes neurais artificiais.</a:t>
            </a:r>
            <a:endParaRPr/>
          </a:p>
          <a:p>
            <a:pPr indent="-21526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/>
              <a:t>Perceptron.</a:t>
            </a:r>
            <a:endParaRPr/>
          </a:p>
          <a:p>
            <a:pPr indent="-21526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/>
              <a:t>Aprendizado por correção de erro – o algoritmo </a:t>
            </a:r>
            <a:r>
              <a:rPr i="1" lang="pt-BR" sz="2800"/>
              <a:t>backpropagation.</a:t>
            </a:r>
            <a:endParaRPr/>
          </a:p>
          <a:p>
            <a:pPr indent="-21526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/>
              <a:t>Keras</a:t>
            </a:r>
            <a:r>
              <a:rPr lang="pt-BR"/>
              <a:t>/Tensorflow, exemplo com MNIST.</a:t>
            </a:r>
            <a:endParaRPr sz="2800"/>
          </a:p>
          <a:p>
            <a:pPr indent="-508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  <a:p>
            <a:pPr indent="-508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de" id="248" name="Google Shape;248;g100e910f814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2300" y="1177550"/>
            <a:ext cx="7003475" cy="52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100e910f814_0_5"/>
          <p:cNvSpPr txBox="1"/>
          <p:nvPr>
            <p:ph type="title"/>
          </p:nvPr>
        </p:nvSpPr>
        <p:spPr>
          <a:xfrm>
            <a:off x="970547" y="18465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pt-BR">
                <a:solidFill>
                  <a:schemeClr val="accent1"/>
                </a:solidFill>
              </a:rPr>
              <a:t>Neurônio Digital - </a:t>
            </a:r>
            <a:r>
              <a:rPr b="1" lang="pt-BR">
                <a:solidFill>
                  <a:schemeClr val="accent1"/>
                </a:solidFill>
              </a:rPr>
              <a:t>Múltiplas</a:t>
            </a:r>
            <a:r>
              <a:rPr b="1" lang="pt-BR">
                <a:solidFill>
                  <a:schemeClr val="accent1"/>
                </a:solidFill>
              </a:rPr>
              <a:t> camadas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/>
          <p:nvPr>
            <p:ph type="title"/>
          </p:nvPr>
        </p:nvSpPr>
        <p:spPr>
          <a:xfrm>
            <a:off x="1240872" y="33156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pt-BR">
                <a:solidFill>
                  <a:schemeClr val="accent1"/>
                </a:solidFill>
              </a:rPr>
              <a:t>Referências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55" name="Google Shape;255;p19"/>
          <p:cNvSpPr txBox="1"/>
          <p:nvPr>
            <p:ph idx="1" type="body"/>
          </p:nvPr>
        </p:nvSpPr>
        <p:spPr>
          <a:xfrm>
            <a:off x="361775" y="1448120"/>
            <a:ext cx="114684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[1] </a:t>
            </a:r>
            <a:r>
              <a:rPr lang="pt-BR" sz="2000" u="sng">
                <a:solidFill>
                  <a:schemeClr val="hlink"/>
                </a:solidFill>
                <a:hlinkClick r:id="rId3"/>
              </a:rPr>
              <a:t>https://www.epfl.ch/research/domains/bluebrain/</a:t>
            </a:r>
            <a:endParaRPr sz="2000"/>
          </a:p>
          <a:p>
            <a:pPr indent="0" lvl="0" marL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[2] </a:t>
            </a:r>
            <a:r>
              <a:rPr lang="pt-BR" sz="20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https://www.britannica.com/technology/Moores-law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[3] </a:t>
            </a:r>
            <a:r>
              <a:rPr lang="pt-BR" sz="2000" u="sng">
                <a:solidFill>
                  <a:schemeClr val="hlink"/>
                </a:solidFill>
                <a:hlinkClick r:id="rId5"/>
              </a:rPr>
              <a:t>https://www.leansystems.co/blog/machine-learning-vs-mathematical-modelling</a:t>
            </a:r>
            <a:endParaRPr i="1" sz="20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[4] </a:t>
            </a:r>
            <a:r>
              <a:rPr lang="pt-BR" sz="2000" u="sng">
                <a:solidFill>
                  <a:schemeClr val="hlink"/>
                </a:solidFill>
                <a:hlinkClick r:id="rId6"/>
              </a:rPr>
              <a:t>https://towardsdatascience.com/mcculloch-pitts-model-5fdf65ac5dd1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[5] </a:t>
            </a:r>
            <a:r>
              <a:rPr lang="pt-BR" sz="2000" u="sng">
                <a:solidFill>
                  <a:schemeClr val="hlink"/>
                </a:solidFill>
                <a:hlinkClick r:id="rId7"/>
              </a:rPr>
              <a:t>https://www.youtube.com/watch?v=aircAruvnKk&amp;list=PLZHQObOWTQDNU6R1_67000Dx_ZCJB-3pi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5070" y="1512207"/>
            <a:ext cx="4827652" cy="498066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chemeClr val="accent1"/>
                </a:solidFill>
              </a:rPr>
              <a:t>Panorama: Inteligência Artificial, Aprendizado de Máquina e Deep Learning.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1240872" y="33156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pt-BR">
                <a:solidFill>
                  <a:schemeClr val="accent1"/>
                </a:solidFill>
              </a:rPr>
              <a:t>Motivação: Cérebro X Computador digital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pt-BR" sz="4000"/>
              <a:t>Entendimento e atuação no mundo [3]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Método Científico:  Observações – Modelo – Validação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Nosso Cérebro: Observações – Experimentação – Aprendizado</a:t>
            </a:r>
            <a:endParaRPr/>
          </a:p>
          <a:p>
            <a:pPr indent="-508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Machine Learning: Dados – Treinamento – Inferência</a:t>
            </a:r>
            <a:endParaRPr/>
          </a:p>
          <a:p>
            <a:pPr indent="-508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1240872" y="33156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pt-BR">
                <a:solidFill>
                  <a:schemeClr val="accent1"/>
                </a:solidFill>
              </a:rPr>
              <a:t>Motivação: Cérebro X Computador digital</a:t>
            </a:r>
            <a:endParaRPr/>
          </a:p>
        </p:txBody>
      </p:sp>
      <p:sp>
        <p:nvSpPr>
          <p:cNvPr id="108" name="Google Shape;108;p5"/>
          <p:cNvSpPr txBox="1"/>
          <p:nvPr/>
        </p:nvSpPr>
        <p:spPr>
          <a:xfrm>
            <a:off x="6096000" y="1825625"/>
            <a:ext cx="533539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3.052 Bilhões transistores.</a:t>
            </a:r>
            <a:endParaRPr/>
          </a:p>
          <a:p>
            <a:pPr indent="-228600" lvl="0" marL="2286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Frequência O GHz.</a:t>
            </a:r>
            <a:endParaRPr/>
          </a:p>
          <a:p>
            <a:pPr indent="-228600" lvl="0" marL="2286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 de moore </a:t>
            </a:r>
            <a:r>
              <a:rPr b="0" i="0" lang="pt-B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28600" lvl="0" marL="2286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e determinístico.</a:t>
            </a:r>
            <a:endParaRPr/>
          </a:p>
          <a:p>
            <a:pPr indent="-228600" lvl="0" marL="2286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Memória.</a:t>
            </a:r>
            <a:endParaRPr/>
          </a:p>
          <a:p>
            <a:pPr indent="-228600" lvl="0" marL="2286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Sequencia de instruções baseadas em lógica booleana.</a:t>
            </a:r>
            <a:endParaRPr/>
          </a:p>
          <a:p>
            <a:pPr indent="-508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652943" y="1825625"/>
            <a:ext cx="533539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86 Bilhões de neurônios </a:t>
            </a:r>
            <a:r>
              <a:rPr b="0" i="0" lang="pt-B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/>
          </a:p>
          <a:p>
            <a:pPr indent="-228600" lvl="0" marL="2286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Frequência O,.. – 70 Hz (28 Hz)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Altamente paralelo.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linear.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Adaptável.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Tolerância a falhas e falta de informação.</a:t>
            </a:r>
            <a:endParaRPr/>
          </a:p>
          <a:p>
            <a:pPr indent="-762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pt-BR">
                <a:solidFill>
                  <a:schemeClr val="accent1"/>
                </a:solidFill>
              </a:rPr>
              <a:t>Neurônio Digital x Cerebro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119" y="1372767"/>
            <a:ext cx="7620000" cy="49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4">
            <a:alphaModFix/>
          </a:blip>
          <a:srcRect b="0" l="17374" r="33086" t="7169"/>
          <a:stretch/>
        </p:blipFill>
        <p:spPr>
          <a:xfrm>
            <a:off x="8357119" y="2103052"/>
            <a:ext cx="3465094" cy="3454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970547" y="1846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pt-BR">
                <a:solidFill>
                  <a:schemeClr val="accent1"/>
                </a:solidFill>
              </a:rPr>
              <a:t>Redes Neurais Artificiais – História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838200" y="14397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MacCulloch-Pitts 1943. </a:t>
            </a:r>
            <a:r>
              <a:rPr lang="pt-BR">
                <a:solidFill>
                  <a:schemeClr val="accent1"/>
                </a:solidFill>
              </a:rPr>
              <a:t>[4]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Perceptron de 1 camada (1958). </a:t>
            </a:r>
            <a:endParaRPr>
              <a:solidFill>
                <a:schemeClr val="accen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Backpropagation (1986).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23" name="Google Shape;123;p7"/>
          <p:cNvGrpSpPr/>
          <p:nvPr/>
        </p:nvGrpSpPr>
        <p:grpSpPr>
          <a:xfrm>
            <a:off x="1156202" y="3232778"/>
            <a:ext cx="7875097" cy="3162518"/>
            <a:chOff x="2209" y="1507"/>
            <a:chExt cx="4002" cy="1675"/>
          </a:xfrm>
        </p:grpSpPr>
        <p:pic>
          <p:nvPicPr>
            <p:cNvPr descr="Neurônio" id="124" name="Google Shape;124;p7"/>
            <p:cNvPicPr preferRelativeResize="0"/>
            <p:nvPr/>
          </p:nvPicPr>
          <p:blipFill rotWithShape="1">
            <a:blip r:embed="rId3">
              <a:alphaModFix/>
            </a:blip>
            <a:srcRect b="26093" l="4347" r="6668" t="9480"/>
            <a:stretch/>
          </p:blipFill>
          <p:spPr>
            <a:xfrm>
              <a:off x="2209" y="1507"/>
              <a:ext cx="4002" cy="1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7"/>
            <p:cNvSpPr/>
            <p:nvPr/>
          </p:nvSpPr>
          <p:spPr>
            <a:xfrm>
              <a:off x="4917" y="2073"/>
              <a:ext cx="590" cy="54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50000">
                  <a:srgbClr val="F8F8F8"/>
                </a:gs>
                <a:gs pos="100000">
                  <a:srgbClr val="80808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7"/>
            <p:cNvSpPr txBox="1"/>
            <p:nvPr/>
          </p:nvSpPr>
          <p:spPr>
            <a:xfrm>
              <a:off x="4962" y="2136"/>
              <a:ext cx="499" cy="35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-1241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127" name="Google Shape;127;p7"/>
          <p:cNvSpPr txBox="1"/>
          <p:nvPr/>
        </p:nvSpPr>
        <p:spPr>
          <a:xfrm>
            <a:off x="6392410" y="1325460"/>
            <a:ext cx="6313267" cy="158181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5.googleusercontent.com/2SdP_0g_GkuYTY30EKlZSk3Np-KHC8d1lCWzbH7HbCUrhspiCGs9CFea0f7uP7yF2NeFjXNHy7geHPz6jBQRa_vzc3Ii5R4W8rIyxqnN7xG5ENOKkzWjxjSf9WB23KNHT9AddLLG" id="132" name="Google Shape;1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8849" y="1690688"/>
            <a:ext cx="7618997" cy="472240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8"/>
          <p:cNvSpPr txBox="1"/>
          <p:nvPr>
            <p:ph type="title"/>
          </p:nvPr>
        </p:nvSpPr>
        <p:spPr>
          <a:xfrm>
            <a:off x="970547" y="1846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1" lang="pt-BR">
                <a:solidFill>
                  <a:schemeClr val="accent1"/>
                </a:solidFill>
              </a:rPr>
              <a:t>Neurônio Digital</a:t>
            </a:r>
            <a:endParaRPr/>
          </a:p>
        </p:txBody>
      </p:sp>
      <p:sp>
        <p:nvSpPr>
          <p:cNvPr id="134" name="Google Shape;134;p8"/>
          <p:cNvSpPr txBox="1"/>
          <p:nvPr/>
        </p:nvSpPr>
        <p:spPr>
          <a:xfrm>
            <a:off x="2875547" y="6461480"/>
            <a:ext cx="3826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TCC do Júnior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970547" y="1846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pt-BR">
                <a:solidFill>
                  <a:schemeClr val="lt1"/>
                </a:solidFill>
              </a:rPr>
              <a:t>Neurônio Digital</a:t>
            </a:r>
            <a:endParaRPr/>
          </a:p>
        </p:txBody>
      </p:sp>
      <p:grpSp>
        <p:nvGrpSpPr>
          <p:cNvPr id="140" name="Google Shape;140;p9"/>
          <p:cNvGrpSpPr/>
          <p:nvPr/>
        </p:nvGrpSpPr>
        <p:grpSpPr>
          <a:xfrm>
            <a:off x="593099" y="2560282"/>
            <a:ext cx="4351337" cy="2119313"/>
            <a:chOff x="249" y="1847"/>
            <a:chExt cx="2741" cy="1335"/>
          </a:xfrm>
        </p:grpSpPr>
        <p:sp>
          <p:nvSpPr>
            <p:cNvPr id="141" name="Google Shape;141;p9"/>
            <p:cNvSpPr/>
            <p:nvPr/>
          </p:nvSpPr>
          <p:spPr>
            <a:xfrm>
              <a:off x="938" y="2433"/>
              <a:ext cx="363" cy="363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1619" y="2432"/>
              <a:ext cx="362" cy="363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φ(v)</a:t>
              </a:r>
              <a:endParaRPr/>
            </a:p>
          </p:txBody>
        </p:sp>
        <p:sp>
          <p:nvSpPr>
            <p:cNvPr id="143" name="Google Shape;143;p9"/>
            <p:cNvSpPr txBox="1"/>
            <p:nvPr/>
          </p:nvSpPr>
          <p:spPr>
            <a:xfrm>
              <a:off x="249" y="243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baseline="-25000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44" name="Google Shape;144;p9"/>
            <p:cNvSpPr txBox="1"/>
            <p:nvPr/>
          </p:nvSpPr>
          <p:spPr>
            <a:xfrm>
              <a:off x="279" y="288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baseline="-25000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45" name="Google Shape;145;p9"/>
            <p:cNvSpPr txBox="1"/>
            <p:nvPr/>
          </p:nvSpPr>
          <p:spPr>
            <a:xfrm>
              <a:off x="335" y="184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cxnSp>
          <p:nvCxnSpPr>
            <p:cNvPr id="146" name="Google Shape;146;p9"/>
            <p:cNvCxnSpPr>
              <a:stCxn id="145" idx="2"/>
              <a:endCxn id="141" idx="1"/>
            </p:cNvCxnSpPr>
            <p:nvPr/>
          </p:nvCxnSpPr>
          <p:spPr>
            <a:xfrm>
              <a:off x="485" y="2147"/>
              <a:ext cx="6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7" name="Google Shape;147;p9"/>
            <p:cNvCxnSpPr>
              <a:stCxn id="143" idx="3"/>
              <a:endCxn id="141" idx="1"/>
            </p:cNvCxnSpPr>
            <p:nvPr/>
          </p:nvCxnSpPr>
          <p:spPr>
            <a:xfrm>
              <a:off x="549" y="2580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8" name="Google Shape;148;p9"/>
            <p:cNvCxnSpPr>
              <a:stCxn id="144" idx="3"/>
              <a:endCxn id="141" idx="1"/>
            </p:cNvCxnSpPr>
            <p:nvPr/>
          </p:nvCxnSpPr>
          <p:spPr>
            <a:xfrm flipH="1" rot="10800000">
              <a:off x="579" y="2732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9"/>
            <p:cNvCxnSpPr>
              <a:stCxn id="141" idx="3"/>
              <a:endCxn id="142" idx="1"/>
            </p:cNvCxnSpPr>
            <p:nvPr/>
          </p:nvCxnSpPr>
          <p:spPr>
            <a:xfrm>
              <a:off x="1301" y="2615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" name="Google Shape;150;p9"/>
            <p:cNvSpPr txBox="1"/>
            <p:nvPr/>
          </p:nvSpPr>
          <p:spPr>
            <a:xfrm>
              <a:off x="2390" y="249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y= φ(v)</a:t>
              </a:r>
              <a:endParaRPr/>
            </a:p>
          </p:txBody>
        </p:sp>
        <p:cxnSp>
          <p:nvCxnSpPr>
            <p:cNvPr id="151" name="Google Shape;151;p9"/>
            <p:cNvCxnSpPr>
              <a:stCxn id="142" idx="3"/>
              <a:endCxn id="150" idx="1"/>
            </p:cNvCxnSpPr>
            <p:nvPr/>
          </p:nvCxnSpPr>
          <p:spPr>
            <a:xfrm>
              <a:off x="1981" y="2614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2" name="Google Shape;152;p9"/>
            <p:cNvSpPr txBox="1"/>
            <p:nvPr/>
          </p:nvSpPr>
          <p:spPr>
            <a:xfrm>
              <a:off x="579" y="268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aseline="-25000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w2</a:t>
              </a:r>
              <a:endParaRPr/>
            </a:p>
          </p:txBody>
        </p:sp>
        <p:sp>
          <p:nvSpPr>
            <p:cNvPr id="153" name="Google Shape;153;p9"/>
            <p:cNvSpPr txBox="1"/>
            <p:nvPr/>
          </p:nvSpPr>
          <p:spPr>
            <a:xfrm>
              <a:off x="633" y="239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aseline="-25000"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w1</a:t>
              </a:r>
              <a:endParaRPr/>
            </a:p>
          </p:txBody>
        </p:sp>
      </p:grpSp>
      <p:sp>
        <p:nvSpPr>
          <p:cNvPr id="154" name="Google Shape;154;p9"/>
          <p:cNvSpPr txBox="1"/>
          <p:nvPr/>
        </p:nvSpPr>
        <p:spPr>
          <a:xfrm>
            <a:off x="5592864" y="1762291"/>
            <a:ext cx="6313267" cy="15818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5" name="Google Shape;155;p9"/>
          <p:cNvSpPr txBox="1"/>
          <p:nvPr/>
        </p:nvSpPr>
        <p:spPr>
          <a:xfrm>
            <a:off x="593111" y="1657789"/>
            <a:ext cx="554038" cy="3095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575649" y="1937189"/>
            <a:ext cx="623887" cy="342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7" name="Google Shape;157;p9"/>
          <p:cNvSpPr txBox="1"/>
          <p:nvPr/>
        </p:nvSpPr>
        <p:spPr>
          <a:xfrm>
            <a:off x="1026499" y="1638739"/>
            <a:ext cx="33718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Valor desejado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Valor obtido na saída da rede</a:t>
            </a:r>
            <a:endParaRPr/>
          </a:p>
        </p:txBody>
      </p:sp>
      <p:sp>
        <p:nvSpPr>
          <p:cNvPr id="158" name="Google Shape;158;p9"/>
          <p:cNvSpPr txBox="1"/>
          <p:nvPr/>
        </p:nvSpPr>
        <p:spPr>
          <a:xfrm>
            <a:off x="2826826" y="4483513"/>
            <a:ext cx="4042823" cy="166057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1356" r="0" t="-21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9" name="Google Shape;159;p9"/>
          <p:cNvSpPr txBox="1"/>
          <p:nvPr/>
        </p:nvSpPr>
        <p:spPr>
          <a:xfrm>
            <a:off x="8417630" y="5583495"/>
            <a:ext cx="2520950" cy="9271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0" name="Google Shape;160;p9"/>
          <p:cNvSpPr txBox="1"/>
          <p:nvPr/>
        </p:nvSpPr>
        <p:spPr>
          <a:xfrm>
            <a:off x="8417630" y="4828845"/>
            <a:ext cx="2012950" cy="77628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1" name="Google Shape;161;p9"/>
          <p:cNvSpPr/>
          <p:nvPr/>
        </p:nvSpPr>
        <p:spPr>
          <a:xfrm>
            <a:off x="8417629" y="4385392"/>
            <a:ext cx="29133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 de Widrow-Hoff</a:t>
            </a:r>
            <a:endParaRPr i="1" sz="180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2020-03-07T03:28:33Z</dcterms:created>
  <dc:creator>Gustavo Voltani von Atzingen</dc:creator>
</cp:coreProperties>
</file>