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76" r:id="rId2"/>
    <p:sldId id="259" r:id="rId3"/>
    <p:sldId id="260" r:id="rId4"/>
    <p:sldId id="261" r:id="rId5"/>
    <p:sldId id="274" r:id="rId6"/>
    <p:sldId id="275" r:id="rId7"/>
    <p:sldId id="262" r:id="rId8"/>
    <p:sldId id="271" r:id="rId9"/>
    <p:sldId id="27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pos="4343">
          <p15:clr>
            <a:srgbClr val="9AA0A6"/>
          </p15:clr>
        </p15:guide>
        <p15:guide id="3" orient="horz" pos="162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g+zcfRDhnRSgwpIn7PdLfCqBv4N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Voltani Von Atzinge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8F4B11-EF1C-4E4E-BFCF-BD39C03BD899}">
  <a:tblStyle styleId="{0E8F4B11-EF1C-4E4E-BFCF-BD39C03BD8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8" d="100"/>
          <a:sy n="198" d="100"/>
        </p:scale>
        <p:origin x="714" y="162"/>
      </p:cViewPr>
      <p:guideLst>
        <p:guide pos="2880"/>
        <p:guide pos="4343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F66F58E2-3535-D52D-24FE-7BEFBA01F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4403c7ace_0_25:notes">
            <a:extLst>
              <a:ext uri="{FF2B5EF4-FFF2-40B4-BE49-F238E27FC236}">
                <a16:creationId xmlns:a16="http://schemas.microsoft.com/office/drawing/2014/main" id="{F8891757-38C7-5931-272B-E70D4C26D9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4403c7ace_0_25:notes">
            <a:extLst>
              <a:ext uri="{FF2B5EF4-FFF2-40B4-BE49-F238E27FC236}">
                <a16:creationId xmlns:a16="http://schemas.microsoft.com/office/drawing/2014/main" id="{4D5DC093-CD69-4FBB-53EB-8A90F24175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01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4403c7ac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4403c7ac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4403c7ac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4403c7ac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4403c7ac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114403c7ac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53576bc2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2d53576bc2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4a615e25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2d4a615e25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15d9918a6e_0_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315d9918a6e_0_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315d9918a6e_0_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15d9918a6e_0_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315d9918a6e_0_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15d9918a6e_0_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g315d9918a6e_0_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315d9918a6e_0_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15d9918a6e_0_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g315d9918a6e_0_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15d9918a6e_0_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315d9918a6e_0_3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g315d9918a6e_0_3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g315d9918a6e_0_3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315d9918a6e_0_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15d9918a6e_0_3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315d9918a6e_0_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15d9918a6e_0_3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315d9918a6e_0_3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315d9918a6e_0_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15d9918a6e_0_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Título e Conteúd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21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15d9918a6e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315d9918a6e_0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315d9918a6e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cculloch-pitts-model-5fdf65ac5dd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B2D05E6-0A8F-126C-13E6-361DE07F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>
            <a:extLst>
              <a:ext uri="{FF2B5EF4-FFF2-40B4-BE49-F238E27FC236}">
                <a16:creationId xmlns:a16="http://schemas.microsoft.com/office/drawing/2014/main" id="{BF152DE8-15F4-FEA1-E6F4-20ED5FC759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3014" y="834856"/>
            <a:ext cx="809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Panorama da Inteligência Artificial</a:t>
            </a:r>
            <a:endParaRPr dirty="0"/>
          </a:p>
        </p:txBody>
      </p:sp>
      <p:pic>
        <p:nvPicPr>
          <p:cNvPr id="2" name="Google Shape;203;g2d53576bc2c_0_7">
            <a:extLst>
              <a:ext uri="{FF2B5EF4-FFF2-40B4-BE49-F238E27FC236}">
                <a16:creationId xmlns:a16="http://schemas.microsoft.com/office/drawing/2014/main" id="{90BDD56F-0E3C-D181-080C-592F17566E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42000" cy="74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874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5312150" y="2446050"/>
            <a:ext cx="3712200" cy="22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que é Inteligência Artificial ?</a:t>
            </a:r>
            <a:endParaRPr/>
          </a:p>
        </p:txBody>
      </p:sp>
      <p:pic>
        <p:nvPicPr>
          <p:cNvPr id="55" name="Google Shape;5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080" y="597400"/>
            <a:ext cx="4387469" cy="452654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850075" y="137025"/>
            <a:ext cx="809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Panorama da Inteligência Artificial</a:t>
            </a:r>
            <a:endParaRPr/>
          </a:p>
        </p:txBody>
      </p:sp>
      <p:pic>
        <p:nvPicPr>
          <p:cNvPr id="2" name="Google Shape;203;g2d53576bc2c_0_7">
            <a:extLst>
              <a:ext uri="{FF2B5EF4-FFF2-40B4-BE49-F238E27FC236}">
                <a16:creationId xmlns:a16="http://schemas.microsoft.com/office/drawing/2014/main" id="{9CFF5A17-94F3-2386-3A19-357BADC9461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42000" cy="7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080" y="597400"/>
            <a:ext cx="4387469" cy="45265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50075" y="137025"/>
            <a:ext cx="809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Panorama da Inteligência Artificial</a:t>
            </a:r>
            <a:endParaRPr/>
          </a:p>
        </p:txBody>
      </p:sp>
      <p:sp>
        <p:nvSpPr>
          <p:cNvPr id="63" name="Google Shape;63;p11"/>
          <p:cNvSpPr txBox="1"/>
          <p:nvPr/>
        </p:nvSpPr>
        <p:spPr>
          <a:xfrm>
            <a:off x="5068225" y="993225"/>
            <a:ext cx="3709500" cy="3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●"/>
            </a:pPr>
            <a:r>
              <a:rPr lang="pt-BR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 sistema que percebe seu ambiente e toma atitudes que maximizam suas chances de sucesso.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●"/>
            </a:pPr>
            <a:r>
              <a:rPr lang="pt-BR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É um sistema com capacidade para interpretar corretamente dados externos, aprender a partir desses dados e utilizar essas aprendizagens para atingir objetivos e tarefas específicos através de adaptação flexível.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203;g2d53576bc2c_0_7">
            <a:extLst>
              <a:ext uri="{FF2B5EF4-FFF2-40B4-BE49-F238E27FC236}">
                <a16:creationId xmlns:a16="http://schemas.microsoft.com/office/drawing/2014/main" id="{24AC5A01-8A30-F49D-7B7E-8CC6BDF3900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42000" cy="7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671675" y="445025"/>
            <a:ext cx="8090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>
                <a:solidFill>
                  <a:srgbClr val="0000FF"/>
                </a:solidFill>
              </a:rPr>
              <a:t>Inteligência Artificial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40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500" dirty="0">
                <a:solidFill>
                  <a:srgbClr val="000000"/>
                </a:solidFill>
              </a:rPr>
              <a:t>Emular a tomada de decisão de humanos, classificar, reconhecer 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500" dirty="0">
                <a:solidFill>
                  <a:srgbClr val="000000"/>
                </a:solidFill>
              </a:rPr>
              <a:t>e prever eventos baseado em dados.</a:t>
            </a: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500" dirty="0">
                <a:solidFill>
                  <a:srgbClr val="000000"/>
                </a:solidFill>
              </a:rPr>
              <a:t>Método Científico:  Observações – Modelo – Validação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500" dirty="0">
                <a:solidFill>
                  <a:srgbClr val="000000"/>
                </a:solidFill>
              </a:rPr>
              <a:t>Nosso Cérebro:     Observações – Experimentação – Aprendizado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sp>
        <p:nvSpPr>
          <p:cNvPr id="70" name="Google Shape;70;p12"/>
          <p:cNvSpPr txBox="1"/>
          <p:nvPr/>
        </p:nvSpPr>
        <p:spPr>
          <a:xfrm>
            <a:off x="659450" y="4278950"/>
            <a:ext cx="7151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Machine Learning: </a:t>
            </a:r>
            <a:r>
              <a:rPr lang="pt-BR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Dados            Treinamento              Inferência</a:t>
            </a:r>
            <a:endParaRPr sz="1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2"/>
          <p:cNvPicPr preferRelativeResize="0"/>
          <p:nvPr/>
        </p:nvPicPr>
        <p:blipFill rotWithShape="1">
          <a:blip r:embed="rId3">
            <a:alphaModFix/>
          </a:blip>
          <a:srcRect l="32053" t="20697" r="33879"/>
          <a:stretch/>
        </p:blipFill>
        <p:spPr>
          <a:xfrm>
            <a:off x="7099800" y="445013"/>
            <a:ext cx="2044200" cy="23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03;g2d53576bc2c_0_7">
            <a:extLst>
              <a:ext uri="{FF2B5EF4-FFF2-40B4-BE49-F238E27FC236}">
                <a16:creationId xmlns:a16="http://schemas.microsoft.com/office/drawing/2014/main" id="{B9ACBB14-BCE2-E09C-EB08-AA78C3ACDAB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42000" cy="7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930654" y="24867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Clr>
                <a:schemeClr val="accent1"/>
              </a:buClr>
              <a:buSzPts val="4400"/>
            </a:pPr>
            <a:r>
              <a:rPr lang="pt-BR" b="1">
                <a:solidFill>
                  <a:schemeClr val="accent1"/>
                </a:solidFill>
              </a:rPr>
              <a:t>Motivação: Cérebro X Computador digital</a:t>
            </a:r>
            <a:endParaRPr/>
          </a:p>
        </p:txBody>
      </p:sp>
      <p:sp>
        <p:nvSpPr>
          <p:cNvPr id="108" name="Google Shape;108;p5"/>
          <p:cNvSpPr txBox="1"/>
          <p:nvPr/>
        </p:nvSpPr>
        <p:spPr>
          <a:xfrm>
            <a:off x="4572000" y="1369219"/>
            <a:ext cx="4001549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171450" indent="-171450" algn="just">
              <a:lnSpc>
                <a:spcPct val="12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3.052 Bilhões transistores.</a:t>
            </a:r>
            <a:endParaRPr sz="1050"/>
          </a:p>
          <a:p>
            <a:pPr marL="171450" indent="-171450" algn="just">
              <a:lnSpc>
                <a:spcPct val="12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Frequência O GHz.</a:t>
            </a:r>
            <a:endParaRPr sz="1050"/>
          </a:p>
          <a:p>
            <a:pPr marL="171450" indent="-171450" algn="just">
              <a:lnSpc>
                <a:spcPct val="12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 de moore </a:t>
            </a:r>
            <a:r>
              <a:rPr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050"/>
          </a:p>
          <a:p>
            <a:pPr marL="171450" indent="-171450" algn="just">
              <a:lnSpc>
                <a:spcPct val="12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e determinístico.</a:t>
            </a:r>
            <a:endParaRPr sz="1050"/>
          </a:p>
          <a:p>
            <a:pPr marL="171450" indent="-171450" algn="just">
              <a:lnSpc>
                <a:spcPct val="12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Memória.</a:t>
            </a:r>
            <a:endParaRPr sz="1050"/>
          </a:p>
          <a:p>
            <a:pPr marL="171450" indent="-171450" algn="just">
              <a:lnSpc>
                <a:spcPct val="12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Sequencia de instruções baseadas em lógica booleana.</a:t>
            </a:r>
            <a:endParaRPr sz="1050"/>
          </a:p>
          <a:p>
            <a:pPr marL="171450" indent="-38100">
              <a:lnSpc>
                <a:spcPct val="120000"/>
              </a:lnSpc>
              <a:spcBef>
                <a:spcPts val="750"/>
              </a:spcBef>
              <a:buClr>
                <a:schemeClr val="dk1"/>
              </a:buClr>
              <a:buSzPts val="2800"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38100">
              <a:lnSpc>
                <a:spcPct val="120000"/>
              </a:lnSpc>
              <a:spcBef>
                <a:spcPts val="750"/>
              </a:spcBef>
              <a:buClr>
                <a:schemeClr val="dk1"/>
              </a:buClr>
              <a:buSzPts val="2800"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489707" y="1369219"/>
            <a:ext cx="4001549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171450" indent="-171450" algn="just">
              <a:lnSpc>
                <a:spcPct val="12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86 Bilhões de neurônios </a:t>
            </a:r>
            <a:r>
              <a:rPr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 sz="1050"/>
          </a:p>
          <a:p>
            <a:pPr marL="171450" indent="-171450" algn="just">
              <a:lnSpc>
                <a:spcPct val="12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Frequência O,.. – 70 Hz (28 Hz)</a:t>
            </a:r>
            <a:endParaRPr sz="1050"/>
          </a:p>
          <a:p>
            <a:pPr marL="171450" indent="-171450">
              <a:lnSpc>
                <a:spcPct val="12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Altamente paralelo.</a:t>
            </a:r>
            <a:endParaRPr sz="1050"/>
          </a:p>
          <a:p>
            <a:pPr marL="171450" indent="-171450">
              <a:lnSpc>
                <a:spcPct val="12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linear.</a:t>
            </a:r>
            <a:endParaRPr sz="1050"/>
          </a:p>
          <a:p>
            <a:pPr marL="171450" indent="-171450">
              <a:lnSpc>
                <a:spcPct val="12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Adaptável.</a:t>
            </a:r>
            <a:endParaRPr sz="1050"/>
          </a:p>
          <a:p>
            <a:pPr marL="171450" indent="-171450">
              <a:lnSpc>
                <a:spcPct val="120000"/>
              </a:lnSpc>
              <a:spcBef>
                <a:spcPts val="75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Tolerância a falhas e falta de informação.</a:t>
            </a:r>
            <a:endParaRPr sz="1050"/>
          </a:p>
          <a:p>
            <a:pPr marL="171450" indent="-57150">
              <a:lnSpc>
                <a:spcPct val="120000"/>
              </a:lnSpc>
              <a:spcBef>
                <a:spcPts val="750"/>
              </a:spcBef>
              <a:buClr>
                <a:schemeClr val="dk1"/>
              </a:buClr>
              <a:buSzPts val="2400"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38100">
              <a:lnSpc>
                <a:spcPct val="120000"/>
              </a:lnSpc>
              <a:spcBef>
                <a:spcPts val="750"/>
              </a:spcBef>
              <a:buClr>
                <a:schemeClr val="dk1"/>
              </a:buClr>
              <a:buSzPts val="2800"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203;g2d53576bc2c_0_7">
            <a:extLst>
              <a:ext uri="{FF2B5EF4-FFF2-40B4-BE49-F238E27FC236}">
                <a16:creationId xmlns:a16="http://schemas.microsoft.com/office/drawing/2014/main" id="{AEC00E6C-F0EC-C25E-5C46-A0A3F4D8ED4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42000" cy="7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979960" y="24491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Clr>
                <a:schemeClr val="accent1"/>
              </a:buClr>
              <a:buSzPts val="4400"/>
            </a:pPr>
            <a:r>
              <a:rPr lang="pt-BR" b="1" dirty="0">
                <a:solidFill>
                  <a:schemeClr val="accent1"/>
                </a:solidFill>
              </a:rPr>
              <a:t>Neurônio Digital x Cérebro</a:t>
            </a:r>
            <a:endParaRPr b="1" dirty="0">
              <a:solidFill>
                <a:schemeClr val="accent1"/>
              </a:solidFill>
            </a:endParaRPr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839" y="1029575"/>
            <a:ext cx="5715000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4">
            <a:alphaModFix/>
          </a:blip>
          <a:srcRect l="17374" t="7169" r="33086"/>
          <a:stretch/>
        </p:blipFill>
        <p:spPr>
          <a:xfrm>
            <a:off x="6267839" y="1577289"/>
            <a:ext cx="2598821" cy="2590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03;g2d53576bc2c_0_7">
            <a:extLst>
              <a:ext uri="{FF2B5EF4-FFF2-40B4-BE49-F238E27FC236}">
                <a16:creationId xmlns:a16="http://schemas.microsoft.com/office/drawing/2014/main" id="{D3D8C603-741A-95B8-8FDF-5B79816352B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742000" cy="7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727910" y="13849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buClr>
                <a:schemeClr val="accent1"/>
              </a:buClr>
              <a:buSzPts val="4400"/>
            </a:pPr>
            <a:r>
              <a:rPr lang="pt-BR" b="1">
                <a:solidFill>
                  <a:schemeClr val="accent1"/>
                </a:solidFill>
              </a:rPr>
              <a:t>Redes Neurais Artificiais – História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628650" y="1079798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pt-BR" dirty="0" err="1"/>
              <a:t>MacCulloch-Pitts</a:t>
            </a:r>
            <a:r>
              <a:rPr lang="pt-BR" dirty="0"/>
              <a:t> 1943.</a:t>
            </a:r>
            <a:endParaRPr dirty="0"/>
          </a:p>
          <a:p>
            <a:pPr marL="171450" indent="-171450">
              <a:buSzPts val="2800"/>
            </a:pPr>
            <a:r>
              <a:rPr lang="pt-BR" dirty="0" err="1"/>
              <a:t>Perceptron</a:t>
            </a:r>
            <a:r>
              <a:rPr lang="pt-BR" dirty="0"/>
              <a:t> de 1 camada (1958). </a:t>
            </a:r>
            <a:endParaRPr dirty="0">
              <a:solidFill>
                <a:schemeClr val="accent1"/>
              </a:solidFill>
            </a:endParaRPr>
          </a:p>
          <a:p>
            <a:pPr marL="171450" indent="-171450">
              <a:buSzPts val="2800"/>
            </a:pPr>
            <a:r>
              <a:rPr lang="pt-BR" dirty="0" err="1"/>
              <a:t>Backpropagation</a:t>
            </a:r>
            <a:r>
              <a:rPr lang="pt-BR" dirty="0"/>
              <a:t> (1986).</a:t>
            </a:r>
            <a:endParaRPr dirty="0"/>
          </a:p>
          <a:p>
            <a:pPr marL="171450" indent="-38100">
              <a:buSzPts val="2800"/>
              <a:buNone/>
            </a:pPr>
            <a:endParaRPr dirty="0"/>
          </a:p>
          <a:p>
            <a:pPr marL="171450" indent="-38100">
              <a:buSzPts val="2800"/>
              <a:buNone/>
            </a:pPr>
            <a:endParaRPr dirty="0"/>
          </a:p>
        </p:txBody>
      </p:sp>
      <p:grpSp>
        <p:nvGrpSpPr>
          <p:cNvPr id="123" name="Google Shape;123;p7"/>
          <p:cNvGrpSpPr/>
          <p:nvPr/>
        </p:nvGrpSpPr>
        <p:grpSpPr>
          <a:xfrm>
            <a:off x="867152" y="2424583"/>
            <a:ext cx="5906323" cy="2371889"/>
            <a:chOff x="2209" y="1507"/>
            <a:chExt cx="4002" cy="1675"/>
          </a:xfrm>
        </p:grpSpPr>
        <p:pic>
          <p:nvPicPr>
            <p:cNvPr id="124" name="Google Shape;124;p7" descr="Neurônio"/>
            <p:cNvPicPr preferRelativeResize="0"/>
            <p:nvPr/>
          </p:nvPicPr>
          <p:blipFill rotWithShape="1">
            <a:blip r:embed="rId3">
              <a:alphaModFix/>
            </a:blip>
            <a:srcRect l="4347" t="9480" r="6668" b="26093"/>
            <a:stretch/>
          </p:blipFill>
          <p:spPr>
            <a:xfrm>
              <a:off x="2209" y="1507"/>
              <a:ext cx="4002" cy="1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7"/>
            <p:cNvSpPr/>
            <p:nvPr/>
          </p:nvSpPr>
          <p:spPr>
            <a:xfrm>
              <a:off x="4917" y="2073"/>
              <a:ext cx="590" cy="54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50000">
                  <a:srgbClr val="F8F8F8"/>
                </a:gs>
                <a:gs pos="100000">
                  <a:srgbClr val="80808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7"/>
            <p:cNvSpPr txBox="1"/>
            <p:nvPr/>
          </p:nvSpPr>
          <p:spPr>
            <a:xfrm>
              <a:off x="4962" y="2136"/>
              <a:ext cx="499" cy="35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1241"/>
              </a:stretch>
            </a:blip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pt-BR" sz="135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050"/>
            </a:p>
          </p:txBody>
        </p:sp>
      </p:grpSp>
      <p:sp>
        <p:nvSpPr>
          <p:cNvPr id="127" name="Google Shape;127;p7"/>
          <p:cNvSpPr txBox="1"/>
          <p:nvPr/>
        </p:nvSpPr>
        <p:spPr>
          <a:xfrm>
            <a:off x="4794308" y="994095"/>
            <a:ext cx="4734950" cy="11863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t-BR" sz="135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050"/>
          </a:p>
        </p:txBody>
      </p:sp>
      <p:pic>
        <p:nvPicPr>
          <p:cNvPr id="2" name="Google Shape;203;g2d53576bc2c_0_7">
            <a:extLst>
              <a:ext uri="{FF2B5EF4-FFF2-40B4-BE49-F238E27FC236}">
                <a16:creationId xmlns:a16="http://schemas.microsoft.com/office/drawing/2014/main" id="{3C4E0E67-A9BF-AC5E-9B93-FD1B69D4C75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742000" cy="7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53576bc2c_0_7"/>
          <p:cNvSpPr txBox="1">
            <a:spLocks noGrp="1"/>
          </p:cNvSpPr>
          <p:nvPr>
            <p:ph type="title"/>
          </p:nvPr>
        </p:nvSpPr>
        <p:spPr>
          <a:xfrm>
            <a:off x="311708" y="27649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25" tIns="93125" rIns="93125" bIns="931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202" name="Google Shape;202;g2d53576bc2c_0_7"/>
          <p:cNvSpPr txBox="1"/>
          <p:nvPr/>
        </p:nvSpPr>
        <p:spPr>
          <a:xfrm>
            <a:off x="386550" y="1051800"/>
            <a:ext cx="8370900" cy="30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250" tIns="33250" rIns="33250" bIns="33250" anchor="ctr" anchorCtr="0">
            <a:noAutofit/>
          </a:bodyPr>
          <a:lstStyle/>
          <a:p>
            <a:pPr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1200" u="sng" dirty="0">
                <a:solidFill>
                  <a:schemeClr val="hlink"/>
                </a:solidFill>
                <a:hlinkClick r:id="rId3"/>
              </a:rPr>
              <a:t>https://towardsdatascience.com/mcculloch-pitts-model-5fdf65ac5dd1</a:t>
            </a:r>
            <a:endParaRPr lang="pt-BR" sz="12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203" name="Google Shape;203;g2d53576bc2c_0_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42000" cy="7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4a615e256_0_199"/>
          <p:cNvSpPr txBox="1">
            <a:spLocks noGrp="1"/>
          </p:cNvSpPr>
          <p:nvPr>
            <p:ph type="title"/>
          </p:nvPr>
        </p:nvSpPr>
        <p:spPr>
          <a:xfrm>
            <a:off x="311908" y="22333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25" tIns="93125" rIns="93125" bIns="931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OBRIGADO</a:t>
            </a:r>
            <a:endParaRPr/>
          </a:p>
        </p:txBody>
      </p:sp>
      <p:pic>
        <p:nvPicPr>
          <p:cNvPr id="209" name="Google Shape;209;g2d4a615e256_0_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42000" cy="7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209</Words>
  <Application>Microsoft Office PowerPoint</Application>
  <PresentationFormat>Apresentação na tela (16:9)</PresentationFormat>
  <Paragraphs>39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Simple Light</vt:lpstr>
      <vt:lpstr>Panorama da Inteligência Artificial</vt:lpstr>
      <vt:lpstr>Panorama da Inteligência Artificial</vt:lpstr>
      <vt:lpstr>Panorama da Inteligência Artificial</vt:lpstr>
      <vt:lpstr>Inteligência Artificial</vt:lpstr>
      <vt:lpstr>Motivação: Cérebro X Computador digital</vt:lpstr>
      <vt:lpstr>Neurônio Digital x Cérebro</vt:lpstr>
      <vt:lpstr>Redes Neurais Artificiais – História</vt:lpstr>
      <vt:lpstr>Referências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Gustavo Voltani von Atzingen</cp:lastModifiedBy>
  <cp:revision>2</cp:revision>
  <dcterms:modified xsi:type="dcterms:W3CDTF">2024-12-18T19:40:15Z</dcterms:modified>
</cp:coreProperties>
</file>