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73" r:id="rId3"/>
    <p:sldId id="256" r:id="rId4"/>
    <p:sldId id="260" r:id="rId5"/>
    <p:sldId id="258" r:id="rId6"/>
    <p:sldId id="268" r:id="rId7"/>
    <p:sldId id="284" r:id="rId8"/>
    <p:sldId id="285" r:id="rId9"/>
    <p:sldId id="271" r:id="rId10"/>
    <p:sldId id="275" r:id="rId11"/>
    <p:sldId id="272" r:id="rId12"/>
    <p:sldId id="265" r:id="rId13"/>
    <p:sldId id="261" r:id="rId14"/>
    <p:sldId id="274" r:id="rId15"/>
    <p:sldId id="269" r:id="rId16"/>
    <p:sldId id="262" r:id="rId17"/>
    <p:sldId id="266" r:id="rId18"/>
    <p:sldId id="276" r:id="rId19"/>
    <p:sldId id="263" r:id="rId20"/>
    <p:sldId id="279" r:id="rId21"/>
    <p:sldId id="282" r:id="rId22"/>
    <p:sldId id="277" r:id="rId23"/>
    <p:sldId id="283" r:id="rId24"/>
    <p:sldId id="264" r:id="rId25"/>
    <p:sldId id="27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B1292-8A59-45FD-89F4-734D392B8B0D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B7A3F-45E1-499B-AD84-C15E0A576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93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45194-58A0-4F89-8DAC-8C554D340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2F645-9E06-4B09-9BC4-D6C91283A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E1A3D-163B-46BF-B6CB-7EE13F71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E7398-0E29-4595-9ACE-912FE08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1DA85-48B3-4B27-993C-37227AFE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79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F625-B923-4C22-AF33-A76AE98D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AD9DC1-6A9B-4144-A399-9E9DA4451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3F423-CFEE-4B5B-B99E-320017C0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E6E374-0898-440B-9F9D-84CA180C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F59F5-40D0-4C82-957C-A442D6CD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220112-1F3F-4C4C-92BB-E3B3184BD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AED601-B0DA-4A2D-A24F-D703A919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53638-7D1E-4C6B-95B6-BD5C0144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1AD4F-F142-4E12-8270-8C02ABD3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2561E-1544-47C4-A926-88BC09C1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46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C09A1-69CE-4CE2-B84A-A8ABC7CA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D7F0D-A686-4760-9403-361413A5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98E81-7CD8-4113-81BF-1DE0D489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631B4-BB71-49BF-9411-C3F35943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5EFE8-2A04-46EF-879A-7055E63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26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A4DA-6CA6-4554-BA83-9ECA74EC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EBC5D7-F914-472E-AD61-1547682B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79F021-1866-4D68-8355-AE53E442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5A97A-2094-48D3-AD77-E5043091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73183-564F-44B8-AE52-C89B773A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3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AEC7C-5365-40FB-AAE9-D8CE67A1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8983A-2673-42DA-BB25-E809C7EFA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B10ED0-D536-4864-8D85-23F31DC0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A10A7B-A940-4C1C-94D2-FE34BDFC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010020-413F-4072-8AEB-CF5B1C8E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3D128F-F3F3-43E9-A644-355386C1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78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1D1A6-98F1-4842-8468-3975A402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6C7779-5569-4883-BC7A-353A3504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1A1C90-DABA-4F2D-9974-08DF6E6A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11775E-90A1-44D5-81EE-A5C6250B9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D32F38-6770-4623-916B-071B60DA2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30AB41-E729-4723-98AD-C6BA02FC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9E86C-9A4C-4544-9CAC-6D7D1947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6D33C9-097D-49FF-AF55-5C594AB0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33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455B1-B0FE-4EFA-8384-9C0C517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024E9F-D1B0-4E22-A5E4-50A2A7BA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7AC215-A65C-4013-A30F-37C31BA1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6048E0-5363-40EB-B284-B5A62B5B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87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6CA9D3-7C40-49AB-9D37-6834C16B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F65C07-9E00-4792-A9DB-A60B82CA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9E8EEF-78F6-47B4-8F34-2211CB0F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49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0BFCD-C4E5-4ED2-B478-14FB8262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C480E0-186D-4657-9DB2-62BE8EEC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914B61-9E3D-409D-9034-DD83CDD1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88B845-C93F-4A58-AC70-D28417DE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22FF8-26C0-4E16-AB9D-91B899CF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563D21-FE87-4BE1-BC9B-758F9DD8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3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97F9B-A608-4C73-B7C2-3117CAB0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147447-3031-41B7-BD09-6F14B4F39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290FC4-84BB-4F23-80AE-B4678963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D9BD30-E911-4673-B6DD-E8F7216D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F63CC2-FBFD-4846-9A49-15D01A04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93AF6-8928-4062-8A87-741C6807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1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948779-4523-41CF-96FE-3ACB4B58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860521-E3F4-48EE-9936-6FD9D1F7D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3DBAE6-AC24-4736-A49A-A637F9872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A4E6C-109F-4DC9-AA5C-B4C86612EC6E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10619-DBA5-42BA-8B6D-128D7A06D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44EAA-D4CA-49DD-B595-7EE0AB74C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09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Fd_fg2jsbM?feature=oembed" TargetMode="Externa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F86g8IIKdk?feature=oembed" TargetMode="Externa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uXjwB4LzSA?feature=oembed" TargetMode="Externa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fhub.dev/" TargetMode="External"/><Relationship Id="rId3" Type="http://schemas.openxmlformats.org/officeDocument/2006/relationships/hyperlink" Target="https://www.tensorflow.org/?hl=pt-br" TargetMode="External"/><Relationship Id="rId7" Type="http://schemas.openxmlformats.org/officeDocument/2006/relationships/hyperlink" Target="https://www.tensorflow.org/tutorials/images/transfer_learni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v7labs.com/blog/yolo-object-detection" TargetMode="External"/><Relationship Id="rId5" Type="http://schemas.openxmlformats.org/officeDocument/2006/relationships/hyperlink" Target="https://www.youtube.com/watch?v=KuXjwB4LzSA&amp;ab_channel=3Blue1Brown" TargetMode="External"/><Relationship Id="rId4" Type="http://schemas.openxmlformats.org/officeDocument/2006/relationships/hyperlink" Target="https://www.youtube.com/watch?v=k6MAcJLxE1I&amp;list=PL5QiubluDtEf6dPP2EgUMx1dz65Go1_F-&amp;ab_channel=GustavoVoltaniVonAtzing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ur5g2rvXog?feature=oembed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B821F5-4EC0-0E6F-5593-AE8971A8B08C}"/>
              </a:ext>
            </a:extLst>
          </p:cNvPr>
          <p:cNvSpPr txBox="1"/>
          <p:nvPr/>
        </p:nvSpPr>
        <p:spPr>
          <a:xfrm>
            <a:off x="1457140" y="749218"/>
            <a:ext cx="61766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Tópicos</a:t>
            </a:r>
            <a:endParaRPr lang="en-US" sz="4800" dirty="0">
              <a:solidFill>
                <a:srgbClr val="0070C0"/>
              </a:solidFill>
            </a:endParaRP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Imagens para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 que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Convolução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CNN (Redes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Extras: TL, YOLO.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86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pic>
        <p:nvPicPr>
          <p:cNvPr id="2" name="Mídia Online 1" title="Computer vision app counts sheep without sleep!">
            <a:hlinkClick r:id="" action="ppaction://media"/>
            <a:extLst>
              <a:ext uri="{FF2B5EF4-FFF2-40B4-BE49-F238E27FC236}">
                <a16:creationId xmlns:a16="http://schemas.microsoft.com/office/drawing/2014/main" id="{4D04FC4A-33E8-C0DC-5340-091447839B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38868" y="11151"/>
            <a:ext cx="8110654" cy="60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pic>
        <p:nvPicPr>
          <p:cNvPr id="2" name="Mídia Online 1" title="The magic behind FSD visualizations">
            <a:hlinkClick r:id="" action="ppaction://media"/>
            <a:extLst>
              <a:ext uri="{FF2B5EF4-FFF2-40B4-BE49-F238E27FC236}">
                <a16:creationId xmlns:a16="http://schemas.microsoft.com/office/drawing/2014/main" id="{F389375B-A1E2-3985-A6E6-1C1803AFE81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88020" y="0"/>
            <a:ext cx="10825168" cy="61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8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1AD9C6-B2A6-0217-C457-650254685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7" y="1382129"/>
            <a:ext cx="1118391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B821F5-4EC0-0E6F-5593-AE8971A8B08C}"/>
              </a:ext>
            </a:extLst>
          </p:cNvPr>
          <p:cNvSpPr txBox="1"/>
          <p:nvPr/>
        </p:nvSpPr>
        <p:spPr>
          <a:xfrm>
            <a:off x="1457140" y="749218"/>
            <a:ext cx="61766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Tópicos</a:t>
            </a:r>
            <a:endParaRPr lang="en-US" sz="4800" dirty="0">
              <a:solidFill>
                <a:srgbClr val="0070C0"/>
              </a:solidFill>
            </a:endParaRP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Imagens para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O que é </a:t>
            </a:r>
            <a:r>
              <a:rPr lang="en-US" dirty="0" err="1">
                <a:solidFill>
                  <a:srgbClr val="0070C0"/>
                </a:solidFill>
              </a:rPr>
              <a:t>uma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imagem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Convolução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CNN (Redes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Extras: TL, YOLO.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28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DAF2BD0-4B53-F95B-6ECA-3D79BC1D4563}"/>
              </a:ext>
            </a:extLst>
          </p:cNvPr>
          <p:cNvSpPr txBox="1"/>
          <p:nvPr/>
        </p:nvSpPr>
        <p:spPr>
          <a:xfrm>
            <a:off x="1120878" y="365760"/>
            <a:ext cx="5956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O que é </a:t>
            </a:r>
            <a:r>
              <a:rPr lang="en-US" sz="4800" dirty="0" err="1">
                <a:solidFill>
                  <a:srgbClr val="0070C0"/>
                </a:solidFill>
              </a:rPr>
              <a:t>uma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imagem</a:t>
            </a:r>
            <a:r>
              <a:rPr lang="en-US" sz="4800" dirty="0">
                <a:solidFill>
                  <a:srgbClr val="0070C0"/>
                </a:solidFill>
              </a:rPr>
              <a:t> ?</a:t>
            </a:r>
            <a:endParaRPr lang="pt-BR" sz="4800" dirty="0"/>
          </a:p>
        </p:txBody>
      </p:sp>
      <p:pic>
        <p:nvPicPr>
          <p:cNvPr id="5124" name="Picture 4" descr="Introdução a Visão Computacional com Python e OpenCV">
            <a:extLst>
              <a:ext uri="{FF2B5EF4-FFF2-40B4-BE49-F238E27FC236}">
                <a16:creationId xmlns:a16="http://schemas.microsoft.com/office/drawing/2014/main" id="{C9506A8E-4CDA-8B21-9963-1FF9D1EE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76" y="1803109"/>
            <a:ext cx="2967270" cy="29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9EC4829-6E74-B97F-C5F1-3E4E4BCC7843}"/>
              </a:ext>
            </a:extLst>
          </p:cNvPr>
          <p:cNvSpPr txBox="1"/>
          <p:nvPr/>
        </p:nvSpPr>
        <p:spPr>
          <a:xfrm>
            <a:off x="1880839" y="2224763"/>
            <a:ext cx="78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</a:t>
            </a:r>
            <a:endParaRPr lang="pt-BR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57154F-D5EA-7ED6-32A2-8708C061455F}"/>
              </a:ext>
            </a:extLst>
          </p:cNvPr>
          <p:cNvSpPr txBox="1"/>
          <p:nvPr/>
        </p:nvSpPr>
        <p:spPr>
          <a:xfrm>
            <a:off x="2732049" y="3721212"/>
            <a:ext cx="78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pt-BR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4DC61C-B339-CFAE-FBE0-AED3E4FB1FDD}"/>
              </a:ext>
            </a:extLst>
          </p:cNvPr>
          <p:cNvSpPr txBox="1"/>
          <p:nvPr/>
        </p:nvSpPr>
        <p:spPr>
          <a:xfrm>
            <a:off x="988742" y="3639343"/>
            <a:ext cx="78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7114E1-360C-0710-21BC-CA9510140772}"/>
              </a:ext>
            </a:extLst>
          </p:cNvPr>
          <p:cNvSpPr txBox="1"/>
          <p:nvPr/>
        </p:nvSpPr>
        <p:spPr>
          <a:xfrm>
            <a:off x="4772722" y="1618443"/>
            <a:ext cx="171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bits = 256</a:t>
            </a:r>
            <a:endParaRPr lang="pt-BR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6739ABBA-CDD3-1D34-29A4-1A687B07B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34" y="2044843"/>
            <a:ext cx="6723665" cy="248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20A8885-F641-B03B-581D-8B2660EC8EB6}"/>
              </a:ext>
            </a:extLst>
          </p:cNvPr>
          <p:cNvSpPr txBox="1"/>
          <p:nvPr/>
        </p:nvSpPr>
        <p:spPr>
          <a:xfrm>
            <a:off x="3832302" y="4916391"/>
            <a:ext cx="346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</a:t>
            </a:r>
            <a:r>
              <a:rPr lang="en-US" dirty="0" err="1"/>
              <a:t>hd</a:t>
            </a:r>
            <a:r>
              <a:rPr lang="en-US" dirty="0"/>
              <a:t> (1080p)    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1920 × 1080</a:t>
            </a:r>
          </a:p>
          <a:p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4K  (UHD)         3840 x 2160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40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DAF2BD0-4B53-F95B-6ECA-3D79BC1D4563}"/>
              </a:ext>
            </a:extLst>
          </p:cNvPr>
          <p:cNvSpPr txBox="1"/>
          <p:nvPr/>
        </p:nvSpPr>
        <p:spPr>
          <a:xfrm>
            <a:off x="1120878" y="365760"/>
            <a:ext cx="5956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O que é </a:t>
            </a:r>
            <a:r>
              <a:rPr lang="en-US" sz="4800" dirty="0" err="1">
                <a:solidFill>
                  <a:srgbClr val="0070C0"/>
                </a:solidFill>
              </a:rPr>
              <a:t>uma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imagem</a:t>
            </a:r>
            <a:r>
              <a:rPr lang="en-US" sz="4800" dirty="0">
                <a:solidFill>
                  <a:srgbClr val="0070C0"/>
                </a:solidFill>
              </a:rPr>
              <a:t> ?</a:t>
            </a:r>
            <a:endParaRPr lang="pt-BR" sz="4800" dirty="0"/>
          </a:p>
        </p:txBody>
      </p:sp>
      <p:pic>
        <p:nvPicPr>
          <p:cNvPr id="6146" name="Picture 2" descr="Conceptual depiction of the Hue-Saturation-Value (HSV) space at the... |  Download Scientific Diagram">
            <a:extLst>
              <a:ext uri="{FF2B5EF4-FFF2-40B4-BE49-F238E27FC236}">
                <a16:creationId xmlns:a16="http://schemas.microsoft.com/office/drawing/2014/main" id="{70B58356-6D5E-5D79-3645-AAB6357FB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72" y="764425"/>
            <a:ext cx="40957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RGB color space represented in Cartesian coordinates. The white... |  Download Scientific Diagram">
            <a:extLst>
              <a:ext uri="{FF2B5EF4-FFF2-40B4-BE49-F238E27FC236}">
                <a16:creationId xmlns:a16="http://schemas.microsoft.com/office/drawing/2014/main" id="{BE9817B0-ED21-264E-1A9A-66D27131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0" y="1698629"/>
            <a:ext cx="3988652" cy="346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nter image description here">
            <a:extLst>
              <a:ext uri="{FF2B5EF4-FFF2-40B4-BE49-F238E27FC236}">
                <a16:creationId xmlns:a16="http://schemas.microsoft.com/office/drawing/2014/main" id="{78B6F201-C3DC-41E0-5169-02A5C4A5E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02" y="3624545"/>
            <a:ext cx="4901289" cy="241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35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B821F5-4EC0-0E6F-5593-AE8971A8B08C}"/>
              </a:ext>
            </a:extLst>
          </p:cNvPr>
          <p:cNvSpPr txBox="1"/>
          <p:nvPr/>
        </p:nvSpPr>
        <p:spPr>
          <a:xfrm>
            <a:off x="1457140" y="749218"/>
            <a:ext cx="61766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Tópicos</a:t>
            </a:r>
            <a:endParaRPr lang="en-US" sz="4800" dirty="0">
              <a:solidFill>
                <a:srgbClr val="0070C0"/>
              </a:solidFill>
            </a:endParaRP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Imagens para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Histórico</a:t>
            </a:r>
            <a:r>
              <a:rPr lang="en-US" dirty="0"/>
              <a:t> do </a:t>
            </a:r>
            <a:r>
              <a:rPr lang="en-US" dirty="0" err="1"/>
              <a:t>processamento</a:t>
            </a:r>
            <a:r>
              <a:rPr lang="en-US" dirty="0"/>
              <a:t> de imagens.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</a:rPr>
              <a:t>Convolução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CNN (Redes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Extras: TL, YOLO.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36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57134DC-E034-B1DF-72C4-FD159E7547F7}"/>
              </a:ext>
            </a:extLst>
          </p:cNvPr>
          <p:cNvSpPr txBox="1"/>
          <p:nvPr/>
        </p:nvSpPr>
        <p:spPr>
          <a:xfrm>
            <a:off x="1120878" y="365760"/>
            <a:ext cx="3089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Convolução</a:t>
            </a:r>
            <a:endParaRPr lang="pt-BR" sz="4800" dirty="0"/>
          </a:p>
        </p:txBody>
      </p:sp>
      <p:pic>
        <p:nvPicPr>
          <p:cNvPr id="8196" name="Picture 4" descr="Convolution -- from Wolfram MathWorld">
            <a:extLst>
              <a:ext uri="{FF2B5EF4-FFF2-40B4-BE49-F238E27FC236}">
                <a16:creationId xmlns:a16="http://schemas.microsoft.com/office/drawing/2014/main" id="{D443411C-E04D-6201-9067-692295A0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2" y="2276475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45885E-53BC-ECEE-4727-5935973BB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48" y="603046"/>
            <a:ext cx="5344456" cy="23131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AD2C3C3-B890-F515-C975-759F53D09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75" y="3162829"/>
            <a:ext cx="540142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7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pic>
        <p:nvPicPr>
          <p:cNvPr id="2" name="Mídia Online 1" title="But what is a convolution?">
            <a:hlinkClick r:id="" action="ppaction://media"/>
            <a:extLst>
              <a:ext uri="{FF2B5EF4-FFF2-40B4-BE49-F238E27FC236}">
                <a16:creationId xmlns:a16="http://schemas.microsoft.com/office/drawing/2014/main" id="{F11105DE-AB18-FA6D-24F2-92F0396A17A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3416" y="-15240"/>
            <a:ext cx="10825168" cy="61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B821F5-4EC0-0E6F-5593-AE8971A8B08C}"/>
              </a:ext>
            </a:extLst>
          </p:cNvPr>
          <p:cNvSpPr txBox="1"/>
          <p:nvPr/>
        </p:nvSpPr>
        <p:spPr>
          <a:xfrm>
            <a:off x="1457140" y="749218"/>
            <a:ext cx="61766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Tópicos</a:t>
            </a:r>
            <a:endParaRPr lang="en-US" sz="4800" dirty="0">
              <a:solidFill>
                <a:srgbClr val="0070C0"/>
              </a:solidFill>
            </a:endParaRP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Imagens para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Histórico</a:t>
            </a:r>
            <a:r>
              <a:rPr lang="en-US" dirty="0"/>
              <a:t> do </a:t>
            </a:r>
            <a:r>
              <a:rPr lang="en-US" dirty="0" err="1"/>
              <a:t>processamento</a:t>
            </a:r>
            <a:r>
              <a:rPr lang="en-US" dirty="0"/>
              <a:t> de imagens.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Convolução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CNN (Redes </a:t>
            </a:r>
            <a:r>
              <a:rPr lang="en-US" dirty="0" err="1">
                <a:solidFill>
                  <a:srgbClr val="0070C0"/>
                </a:solidFill>
              </a:rPr>
              <a:t>Neurais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Convolucionais</a:t>
            </a:r>
            <a:r>
              <a:rPr lang="en-US" dirty="0">
                <a:solidFill>
                  <a:srgbClr val="0070C0"/>
                </a:solidFill>
              </a:rPr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Extras: TL, YOLO.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8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1240872" y="3315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chemeClr val="accent1"/>
                </a:solidFill>
              </a:rPr>
              <a:t>Motivação: Cérebro X Computador digital</a:t>
            </a:r>
            <a:endParaRPr dirty="0"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pt-BR" sz="4000" dirty="0"/>
              <a:t>Entendimento e atuação no mundo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Método Científico:  Observações – Modelo – Validação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Nosso Cérebro: Observações – Experimentação – Aprendizado</a:t>
            </a:r>
            <a:endParaRPr dirty="0"/>
          </a:p>
          <a:p>
            <a:pPr marL="22860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 err="1"/>
              <a:t>Machine</a:t>
            </a:r>
            <a:r>
              <a:rPr lang="pt-BR" dirty="0"/>
              <a:t> Learning: Dados – Treinamento – Inferência</a:t>
            </a:r>
            <a:endParaRPr dirty="0"/>
          </a:p>
          <a:p>
            <a:pPr marL="22860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Google Shape;114;p6">
            <a:extLst>
              <a:ext uri="{FF2B5EF4-FFF2-40B4-BE49-F238E27FC236}">
                <a16:creationId xmlns:a16="http://schemas.microsoft.com/office/drawing/2014/main" id="{F531BB7E-980C-A688-C42D-8F0E47C2F4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631347" cy="118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x Cerebro</a:t>
            </a:r>
          </a:p>
        </p:txBody>
      </p:sp>
      <p:pic>
        <p:nvPicPr>
          <p:cNvPr id="4" name="Google Shape;115;p6">
            <a:extLst>
              <a:ext uri="{FF2B5EF4-FFF2-40B4-BE49-F238E27FC236}">
                <a16:creationId xmlns:a16="http://schemas.microsoft.com/office/drawing/2014/main" id="{3651410D-3153-55FA-D605-F621444825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119" y="1372767"/>
            <a:ext cx="6979237" cy="437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6;p6">
            <a:extLst>
              <a:ext uri="{FF2B5EF4-FFF2-40B4-BE49-F238E27FC236}">
                <a16:creationId xmlns:a16="http://schemas.microsoft.com/office/drawing/2014/main" id="{334073C1-4307-D5D1-03E9-D4BDE4A8E9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7374" t="7169" r="33086"/>
          <a:stretch/>
        </p:blipFill>
        <p:spPr>
          <a:xfrm>
            <a:off x="8357119" y="2103052"/>
            <a:ext cx="3173716" cy="3077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26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Google Shape;154;p9">
            <a:extLst>
              <a:ext uri="{FF2B5EF4-FFF2-40B4-BE49-F238E27FC236}">
                <a16:creationId xmlns:a16="http://schemas.microsoft.com/office/drawing/2014/main" id="{5BEDDF19-8FCD-8B20-99F0-2B656EF5E43A}"/>
              </a:ext>
            </a:extLst>
          </p:cNvPr>
          <p:cNvSpPr txBox="1"/>
          <p:nvPr/>
        </p:nvSpPr>
        <p:spPr>
          <a:xfrm>
            <a:off x="5784344" y="918830"/>
            <a:ext cx="6313267" cy="15818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06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pic>
        <p:nvPicPr>
          <p:cNvPr id="2" name="Google Shape;248;g100e910f814_0_5" descr="rede">
            <a:extLst>
              <a:ext uri="{FF2B5EF4-FFF2-40B4-BE49-F238E27FC236}">
                <a16:creationId xmlns:a16="http://schemas.microsoft.com/office/drawing/2014/main" id="{8559CC18-18EF-AF7E-134E-CA4A57809B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2911" y="1244763"/>
            <a:ext cx="5899974" cy="46151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9;g100e910f814_0_5">
            <a:extLst>
              <a:ext uri="{FF2B5EF4-FFF2-40B4-BE49-F238E27FC236}">
                <a16:creationId xmlns:a16="http://schemas.microsoft.com/office/drawing/2014/main" id="{433E0CD8-C1CA-C9D2-7DE7-6E6282FC1200}"/>
              </a:ext>
            </a:extLst>
          </p:cNvPr>
          <p:cNvSpPr txBox="1">
            <a:spLocks/>
          </p:cNvSpPr>
          <p:nvPr/>
        </p:nvSpPr>
        <p:spPr>
          <a:xfrm>
            <a:off x="1624544" y="142683"/>
            <a:ext cx="8858712" cy="115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chemeClr val="accent1"/>
                </a:solidFill>
              </a:rPr>
              <a:t>Neurônio Digital - Múltiplas camadas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33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B821F5-4EC0-0E6F-5593-AE8971A8B08C}"/>
              </a:ext>
            </a:extLst>
          </p:cNvPr>
          <p:cNvSpPr txBox="1"/>
          <p:nvPr/>
        </p:nvSpPr>
        <p:spPr>
          <a:xfrm>
            <a:off x="1457140" y="749218"/>
            <a:ext cx="61766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Tópicos</a:t>
            </a:r>
            <a:endParaRPr lang="en-US" sz="4800" dirty="0">
              <a:solidFill>
                <a:srgbClr val="0070C0"/>
              </a:solidFill>
            </a:endParaRP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Imagens para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Histórico</a:t>
            </a:r>
            <a:r>
              <a:rPr lang="en-US" dirty="0"/>
              <a:t> do </a:t>
            </a:r>
            <a:r>
              <a:rPr lang="en-US" dirty="0" err="1"/>
              <a:t>processamento</a:t>
            </a:r>
            <a:r>
              <a:rPr lang="en-US" dirty="0"/>
              <a:t> de imagens.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Convolução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CNN (Redes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Extras: TL, YOLO.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82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0302659-3946-5BC4-D44B-F2AE1B7A6EFF}"/>
              </a:ext>
            </a:extLst>
          </p:cNvPr>
          <p:cNvSpPr txBox="1"/>
          <p:nvPr/>
        </p:nvSpPr>
        <p:spPr>
          <a:xfrm>
            <a:off x="1120878" y="365760"/>
            <a:ext cx="3060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Referências</a:t>
            </a:r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6043E5-14B0-8E35-AA2B-105ED6389997}"/>
              </a:ext>
            </a:extLst>
          </p:cNvPr>
          <p:cNvSpPr txBox="1"/>
          <p:nvPr/>
        </p:nvSpPr>
        <p:spPr>
          <a:xfrm>
            <a:off x="794446" y="1398147"/>
            <a:ext cx="10601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https://www.tensorflow.org/?hl=pt-br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https://www.youtube.com/watch?v=k6MAcJLxE1I&amp;list=PL5QiubluDtEf6dPP2EgUMx1dz65Go1_F-&amp;ab_channel=GustavoVoltaniVonAtzingen</a:t>
            </a: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hlinkClick r:id="rId5"/>
              </a:rPr>
              <a:t>https://www.youtube.com/watch?v=KuXjwB4LzSA&amp;ab_channel=3Blue1Brown</a:t>
            </a: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hlinkClick r:id="rId6"/>
              </a:rPr>
              <a:t>https://www.v7labs.com/blog/yolo-object-detection</a:t>
            </a: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hlinkClick r:id="rId7"/>
              </a:rPr>
              <a:t>https://www.tensorflow.org/tutorials/images/transfer_learning</a:t>
            </a: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hlinkClick r:id="rId8"/>
              </a:rPr>
              <a:t>https://tfhub.dev/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42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AA34DC9-DC86-41ED-99D5-A9BFBC90E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" y="0"/>
            <a:ext cx="1218008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4A02E8-682C-46C7-916E-CA2D9554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566" y="1474292"/>
            <a:ext cx="5952066" cy="2942696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>
                <a:solidFill>
                  <a:srgbClr val="0070C0"/>
                </a:solidFill>
              </a:rPr>
              <a:t>Entrando na </a:t>
            </a:r>
            <a:r>
              <a:rPr lang="pt-BR" b="1" dirty="0" err="1">
                <a:solidFill>
                  <a:srgbClr val="0070C0"/>
                </a:solidFill>
              </a:rPr>
              <a:t>matrix</a:t>
            </a:r>
            <a:r>
              <a:rPr lang="pt-BR" dirty="0">
                <a:solidFill>
                  <a:srgbClr val="0070C0"/>
                </a:solidFill>
              </a:rPr>
              <a:t>:</a:t>
            </a:r>
            <a:br>
              <a:rPr lang="pt-BR" dirty="0"/>
            </a:br>
            <a:br>
              <a:rPr lang="pt-BR" dirty="0"/>
            </a:br>
            <a:r>
              <a:rPr lang="pt-BR" sz="4400" dirty="0"/>
              <a:t>Inteligência Artificial para reconhecimento de imagens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DDBA9-D546-4F59-B71F-7C8C227D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6566" y="5596314"/>
            <a:ext cx="5952066" cy="967495"/>
          </a:xfrm>
        </p:spPr>
        <p:txBody>
          <a:bodyPr/>
          <a:lstStyle/>
          <a:p>
            <a:pPr algn="l"/>
            <a:r>
              <a:rPr lang="pt-BR" dirty="0"/>
              <a:t>Prof. Gustavo Voltani von Atzingen - IFSP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B821F5-4EC0-0E6F-5593-AE8971A8B08C}"/>
              </a:ext>
            </a:extLst>
          </p:cNvPr>
          <p:cNvSpPr txBox="1"/>
          <p:nvPr/>
        </p:nvSpPr>
        <p:spPr>
          <a:xfrm>
            <a:off x="1457140" y="749218"/>
            <a:ext cx="61766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Tópicos</a:t>
            </a:r>
            <a:endParaRPr lang="en-US" sz="4800" dirty="0">
              <a:solidFill>
                <a:srgbClr val="0070C0"/>
              </a:solidFill>
            </a:endParaRP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Imagens para </a:t>
            </a:r>
            <a:r>
              <a:rPr lang="en-US" dirty="0" err="1">
                <a:solidFill>
                  <a:srgbClr val="0070C0"/>
                </a:solidFill>
              </a:rPr>
              <a:t>sistemas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classificação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 que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Convolução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CNN (Redes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Extras: TL, YOLO.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54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0E3F43-C2D9-8D6A-A2FC-F1BE3F05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73" y="1196757"/>
            <a:ext cx="86296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5B87A5D-6F02-24AA-41AB-CA1FEDBB8125}"/>
              </a:ext>
            </a:extLst>
          </p:cNvPr>
          <p:cNvSpPr txBox="1"/>
          <p:nvPr/>
        </p:nvSpPr>
        <p:spPr>
          <a:xfrm>
            <a:off x="1120878" y="365760"/>
            <a:ext cx="9806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Imagens para </a:t>
            </a:r>
            <a:r>
              <a:rPr lang="en-US" sz="4800" dirty="0" err="1">
                <a:solidFill>
                  <a:srgbClr val="0070C0"/>
                </a:solidFill>
              </a:rPr>
              <a:t>sistemas</a:t>
            </a:r>
            <a:r>
              <a:rPr lang="en-US" sz="4800" dirty="0">
                <a:solidFill>
                  <a:srgbClr val="0070C0"/>
                </a:solidFill>
              </a:rPr>
              <a:t> de </a:t>
            </a:r>
            <a:r>
              <a:rPr lang="en-US" sz="4800" dirty="0" err="1">
                <a:solidFill>
                  <a:srgbClr val="0070C0"/>
                </a:solidFill>
              </a:rPr>
              <a:t>classificação</a:t>
            </a:r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47777B-1FB1-A54B-82E0-3B3522474B06}"/>
              </a:ext>
            </a:extLst>
          </p:cNvPr>
          <p:cNvSpPr txBox="1"/>
          <p:nvPr/>
        </p:nvSpPr>
        <p:spPr>
          <a:xfrm>
            <a:off x="1008790" y="2027754"/>
            <a:ext cx="461329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Big Data</a:t>
            </a:r>
            <a:r>
              <a:rPr lang="pt-BR" dirty="0"/>
              <a:t>: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Texto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IoT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Imagens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9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E07A807-F82B-862C-1061-95B22BE2A2C0}"/>
              </a:ext>
            </a:extLst>
          </p:cNvPr>
          <p:cNvSpPr txBox="1"/>
          <p:nvPr/>
        </p:nvSpPr>
        <p:spPr>
          <a:xfrm>
            <a:off x="865016" y="439737"/>
            <a:ext cx="10697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“Uma </a:t>
            </a:r>
            <a:r>
              <a:rPr lang="en-US" sz="4800" dirty="0" err="1">
                <a:solidFill>
                  <a:srgbClr val="0070C0"/>
                </a:solidFill>
              </a:rPr>
              <a:t>imagem</a:t>
            </a:r>
            <a:r>
              <a:rPr lang="en-US" sz="4800" dirty="0">
                <a:solidFill>
                  <a:srgbClr val="0070C0"/>
                </a:solidFill>
              </a:rPr>
              <a:t> vale </a:t>
            </a:r>
            <a:r>
              <a:rPr lang="en-US" sz="4800" dirty="0" err="1">
                <a:solidFill>
                  <a:srgbClr val="0070C0"/>
                </a:solidFill>
              </a:rPr>
              <a:t>mais</a:t>
            </a:r>
            <a:r>
              <a:rPr lang="en-US" sz="4800" dirty="0">
                <a:solidFill>
                  <a:srgbClr val="0070C0"/>
                </a:solidFill>
              </a:rPr>
              <a:t> que mil </a:t>
            </a:r>
            <a:r>
              <a:rPr lang="en-US" sz="4800" dirty="0" err="1">
                <a:solidFill>
                  <a:srgbClr val="0070C0"/>
                </a:solidFill>
              </a:rPr>
              <a:t>palavras</a:t>
            </a:r>
            <a:r>
              <a:rPr lang="en-US" sz="4800" dirty="0">
                <a:solidFill>
                  <a:srgbClr val="0070C0"/>
                </a:solidFill>
              </a:rPr>
              <a:t>”</a:t>
            </a:r>
            <a:endParaRPr lang="pt-BR" sz="4800" dirty="0"/>
          </a:p>
        </p:txBody>
      </p:sp>
      <p:pic>
        <p:nvPicPr>
          <p:cNvPr id="2052" name="Picture 4" descr="Vatican Square: 2005 and 2013">
            <a:extLst>
              <a:ext uri="{FF2B5EF4-FFF2-40B4-BE49-F238E27FC236}">
                <a16:creationId xmlns:a16="http://schemas.microsoft.com/office/drawing/2014/main" id="{306CD474-A746-C60C-4709-980609F9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96" y="1469176"/>
            <a:ext cx="4152132" cy="42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ED2603-520C-3B06-93AD-8B0B4A788B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1" r="656"/>
          <a:stretch/>
        </p:blipFill>
        <p:spPr>
          <a:xfrm>
            <a:off x="5651581" y="1270734"/>
            <a:ext cx="5468925" cy="46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pic>
        <p:nvPicPr>
          <p:cNvPr id="4" name="Picture 4" descr="Tomato Crop Classification using ML Algorithm">
            <a:extLst>
              <a:ext uri="{FF2B5EF4-FFF2-40B4-BE49-F238E27FC236}">
                <a16:creationId xmlns:a16="http://schemas.microsoft.com/office/drawing/2014/main" id="{C125952F-6A93-45EB-9F40-200400419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91" y="1420019"/>
            <a:ext cx="10139708" cy="439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72DB55C-446B-ECFC-BBF1-C378F8D38482}"/>
              </a:ext>
            </a:extLst>
          </p:cNvPr>
          <p:cNvSpPr txBox="1"/>
          <p:nvPr/>
        </p:nvSpPr>
        <p:spPr>
          <a:xfrm>
            <a:off x="2149578" y="300429"/>
            <a:ext cx="802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Importância</a:t>
            </a:r>
            <a:r>
              <a:rPr lang="en-US" sz="4800" dirty="0">
                <a:solidFill>
                  <a:srgbClr val="0070C0"/>
                </a:solidFill>
              </a:rPr>
              <a:t> do </a:t>
            </a:r>
            <a:r>
              <a:rPr lang="en-US" sz="4800" dirty="0" err="1">
                <a:solidFill>
                  <a:srgbClr val="0070C0"/>
                </a:solidFill>
              </a:rPr>
              <a:t>uso</a:t>
            </a:r>
            <a:r>
              <a:rPr lang="en-US" sz="4800" dirty="0">
                <a:solidFill>
                  <a:srgbClr val="0070C0"/>
                </a:solidFill>
              </a:rPr>
              <a:t> de imagens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92411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pic>
        <p:nvPicPr>
          <p:cNvPr id="4" name="Picture 2" descr="How to Use Google Lens to Identify Objects Using Your Smartphone | Digital  Trends">
            <a:extLst>
              <a:ext uri="{FF2B5EF4-FFF2-40B4-BE49-F238E27FC236}">
                <a16:creationId xmlns:a16="http://schemas.microsoft.com/office/drawing/2014/main" id="{948A4538-F700-2093-288F-610128E2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32" y="764031"/>
            <a:ext cx="8005424" cy="5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DA08CE-0F49-A618-CCE0-6F96450B4D91}"/>
              </a:ext>
            </a:extLst>
          </p:cNvPr>
          <p:cNvSpPr txBox="1"/>
          <p:nvPr/>
        </p:nvSpPr>
        <p:spPr>
          <a:xfrm>
            <a:off x="1581028" y="0"/>
            <a:ext cx="802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Importância</a:t>
            </a:r>
            <a:r>
              <a:rPr lang="en-US" sz="4800" dirty="0">
                <a:solidFill>
                  <a:srgbClr val="0070C0"/>
                </a:solidFill>
              </a:rPr>
              <a:t> do </a:t>
            </a:r>
            <a:r>
              <a:rPr lang="en-US" sz="4800" dirty="0" err="1">
                <a:solidFill>
                  <a:srgbClr val="0070C0"/>
                </a:solidFill>
              </a:rPr>
              <a:t>uso</a:t>
            </a:r>
            <a:r>
              <a:rPr lang="en-US" sz="4800" dirty="0">
                <a:solidFill>
                  <a:srgbClr val="0070C0"/>
                </a:solidFill>
              </a:rPr>
              <a:t> de imagens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2376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37CD12-9D3D-4DF1-A81D-D21F0E848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pic>
        <p:nvPicPr>
          <p:cNvPr id="2" name="Mídia Online 3" title="Tomato Color Sorting Machine">
            <a:hlinkClick r:id="" action="ppaction://media"/>
            <a:extLst>
              <a:ext uri="{FF2B5EF4-FFF2-40B4-BE49-F238E27FC236}">
                <a16:creationId xmlns:a16="http://schemas.microsoft.com/office/drawing/2014/main" id="{561F267A-738F-F2CC-3E56-A074F4BCF48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4927" y="0"/>
            <a:ext cx="8134639" cy="61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8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380</Words>
  <Application>Microsoft Office PowerPoint</Application>
  <PresentationFormat>Widescreen</PresentationFormat>
  <Paragraphs>80</Paragraphs>
  <Slides>25</Slides>
  <Notes>1</Notes>
  <HiddenSlides>0</HiddenSlides>
  <MMClips>4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Entrando na matrix:  Inteligência Artificial para reconhecimento de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Motivação: Cérebro X Computador digital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Duda Bastos</dc:creator>
  <cp:lastModifiedBy>Gustavo Voltani von Atzingen</cp:lastModifiedBy>
  <cp:revision>8</cp:revision>
  <dcterms:created xsi:type="dcterms:W3CDTF">2022-11-18T01:13:58Z</dcterms:created>
  <dcterms:modified xsi:type="dcterms:W3CDTF">2022-11-22T20:27:26Z</dcterms:modified>
</cp:coreProperties>
</file>