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1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0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6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9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C95B-DFA9-4E46-8C6A-32A1F21E3BE7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A203-E3C4-47C3-9987-B5D725F4E5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4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9475"/>
            <a:ext cx="9144000" cy="2387600"/>
          </a:xfrm>
        </p:spPr>
        <p:txBody>
          <a:bodyPr/>
          <a:lstStyle/>
          <a:p>
            <a:r>
              <a:rPr lang="pt-BR" dirty="0"/>
              <a:t>Workshop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IFSp Piracicaba</a:t>
            </a:r>
          </a:p>
          <a:p>
            <a:r>
              <a:rPr lang="pt-BR" dirty="0"/>
              <a:t>Março 2015</a:t>
            </a:r>
          </a:p>
          <a:p>
            <a:r>
              <a:rPr lang="pt-BR" dirty="0"/>
              <a:t>Gustavo Voltani von Atzingen</a:t>
            </a:r>
          </a:p>
        </p:txBody>
      </p:sp>
    </p:spTree>
    <p:extLst>
      <p:ext uri="{BB962C8B-B14F-4D97-AF65-F5344CB8AC3E}">
        <p14:creationId xmlns:p14="http://schemas.microsoft.com/office/powerpoint/2010/main" val="319350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75208" y="139493"/>
            <a:ext cx="7616283" cy="1325563"/>
          </a:xfrm>
        </p:spPr>
        <p:txBody>
          <a:bodyPr/>
          <a:lstStyle/>
          <a:p>
            <a:pPr algn="ctr"/>
            <a:r>
              <a:rPr lang="pt-BR" dirty="0"/>
              <a:t>Arduino</a:t>
            </a:r>
            <a:endParaRPr lang="pt-BR" dirty="0"/>
          </a:p>
        </p:txBody>
      </p:sp>
      <p:pic>
        <p:nvPicPr>
          <p:cNvPr id="6" name="Picture 8" descr="http://api.ning.com/files/*hVe1dUu49seR2ksPwDgPykB0qYGdS1r22mJpRBE23m6gkNFHSA23uFY8VulfE5bEABIcW28IRwn-QvoeAj8JYOFqw6cOfF*/arduin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1575" y="1143542"/>
            <a:ext cx="3071834" cy="3286124"/>
          </a:xfrm>
          <a:prstGeom prst="rect">
            <a:avLst/>
          </a:prstGeom>
          <a:noFill/>
        </p:spPr>
      </p:pic>
      <p:pic>
        <p:nvPicPr>
          <p:cNvPr id="7" name="Picture 4" descr="https://encrypted-tbn0.gstatic.com/images?q=tbn:ANd9GcRnB_fElW8ah6VU5b-xvN3xwSpaTJ8J4kr_QlcJBRgnrQeQXj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3079" y="4572566"/>
            <a:ext cx="1857388" cy="1857388"/>
          </a:xfrm>
          <a:prstGeom prst="rect">
            <a:avLst/>
          </a:prstGeom>
          <a:noFill/>
        </p:spPr>
      </p:pic>
      <p:cxnSp>
        <p:nvCxnSpPr>
          <p:cNvPr id="8" name="Conector de seta reta 13"/>
          <p:cNvCxnSpPr/>
          <p:nvPr/>
        </p:nvCxnSpPr>
        <p:spPr>
          <a:xfrm rot="5400000">
            <a:off x="1511608" y="496547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ixaDeTexto 14"/>
          <p:cNvSpPr txBox="1"/>
          <p:nvPr/>
        </p:nvSpPr>
        <p:spPr>
          <a:xfrm>
            <a:off x="1404451" y="49297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37" y="1341912"/>
            <a:ext cx="6394347" cy="462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08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_r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68" y="1888176"/>
            <a:ext cx="4839378" cy="4657186"/>
          </a:xfrm>
          <a:prstGeom prst="rect">
            <a:avLst/>
          </a:prstGeom>
        </p:spPr>
      </p:pic>
      <p:pic>
        <p:nvPicPr>
          <p:cNvPr id="5" name="Picture 4" descr="ATmega328P_vs_Arduino_pin_mapp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8" y="1171489"/>
            <a:ext cx="7051040" cy="55067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75208" y="139493"/>
            <a:ext cx="7616283" cy="1325563"/>
          </a:xfrm>
        </p:spPr>
        <p:txBody>
          <a:bodyPr/>
          <a:lstStyle/>
          <a:p>
            <a:pPr algn="ctr"/>
            <a:r>
              <a:rPr lang="pt-BR" dirty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31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85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Microcontrolador</a:t>
            </a:r>
          </a:p>
          <a:p>
            <a:r>
              <a:rPr lang="pt-BR" dirty="0"/>
              <a:t>Plataforma Arduino</a:t>
            </a:r>
          </a:p>
          <a:p>
            <a:r>
              <a:rPr lang="pt-BR" dirty="0"/>
              <a:t>Intel Galileo</a:t>
            </a:r>
          </a:p>
          <a:p>
            <a:r>
              <a:rPr lang="pt-BR" dirty="0"/>
              <a:t>Exemplos </a:t>
            </a:r>
          </a:p>
          <a:p>
            <a:pPr lvl="1"/>
            <a:r>
              <a:rPr lang="pt-BR" dirty="0"/>
              <a:t>Saídas digitais.</a:t>
            </a:r>
          </a:p>
          <a:p>
            <a:pPr lvl="1"/>
            <a:r>
              <a:rPr lang="pt-BR" dirty="0"/>
              <a:t>Entradas digitais.</a:t>
            </a:r>
          </a:p>
          <a:p>
            <a:pPr lvl="1"/>
            <a:r>
              <a:rPr lang="pt-BR" dirty="0"/>
              <a:t>Entradas e converão anaógico/digital.</a:t>
            </a:r>
          </a:p>
          <a:p>
            <a:pPr lvl="1"/>
            <a:r>
              <a:rPr lang="pt-BR" dirty="0"/>
              <a:t>Comunicação Serial</a:t>
            </a:r>
          </a:p>
          <a:p>
            <a:pPr lvl="1"/>
            <a:r>
              <a:rPr lang="pt-BR" dirty="0"/>
              <a:t>Sensores</a:t>
            </a:r>
          </a:p>
          <a:p>
            <a:pPr lvl="1"/>
            <a:r>
              <a:rPr lang="pt-BR" dirty="0"/>
              <a:t>Desafio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9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1936390" y="2149775"/>
            <a:ext cx="438621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2000" dirty="0"/>
              <a:t>São dispositivos microeletrônicos providos de um processador, memória e diversos periféricos de entrada e saída, encapsulados em um único chip.</a:t>
            </a:r>
          </a:p>
        </p:txBody>
      </p:sp>
      <p:pic>
        <p:nvPicPr>
          <p:cNvPr id="5" name="Imagem 4" descr="MC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9925" y="914400"/>
            <a:ext cx="4490708" cy="3562370"/>
          </a:xfrm>
          <a:prstGeom prst="rect">
            <a:avLst/>
          </a:prstGeom>
        </p:spPr>
      </p:pic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936390" y="4833960"/>
            <a:ext cx="83582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2000" dirty="0"/>
              <a:t>Um MCU, É praticamente um computador encapsulado em um único chip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Microcontrolador</a:t>
            </a:r>
          </a:p>
        </p:txBody>
      </p:sp>
    </p:spTree>
    <p:extLst>
      <p:ext uri="{BB962C8B-B14F-4D97-AF65-F5344CB8AC3E}">
        <p14:creationId xmlns:p14="http://schemas.microsoft.com/office/powerpoint/2010/main" val="79635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Microcontrolador</a:t>
            </a:r>
            <a:endParaRPr lang="pt-B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216" y="3476278"/>
            <a:ext cx="4587811" cy="294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48" y="1690688"/>
            <a:ext cx="3567621" cy="274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3638" y="1256031"/>
            <a:ext cx="2461952" cy="22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701" y="1456194"/>
            <a:ext cx="2183904" cy="181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3507" y="4625386"/>
            <a:ext cx="384514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26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76563"/>
              </p:ext>
            </p:extLst>
          </p:nvPr>
        </p:nvGraphicFramePr>
        <p:xfrm>
          <a:off x="1284249" y="1450795"/>
          <a:ext cx="9961088" cy="493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0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057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>
                          <a:solidFill>
                            <a:srgbClr val="FFFF00"/>
                          </a:solidFill>
                        </a:rPr>
                        <a:t>Microprocessador</a:t>
                      </a:r>
                      <a:endParaRPr lang="en-US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Microcontrolador</a:t>
                      </a:r>
                      <a:endParaRPr lang="en-US" sz="15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068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Necessita de periféricos externos para efetuar suas tarefas: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chipsets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memórias, controladores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Executa inúmeras tarefas sem precisar de periféricos externos. Possui todos os periféricos necessários em sua arquitetura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502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Freqüência de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clock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na ordem dos GHz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Freqüência de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clock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na ordem de MHz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502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Desempenho maior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Desempenho menor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725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Utilizados em computadores 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Utilizados em diversos aparelhos eletrodomésticos, sistemas de instrumentação e medição,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etc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Microcontrolador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82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377447"/>
            <a:ext cx="27146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317440"/>
            <a:ext cx="4500500" cy="300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67160" y="2673036"/>
            <a:ext cx="2266051" cy="24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Microcontrolador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31864"/>
            <a:ext cx="3577580" cy="298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5077" y="3051958"/>
            <a:ext cx="4727600" cy="2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3791" y="240038"/>
            <a:ext cx="4306907" cy="369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46848" y="365125"/>
            <a:ext cx="4506951" cy="1325563"/>
          </a:xfrm>
        </p:spPr>
        <p:txBody>
          <a:bodyPr/>
          <a:lstStyle/>
          <a:p>
            <a:pPr algn="ctr"/>
            <a:r>
              <a:rPr lang="pt-BR" dirty="0"/>
              <a:t>Microcontrolador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1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1171899" y="2108964"/>
            <a:ext cx="8618872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National Instruments</a:t>
            </a:r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ATMEL </a:t>
            </a:r>
            <a:r>
              <a:rPr lang="pt-BR" sz="1800" dirty="0">
                <a:sym typeface="Wingdings" pitchFamily="2" charset="2"/>
              </a:rPr>
              <a:t>-- (ATMEGA – </a:t>
            </a:r>
            <a:r>
              <a:rPr lang="pt-BR" sz="1800" dirty="0" err="1">
                <a:sym typeface="Wingdings" pitchFamily="2" charset="2"/>
              </a:rPr>
              <a:t>Arduino</a:t>
            </a:r>
            <a:r>
              <a:rPr lang="pt-BR" sz="1800" dirty="0">
                <a:sym typeface="Wingdings" pitchFamily="2" charset="2"/>
              </a:rPr>
              <a:t>)</a:t>
            </a:r>
            <a:endParaRPr lang="pt-BR" sz="1800" dirty="0"/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Microchip  </a:t>
            </a:r>
            <a:r>
              <a:rPr lang="pt-BR" sz="1800" dirty="0">
                <a:sym typeface="Wingdings" pitchFamily="2" charset="2"/>
              </a:rPr>
              <a:t>-- (PIC)</a:t>
            </a:r>
            <a:endParaRPr lang="pt-BR" sz="1800" dirty="0"/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Philips</a:t>
            </a:r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Intel</a:t>
            </a:r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 err="1"/>
              <a:t>Cypress</a:t>
            </a:r>
            <a:endParaRPr lang="pt-BR" sz="1800" dirty="0"/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Motorola</a:t>
            </a:r>
          </a:p>
          <a:p>
            <a:pPr marL="288000" indent="-288000" algn="just" eaLnBrk="1" hangingPunct="1">
              <a:spcAft>
                <a:spcPts val="1800"/>
              </a:spcAft>
              <a:buFontTx/>
              <a:buChar char="•"/>
            </a:pPr>
            <a:r>
              <a:rPr lang="pt-BR" sz="1800" dirty="0"/>
              <a:t>Texas </a:t>
            </a:r>
            <a:r>
              <a:rPr lang="pt-BR" sz="1800" dirty="0" err="1"/>
              <a:t>Instruments</a:t>
            </a:r>
            <a:r>
              <a:rPr lang="pt-BR" sz="1800" dirty="0"/>
              <a:t> </a:t>
            </a:r>
            <a:r>
              <a:rPr lang="pt-BR" sz="1800" dirty="0">
                <a:sym typeface="Wingdings" pitchFamily="2" charset="2"/>
              </a:rPr>
              <a:t>-- (MSP430)</a:t>
            </a:r>
            <a:endParaRPr lang="pt-BR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5277" y="409730"/>
            <a:ext cx="7705494" cy="1325563"/>
          </a:xfrm>
        </p:spPr>
        <p:txBody>
          <a:bodyPr/>
          <a:lstStyle/>
          <a:p>
            <a:pPr algn="ctr"/>
            <a:r>
              <a:rPr lang="pt-BR" dirty="0"/>
              <a:t>Microcontrolador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5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1.bp.blogspot.com/-mh0YTya5zRM/ThEIvhn7h5I/AAAAAAAACQA/cmzVWTO92K0/s1600/DiagBlocos2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9" y="1498533"/>
            <a:ext cx="4867275" cy="512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87083" y="365124"/>
            <a:ext cx="7616283" cy="1325563"/>
          </a:xfrm>
        </p:spPr>
        <p:txBody>
          <a:bodyPr/>
          <a:lstStyle/>
          <a:p>
            <a:pPr algn="ctr"/>
            <a:r>
              <a:rPr lang="pt-BR" dirty="0"/>
              <a:t>Microcontrolador – Atmega328p</a:t>
            </a:r>
            <a:endParaRPr lang="pt-BR" dirty="0"/>
          </a:p>
        </p:txBody>
      </p:sp>
      <p:pic>
        <p:nvPicPr>
          <p:cNvPr id="6" name="Picture 5" descr="ATMEGA328-P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73" y="2309919"/>
            <a:ext cx="4320480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Workshop Arduino</vt:lpstr>
      <vt:lpstr>Tópicos</vt:lpstr>
      <vt:lpstr>Microcontrolador</vt:lpstr>
      <vt:lpstr>Microcontrolador</vt:lpstr>
      <vt:lpstr>Microcontrolador</vt:lpstr>
      <vt:lpstr>Microcontrolador</vt:lpstr>
      <vt:lpstr>Microcontrolador</vt:lpstr>
      <vt:lpstr>Microcontrolador</vt:lpstr>
      <vt:lpstr>Microcontrolador – Atmega328p</vt:lpstr>
      <vt:lpstr>Arduino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Gustavo-PC</dc:creator>
  <cp:lastModifiedBy>Gustavo-PC</cp:lastModifiedBy>
  <cp:revision>7</cp:revision>
  <dcterms:created xsi:type="dcterms:W3CDTF">2017-03-28T03:56:23Z</dcterms:created>
  <dcterms:modified xsi:type="dcterms:W3CDTF">2017-03-28T04:16:43Z</dcterms:modified>
</cp:coreProperties>
</file>