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64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8" indent="0" algn="ctr">
              <a:buNone/>
              <a:defRPr sz="1600"/>
            </a:lvl4pPr>
            <a:lvl5pPr marL="1828797" indent="0" algn="ctr">
              <a:buNone/>
              <a:defRPr sz="1600"/>
            </a:lvl5pPr>
            <a:lvl6pPr marL="2285996" indent="0" algn="ctr">
              <a:buNone/>
              <a:defRPr sz="1600"/>
            </a:lvl6pPr>
            <a:lvl7pPr marL="2743195" indent="0" algn="ctr">
              <a:buNone/>
              <a:defRPr sz="1600"/>
            </a:lvl7pPr>
            <a:lvl8pPr marL="3200395" indent="0" algn="ctr">
              <a:buNone/>
              <a:defRPr sz="1600"/>
            </a:lvl8pPr>
            <a:lvl9pPr marL="36575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4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7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5" indent="0">
              <a:buNone/>
              <a:defRPr sz="1600" b="1"/>
            </a:lvl8pPr>
            <a:lvl9pPr marL="36575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7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5" indent="0">
              <a:buNone/>
              <a:defRPr sz="1600" b="1"/>
            </a:lvl8pPr>
            <a:lvl9pPr marL="36575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9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3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8" indent="0">
              <a:buNone/>
              <a:defRPr sz="1000"/>
            </a:lvl4pPr>
            <a:lvl5pPr marL="1828797" indent="0">
              <a:buNone/>
              <a:defRPr sz="1000"/>
            </a:lvl5pPr>
            <a:lvl6pPr marL="2285996" indent="0">
              <a:buNone/>
              <a:defRPr sz="1000"/>
            </a:lvl6pPr>
            <a:lvl7pPr marL="2743195" indent="0">
              <a:buNone/>
              <a:defRPr sz="1000"/>
            </a:lvl7pPr>
            <a:lvl8pPr marL="3200395" indent="0">
              <a:buNone/>
              <a:defRPr sz="1000"/>
            </a:lvl8pPr>
            <a:lvl9pPr marL="3657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8" indent="0">
              <a:buNone/>
              <a:defRPr sz="2000"/>
            </a:lvl4pPr>
            <a:lvl5pPr marL="1828797" indent="0">
              <a:buNone/>
              <a:defRPr sz="2000"/>
            </a:lvl5pPr>
            <a:lvl6pPr marL="2285996" indent="0">
              <a:buNone/>
              <a:defRPr sz="2000"/>
            </a:lvl6pPr>
            <a:lvl7pPr marL="2743195" indent="0">
              <a:buNone/>
              <a:defRPr sz="2000"/>
            </a:lvl7pPr>
            <a:lvl8pPr marL="3200395" indent="0">
              <a:buNone/>
              <a:defRPr sz="2000"/>
            </a:lvl8pPr>
            <a:lvl9pPr marL="365759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8" indent="0">
              <a:buNone/>
              <a:defRPr sz="1000"/>
            </a:lvl4pPr>
            <a:lvl5pPr marL="1828797" indent="0">
              <a:buNone/>
              <a:defRPr sz="1000"/>
            </a:lvl5pPr>
            <a:lvl6pPr marL="2285996" indent="0">
              <a:buNone/>
              <a:defRPr sz="1000"/>
            </a:lvl6pPr>
            <a:lvl7pPr marL="2743195" indent="0">
              <a:buNone/>
              <a:defRPr sz="1000"/>
            </a:lvl7pPr>
            <a:lvl8pPr marL="3200395" indent="0">
              <a:buNone/>
              <a:defRPr sz="1000"/>
            </a:lvl8pPr>
            <a:lvl9pPr marL="3657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5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3851-8C24-430E-B9F7-D12E319C062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0D44-B05E-42D5-A5B6-8541A1ED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8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7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6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5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4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5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E0F505F-F197-B839-1F88-8F83EE8C5547}"/>
              </a:ext>
            </a:extLst>
          </p:cNvPr>
          <p:cNvGrpSpPr/>
          <p:nvPr/>
        </p:nvGrpSpPr>
        <p:grpSpPr>
          <a:xfrm>
            <a:off x="409682" y="325007"/>
            <a:ext cx="8324635" cy="6361513"/>
            <a:chOff x="493037" y="250325"/>
            <a:chExt cx="7048667" cy="5386445"/>
          </a:xfrm>
        </p:grpSpPr>
        <p:pic>
          <p:nvPicPr>
            <p:cNvPr id="1037" name="Picture 13">
              <a:extLst>
                <a:ext uri="{FF2B5EF4-FFF2-40B4-BE49-F238E27FC236}">
                  <a16:creationId xmlns:a16="http://schemas.microsoft.com/office/drawing/2014/main" id="{4CE62D51-50B5-E3E2-F7EF-0EF2D04F0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244" y="2618605"/>
              <a:ext cx="3177460" cy="228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>
              <a:extLst>
                <a:ext uri="{FF2B5EF4-FFF2-40B4-BE49-F238E27FC236}">
                  <a16:creationId xmlns:a16="http://schemas.microsoft.com/office/drawing/2014/main" id="{7AD9670F-7C6A-D5DC-20BA-1562639FD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57" y="2631522"/>
              <a:ext cx="3210783" cy="230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>
              <a:extLst>
                <a:ext uri="{FF2B5EF4-FFF2-40B4-BE49-F238E27FC236}">
                  <a16:creationId xmlns:a16="http://schemas.microsoft.com/office/drawing/2014/main" id="{8DBCCD4F-1E85-CAA6-5072-2D0833BC4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530" y="368837"/>
              <a:ext cx="3210783" cy="227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EF7E85DD-E742-842D-7ECC-A507AF8FD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45" y="368836"/>
              <a:ext cx="3132095" cy="2237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162622-33F8-D267-7F39-CF2CD6DB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7846" y="505604"/>
              <a:ext cx="128062" cy="18675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226EEC-DACF-BC4F-1663-360C148DB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6157" y="502608"/>
              <a:ext cx="507207" cy="571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4DE75F-D791-418C-C163-C4D44F3C8BA1}"/>
                </a:ext>
              </a:extLst>
            </p:cNvPr>
            <p:cNvSpPr txBox="1"/>
            <p:nvPr/>
          </p:nvSpPr>
          <p:spPr>
            <a:xfrm>
              <a:off x="493037" y="270118"/>
              <a:ext cx="4079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Helvetica" panose="020B0604020202020204" pitchFamily="34" charset="0"/>
                  <a:ea typeface="CMU Serif Roman" panose="02000603000000000000" pitchFamily="2" charset="0"/>
                  <a:cs typeface="Helvetica" panose="020B0604020202020204" pitchFamily="34" charset="0"/>
                </a:rPr>
                <a:t>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7CDE68-D7A5-B395-AAAD-A9E8809A827E}"/>
                </a:ext>
              </a:extLst>
            </p:cNvPr>
            <p:cNvSpPr txBox="1"/>
            <p:nvPr/>
          </p:nvSpPr>
          <p:spPr>
            <a:xfrm>
              <a:off x="493037" y="2618606"/>
              <a:ext cx="4079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Helvetica" panose="020B0604020202020204" pitchFamily="34" charset="0"/>
                  <a:ea typeface="CMU Serif Roman" panose="02000603000000000000" pitchFamily="2" charset="0"/>
                  <a:cs typeface="Helvetica" panose="020B0604020202020204" pitchFamily="34" charset="0"/>
                </a:rPr>
                <a:t>C)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61B8B7-90D6-6C24-8007-9722BDCA851F}"/>
                </a:ext>
              </a:extLst>
            </p:cNvPr>
            <p:cNvSpPr txBox="1"/>
            <p:nvPr/>
          </p:nvSpPr>
          <p:spPr>
            <a:xfrm>
              <a:off x="3951140" y="250325"/>
              <a:ext cx="4079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Helvetica" panose="020B0604020202020204" pitchFamily="34" charset="0"/>
                  <a:ea typeface="CMU Serif Roman" panose="02000603000000000000" pitchFamily="2" charset="0"/>
                  <a:cs typeface="Helvetica" panose="020B0604020202020204" pitchFamily="34" charset="0"/>
                </a:rPr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4C5D02-5115-6C53-71C8-BC9F70B97D18}"/>
                </a:ext>
              </a:extLst>
            </p:cNvPr>
            <p:cNvSpPr txBox="1"/>
            <p:nvPr/>
          </p:nvSpPr>
          <p:spPr>
            <a:xfrm>
              <a:off x="3951140" y="2598811"/>
              <a:ext cx="4079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Helvetica" panose="020B0604020202020204" pitchFamily="34" charset="0"/>
                  <a:ea typeface="CMU Serif Roman" panose="02000603000000000000" pitchFamily="2" charset="0"/>
                  <a:cs typeface="Helvetica" panose="020B0604020202020204" pitchFamily="34" charset="0"/>
                </a:rPr>
                <a:t>D)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891960-142F-CD16-B2E2-41C0B388E35A}"/>
                </a:ext>
              </a:extLst>
            </p:cNvPr>
            <p:cNvSpPr txBox="1"/>
            <p:nvPr/>
          </p:nvSpPr>
          <p:spPr>
            <a:xfrm>
              <a:off x="828871" y="4898106"/>
              <a:ext cx="67128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Figure 1): Outline of the final data and processing in the experiment. After weight-to-force calibration through the curve in A), the final mean pressure was plotted against inverse volume B) and fitted to a linear model (residuals shown in C)) to produce final values for the gas constant. D) shows all obtained values of R over the course of the experiment compared to the literature value.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</TotalTime>
  <Words>83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Zhao</dc:creator>
  <cp:lastModifiedBy>Allen Zhao</cp:lastModifiedBy>
  <cp:revision>1</cp:revision>
  <cp:lastPrinted>2023-03-04T00:45:38Z</cp:lastPrinted>
  <dcterms:created xsi:type="dcterms:W3CDTF">2023-03-03T23:38:16Z</dcterms:created>
  <dcterms:modified xsi:type="dcterms:W3CDTF">2023-03-04T00:50:40Z</dcterms:modified>
</cp:coreProperties>
</file>