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234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234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45721" y="129692"/>
            <a:ext cx="1138071" cy="33040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594092" y="82296"/>
            <a:ext cx="166370" cy="413384"/>
          </a:xfrm>
          <a:custGeom>
            <a:avLst/>
            <a:gdLst/>
            <a:ahLst/>
            <a:cxnLst/>
            <a:rect l="l" t="t" r="r" b="b"/>
            <a:pathLst>
              <a:path w="166370" h="413384">
                <a:moveTo>
                  <a:pt x="166116" y="0"/>
                </a:moveTo>
                <a:lnTo>
                  <a:pt x="0" y="0"/>
                </a:lnTo>
                <a:lnTo>
                  <a:pt x="0" y="413003"/>
                </a:lnTo>
                <a:lnTo>
                  <a:pt x="166116" y="413003"/>
                </a:lnTo>
                <a:lnTo>
                  <a:pt x="166116" y="0"/>
                </a:lnTo>
                <a:close/>
              </a:path>
            </a:pathLst>
          </a:custGeom>
          <a:solidFill>
            <a:srgbClr val="8418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440168" y="82296"/>
            <a:ext cx="104139" cy="413384"/>
          </a:xfrm>
          <a:custGeom>
            <a:avLst/>
            <a:gdLst/>
            <a:ahLst/>
            <a:cxnLst/>
            <a:rect l="l" t="t" r="r" b="b"/>
            <a:pathLst>
              <a:path w="104140" h="413384">
                <a:moveTo>
                  <a:pt x="103631" y="0"/>
                </a:moveTo>
                <a:lnTo>
                  <a:pt x="0" y="0"/>
                </a:lnTo>
                <a:lnTo>
                  <a:pt x="0" y="413003"/>
                </a:lnTo>
                <a:lnTo>
                  <a:pt x="103631" y="413003"/>
                </a:lnTo>
                <a:lnTo>
                  <a:pt x="103631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087111"/>
            <a:ext cx="9144000" cy="56515"/>
          </a:xfrm>
          <a:custGeom>
            <a:avLst/>
            <a:gdLst/>
            <a:ahLst/>
            <a:cxnLst/>
            <a:rect l="l" t="t" r="r" b="b"/>
            <a:pathLst>
              <a:path w="9144000" h="56514">
                <a:moveTo>
                  <a:pt x="9144000" y="0"/>
                </a:moveTo>
                <a:lnTo>
                  <a:pt x="0" y="0"/>
                </a:lnTo>
                <a:lnTo>
                  <a:pt x="0" y="56387"/>
                </a:lnTo>
                <a:lnTo>
                  <a:pt x="9144000" y="56387"/>
                </a:lnTo>
                <a:lnTo>
                  <a:pt x="9144000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762" y="89153"/>
            <a:ext cx="7283450" cy="407034"/>
          </a:xfrm>
          <a:custGeom>
            <a:avLst/>
            <a:gdLst/>
            <a:ahLst/>
            <a:cxnLst/>
            <a:rect l="l" t="t" r="r" b="b"/>
            <a:pathLst>
              <a:path w="7283450" h="407034">
                <a:moveTo>
                  <a:pt x="7283196" y="0"/>
                </a:moveTo>
                <a:lnTo>
                  <a:pt x="0" y="0"/>
                </a:lnTo>
                <a:lnTo>
                  <a:pt x="0" y="406908"/>
                </a:lnTo>
                <a:lnTo>
                  <a:pt x="7283196" y="406908"/>
                </a:lnTo>
                <a:lnTo>
                  <a:pt x="7283196" y="0"/>
                </a:lnTo>
                <a:close/>
              </a:path>
            </a:pathLst>
          </a:custGeom>
          <a:solidFill>
            <a:srgbClr val="20316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762" y="89153"/>
            <a:ext cx="7283450" cy="407034"/>
          </a:xfrm>
          <a:custGeom>
            <a:avLst/>
            <a:gdLst/>
            <a:ahLst/>
            <a:cxnLst/>
            <a:rect l="l" t="t" r="r" b="b"/>
            <a:pathLst>
              <a:path w="7283450" h="407034">
                <a:moveTo>
                  <a:pt x="0" y="406908"/>
                </a:moveTo>
                <a:lnTo>
                  <a:pt x="7283196" y="406908"/>
                </a:lnTo>
                <a:lnTo>
                  <a:pt x="7283196" y="0"/>
                </a:lnTo>
                <a:lnTo>
                  <a:pt x="0" y="0"/>
                </a:lnTo>
                <a:lnTo>
                  <a:pt x="0" y="406908"/>
                </a:lnTo>
                <a:close/>
              </a:path>
            </a:pathLst>
          </a:custGeom>
          <a:ln w="25399">
            <a:solidFill>
              <a:srgbClr val="20316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412" y="1778635"/>
            <a:ext cx="8253730" cy="2162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234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866138" y="732281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6300216" y="0"/>
                  </a:moveTo>
                  <a:lnTo>
                    <a:pt x="0" y="0"/>
                  </a:lnTo>
                  <a:lnTo>
                    <a:pt x="0" y="3965448"/>
                  </a:lnTo>
                  <a:lnTo>
                    <a:pt x="6300216" y="3965448"/>
                  </a:lnTo>
                  <a:lnTo>
                    <a:pt x="6300216" y="0"/>
                  </a:lnTo>
                  <a:close/>
                </a:path>
              </a:pathLst>
            </a:custGeom>
            <a:solidFill>
              <a:srgbClr val="20306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66138" y="732281"/>
              <a:ext cx="6300470" cy="3965575"/>
            </a:xfrm>
            <a:custGeom>
              <a:avLst/>
              <a:gdLst/>
              <a:ahLst/>
              <a:cxnLst/>
              <a:rect l="l" t="t" r="r" b="b"/>
              <a:pathLst>
                <a:path w="6300470" h="3965575">
                  <a:moveTo>
                    <a:pt x="0" y="3965448"/>
                  </a:moveTo>
                  <a:lnTo>
                    <a:pt x="6300216" y="396544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3965448"/>
                  </a:lnTo>
                  <a:close/>
                </a:path>
              </a:pathLst>
            </a:custGeom>
            <a:ln w="25399">
              <a:solidFill>
                <a:srgbClr val="20306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413004"/>
              <a:ext cx="8349996" cy="464058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89838" y="1023366"/>
              <a:ext cx="6985000" cy="3451860"/>
            </a:xfrm>
            <a:custGeom>
              <a:avLst/>
              <a:gdLst/>
              <a:ahLst/>
              <a:cxnLst/>
              <a:rect l="l" t="t" r="r" b="b"/>
              <a:pathLst>
                <a:path w="6985000" h="3451860">
                  <a:moveTo>
                    <a:pt x="6984492" y="0"/>
                  </a:moveTo>
                  <a:lnTo>
                    <a:pt x="0" y="0"/>
                  </a:lnTo>
                  <a:lnTo>
                    <a:pt x="0" y="3451860"/>
                  </a:lnTo>
                  <a:lnTo>
                    <a:pt x="6984492" y="3451860"/>
                  </a:lnTo>
                  <a:lnTo>
                    <a:pt x="6984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89838" y="1023366"/>
              <a:ext cx="6985000" cy="3451860"/>
            </a:xfrm>
            <a:custGeom>
              <a:avLst/>
              <a:gdLst/>
              <a:ahLst/>
              <a:cxnLst/>
              <a:rect l="l" t="t" r="r" b="b"/>
              <a:pathLst>
                <a:path w="6985000" h="3451860">
                  <a:moveTo>
                    <a:pt x="0" y="3451860"/>
                  </a:moveTo>
                  <a:lnTo>
                    <a:pt x="6984492" y="3451860"/>
                  </a:lnTo>
                  <a:lnTo>
                    <a:pt x="6984492" y="0"/>
                  </a:lnTo>
                  <a:lnTo>
                    <a:pt x="0" y="0"/>
                  </a:lnTo>
                  <a:lnTo>
                    <a:pt x="0" y="345186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490977" y="2788157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50292" y="0"/>
                  </a:moveTo>
                  <a:lnTo>
                    <a:pt x="0" y="0"/>
                  </a:lnTo>
                  <a:lnTo>
                    <a:pt x="0" y="446531"/>
                  </a:lnTo>
                  <a:lnTo>
                    <a:pt x="50292" y="446531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E6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490977" y="2788157"/>
              <a:ext cx="50800" cy="447040"/>
            </a:xfrm>
            <a:custGeom>
              <a:avLst/>
              <a:gdLst/>
              <a:ahLst/>
              <a:cxnLst/>
              <a:rect l="l" t="t" r="r" b="b"/>
              <a:pathLst>
                <a:path w="50800" h="447039">
                  <a:moveTo>
                    <a:pt x="0" y="446531"/>
                  </a:moveTo>
                  <a:lnTo>
                    <a:pt x="50292" y="446531"/>
                  </a:lnTo>
                  <a:lnTo>
                    <a:pt x="50292" y="0"/>
                  </a:lnTo>
                  <a:lnTo>
                    <a:pt x="0" y="0"/>
                  </a:lnTo>
                  <a:lnTo>
                    <a:pt x="0" y="446531"/>
                  </a:lnTo>
                  <a:close/>
                </a:path>
              </a:pathLst>
            </a:custGeom>
            <a:ln w="25400">
              <a:solidFill>
                <a:srgbClr val="FFE6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21407" y="2273884"/>
            <a:ext cx="4845050" cy="3314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NEXT</a:t>
            </a:r>
            <a:r>
              <a:rPr dirty="0" sz="2000" spc="-3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GEN</a:t>
            </a:r>
            <a:r>
              <a:rPr dirty="0" sz="2000" spc="-4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61D22"/>
                </a:solidFill>
                <a:latin typeface="Arial"/>
                <a:cs typeface="Arial"/>
              </a:rPr>
              <a:t>EMPLOYABILITY</a:t>
            </a:r>
            <a:r>
              <a:rPr dirty="0" sz="2000" spc="-35" b="1">
                <a:solidFill>
                  <a:srgbClr val="161D22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61D22"/>
                </a:solidFill>
                <a:latin typeface="Arial"/>
                <a:cs typeface="Arial"/>
              </a:rPr>
              <a:t>PROGRAM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632836" y="2821635"/>
            <a:ext cx="379602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Creating</a:t>
            </a:r>
            <a:r>
              <a:rPr dirty="0" sz="2000" spc="-3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a</a:t>
            </a:r>
            <a:r>
              <a:rPr dirty="0" sz="2000" spc="-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61D22"/>
                </a:solidFill>
                <a:latin typeface="Arial MT"/>
                <a:cs typeface="Arial MT"/>
              </a:rPr>
              <a:t>future-</a:t>
            </a:r>
            <a:r>
              <a:rPr dirty="0" sz="2000">
                <a:solidFill>
                  <a:srgbClr val="161D22"/>
                </a:solidFill>
                <a:latin typeface="Arial MT"/>
                <a:cs typeface="Arial MT"/>
              </a:rPr>
              <a:t>ready</a:t>
            </a:r>
            <a:r>
              <a:rPr dirty="0" sz="2000" spc="-55">
                <a:solidFill>
                  <a:srgbClr val="161D22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161D22"/>
                </a:solidFill>
                <a:latin typeface="Arial MT"/>
                <a:cs typeface="Arial MT"/>
              </a:rPr>
              <a:t>workforce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86586" y="3960367"/>
            <a:ext cx="1837689" cy="412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15500"/>
              </a:lnSpc>
              <a:spcBef>
                <a:spcPts val="95"/>
              </a:spcBef>
            </a:pP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Name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:</a:t>
            </a:r>
            <a:r>
              <a:rPr dirty="0" sz="1100" spc="27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Revanth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A </a:t>
            </a:r>
            <a:r>
              <a:rPr dirty="0" sz="1100">
                <a:latin typeface="Arial MT"/>
                <a:cs typeface="Arial MT"/>
              </a:rPr>
              <a:t>Student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ID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:au820621104068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100327" y="1211580"/>
            <a:ext cx="6029325" cy="2710180"/>
            <a:chOff x="1100327" y="1211580"/>
            <a:chExt cx="6029325" cy="2710180"/>
          </a:xfrm>
        </p:grpSpPr>
        <p:sp>
          <p:nvSpPr>
            <p:cNvPr id="15" name="object 15" descr=""/>
            <p:cNvSpPr/>
            <p:nvPr/>
          </p:nvSpPr>
          <p:spPr>
            <a:xfrm>
              <a:off x="1100327" y="3919728"/>
              <a:ext cx="5953760" cy="0"/>
            </a:xfrm>
            <a:custGeom>
              <a:avLst/>
              <a:gdLst/>
              <a:ahLst/>
              <a:cxnLst/>
              <a:rect l="l" t="t" r="r" b="b"/>
              <a:pathLst>
                <a:path w="5953759" h="0">
                  <a:moveTo>
                    <a:pt x="0" y="0"/>
                  </a:moveTo>
                  <a:lnTo>
                    <a:pt x="1986661" y="0"/>
                  </a:lnTo>
                </a:path>
                <a:path w="5953759" h="0">
                  <a:moveTo>
                    <a:pt x="4593336" y="0"/>
                  </a:moveTo>
                  <a:lnTo>
                    <a:pt x="5953633" y="0"/>
                  </a:lnTo>
                </a:path>
              </a:pathLst>
            </a:custGeom>
            <a:ln w="3175">
              <a:solidFill>
                <a:srgbClr val="000000"/>
              </a:solidFill>
              <a:prstDash val="lgDashDot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4895" y="1249680"/>
              <a:ext cx="1146047" cy="66598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1760" y="1211580"/>
              <a:ext cx="667512" cy="66598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7348" y="1286256"/>
              <a:ext cx="1588008" cy="516636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5688838" y="3656838"/>
            <a:ext cx="9766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 MT"/>
                <a:cs typeface="Arial MT"/>
              </a:rPr>
              <a:t>College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Name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88838" y="3985666"/>
            <a:ext cx="16751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Arasu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Engineering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College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7172" y="730758"/>
            <a:ext cx="192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Voting</a:t>
            </a:r>
            <a:r>
              <a:rPr dirty="0" sz="1600" spc="-6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Details</a:t>
            </a:r>
            <a:r>
              <a:rPr dirty="0" sz="1600" spc="-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2583" y="1110996"/>
            <a:ext cx="6601968" cy="37139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9259" y="730758"/>
            <a:ext cx="18097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Admin</a:t>
            </a:r>
            <a:r>
              <a:rPr dirty="0" sz="1600" spc="-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Login</a:t>
            </a:r>
            <a:r>
              <a:rPr dirty="0" sz="1600" spc="-4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1095755"/>
            <a:ext cx="6835140" cy="38450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43559" y="730758"/>
            <a:ext cx="1819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Admin</a:t>
            </a:r>
            <a:r>
              <a:rPr dirty="0" sz="16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Home</a:t>
            </a:r>
            <a:r>
              <a:rPr dirty="0" sz="1600" spc="-6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1098803"/>
            <a:ext cx="6425183" cy="36149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7172" y="732866"/>
            <a:ext cx="377380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Authentication</a:t>
            </a:r>
            <a:r>
              <a:rPr dirty="0" sz="16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and</a:t>
            </a:r>
            <a:r>
              <a:rPr dirty="0" sz="1600" spc="-8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Authorization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 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6903" y="1103375"/>
            <a:ext cx="6527292" cy="36713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7172" y="730758"/>
            <a:ext cx="3106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Questions</a:t>
            </a:r>
            <a:r>
              <a:rPr dirty="0" sz="1600" spc="-4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Adding</a:t>
            </a:r>
            <a:r>
              <a:rPr dirty="0" sz="1600" spc="-3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Section</a:t>
            </a:r>
            <a:r>
              <a:rPr dirty="0" sz="1600" spc="-7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1288" y="1071372"/>
            <a:ext cx="6609588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87172" y="730758"/>
            <a:ext cx="192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Voting</a:t>
            </a:r>
            <a:r>
              <a:rPr dirty="0" sz="1600" spc="-6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Details</a:t>
            </a:r>
            <a:r>
              <a:rPr dirty="0" sz="1600" spc="-5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36" y="1083563"/>
            <a:ext cx="6475475" cy="364388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716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Technology</a:t>
            </a:r>
            <a:r>
              <a:rPr dirty="0" sz="1600" spc="-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Used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" y="1782406"/>
            <a:ext cx="2874999" cy="25137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4379" y="1712976"/>
            <a:ext cx="4165091" cy="209092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260854" y="1388440"/>
            <a:ext cx="79819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Front-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267069" y="1314957"/>
            <a:ext cx="779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Back-</a:t>
            </a:r>
            <a:r>
              <a:rPr dirty="0" sz="1400" spc="-25">
                <a:latin typeface="Arial MT"/>
                <a:cs typeface="Arial MT"/>
              </a:rPr>
              <a:t>end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0"/>
              <a:t> </a:t>
            </a:r>
            <a:r>
              <a:rPr dirty="0"/>
              <a:t>Gen</a:t>
            </a:r>
            <a:r>
              <a:rPr dirty="0" spc="-50"/>
              <a:t> </a:t>
            </a:r>
            <a:r>
              <a:rPr dirty="0"/>
              <a:t>Employability</a:t>
            </a:r>
            <a:r>
              <a:rPr dirty="0" spc="-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8129" y="1216913"/>
            <a:ext cx="8426450" cy="3307079"/>
          </a:xfrm>
          <a:custGeom>
            <a:avLst/>
            <a:gdLst/>
            <a:ahLst/>
            <a:cxnLst/>
            <a:rect l="l" t="t" r="r" b="b"/>
            <a:pathLst>
              <a:path w="8426450" h="3307079">
                <a:moveTo>
                  <a:pt x="0" y="3307079"/>
                </a:moveTo>
                <a:lnTo>
                  <a:pt x="8426196" y="3307079"/>
                </a:lnTo>
                <a:lnTo>
                  <a:pt x="8426196" y="0"/>
                </a:lnTo>
                <a:lnTo>
                  <a:pt x="0" y="0"/>
                </a:lnTo>
                <a:lnTo>
                  <a:pt x="0" y="3307079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2488" y="741934"/>
            <a:ext cx="8250555" cy="36239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Future</a:t>
            </a:r>
            <a:r>
              <a:rPr dirty="0" sz="1600" spc="-3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Enhancements</a:t>
            </a:r>
            <a:r>
              <a:rPr dirty="0" sz="1600" spc="-10" b="1">
                <a:solidFill>
                  <a:srgbClr val="374151"/>
                </a:solidFill>
                <a:latin typeface="Arial"/>
                <a:cs typeface="Arial"/>
              </a:rPr>
              <a:t>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600">
              <a:latin typeface="Arial"/>
              <a:cs typeface="Arial"/>
            </a:endParaRPr>
          </a:p>
          <a:p>
            <a:pPr marL="166370" marR="913130">
              <a:lnSpc>
                <a:spcPct val="100000"/>
              </a:lnSpc>
            </a:pP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Future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enhancements</a:t>
            </a:r>
            <a:r>
              <a:rPr dirty="0" sz="1400" spc="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framework,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several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key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features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and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improvements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considered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based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information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from</a:t>
            </a:r>
            <a:r>
              <a:rPr dirty="0" sz="1400" spc="-6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provided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sources,</a:t>
            </a:r>
            <a:endParaRPr sz="1400">
              <a:latin typeface="Calibri"/>
              <a:cs typeface="Calibri"/>
            </a:endParaRPr>
          </a:p>
          <a:p>
            <a:pPr marL="166370" marR="5080" indent="-5080">
              <a:lnSpc>
                <a:spcPct val="100000"/>
              </a:lnSpc>
              <a:buSzPct val="92857"/>
              <a:buAutoNum type="arabicPeriod"/>
              <a:tabLst>
                <a:tab pos="302895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Asynchronous</a:t>
            </a:r>
            <a:r>
              <a:rPr dirty="0" sz="1400" spc="-6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Programming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Implementing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asynchronous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programming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enhance 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performance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by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allowing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tasks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run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concurrently,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improving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responsiveness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scalability.</a:t>
            </a:r>
            <a:endParaRPr sz="1400">
              <a:latin typeface="Calibri"/>
              <a:cs typeface="Calibri"/>
            </a:endParaRPr>
          </a:p>
          <a:p>
            <a:pPr algn="just" marL="166370" marR="121285" indent="-5715">
              <a:lnSpc>
                <a:spcPct val="100000"/>
              </a:lnSpc>
              <a:buSzPct val="92857"/>
              <a:buAutoNum type="arabicPeriod"/>
              <a:tabLst>
                <a:tab pos="301625" algn="l"/>
              </a:tabLst>
            </a:pPr>
            <a:r>
              <a:rPr dirty="0" sz="1400" spc="-1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spc="-10" b="1">
                <a:solidFill>
                  <a:srgbClr val="12343A"/>
                </a:solidFill>
                <a:latin typeface="Calibri"/>
                <a:cs typeface="Calibri"/>
              </a:rPr>
              <a:t>Microservices</a:t>
            </a:r>
            <a:r>
              <a:rPr dirty="0" sz="1400" spc="-6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Architecture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6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Adopting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microservices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architecture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make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application more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modular,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easier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maintain,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scalable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by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breaking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into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smaller,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independent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 services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that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communicate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with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each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other</a:t>
            </a:r>
            <a:endParaRPr sz="1400">
              <a:latin typeface="Calibri"/>
              <a:cs typeface="Calibri"/>
            </a:endParaRPr>
          </a:p>
          <a:p>
            <a:pPr algn="just" marL="166370" marR="219710" indent="-6350">
              <a:lnSpc>
                <a:spcPct val="100000"/>
              </a:lnSpc>
              <a:spcBef>
                <a:spcPts val="5"/>
              </a:spcBef>
              <a:buSzPct val="92857"/>
              <a:buAutoNum type="arabicPeriod"/>
              <a:tabLst>
                <a:tab pos="301625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Serverless</a:t>
            </a:r>
            <a:r>
              <a:rPr dirty="0" sz="1400" spc="-6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Computing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6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Utilizing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serverless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computing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optimize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resource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utilization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reduce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costs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by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enabling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automatic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scaling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only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paying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7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actual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usage,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enhancing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application's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efficiency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cost- effectiveness.</a:t>
            </a:r>
            <a:endParaRPr sz="1400">
              <a:latin typeface="Calibri"/>
              <a:cs typeface="Calibri"/>
            </a:endParaRPr>
          </a:p>
          <a:p>
            <a:pPr marL="166370" marR="83185" indent="-5715">
              <a:lnSpc>
                <a:spcPct val="100000"/>
              </a:lnSpc>
              <a:buSzPct val="92857"/>
              <a:buAutoNum type="arabicPeriod"/>
              <a:tabLst>
                <a:tab pos="302260" algn="l"/>
              </a:tabLst>
            </a:pPr>
            <a:r>
              <a:rPr dirty="0" sz="1400" spc="-1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spc="-10" b="1">
                <a:solidFill>
                  <a:srgbClr val="12343A"/>
                </a:solidFill>
                <a:latin typeface="Calibri"/>
                <a:cs typeface="Calibri"/>
              </a:rPr>
              <a:t>Client-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Side</a:t>
            </a:r>
            <a:r>
              <a:rPr dirty="0" sz="1400" spc="-5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Encryption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6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Enhancing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security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by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implementing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client-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side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encryption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protect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sensitive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data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ensure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confidentiality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votes,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contributing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more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e-voting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platform.</a:t>
            </a:r>
            <a:endParaRPr sz="1400">
              <a:latin typeface="Calibri"/>
              <a:cs typeface="Calibri"/>
            </a:endParaRPr>
          </a:p>
          <a:p>
            <a:pPr marL="166370" marR="410845" indent="-5715">
              <a:lnSpc>
                <a:spcPct val="100000"/>
              </a:lnSpc>
              <a:buSzPct val="92857"/>
              <a:buAutoNum type="arabicPeriod"/>
              <a:tabLst>
                <a:tab pos="302260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Blockchain</a:t>
            </a:r>
            <a:r>
              <a:rPr dirty="0" sz="1400" spc="-4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Technology:</a:t>
            </a:r>
            <a:r>
              <a:rPr dirty="0" sz="1400" spc="-5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Integrating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blockchain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technology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provide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transparent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verifiable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voting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processes,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ensuring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integrity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elections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promoting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trust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system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0"/>
              <a:t> </a:t>
            </a:r>
            <a:r>
              <a:rPr dirty="0"/>
              <a:t>Gen</a:t>
            </a:r>
            <a:r>
              <a:rPr dirty="0" spc="-50"/>
              <a:t> </a:t>
            </a:r>
            <a:r>
              <a:rPr dirty="0"/>
              <a:t>Employability</a:t>
            </a:r>
            <a:r>
              <a:rPr dirty="0" spc="-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1290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Conclusion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78129" y="1216913"/>
            <a:ext cx="8426450" cy="3307079"/>
          </a:xfrm>
          <a:custGeom>
            <a:avLst/>
            <a:gdLst/>
            <a:ahLst/>
            <a:cxnLst/>
            <a:rect l="l" t="t" r="r" b="b"/>
            <a:pathLst>
              <a:path w="8426450" h="3307079">
                <a:moveTo>
                  <a:pt x="0" y="3307079"/>
                </a:moveTo>
                <a:lnTo>
                  <a:pt x="8426196" y="3307079"/>
                </a:lnTo>
                <a:lnTo>
                  <a:pt x="8426196" y="0"/>
                </a:lnTo>
                <a:lnTo>
                  <a:pt x="0" y="0"/>
                </a:lnTo>
                <a:lnTo>
                  <a:pt x="0" y="3307079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26060" rIns="0" bIns="0" rtlCol="0" vert="horz">
            <a:spAutoFit/>
          </a:bodyPr>
          <a:lstStyle/>
          <a:p>
            <a:pPr marL="12700" marR="92710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30"/>
              <a:t> </a:t>
            </a:r>
            <a:r>
              <a:rPr dirty="0"/>
              <a:t>create</a:t>
            </a:r>
            <a:r>
              <a:rPr dirty="0" spc="-2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voting</a:t>
            </a:r>
            <a:r>
              <a:rPr dirty="0" spc="-15"/>
              <a:t> </a:t>
            </a:r>
            <a:r>
              <a:rPr dirty="0" spc="-10"/>
              <a:t>application </a:t>
            </a:r>
            <a:r>
              <a:rPr dirty="0"/>
              <a:t>using</a:t>
            </a:r>
            <a:r>
              <a:rPr dirty="0" spc="-20"/>
              <a:t> </a:t>
            </a:r>
            <a:r>
              <a:rPr dirty="0"/>
              <a:t>Django,</a:t>
            </a:r>
            <a:r>
              <a:rPr dirty="0" spc="-20"/>
              <a:t> </a:t>
            </a:r>
            <a:r>
              <a:rPr dirty="0"/>
              <a:t>one</a:t>
            </a:r>
            <a:r>
              <a:rPr dirty="0" spc="-30"/>
              <a:t> </a:t>
            </a:r>
            <a:r>
              <a:rPr dirty="0"/>
              <a:t>should</a:t>
            </a:r>
            <a:r>
              <a:rPr dirty="0" spc="-25"/>
              <a:t> </a:t>
            </a:r>
            <a:r>
              <a:rPr dirty="0"/>
              <a:t>have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solid</a:t>
            </a:r>
            <a:r>
              <a:rPr dirty="0" spc="-35"/>
              <a:t> </a:t>
            </a:r>
            <a:r>
              <a:rPr dirty="0" spc="-10"/>
              <a:t>understanding</a:t>
            </a:r>
            <a:r>
              <a:rPr dirty="0" spc="5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Python</a:t>
            </a:r>
            <a:r>
              <a:rPr dirty="0" spc="-5"/>
              <a:t> </a:t>
            </a:r>
            <a:r>
              <a:rPr dirty="0" spc="-10"/>
              <a:t>programming, </a:t>
            </a:r>
            <a:r>
              <a:rPr dirty="0"/>
              <a:t>Django</a:t>
            </a:r>
            <a:r>
              <a:rPr dirty="0" spc="-35"/>
              <a:t> </a:t>
            </a:r>
            <a:r>
              <a:rPr dirty="0"/>
              <a:t>framework,</a:t>
            </a:r>
            <a:r>
              <a:rPr dirty="0" spc="-55"/>
              <a:t> </a:t>
            </a:r>
            <a:r>
              <a:rPr dirty="0"/>
              <a:t>HTML,</a:t>
            </a:r>
            <a:r>
              <a:rPr dirty="0" spc="-25"/>
              <a:t> </a:t>
            </a:r>
            <a:r>
              <a:rPr dirty="0"/>
              <a:t>CSS,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Bootstrap.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development process</a:t>
            </a:r>
            <a:r>
              <a:rPr dirty="0" spc="-40"/>
              <a:t> </a:t>
            </a:r>
            <a:r>
              <a:rPr dirty="0" spc="-10"/>
              <a:t>involves</a:t>
            </a:r>
            <a:r>
              <a:rPr dirty="0" spc="-20"/>
              <a:t> </a:t>
            </a:r>
            <a:r>
              <a:rPr dirty="0"/>
              <a:t>creating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new</a:t>
            </a:r>
            <a:r>
              <a:rPr dirty="0" spc="-20"/>
              <a:t> </a:t>
            </a:r>
            <a:r>
              <a:rPr dirty="0"/>
              <a:t>Django</a:t>
            </a:r>
            <a:r>
              <a:rPr dirty="0" spc="-30"/>
              <a:t> </a:t>
            </a:r>
            <a:r>
              <a:rPr dirty="0" spc="-10"/>
              <a:t>project, </a:t>
            </a:r>
            <a:r>
              <a:rPr dirty="0"/>
              <a:t>creating</a:t>
            </a:r>
            <a:r>
              <a:rPr dirty="0" spc="-35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Django</a:t>
            </a:r>
            <a:r>
              <a:rPr dirty="0" spc="-45"/>
              <a:t> </a:t>
            </a:r>
            <a:r>
              <a:rPr dirty="0"/>
              <a:t>app,</a:t>
            </a:r>
            <a:r>
              <a:rPr dirty="0" spc="-30"/>
              <a:t> </a:t>
            </a:r>
            <a:r>
              <a:rPr dirty="0" spc="-10"/>
              <a:t>defining</a:t>
            </a:r>
            <a:r>
              <a:rPr dirty="0" spc="-40"/>
              <a:t> </a:t>
            </a:r>
            <a:r>
              <a:rPr dirty="0"/>
              <a:t>models,</a:t>
            </a:r>
            <a:r>
              <a:rPr dirty="0" spc="-55"/>
              <a:t> </a:t>
            </a:r>
            <a:r>
              <a:rPr dirty="0"/>
              <a:t>creating</a:t>
            </a:r>
            <a:r>
              <a:rPr dirty="0" spc="-30"/>
              <a:t> </a:t>
            </a:r>
            <a:r>
              <a:rPr dirty="0"/>
              <a:t>views,</a:t>
            </a:r>
            <a:r>
              <a:rPr dirty="0" spc="-55"/>
              <a:t> </a:t>
            </a:r>
            <a:r>
              <a:rPr dirty="0" spc="-10"/>
              <a:t>defining</a:t>
            </a:r>
            <a:r>
              <a:rPr dirty="0" spc="-40"/>
              <a:t> </a:t>
            </a:r>
            <a:r>
              <a:rPr dirty="0"/>
              <a:t>templates,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creating</a:t>
            </a:r>
            <a:r>
              <a:rPr dirty="0" spc="-40"/>
              <a:t> </a:t>
            </a:r>
            <a:r>
              <a:rPr dirty="0" spc="-10"/>
              <a:t>URLs.</a:t>
            </a: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application </a:t>
            </a:r>
            <a:r>
              <a:rPr dirty="0"/>
              <a:t>can</a:t>
            </a:r>
            <a:r>
              <a:rPr dirty="0" spc="-25"/>
              <a:t> </a:t>
            </a:r>
            <a:r>
              <a:rPr dirty="0"/>
              <a:t>be</a:t>
            </a:r>
            <a:r>
              <a:rPr dirty="0" spc="-25"/>
              <a:t> </a:t>
            </a:r>
            <a:r>
              <a:rPr dirty="0"/>
              <a:t>further</a:t>
            </a:r>
            <a:r>
              <a:rPr dirty="0" spc="-35"/>
              <a:t> </a:t>
            </a:r>
            <a:r>
              <a:rPr dirty="0"/>
              <a:t>enhanced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 spc="-10"/>
              <a:t>features</a:t>
            </a:r>
            <a:r>
              <a:rPr dirty="0" spc="-20"/>
              <a:t> </a:t>
            </a:r>
            <a:r>
              <a:rPr dirty="0"/>
              <a:t>such</a:t>
            </a:r>
            <a:r>
              <a:rPr dirty="0" spc="-40"/>
              <a:t> </a:t>
            </a:r>
            <a:r>
              <a:rPr dirty="0"/>
              <a:t>as</a:t>
            </a:r>
            <a:r>
              <a:rPr dirty="0" spc="-25"/>
              <a:t> </a:t>
            </a:r>
            <a:r>
              <a:rPr dirty="0"/>
              <a:t>real-time</a:t>
            </a:r>
            <a:r>
              <a:rPr dirty="0" spc="-25"/>
              <a:t> </a:t>
            </a:r>
            <a:r>
              <a:rPr dirty="0"/>
              <a:t>results,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 spc="-10"/>
              <a:t>user-</a:t>
            </a:r>
            <a:r>
              <a:rPr dirty="0"/>
              <a:t>friendly</a:t>
            </a:r>
            <a:r>
              <a:rPr dirty="0" spc="-30"/>
              <a:t> </a:t>
            </a:r>
            <a:r>
              <a:rPr dirty="0"/>
              <a:t>interface,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50"/>
              <a:t>a </a:t>
            </a:r>
            <a:r>
              <a:rPr dirty="0"/>
              <a:t>secure</a:t>
            </a:r>
            <a:r>
              <a:rPr dirty="0" spc="-40"/>
              <a:t> </a:t>
            </a:r>
            <a:r>
              <a:rPr dirty="0"/>
              <a:t>database</a:t>
            </a:r>
            <a:r>
              <a:rPr dirty="0" spc="-25"/>
              <a:t> </a:t>
            </a:r>
            <a:r>
              <a:rPr dirty="0"/>
              <a:t>design.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50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/>
              <a:t>also</a:t>
            </a:r>
            <a:r>
              <a:rPr dirty="0" spc="-40"/>
              <a:t> </a:t>
            </a:r>
            <a:r>
              <a:rPr dirty="0"/>
              <a:t>include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50"/>
              <a:t> </a:t>
            </a:r>
            <a:r>
              <a:rPr dirty="0"/>
              <a:t>admin</a:t>
            </a:r>
            <a:r>
              <a:rPr dirty="0" spc="-40"/>
              <a:t> </a:t>
            </a:r>
            <a:r>
              <a:rPr dirty="0"/>
              <a:t>panel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 spc="-10"/>
              <a:t>managing</a:t>
            </a:r>
            <a:r>
              <a:rPr dirty="0" spc="-35"/>
              <a:t> </a:t>
            </a:r>
            <a:r>
              <a:rPr dirty="0"/>
              <a:t>elections,</a:t>
            </a:r>
            <a:r>
              <a:rPr dirty="0" spc="-25"/>
              <a:t> </a:t>
            </a:r>
            <a:r>
              <a:rPr dirty="0"/>
              <a:t>candidates,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user</a:t>
            </a:r>
            <a:r>
              <a:rPr dirty="0" spc="-35"/>
              <a:t> </a:t>
            </a:r>
            <a:r>
              <a:rPr dirty="0" spc="-10"/>
              <a:t>accounts. </a:t>
            </a:r>
            <a:r>
              <a:rPr dirty="0"/>
              <a:t>Overall,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voting</a:t>
            </a:r>
            <a:r>
              <a:rPr dirty="0" spc="-25"/>
              <a:t> </a:t>
            </a:r>
            <a:r>
              <a:rPr dirty="0" spc="-10"/>
              <a:t>application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Django</a:t>
            </a:r>
            <a:r>
              <a:rPr dirty="0" spc="-30"/>
              <a:t> </a:t>
            </a:r>
            <a:r>
              <a:rPr dirty="0"/>
              <a:t>framework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powerful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flexible</a:t>
            </a:r>
            <a:r>
              <a:rPr dirty="0" spc="-25"/>
              <a:t> </a:t>
            </a:r>
            <a:r>
              <a:rPr dirty="0"/>
              <a:t>solution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creating</a:t>
            </a:r>
            <a:r>
              <a:rPr dirty="0" spc="-25"/>
              <a:t> </a:t>
            </a:r>
            <a:r>
              <a:rPr dirty="0" spc="-10"/>
              <a:t>online </a:t>
            </a:r>
            <a:r>
              <a:rPr dirty="0"/>
              <a:t>voting</a:t>
            </a:r>
            <a:r>
              <a:rPr dirty="0" spc="-35"/>
              <a:t> </a:t>
            </a:r>
            <a:r>
              <a:rPr dirty="0"/>
              <a:t>systems</a:t>
            </a:r>
            <a:r>
              <a:rPr dirty="0" spc="-3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/>
              <a:t>can</a:t>
            </a:r>
            <a:r>
              <a:rPr dirty="0" spc="-35"/>
              <a:t> </a:t>
            </a:r>
            <a:r>
              <a:rPr dirty="0"/>
              <a:t>cater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various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40"/>
              <a:t> </a:t>
            </a:r>
            <a:r>
              <a:rPr dirty="0"/>
              <a:t>cases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requirements.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12565" y="2322652"/>
            <a:ext cx="21463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000" b="1">
                <a:solidFill>
                  <a:srgbClr val="213366"/>
                </a:solidFill>
                <a:latin typeface="Arial"/>
                <a:cs typeface="Arial"/>
              </a:rPr>
              <a:t>Thank</a:t>
            </a:r>
            <a:r>
              <a:rPr dirty="0" sz="3000" spc="-110" b="1">
                <a:solidFill>
                  <a:srgbClr val="213366"/>
                </a:solidFill>
                <a:latin typeface="Arial"/>
                <a:cs typeface="Arial"/>
              </a:rPr>
              <a:t> </a:t>
            </a:r>
            <a:r>
              <a:rPr dirty="0" sz="3200" spc="-20" b="1">
                <a:solidFill>
                  <a:srgbClr val="213366"/>
                </a:solidFill>
                <a:latin typeface="Arial"/>
                <a:cs typeface="Arial"/>
              </a:rPr>
              <a:t>You</a:t>
            </a:r>
            <a:r>
              <a:rPr dirty="0" sz="3000" spc="-20" b="1">
                <a:solidFill>
                  <a:srgbClr val="213366"/>
                </a:solidFill>
                <a:latin typeface="Arial"/>
                <a:cs typeface="Arial"/>
              </a:rPr>
              <a:t>!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4099" y="167323"/>
            <a:ext cx="3313429" cy="25590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9"/>
              </a:lnSpc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25700" y="1075182"/>
            <a:ext cx="4275455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CAPSTONE</a:t>
            </a:r>
            <a:r>
              <a:rPr dirty="0" sz="2000" spc="-90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203063"/>
                </a:solidFill>
                <a:latin typeface="Arial"/>
                <a:cs typeface="Arial"/>
              </a:rPr>
              <a:t>PROJECT</a:t>
            </a:r>
            <a:r>
              <a:rPr dirty="0" sz="2000" spc="-105" b="1">
                <a:solidFill>
                  <a:srgbClr val="203063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203063"/>
                </a:solidFill>
                <a:latin typeface="Arial"/>
                <a:cs typeface="Arial"/>
              </a:rPr>
              <a:t>SHOWCASE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46658" y="3141217"/>
            <a:ext cx="7252334" cy="556260"/>
            <a:chOff x="946658" y="3141217"/>
            <a:chExt cx="7252334" cy="556260"/>
          </a:xfrm>
        </p:grpSpPr>
        <p:sp>
          <p:nvSpPr>
            <p:cNvPr id="6" name="object 6" descr=""/>
            <p:cNvSpPr/>
            <p:nvPr/>
          </p:nvSpPr>
          <p:spPr>
            <a:xfrm>
              <a:off x="959358" y="3153917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6961632" y="0"/>
                  </a:moveTo>
                  <a:lnTo>
                    <a:pt x="265175" y="0"/>
                  </a:lnTo>
                  <a:lnTo>
                    <a:pt x="217509" y="4273"/>
                  </a:lnTo>
                  <a:lnTo>
                    <a:pt x="172645" y="16592"/>
                  </a:lnTo>
                  <a:lnTo>
                    <a:pt x="131334" y="36209"/>
                  </a:lnTo>
                  <a:lnTo>
                    <a:pt x="94324" y="62373"/>
                  </a:lnTo>
                  <a:lnTo>
                    <a:pt x="62364" y="94335"/>
                  </a:lnTo>
                  <a:lnTo>
                    <a:pt x="36203" y="131346"/>
                  </a:lnTo>
                  <a:lnTo>
                    <a:pt x="16589" y="172656"/>
                  </a:lnTo>
                  <a:lnTo>
                    <a:pt x="4272" y="217515"/>
                  </a:lnTo>
                  <a:lnTo>
                    <a:pt x="0" y="265175"/>
                  </a:lnTo>
                  <a:lnTo>
                    <a:pt x="4272" y="312836"/>
                  </a:lnTo>
                  <a:lnTo>
                    <a:pt x="16589" y="357695"/>
                  </a:lnTo>
                  <a:lnTo>
                    <a:pt x="36203" y="399005"/>
                  </a:lnTo>
                  <a:lnTo>
                    <a:pt x="62364" y="436016"/>
                  </a:lnTo>
                  <a:lnTo>
                    <a:pt x="94324" y="467978"/>
                  </a:lnTo>
                  <a:lnTo>
                    <a:pt x="131334" y="494142"/>
                  </a:lnTo>
                  <a:lnTo>
                    <a:pt x="172645" y="513759"/>
                  </a:lnTo>
                  <a:lnTo>
                    <a:pt x="217509" y="526078"/>
                  </a:lnTo>
                  <a:lnTo>
                    <a:pt x="265175" y="530351"/>
                  </a:lnTo>
                  <a:lnTo>
                    <a:pt x="6961632" y="530351"/>
                  </a:lnTo>
                  <a:lnTo>
                    <a:pt x="7009292" y="526078"/>
                  </a:lnTo>
                  <a:lnTo>
                    <a:pt x="7054151" y="513759"/>
                  </a:lnTo>
                  <a:lnTo>
                    <a:pt x="7095461" y="494142"/>
                  </a:lnTo>
                  <a:lnTo>
                    <a:pt x="7132472" y="467978"/>
                  </a:lnTo>
                  <a:lnTo>
                    <a:pt x="7164434" y="436016"/>
                  </a:lnTo>
                  <a:lnTo>
                    <a:pt x="7190598" y="399005"/>
                  </a:lnTo>
                  <a:lnTo>
                    <a:pt x="7210215" y="357695"/>
                  </a:lnTo>
                  <a:lnTo>
                    <a:pt x="7222534" y="312836"/>
                  </a:lnTo>
                  <a:lnTo>
                    <a:pt x="7226808" y="265175"/>
                  </a:lnTo>
                  <a:lnTo>
                    <a:pt x="7222534" y="217515"/>
                  </a:lnTo>
                  <a:lnTo>
                    <a:pt x="7210215" y="172656"/>
                  </a:lnTo>
                  <a:lnTo>
                    <a:pt x="7190598" y="131346"/>
                  </a:lnTo>
                  <a:lnTo>
                    <a:pt x="7164434" y="94335"/>
                  </a:lnTo>
                  <a:lnTo>
                    <a:pt x="7132472" y="62373"/>
                  </a:lnTo>
                  <a:lnTo>
                    <a:pt x="7095461" y="36209"/>
                  </a:lnTo>
                  <a:lnTo>
                    <a:pt x="7054151" y="16592"/>
                  </a:lnTo>
                  <a:lnTo>
                    <a:pt x="7009292" y="4273"/>
                  </a:lnTo>
                  <a:lnTo>
                    <a:pt x="6961632" y="0"/>
                  </a:lnTo>
                  <a:close/>
                </a:path>
              </a:pathLst>
            </a:custGeom>
            <a:solidFill>
              <a:srgbClr val="DFDD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59358" y="3153917"/>
              <a:ext cx="7226934" cy="530860"/>
            </a:xfrm>
            <a:custGeom>
              <a:avLst/>
              <a:gdLst/>
              <a:ahLst/>
              <a:cxnLst/>
              <a:rect l="l" t="t" r="r" b="b"/>
              <a:pathLst>
                <a:path w="7226934" h="530860">
                  <a:moveTo>
                    <a:pt x="0" y="265175"/>
                  </a:moveTo>
                  <a:lnTo>
                    <a:pt x="4272" y="217515"/>
                  </a:lnTo>
                  <a:lnTo>
                    <a:pt x="16589" y="172656"/>
                  </a:lnTo>
                  <a:lnTo>
                    <a:pt x="36203" y="131346"/>
                  </a:lnTo>
                  <a:lnTo>
                    <a:pt x="62364" y="94335"/>
                  </a:lnTo>
                  <a:lnTo>
                    <a:pt x="94324" y="62373"/>
                  </a:lnTo>
                  <a:lnTo>
                    <a:pt x="131334" y="36209"/>
                  </a:lnTo>
                  <a:lnTo>
                    <a:pt x="172645" y="16592"/>
                  </a:lnTo>
                  <a:lnTo>
                    <a:pt x="217509" y="4273"/>
                  </a:lnTo>
                  <a:lnTo>
                    <a:pt x="265175" y="0"/>
                  </a:lnTo>
                  <a:lnTo>
                    <a:pt x="6961632" y="0"/>
                  </a:lnTo>
                  <a:lnTo>
                    <a:pt x="7009292" y="4273"/>
                  </a:lnTo>
                  <a:lnTo>
                    <a:pt x="7054151" y="16592"/>
                  </a:lnTo>
                  <a:lnTo>
                    <a:pt x="7095461" y="36209"/>
                  </a:lnTo>
                  <a:lnTo>
                    <a:pt x="7132472" y="62373"/>
                  </a:lnTo>
                  <a:lnTo>
                    <a:pt x="7164434" y="94335"/>
                  </a:lnTo>
                  <a:lnTo>
                    <a:pt x="7190598" y="131346"/>
                  </a:lnTo>
                  <a:lnTo>
                    <a:pt x="7210215" y="172656"/>
                  </a:lnTo>
                  <a:lnTo>
                    <a:pt x="7222534" y="217515"/>
                  </a:lnTo>
                  <a:lnTo>
                    <a:pt x="7226808" y="265175"/>
                  </a:lnTo>
                  <a:lnTo>
                    <a:pt x="7222534" y="312836"/>
                  </a:lnTo>
                  <a:lnTo>
                    <a:pt x="7210215" y="357695"/>
                  </a:lnTo>
                  <a:lnTo>
                    <a:pt x="7190598" y="399005"/>
                  </a:lnTo>
                  <a:lnTo>
                    <a:pt x="7164434" y="436016"/>
                  </a:lnTo>
                  <a:lnTo>
                    <a:pt x="7132472" y="467978"/>
                  </a:lnTo>
                  <a:lnTo>
                    <a:pt x="7095461" y="494142"/>
                  </a:lnTo>
                  <a:lnTo>
                    <a:pt x="7054151" y="513759"/>
                  </a:lnTo>
                  <a:lnTo>
                    <a:pt x="7009292" y="526078"/>
                  </a:lnTo>
                  <a:lnTo>
                    <a:pt x="6961632" y="530351"/>
                  </a:lnTo>
                  <a:lnTo>
                    <a:pt x="265175" y="530351"/>
                  </a:lnTo>
                  <a:lnTo>
                    <a:pt x="217509" y="526078"/>
                  </a:lnTo>
                  <a:lnTo>
                    <a:pt x="172645" y="513759"/>
                  </a:lnTo>
                  <a:lnTo>
                    <a:pt x="131334" y="494142"/>
                  </a:lnTo>
                  <a:lnTo>
                    <a:pt x="94324" y="467978"/>
                  </a:lnTo>
                  <a:lnTo>
                    <a:pt x="62364" y="436016"/>
                  </a:lnTo>
                  <a:lnTo>
                    <a:pt x="36203" y="399005"/>
                  </a:lnTo>
                  <a:lnTo>
                    <a:pt x="16589" y="357695"/>
                  </a:lnTo>
                  <a:lnTo>
                    <a:pt x="4272" y="312836"/>
                  </a:lnTo>
                  <a:lnTo>
                    <a:pt x="0" y="265175"/>
                  </a:lnTo>
                  <a:close/>
                </a:path>
              </a:pathLst>
            </a:custGeom>
            <a:ln w="25400">
              <a:solidFill>
                <a:srgbClr val="DFDD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846833" y="3294379"/>
            <a:ext cx="54508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203062"/>
                </a:solidFill>
                <a:latin typeface="Arial"/>
                <a:cs typeface="Arial"/>
              </a:rPr>
              <a:t>Voting</a:t>
            </a:r>
            <a:r>
              <a:rPr dirty="0" sz="1400" spc="-2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3062"/>
                </a:solidFill>
                <a:latin typeface="Arial"/>
                <a:cs typeface="Arial"/>
              </a:rPr>
              <a:t>Application</a:t>
            </a:r>
            <a:r>
              <a:rPr dirty="0" sz="1400" spc="-2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3062"/>
                </a:solidFill>
                <a:latin typeface="Arial"/>
                <a:cs typeface="Arial"/>
              </a:rPr>
              <a:t>using</a:t>
            </a:r>
            <a:r>
              <a:rPr dirty="0" sz="1400" spc="-1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203062"/>
                </a:solidFill>
                <a:latin typeface="Arial"/>
                <a:cs typeface="Arial"/>
              </a:rPr>
              <a:t>Django</a:t>
            </a:r>
            <a:r>
              <a:rPr dirty="0" sz="1400" spc="-6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03062"/>
                </a:solidFill>
                <a:latin typeface="Arial"/>
                <a:cs typeface="Arial"/>
              </a:rPr>
              <a:t>Framework-Revanth(4068,AEC)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79545" y="2680461"/>
            <a:ext cx="11849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dirty="0" sz="16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15541" y="4006392"/>
            <a:ext cx="6315710" cy="5232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812800" marR="5080" indent="-800100">
              <a:lnSpc>
                <a:spcPct val="104400"/>
              </a:lnSpc>
              <a:spcBef>
                <a:spcPts val="10"/>
              </a:spcBef>
            </a:pP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Overview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Proposed</a:t>
            </a:r>
            <a:r>
              <a:rPr dirty="0" sz="16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dirty="0" sz="1600" spc="-50">
                <a:solidFill>
                  <a:srgbClr val="FFFFFF"/>
                </a:solidFill>
                <a:latin typeface="Arial MT"/>
                <a:cs typeface="Arial MT"/>
              </a:rPr>
              <a:t> | 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dirty="0" sz="16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Modelling</a:t>
            </a: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6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Results</a:t>
            </a:r>
            <a:r>
              <a:rPr dirty="0" sz="1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FFFFFF"/>
                </a:solidFill>
                <a:latin typeface="Arial MT"/>
                <a:cs typeface="Arial MT"/>
              </a:rPr>
              <a:t>|</a:t>
            </a:r>
            <a:r>
              <a:rPr dirty="0" sz="16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Arial MT"/>
                <a:cs typeface="Arial MT"/>
              </a:rPr>
              <a:t>Conclusion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0"/>
              <a:t> </a:t>
            </a:r>
            <a:r>
              <a:rPr dirty="0"/>
              <a:t>Gen</a:t>
            </a:r>
            <a:r>
              <a:rPr dirty="0" spc="-50"/>
              <a:t> </a:t>
            </a:r>
            <a:r>
              <a:rPr dirty="0"/>
              <a:t>Employability</a:t>
            </a:r>
            <a:r>
              <a:rPr dirty="0" spc="-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84264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Abstract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78129" y="1216913"/>
            <a:ext cx="8426450" cy="3307079"/>
          </a:xfrm>
          <a:custGeom>
            <a:avLst/>
            <a:gdLst/>
            <a:ahLst/>
            <a:cxnLst/>
            <a:rect l="l" t="t" r="r" b="b"/>
            <a:pathLst>
              <a:path w="8426450" h="3307079">
                <a:moveTo>
                  <a:pt x="0" y="3307079"/>
                </a:moveTo>
                <a:lnTo>
                  <a:pt x="8426196" y="3307079"/>
                </a:lnTo>
                <a:lnTo>
                  <a:pt x="8426196" y="0"/>
                </a:lnTo>
                <a:lnTo>
                  <a:pt x="0" y="0"/>
                </a:lnTo>
                <a:lnTo>
                  <a:pt x="0" y="3307079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6412" y="1885315"/>
            <a:ext cx="8122284" cy="1733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proposed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web-based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platform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that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allows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users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create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participate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online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votes.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built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framework,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popular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well-supported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Python-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based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web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that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provides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robust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foundation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building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scalable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web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applications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.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also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designed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flexible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scalable,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with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modular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architecture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that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allows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easy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customization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and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extension.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This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makes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suitable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wide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range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cases,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from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small-scale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internal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large-scale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public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elections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.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Overall,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proposed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secure,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user-friendly,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flexible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platform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for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conducting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online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votes.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Its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</a:t>
            </a:r>
            <a:r>
              <a:rPr dirty="0" sz="1400" spc="-6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ensures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robust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scalable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foundation,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while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its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focus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security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experience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makes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ideal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choice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wide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range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scenarios.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0"/>
              <a:t> </a:t>
            </a:r>
            <a:r>
              <a:rPr dirty="0"/>
              <a:t>Gen</a:t>
            </a:r>
            <a:r>
              <a:rPr dirty="0" spc="-50"/>
              <a:t> </a:t>
            </a:r>
            <a:r>
              <a:rPr dirty="0"/>
              <a:t>Employability</a:t>
            </a:r>
            <a:r>
              <a:rPr dirty="0" spc="-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9804" y="756666"/>
            <a:ext cx="1874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Problem</a:t>
            </a:r>
            <a:r>
              <a:rPr dirty="0" sz="1600" spc="-7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Statement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78129" y="1216913"/>
            <a:ext cx="8426450" cy="3307079"/>
          </a:xfrm>
          <a:custGeom>
            <a:avLst/>
            <a:gdLst/>
            <a:ahLst/>
            <a:cxnLst/>
            <a:rect l="l" t="t" r="r" b="b"/>
            <a:pathLst>
              <a:path w="8426450" h="3307079">
                <a:moveTo>
                  <a:pt x="0" y="3307079"/>
                </a:moveTo>
                <a:lnTo>
                  <a:pt x="8426196" y="3307079"/>
                </a:lnTo>
                <a:lnTo>
                  <a:pt x="8426196" y="0"/>
                </a:lnTo>
                <a:lnTo>
                  <a:pt x="0" y="0"/>
                </a:lnTo>
                <a:lnTo>
                  <a:pt x="0" y="3307079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/>
              <a:t>Online</a:t>
            </a:r>
            <a:r>
              <a:rPr dirty="0" spc="-20"/>
              <a:t> </a:t>
            </a:r>
            <a:r>
              <a:rPr dirty="0"/>
              <a:t>voting</a:t>
            </a:r>
            <a:r>
              <a:rPr dirty="0" spc="-35"/>
              <a:t> </a:t>
            </a:r>
            <a:r>
              <a:rPr dirty="0"/>
              <a:t>has</a:t>
            </a:r>
            <a:r>
              <a:rPr dirty="0" spc="-25"/>
              <a:t> </a:t>
            </a:r>
            <a:r>
              <a:rPr dirty="0"/>
              <a:t>become</a:t>
            </a:r>
            <a:r>
              <a:rPr dirty="0" spc="-35"/>
              <a:t> </a:t>
            </a:r>
            <a:r>
              <a:rPr dirty="0"/>
              <a:t>increasingly</a:t>
            </a:r>
            <a:r>
              <a:rPr dirty="0" spc="-10"/>
              <a:t> </a:t>
            </a:r>
            <a:r>
              <a:rPr dirty="0"/>
              <a:t>popular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recent</a:t>
            </a:r>
            <a:r>
              <a:rPr dirty="0" spc="-15"/>
              <a:t> </a:t>
            </a:r>
            <a:r>
              <a:rPr dirty="0"/>
              <a:t>years,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growing</a:t>
            </a:r>
            <a:r>
              <a:rPr dirty="0" spc="-50"/>
              <a:t> </a:t>
            </a:r>
            <a:r>
              <a:rPr dirty="0"/>
              <a:t>number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 spc="-10"/>
              <a:t>organizations</a:t>
            </a:r>
            <a:r>
              <a:rPr dirty="0" spc="-25"/>
              <a:t> and </a:t>
            </a:r>
            <a:r>
              <a:rPr dirty="0"/>
              <a:t>governments</a:t>
            </a:r>
            <a:r>
              <a:rPr dirty="0" spc="-40"/>
              <a:t> </a:t>
            </a:r>
            <a:r>
              <a:rPr dirty="0"/>
              <a:t>turning</a:t>
            </a:r>
            <a:r>
              <a:rPr dirty="0" spc="-25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/>
              <a:t>digital</a:t>
            </a:r>
            <a:r>
              <a:rPr dirty="0" spc="-25"/>
              <a:t> </a:t>
            </a:r>
            <a:r>
              <a:rPr dirty="0" spc="-10"/>
              <a:t>platforms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conduct</a:t>
            </a:r>
            <a:r>
              <a:rPr dirty="0" spc="-40"/>
              <a:t> </a:t>
            </a:r>
            <a:r>
              <a:rPr dirty="0"/>
              <a:t>elections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polls.</a:t>
            </a:r>
            <a:r>
              <a:rPr dirty="0" spc="-50"/>
              <a:t> </a:t>
            </a:r>
            <a:r>
              <a:rPr dirty="0"/>
              <a:t>However,</a:t>
            </a:r>
            <a:r>
              <a:rPr dirty="0" spc="-55"/>
              <a:t> </a:t>
            </a:r>
            <a:r>
              <a:rPr dirty="0"/>
              <a:t>online</a:t>
            </a:r>
            <a:r>
              <a:rPr dirty="0" spc="-40"/>
              <a:t> </a:t>
            </a:r>
            <a:r>
              <a:rPr dirty="0"/>
              <a:t>voting</a:t>
            </a:r>
            <a:r>
              <a:rPr dirty="0" spc="-35"/>
              <a:t> </a:t>
            </a:r>
            <a:r>
              <a:rPr dirty="0"/>
              <a:t>also</a:t>
            </a:r>
            <a:r>
              <a:rPr dirty="0" spc="-55"/>
              <a:t> </a:t>
            </a:r>
            <a:r>
              <a:rPr dirty="0"/>
              <a:t>presents</a:t>
            </a:r>
            <a:r>
              <a:rPr dirty="0" spc="-25"/>
              <a:t> </a:t>
            </a:r>
            <a:r>
              <a:rPr dirty="0" spc="-50"/>
              <a:t>a </a:t>
            </a:r>
            <a:r>
              <a:rPr dirty="0"/>
              <a:t>number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challenges,</a:t>
            </a:r>
            <a:r>
              <a:rPr dirty="0" spc="-25"/>
              <a:t> </a:t>
            </a:r>
            <a:r>
              <a:rPr dirty="0"/>
              <a:t>particularly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terms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security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integrity</a:t>
            </a:r>
            <a:r>
              <a:rPr dirty="0" spc="-30"/>
              <a:t> </a:t>
            </a:r>
            <a:r>
              <a:rPr dirty="0"/>
              <a:t>.</a:t>
            </a:r>
            <a:r>
              <a:rPr dirty="0" spc="-50"/>
              <a:t> </a:t>
            </a:r>
            <a:r>
              <a:rPr dirty="0"/>
              <a:t>Overall,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proposed</a:t>
            </a:r>
            <a:r>
              <a:rPr dirty="0" spc="-50"/>
              <a:t> </a:t>
            </a:r>
            <a:r>
              <a:rPr dirty="0"/>
              <a:t>voting</a:t>
            </a:r>
            <a:r>
              <a:rPr dirty="0" spc="-40"/>
              <a:t> </a:t>
            </a:r>
            <a:r>
              <a:rPr dirty="0"/>
              <a:t>application</a:t>
            </a:r>
            <a:r>
              <a:rPr dirty="0" spc="-15"/>
              <a:t> </a:t>
            </a:r>
            <a:r>
              <a:rPr dirty="0" spc="-20"/>
              <a:t>will </a:t>
            </a:r>
            <a:r>
              <a:rPr dirty="0"/>
              <a:t>address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challenges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security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integrity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online</a:t>
            </a:r>
            <a:r>
              <a:rPr dirty="0" spc="-45"/>
              <a:t> </a:t>
            </a:r>
            <a:r>
              <a:rPr dirty="0"/>
              <a:t>voting,</a:t>
            </a:r>
            <a:r>
              <a:rPr dirty="0" spc="-45"/>
              <a:t> </a:t>
            </a:r>
            <a:r>
              <a:rPr dirty="0"/>
              <a:t>while</a:t>
            </a:r>
            <a:r>
              <a:rPr dirty="0" spc="-45"/>
              <a:t> </a:t>
            </a:r>
            <a:r>
              <a:rPr dirty="0"/>
              <a:t>also</a:t>
            </a:r>
            <a:r>
              <a:rPr dirty="0" spc="-55"/>
              <a:t> </a:t>
            </a:r>
            <a:r>
              <a:rPr dirty="0"/>
              <a:t>providing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user-friendly</a:t>
            </a:r>
            <a:r>
              <a:rPr dirty="0" spc="-50"/>
              <a:t> </a:t>
            </a:r>
            <a:r>
              <a:rPr dirty="0"/>
              <a:t>platform</a:t>
            </a:r>
            <a:r>
              <a:rPr dirty="0" spc="-60"/>
              <a:t> </a:t>
            </a:r>
            <a:r>
              <a:rPr dirty="0" spc="-25"/>
              <a:t>for </a:t>
            </a:r>
            <a:r>
              <a:rPr dirty="0"/>
              <a:t>conducting</a:t>
            </a:r>
            <a:r>
              <a:rPr dirty="0" spc="-25"/>
              <a:t> </a:t>
            </a:r>
            <a:r>
              <a:rPr dirty="0"/>
              <a:t>online</a:t>
            </a:r>
            <a:r>
              <a:rPr dirty="0" spc="-35"/>
              <a:t> </a:t>
            </a:r>
            <a:r>
              <a:rPr dirty="0"/>
              <a:t>votes.</a:t>
            </a:r>
            <a:r>
              <a:rPr dirty="0" spc="-40"/>
              <a:t> </a:t>
            </a:r>
            <a:r>
              <a:rPr dirty="0"/>
              <a:t>Its</a:t>
            </a:r>
            <a:r>
              <a:rPr dirty="0" spc="-40"/>
              <a:t> </a:t>
            </a:r>
            <a:r>
              <a:rPr dirty="0"/>
              <a:t>use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Django</a:t>
            </a:r>
            <a:r>
              <a:rPr dirty="0" spc="-30"/>
              <a:t> </a:t>
            </a:r>
            <a:r>
              <a:rPr dirty="0"/>
              <a:t>framework</a:t>
            </a:r>
            <a:r>
              <a:rPr dirty="0" spc="-65"/>
              <a:t> </a:t>
            </a:r>
            <a:r>
              <a:rPr dirty="0"/>
              <a:t>will</a:t>
            </a:r>
            <a:r>
              <a:rPr dirty="0" spc="-50"/>
              <a:t> </a:t>
            </a:r>
            <a:r>
              <a:rPr dirty="0"/>
              <a:t>ensure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robust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/>
              <a:t>scalable</a:t>
            </a:r>
            <a:r>
              <a:rPr dirty="0" spc="-20"/>
              <a:t> </a:t>
            </a:r>
            <a:r>
              <a:rPr dirty="0"/>
              <a:t>foundation,</a:t>
            </a:r>
            <a:r>
              <a:rPr dirty="0" spc="-40"/>
              <a:t> </a:t>
            </a:r>
            <a:r>
              <a:rPr dirty="0"/>
              <a:t>while</a:t>
            </a:r>
            <a:r>
              <a:rPr dirty="0" spc="-45"/>
              <a:t> </a:t>
            </a:r>
            <a:r>
              <a:rPr dirty="0" spc="-25"/>
              <a:t>its </a:t>
            </a:r>
            <a:r>
              <a:rPr dirty="0"/>
              <a:t>focus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/>
              <a:t>security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user</a:t>
            </a:r>
            <a:r>
              <a:rPr dirty="0" spc="-15"/>
              <a:t> </a:t>
            </a:r>
            <a:r>
              <a:rPr dirty="0" spc="-10"/>
              <a:t>experience</a:t>
            </a:r>
            <a:r>
              <a:rPr dirty="0" spc="-5"/>
              <a:t> </a:t>
            </a:r>
            <a:r>
              <a:rPr dirty="0"/>
              <a:t>will</a:t>
            </a:r>
            <a:r>
              <a:rPr dirty="0" spc="-35"/>
              <a:t> </a:t>
            </a:r>
            <a:r>
              <a:rPr dirty="0"/>
              <a:t>make</a:t>
            </a:r>
            <a:r>
              <a:rPr dirty="0" spc="-20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20"/>
              <a:t> </a:t>
            </a:r>
            <a:r>
              <a:rPr dirty="0"/>
              <a:t>ideal</a:t>
            </a:r>
            <a:r>
              <a:rPr dirty="0" spc="-15"/>
              <a:t> </a:t>
            </a:r>
            <a:r>
              <a:rPr dirty="0"/>
              <a:t>choice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15"/>
              <a:t> </a:t>
            </a:r>
            <a:r>
              <a:rPr dirty="0"/>
              <a:t>wide</a:t>
            </a:r>
            <a:r>
              <a:rPr dirty="0" spc="-30"/>
              <a:t> </a:t>
            </a:r>
            <a:r>
              <a:rPr dirty="0"/>
              <a:t>range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35"/>
              <a:t> </a:t>
            </a:r>
            <a:r>
              <a:rPr dirty="0"/>
              <a:t>voting</a:t>
            </a:r>
            <a:r>
              <a:rPr dirty="0" spc="-20"/>
              <a:t> </a:t>
            </a:r>
            <a:r>
              <a:rPr dirty="0" spc="-10"/>
              <a:t>scenarios.</a:t>
            </a:r>
          </a:p>
          <a:p>
            <a:pPr marL="12700" marR="167005">
              <a:lnSpc>
                <a:spcPct val="100000"/>
              </a:lnSpc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addition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its</a:t>
            </a:r>
            <a:r>
              <a:rPr dirty="0" spc="-25"/>
              <a:t> </a:t>
            </a:r>
            <a:r>
              <a:rPr dirty="0"/>
              <a:t>focus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35"/>
              <a:t> </a:t>
            </a:r>
            <a:r>
              <a:rPr dirty="0"/>
              <a:t>security,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application </a:t>
            </a:r>
            <a:r>
              <a:rPr dirty="0"/>
              <a:t>will</a:t>
            </a:r>
            <a:r>
              <a:rPr dirty="0" spc="-25"/>
              <a:t> </a:t>
            </a:r>
            <a:r>
              <a:rPr dirty="0"/>
              <a:t>also</a:t>
            </a:r>
            <a:r>
              <a:rPr dirty="0" spc="-35"/>
              <a:t> </a:t>
            </a:r>
            <a:r>
              <a:rPr dirty="0"/>
              <a:t>prioritize</a:t>
            </a:r>
            <a:r>
              <a:rPr dirty="0" spc="-20"/>
              <a:t> </a:t>
            </a:r>
            <a:r>
              <a:rPr dirty="0"/>
              <a:t>user</a:t>
            </a:r>
            <a:r>
              <a:rPr dirty="0" spc="-30"/>
              <a:t> </a:t>
            </a:r>
            <a:r>
              <a:rPr dirty="0" spc="-10"/>
              <a:t>experience,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clean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 spc="-10"/>
              <a:t>intuitive </a:t>
            </a:r>
            <a:r>
              <a:rPr dirty="0"/>
              <a:t>interface</a:t>
            </a:r>
            <a:r>
              <a:rPr dirty="0" spc="-30"/>
              <a:t> </a:t>
            </a:r>
            <a:r>
              <a:rPr dirty="0"/>
              <a:t>that</a:t>
            </a:r>
            <a:r>
              <a:rPr dirty="0" spc="-25"/>
              <a:t> </a:t>
            </a:r>
            <a:r>
              <a:rPr dirty="0"/>
              <a:t>makes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35"/>
              <a:t> </a:t>
            </a:r>
            <a:r>
              <a:rPr dirty="0"/>
              <a:t>easy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create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participate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votes.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/>
              <a:t>application</a:t>
            </a:r>
            <a:r>
              <a:rPr dirty="0" spc="-20"/>
              <a:t> </a:t>
            </a:r>
            <a:r>
              <a:rPr dirty="0"/>
              <a:t>will</a:t>
            </a:r>
            <a:r>
              <a:rPr dirty="0" spc="-45"/>
              <a:t> </a:t>
            </a:r>
            <a:r>
              <a:rPr dirty="0"/>
              <a:t>support</a:t>
            </a:r>
            <a:r>
              <a:rPr dirty="0" spc="-25"/>
              <a:t> </a:t>
            </a:r>
            <a:r>
              <a:rPr dirty="0" spc="-10"/>
              <a:t>multiple </a:t>
            </a:r>
            <a:r>
              <a:rPr dirty="0"/>
              <a:t>types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votes,</a:t>
            </a:r>
            <a:r>
              <a:rPr dirty="0" spc="-25"/>
              <a:t> </a:t>
            </a:r>
            <a:r>
              <a:rPr dirty="0"/>
              <a:t>including</a:t>
            </a:r>
            <a:r>
              <a:rPr dirty="0" spc="-20"/>
              <a:t> </a:t>
            </a:r>
            <a:r>
              <a:rPr dirty="0" spc="-10"/>
              <a:t>single-</a:t>
            </a:r>
            <a:r>
              <a:rPr dirty="0"/>
              <a:t>choice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multiple-</a:t>
            </a:r>
            <a:r>
              <a:rPr dirty="0"/>
              <a:t>choice</a:t>
            </a:r>
            <a:r>
              <a:rPr dirty="0" spc="-20"/>
              <a:t> </a:t>
            </a:r>
            <a:r>
              <a:rPr dirty="0"/>
              <a:t>votes,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will</a:t>
            </a:r>
            <a:r>
              <a:rPr dirty="0" spc="-30"/>
              <a:t> </a:t>
            </a:r>
            <a:r>
              <a:rPr dirty="0"/>
              <a:t>allow</a:t>
            </a:r>
            <a:r>
              <a:rPr dirty="0" spc="-45"/>
              <a:t> </a:t>
            </a:r>
            <a:r>
              <a:rPr dirty="0"/>
              <a:t>users</a:t>
            </a:r>
            <a:r>
              <a:rPr dirty="0" spc="-3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set</a:t>
            </a:r>
            <a:r>
              <a:rPr dirty="0" spc="-30"/>
              <a:t> </a:t>
            </a:r>
            <a:r>
              <a:rPr dirty="0"/>
              <a:t>deadlines</a:t>
            </a:r>
            <a:r>
              <a:rPr dirty="0" spc="-5"/>
              <a:t> </a:t>
            </a:r>
            <a:r>
              <a:rPr dirty="0" spc="-25"/>
              <a:t>and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restrictions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each</a:t>
            </a:r>
            <a:r>
              <a:rPr dirty="0" spc="-30"/>
              <a:t> </a:t>
            </a:r>
            <a:r>
              <a:rPr dirty="0" spc="-10"/>
              <a:t>vote.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0"/>
              <a:t> </a:t>
            </a:r>
            <a:r>
              <a:rPr dirty="0"/>
              <a:t>Gen</a:t>
            </a:r>
            <a:r>
              <a:rPr dirty="0" spc="-50"/>
              <a:t> </a:t>
            </a:r>
            <a:r>
              <a:rPr dirty="0"/>
              <a:t>Employability</a:t>
            </a:r>
            <a:r>
              <a:rPr dirty="0" spc="-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8129" y="1216913"/>
            <a:ext cx="8426450" cy="3307079"/>
          </a:xfrm>
          <a:custGeom>
            <a:avLst/>
            <a:gdLst/>
            <a:ahLst/>
            <a:cxnLst/>
            <a:rect l="l" t="t" r="r" b="b"/>
            <a:pathLst>
              <a:path w="8426450" h="3307079">
                <a:moveTo>
                  <a:pt x="0" y="3307079"/>
                </a:moveTo>
                <a:lnTo>
                  <a:pt x="8426196" y="3307079"/>
                </a:lnTo>
                <a:lnTo>
                  <a:pt x="8426196" y="0"/>
                </a:lnTo>
                <a:lnTo>
                  <a:pt x="0" y="0"/>
                </a:lnTo>
                <a:lnTo>
                  <a:pt x="0" y="3307079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804" y="756666"/>
            <a:ext cx="8402955" cy="3502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Project</a:t>
            </a:r>
            <a:r>
              <a:rPr dirty="0" sz="1600" spc="-45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Overview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Arial"/>
              <a:cs typeface="Arial"/>
            </a:endParaRPr>
          </a:p>
          <a:p>
            <a:pPr marL="158750" marR="149225">
              <a:lnSpc>
                <a:spcPct val="100000"/>
              </a:lnSpc>
            </a:pP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project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overview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</a:t>
            </a:r>
            <a:r>
              <a:rPr dirty="0" sz="1400" spc="-6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involves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creating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user-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friendly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online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system.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allows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users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register,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view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real-time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results.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Here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a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steps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involved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building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application:</a:t>
            </a:r>
            <a:endParaRPr sz="1400">
              <a:latin typeface="Calibri"/>
              <a:cs typeface="Calibri"/>
            </a:endParaRPr>
          </a:p>
          <a:p>
            <a:pPr marL="295910" indent="-140970">
              <a:lnSpc>
                <a:spcPct val="100000"/>
              </a:lnSpc>
              <a:spcBef>
                <a:spcPts val="1680"/>
              </a:spcBef>
              <a:buClr>
                <a:srgbClr val="000000"/>
              </a:buClr>
              <a:buSzPct val="92857"/>
              <a:buAutoNum type="arabicPeriod"/>
              <a:tabLst>
                <a:tab pos="295910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Setting</a:t>
            </a:r>
            <a:r>
              <a:rPr dirty="0" sz="1400" spc="-5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up</a:t>
            </a:r>
            <a:r>
              <a:rPr dirty="0" sz="1400" spc="-3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4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Project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Create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project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serve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foundation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application.</a:t>
            </a:r>
            <a:endParaRPr sz="1400">
              <a:latin typeface="Calibri"/>
              <a:cs typeface="Calibri"/>
            </a:endParaRPr>
          </a:p>
          <a:p>
            <a:pPr marL="158750" marR="354965" indent="-3810">
              <a:lnSpc>
                <a:spcPct val="100000"/>
              </a:lnSpc>
              <a:buClr>
                <a:srgbClr val="000000"/>
              </a:buClr>
              <a:buSzPct val="92857"/>
              <a:buAutoNum type="arabicPeriod"/>
              <a:tabLst>
                <a:tab pos="296545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Designing</a:t>
            </a:r>
            <a:r>
              <a:rPr dirty="0" sz="1400" spc="-5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6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Database</a:t>
            </a:r>
            <a:r>
              <a:rPr dirty="0" sz="1400" spc="-6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Schema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6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Define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database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structure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store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information,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votes,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other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relevant</a:t>
            </a:r>
            <a:r>
              <a:rPr dirty="0" sz="1400" spc="-7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  <a:p>
            <a:pPr marL="158750" marR="113664" indent="-3810">
              <a:lnSpc>
                <a:spcPct val="100000"/>
              </a:lnSpc>
              <a:buClr>
                <a:srgbClr val="000000"/>
              </a:buClr>
              <a:buSzPct val="92857"/>
              <a:buAutoNum type="arabicPeriod"/>
              <a:tabLst>
                <a:tab pos="296545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Creating</a:t>
            </a:r>
            <a:r>
              <a:rPr dirty="0" sz="1400" spc="-7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User</a:t>
            </a:r>
            <a:r>
              <a:rPr dirty="0" sz="1400" spc="-4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Authentication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6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Implement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authentication</a:t>
            </a:r>
            <a:r>
              <a:rPr dirty="0" sz="1400" spc="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allow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register,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log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participate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voting.</a:t>
            </a:r>
            <a:endParaRPr sz="1400">
              <a:latin typeface="Calibri"/>
              <a:cs typeface="Calibri"/>
            </a:endParaRPr>
          </a:p>
          <a:p>
            <a:pPr marL="295910" indent="-140970">
              <a:lnSpc>
                <a:spcPct val="100000"/>
              </a:lnSpc>
              <a:buClr>
                <a:srgbClr val="000000"/>
              </a:buClr>
              <a:buSzPct val="92857"/>
              <a:buAutoNum type="arabicPeriod"/>
              <a:tabLst>
                <a:tab pos="295910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Building</a:t>
            </a:r>
            <a:r>
              <a:rPr dirty="0" sz="1400" spc="-5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5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4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Interface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6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Develop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interface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where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view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options,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select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their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choices,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and</a:t>
            </a:r>
            <a:endParaRPr sz="1400">
              <a:latin typeface="Calibri"/>
              <a:cs typeface="Calibri"/>
            </a:endParaRPr>
          </a:p>
          <a:p>
            <a:pPr marL="158750">
              <a:lnSpc>
                <a:spcPct val="100000"/>
              </a:lnSpc>
              <a:spcBef>
                <a:spcPts val="5"/>
              </a:spcBef>
            </a:pP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submit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votes.</a:t>
            </a:r>
            <a:endParaRPr sz="1400">
              <a:latin typeface="Calibri"/>
              <a:cs typeface="Calibri"/>
            </a:endParaRPr>
          </a:p>
          <a:p>
            <a:pPr marL="296545" indent="-141605">
              <a:lnSpc>
                <a:spcPct val="100000"/>
              </a:lnSpc>
              <a:buClr>
                <a:srgbClr val="000000"/>
              </a:buClr>
              <a:buSzPct val="92857"/>
              <a:buAutoNum type="arabicPeriod" startAt="5"/>
              <a:tabLst>
                <a:tab pos="296545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Implementing</a:t>
            </a:r>
            <a:r>
              <a:rPr dirty="0" sz="1400" spc="-8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Real-time</a:t>
            </a:r>
            <a:r>
              <a:rPr dirty="0" sz="1400" spc="-8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Results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7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Display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results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dynamically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provide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instant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feedback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58750" marR="5080" indent="-3810">
              <a:lnSpc>
                <a:spcPct val="100000"/>
              </a:lnSpc>
              <a:buClr>
                <a:srgbClr val="000000"/>
              </a:buClr>
              <a:buSzPct val="92857"/>
              <a:buAutoNum type="arabicPeriod" startAt="5"/>
              <a:tabLst>
                <a:tab pos="296545" algn="l"/>
              </a:tabLst>
            </a:pP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	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Developing</a:t>
            </a:r>
            <a:r>
              <a:rPr dirty="0" sz="1400" spc="-6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an</a:t>
            </a:r>
            <a:r>
              <a:rPr dirty="0" sz="1400" spc="-45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Admin</a:t>
            </a:r>
            <a:r>
              <a:rPr dirty="0" sz="1400" spc="-40" b="1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12343A"/>
                </a:solidFill>
                <a:latin typeface="Calibri"/>
                <a:cs typeface="Calibri"/>
              </a:rPr>
              <a:t>Panel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: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Build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admin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panel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manage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process,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candidates, and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accounts effectively.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30"/>
              <a:t> </a:t>
            </a:r>
            <a:r>
              <a:rPr dirty="0"/>
              <a:t>Gen</a:t>
            </a:r>
            <a:r>
              <a:rPr dirty="0" spc="-50"/>
              <a:t> </a:t>
            </a:r>
            <a:r>
              <a:rPr dirty="0"/>
              <a:t>Employability</a:t>
            </a:r>
            <a:r>
              <a:rPr dirty="0" spc="-5"/>
              <a:t> </a:t>
            </a:r>
            <a:r>
              <a:rPr dirty="0" spc="-10"/>
              <a:t>Program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78129" y="1216913"/>
            <a:ext cx="8426450" cy="3307079"/>
          </a:xfrm>
          <a:custGeom>
            <a:avLst/>
            <a:gdLst/>
            <a:ahLst/>
            <a:cxnLst/>
            <a:rect l="l" t="t" r="r" b="b"/>
            <a:pathLst>
              <a:path w="8426450" h="3307079">
                <a:moveTo>
                  <a:pt x="0" y="3307079"/>
                </a:moveTo>
                <a:lnTo>
                  <a:pt x="8426196" y="3307079"/>
                </a:lnTo>
                <a:lnTo>
                  <a:pt x="8426196" y="0"/>
                </a:lnTo>
                <a:lnTo>
                  <a:pt x="0" y="0"/>
                </a:lnTo>
                <a:lnTo>
                  <a:pt x="0" y="3307079"/>
                </a:lnTo>
                <a:close/>
              </a:path>
            </a:pathLst>
          </a:custGeom>
          <a:ln w="25400">
            <a:solidFill>
              <a:srgbClr val="20202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9804" y="756666"/>
            <a:ext cx="8364220" cy="3077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Proposed</a:t>
            </a:r>
            <a:r>
              <a:rPr dirty="0" sz="1600" spc="-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03062"/>
                </a:solidFill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  <a:p>
            <a:pPr marL="20320">
              <a:lnSpc>
                <a:spcPct val="100000"/>
              </a:lnSpc>
              <a:spcBef>
                <a:spcPts val="1565"/>
              </a:spcBef>
            </a:pPr>
            <a:r>
              <a:rPr dirty="0" sz="1400" spc="-50">
                <a:solidFill>
                  <a:srgbClr val="374151"/>
                </a:solidFill>
                <a:latin typeface="Times New Roman"/>
                <a:cs typeface="Times New Roman"/>
              </a:rPr>
              <a:t>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400">
              <a:latin typeface="Times New Roman"/>
              <a:cs typeface="Times New Roman"/>
            </a:endParaRPr>
          </a:p>
          <a:p>
            <a:pPr marL="158750" marR="5080">
              <a:lnSpc>
                <a:spcPct val="100000"/>
              </a:lnSpc>
            </a:pP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proposed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solution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create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user-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friendly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online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platform.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will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allow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register,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view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real-time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results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.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build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application,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will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be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used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foundation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due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to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robustness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scalability. 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The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will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have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user-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friendly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interface,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database,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real-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time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results,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admin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panel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for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efficient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management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5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elections,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candidates,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accounts.</a:t>
            </a:r>
            <a:endParaRPr sz="1400">
              <a:latin typeface="Calibri"/>
              <a:cs typeface="Calibri"/>
            </a:endParaRPr>
          </a:p>
          <a:p>
            <a:pPr marL="158750" marR="13335">
              <a:lnSpc>
                <a:spcPct val="100000"/>
              </a:lnSpc>
            </a:pP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summary,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proposed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solution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application</a:t>
            </a:r>
            <a:r>
              <a:rPr dirty="0" sz="1400" spc="-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using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is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secure,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user-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friendly,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flexible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platform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5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conducting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online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votes.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Its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4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the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Django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framework</a:t>
            </a:r>
            <a:r>
              <a:rPr dirty="0" sz="1400" spc="-6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ensures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robust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scalable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foundation,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while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its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focus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on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security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and</a:t>
            </a:r>
            <a:r>
              <a:rPr dirty="0" sz="1400" spc="-1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user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experience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makes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it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an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ideal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choice</a:t>
            </a:r>
            <a:r>
              <a:rPr dirty="0" sz="1400" spc="-3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for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a</a:t>
            </a:r>
            <a:r>
              <a:rPr dirty="0" sz="1400" spc="-2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wide</a:t>
            </a:r>
            <a:r>
              <a:rPr dirty="0" sz="1400" spc="-35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range</a:t>
            </a:r>
            <a:r>
              <a:rPr dirty="0" sz="1400" spc="-2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12343A"/>
                </a:solidFill>
                <a:latin typeface="Calibri"/>
                <a:cs typeface="Calibri"/>
              </a:rPr>
              <a:t>of</a:t>
            </a:r>
            <a:r>
              <a:rPr dirty="0" sz="1400" spc="-40">
                <a:solidFill>
                  <a:srgbClr val="12343A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voting</a:t>
            </a:r>
            <a:endParaRPr sz="1400">
              <a:latin typeface="Calibri"/>
              <a:cs typeface="Calibri"/>
            </a:endParaRPr>
          </a:p>
          <a:p>
            <a:pPr marL="158750">
              <a:lnSpc>
                <a:spcPct val="100000"/>
              </a:lnSpc>
              <a:spcBef>
                <a:spcPts val="15"/>
              </a:spcBef>
            </a:pPr>
            <a:r>
              <a:rPr dirty="0" sz="1400" spc="-10">
                <a:solidFill>
                  <a:srgbClr val="12343A"/>
                </a:solidFill>
                <a:latin typeface="Calibri"/>
                <a:cs typeface="Calibri"/>
              </a:rPr>
              <a:t>scenarios.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00">
              <a:latin typeface="Arial MT"/>
              <a:cs typeface="Arial MT"/>
            </a:endParaRPr>
          </a:p>
          <a:p>
            <a:pPr marL="314325">
              <a:lnSpc>
                <a:spcPct val="100000"/>
              </a:lnSpc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Home</a:t>
            </a:r>
            <a:r>
              <a:rPr dirty="0" sz="1600" spc="-5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936" y="1191767"/>
            <a:ext cx="6534911" cy="3675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0796" y="730758"/>
            <a:ext cx="939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Poll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 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316" y="1107947"/>
            <a:ext cx="6775704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461" y="132969"/>
            <a:ext cx="7258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Next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Gen</a:t>
            </a:r>
            <a:r>
              <a:rPr dirty="0" sz="18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Employability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7184" y="730758"/>
            <a:ext cx="1200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203062"/>
                </a:solidFill>
                <a:latin typeface="Arial"/>
                <a:cs typeface="Arial"/>
              </a:rPr>
              <a:t>Voting</a:t>
            </a:r>
            <a:r>
              <a:rPr dirty="0" sz="1600" spc="-30" b="1">
                <a:solidFill>
                  <a:srgbClr val="203062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203062"/>
                </a:solidFill>
                <a:latin typeface="Arial"/>
                <a:cs typeface="Arial"/>
              </a:rPr>
              <a:t>Page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216" y="1170432"/>
            <a:ext cx="6693408" cy="36545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  <dc:title>PowerPoint Presentation</dc:title>
  <dcterms:created xsi:type="dcterms:W3CDTF">2024-04-14T15:12:02Z</dcterms:created>
  <dcterms:modified xsi:type="dcterms:W3CDTF">2024-04-14T15:12:02Z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2024-04-14T00:00:00Z</vt:filetime>
  </property>
  <property fmtid="{D5CDD505-2E9C-101B-9397-08002B2CF9AE}" pid="5" name="Producer">
    <vt:lpwstr>Microsoft® PowerPoint® 2021</vt:lpwstr>
  </property>
</Properties>
</file>