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 id="2147483722" r:id="rId3"/>
  </p:sldMasterIdLst>
  <p:notesMasterIdLst>
    <p:notesMasterId r:id="rId29"/>
  </p:notesMasterIdLst>
  <p:sldIdLst>
    <p:sldId id="279" r:id="rId4"/>
    <p:sldId id="263" r:id="rId5"/>
    <p:sldId id="257" r:id="rId6"/>
    <p:sldId id="258" r:id="rId7"/>
    <p:sldId id="259" r:id="rId8"/>
    <p:sldId id="262" r:id="rId9"/>
    <p:sldId id="281" r:id="rId10"/>
    <p:sldId id="280" r:id="rId11"/>
    <p:sldId id="267" r:id="rId12"/>
    <p:sldId id="268" r:id="rId13"/>
    <p:sldId id="269" r:id="rId14"/>
    <p:sldId id="270" r:id="rId15"/>
    <p:sldId id="271" r:id="rId16"/>
    <p:sldId id="272" r:id="rId17"/>
    <p:sldId id="282" r:id="rId18"/>
    <p:sldId id="274" r:id="rId19"/>
    <p:sldId id="275" r:id="rId20"/>
    <p:sldId id="277" r:id="rId21"/>
    <p:sldId id="276" r:id="rId22"/>
    <p:sldId id="285" r:id="rId23"/>
    <p:sldId id="283" r:id="rId24"/>
    <p:sldId id="278" r:id="rId25"/>
    <p:sldId id="284"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801" autoAdjust="0"/>
  </p:normalViewPr>
  <p:slideViewPr>
    <p:cSldViewPr snapToGrid="0">
      <p:cViewPr varScale="1">
        <p:scale>
          <a:sx n="92" d="100"/>
          <a:sy n="92" d="100"/>
        </p:scale>
        <p:origin x="1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200" dirty="0"/>
              <a:t>Joint Goal Acc. @ Stanford</a:t>
            </a:r>
            <a:r>
              <a:rPr lang="en-US" altLang="zh-CN" sz="1200" baseline="0" dirty="0"/>
              <a:t> In-car Assistant</a:t>
            </a:r>
            <a:endParaRPr lang="zh-CN" altLang="en-US" sz="1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2"/>
          <c:order val="0"/>
          <c:tx>
            <c:strRef>
              <c:f>Sheet1!$B$1</c:f>
              <c:strCache>
                <c:ptCount val="1"/>
                <c:pt idx="0">
                  <c:v>SEDST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Sheet1!$B$2:$B$4</c:f>
              <c:numCache>
                <c:formatCode>General</c:formatCode>
                <c:ptCount val="3"/>
                <c:pt idx="0">
                  <c:v>0.75800000000000001</c:v>
                </c:pt>
                <c:pt idx="1">
                  <c:v>0.79600000000000004</c:v>
                </c:pt>
                <c:pt idx="2">
                  <c:v>0.82899999999999996</c:v>
                </c:pt>
              </c:numCache>
            </c:numRef>
          </c:val>
          <c:extLst>
            <c:ext xmlns:c16="http://schemas.microsoft.com/office/drawing/2014/chart" uri="{C3380CC4-5D6E-409C-BE32-E72D297353CC}">
              <c16:uniqueId val="{00000000-D190-4143-A3EC-0F0E5BB644DF}"/>
            </c:ext>
          </c:extLst>
        </c:ser>
        <c:ser>
          <c:idx val="3"/>
          <c:order val="1"/>
          <c:tx>
            <c:strRef>
              <c:f>Sheet1!$C$1</c:f>
              <c:strCache>
                <c:ptCount val="1"/>
                <c:pt idx="0">
                  <c:v>SEDST\PR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Sheet1!$C$2:$C$4</c:f>
              <c:numCache>
                <c:formatCode>General</c:formatCode>
                <c:ptCount val="3"/>
                <c:pt idx="0">
                  <c:v>0.72599999999999998</c:v>
                </c:pt>
                <c:pt idx="1">
                  <c:v>0.79600000000000004</c:v>
                </c:pt>
                <c:pt idx="2">
                  <c:v>0.82899999999999996</c:v>
                </c:pt>
              </c:numCache>
            </c:numRef>
          </c:val>
          <c:extLst>
            <c:ext xmlns:c16="http://schemas.microsoft.com/office/drawing/2014/chart" uri="{C3380CC4-5D6E-409C-BE32-E72D297353CC}">
              <c16:uniqueId val="{00000001-D190-4143-A3EC-0F0E5BB644DF}"/>
            </c:ext>
          </c:extLst>
        </c:ser>
        <c:ser>
          <c:idx val="0"/>
          <c:order val="2"/>
          <c:tx>
            <c:strRef>
              <c:f>Sheet1!$D$1</c:f>
              <c:strCache>
                <c:ptCount val="1"/>
                <c:pt idx="0">
                  <c:v>SEDST\UNLABELED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Sheet1!$D$2:$D$4</c:f>
              <c:numCache>
                <c:formatCode>General</c:formatCode>
                <c:ptCount val="3"/>
                <c:pt idx="0">
                  <c:v>0.72699999999999998</c:v>
                </c:pt>
                <c:pt idx="1">
                  <c:v>0.77200000000000002</c:v>
                </c:pt>
                <c:pt idx="2">
                  <c:v>0.82899999999999996</c:v>
                </c:pt>
              </c:numCache>
            </c:numRef>
          </c:val>
          <c:extLst>
            <c:ext xmlns:c16="http://schemas.microsoft.com/office/drawing/2014/chart" uri="{C3380CC4-5D6E-409C-BE32-E72D297353CC}">
              <c16:uniqueId val="{00000002-D190-4143-A3EC-0F0E5BB644DF}"/>
            </c:ext>
          </c:extLst>
        </c:ser>
        <c:dLbls>
          <c:showLegendKey val="0"/>
          <c:showVal val="1"/>
          <c:showCatName val="0"/>
          <c:showSerName val="0"/>
          <c:showPercent val="0"/>
          <c:showBubbleSize val="0"/>
        </c:dLbls>
        <c:gapWidth val="75"/>
        <c:axId val="649436735"/>
        <c:axId val="649437567"/>
      </c:barChart>
      <c:catAx>
        <c:axId val="649436735"/>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49437567"/>
        <c:crosses val="autoZero"/>
        <c:auto val="1"/>
        <c:lblAlgn val="ctr"/>
        <c:lblOffset val="100"/>
        <c:noMultiLvlLbl val="0"/>
      </c:catAx>
      <c:valAx>
        <c:axId val="649437567"/>
        <c:scaling>
          <c:orientation val="minMax"/>
          <c:max val="1"/>
          <c:min val="0.60000000000000009"/>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49436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Joint</a:t>
            </a:r>
            <a:r>
              <a:rPr lang="en-US" sz="1200" baseline="0" dirty="0"/>
              <a:t> Goal Acc. </a:t>
            </a:r>
            <a:r>
              <a:rPr lang="en-US" sz="1200" dirty="0"/>
              <a:t>@ Cambridge Restaurant</a:t>
            </a:r>
            <a:endParaRPr lang="zh-CN"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2"/>
          <c:order val="0"/>
          <c:tx>
            <c:strRef>
              <c:f>Sheet1!$B$1</c:f>
              <c:strCache>
                <c:ptCount val="1"/>
                <c:pt idx="0">
                  <c:v>SEDST</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Sheet1!$B$2:$B$4</c:f>
              <c:numCache>
                <c:formatCode>General</c:formatCode>
                <c:ptCount val="3"/>
                <c:pt idx="0">
                  <c:v>0.86699999999999999</c:v>
                </c:pt>
                <c:pt idx="1">
                  <c:v>0.94499999999999995</c:v>
                </c:pt>
                <c:pt idx="2">
                  <c:v>0.96199999999999997</c:v>
                </c:pt>
              </c:numCache>
            </c:numRef>
          </c:val>
          <c:extLst>
            <c:ext xmlns:c16="http://schemas.microsoft.com/office/drawing/2014/chart" uri="{C3380CC4-5D6E-409C-BE32-E72D297353CC}">
              <c16:uniqueId val="{00000000-DE22-4699-AFEB-6805543B77D2}"/>
            </c:ext>
          </c:extLst>
        </c:ser>
        <c:ser>
          <c:idx val="3"/>
          <c:order val="1"/>
          <c:tx>
            <c:strRef>
              <c:f>Sheet1!$C$1</c:f>
              <c:strCache>
                <c:ptCount val="1"/>
                <c:pt idx="0">
                  <c:v>SEDST\PR</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Sheet1!$C$2:$C$4</c:f>
              <c:numCache>
                <c:formatCode>General</c:formatCode>
                <c:ptCount val="3"/>
                <c:pt idx="0">
                  <c:v>0.85399999999999998</c:v>
                </c:pt>
                <c:pt idx="1">
                  <c:v>0.91100000000000003</c:v>
                </c:pt>
                <c:pt idx="2">
                  <c:v>0.96199999999999997</c:v>
                </c:pt>
              </c:numCache>
            </c:numRef>
          </c:val>
          <c:extLst>
            <c:ext xmlns:c16="http://schemas.microsoft.com/office/drawing/2014/chart" uri="{C3380CC4-5D6E-409C-BE32-E72D297353CC}">
              <c16:uniqueId val="{00000001-DE22-4699-AFEB-6805543B77D2}"/>
            </c:ext>
          </c:extLst>
        </c:ser>
        <c:ser>
          <c:idx val="0"/>
          <c:order val="2"/>
          <c:tx>
            <c:strRef>
              <c:f>Sheet1!$D$1</c:f>
              <c:strCache>
                <c:ptCount val="1"/>
                <c:pt idx="0">
                  <c:v>SEDST\UNLABELED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Sheet1!$D$2:$D$4</c:f>
              <c:numCache>
                <c:formatCode>General</c:formatCode>
                <c:ptCount val="3"/>
                <c:pt idx="0">
                  <c:v>0.82699999999999996</c:v>
                </c:pt>
                <c:pt idx="1">
                  <c:v>0.89600000000000002</c:v>
                </c:pt>
                <c:pt idx="2">
                  <c:v>0.96199999999999997</c:v>
                </c:pt>
              </c:numCache>
            </c:numRef>
          </c:val>
          <c:extLst>
            <c:ext xmlns:c16="http://schemas.microsoft.com/office/drawing/2014/chart" uri="{C3380CC4-5D6E-409C-BE32-E72D297353CC}">
              <c16:uniqueId val="{00000002-DE22-4699-AFEB-6805543B77D2}"/>
            </c:ext>
          </c:extLst>
        </c:ser>
        <c:dLbls>
          <c:showLegendKey val="0"/>
          <c:showVal val="1"/>
          <c:showCatName val="0"/>
          <c:showSerName val="0"/>
          <c:showPercent val="0"/>
          <c:showBubbleSize val="0"/>
        </c:dLbls>
        <c:gapWidth val="75"/>
        <c:axId val="649436735"/>
        <c:axId val="649437567"/>
      </c:barChart>
      <c:catAx>
        <c:axId val="649436735"/>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649437567"/>
        <c:crosses val="autoZero"/>
        <c:auto val="1"/>
        <c:lblAlgn val="ctr"/>
        <c:lblOffset val="100"/>
        <c:noMultiLvlLbl val="0"/>
      </c:catAx>
      <c:valAx>
        <c:axId val="649437567"/>
        <c:scaling>
          <c:orientation val="minMax"/>
          <c:max val="1"/>
          <c:min val="0.60000000000000009"/>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49436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8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Match Rate @ Cambridge Restaurant Reservation</a:t>
            </a:r>
            <a:endParaRPr lang="zh-CN"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2"/>
          <c:order val="0"/>
          <c:tx>
            <c:strRef>
              <c:f>Sheet1!$B$1</c:f>
              <c:strCache>
                <c:ptCount val="1"/>
                <c:pt idx="0">
                  <c:v>SEDST</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Sheet1!$B$2:$B$4</c:f>
              <c:numCache>
                <c:formatCode>General</c:formatCode>
                <c:ptCount val="3"/>
                <c:pt idx="0">
                  <c:v>0.85799999999999998</c:v>
                </c:pt>
                <c:pt idx="1">
                  <c:v>0.92700000000000005</c:v>
                </c:pt>
                <c:pt idx="2">
                  <c:v>0.95499999999999996</c:v>
                </c:pt>
              </c:numCache>
            </c:numRef>
          </c:val>
          <c:extLst>
            <c:ext xmlns:c16="http://schemas.microsoft.com/office/drawing/2014/chart" uri="{C3380CC4-5D6E-409C-BE32-E72D297353CC}">
              <c16:uniqueId val="{00000000-618A-48D3-A1B7-D08D9CE7ABE3}"/>
            </c:ext>
          </c:extLst>
        </c:ser>
        <c:ser>
          <c:idx val="3"/>
          <c:order val="1"/>
          <c:tx>
            <c:strRef>
              <c:f>Sheet1!$C$1</c:f>
              <c:strCache>
                <c:ptCount val="1"/>
                <c:pt idx="0">
                  <c:v>SEDST\PR</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Sheet1!$C$2:$C$4</c:f>
              <c:numCache>
                <c:formatCode>General</c:formatCode>
                <c:ptCount val="3"/>
                <c:pt idx="0">
                  <c:v>0.84799999999999998</c:v>
                </c:pt>
                <c:pt idx="1">
                  <c:v>0.90100000000000002</c:v>
                </c:pt>
                <c:pt idx="2">
                  <c:v>0.95499999999999996</c:v>
                </c:pt>
              </c:numCache>
            </c:numRef>
          </c:val>
          <c:extLst>
            <c:ext xmlns:c16="http://schemas.microsoft.com/office/drawing/2014/chart" uri="{C3380CC4-5D6E-409C-BE32-E72D297353CC}">
              <c16:uniqueId val="{00000001-618A-48D3-A1B7-D08D9CE7ABE3}"/>
            </c:ext>
          </c:extLst>
        </c:ser>
        <c:ser>
          <c:idx val="0"/>
          <c:order val="2"/>
          <c:tx>
            <c:strRef>
              <c:f>Sheet1!$D$1</c:f>
              <c:strCache>
                <c:ptCount val="1"/>
                <c:pt idx="0">
                  <c:v>SEDST\UNLABELED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Sheet1!$D$2:$D$4</c:f>
              <c:numCache>
                <c:formatCode>General</c:formatCode>
                <c:ptCount val="3"/>
                <c:pt idx="0">
                  <c:v>0.80700000000000005</c:v>
                </c:pt>
                <c:pt idx="1">
                  <c:v>0.89900000000000002</c:v>
                </c:pt>
                <c:pt idx="2">
                  <c:v>0.95499999999999996</c:v>
                </c:pt>
              </c:numCache>
            </c:numRef>
          </c:val>
          <c:extLst>
            <c:ext xmlns:c16="http://schemas.microsoft.com/office/drawing/2014/chart" uri="{C3380CC4-5D6E-409C-BE32-E72D297353CC}">
              <c16:uniqueId val="{00000002-618A-48D3-A1B7-D08D9CE7ABE3}"/>
            </c:ext>
          </c:extLst>
        </c:ser>
        <c:dLbls>
          <c:showLegendKey val="0"/>
          <c:showVal val="1"/>
          <c:showCatName val="0"/>
          <c:showSerName val="0"/>
          <c:showPercent val="0"/>
          <c:showBubbleSize val="0"/>
        </c:dLbls>
        <c:gapWidth val="75"/>
        <c:axId val="649436735"/>
        <c:axId val="649437567"/>
      </c:barChart>
      <c:catAx>
        <c:axId val="649436735"/>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649437567"/>
        <c:crosses val="autoZero"/>
        <c:auto val="1"/>
        <c:lblAlgn val="ctr"/>
        <c:lblOffset val="100"/>
        <c:noMultiLvlLbl val="0"/>
      </c:catAx>
      <c:valAx>
        <c:axId val="649437567"/>
        <c:scaling>
          <c:orientation val="minMax"/>
          <c:max val="1"/>
          <c:min val="0.60000000000000009"/>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49436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8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200" dirty="0"/>
              <a:t>Match</a:t>
            </a:r>
            <a:r>
              <a:rPr lang="en-US" altLang="zh-CN" sz="1200" baseline="0" dirty="0"/>
              <a:t> Rate</a:t>
            </a:r>
            <a:r>
              <a:rPr lang="en-US" altLang="zh-CN" sz="1200" dirty="0"/>
              <a:t> @ Stanford</a:t>
            </a:r>
            <a:r>
              <a:rPr lang="en-US" altLang="zh-CN" sz="1200" baseline="0" dirty="0"/>
              <a:t> In-car Assistant</a:t>
            </a:r>
            <a:endParaRPr lang="zh-CN" altLang="en-US" sz="12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2"/>
          <c:order val="0"/>
          <c:tx>
            <c:strRef>
              <c:f>Sheet1!$B$1</c:f>
              <c:strCache>
                <c:ptCount val="1"/>
                <c:pt idx="0">
                  <c:v>SEDST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Sheet1!$B$2:$B$4</c:f>
              <c:numCache>
                <c:formatCode>General</c:formatCode>
                <c:ptCount val="3"/>
                <c:pt idx="0">
                  <c:v>0.81299999999999994</c:v>
                </c:pt>
                <c:pt idx="1">
                  <c:v>0.83299999999999996</c:v>
                </c:pt>
                <c:pt idx="2">
                  <c:v>0.84499999999999997</c:v>
                </c:pt>
              </c:numCache>
            </c:numRef>
          </c:val>
          <c:extLst>
            <c:ext xmlns:c16="http://schemas.microsoft.com/office/drawing/2014/chart" uri="{C3380CC4-5D6E-409C-BE32-E72D297353CC}">
              <c16:uniqueId val="{00000000-1C83-4CC1-8DAB-935428E7F87F}"/>
            </c:ext>
          </c:extLst>
        </c:ser>
        <c:ser>
          <c:idx val="3"/>
          <c:order val="1"/>
          <c:tx>
            <c:strRef>
              <c:f>Sheet1!$C$1</c:f>
              <c:strCache>
                <c:ptCount val="1"/>
                <c:pt idx="0">
                  <c:v>SEDST\PR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Sheet1!$C$2:$C$4</c:f>
              <c:numCache>
                <c:formatCode>General</c:formatCode>
                <c:ptCount val="3"/>
                <c:pt idx="0">
                  <c:v>0.77</c:v>
                </c:pt>
                <c:pt idx="1">
                  <c:v>0.81200000000000006</c:v>
                </c:pt>
                <c:pt idx="2">
                  <c:v>0.84499999999999997</c:v>
                </c:pt>
              </c:numCache>
            </c:numRef>
          </c:val>
          <c:extLst>
            <c:ext xmlns:c16="http://schemas.microsoft.com/office/drawing/2014/chart" uri="{C3380CC4-5D6E-409C-BE32-E72D297353CC}">
              <c16:uniqueId val="{00000001-1C83-4CC1-8DAB-935428E7F87F}"/>
            </c:ext>
          </c:extLst>
        </c:ser>
        <c:ser>
          <c:idx val="0"/>
          <c:order val="2"/>
          <c:tx>
            <c:strRef>
              <c:f>Sheet1!$D$1</c:f>
              <c:strCache>
                <c:ptCount val="1"/>
                <c:pt idx="0">
                  <c:v>SEDST\UNLABELED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0%</c:formatCode>
                <c:ptCount val="3"/>
                <c:pt idx="0">
                  <c:v>0.25</c:v>
                </c:pt>
                <c:pt idx="1">
                  <c:v>0.5</c:v>
                </c:pt>
                <c:pt idx="2">
                  <c:v>1</c:v>
                </c:pt>
              </c:numCache>
            </c:numRef>
          </c:cat>
          <c:val>
            <c:numRef>
              <c:f>Sheet1!$D$2:$D$4</c:f>
              <c:numCache>
                <c:formatCode>General</c:formatCode>
                <c:ptCount val="3"/>
                <c:pt idx="0">
                  <c:v>0.751</c:v>
                </c:pt>
                <c:pt idx="1">
                  <c:v>0.77300000000000002</c:v>
                </c:pt>
                <c:pt idx="2">
                  <c:v>0.84499999999999997</c:v>
                </c:pt>
              </c:numCache>
            </c:numRef>
          </c:val>
          <c:extLst>
            <c:ext xmlns:c16="http://schemas.microsoft.com/office/drawing/2014/chart" uri="{C3380CC4-5D6E-409C-BE32-E72D297353CC}">
              <c16:uniqueId val="{00000002-1C83-4CC1-8DAB-935428E7F87F}"/>
            </c:ext>
          </c:extLst>
        </c:ser>
        <c:dLbls>
          <c:showLegendKey val="0"/>
          <c:showVal val="1"/>
          <c:showCatName val="0"/>
          <c:showSerName val="0"/>
          <c:showPercent val="0"/>
          <c:showBubbleSize val="0"/>
        </c:dLbls>
        <c:gapWidth val="75"/>
        <c:axId val="649436735"/>
        <c:axId val="649437567"/>
      </c:barChart>
      <c:catAx>
        <c:axId val="649436735"/>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49437567"/>
        <c:crosses val="autoZero"/>
        <c:auto val="1"/>
        <c:lblAlgn val="ctr"/>
        <c:lblOffset val="100"/>
        <c:noMultiLvlLbl val="0"/>
      </c:catAx>
      <c:valAx>
        <c:axId val="649437567"/>
        <c:scaling>
          <c:orientation val="minMax"/>
          <c:max val="1"/>
          <c:min val="0.60000000000000009"/>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49436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99304-86B2-4FB2-8D43-4163D046436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C8946599-D2B2-419C-8285-8D11D903C4EF}">
      <dgm:prSet phldrT="[文本]"/>
      <dgm:spPr/>
      <dgm:t>
        <a:bodyPr/>
        <a:lstStyle/>
        <a:p>
          <a:r>
            <a:rPr lang="en-US" altLang="zh-CN" dirty="0"/>
            <a:t>What is the phone number of a moderately priced Italian restaurant?</a:t>
          </a:r>
          <a:endParaRPr lang="zh-CN" altLang="en-US" dirty="0"/>
        </a:p>
      </dgm:t>
    </dgm:pt>
    <dgm:pt modelId="{9926176F-6B75-4740-B567-2B5BBDE81A64}" type="parTrans" cxnId="{C671F1FE-7017-4E89-A7AF-6F58F4F91D26}">
      <dgm:prSet/>
      <dgm:spPr/>
      <dgm:t>
        <a:bodyPr/>
        <a:lstStyle/>
        <a:p>
          <a:endParaRPr lang="zh-CN" altLang="en-US"/>
        </a:p>
      </dgm:t>
    </dgm:pt>
    <dgm:pt modelId="{FE414C08-C221-4028-8E9B-35592F75A1AA}" type="sibTrans" cxnId="{C671F1FE-7017-4E89-A7AF-6F58F4F91D26}">
      <dgm:prSet/>
      <dgm:spPr/>
      <dgm:t>
        <a:bodyPr/>
        <a:lstStyle/>
        <a:p>
          <a:endParaRPr lang="zh-CN" altLang="en-US"/>
        </a:p>
      </dgm:t>
    </dgm:pt>
    <dgm:pt modelId="{040879A2-E0DE-4863-8188-9BB0E17ABBFD}">
      <dgm:prSet phldrT="[文本]"/>
      <dgm:spPr/>
      <dgm:t>
        <a:bodyPr/>
        <a:lstStyle/>
        <a:p>
          <a:r>
            <a:rPr lang="en-US" altLang="zh-CN" dirty="0"/>
            <a:t>KB-retrieval(key=moderate, </a:t>
          </a:r>
          <a:r>
            <a:rPr lang="en-US" altLang="zh-CN" dirty="0" err="1"/>
            <a:t>italian</a:t>
          </a:r>
          <a:r>
            <a:rPr lang="en-US" altLang="zh-CN" dirty="0"/>
            <a:t>)</a:t>
          </a:r>
          <a:endParaRPr lang="zh-CN" altLang="en-US" dirty="0"/>
        </a:p>
      </dgm:t>
    </dgm:pt>
    <dgm:pt modelId="{A5191144-D41C-4106-AB4E-6CD82AB1F9DD}" type="parTrans" cxnId="{46D615E9-1EC1-4D3A-9CC0-05A81874C8F3}">
      <dgm:prSet/>
      <dgm:spPr/>
      <dgm:t>
        <a:bodyPr/>
        <a:lstStyle/>
        <a:p>
          <a:endParaRPr lang="zh-CN" altLang="en-US"/>
        </a:p>
      </dgm:t>
    </dgm:pt>
    <dgm:pt modelId="{84C48D12-114E-43B9-80C3-DE171CAD492D}" type="sibTrans" cxnId="{46D615E9-1EC1-4D3A-9CC0-05A81874C8F3}">
      <dgm:prSet/>
      <dgm:spPr/>
      <dgm:t>
        <a:bodyPr/>
        <a:lstStyle/>
        <a:p>
          <a:endParaRPr lang="zh-CN" altLang="en-US"/>
        </a:p>
      </dgm:t>
    </dgm:pt>
    <dgm:pt modelId="{76AFB414-C7A0-4227-9886-53B88247708D}">
      <dgm:prSet phldrT="[文本]"/>
      <dgm:spPr/>
      <dgm:t>
        <a:bodyPr/>
        <a:lstStyle/>
        <a:p>
          <a:r>
            <a:rPr lang="en-US" altLang="zh-CN" dirty="0"/>
            <a:t>The phone number for RESTAURANT_A is PHONE_NUMBER_A</a:t>
          </a:r>
          <a:endParaRPr lang="zh-CN" altLang="en-US" dirty="0"/>
        </a:p>
      </dgm:t>
    </dgm:pt>
    <dgm:pt modelId="{436BC58B-24EF-406B-B1FD-C7B20060E05D}" type="parTrans" cxnId="{DD318F1C-6D9E-49B5-A55D-D197BE2C63A1}">
      <dgm:prSet/>
      <dgm:spPr/>
      <dgm:t>
        <a:bodyPr/>
        <a:lstStyle/>
        <a:p>
          <a:endParaRPr lang="zh-CN" altLang="en-US"/>
        </a:p>
      </dgm:t>
    </dgm:pt>
    <dgm:pt modelId="{DE7960A0-9229-4464-996E-7F62E9F1D167}" type="sibTrans" cxnId="{DD318F1C-6D9E-49B5-A55D-D197BE2C63A1}">
      <dgm:prSet/>
      <dgm:spPr/>
      <dgm:t>
        <a:bodyPr/>
        <a:lstStyle/>
        <a:p>
          <a:endParaRPr lang="zh-CN" altLang="en-US"/>
        </a:p>
      </dgm:t>
    </dgm:pt>
    <dgm:pt modelId="{E77470A8-97E1-400C-8BC7-E0FA2B2265FD}">
      <dgm:prSet/>
      <dgm:spPr/>
      <dgm:t>
        <a:bodyPr/>
        <a:lstStyle/>
        <a:p>
          <a:r>
            <a:rPr lang="en-US" altLang="zh-CN" dirty="0"/>
            <a:t>The phone number for &lt;NAME_SLOT&gt; is &lt;PHONE_SLOT&gt;</a:t>
          </a:r>
          <a:endParaRPr lang="zh-CN" altLang="en-US" dirty="0"/>
        </a:p>
      </dgm:t>
    </dgm:pt>
    <dgm:pt modelId="{9C418C8D-6CAD-463A-B6B4-8E810FBAF672}" type="parTrans" cxnId="{F71DFFC2-2C73-4C00-A9B8-97F567785AC4}">
      <dgm:prSet/>
      <dgm:spPr/>
      <dgm:t>
        <a:bodyPr/>
        <a:lstStyle/>
        <a:p>
          <a:endParaRPr lang="zh-CN" altLang="en-US"/>
        </a:p>
      </dgm:t>
    </dgm:pt>
    <dgm:pt modelId="{9A266116-9DBF-49CB-9884-66FB22CAC031}" type="sibTrans" cxnId="{F71DFFC2-2C73-4C00-A9B8-97F567785AC4}">
      <dgm:prSet/>
      <dgm:spPr/>
      <dgm:t>
        <a:bodyPr/>
        <a:lstStyle/>
        <a:p>
          <a:endParaRPr lang="zh-CN" altLang="en-US"/>
        </a:p>
      </dgm:t>
    </dgm:pt>
    <dgm:pt modelId="{6512A266-C2EE-46FD-8D0E-B2DD94F0C535}" type="pres">
      <dgm:prSet presAssocID="{7B599304-86B2-4FB2-8D43-4163D046436E}" presName="outerComposite" presStyleCnt="0">
        <dgm:presLayoutVars>
          <dgm:chMax val="5"/>
          <dgm:dir/>
          <dgm:resizeHandles val="exact"/>
        </dgm:presLayoutVars>
      </dgm:prSet>
      <dgm:spPr/>
    </dgm:pt>
    <dgm:pt modelId="{993ED040-E281-416A-822B-161CDFA4B972}" type="pres">
      <dgm:prSet presAssocID="{7B599304-86B2-4FB2-8D43-4163D046436E}" presName="dummyMaxCanvas" presStyleCnt="0">
        <dgm:presLayoutVars/>
      </dgm:prSet>
      <dgm:spPr/>
    </dgm:pt>
    <dgm:pt modelId="{602562C9-BB48-489D-9EC4-5E33447AE830}" type="pres">
      <dgm:prSet presAssocID="{7B599304-86B2-4FB2-8D43-4163D046436E}" presName="FourNodes_1" presStyleLbl="node1" presStyleIdx="0" presStyleCnt="4">
        <dgm:presLayoutVars>
          <dgm:bulletEnabled val="1"/>
        </dgm:presLayoutVars>
      </dgm:prSet>
      <dgm:spPr/>
    </dgm:pt>
    <dgm:pt modelId="{F5FEC266-A149-4B33-AEED-D9A583054B7A}" type="pres">
      <dgm:prSet presAssocID="{7B599304-86B2-4FB2-8D43-4163D046436E}" presName="FourNodes_2" presStyleLbl="node1" presStyleIdx="1" presStyleCnt="4">
        <dgm:presLayoutVars>
          <dgm:bulletEnabled val="1"/>
        </dgm:presLayoutVars>
      </dgm:prSet>
      <dgm:spPr/>
    </dgm:pt>
    <dgm:pt modelId="{00EEBEEA-863F-4242-8F01-ECA4903E9A43}" type="pres">
      <dgm:prSet presAssocID="{7B599304-86B2-4FB2-8D43-4163D046436E}" presName="FourNodes_3" presStyleLbl="node1" presStyleIdx="2" presStyleCnt="4">
        <dgm:presLayoutVars>
          <dgm:bulletEnabled val="1"/>
        </dgm:presLayoutVars>
      </dgm:prSet>
      <dgm:spPr/>
    </dgm:pt>
    <dgm:pt modelId="{9A2B01A6-F1C4-4477-B387-E52CBEFF48D4}" type="pres">
      <dgm:prSet presAssocID="{7B599304-86B2-4FB2-8D43-4163D046436E}" presName="FourNodes_4" presStyleLbl="node1" presStyleIdx="3" presStyleCnt="4">
        <dgm:presLayoutVars>
          <dgm:bulletEnabled val="1"/>
        </dgm:presLayoutVars>
      </dgm:prSet>
      <dgm:spPr/>
    </dgm:pt>
    <dgm:pt modelId="{F2D982B3-4C1D-4E5F-BBD4-CB4FA2F64AAB}" type="pres">
      <dgm:prSet presAssocID="{7B599304-86B2-4FB2-8D43-4163D046436E}" presName="FourConn_1-2" presStyleLbl="fgAccFollowNode1" presStyleIdx="0" presStyleCnt="3">
        <dgm:presLayoutVars>
          <dgm:bulletEnabled val="1"/>
        </dgm:presLayoutVars>
      </dgm:prSet>
      <dgm:spPr/>
    </dgm:pt>
    <dgm:pt modelId="{DCE8099F-6375-4659-B4BD-8908ACE3270E}" type="pres">
      <dgm:prSet presAssocID="{7B599304-86B2-4FB2-8D43-4163D046436E}" presName="FourConn_2-3" presStyleLbl="fgAccFollowNode1" presStyleIdx="1" presStyleCnt="3">
        <dgm:presLayoutVars>
          <dgm:bulletEnabled val="1"/>
        </dgm:presLayoutVars>
      </dgm:prSet>
      <dgm:spPr/>
    </dgm:pt>
    <dgm:pt modelId="{B2225BC6-F2BF-45DE-8734-7D73FAB049ED}" type="pres">
      <dgm:prSet presAssocID="{7B599304-86B2-4FB2-8D43-4163D046436E}" presName="FourConn_3-4" presStyleLbl="fgAccFollowNode1" presStyleIdx="2" presStyleCnt="3">
        <dgm:presLayoutVars>
          <dgm:bulletEnabled val="1"/>
        </dgm:presLayoutVars>
      </dgm:prSet>
      <dgm:spPr/>
    </dgm:pt>
    <dgm:pt modelId="{D4B7FAA7-D062-47AC-8245-FE924D9AFD90}" type="pres">
      <dgm:prSet presAssocID="{7B599304-86B2-4FB2-8D43-4163D046436E}" presName="FourNodes_1_text" presStyleLbl="node1" presStyleIdx="3" presStyleCnt="4">
        <dgm:presLayoutVars>
          <dgm:bulletEnabled val="1"/>
        </dgm:presLayoutVars>
      </dgm:prSet>
      <dgm:spPr/>
    </dgm:pt>
    <dgm:pt modelId="{E418599C-9779-43D4-9D95-3071EB4791BA}" type="pres">
      <dgm:prSet presAssocID="{7B599304-86B2-4FB2-8D43-4163D046436E}" presName="FourNodes_2_text" presStyleLbl="node1" presStyleIdx="3" presStyleCnt="4">
        <dgm:presLayoutVars>
          <dgm:bulletEnabled val="1"/>
        </dgm:presLayoutVars>
      </dgm:prSet>
      <dgm:spPr/>
    </dgm:pt>
    <dgm:pt modelId="{60D5FE98-D7B3-4FC5-8064-D3A73022270F}" type="pres">
      <dgm:prSet presAssocID="{7B599304-86B2-4FB2-8D43-4163D046436E}" presName="FourNodes_3_text" presStyleLbl="node1" presStyleIdx="3" presStyleCnt="4">
        <dgm:presLayoutVars>
          <dgm:bulletEnabled val="1"/>
        </dgm:presLayoutVars>
      </dgm:prSet>
      <dgm:spPr/>
    </dgm:pt>
    <dgm:pt modelId="{C47FDE9C-3B59-49F6-99B1-CC99977A05CD}" type="pres">
      <dgm:prSet presAssocID="{7B599304-86B2-4FB2-8D43-4163D046436E}" presName="FourNodes_4_text" presStyleLbl="node1" presStyleIdx="3" presStyleCnt="4">
        <dgm:presLayoutVars>
          <dgm:bulletEnabled val="1"/>
        </dgm:presLayoutVars>
      </dgm:prSet>
      <dgm:spPr/>
    </dgm:pt>
  </dgm:ptLst>
  <dgm:cxnLst>
    <dgm:cxn modelId="{57FA6805-84E1-4802-A2C8-AAB34491F9A8}" type="presOf" srcId="{9A266116-9DBF-49CB-9884-66FB22CAC031}" destId="{B2225BC6-F2BF-45DE-8734-7D73FAB049ED}" srcOrd="0" destOrd="0" presId="urn:microsoft.com/office/officeart/2005/8/layout/vProcess5"/>
    <dgm:cxn modelId="{E1D70E12-DCF5-4104-83E0-984DE3054731}" type="presOf" srcId="{C8946599-D2B2-419C-8285-8D11D903C4EF}" destId="{D4B7FAA7-D062-47AC-8245-FE924D9AFD90}" srcOrd="1" destOrd="0" presId="urn:microsoft.com/office/officeart/2005/8/layout/vProcess5"/>
    <dgm:cxn modelId="{DD318F1C-6D9E-49B5-A55D-D197BE2C63A1}" srcId="{7B599304-86B2-4FB2-8D43-4163D046436E}" destId="{76AFB414-C7A0-4227-9886-53B88247708D}" srcOrd="3" destOrd="0" parTransId="{436BC58B-24EF-406B-B1FD-C7B20060E05D}" sibTransId="{DE7960A0-9229-4464-996E-7F62E9F1D167}"/>
    <dgm:cxn modelId="{BAAC621D-BA51-4947-A72F-A78BF4D5635F}" type="presOf" srcId="{E77470A8-97E1-400C-8BC7-E0FA2B2265FD}" destId="{60D5FE98-D7B3-4FC5-8064-D3A73022270F}" srcOrd="1" destOrd="0" presId="urn:microsoft.com/office/officeart/2005/8/layout/vProcess5"/>
    <dgm:cxn modelId="{357A5D28-2FBD-43C4-B63A-4A00213A313E}" type="presOf" srcId="{E77470A8-97E1-400C-8BC7-E0FA2B2265FD}" destId="{00EEBEEA-863F-4242-8F01-ECA4903E9A43}" srcOrd="0" destOrd="0" presId="urn:microsoft.com/office/officeart/2005/8/layout/vProcess5"/>
    <dgm:cxn modelId="{1EB2E42A-D9FC-4059-A49C-27D8C4D4E87A}" type="presOf" srcId="{76AFB414-C7A0-4227-9886-53B88247708D}" destId="{C47FDE9C-3B59-49F6-99B1-CC99977A05CD}" srcOrd="1" destOrd="0" presId="urn:microsoft.com/office/officeart/2005/8/layout/vProcess5"/>
    <dgm:cxn modelId="{EA28DF50-23DF-4FFF-8CC4-87E57C5A6463}" type="presOf" srcId="{7B599304-86B2-4FB2-8D43-4163D046436E}" destId="{6512A266-C2EE-46FD-8D0E-B2DD94F0C535}" srcOrd="0" destOrd="0" presId="urn:microsoft.com/office/officeart/2005/8/layout/vProcess5"/>
    <dgm:cxn modelId="{7AA2EE5D-81AC-4DF4-829A-CDF8A597E4D1}" type="presOf" srcId="{FE414C08-C221-4028-8E9B-35592F75A1AA}" destId="{F2D982B3-4C1D-4E5F-BBD4-CB4FA2F64AAB}" srcOrd="0" destOrd="0" presId="urn:microsoft.com/office/officeart/2005/8/layout/vProcess5"/>
    <dgm:cxn modelId="{A61FC561-7ABB-41DA-A448-C1E7E94F8E46}" type="presOf" srcId="{040879A2-E0DE-4863-8188-9BB0E17ABBFD}" destId="{F5FEC266-A149-4B33-AEED-D9A583054B7A}" srcOrd="0" destOrd="0" presId="urn:microsoft.com/office/officeart/2005/8/layout/vProcess5"/>
    <dgm:cxn modelId="{0F457065-EAE4-4309-8AB5-ADB3D89CEE1E}" type="presOf" srcId="{040879A2-E0DE-4863-8188-9BB0E17ABBFD}" destId="{E418599C-9779-43D4-9D95-3071EB4791BA}" srcOrd="1" destOrd="0" presId="urn:microsoft.com/office/officeart/2005/8/layout/vProcess5"/>
    <dgm:cxn modelId="{995AA4B6-BF20-483E-9D46-AFC4F95205EA}" type="presOf" srcId="{C8946599-D2B2-419C-8285-8D11D903C4EF}" destId="{602562C9-BB48-489D-9EC4-5E33447AE830}" srcOrd="0" destOrd="0" presId="urn:microsoft.com/office/officeart/2005/8/layout/vProcess5"/>
    <dgm:cxn modelId="{F71DFFC2-2C73-4C00-A9B8-97F567785AC4}" srcId="{7B599304-86B2-4FB2-8D43-4163D046436E}" destId="{E77470A8-97E1-400C-8BC7-E0FA2B2265FD}" srcOrd="2" destOrd="0" parTransId="{9C418C8D-6CAD-463A-B6B4-8E810FBAF672}" sibTransId="{9A266116-9DBF-49CB-9884-66FB22CAC031}"/>
    <dgm:cxn modelId="{67A586C9-E589-41CC-BA3C-43805E0470E6}" type="presOf" srcId="{84C48D12-114E-43B9-80C3-DE171CAD492D}" destId="{DCE8099F-6375-4659-B4BD-8908ACE3270E}" srcOrd="0" destOrd="0" presId="urn:microsoft.com/office/officeart/2005/8/layout/vProcess5"/>
    <dgm:cxn modelId="{DA1760DA-5098-4F01-B06E-0BEFD0FE6288}" type="presOf" srcId="{76AFB414-C7A0-4227-9886-53B88247708D}" destId="{9A2B01A6-F1C4-4477-B387-E52CBEFF48D4}" srcOrd="0" destOrd="0" presId="urn:microsoft.com/office/officeart/2005/8/layout/vProcess5"/>
    <dgm:cxn modelId="{46D615E9-1EC1-4D3A-9CC0-05A81874C8F3}" srcId="{7B599304-86B2-4FB2-8D43-4163D046436E}" destId="{040879A2-E0DE-4863-8188-9BB0E17ABBFD}" srcOrd="1" destOrd="0" parTransId="{A5191144-D41C-4106-AB4E-6CD82AB1F9DD}" sibTransId="{84C48D12-114E-43B9-80C3-DE171CAD492D}"/>
    <dgm:cxn modelId="{C671F1FE-7017-4E89-A7AF-6F58F4F91D26}" srcId="{7B599304-86B2-4FB2-8D43-4163D046436E}" destId="{C8946599-D2B2-419C-8285-8D11D903C4EF}" srcOrd="0" destOrd="0" parTransId="{9926176F-6B75-4740-B567-2B5BBDE81A64}" sibTransId="{FE414C08-C221-4028-8E9B-35592F75A1AA}"/>
    <dgm:cxn modelId="{E1C504A1-20E3-460B-9796-A14D4C208F1C}" type="presParOf" srcId="{6512A266-C2EE-46FD-8D0E-B2DD94F0C535}" destId="{993ED040-E281-416A-822B-161CDFA4B972}" srcOrd="0" destOrd="0" presId="urn:microsoft.com/office/officeart/2005/8/layout/vProcess5"/>
    <dgm:cxn modelId="{306E2A4C-520C-43F9-926D-40F1BEC0F5D6}" type="presParOf" srcId="{6512A266-C2EE-46FD-8D0E-B2DD94F0C535}" destId="{602562C9-BB48-489D-9EC4-5E33447AE830}" srcOrd="1" destOrd="0" presId="urn:microsoft.com/office/officeart/2005/8/layout/vProcess5"/>
    <dgm:cxn modelId="{66A04BC6-0304-4C9C-8530-50D6DE845E2B}" type="presParOf" srcId="{6512A266-C2EE-46FD-8D0E-B2DD94F0C535}" destId="{F5FEC266-A149-4B33-AEED-D9A583054B7A}" srcOrd="2" destOrd="0" presId="urn:microsoft.com/office/officeart/2005/8/layout/vProcess5"/>
    <dgm:cxn modelId="{637341D2-D0B3-4967-9521-BBEA752395C0}" type="presParOf" srcId="{6512A266-C2EE-46FD-8D0E-B2DD94F0C535}" destId="{00EEBEEA-863F-4242-8F01-ECA4903E9A43}" srcOrd="3" destOrd="0" presId="urn:microsoft.com/office/officeart/2005/8/layout/vProcess5"/>
    <dgm:cxn modelId="{AAE6EEB3-74A7-4DFE-8AF2-45B5850E48E5}" type="presParOf" srcId="{6512A266-C2EE-46FD-8D0E-B2DD94F0C535}" destId="{9A2B01A6-F1C4-4477-B387-E52CBEFF48D4}" srcOrd="4" destOrd="0" presId="urn:microsoft.com/office/officeart/2005/8/layout/vProcess5"/>
    <dgm:cxn modelId="{F2E0874F-FBB9-481D-8B75-A98C95E01A7D}" type="presParOf" srcId="{6512A266-C2EE-46FD-8D0E-B2DD94F0C535}" destId="{F2D982B3-4C1D-4E5F-BBD4-CB4FA2F64AAB}" srcOrd="5" destOrd="0" presId="urn:microsoft.com/office/officeart/2005/8/layout/vProcess5"/>
    <dgm:cxn modelId="{5D218EE3-1FE2-4A19-909E-CDFE91841E68}" type="presParOf" srcId="{6512A266-C2EE-46FD-8D0E-B2DD94F0C535}" destId="{DCE8099F-6375-4659-B4BD-8908ACE3270E}" srcOrd="6" destOrd="0" presId="urn:microsoft.com/office/officeart/2005/8/layout/vProcess5"/>
    <dgm:cxn modelId="{5A0171B6-C8DC-4B42-A6C2-8FB248024F6B}" type="presParOf" srcId="{6512A266-C2EE-46FD-8D0E-B2DD94F0C535}" destId="{B2225BC6-F2BF-45DE-8734-7D73FAB049ED}" srcOrd="7" destOrd="0" presId="urn:microsoft.com/office/officeart/2005/8/layout/vProcess5"/>
    <dgm:cxn modelId="{02132EF0-B9BB-46E2-9354-43FCA7505632}" type="presParOf" srcId="{6512A266-C2EE-46FD-8D0E-B2DD94F0C535}" destId="{D4B7FAA7-D062-47AC-8245-FE924D9AFD90}" srcOrd="8" destOrd="0" presId="urn:microsoft.com/office/officeart/2005/8/layout/vProcess5"/>
    <dgm:cxn modelId="{BD9A2867-2B5F-4A26-99EF-C38C1298B169}" type="presParOf" srcId="{6512A266-C2EE-46FD-8D0E-B2DD94F0C535}" destId="{E418599C-9779-43D4-9D95-3071EB4791BA}" srcOrd="9" destOrd="0" presId="urn:microsoft.com/office/officeart/2005/8/layout/vProcess5"/>
    <dgm:cxn modelId="{2DB9EAA0-625E-4B13-971B-62C55D7D51F7}" type="presParOf" srcId="{6512A266-C2EE-46FD-8D0E-B2DD94F0C535}" destId="{60D5FE98-D7B3-4FC5-8064-D3A73022270F}" srcOrd="10" destOrd="0" presId="urn:microsoft.com/office/officeart/2005/8/layout/vProcess5"/>
    <dgm:cxn modelId="{C0689887-B9CA-4066-B2C6-E6C98A7EB715}" type="presParOf" srcId="{6512A266-C2EE-46FD-8D0E-B2DD94F0C535}" destId="{C47FDE9C-3B59-49F6-99B1-CC99977A05C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562C9-BB48-489D-9EC4-5E33447AE830}">
      <dsp:nvSpPr>
        <dsp:cNvPr id="0" name=""/>
        <dsp:cNvSpPr/>
      </dsp:nvSpPr>
      <dsp:spPr>
        <a:xfrm>
          <a:off x="0" y="0"/>
          <a:ext cx="5090160" cy="7277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t>What is the phone number of a moderately priced Italian restaurant?</a:t>
          </a:r>
          <a:endParaRPr lang="zh-CN" altLang="en-US" sz="1700" kern="1200" dirty="0"/>
        </a:p>
      </dsp:txBody>
      <dsp:txXfrm>
        <a:off x="21314" y="21314"/>
        <a:ext cx="4243400" cy="685092"/>
      </dsp:txXfrm>
    </dsp:sp>
    <dsp:sp modelId="{F5FEC266-A149-4B33-AEED-D9A583054B7A}">
      <dsp:nvSpPr>
        <dsp:cNvPr id="0" name=""/>
        <dsp:cNvSpPr/>
      </dsp:nvSpPr>
      <dsp:spPr>
        <a:xfrm>
          <a:off x="426300" y="860033"/>
          <a:ext cx="5090160" cy="7277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t>KB-retrieval(key=moderate, </a:t>
          </a:r>
          <a:r>
            <a:rPr lang="en-US" altLang="zh-CN" sz="1700" kern="1200" dirty="0" err="1"/>
            <a:t>italian</a:t>
          </a:r>
          <a:r>
            <a:rPr lang="en-US" altLang="zh-CN" sz="1700" kern="1200" dirty="0"/>
            <a:t>)</a:t>
          </a:r>
          <a:endParaRPr lang="zh-CN" altLang="en-US" sz="1700" kern="1200" dirty="0"/>
        </a:p>
      </dsp:txBody>
      <dsp:txXfrm>
        <a:off x="447614" y="881347"/>
        <a:ext cx="4148212" cy="685092"/>
      </dsp:txXfrm>
    </dsp:sp>
    <dsp:sp modelId="{00EEBEEA-863F-4242-8F01-ECA4903E9A43}">
      <dsp:nvSpPr>
        <dsp:cNvPr id="0" name=""/>
        <dsp:cNvSpPr/>
      </dsp:nvSpPr>
      <dsp:spPr>
        <a:xfrm>
          <a:off x="846239" y="1720067"/>
          <a:ext cx="5090160" cy="7277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t>The phone number for &lt;NAME_SLOT&gt; is &lt;PHONE_SLOT&gt;</a:t>
          </a:r>
          <a:endParaRPr lang="zh-CN" altLang="en-US" sz="1700" kern="1200" dirty="0"/>
        </a:p>
      </dsp:txBody>
      <dsp:txXfrm>
        <a:off x="867553" y="1741381"/>
        <a:ext cx="4154575" cy="685092"/>
      </dsp:txXfrm>
    </dsp:sp>
    <dsp:sp modelId="{9A2B01A6-F1C4-4477-B387-E52CBEFF48D4}">
      <dsp:nvSpPr>
        <dsp:cNvPr id="0" name=""/>
        <dsp:cNvSpPr/>
      </dsp:nvSpPr>
      <dsp:spPr>
        <a:xfrm>
          <a:off x="1272539" y="2580101"/>
          <a:ext cx="5090160" cy="7277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zh-CN" sz="1700" kern="1200" dirty="0"/>
            <a:t>The phone number for RESTAURANT_A is PHONE_NUMBER_A</a:t>
          </a:r>
          <a:endParaRPr lang="zh-CN" altLang="en-US" sz="1700" kern="1200" dirty="0"/>
        </a:p>
      </dsp:txBody>
      <dsp:txXfrm>
        <a:off x="1293853" y="2601415"/>
        <a:ext cx="4148212" cy="685092"/>
      </dsp:txXfrm>
    </dsp:sp>
    <dsp:sp modelId="{F2D982B3-4C1D-4E5F-BBD4-CB4FA2F64AAB}">
      <dsp:nvSpPr>
        <dsp:cNvPr id="0" name=""/>
        <dsp:cNvSpPr/>
      </dsp:nvSpPr>
      <dsp:spPr>
        <a:xfrm>
          <a:off x="4617141" y="557368"/>
          <a:ext cx="473018" cy="47301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723570" y="557368"/>
        <a:ext cx="260160" cy="355946"/>
      </dsp:txXfrm>
    </dsp:sp>
    <dsp:sp modelId="{DCE8099F-6375-4659-B4BD-8908ACE3270E}">
      <dsp:nvSpPr>
        <dsp:cNvPr id="0" name=""/>
        <dsp:cNvSpPr/>
      </dsp:nvSpPr>
      <dsp:spPr>
        <a:xfrm>
          <a:off x="5043442" y="1417401"/>
          <a:ext cx="473018" cy="47301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149871" y="1417401"/>
        <a:ext cx="260160" cy="355946"/>
      </dsp:txXfrm>
    </dsp:sp>
    <dsp:sp modelId="{B2225BC6-F2BF-45DE-8734-7D73FAB049ED}">
      <dsp:nvSpPr>
        <dsp:cNvPr id="0" name=""/>
        <dsp:cNvSpPr/>
      </dsp:nvSpPr>
      <dsp:spPr>
        <a:xfrm>
          <a:off x="5463380" y="2277435"/>
          <a:ext cx="473018" cy="47301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569809" y="2277435"/>
        <a:ext cx="260160" cy="3559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BC2D6-0451-4087-AB55-FC10F89C21AA}" type="datetimeFigureOut">
              <a:rPr lang="en-US" smtClean="0"/>
              <a:t>6/14/19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9243F-2BEC-4823-BCBB-3E637B1A7991}" type="slidenum">
              <a:rPr lang="en-US" smtClean="0"/>
              <a:t>‹#›</a:t>
            </a:fld>
            <a:endParaRPr lang="en-US"/>
          </a:p>
        </p:txBody>
      </p:sp>
    </p:spTree>
    <p:extLst>
      <p:ext uri="{BB962C8B-B14F-4D97-AF65-F5344CB8AC3E}">
        <p14:creationId xmlns:p14="http://schemas.microsoft.com/office/powerpoint/2010/main" val="1796949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a:t>
            </a:fld>
            <a:endParaRPr lang="en-US"/>
          </a:p>
        </p:txBody>
      </p:sp>
    </p:spTree>
    <p:extLst>
      <p:ext uri="{BB962C8B-B14F-4D97-AF65-F5344CB8AC3E}">
        <p14:creationId xmlns:p14="http://schemas.microsoft.com/office/powerpoint/2010/main" val="452172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inspiration</a:t>
            </a:r>
            <a:r>
              <a:rPr lang="en-US" altLang="zh-CN" baseline="0" dirty="0"/>
              <a:t> and the principle behind the </a:t>
            </a:r>
            <a:r>
              <a:rPr lang="en-US" altLang="zh-CN" baseline="0" dirty="0" err="1"/>
              <a:t>copyflow</a:t>
            </a:r>
            <a:r>
              <a:rPr lang="en-US" altLang="zh-CN" baseline="0" dirty="0"/>
              <a:t> network is that the </a:t>
            </a:r>
            <a:r>
              <a:rPr lang="en-US" altLang="zh-CN" sz="1200" dirty="0"/>
              <a:t>patterns of repeating of keywords could indicate dialogue states.</a:t>
            </a:r>
            <a:r>
              <a:rPr lang="en-US" altLang="zh-CN" sz="1200" baseline="0" dirty="0"/>
              <a:t> </a:t>
            </a:r>
            <a:r>
              <a:rPr lang="en-US" altLang="zh-CN" sz="1200" dirty="0"/>
              <a:t>The co-occurrence</a:t>
            </a:r>
            <a:r>
              <a:rPr lang="en-US" altLang="zh-CN" sz="1200" baseline="0" dirty="0"/>
              <a:t> may span over multiple dialogue turns. To generate such words correctly, the model should learn to store them in the dialogue states, which is the only access to dialogue history for the model.  &lt;explain example&gt; This pattern is also pervasive in larger non-task oriented dialogues.</a:t>
            </a:r>
            <a:endParaRPr lang="en-US" altLang="zh-CN" sz="1200" dirty="0"/>
          </a:p>
          <a:p>
            <a:endParaRPr lang="en-US" altLang="zh-CN" dirty="0"/>
          </a:p>
          <a:p>
            <a:r>
              <a:rPr lang="en-US" altLang="zh-CN" dirty="0"/>
              <a:t>To</a:t>
            </a:r>
            <a:r>
              <a:rPr lang="en-US" altLang="zh-CN" baseline="0" dirty="0"/>
              <a:t> achieve the goal that the state span generates appropriate dialogue states and that the response generate state-aware responses, the </a:t>
            </a:r>
            <a:r>
              <a:rPr lang="en-US" altLang="zh-CN" baseline="0" dirty="0" err="1"/>
              <a:t>copyflows</a:t>
            </a:r>
            <a:r>
              <a:rPr lang="en-US" altLang="zh-CN" baseline="0" dirty="0"/>
              <a:t> need to be organized in a proper way. There are two major kinds of copy flow and both have an intuitive explanation.</a:t>
            </a:r>
          </a:p>
          <a:p>
            <a:endParaRPr lang="en-US" altLang="zh-CN" baseline="0" dirty="0"/>
          </a:p>
          <a:p>
            <a:r>
              <a:rPr lang="en-US" altLang="zh-CN" baseline="0" dirty="0"/>
              <a:t>There is a </a:t>
            </a:r>
            <a:r>
              <a:rPr lang="en-US" altLang="zh-CN" baseline="0" dirty="0" err="1"/>
              <a:t>copyflow</a:t>
            </a:r>
            <a:r>
              <a:rPr lang="en-US" altLang="zh-CN" baseline="0" dirty="0"/>
              <a:t> from the concatenation of the encoder input to the state span, and from state span to response. This two-step copying enables the model to cache keywords in state spans. We also observe that the model can generate new words in state spans which can be further copied to the response. Both of the actions can be learned in unsupervised scenarios.</a:t>
            </a:r>
          </a:p>
          <a:p>
            <a:endParaRPr lang="en-US" altLang="zh-CN" baseline="0" dirty="0"/>
          </a:p>
          <a:p>
            <a:r>
              <a:rPr lang="en-US" altLang="zh-CN" baseline="0" dirty="0"/>
              <a:t>There is another copy flow from previous state spans to current state spans. It enables the model to handle long-term dependency and allow the model to learn from keyword </a:t>
            </a:r>
            <a:r>
              <a:rPr lang="en-US" altLang="zh-CN" baseline="0" dirty="0" err="1"/>
              <a:t>coocurrence</a:t>
            </a:r>
            <a:r>
              <a:rPr lang="en-US" altLang="zh-CN" baseline="0" dirty="0"/>
              <a:t> over multiple dialogue turns.</a:t>
            </a:r>
          </a:p>
          <a:p>
            <a:endParaRPr lang="en-US" altLang="zh-CN" dirty="0"/>
          </a:p>
          <a:p>
            <a:r>
              <a:rPr lang="en-US" altLang="zh-CN" dirty="0"/>
              <a:t>Up to now, I have introduced a</a:t>
            </a:r>
            <a:r>
              <a:rPr lang="en-US" altLang="zh-CN" baseline="0" dirty="0"/>
              <a:t> model architecture that make it easier for the model to learn from annotated dialogue states and make it possible to generate dialogue states as explicit word sequence without supervision. However, to achieve this better, we need further training techniques. </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10</a:t>
            </a:fld>
            <a:endParaRPr lang="en-US"/>
          </a:p>
        </p:txBody>
      </p:sp>
    </p:spTree>
    <p:extLst>
      <p:ext uri="{BB962C8B-B14F-4D97-AF65-F5344CB8AC3E}">
        <p14:creationId xmlns:p14="http://schemas.microsoft.com/office/powerpoint/2010/main" val="147045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 propose posterior</a:t>
            </a:r>
            <a:r>
              <a:rPr lang="en-US" altLang="zh-CN" baseline="0" dirty="0"/>
              <a:t> regularization for training. Before introducing this, let’s focus on what the model introduced previously actually calculates. The connection of the modules are actually organized as a directed probabilistic graph. &lt;explain, xx conditioned by&gt;We build another helper network or posterior network, that additionally task the response of the response at current turn as an input. Therefore this posterior network is not a casual system and can not be used during response generation. However, the output of this network can help the original prior network.</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11</a:t>
            </a:fld>
            <a:endParaRPr lang="en-US"/>
          </a:p>
        </p:txBody>
      </p:sp>
    </p:spTree>
    <p:extLst>
      <p:ext uri="{BB962C8B-B14F-4D97-AF65-F5344CB8AC3E}">
        <p14:creationId xmlns:p14="http://schemas.microsoft.com/office/powerpoint/2010/main" val="754944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For semi-supervised</a:t>
            </a:r>
            <a:r>
              <a:rPr lang="en-US" altLang="zh-CN" baseline="0" dirty="0"/>
              <a:t> learning scenarios for task-oriented datasets, there is a KL loss regularizing the output of the prior state span to the posterior state span. Given limited data, the posterior network learns better than the prior network because it is exposed to more inputs because it exposed to more inputs. The output of the prior network is forced to be close to that of the posterior network, thereby introducing weak supervision.</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12</a:t>
            </a:fld>
            <a:endParaRPr lang="en-US"/>
          </a:p>
        </p:txBody>
      </p:sp>
    </p:spTree>
    <p:extLst>
      <p:ext uri="{BB962C8B-B14F-4D97-AF65-F5344CB8AC3E}">
        <p14:creationId xmlns:p14="http://schemas.microsoft.com/office/powerpoint/2010/main" val="340751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In</a:t>
            </a:r>
            <a:r>
              <a:rPr lang="en-US" altLang="zh-CN" baseline="0" dirty="0"/>
              <a:t> unsupervised scenarios, we completely have no annotated dialogue state data for training for both prior and posterior network. But still we can make posterior network a helper for the prior network. We adjust the input and output of the posterior network as an auto-encoder. The posterior network now learns to reconstruct the encoder’s input, which consists of previous response, current input, and response in current turn. With such a structure of </a:t>
            </a:r>
            <a:r>
              <a:rPr lang="en-US" altLang="zh-CN" baseline="0" dirty="0" err="1"/>
              <a:t>autoencoder</a:t>
            </a:r>
            <a:r>
              <a:rPr lang="en-US" altLang="zh-CN" baseline="0" dirty="0"/>
              <a:t>, the model learns to cache keywords into the state span.</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13</a:t>
            </a:fld>
            <a:endParaRPr lang="en-US"/>
          </a:p>
        </p:txBody>
      </p:sp>
    </p:spTree>
    <p:extLst>
      <p:ext uri="{BB962C8B-B14F-4D97-AF65-F5344CB8AC3E}">
        <p14:creationId xmlns:p14="http://schemas.microsoft.com/office/powerpoint/2010/main" val="1179593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a:t>
            </a:r>
            <a:r>
              <a:rPr lang="en-US" altLang="zh-CN" baseline="0" dirty="0"/>
              <a:t> loss in unsupervised scenarios consists of loss of response generation, reconstruction, and the regularization loss. Here the posterior network learns compacted representation of its input at its state span. Although the prior network can explore a generation strategy of the state span, it is regularized towards the posterior network. The </a:t>
            </a:r>
            <a:r>
              <a:rPr lang="en-US" altLang="zh-CN" baseline="0" dirty="0" err="1"/>
              <a:t>autoencoder</a:t>
            </a:r>
            <a:r>
              <a:rPr lang="en-US" altLang="zh-CN" baseline="0" dirty="0"/>
              <a:t> and its state is quite easy to learn, and it provides supervision signals for the prior network. Therefore, the output of the state span gets much cleaner now.</a:t>
            </a:r>
          </a:p>
        </p:txBody>
      </p:sp>
      <p:sp>
        <p:nvSpPr>
          <p:cNvPr id="4" name="灯片编号占位符 3"/>
          <p:cNvSpPr>
            <a:spLocks noGrp="1"/>
          </p:cNvSpPr>
          <p:nvPr>
            <p:ph type="sldNum" sz="quarter" idx="10"/>
          </p:nvPr>
        </p:nvSpPr>
        <p:spPr/>
        <p:txBody>
          <a:bodyPr/>
          <a:lstStyle/>
          <a:p>
            <a:fld id="{CAF9243F-2BEC-4823-BCBB-3E637B1A7991}" type="slidenum">
              <a:rPr lang="en-US" smtClean="0"/>
              <a:t>14</a:t>
            </a:fld>
            <a:endParaRPr lang="en-US"/>
          </a:p>
        </p:txBody>
      </p:sp>
    </p:spTree>
    <p:extLst>
      <p:ext uri="{BB962C8B-B14F-4D97-AF65-F5344CB8AC3E}">
        <p14:creationId xmlns:p14="http://schemas.microsoft.com/office/powerpoint/2010/main" val="3388814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a:t>
            </a:r>
            <a:r>
              <a:rPr lang="en-US" altLang="zh-CN" baseline="0" dirty="0"/>
              <a:t> first briefly discuss current approaches for neural dialogue generation. Then we introduce bottlenecks of current approaches and thereby elicit our motivation for explicit state tracking. We discuss the proposed methods in two aspects, the architecture and the training respectively. We then present our experiments and draw </a:t>
            </a:r>
            <a:r>
              <a:rPr lang="en-US" altLang="zh-CN" baseline="0" dirty="0" err="1"/>
              <a:t>conlusions</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15</a:t>
            </a:fld>
            <a:endParaRPr lang="en-US"/>
          </a:p>
        </p:txBody>
      </p:sp>
    </p:spTree>
    <p:extLst>
      <p:ext uri="{BB962C8B-B14F-4D97-AF65-F5344CB8AC3E}">
        <p14:creationId xmlns:p14="http://schemas.microsoft.com/office/powerpoint/2010/main" val="740856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 experiment our</a:t>
            </a:r>
            <a:r>
              <a:rPr lang="en-US" altLang="zh-CN" baseline="0" dirty="0"/>
              <a:t> model on two task-oriented dataset and two non-task oriented dataset. Cambridge restaurant reservation and Stanford in car assistant datasets are for task-oriented dialogue systems, and they include annotated dialogue states. Ubuntu Dialogue corpus and JD.com customer service corpus are for non-task oriented dialogues and do not have annotations for dialogue states. </a:t>
            </a:r>
          </a:p>
          <a:p>
            <a:endParaRPr lang="en-US" altLang="zh-CN" baseline="0" dirty="0"/>
          </a:p>
          <a:p>
            <a:r>
              <a:rPr lang="en-US" altLang="zh-CN" baseline="0" dirty="0"/>
              <a:t>We work on following research questions.</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16</a:t>
            </a:fld>
            <a:endParaRPr lang="en-US"/>
          </a:p>
        </p:txBody>
      </p:sp>
    </p:spTree>
    <p:extLst>
      <p:ext uri="{BB962C8B-B14F-4D97-AF65-F5344CB8AC3E}">
        <p14:creationId xmlns:p14="http://schemas.microsoft.com/office/powerpoint/2010/main" val="2458864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For task-oriented</a:t>
            </a:r>
            <a:r>
              <a:rPr lang="en-US" altLang="zh-CN" baseline="0" dirty="0"/>
              <a:t> dialogue systems, we majorly compare among SEDST, SEDST without posterior regularization and SEDST that trained only on labeled data. Comparisons with other baselines is included in the paper. The first metric we adopt is joint goal accuracy, that whether all the constraints for knowledge base search generated in the state span are correct in a turn. The left chart is for Cambridge restaurant reservation dataset, and the right chart is for Stanford in-car assistant dataset. We observe that SEDST outperforms SEDST without posterior regularization, and SDEST that only trained on label data.</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17</a:t>
            </a:fld>
            <a:endParaRPr lang="en-US"/>
          </a:p>
        </p:txBody>
      </p:sp>
    </p:spTree>
    <p:extLst>
      <p:ext uri="{BB962C8B-B14F-4D97-AF65-F5344CB8AC3E}">
        <p14:creationId xmlns:p14="http://schemas.microsoft.com/office/powerpoint/2010/main" val="1584727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a:t>
            </a:r>
            <a:r>
              <a:rPr lang="en-US" altLang="zh-CN" baseline="0" dirty="0"/>
              <a:t> employ final entity match rate, which calculate the proportion of the dialogue where the state span in the final turn is correct. We observe a similar tendency. Therefore we can draw some conclusion. From the fact that SEDST outperforms that trained without unlabeled data, we know our model can utilize unlabeled data for learning. From the fact that SEDST outperforms that without posterior regularization, we know that posterior regularization is effective.</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18</a:t>
            </a:fld>
            <a:endParaRPr lang="en-US"/>
          </a:p>
        </p:txBody>
      </p:sp>
    </p:spTree>
    <p:extLst>
      <p:ext uri="{BB962C8B-B14F-4D97-AF65-F5344CB8AC3E}">
        <p14:creationId xmlns:p14="http://schemas.microsoft.com/office/powerpoint/2010/main" val="1234076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en-US" altLang="zh-CN" dirty="0"/>
              <a:t>Evaluation</a:t>
            </a:r>
            <a:r>
              <a:rPr lang="en-US" altLang="zh-CN" baseline="0" dirty="0"/>
              <a:t> of response quality in non-task oriented dialogue systems is not trivial because the commonly used metrics like BLEU or ROUGE score correlates badly with human evaluation. Here we employ embedding based metrics, which evaluates the similarity of the generated and ground truth responses in embedding space. From the table we find that our model outperforms most of the baseline. Quite notably, </a:t>
            </a:r>
            <a:r>
              <a:rPr lang="en-US" altLang="zh-CN" sz="1200" dirty="0"/>
              <a:t>our model outperforms VHRED and HVMN, which employs continuous latent variables for state tracking</a:t>
            </a:r>
          </a:p>
        </p:txBody>
      </p:sp>
      <p:sp>
        <p:nvSpPr>
          <p:cNvPr id="4" name="灯片编号占位符 3"/>
          <p:cNvSpPr>
            <a:spLocks noGrp="1"/>
          </p:cNvSpPr>
          <p:nvPr>
            <p:ph type="sldNum" sz="quarter" idx="10"/>
          </p:nvPr>
        </p:nvSpPr>
        <p:spPr/>
        <p:txBody>
          <a:bodyPr/>
          <a:lstStyle/>
          <a:p>
            <a:fld id="{CAF9243F-2BEC-4823-BCBB-3E637B1A7991}" type="slidenum">
              <a:rPr lang="en-US" smtClean="0"/>
              <a:t>19</a:t>
            </a:fld>
            <a:endParaRPr lang="en-US"/>
          </a:p>
        </p:txBody>
      </p:sp>
    </p:spTree>
    <p:extLst>
      <p:ext uri="{BB962C8B-B14F-4D97-AF65-F5344CB8AC3E}">
        <p14:creationId xmlns:p14="http://schemas.microsoft.com/office/powerpoint/2010/main" val="71968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a:t>
            </a:r>
            <a:r>
              <a:rPr lang="en-US" altLang="zh-CN" baseline="0" dirty="0"/>
              <a:t> first briefly discuss current approaches for neural dialogue generation. Then we introduce bottlenecks of current approaches and thereby elicit our motivation for explicit state tracking. We discuss the proposed methods in two aspects, the architecture and the training respectively. We then present our experiments and draw </a:t>
            </a:r>
            <a:r>
              <a:rPr lang="en-US" altLang="zh-CN" baseline="0" dirty="0" err="1"/>
              <a:t>conlusions</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2</a:t>
            </a:fld>
            <a:endParaRPr lang="en-US"/>
          </a:p>
        </p:txBody>
      </p:sp>
    </p:spTree>
    <p:extLst>
      <p:ext uri="{BB962C8B-B14F-4D97-AF65-F5344CB8AC3E}">
        <p14:creationId xmlns:p14="http://schemas.microsoft.com/office/powerpoint/2010/main" val="1482391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21</a:t>
            </a:fld>
            <a:endParaRPr lang="en-US"/>
          </a:p>
        </p:txBody>
      </p:sp>
    </p:spTree>
    <p:extLst>
      <p:ext uri="{BB962C8B-B14F-4D97-AF65-F5344CB8AC3E}">
        <p14:creationId xmlns:p14="http://schemas.microsoft.com/office/powerpoint/2010/main" val="2260413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In</a:t>
            </a:r>
            <a:r>
              <a:rPr lang="en-US" altLang="zh-CN" baseline="0" dirty="0"/>
              <a:t> this paper we have focused on both task-oriented and non-task oriented dialogue systems. </a:t>
            </a:r>
          </a:p>
          <a:p>
            <a:r>
              <a:rPr lang="en-US" altLang="zh-CN" baseline="0" dirty="0"/>
              <a:t>For task-oriented dialogue systems, our model utilize unannotated data for learning.</a:t>
            </a:r>
          </a:p>
          <a:p>
            <a:r>
              <a:rPr lang="en-US" altLang="zh-CN" baseline="0" dirty="0"/>
              <a:t>For non-task-oriented dialogue systems, our model generate explicit dialogue states and improves response generation</a:t>
            </a:r>
          </a:p>
          <a:p>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22</a:t>
            </a:fld>
            <a:endParaRPr lang="en-US"/>
          </a:p>
        </p:txBody>
      </p:sp>
    </p:spTree>
    <p:extLst>
      <p:ext uri="{BB962C8B-B14F-4D97-AF65-F5344CB8AC3E}">
        <p14:creationId xmlns:p14="http://schemas.microsoft.com/office/powerpoint/2010/main" val="3940899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In</a:t>
            </a:r>
            <a:r>
              <a:rPr lang="en-US" altLang="zh-CN" baseline="0" dirty="0"/>
              <a:t> this paper we have focused on both task-oriented and non-task oriented dialogue systems. </a:t>
            </a:r>
          </a:p>
          <a:p>
            <a:r>
              <a:rPr lang="en-US" altLang="zh-CN" baseline="0" dirty="0"/>
              <a:t>For task-oriented dialogue systems, our model utilize unannotated data for learning.</a:t>
            </a:r>
          </a:p>
          <a:p>
            <a:r>
              <a:rPr lang="en-US" altLang="zh-CN" baseline="0" dirty="0"/>
              <a:t>For non-task-oriented dialogue systems, our model generate explicit dialogue states and improves response generation</a:t>
            </a:r>
          </a:p>
          <a:p>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23</a:t>
            </a:fld>
            <a:endParaRPr lang="en-US"/>
          </a:p>
        </p:txBody>
      </p:sp>
    </p:spTree>
    <p:extLst>
      <p:ext uri="{BB962C8B-B14F-4D97-AF65-F5344CB8AC3E}">
        <p14:creationId xmlns:p14="http://schemas.microsoft.com/office/powerpoint/2010/main" val="398924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aseline="0" dirty="0"/>
              <a:t>People might be unfamiliar with state tracking, but nowadays almost everyone has tried dialogue systems. Dialogue systems are receiving increasing attention in multiple applications. </a:t>
            </a:r>
          </a:p>
          <a:p>
            <a:endParaRPr lang="en-US" altLang="zh-CN" baseline="0" dirty="0"/>
          </a:p>
          <a:p>
            <a:r>
              <a:rPr lang="en-US" altLang="zh-CN" baseline="0" dirty="0"/>
              <a:t>In our research we divide current dialogue systems into two categories – Task oriented and non-task oriented dialogue systems. They have their own features. Task oriented dialogue systems are often used for AI assistants, and their goal is to retrieve a specific entity from a knowledge base and request or inform users with cohesive responses. To achieve these goals, they typically interact with knowledge bases. Non-task oriented dialogue systems are majorly used for forum question answering or chit chat robots. The goal is to provide informative and cohesive responses. They are typically trained with raw corpus like forum conversational logs, and thus all the domain specific knowledge is embedded in the corpus, and therefore they do not interact with knowledge bases. In addition, the corpus for training non-task oriented dialogue systems are enormous.</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3</a:t>
            </a:fld>
            <a:endParaRPr lang="en-US"/>
          </a:p>
        </p:txBody>
      </p:sp>
    </p:spTree>
    <p:extLst>
      <p:ext uri="{BB962C8B-B14F-4D97-AF65-F5344CB8AC3E}">
        <p14:creationId xmlns:p14="http://schemas.microsoft.com/office/powerpoint/2010/main" val="55873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(a)Image from internet</a:t>
            </a:r>
          </a:p>
          <a:p>
            <a:endParaRPr lang="en-US" dirty="0"/>
          </a:p>
          <a:p>
            <a:r>
              <a:rPr lang="en-US" dirty="0"/>
              <a:t>There</a:t>
            </a:r>
            <a:r>
              <a:rPr lang="en-US" baseline="0" dirty="0"/>
              <a:t> are a lot of frameworks to implement dialogue systems. Among them, end-to-end training of dialogue systems is developing fast. They can be implemented with recurrent neural networks and sequence-to-sequence learning framework. The encoder encodes contexts, and the decoder decodes responses. Here are some variations of sequence-to-sequence models. Hierarchical encoder-decoder or HRED models the dialogue contexts in a hierarchy of words and turns. Therefore HRED can better handle long-term dependencies in dialogues. </a:t>
            </a:r>
            <a:r>
              <a:rPr lang="en-US" baseline="0" dirty="0" err="1"/>
              <a:t>Sequicity</a:t>
            </a:r>
            <a:r>
              <a:rPr lang="en-US" baseline="0" dirty="0"/>
              <a:t> framework is a task-oriented dialogue system framework that the whole pipeline of task-oriented dialogues are implemented with e2e trainable seq2seq models.</a:t>
            </a:r>
            <a:endParaRPr lang="en-US" dirty="0"/>
          </a:p>
        </p:txBody>
      </p:sp>
      <p:sp>
        <p:nvSpPr>
          <p:cNvPr id="4" name="Slide Number Placeholder 3"/>
          <p:cNvSpPr>
            <a:spLocks noGrp="1"/>
          </p:cNvSpPr>
          <p:nvPr>
            <p:ph type="sldNum" sz="quarter" idx="10"/>
          </p:nvPr>
        </p:nvSpPr>
        <p:spPr/>
        <p:txBody>
          <a:bodyPr/>
          <a:lstStyle/>
          <a:p>
            <a:fld id="{CAF9243F-2BEC-4823-BCBB-3E637B1A7991}" type="slidenum">
              <a:rPr lang="en-US" smtClean="0"/>
              <a:t>4</a:t>
            </a:fld>
            <a:endParaRPr lang="en-US"/>
          </a:p>
        </p:txBody>
      </p:sp>
    </p:spTree>
    <p:extLst>
      <p:ext uri="{BB962C8B-B14F-4D97-AF65-F5344CB8AC3E}">
        <p14:creationId xmlns:p14="http://schemas.microsoft.com/office/powerpoint/2010/main" val="319482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come</a:t>
            </a:r>
            <a:r>
              <a:rPr lang="en-US" altLang="zh-CN" baseline="0" dirty="0"/>
              <a:t> back to the definition of dialogue state tracking.  A dialogue state refers </a:t>
            </a:r>
            <a:r>
              <a:rPr lang="en-US" altLang="zh-CN" sz="1200" dirty="0"/>
              <a:t>representation of user’s intention up to current dialogue turn. The table provides</a:t>
            </a:r>
            <a:r>
              <a:rPr lang="en-US" altLang="zh-CN" sz="1200" baseline="0" dirty="0"/>
              <a:t> an example of dialogue state in a task-oriented dialogue. &lt;explain&gt;These dialogue states are used to perform a knowledge base query. Therefore, for task-oriented dialogue states, dialogue state tracking is necessary since it is utilized for KB search.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non-task</a:t>
            </a:r>
            <a:r>
              <a:rPr lang="en-US" altLang="zh-CN" baseline="0" dirty="0"/>
              <a:t> dialogue systems, dialogue state tracking is not mandatory but is helpful to generate context-aware and coherent responses an to handle long-term dependency. However, we hardly have any annotated data due to their enormous size of training data. Most of them are implemented implicitly or with latent variables. For example, the context level hidden states of Hierarchical Encoder Decoder dialogue model stores information of dialogue states up to current turn. However, such dialogue states represented as continuous vectors are not explicit for humans.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5</a:t>
            </a:fld>
            <a:endParaRPr lang="en-US"/>
          </a:p>
        </p:txBody>
      </p:sp>
    </p:spTree>
    <p:extLst>
      <p:ext uri="{BB962C8B-B14F-4D97-AF65-F5344CB8AC3E}">
        <p14:creationId xmlns:p14="http://schemas.microsoft.com/office/powerpoint/2010/main" val="251849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Although</a:t>
            </a:r>
            <a:r>
              <a:rPr lang="en-US" altLang="zh-CN" baseline="0" dirty="0"/>
              <a:t> dialogue state tracking is helpful and even mandatory, there are obstacles for its implementation. For task-oriented dialogue systems, annotated data of dialogue data is expensive and hard to obtain. For non-task oriented dialogue systems, state labeling is almost impossible, while implicit dialogue states are not capable for distinguishing similar concepts or entities in complicated domains, such as product names. Also implicit dialogue states have poor interpretability. Therefore we propose semi-supervised explicit state tracking framework. We propose semi-supervised or unsupervised explicit state tracking for both task oriented and non-task oriented dialogue systems.</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6</a:t>
            </a:fld>
            <a:endParaRPr lang="en-US"/>
          </a:p>
        </p:txBody>
      </p:sp>
    </p:spTree>
    <p:extLst>
      <p:ext uri="{BB962C8B-B14F-4D97-AF65-F5344CB8AC3E}">
        <p14:creationId xmlns:p14="http://schemas.microsoft.com/office/powerpoint/2010/main" val="165395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a:t>
            </a:r>
            <a:r>
              <a:rPr lang="en-US" altLang="zh-CN" baseline="0" dirty="0"/>
              <a:t> first briefly discuss current approaches for neural dialogue generation. Then we introduce bottlenecks of current approaches and thereby elicit our motivation for explicit state tracking. We discuss the proposed methods in two aspects, the architecture and the training respectively. We then present our experiments and draw </a:t>
            </a:r>
            <a:r>
              <a:rPr lang="en-US" altLang="zh-CN" baseline="0" dirty="0" err="1"/>
              <a:t>conlusions</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7</a:t>
            </a:fld>
            <a:endParaRPr lang="en-US"/>
          </a:p>
        </p:txBody>
      </p:sp>
    </p:spTree>
    <p:extLst>
      <p:ext uri="{BB962C8B-B14F-4D97-AF65-F5344CB8AC3E}">
        <p14:creationId xmlns:p14="http://schemas.microsoft.com/office/powerpoint/2010/main" val="125457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The backbone</a:t>
            </a:r>
            <a:r>
              <a:rPr lang="en-US" altLang="zh-CN" baseline="0" dirty="0"/>
              <a:t> of our model employs a hierarchical structure. We propose </a:t>
            </a:r>
            <a:r>
              <a:rPr lang="en-US" altLang="zh-CN" baseline="0" dirty="0" err="1"/>
              <a:t>copyflow</a:t>
            </a:r>
            <a:r>
              <a:rPr lang="en-US" altLang="zh-CN" baseline="0" dirty="0"/>
              <a:t> network here. It consists of an input encoder, an intermediate state span decoder, and a response decoder. The state span decoder decodes dialogue states sequentially. For task-oriented dialogues, the state span is used to perform knowledge base queries.</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8</a:t>
            </a:fld>
            <a:endParaRPr lang="en-US"/>
          </a:p>
        </p:txBody>
      </p:sp>
    </p:spTree>
    <p:extLst>
      <p:ext uri="{BB962C8B-B14F-4D97-AF65-F5344CB8AC3E}">
        <p14:creationId xmlns:p14="http://schemas.microsoft.com/office/powerpoint/2010/main" val="311049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 elaborate</a:t>
            </a:r>
            <a:r>
              <a:rPr lang="en-US" altLang="zh-CN" baseline="0" dirty="0"/>
              <a:t> our discussion on </a:t>
            </a:r>
            <a:r>
              <a:rPr lang="en-US" altLang="zh-CN" baseline="0" dirty="0" err="1"/>
              <a:t>copyflow</a:t>
            </a:r>
            <a:r>
              <a:rPr lang="en-US" altLang="zh-CN" baseline="0" dirty="0"/>
              <a:t> network. We employ attention Gated Recurrent Unit encoder-decoder here, and more details are included in the paper. We focus on </a:t>
            </a:r>
            <a:r>
              <a:rPr lang="en-US" altLang="zh-CN" baseline="0" dirty="0" err="1"/>
              <a:t>copyflows</a:t>
            </a:r>
            <a:r>
              <a:rPr lang="en-US" altLang="zh-CN" baseline="0" dirty="0"/>
              <a:t>. A copy flow from s to t indicates that we incorporate copying mechanism from s to t. The copying mechanism is not hard  to understand – the probability of generating a word is augmented with an additional probability of copying a word from the source sequence. </a:t>
            </a:r>
          </a:p>
          <a:p>
            <a:endParaRPr lang="en-US" altLang="zh-CN" baseline="0" dirty="0"/>
          </a:p>
          <a:p>
            <a:r>
              <a:rPr lang="en-US" altLang="zh-CN" baseline="0" dirty="0"/>
              <a:t>There are two category of computing copying probability. The first one is the originally proposed hard copying mechanism that copy from a deterministic sequence. </a:t>
            </a:r>
            <a:r>
              <a:rPr lang="en-US" altLang="zh-CN" baseline="0" dirty="0" err="1"/>
              <a:t>Wxi</a:t>
            </a:r>
            <a:r>
              <a:rPr lang="en-US" altLang="zh-CN" baseline="0" dirty="0"/>
              <a:t> equals to </a:t>
            </a:r>
            <a:r>
              <a:rPr lang="en-US" altLang="zh-CN" baseline="0" dirty="0" err="1"/>
              <a:t>yj</a:t>
            </a:r>
            <a:r>
              <a:rPr lang="en-US" altLang="zh-CN" baseline="0" dirty="0"/>
              <a:t> implies that the copying probability is non-zero if the word exists in the source sequence, and the score of copying the word is calculated with a multilayer perceptron with the output of encoders and decoders. More details can be found on the paper. On the other hand, we propose a soft / or implicit copying mechanism that allows copying from a sequence of nondeterministic probability distribution. The word with a higher probability has more chance to be copied. This soft copying mechanism is utilized for copying from the state span that mentioned above, which is also generated by the model and therefore is not deterministic.</a:t>
            </a:r>
            <a:endParaRPr lang="zh-CN" altLang="en-US" dirty="0"/>
          </a:p>
        </p:txBody>
      </p:sp>
      <p:sp>
        <p:nvSpPr>
          <p:cNvPr id="4" name="灯片编号占位符 3"/>
          <p:cNvSpPr>
            <a:spLocks noGrp="1"/>
          </p:cNvSpPr>
          <p:nvPr>
            <p:ph type="sldNum" sz="quarter" idx="10"/>
          </p:nvPr>
        </p:nvSpPr>
        <p:spPr/>
        <p:txBody>
          <a:bodyPr/>
          <a:lstStyle/>
          <a:p>
            <a:fld id="{CAF9243F-2BEC-4823-BCBB-3E637B1A7991}" type="slidenum">
              <a:rPr lang="en-US" smtClean="0"/>
              <a:t>9</a:t>
            </a:fld>
            <a:endParaRPr lang="en-US"/>
          </a:p>
        </p:txBody>
      </p:sp>
    </p:spTree>
    <p:extLst>
      <p:ext uri="{BB962C8B-B14F-4D97-AF65-F5344CB8AC3E}">
        <p14:creationId xmlns:p14="http://schemas.microsoft.com/office/powerpoint/2010/main" val="306973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230149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270038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426531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MarblesA4_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2184184"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a:off x="0" y="3984625"/>
            <a:ext cx="12192000" cy="1588"/>
          </a:xfrm>
          <a:prstGeom prst="line">
            <a:avLst/>
          </a:prstGeom>
          <a:noFill/>
          <a:ln w="12700">
            <a:solidFill>
              <a:srgbClr val="ABAF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6" name="Text Box 6"/>
          <p:cNvSpPr txBox="1">
            <a:spLocks noChangeArrowheads="1"/>
          </p:cNvSpPr>
          <p:nvPr/>
        </p:nvSpPr>
        <p:spPr bwMode="auto">
          <a:xfrm>
            <a:off x="842109" y="6297613"/>
            <a:ext cx="6547337" cy="315912"/>
          </a:xfrm>
          <a:prstGeom prst="rect">
            <a:avLst/>
          </a:prstGeom>
          <a:noFill/>
          <a:ln>
            <a:noFill/>
          </a:ln>
          <a:extLst/>
        </p:spPr>
        <p:txBody>
          <a:bodyPr/>
          <a:lstStyle>
            <a:lvl1pPr eaLnBrk="0" hangingPunct="0">
              <a:defRPr sz="1400">
                <a:solidFill>
                  <a:schemeClr val="tx1"/>
                </a:solidFill>
                <a:latin typeface="华文楷体" pitchFamily="2" charset="-122"/>
                <a:ea typeface="华文楷体" pitchFamily="2" charset="-122"/>
              </a:defRPr>
            </a:lvl1pPr>
            <a:lvl2pPr marL="742950" indent="-285750" eaLnBrk="0" hangingPunct="0">
              <a:defRPr sz="1400">
                <a:solidFill>
                  <a:schemeClr val="tx1"/>
                </a:solidFill>
                <a:latin typeface="华文楷体" pitchFamily="2" charset="-122"/>
                <a:ea typeface="华文楷体" pitchFamily="2" charset="-122"/>
              </a:defRPr>
            </a:lvl2pPr>
            <a:lvl3pPr marL="1143000" indent="-228600" eaLnBrk="0" hangingPunct="0">
              <a:defRPr sz="1400">
                <a:solidFill>
                  <a:schemeClr val="tx1"/>
                </a:solidFill>
                <a:latin typeface="华文楷体" pitchFamily="2" charset="-122"/>
                <a:ea typeface="华文楷体" pitchFamily="2" charset="-122"/>
              </a:defRPr>
            </a:lvl3pPr>
            <a:lvl4pPr marL="1600200" indent="-228600" eaLnBrk="0" hangingPunct="0">
              <a:defRPr sz="1400">
                <a:solidFill>
                  <a:schemeClr val="tx1"/>
                </a:solidFill>
                <a:latin typeface="华文楷体" pitchFamily="2" charset="-122"/>
                <a:ea typeface="华文楷体" pitchFamily="2" charset="-122"/>
              </a:defRPr>
            </a:lvl4pPr>
            <a:lvl5pPr marL="2057400" indent="-228600" eaLnBrk="0" hangingPunct="0">
              <a:defRPr sz="1400">
                <a:solidFill>
                  <a:schemeClr val="tx1"/>
                </a:solidFill>
                <a:latin typeface="华文楷体" pitchFamily="2" charset="-122"/>
                <a:ea typeface="华文楷体" pitchFamily="2" charset="-122"/>
              </a:defRPr>
            </a:lvl5pPr>
            <a:lvl6pPr marL="2514600" indent="-228600" algn="ctr" eaLnBrk="0" fontAlgn="base" hangingPunct="0">
              <a:spcBef>
                <a:spcPct val="0"/>
              </a:spcBef>
              <a:spcAft>
                <a:spcPct val="0"/>
              </a:spcAft>
              <a:defRPr sz="1400">
                <a:solidFill>
                  <a:schemeClr val="tx1"/>
                </a:solidFill>
                <a:latin typeface="华文楷体" pitchFamily="2" charset="-122"/>
                <a:ea typeface="华文楷体" pitchFamily="2" charset="-122"/>
              </a:defRPr>
            </a:lvl6pPr>
            <a:lvl7pPr marL="2971800" indent="-228600" algn="ctr" eaLnBrk="0" fontAlgn="base" hangingPunct="0">
              <a:spcBef>
                <a:spcPct val="0"/>
              </a:spcBef>
              <a:spcAft>
                <a:spcPct val="0"/>
              </a:spcAft>
              <a:defRPr sz="1400">
                <a:solidFill>
                  <a:schemeClr val="tx1"/>
                </a:solidFill>
                <a:latin typeface="华文楷体" pitchFamily="2" charset="-122"/>
                <a:ea typeface="华文楷体" pitchFamily="2" charset="-122"/>
              </a:defRPr>
            </a:lvl7pPr>
            <a:lvl8pPr marL="3429000" indent="-228600" algn="ctr" eaLnBrk="0" fontAlgn="base" hangingPunct="0">
              <a:spcBef>
                <a:spcPct val="0"/>
              </a:spcBef>
              <a:spcAft>
                <a:spcPct val="0"/>
              </a:spcAft>
              <a:defRPr sz="1400">
                <a:solidFill>
                  <a:schemeClr val="tx1"/>
                </a:solidFill>
                <a:latin typeface="华文楷体" pitchFamily="2" charset="-122"/>
                <a:ea typeface="华文楷体" pitchFamily="2" charset="-122"/>
              </a:defRPr>
            </a:lvl8pPr>
            <a:lvl9pPr marL="3886200" indent="-228600" algn="ctr" eaLnBrk="0" fontAlgn="base" hangingPunct="0">
              <a:spcBef>
                <a:spcPct val="0"/>
              </a:spcBef>
              <a:spcAft>
                <a:spcPct val="0"/>
              </a:spcAft>
              <a:defRPr sz="1400">
                <a:solidFill>
                  <a:schemeClr val="tx1"/>
                </a:solidFill>
                <a:latin typeface="华文楷体" pitchFamily="2" charset="-122"/>
                <a:ea typeface="华文楷体" pitchFamily="2" charset="-122"/>
              </a:defRPr>
            </a:lvl9pPr>
          </a:lstStyle>
          <a:p>
            <a:pPr>
              <a:defRPr/>
            </a:pPr>
            <a:r>
              <a:rPr lang="en-US" altLang="zh-CN" sz="923">
                <a:solidFill>
                  <a:srgbClr val="808080"/>
                </a:solidFill>
                <a:latin typeface="Arial" charset="0"/>
                <a:ea typeface="ヒラギノ角ゴ Pro W3" pitchFamily="-64" charset="-128"/>
              </a:rPr>
              <a:t>To protect the confidential and proprietary information included in this material, it may not be disclosed or provided to any third parties without the approval of Aon Hewitt.</a:t>
            </a:r>
          </a:p>
        </p:txBody>
      </p:sp>
      <p:sp>
        <p:nvSpPr>
          <p:cNvPr id="844803" name="Rectangle 3"/>
          <p:cNvSpPr>
            <a:spLocks noGrp="1" noChangeArrowheads="1"/>
          </p:cNvSpPr>
          <p:nvPr>
            <p:ph type="ctrTitle"/>
          </p:nvPr>
        </p:nvSpPr>
        <p:spPr>
          <a:xfrm>
            <a:off x="820617" y="4140200"/>
            <a:ext cx="9001369" cy="1670050"/>
          </a:xfrm>
          <a:extLst/>
        </p:spPr>
        <p:txBody>
          <a:bodyPr anchor="t"/>
          <a:lstStyle>
            <a:lvl1pPr>
              <a:lnSpc>
                <a:spcPct val="90000"/>
              </a:lnSpc>
              <a:defRPr sz="3415" b="1"/>
            </a:lvl1pPr>
          </a:lstStyle>
          <a:p>
            <a:pPr lvl="0"/>
            <a:r>
              <a:rPr lang="zh-CN" altLang="en-US" noProof="0"/>
              <a:t>单击此处编辑母版标题样式</a:t>
            </a:r>
            <a:endParaRPr lang="en-US" altLang="zh-CN" noProof="0"/>
          </a:p>
        </p:txBody>
      </p:sp>
      <p:sp>
        <p:nvSpPr>
          <p:cNvPr id="844804" name="Rectangle 4"/>
          <p:cNvSpPr>
            <a:spLocks noGrp="1" noChangeArrowheads="1"/>
          </p:cNvSpPr>
          <p:nvPr>
            <p:ph type="subTitle" idx="1"/>
          </p:nvPr>
        </p:nvSpPr>
        <p:spPr>
          <a:xfrm>
            <a:off x="842109" y="3527425"/>
            <a:ext cx="10857523" cy="274638"/>
          </a:xfrm>
          <a:extLst/>
        </p:spPr>
        <p:txBody>
          <a:bodyPr wrap="none" anchor="b"/>
          <a:lstStyle>
            <a:lvl1pPr>
              <a:lnSpc>
                <a:spcPct val="90000"/>
              </a:lnSpc>
              <a:spcBef>
                <a:spcPct val="0"/>
              </a:spcBef>
              <a:defRPr sz="1292">
                <a:solidFill>
                  <a:srgbClr val="E11B22"/>
                </a:solidFill>
              </a:defRPr>
            </a:lvl1pPr>
          </a:lstStyle>
          <a:p>
            <a:pPr lvl="0"/>
            <a:r>
              <a:rPr lang="zh-CN" altLang="en-US" noProof="0"/>
              <a:t>单击以编辑母版副标题样式</a:t>
            </a:r>
            <a:endParaRPr lang="en-US" altLang="zh-CN" noProof="0"/>
          </a:p>
        </p:txBody>
      </p:sp>
    </p:spTree>
    <p:extLst>
      <p:ext uri="{BB962C8B-B14F-4D97-AF65-F5344CB8AC3E}">
        <p14:creationId xmlns:p14="http://schemas.microsoft.com/office/powerpoint/2010/main" val="3280088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78650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2"/>
            <a:ext cx="103632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编辑母版文本样式</a:t>
            </a:r>
          </a:p>
        </p:txBody>
      </p:sp>
    </p:spTree>
    <p:extLst>
      <p:ext uri="{BB962C8B-B14F-4D97-AF65-F5344CB8AC3E}">
        <p14:creationId xmlns:p14="http://schemas.microsoft.com/office/powerpoint/2010/main" val="367743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5694" y="1141414"/>
            <a:ext cx="5390663" cy="4954587"/>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3924" y="1141414"/>
            <a:ext cx="5390661" cy="4954587"/>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5278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4" name="内容占位符 3"/>
          <p:cNvSpPr>
            <a:spLocks noGrp="1"/>
          </p:cNvSpPr>
          <p:nvPr>
            <p:ph sz="half" idx="2"/>
          </p:nvPr>
        </p:nvSpPr>
        <p:spPr>
          <a:xfrm>
            <a:off x="609600" y="2174875"/>
            <a:ext cx="538675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4" y="1535113"/>
            <a:ext cx="538870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6" name="内容占位符 5"/>
          <p:cNvSpPr>
            <a:spLocks noGrp="1"/>
          </p:cNvSpPr>
          <p:nvPr>
            <p:ph sz="quarter" idx="4"/>
          </p:nvPr>
        </p:nvSpPr>
        <p:spPr>
          <a:xfrm>
            <a:off x="6193694" y="2174875"/>
            <a:ext cx="538870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91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1252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165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247" cy="1162050"/>
          </a:xfrm>
        </p:spPr>
        <p:txBody>
          <a:bodyPr/>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4767384" y="273052"/>
            <a:ext cx="6815016"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2"/>
            <a:ext cx="4011247"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编辑母版文本样式</a:t>
            </a:r>
          </a:p>
        </p:txBody>
      </p:sp>
    </p:spTree>
    <p:extLst>
      <p:ext uri="{BB962C8B-B14F-4D97-AF65-F5344CB8AC3E}">
        <p14:creationId xmlns:p14="http://schemas.microsoft.com/office/powerpoint/2010/main" val="190943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3464216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编辑母版文本样式</a:t>
            </a:r>
          </a:p>
        </p:txBody>
      </p:sp>
    </p:spTree>
    <p:extLst>
      <p:ext uri="{BB962C8B-B14F-4D97-AF65-F5344CB8AC3E}">
        <p14:creationId xmlns:p14="http://schemas.microsoft.com/office/powerpoint/2010/main" val="78048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011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3339" y="301627"/>
            <a:ext cx="2741245" cy="5794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5694" y="301627"/>
            <a:ext cx="8040077" cy="57943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5865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5694" y="301625"/>
            <a:ext cx="10968892" cy="520700"/>
          </a:xfrm>
        </p:spPr>
        <p:txBody>
          <a:bodyPr/>
          <a:lstStyle/>
          <a:p>
            <a:r>
              <a:rPr lang="zh-CN" altLang="en-US"/>
              <a:t>单击此处编辑母版标题样式</a:t>
            </a:r>
          </a:p>
        </p:txBody>
      </p:sp>
      <p:sp>
        <p:nvSpPr>
          <p:cNvPr id="3" name="表格占位符 2"/>
          <p:cNvSpPr>
            <a:spLocks noGrp="1"/>
          </p:cNvSpPr>
          <p:nvPr>
            <p:ph type="tbl" idx="1"/>
          </p:nvPr>
        </p:nvSpPr>
        <p:spPr>
          <a:xfrm>
            <a:off x="605694" y="1141414"/>
            <a:ext cx="10968892" cy="4954587"/>
          </a:xfrm>
        </p:spPr>
        <p:txBody>
          <a:bodyPr/>
          <a:lstStyle/>
          <a:p>
            <a:pPr lvl="0"/>
            <a:r>
              <a:rPr lang="zh-CN" altLang="en-US" noProof="0"/>
              <a:t>单击图标添加表格</a:t>
            </a:r>
          </a:p>
        </p:txBody>
      </p:sp>
    </p:spTree>
    <p:extLst>
      <p:ext uri="{BB962C8B-B14F-4D97-AF65-F5344CB8AC3E}">
        <p14:creationId xmlns:p14="http://schemas.microsoft.com/office/powerpoint/2010/main" val="2628502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标题页">
    <p:spTree>
      <p:nvGrpSpPr>
        <p:cNvPr id="1" name=""/>
        <p:cNvGrpSpPr/>
        <p:nvPr/>
      </p:nvGrpSpPr>
      <p:grpSpPr>
        <a:xfrm>
          <a:off x="0" y="0"/>
          <a:ext cx="0" cy="0"/>
          <a:chOff x="0" y="0"/>
          <a:chExt cx="0" cy="0"/>
        </a:xfrm>
      </p:grpSpPr>
      <p:pic>
        <p:nvPicPr>
          <p:cNvPr id="5" name="Picture 9" descr="应用部分3-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61" y="-68263"/>
            <a:ext cx="12223261"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ctrTitle"/>
          </p:nvPr>
        </p:nvSpPr>
        <p:spPr>
          <a:xfrm>
            <a:off x="719403" y="692696"/>
            <a:ext cx="9793088" cy="1368152"/>
          </a:xfrm>
          <a:prstGeom prst="rect">
            <a:avLst/>
          </a:prstGeom>
        </p:spPr>
        <p:txBody>
          <a:bodyPr anchor="ctr"/>
          <a:lstStyle>
            <a:lvl1pPr>
              <a:defRPr sz="3692" b="1">
                <a:solidFill>
                  <a:schemeClr val="bg1"/>
                </a:solidFill>
                <a:latin typeface="+mj-ea"/>
                <a:ea typeface="+mj-ea"/>
              </a:defRPr>
            </a:lvl1pPr>
          </a:lstStyle>
          <a:p>
            <a:r>
              <a:rPr lang="zh-CN" altLang="en-US"/>
              <a:t>单击此处编辑母版标题样式</a:t>
            </a:r>
            <a:endParaRPr lang="zh-CN" altLang="en-US" dirty="0"/>
          </a:p>
        </p:txBody>
      </p:sp>
      <p:sp>
        <p:nvSpPr>
          <p:cNvPr id="7" name="副标题 2"/>
          <p:cNvSpPr>
            <a:spLocks noGrp="1"/>
          </p:cNvSpPr>
          <p:nvPr>
            <p:ph type="subTitle" idx="1"/>
          </p:nvPr>
        </p:nvSpPr>
        <p:spPr>
          <a:xfrm>
            <a:off x="719404" y="2505230"/>
            <a:ext cx="8160907" cy="900122"/>
          </a:xfrm>
          <a:prstGeom prst="rect">
            <a:avLst/>
          </a:prstGeom>
          <a:ln>
            <a:noFill/>
          </a:ln>
        </p:spPr>
        <p:txBody>
          <a:bodyPr anchor="ctr"/>
          <a:lstStyle>
            <a:lvl1pPr marL="0" indent="0" algn="l">
              <a:buNone/>
              <a:defRPr sz="1846" b="1">
                <a:solidFill>
                  <a:schemeClr val="bg1"/>
                </a:solidFill>
                <a:latin typeface="+mj-ea"/>
                <a:ea typeface="+mj-ea"/>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zh-CN" altLang="en-US"/>
              <a:t>单击以编辑母版副标题样式</a:t>
            </a:r>
            <a:endParaRPr lang="zh-CN" altLang="en-US" dirty="0"/>
          </a:p>
        </p:txBody>
      </p:sp>
      <p:sp>
        <p:nvSpPr>
          <p:cNvPr id="9" name="文本占位符 4"/>
          <p:cNvSpPr>
            <a:spLocks noGrp="1"/>
          </p:cNvSpPr>
          <p:nvPr>
            <p:ph type="body" sz="quarter" idx="10"/>
          </p:nvPr>
        </p:nvSpPr>
        <p:spPr>
          <a:xfrm>
            <a:off x="719403" y="4365104"/>
            <a:ext cx="4032251" cy="503238"/>
          </a:xfrm>
          <a:prstGeom prst="rect">
            <a:avLst/>
          </a:prstGeom>
        </p:spPr>
        <p:txBody>
          <a:bodyPr anchor="ctr"/>
          <a:lstStyle>
            <a:lvl1pPr marL="0" indent="0">
              <a:buNone/>
              <a:defRPr sz="2215">
                <a:solidFill>
                  <a:schemeClr val="bg1"/>
                </a:solidFill>
                <a:latin typeface="+mj-ea"/>
                <a:ea typeface="+mj-ea"/>
              </a:defRPr>
            </a:lvl1pPr>
          </a:lstStyle>
          <a:p>
            <a:pPr lvl="0"/>
            <a:r>
              <a:rPr lang="zh-CN" altLang="en-US"/>
              <a:t>编辑母版文本样式</a:t>
            </a:r>
          </a:p>
        </p:txBody>
      </p:sp>
    </p:spTree>
    <p:extLst>
      <p:ext uri="{BB962C8B-B14F-4D97-AF65-F5344CB8AC3E}">
        <p14:creationId xmlns:p14="http://schemas.microsoft.com/office/powerpoint/2010/main" val="3285670589"/>
      </p:ext>
    </p:extLst>
  </p:cSld>
  <p:clrMapOvr>
    <a:masterClrMapping/>
  </p:clrMapOvr>
  <p:transition spd="slow">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zh-CN" altLang="en-US"/>
              <a:t>单击以编辑母版副标题样式</a:t>
            </a:r>
          </a:p>
        </p:txBody>
      </p:sp>
    </p:spTree>
    <p:extLst>
      <p:ext uri="{BB962C8B-B14F-4D97-AF65-F5344CB8AC3E}">
        <p14:creationId xmlns:p14="http://schemas.microsoft.com/office/powerpoint/2010/main" val="3053097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6408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2"/>
            <a:ext cx="103632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编辑母版文本样式</a:t>
            </a:r>
          </a:p>
        </p:txBody>
      </p:sp>
    </p:spTree>
    <p:extLst>
      <p:ext uri="{BB962C8B-B14F-4D97-AF65-F5344CB8AC3E}">
        <p14:creationId xmlns:p14="http://schemas.microsoft.com/office/powerpoint/2010/main" val="1407532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42110" y="1406526"/>
            <a:ext cx="5154247" cy="44053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3925" y="1406526"/>
            <a:ext cx="5154247" cy="44053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870416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4" name="内容占位符 3"/>
          <p:cNvSpPr>
            <a:spLocks noGrp="1"/>
          </p:cNvSpPr>
          <p:nvPr>
            <p:ph sz="half" idx="2"/>
          </p:nvPr>
        </p:nvSpPr>
        <p:spPr>
          <a:xfrm>
            <a:off x="609600" y="2174875"/>
            <a:ext cx="538675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4" y="1535113"/>
            <a:ext cx="538870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6" name="内容占位符 5"/>
          <p:cNvSpPr>
            <a:spLocks noGrp="1"/>
          </p:cNvSpPr>
          <p:nvPr>
            <p:ph sz="quarter" idx="4"/>
          </p:nvPr>
        </p:nvSpPr>
        <p:spPr>
          <a:xfrm>
            <a:off x="6193694" y="2174875"/>
            <a:ext cx="538870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2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1983977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87120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675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247" cy="1162050"/>
          </a:xfrm>
        </p:spPr>
        <p:txBody>
          <a:bodyPr/>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4767384" y="273052"/>
            <a:ext cx="6815016"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2"/>
            <a:ext cx="4011247"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编辑母版文本样式</a:t>
            </a:r>
          </a:p>
        </p:txBody>
      </p:sp>
    </p:spTree>
    <p:extLst>
      <p:ext uri="{BB962C8B-B14F-4D97-AF65-F5344CB8AC3E}">
        <p14:creationId xmlns:p14="http://schemas.microsoft.com/office/powerpoint/2010/main" val="2680651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编辑母版文本样式</a:t>
            </a:r>
          </a:p>
        </p:txBody>
      </p:sp>
    </p:spTree>
    <p:extLst>
      <p:ext uri="{BB962C8B-B14F-4D97-AF65-F5344CB8AC3E}">
        <p14:creationId xmlns:p14="http://schemas.microsoft.com/office/powerpoint/2010/main" val="3582620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59918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4155" y="528638"/>
            <a:ext cx="2624016" cy="5283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42110" y="528638"/>
            <a:ext cx="7684476" cy="5283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387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125099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845127" y="2507552"/>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D45038-16A5-4667-BEAA-404CA66C7DC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34622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D45038-16A5-4667-BEAA-404CA66C7DC1}"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1777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266260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226430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44137BB1-3855-4435-AD23-47EC7C34F5C7}" type="datetimeFigureOut">
              <a:rPr lang="zh-CN" altLang="en-US" smtClean="0"/>
              <a:t>2019/6/14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20109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44137BB1-3855-4435-AD23-47EC7C34F5C7}" type="datetimeFigureOut">
              <a:rPr lang="zh-CN" altLang="en-US" smtClean="0"/>
              <a:t>2019/6/14</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3D45038-16A5-4667-BEAA-404CA66C7DC1}" type="slidenum">
              <a:rPr lang="zh-CN" altLang="en-US" smtClean="0"/>
              <a:t>‹#›</a:t>
            </a:fld>
            <a:endParaRPr lang="zh-CN" altLang="en-US"/>
          </a:p>
        </p:txBody>
      </p:sp>
    </p:spTree>
    <p:extLst>
      <p:ext uri="{BB962C8B-B14F-4D97-AF65-F5344CB8AC3E}">
        <p14:creationId xmlns:p14="http://schemas.microsoft.com/office/powerpoint/2010/main" val="1575184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05694" y="1141414"/>
            <a:ext cx="10968892"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Rectangle 3"/>
          <p:cNvSpPr>
            <a:spLocks noGrp="1" noChangeArrowheads="1"/>
          </p:cNvSpPr>
          <p:nvPr>
            <p:ph type="title"/>
          </p:nvPr>
        </p:nvSpPr>
        <p:spPr bwMode="auto">
          <a:xfrm>
            <a:off x="605694" y="301625"/>
            <a:ext cx="1096889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2052" name="Line 4"/>
          <p:cNvSpPr>
            <a:spLocks noChangeShapeType="1"/>
          </p:cNvSpPr>
          <p:nvPr/>
        </p:nvSpPr>
        <p:spPr bwMode="auto">
          <a:xfrm>
            <a:off x="609600" y="914400"/>
            <a:ext cx="10972800" cy="1588"/>
          </a:xfrm>
          <a:prstGeom prst="line">
            <a:avLst/>
          </a:prstGeom>
          <a:noFill/>
          <a:ln w="28575">
            <a:solidFill>
              <a:schemeClr val="accent2"/>
            </a:solidFill>
            <a:round/>
            <a:headEnd/>
            <a:tailEnd/>
          </a:ln>
          <a:effectLst>
            <a:outerShdw blurRad="50800" dist="38100" dir="2700000" algn="tl" rotWithShape="0">
              <a:srgbClr val="808080">
                <a:alpha val="39998"/>
              </a:srgbClr>
            </a:outerShdw>
          </a:effectLst>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054" name="Text Box 6"/>
          <p:cNvSpPr txBox="1">
            <a:spLocks noChangeArrowheads="1"/>
          </p:cNvSpPr>
          <p:nvPr/>
        </p:nvSpPr>
        <p:spPr bwMode="auto">
          <a:xfrm>
            <a:off x="5298831" y="6424613"/>
            <a:ext cx="1062892" cy="234360"/>
          </a:xfrm>
          <a:prstGeom prst="rect">
            <a:avLst/>
          </a:prstGeom>
          <a:noFill/>
          <a:ln>
            <a:noFill/>
          </a:ln>
          <a:effectLst/>
          <a:extLst/>
        </p:spPr>
        <p:txBody>
          <a:bodyPr>
            <a:spAutoFit/>
          </a:bodyPr>
          <a:lstStyle>
            <a:lvl1pPr>
              <a:defRPr sz="1400">
                <a:solidFill>
                  <a:schemeClr val="tx1"/>
                </a:solidFill>
                <a:latin typeface="华文楷体" panose="02010600040101010101" pitchFamily="2" charset="-122"/>
                <a:ea typeface="华文楷体" panose="02010600040101010101" pitchFamily="2" charset="-122"/>
              </a:defRPr>
            </a:lvl1pPr>
            <a:lvl2pPr marL="742950" indent="-285750">
              <a:defRPr sz="1400">
                <a:solidFill>
                  <a:schemeClr val="tx1"/>
                </a:solidFill>
                <a:latin typeface="华文楷体" panose="02010600040101010101" pitchFamily="2" charset="-122"/>
                <a:ea typeface="华文楷体" panose="02010600040101010101" pitchFamily="2" charset="-122"/>
              </a:defRPr>
            </a:lvl2pPr>
            <a:lvl3pPr marL="1143000" indent="-228600">
              <a:defRPr sz="1400">
                <a:solidFill>
                  <a:schemeClr val="tx1"/>
                </a:solidFill>
                <a:latin typeface="华文楷体" panose="02010600040101010101" pitchFamily="2" charset="-122"/>
                <a:ea typeface="华文楷体" panose="02010600040101010101" pitchFamily="2" charset="-122"/>
              </a:defRPr>
            </a:lvl3pPr>
            <a:lvl4pPr marL="1600200" indent="-228600">
              <a:defRPr sz="1400">
                <a:solidFill>
                  <a:schemeClr val="tx1"/>
                </a:solidFill>
                <a:latin typeface="华文楷体" panose="02010600040101010101" pitchFamily="2" charset="-122"/>
                <a:ea typeface="华文楷体" panose="02010600040101010101" pitchFamily="2" charset="-122"/>
              </a:defRPr>
            </a:lvl4pPr>
            <a:lvl5pPr marL="2057400" indent="-228600">
              <a:defRPr sz="1400">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9pPr>
          </a:lstStyle>
          <a:p>
            <a:pPr algn="ctr" eaLnBrk="1" hangingPunct="1">
              <a:spcBef>
                <a:spcPct val="50000"/>
              </a:spcBef>
              <a:buClr>
                <a:schemeClr val="tx1"/>
              </a:buClr>
              <a:buFont typeface="Wingdings" panose="05000000000000000000" pitchFamily="2" charset="2"/>
              <a:buNone/>
              <a:defRPr/>
            </a:pPr>
            <a:fld id="{19129790-7146-444D-B81F-DC574A4FBB5B}" type="slidenum">
              <a:rPr lang="zh-CN" altLang="en-US" sz="923" smtClean="0">
                <a:latin typeface="Arial" panose="020B0604020202020204" pitchFamily="34" charset="0"/>
              </a:rPr>
              <a:pPr algn="ctr" eaLnBrk="1" hangingPunct="1">
                <a:spcBef>
                  <a:spcPct val="50000"/>
                </a:spcBef>
                <a:buClr>
                  <a:schemeClr val="tx1"/>
                </a:buClr>
                <a:buFont typeface="Wingdings" panose="05000000000000000000" pitchFamily="2" charset="2"/>
                <a:buNone/>
                <a:defRPr/>
              </a:pPr>
              <a:t>‹#›</a:t>
            </a:fld>
            <a:endParaRPr lang="en-US" altLang="zh-CN" sz="923">
              <a:latin typeface="Arial" panose="020B0604020202020204" pitchFamily="34" charset="0"/>
            </a:endParaRPr>
          </a:p>
        </p:txBody>
      </p:sp>
    </p:spTree>
    <p:extLst>
      <p:ext uri="{BB962C8B-B14F-4D97-AF65-F5344CB8AC3E}">
        <p14:creationId xmlns:p14="http://schemas.microsoft.com/office/powerpoint/2010/main" val="6874438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rtl="0" eaLnBrk="1" fontAlgn="base" hangingPunct="1">
        <a:spcBef>
          <a:spcPct val="0"/>
        </a:spcBef>
        <a:spcAft>
          <a:spcPct val="0"/>
        </a:spcAft>
        <a:defRPr sz="2585">
          <a:solidFill>
            <a:srgbClr val="E11B22"/>
          </a:solidFill>
          <a:latin typeface="+mj-lt"/>
          <a:ea typeface="+mj-ea"/>
          <a:cs typeface="+mj-cs"/>
        </a:defRPr>
      </a:lvl1pPr>
      <a:lvl2pPr algn="l" rtl="0" eaLnBrk="1" fontAlgn="base" hangingPunct="1">
        <a:spcBef>
          <a:spcPct val="0"/>
        </a:spcBef>
        <a:spcAft>
          <a:spcPct val="0"/>
        </a:spcAft>
        <a:defRPr sz="2585">
          <a:solidFill>
            <a:srgbClr val="E11B22"/>
          </a:solidFill>
          <a:latin typeface="Arial" charset="0"/>
          <a:ea typeface="华文楷体" pitchFamily="2" charset="-122"/>
        </a:defRPr>
      </a:lvl2pPr>
      <a:lvl3pPr algn="l" rtl="0" eaLnBrk="1" fontAlgn="base" hangingPunct="1">
        <a:spcBef>
          <a:spcPct val="0"/>
        </a:spcBef>
        <a:spcAft>
          <a:spcPct val="0"/>
        </a:spcAft>
        <a:defRPr sz="2585">
          <a:solidFill>
            <a:srgbClr val="E11B22"/>
          </a:solidFill>
          <a:latin typeface="Arial" charset="0"/>
          <a:ea typeface="华文楷体" pitchFamily="2" charset="-122"/>
        </a:defRPr>
      </a:lvl3pPr>
      <a:lvl4pPr algn="l" rtl="0" eaLnBrk="1" fontAlgn="base" hangingPunct="1">
        <a:spcBef>
          <a:spcPct val="0"/>
        </a:spcBef>
        <a:spcAft>
          <a:spcPct val="0"/>
        </a:spcAft>
        <a:defRPr sz="2585">
          <a:solidFill>
            <a:srgbClr val="E11B22"/>
          </a:solidFill>
          <a:latin typeface="Arial" charset="0"/>
          <a:ea typeface="华文楷体" pitchFamily="2" charset="-122"/>
        </a:defRPr>
      </a:lvl4pPr>
      <a:lvl5pPr algn="l" rtl="0" eaLnBrk="1" fontAlgn="base" hangingPunct="1">
        <a:spcBef>
          <a:spcPct val="0"/>
        </a:spcBef>
        <a:spcAft>
          <a:spcPct val="0"/>
        </a:spcAft>
        <a:defRPr sz="2585">
          <a:solidFill>
            <a:srgbClr val="E11B22"/>
          </a:solidFill>
          <a:latin typeface="Arial" charset="0"/>
          <a:ea typeface="华文楷体" pitchFamily="2" charset="-122"/>
        </a:defRPr>
      </a:lvl5pPr>
      <a:lvl6pPr marL="422041" algn="l" rtl="0" eaLnBrk="1" fontAlgn="base" hangingPunct="1">
        <a:spcBef>
          <a:spcPct val="0"/>
        </a:spcBef>
        <a:spcAft>
          <a:spcPct val="0"/>
        </a:spcAft>
        <a:defRPr sz="1846">
          <a:solidFill>
            <a:srgbClr val="E11B22"/>
          </a:solidFill>
          <a:latin typeface="Arial" charset="0"/>
          <a:ea typeface="华文楷体" pitchFamily="2" charset="-122"/>
        </a:defRPr>
      </a:lvl6pPr>
      <a:lvl7pPr marL="844083" algn="l" rtl="0" eaLnBrk="1" fontAlgn="base" hangingPunct="1">
        <a:spcBef>
          <a:spcPct val="0"/>
        </a:spcBef>
        <a:spcAft>
          <a:spcPct val="0"/>
        </a:spcAft>
        <a:defRPr sz="1846">
          <a:solidFill>
            <a:srgbClr val="E11B22"/>
          </a:solidFill>
          <a:latin typeface="Arial" charset="0"/>
          <a:ea typeface="华文楷体" pitchFamily="2" charset="-122"/>
        </a:defRPr>
      </a:lvl7pPr>
      <a:lvl8pPr marL="1266124" algn="l" rtl="0" eaLnBrk="1" fontAlgn="base" hangingPunct="1">
        <a:spcBef>
          <a:spcPct val="0"/>
        </a:spcBef>
        <a:spcAft>
          <a:spcPct val="0"/>
        </a:spcAft>
        <a:defRPr sz="1846">
          <a:solidFill>
            <a:srgbClr val="E11B22"/>
          </a:solidFill>
          <a:latin typeface="Arial" charset="0"/>
          <a:ea typeface="华文楷体" pitchFamily="2" charset="-122"/>
        </a:defRPr>
      </a:lvl8pPr>
      <a:lvl9pPr marL="1688165" algn="l" rtl="0" eaLnBrk="1" fontAlgn="base" hangingPunct="1">
        <a:spcBef>
          <a:spcPct val="0"/>
        </a:spcBef>
        <a:spcAft>
          <a:spcPct val="0"/>
        </a:spcAft>
        <a:defRPr sz="1846">
          <a:solidFill>
            <a:srgbClr val="E11B22"/>
          </a:solidFill>
          <a:latin typeface="Arial" charset="0"/>
          <a:ea typeface="华文楷体" pitchFamily="2" charset="-122"/>
        </a:defRPr>
      </a:lvl9pPr>
    </p:titleStyle>
    <p:bodyStyle>
      <a:lvl1pPr marL="316531" indent="-316531" algn="l" rtl="0" eaLnBrk="1" fontAlgn="base" hangingPunct="1">
        <a:spcBef>
          <a:spcPct val="25000"/>
        </a:spcBef>
        <a:spcAft>
          <a:spcPct val="0"/>
        </a:spcAft>
        <a:defRPr>
          <a:solidFill>
            <a:srgbClr val="000000"/>
          </a:solidFill>
          <a:latin typeface="+mn-lt"/>
          <a:ea typeface="+mn-ea"/>
          <a:cs typeface="+mn-cs"/>
        </a:defRPr>
      </a:lvl1pPr>
      <a:lvl2pPr marL="211021" indent="-209556" algn="l" rtl="0" eaLnBrk="1" fontAlgn="base" hangingPunct="1">
        <a:spcBef>
          <a:spcPct val="25000"/>
        </a:spcBef>
        <a:spcAft>
          <a:spcPct val="0"/>
        </a:spcAft>
        <a:buClr>
          <a:schemeClr val="tx1"/>
        </a:buClr>
        <a:buFont typeface="Wingdings" panose="05000000000000000000" pitchFamily="2" charset="2"/>
        <a:buChar char="§"/>
        <a:defRPr sz="1292">
          <a:solidFill>
            <a:srgbClr val="000000"/>
          </a:solidFill>
          <a:latin typeface="+mn-lt"/>
          <a:ea typeface="+mn-ea"/>
        </a:defRPr>
      </a:lvl2pPr>
      <a:lvl3pPr marL="422041" indent="-209556" algn="l" rtl="0" eaLnBrk="1" fontAlgn="base" hangingPunct="1">
        <a:spcBef>
          <a:spcPct val="25000"/>
        </a:spcBef>
        <a:spcAft>
          <a:spcPct val="0"/>
        </a:spcAft>
        <a:buClr>
          <a:schemeClr val="tx1"/>
        </a:buClr>
        <a:buFont typeface="Arial" panose="020B0604020202020204" pitchFamily="34" charset="0"/>
        <a:buChar char="–"/>
        <a:defRPr sz="1292">
          <a:solidFill>
            <a:srgbClr val="000000"/>
          </a:solidFill>
          <a:latin typeface="+mn-lt"/>
          <a:ea typeface="+mn-ea"/>
        </a:defRPr>
      </a:lvl3pPr>
      <a:lvl4pPr marL="633062" indent="-209556" algn="l" rtl="0" eaLnBrk="1" fontAlgn="base" hangingPunct="1">
        <a:spcBef>
          <a:spcPct val="25000"/>
        </a:spcBef>
        <a:spcAft>
          <a:spcPct val="0"/>
        </a:spcAft>
        <a:buClr>
          <a:schemeClr val="tx1"/>
        </a:buClr>
        <a:buChar char="•"/>
        <a:defRPr sz="1292">
          <a:solidFill>
            <a:srgbClr val="000000"/>
          </a:solidFill>
          <a:latin typeface="+mn-lt"/>
          <a:ea typeface="+mn-ea"/>
        </a:defRPr>
      </a:lvl4pPr>
      <a:lvl5pPr marL="841152" indent="-206625" algn="l" rtl="0" eaLnBrk="1" fontAlgn="base" hangingPunct="1">
        <a:spcBef>
          <a:spcPct val="25000"/>
        </a:spcBef>
        <a:spcAft>
          <a:spcPct val="0"/>
        </a:spcAft>
        <a:buClr>
          <a:schemeClr val="tx1"/>
        </a:buClr>
        <a:buFont typeface="Wingdings" panose="05000000000000000000" pitchFamily="2" charset="2"/>
        <a:buChar char="s"/>
        <a:defRPr sz="1292">
          <a:solidFill>
            <a:srgbClr val="000000"/>
          </a:solidFill>
          <a:latin typeface="+mn-lt"/>
          <a:ea typeface="+mn-ea"/>
        </a:defRPr>
      </a:lvl5pPr>
      <a:lvl6pPr marL="1263193" indent="-206625" algn="l" rtl="0" eaLnBrk="1" fontAlgn="base" hangingPunct="1">
        <a:spcBef>
          <a:spcPct val="25000"/>
        </a:spcBef>
        <a:spcAft>
          <a:spcPct val="0"/>
        </a:spcAft>
        <a:buClr>
          <a:schemeClr val="tx1"/>
        </a:buClr>
        <a:buFont typeface="Wingdings" pitchFamily="2" charset="2"/>
        <a:buChar char="s"/>
        <a:defRPr sz="1292">
          <a:solidFill>
            <a:srgbClr val="000000"/>
          </a:solidFill>
          <a:latin typeface="+mn-lt"/>
          <a:ea typeface="+mn-ea"/>
        </a:defRPr>
      </a:lvl6pPr>
      <a:lvl7pPr marL="1685234" indent="-206625" algn="l" rtl="0" eaLnBrk="1" fontAlgn="base" hangingPunct="1">
        <a:spcBef>
          <a:spcPct val="25000"/>
        </a:spcBef>
        <a:spcAft>
          <a:spcPct val="0"/>
        </a:spcAft>
        <a:buClr>
          <a:schemeClr val="tx1"/>
        </a:buClr>
        <a:buFont typeface="Wingdings" pitchFamily="2" charset="2"/>
        <a:buChar char="s"/>
        <a:defRPr sz="1292">
          <a:solidFill>
            <a:srgbClr val="000000"/>
          </a:solidFill>
          <a:latin typeface="+mn-lt"/>
          <a:ea typeface="+mn-ea"/>
        </a:defRPr>
      </a:lvl7pPr>
      <a:lvl8pPr marL="2107276" indent="-206625" algn="l" rtl="0" eaLnBrk="1" fontAlgn="base" hangingPunct="1">
        <a:spcBef>
          <a:spcPct val="25000"/>
        </a:spcBef>
        <a:spcAft>
          <a:spcPct val="0"/>
        </a:spcAft>
        <a:buClr>
          <a:schemeClr val="tx1"/>
        </a:buClr>
        <a:buFont typeface="Wingdings" pitchFamily="2" charset="2"/>
        <a:buChar char="s"/>
        <a:defRPr sz="1292">
          <a:solidFill>
            <a:srgbClr val="000000"/>
          </a:solidFill>
          <a:latin typeface="+mn-lt"/>
          <a:ea typeface="+mn-ea"/>
        </a:defRPr>
      </a:lvl8pPr>
      <a:lvl9pPr marL="2529317" indent="-206625" algn="l" rtl="0" eaLnBrk="1" fontAlgn="base" hangingPunct="1">
        <a:spcBef>
          <a:spcPct val="25000"/>
        </a:spcBef>
        <a:spcAft>
          <a:spcPct val="0"/>
        </a:spcAft>
        <a:buClr>
          <a:schemeClr val="tx1"/>
        </a:buClr>
        <a:buFont typeface="Wingdings" pitchFamily="2" charset="2"/>
        <a:buChar char="s"/>
        <a:defRPr sz="1292">
          <a:solidFill>
            <a:srgbClr val="000000"/>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5"/>
          <p:cNvSpPr>
            <a:spLocks noChangeArrowheads="1"/>
          </p:cNvSpPr>
          <p:nvPr/>
        </p:nvSpPr>
        <p:spPr bwMode="auto">
          <a:xfrm>
            <a:off x="5677878" y="6399213"/>
            <a:ext cx="84210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0596" tIns="41031" rIns="80596" bIns="41031" anchor="ctr"/>
          <a:lstStyle>
            <a:lvl1pPr defTabSz="873125">
              <a:defRPr sz="1400">
                <a:solidFill>
                  <a:schemeClr val="tx1"/>
                </a:solidFill>
                <a:latin typeface="华文楷体" panose="02010600040101010101" pitchFamily="2" charset="-122"/>
                <a:ea typeface="华文楷体" panose="02010600040101010101" pitchFamily="2" charset="-122"/>
              </a:defRPr>
            </a:lvl1pPr>
            <a:lvl2pPr marL="742950" indent="-285750" defTabSz="873125">
              <a:defRPr sz="1400">
                <a:solidFill>
                  <a:schemeClr val="tx1"/>
                </a:solidFill>
                <a:latin typeface="华文楷体" panose="02010600040101010101" pitchFamily="2" charset="-122"/>
                <a:ea typeface="华文楷体" panose="02010600040101010101" pitchFamily="2" charset="-122"/>
              </a:defRPr>
            </a:lvl2pPr>
            <a:lvl3pPr marL="1143000" indent="-228600" defTabSz="873125">
              <a:defRPr sz="1400">
                <a:solidFill>
                  <a:schemeClr val="tx1"/>
                </a:solidFill>
                <a:latin typeface="华文楷体" panose="02010600040101010101" pitchFamily="2" charset="-122"/>
                <a:ea typeface="华文楷体" panose="02010600040101010101" pitchFamily="2" charset="-122"/>
              </a:defRPr>
            </a:lvl3pPr>
            <a:lvl4pPr marL="1600200" indent="-228600" defTabSz="873125">
              <a:defRPr sz="1400">
                <a:solidFill>
                  <a:schemeClr val="tx1"/>
                </a:solidFill>
                <a:latin typeface="华文楷体" panose="02010600040101010101" pitchFamily="2" charset="-122"/>
                <a:ea typeface="华文楷体" panose="02010600040101010101" pitchFamily="2" charset="-122"/>
              </a:defRPr>
            </a:lvl4pPr>
            <a:lvl5pPr marL="2057400" indent="-228600" defTabSz="873125">
              <a:defRPr sz="1400">
                <a:solidFill>
                  <a:schemeClr val="tx1"/>
                </a:solidFill>
                <a:latin typeface="华文楷体" panose="02010600040101010101" pitchFamily="2" charset="-122"/>
                <a:ea typeface="华文楷体" panose="02010600040101010101" pitchFamily="2" charset="-122"/>
              </a:defRPr>
            </a:lvl5pPr>
            <a:lvl6pPr marL="2514600" indent="-228600" defTabSz="873125"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6pPr>
            <a:lvl7pPr marL="2971800" indent="-228600" defTabSz="873125"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7pPr>
            <a:lvl8pPr marL="3429000" indent="-228600" defTabSz="873125"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8pPr>
            <a:lvl9pPr marL="3886200" indent="-228600" defTabSz="873125" eaLnBrk="0" fontAlgn="base" hangingPunct="0">
              <a:spcBef>
                <a:spcPct val="0"/>
              </a:spcBef>
              <a:spcAft>
                <a:spcPct val="0"/>
              </a:spcAft>
              <a:defRPr sz="1400">
                <a:solidFill>
                  <a:schemeClr val="tx1"/>
                </a:solidFill>
                <a:latin typeface="华文楷体" panose="02010600040101010101" pitchFamily="2" charset="-122"/>
                <a:ea typeface="华文楷体" panose="02010600040101010101" pitchFamily="2" charset="-122"/>
              </a:defRPr>
            </a:lvl9pPr>
          </a:lstStyle>
          <a:p>
            <a:pPr algn="ctr">
              <a:defRPr/>
            </a:pPr>
            <a:fld id="{DEDA4F21-5370-434D-9491-9AC03F52573C}" type="slidenum">
              <a:rPr lang="zh-CN" altLang="en-US" sz="831" smtClean="0">
                <a:solidFill>
                  <a:srgbClr val="FFFFFF"/>
                </a:solidFill>
                <a:latin typeface="Arial" panose="020B0604020202020204" pitchFamily="34" charset="0"/>
                <a:ea typeface="宋体" panose="02010600030101010101" pitchFamily="2" charset="-122"/>
              </a:rPr>
              <a:pPr algn="ctr">
                <a:defRPr/>
              </a:pPr>
              <a:t>‹#›</a:t>
            </a:fld>
            <a:endParaRPr lang="en-US" altLang="zh-CN" sz="831">
              <a:solidFill>
                <a:srgbClr val="FFFFFF"/>
              </a:solidFill>
              <a:latin typeface="Arial" panose="020B0604020202020204" pitchFamily="34" charset="0"/>
              <a:ea typeface="宋体" panose="02010600030101010101" pitchFamily="2" charset="-122"/>
            </a:endParaRPr>
          </a:p>
        </p:txBody>
      </p:sp>
      <p:sp>
        <p:nvSpPr>
          <p:cNvPr id="4099" name="Rectangle 6"/>
          <p:cNvSpPr>
            <a:spLocks noGrp="1" noChangeArrowheads="1"/>
          </p:cNvSpPr>
          <p:nvPr>
            <p:ph type="body" idx="1"/>
          </p:nvPr>
        </p:nvSpPr>
        <p:spPr bwMode="auto">
          <a:xfrm>
            <a:off x="842108" y="1406526"/>
            <a:ext cx="10496061"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100" name="Line 7"/>
          <p:cNvSpPr>
            <a:spLocks noChangeShapeType="1"/>
          </p:cNvSpPr>
          <p:nvPr/>
        </p:nvSpPr>
        <p:spPr bwMode="auto">
          <a:xfrm>
            <a:off x="0" y="338138"/>
            <a:ext cx="12184184" cy="0"/>
          </a:xfrm>
          <a:prstGeom prst="line">
            <a:avLst/>
          </a:prstGeom>
          <a:noFill/>
          <a:ln w="12700">
            <a:solidFill>
              <a:srgbClr val="ABAF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4101" name="Rectangle 8"/>
          <p:cNvSpPr>
            <a:spLocks noGrp="1" noChangeArrowheads="1"/>
          </p:cNvSpPr>
          <p:nvPr>
            <p:ph type="title"/>
          </p:nvPr>
        </p:nvSpPr>
        <p:spPr bwMode="auto">
          <a:xfrm>
            <a:off x="842108" y="528640"/>
            <a:ext cx="10496061"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3078" name="Rectangle 9"/>
          <p:cNvSpPr>
            <a:spLocks noChangeArrowheads="1"/>
          </p:cNvSpPr>
          <p:nvPr/>
        </p:nvSpPr>
        <p:spPr bwMode="auto">
          <a:xfrm>
            <a:off x="844062" y="6629400"/>
            <a:ext cx="119575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defTabSz="873125" eaLnBrk="0" hangingPunct="0">
              <a:defRPr sz="1400">
                <a:solidFill>
                  <a:schemeClr val="tx1"/>
                </a:solidFill>
                <a:latin typeface="华文楷体" pitchFamily="2" charset="-122"/>
                <a:ea typeface="华文楷体" pitchFamily="2" charset="-122"/>
              </a:defRPr>
            </a:lvl1pPr>
            <a:lvl2pPr marL="742950" indent="-285750" defTabSz="873125" eaLnBrk="0" hangingPunct="0">
              <a:defRPr sz="1400">
                <a:solidFill>
                  <a:schemeClr val="tx1"/>
                </a:solidFill>
                <a:latin typeface="华文楷体" pitchFamily="2" charset="-122"/>
                <a:ea typeface="华文楷体" pitchFamily="2" charset="-122"/>
              </a:defRPr>
            </a:lvl2pPr>
            <a:lvl3pPr marL="1143000" indent="-228600" defTabSz="873125" eaLnBrk="0" hangingPunct="0">
              <a:defRPr sz="1400">
                <a:solidFill>
                  <a:schemeClr val="tx1"/>
                </a:solidFill>
                <a:latin typeface="华文楷体" pitchFamily="2" charset="-122"/>
                <a:ea typeface="华文楷体" pitchFamily="2" charset="-122"/>
              </a:defRPr>
            </a:lvl3pPr>
            <a:lvl4pPr marL="1600200" indent="-228600" defTabSz="873125" eaLnBrk="0" hangingPunct="0">
              <a:defRPr sz="1400">
                <a:solidFill>
                  <a:schemeClr val="tx1"/>
                </a:solidFill>
                <a:latin typeface="华文楷体" pitchFamily="2" charset="-122"/>
                <a:ea typeface="华文楷体" pitchFamily="2" charset="-122"/>
              </a:defRPr>
            </a:lvl4pPr>
            <a:lvl5pPr marL="2057400" indent="-228600" defTabSz="873125" eaLnBrk="0" hangingPunct="0">
              <a:defRPr sz="1400">
                <a:solidFill>
                  <a:schemeClr val="tx1"/>
                </a:solidFill>
                <a:latin typeface="华文楷体" pitchFamily="2" charset="-122"/>
                <a:ea typeface="华文楷体" pitchFamily="2" charset="-122"/>
              </a:defRPr>
            </a:lvl5pPr>
            <a:lvl6pPr marL="2514600" indent="-228600" algn="ctr" defTabSz="873125" eaLnBrk="0" fontAlgn="base" hangingPunct="0">
              <a:spcBef>
                <a:spcPct val="0"/>
              </a:spcBef>
              <a:spcAft>
                <a:spcPct val="0"/>
              </a:spcAft>
              <a:defRPr sz="1400">
                <a:solidFill>
                  <a:schemeClr val="tx1"/>
                </a:solidFill>
                <a:latin typeface="华文楷体" pitchFamily="2" charset="-122"/>
                <a:ea typeface="华文楷体" pitchFamily="2" charset="-122"/>
              </a:defRPr>
            </a:lvl6pPr>
            <a:lvl7pPr marL="2971800" indent="-228600" algn="ctr" defTabSz="873125" eaLnBrk="0" fontAlgn="base" hangingPunct="0">
              <a:spcBef>
                <a:spcPct val="0"/>
              </a:spcBef>
              <a:spcAft>
                <a:spcPct val="0"/>
              </a:spcAft>
              <a:defRPr sz="1400">
                <a:solidFill>
                  <a:schemeClr val="tx1"/>
                </a:solidFill>
                <a:latin typeface="华文楷体" pitchFamily="2" charset="-122"/>
                <a:ea typeface="华文楷体" pitchFamily="2" charset="-122"/>
              </a:defRPr>
            </a:lvl7pPr>
            <a:lvl8pPr marL="3429000" indent="-228600" algn="ctr" defTabSz="873125" eaLnBrk="0" fontAlgn="base" hangingPunct="0">
              <a:spcBef>
                <a:spcPct val="0"/>
              </a:spcBef>
              <a:spcAft>
                <a:spcPct val="0"/>
              </a:spcAft>
              <a:defRPr sz="1400">
                <a:solidFill>
                  <a:schemeClr val="tx1"/>
                </a:solidFill>
                <a:latin typeface="华文楷体" pitchFamily="2" charset="-122"/>
                <a:ea typeface="华文楷体" pitchFamily="2" charset="-122"/>
              </a:defRPr>
            </a:lvl8pPr>
            <a:lvl9pPr marL="3886200" indent="-228600" algn="ctr" defTabSz="873125" eaLnBrk="0" fontAlgn="base" hangingPunct="0">
              <a:spcBef>
                <a:spcPct val="0"/>
              </a:spcBef>
              <a:spcAft>
                <a:spcPct val="0"/>
              </a:spcAft>
              <a:defRPr sz="1400">
                <a:solidFill>
                  <a:schemeClr val="tx1"/>
                </a:solidFill>
                <a:latin typeface="华文楷体" pitchFamily="2" charset="-122"/>
                <a:ea typeface="华文楷体" pitchFamily="2" charset="-122"/>
              </a:defRPr>
            </a:lvl9pPr>
          </a:lstStyle>
          <a:p>
            <a:pPr>
              <a:defRPr/>
            </a:pPr>
            <a:r>
              <a:rPr lang="en-US" altLang="zh-CN" sz="462">
                <a:solidFill>
                  <a:srgbClr val="FFFFFF"/>
                </a:solidFill>
                <a:latin typeface="Arial" charset="0"/>
                <a:ea typeface="宋体" charset="-122"/>
              </a:rPr>
              <a:t>[Title  MM/DD/YYYY]</a:t>
            </a:r>
          </a:p>
        </p:txBody>
      </p:sp>
      <p:pic>
        <p:nvPicPr>
          <p:cNvPr id="4103" name="Picture 28" descr="aon_logo_no_clear_space_red_CMYK"/>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01385" y="6246815"/>
            <a:ext cx="168812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20473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2031" b="1">
          <a:solidFill>
            <a:srgbClr val="263C6B"/>
          </a:solidFill>
          <a:latin typeface="+mj-lt"/>
          <a:ea typeface="+mj-ea"/>
          <a:cs typeface="+mj-cs"/>
        </a:defRPr>
      </a:lvl1pPr>
      <a:lvl2pPr algn="l" rtl="0" eaLnBrk="1" fontAlgn="base" hangingPunct="1">
        <a:spcBef>
          <a:spcPct val="0"/>
        </a:spcBef>
        <a:spcAft>
          <a:spcPct val="0"/>
        </a:spcAft>
        <a:defRPr sz="2031" b="1">
          <a:solidFill>
            <a:srgbClr val="263C6B"/>
          </a:solidFill>
          <a:latin typeface="Arial" charset="0"/>
          <a:ea typeface="宋体" pitchFamily="2" charset="-122"/>
        </a:defRPr>
      </a:lvl2pPr>
      <a:lvl3pPr algn="l" rtl="0" eaLnBrk="1" fontAlgn="base" hangingPunct="1">
        <a:spcBef>
          <a:spcPct val="0"/>
        </a:spcBef>
        <a:spcAft>
          <a:spcPct val="0"/>
        </a:spcAft>
        <a:defRPr sz="2031" b="1">
          <a:solidFill>
            <a:srgbClr val="263C6B"/>
          </a:solidFill>
          <a:latin typeface="Arial" charset="0"/>
          <a:ea typeface="宋体" pitchFamily="2" charset="-122"/>
        </a:defRPr>
      </a:lvl3pPr>
      <a:lvl4pPr algn="l" rtl="0" eaLnBrk="1" fontAlgn="base" hangingPunct="1">
        <a:spcBef>
          <a:spcPct val="0"/>
        </a:spcBef>
        <a:spcAft>
          <a:spcPct val="0"/>
        </a:spcAft>
        <a:defRPr sz="2031" b="1">
          <a:solidFill>
            <a:srgbClr val="263C6B"/>
          </a:solidFill>
          <a:latin typeface="Arial" charset="0"/>
          <a:ea typeface="宋体" pitchFamily="2" charset="-122"/>
        </a:defRPr>
      </a:lvl4pPr>
      <a:lvl5pPr algn="l" rtl="0" eaLnBrk="1" fontAlgn="base" hangingPunct="1">
        <a:spcBef>
          <a:spcPct val="0"/>
        </a:spcBef>
        <a:spcAft>
          <a:spcPct val="0"/>
        </a:spcAft>
        <a:defRPr sz="2031" b="1">
          <a:solidFill>
            <a:srgbClr val="263C6B"/>
          </a:solidFill>
          <a:latin typeface="Arial" charset="0"/>
          <a:ea typeface="宋体" pitchFamily="2" charset="-122"/>
        </a:defRPr>
      </a:lvl5pPr>
      <a:lvl6pPr marL="422041" algn="l" rtl="0" eaLnBrk="1" fontAlgn="base" hangingPunct="1">
        <a:spcBef>
          <a:spcPct val="0"/>
        </a:spcBef>
        <a:spcAft>
          <a:spcPct val="0"/>
        </a:spcAft>
        <a:defRPr sz="2031" b="1">
          <a:solidFill>
            <a:srgbClr val="263C6B"/>
          </a:solidFill>
          <a:latin typeface="Arial" charset="0"/>
          <a:ea typeface="宋体" pitchFamily="2" charset="-122"/>
        </a:defRPr>
      </a:lvl6pPr>
      <a:lvl7pPr marL="844083" algn="l" rtl="0" eaLnBrk="1" fontAlgn="base" hangingPunct="1">
        <a:spcBef>
          <a:spcPct val="0"/>
        </a:spcBef>
        <a:spcAft>
          <a:spcPct val="0"/>
        </a:spcAft>
        <a:defRPr sz="2031" b="1">
          <a:solidFill>
            <a:srgbClr val="263C6B"/>
          </a:solidFill>
          <a:latin typeface="Arial" charset="0"/>
          <a:ea typeface="宋体" pitchFamily="2" charset="-122"/>
        </a:defRPr>
      </a:lvl7pPr>
      <a:lvl8pPr marL="1266124" algn="l" rtl="0" eaLnBrk="1" fontAlgn="base" hangingPunct="1">
        <a:spcBef>
          <a:spcPct val="0"/>
        </a:spcBef>
        <a:spcAft>
          <a:spcPct val="0"/>
        </a:spcAft>
        <a:defRPr sz="2031" b="1">
          <a:solidFill>
            <a:srgbClr val="263C6B"/>
          </a:solidFill>
          <a:latin typeface="Arial" charset="0"/>
          <a:ea typeface="宋体" pitchFamily="2" charset="-122"/>
        </a:defRPr>
      </a:lvl8pPr>
      <a:lvl9pPr marL="1688165" algn="l" rtl="0" eaLnBrk="1" fontAlgn="base" hangingPunct="1">
        <a:spcBef>
          <a:spcPct val="0"/>
        </a:spcBef>
        <a:spcAft>
          <a:spcPct val="0"/>
        </a:spcAft>
        <a:defRPr sz="2031" b="1">
          <a:solidFill>
            <a:srgbClr val="263C6B"/>
          </a:solidFill>
          <a:latin typeface="Arial" charset="0"/>
          <a:ea typeface="宋体" pitchFamily="2" charset="-122"/>
        </a:defRPr>
      </a:lvl9pPr>
    </p:titleStyle>
    <p:bodyStyle>
      <a:lvl1pPr marL="316531" indent="-316531" algn="l" rtl="0" eaLnBrk="1" fontAlgn="base" hangingPunct="1">
        <a:lnSpc>
          <a:spcPct val="93000"/>
        </a:lnSpc>
        <a:spcBef>
          <a:spcPct val="31000"/>
        </a:spcBef>
        <a:spcAft>
          <a:spcPct val="31000"/>
        </a:spcAft>
        <a:defRPr b="1">
          <a:solidFill>
            <a:srgbClr val="000000"/>
          </a:solidFill>
          <a:latin typeface="+mn-lt"/>
          <a:ea typeface="+mn-ea"/>
          <a:cs typeface="+mn-cs"/>
        </a:defRPr>
      </a:lvl1pPr>
      <a:lvl2pPr marL="211021" indent="-209556" algn="l" rtl="0" eaLnBrk="1" fontAlgn="base" hangingPunct="1">
        <a:lnSpc>
          <a:spcPct val="93000"/>
        </a:lnSpc>
        <a:spcBef>
          <a:spcPct val="31000"/>
        </a:spcBef>
        <a:spcAft>
          <a:spcPct val="31000"/>
        </a:spcAft>
        <a:buClr>
          <a:srgbClr val="003366"/>
        </a:buClr>
        <a:buSzPct val="81000"/>
        <a:buFont typeface="Times New Roman" panose="02020603050405020304" pitchFamily="18" charset="0"/>
        <a:buBlip>
          <a:blip r:embed="rId14"/>
        </a:buBlip>
        <a:defRPr>
          <a:solidFill>
            <a:srgbClr val="000000"/>
          </a:solidFill>
          <a:latin typeface="+mn-lt"/>
          <a:ea typeface="+mn-ea"/>
        </a:defRPr>
      </a:lvl2pPr>
      <a:lvl3pPr marL="422041" indent="-209556" algn="l" rtl="0" eaLnBrk="1" fontAlgn="base" hangingPunct="1">
        <a:lnSpc>
          <a:spcPct val="93000"/>
        </a:lnSpc>
        <a:spcBef>
          <a:spcPct val="31000"/>
        </a:spcBef>
        <a:spcAft>
          <a:spcPct val="31000"/>
        </a:spcAft>
        <a:buClr>
          <a:srgbClr val="263C6B"/>
        </a:buClr>
        <a:buFont typeface="Times New Roman" panose="02020603050405020304" pitchFamily="18" charset="0"/>
        <a:buChar char="–"/>
        <a:defRPr>
          <a:solidFill>
            <a:srgbClr val="000000"/>
          </a:solidFill>
          <a:latin typeface="+mn-lt"/>
          <a:ea typeface="+mn-ea"/>
        </a:defRPr>
      </a:lvl3pPr>
      <a:lvl4pPr marL="633062" indent="-209556" algn="l" rtl="0" eaLnBrk="1" fontAlgn="base" hangingPunct="1">
        <a:lnSpc>
          <a:spcPct val="93000"/>
        </a:lnSpc>
        <a:spcBef>
          <a:spcPct val="31000"/>
        </a:spcBef>
        <a:spcAft>
          <a:spcPct val="31000"/>
        </a:spcAft>
        <a:buClr>
          <a:srgbClr val="808080"/>
        </a:buClr>
        <a:buSzPct val="95000"/>
        <a:buFont typeface="Arial" panose="020B0604020202020204" pitchFamily="34" charset="0"/>
        <a:buChar char="&gt;"/>
        <a:defRPr>
          <a:solidFill>
            <a:srgbClr val="000000"/>
          </a:solidFill>
          <a:latin typeface="+mn-lt"/>
          <a:ea typeface="+mn-ea"/>
        </a:defRPr>
      </a:lvl4pPr>
      <a:lvl5pPr marL="841152" indent="-206625" algn="l" rtl="0" eaLnBrk="1" fontAlgn="base" hangingPunct="1">
        <a:lnSpc>
          <a:spcPct val="93000"/>
        </a:lnSpc>
        <a:spcBef>
          <a:spcPct val="31000"/>
        </a:spcBef>
        <a:spcAft>
          <a:spcPct val="31000"/>
        </a:spcAft>
        <a:buClr>
          <a:srgbClr val="263C6B"/>
        </a:buClr>
        <a:buFont typeface="Times New Roman" panose="02020603050405020304" pitchFamily="18" charset="0"/>
        <a:buChar char="–"/>
        <a:defRPr>
          <a:solidFill>
            <a:srgbClr val="000000"/>
          </a:solidFill>
          <a:latin typeface="+mn-lt"/>
          <a:ea typeface="+mn-ea"/>
        </a:defRPr>
      </a:lvl5pPr>
      <a:lvl6pPr marL="1263193" indent="-206625" algn="l" rtl="0" eaLnBrk="1" fontAlgn="base" hangingPunct="1">
        <a:lnSpc>
          <a:spcPct val="93000"/>
        </a:lnSpc>
        <a:spcBef>
          <a:spcPct val="31000"/>
        </a:spcBef>
        <a:spcAft>
          <a:spcPct val="31000"/>
        </a:spcAft>
        <a:buClr>
          <a:srgbClr val="263C6B"/>
        </a:buClr>
        <a:buFont typeface="Times New Roman" pitchFamily="18" charset="0"/>
        <a:buChar char="–"/>
        <a:defRPr>
          <a:solidFill>
            <a:srgbClr val="000000"/>
          </a:solidFill>
          <a:latin typeface="+mn-lt"/>
          <a:ea typeface="+mn-ea"/>
        </a:defRPr>
      </a:lvl6pPr>
      <a:lvl7pPr marL="1685234" indent="-206625" algn="l" rtl="0" eaLnBrk="1" fontAlgn="base" hangingPunct="1">
        <a:lnSpc>
          <a:spcPct val="93000"/>
        </a:lnSpc>
        <a:spcBef>
          <a:spcPct val="31000"/>
        </a:spcBef>
        <a:spcAft>
          <a:spcPct val="31000"/>
        </a:spcAft>
        <a:buClr>
          <a:srgbClr val="263C6B"/>
        </a:buClr>
        <a:buFont typeface="Times New Roman" pitchFamily="18" charset="0"/>
        <a:buChar char="–"/>
        <a:defRPr>
          <a:solidFill>
            <a:srgbClr val="000000"/>
          </a:solidFill>
          <a:latin typeface="+mn-lt"/>
          <a:ea typeface="+mn-ea"/>
        </a:defRPr>
      </a:lvl7pPr>
      <a:lvl8pPr marL="2107276" indent="-206625" algn="l" rtl="0" eaLnBrk="1" fontAlgn="base" hangingPunct="1">
        <a:lnSpc>
          <a:spcPct val="93000"/>
        </a:lnSpc>
        <a:spcBef>
          <a:spcPct val="31000"/>
        </a:spcBef>
        <a:spcAft>
          <a:spcPct val="31000"/>
        </a:spcAft>
        <a:buClr>
          <a:srgbClr val="263C6B"/>
        </a:buClr>
        <a:buFont typeface="Times New Roman" pitchFamily="18" charset="0"/>
        <a:buChar char="–"/>
        <a:defRPr>
          <a:solidFill>
            <a:srgbClr val="000000"/>
          </a:solidFill>
          <a:latin typeface="+mn-lt"/>
          <a:ea typeface="+mn-ea"/>
        </a:defRPr>
      </a:lvl8pPr>
      <a:lvl9pPr marL="2529317" indent="-206625" algn="l" rtl="0" eaLnBrk="1" fontAlgn="base" hangingPunct="1">
        <a:lnSpc>
          <a:spcPct val="93000"/>
        </a:lnSpc>
        <a:spcBef>
          <a:spcPct val="31000"/>
        </a:spcBef>
        <a:spcAft>
          <a:spcPct val="31000"/>
        </a:spcAft>
        <a:buClr>
          <a:srgbClr val="263C6B"/>
        </a:buClr>
        <a:buFont typeface="Times New Roman" pitchFamily="18" charset="0"/>
        <a:buChar char="–"/>
        <a:defRPr>
          <a:solidFill>
            <a:srgbClr val="000000"/>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tmp"/><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9.tmp"/></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20.tmp"/><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uCson/SEDST"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hyperlink" Target="https://aucson.github.io/" TargetMode="Externa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9.xml"/><Relationship Id="rId7"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image" Target="../media/image13.png"/><Relationship Id="rId4" Type="http://schemas.openxmlformats.org/officeDocument/2006/relationships/image" Target="../media/image10.tmp"/><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4"/>
          <p:cNvSpPr>
            <a:spLocks noGrp="1"/>
          </p:cNvSpPr>
          <p:nvPr>
            <p:ph type="ctrTitle"/>
          </p:nvPr>
        </p:nvSpPr>
        <p:spPr/>
        <p:txBody>
          <a:bodyPr/>
          <a:lstStyle/>
          <a:p>
            <a:r>
              <a:rPr lang="en-US" altLang="zh-CN" sz="3200" dirty="0"/>
              <a:t>Explicit State Tracking with Semi-supervision </a:t>
            </a:r>
            <a:br>
              <a:rPr lang="en-US" altLang="zh-CN" sz="3200" dirty="0"/>
            </a:br>
            <a:r>
              <a:rPr lang="en-US" altLang="zh-CN" sz="3200" dirty="0"/>
              <a:t>for Neural Dialogue Generation</a:t>
            </a:r>
            <a:endParaRPr lang="zh-CN" altLang="en-US" sz="3200" dirty="0">
              <a:latin typeface="微软雅黑" panose="020B0503020204020204" pitchFamily="34" charset="-122"/>
              <a:ea typeface="微软雅黑" panose="020B0503020204020204" pitchFamily="34" charset="-122"/>
            </a:endParaRPr>
          </a:p>
        </p:txBody>
      </p:sp>
      <p:sp>
        <p:nvSpPr>
          <p:cNvPr id="7170" name="副标题 5"/>
          <p:cNvSpPr>
            <a:spLocks noGrp="1"/>
          </p:cNvSpPr>
          <p:nvPr>
            <p:ph type="subTitle" idx="1"/>
          </p:nvPr>
        </p:nvSpPr>
        <p:spPr/>
        <p:txBody>
          <a:bodyPr/>
          <a:lstStyle/>
          <a:p>
            <a:r>
              <a:rPr lang="en-US" altLang="zh-CN" sz="2000" dirty="0" err="1"/>
              <a:t>Xisen</a:t>
            </a:r>
            <a:r>
              <a:rPr lang="en-US" altLang="zh-CN" sz="2000" dirty="0"/>
              <a:t> </a:t>
            </a:r>
            <a:r>
              <a:rPr lang="en-US" altLang="zh-CN" sz="2000" dirty="0" err="1"/>
              <a:t>Jin</a:t>
            </a:r>
            <a:r>
              <a:rPr lang="en-US" altLang="zh-CN" sz="2000" dirty="0"/>
              <a:t>, Wenqiang lei, </a:t>
            </a:r>
            <a:r>
              <a:rPr lang="en-US" altLang="zh-CN" sz="2000" dirty="0" err="1"/>
              <a:t>Zhaochun</a:t>
            </a:r>
            <a:r>
              <a:rPr lang="en-US" altLang="zh-CN" sz="2000" dirty="0"/>
              <a:t> </a:t>
            </a:r>
            <a:r>
              <a:rPr lang="en-US" altLang="zh-CN" sz="2000" dirty="0" err="1"/>
              <a:t>ren</a:t>
            </a:r>
            <a:r>
              <a:rPr lang="en-US" altLang="zh-CN" sz="2000" dirty="0"/>
              <a:t>, </a:t>
            </a:r>
            <a:r>
              <a:rPr lang="en-US" altLang="zh-CN" sz="2000" dirty="0" err="1"/>
              <a:t>Hongshen</a:t>
            </a:r>
            <a:r>
              <a:rPr lang="en-US" altLang="zh-CN" sz="2000" dirty="0"/>
              <a:t> Chen, </a:t>
            </a:r>
            <a:r>
              <a:rPr lang="en-US" altLang="zh-CN" sz="2000" dirty="0" err="1"/>
              <a:t>Shangsong</a:t>
            </a:r>
            <a:r>
              <a:rPr lang="en-US" altLang="zh-CN" sz="2000" dirty="0"/>
              <a:t> Liang, </a:t>
            </a:r>
            <a:r>
              <a:rPr lang="en-US" altLang="zh-CN" sz="2000" dirty="0" err="1"/>
              <a:t>Yihong</a:t>
            </a:r>
            <a:r>
              <a:rPr lang="en-US" altLang="zh-CN" sz="2000" dirty="0"/>
              <a:t> Zhao, Dawei Yin</a:t>
            </a:r>
            <a:endParaRPr lang="zh-CN" altLang="en-US" sz="2000"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508" y="5308334"/>
            <a:ext cx="1337395" cy="1337395"/>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8093" y="5308334"/>
            <a:ext cx="2897689" cy="1337395"/>
          </a:xfrm>
          <a:prstGeom prst="rect">
            <a:avLst/>
          </a:prstGeom>
        </p:spPr>
      </p:pic>
    </p:spTree>
    <p:extLst>
      <p:ext uri="{BB962C8B-B14F-4D97-AF65-F5344CB8AC3E}">
        <p14:creationId xmlns:p14="http://schemas.microsoft.com/office/powerpoint/2010/main" val="677569778"/>
      </p:ext>
    </p:extLst>
  </p:cSld>
  <p:clrMapOvr>
    <a:masterClrMapping/>
  </p:clrMapOvr>
  <p:transition spd="slow" advTm="17308">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Model architecture – </a:t>
            </a:r>
            <a:r>
              <a:rPr lang="en-US" sz="3600" dirty="0" err="1"/>
              <a:t>copyflow</a:t>
            </a:r>
            <a:r>
              <a:rPr lang="en-US" sz="3600" dirty="0"/>
              <a:t> network</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sz="2000" dirty="0"/>
              <a:t>Inspired from the pattern that repeating of keywords could indicate dialogue states </a:t>
            </a:r>
          </a:p>
          <a:p>
            <a:pPr marL="285750" indent="-285750">
              <a:buFont typeface="Arial" panose="020B0604020202020204" pitchFamily="34" charset="0"/>
              <a:buChar char="•"/>
            </a:pPr>
            <a:r>
              <a:rPr lang="en-US" altLang="zh-CN" sz="2000" dirty="0"/>
              <a:t>Co-occurrence may span over dialogue turns – keywords should be “copied” over dialogue turns</a:t>
            </a:r>
          </a:p>
          <a:p>
            <a:pPr marL="342900" indent="-342900">
              <a:buFont typeface="Arial" panose="020B0604020202020204" pitchFamily="34" charset="0"/>
              <a:buChar char="•"/>
            </a:pPr>
            <a:r>
              <a:rPr lang="en-US" altLang="zh-CN" sz="2000" dirty="0"/>
              <a:t>From </a:t>
            </a:r>
            <a:r>
              <a:rPr lang="en-US" altLang="zh-CN" sz="2000" dirty="0">
                <a:solidFill>
                  <a:srgbClr val="FF0000"/>
                </a:solidFill>
              </a:rPr>
              <a:t>{previous responses, current inputs}</a:t>
            </a:r>
            <a:r>
              <a:rPr lang="en-US" altLang="zh-CN" sz="2000" dirty="0"/>
              <a:t> to </a:t>
            </a:r>
            <a:r>
              <a:rPr lang="en-US" altLang="zh-CN" sz="2000" dirty="0">
                <a:solidFill>
                  <a:srgbClr val="0070C0"/>
                </a:solidFill>
              </a:rPr>
              <a:t>current state spans </a:t>
            </a:r>
            <a:r>
              <a:rPr lang="en-US" altLang="zh-CN" sz="2000" dirty="0"/>
              <a:t>&amp; From </a:t>
            </a:r>
            <a:r>
              <a:rPr lang="en-US" altLang="zh-CN" sz="2000" dirty="0">
                <a:solidFill>
                  <a:srgbClr val="FF0000"/>
                </a:solidFill>
              </a:rPr>
              <a:t>current state spans </a:t>
            </a:r>
            <a:r>
              <a:rPr lang="en-US" altLang="zh-CN" sz="2000" dirty="0"/>
              <a:t>to </a:t>
            </a:r>
            <a:r>
              <a:rPr lang="en-US" altLang="zh-CN" sz="2000" dirty="0">
                <a:solidFill>
                  <a:srgbClr val="0070C0"/>
                </a:solidFill>
              </a:rPr>
              <a:t>current responses </a:t>
            </a:r>
          </a:p>
          <a:p>
            <a:pPr marL="971550" lvl="1" indent="-514350">
              <a:buFont typeface="+mj-lt"/>
              <a:buAutoNum type="romanUcPeriod"/>
            </a:pPr>
            <a:r>
              <a:rPr lang="en-US" altLang="zh-CN" sz="2000" dirty="0"/>
              <a:t>Enables the model to “cache” keywords in state spans</a:t>
            </a:r>
          </a:p>
          <a:p>
            <a:pPr marL="971550" lvl="1" indent="-514350">
              <a:buFont typeface="+mj-lt"/>
              <a:buAutoNum type="romanUcPeriod"/>
            </a:pPr>
            <a:r>
              <a:rPr lang="en-US" altLang="zh-CN" sz="2000" dirty="0"/>
              <a:t>Also possible to generate new words in state spans to further copy </a:t>
            </a:r>
          </a:p>
          <a:p>
            <a:pPr marL="342900" indent="-342900">
              <a:buFont typeface="Arial" panose="020B0604020202020204" pitchFamily="34" charset="0"/>
              <a:buChar char="•"/>
            </a:pPr>
            <a:r>
              <a:rPr lang="en-US" altLang="zh-CN" sz="2000" dirty="0"/>
              <a:t>From </a:t>
            </a:r>
            <a:r>
              <a:rPr lang="en-US" altLang="zh-CN" sz="2000" dirty="0">
                <a:solidFill>
                  <a:srgbClr val="FF0000"/>
                </a:solidFill>
              </a:rPr>
              <a:t>previous state spans</a:t>
            </a:r>
            <a:r>
              <a:rPr lang="en-US" altLang="zh-CN" sz="2000" dirty="0"/>
              <a:t> to </a:t>
            </a:r>
            <a:r>
              <a:rPr lang="en-US" altLang="zh-CN" sz="2000" dirty="0">
                <a:solidFill>
                  <a:srgbClr val="0070C0"/>
                </a:solidFill>
              </a:rPr>
              <a:t>current state spans</a:t>
            </a:r>
          </a:p>
          <a:p>
            <a:pPr marL="342900" indent="-342900">
              <a:buFont typeface="Arial" panose="020B0604020202020204" pitchFamily="34" charset="0"/>
              <a:buChar char="•"/>
            </a:pPr>
            <a:r>
              <a:rPr lang="en-US" altLang="zh-CN" sz="2000" dirty="0">
                <a:solidFill>
                  <a:schemeClr val="tx1"/>
                </a:solidFill>
              </a:rPr>
              <a:t>The model learns to store information at state spans in the form of explicit word sequences</a:t>
            </a:r>
          </a:p>
          <a:p>
            <a:endParaRPr lang="zh-CN" altLang="en-US" sz="2000" dirty="0"/>
          </a:p>
        </p:txBody>
      </p:sp>
      <p:pic>
        <p:nvPicPr>
          <p:cNvPr id="5" name="Picture 2"/>
          <p:cNvPicPr>
            <a:picLocks noChangeAspect="1"/>
          </p:cNvPicPr>
          <p:nvPr/>
        </p:nvPicPr>
        <p:blipFill rotWithShape="1">
          <a:blip r:embed="rId4"/>
          <a:srcRect l="1429"/>
          <a:stretch/>
        </p:blipFill>
        <p:spPr>
          <a:xfrm>
            <a:off x="6374931" y="4501815"/>
            <a:ext cx="4735315" cy="1655419"/>
          </a:xfrm>
          <a:prstGeom prst="rect">
            <a:avLst/>
          </a:prstGeom>
        </p:spPr>
      </p:pic>
      <p:graphicFrame>
        <p:nvGraphicFramePr>
          <p:cNvPr id="6" name="Table 2"/>
          <p:cNvGraphicFramePr>
            <a:graphicFrameLocks noGrp="1"/>
          </p:cNvGraphicFramePr>
          <p:nvPr>
            <p:extLst>
              <p:ext uri="{D42A27DB-BD31-4B8C-83A1-F6EECF244321}">
                <p14:modId xmlns:p14="http://schemas.microsoft.com/office/powerpoint/2010/main" val="776266044"/>
              </p:ext>
            </p:extLst>
          </p:nvPr>
        </p:nvGraphicFramePr>
        <p:xfrm>
          <a:off x="605694" y="4358142"/>
          <a:ext cx="5304897" cy="1942767"/>
        </p:xfrm>
        <a:graphic>
          <a:graphicData uri="http://schemas.openxmlformats.org/drawingml/2006/table">
            <a:tbl>
              <a:tblPr firstRow="1" bandRow="1">
                <a:tableStyleId>{5C22544A-7EE6-4342-B048-85BDC9FD1C3A}</a:tableStyleId>
              </a:tblPr>
              <a:tblGrid>
                <a:gridCol w="987424">
                  <a:extLst>
                    <a:ext uri="{9D8B030D-6E8A-4147-A177-3AD203B41FA5}">
                      <a16:colId xmlns:a16="http://schemas.microsoft.com/office/drawing/2014/main" val="1219524652"/>
                    </a:ext>
                  </a:extLst>
                </a:gridCol>
                <a:gridCol w="4317473">
                  <a:extLst>
                    <a:ext uri="{9D8B030D-6E8A-4147-A177-3AD203B41FA5}">
                      <a16:colId xmlns:a16="http://schemas.microsoft.com/office/drawing/2014/main" val="1207521403"/>
                    </a:ext>
                  </a:extLst>
                </a:gridCol>
              </a:tblGrid>
              <a:tr h="269237">
                <a:tc>
                  <a:txBody>
                    <a:bodyPr/>
                    <a:lstStyle/>
                    <a:p>
                      <a:r>
                        <a:rPr lang="en-US" sz="1200" dirty="0"/>
                        <a:t>Role</a:t>
                      </a:r>
                    </a:p>
                  </a:txBody>
                  <a:tcPr/>
                </a:tc>
                <a:tc>
                  <a:txBody>
                    <a:bodyPr/>
                    <a:lstStyle/>
                    <a:p>
                      <a:r>
                        <a:rPr lang="en-US" sz="1200" dirty="0"/>
                        <a:t>Utterance</a:t>
                      </a:r>
                    </a:p>
                  </a:txBody>
                  <a:tcPr/>
                </a:tc>
                <a:extLst>
                  <a:ext uri="{0D108BD9-81ED-4DB2-BD59-A6C34878D82A}">
                    <a16:rowId xmlns:a16="http://schemas.microsoft.com/office/drawing/2014/main" val="1499045454"/>
                  </a:ext>
                </a:extLst>
              </a:tr>
              <a:tr h="464709">
                <a:tc>
                  <a:txBody>
                    <a:bodyPr/>
                    <a:lstStyle/>
                    <a:p>
                      <a:r>
                        <a:rPr lang="en-US" altLang="zh-CN" sz="1200" dirty="0"/>
                        <a:t>User</a:t>
                      </a:r>
                      <a:endParaRPr lang="en-US" sz="1200" dirty="0"/>
                    </a:p>
                  </a:txBody>
                  <a:tcPr/>
                </a:tc>
                <a:tc>
                  <a:txBody>
                    <a:bodyPr/>
                    <a:lstStyle/>
                    <a:p>
                      <a:r>
                        <a:rPr lang="en-US" sz="1200" b="0" i="1" kern="1200" dirty="0">
                          <a:solidFill>
                            <a:schemeClr val="dk1"/>
                          </a:solidFill>
                          <a:effectLst/>
                          <a:latin typeface="+mn-lt"/>
                          <a:ea typeface="+mn-ea"/>
                          <a:cs typeface="+mn-cs"/>
                        </a:rPr>
                        <a:t>I am wanting an </a:t>
                      </a:r>
                      <a:r>
                        <a:rPr lang="en-US" sz="1200" b="0" i="1" kern="1200" dirty="0">
                          <a:solidFill>
                            <a:srgbClr val="FF0000"/>
                          </a:solidFill>
                          <a:effectLst/>
                          <a:latin typeface="+mn-lt"/>
                          <a:ea typeface="+mn-ea"/>
                          <a:cs typeface="+mn-cs"/>
                        </a:rPr>
                        <a:t>expensive</a:t>
                      </a:r>
                      <a:r>
                        <a:rPr lang="en-US" sz="1200" b="0" i="1" kern="1200" dirty="0">
                          <a:solidFill>
                            <a:schemeClr val="dk1"/>
                          </a:solidFill>
                          <a:effectLst/>
                          <a:latin typeface="+mn-lt"/>
                          <a:ea typeface="+mn-ea"/>
                          <a:cs typeface="+mn-cs"/>
                        </a:rPr>
                        <a:t> restaurant that offers </a:t>
                      </a:r>
                      <a:r>
                        <a:rPr lang="en-US" sz="1200" b="0" i="1" kern="1200" dirty="0">
                          <a:solidFill>
                            <a:srgbClr val="0070C0"/>
                          </a:solidFill>
                          <a:effectLst/>
                          <a:latin typeface="+mn-lt"/>
                          <a:ea typeface="+mn-ea"/>
                          <a:cs typeface="+mn-cs"/>
                        </a:rPr>
                        <a:t>African</a:t>
                      </a:r>
                      <a:r>
                        <a:rPr lang="en-US" sz="1200" b="0" i="1" kern="1200" dirty="0">
                          <a:solidFill>
                            <a:schemeClr val="dk1"/>
                          </a:solidFill>
                          <a:effectLst/>
                          <a:latin typeface="+mn-lt"/>
                          <a:ea typeface="+mn-ea"/>
                          <a:cs typeface="+mn-cs"/>
                        </a:rPr>
                        <a:t> food. What is their number?</a:t>
                      </a:r>
                    </a:p>
                  </a:txBody>
                  <a:tcPr/>
                </a:tc>
                <a:extLst>
                  <a:ext uri="{0D108BD9-81ED-4DB2-BD59-A6C34878D82A}">
                    <a16:rowId xmlns:a16="http://schemas.microsoft.com/office/drawing/2014/main" val="106143467"/>
                  </a:ext>
                </a:extLst>
              </a:tr>
              <a:tr h="464709">
                <a:tc>
                  <a:txBody>
                    <a:bodyPr/>
                    <a:lstStyle/>
                    <a:p>
                      <a:r>
                        <a:rPr lang="en-US" sz="1200" dirty="0"/>
                        <a:t>Agent</a:t>
                      </a:r>
                    </a:p>
                  </a:txBody>
                  <a:tcPr/>
                </a:tc>
                <a:tc>
                  <a:txBody>
                    <a:bodyPr/>
                    <a:lstStyle/>
                    <a:p>
                      <a:r>
                        <a:rPr lang="en-US" sz="1200" b="0" i="1" kern="1200" dirty="0">
                          <a:solidFill>
                            <a:schemeClr val="dk1"/>
                          </a:solidFill>
                          <a:effectLst/>
                          <a:latin typeface="+mn-lt"/>
                          <a:ea typeface="+mn-ea"/>
                          <a:cs typeface="+mn-cs"/>
                        </a:rPr>
                        <a:t>Where are you located? I see two that might work but I’d like to offer the closest.</a:t>
                      </a:r>
                    </a:p>
                  </a:txBody>
                  <a:tcPr/>
                </a:tc>
                <a:extLst>
                  <a:ext uri="{0D108BD9-81ED-4DB2-BD59-A6C34878D82A}">
                    <a16:rowId xmlns:a16="http://schemas.microsoft.com/office/drawing/2014/main" val="411477743"/>
                  </a:ext>
                </a:extLst>
              </a:tr>
              <a:tr h="269237">
                <a:tc>
                  <a:txBody>
                    <a:bodyPr/>
                    <a:lstStyle/>
                    <a:p>
                      <a:r>
                        <a:rPr lang="en-US" sz="1200" dirty="0"/>
                        <a:t>User</a:t>
                      </a:r>
                    </a:p>
                  </a:txBody>
                  <a:tcPr/>
                </a:tc>
                <a:tc>
                  <a:txBody>
                    <a:bodyPr/>
                    <a:lstStyle/>
                    <a:p>
                      <a:r>
                        <a:rPr lang="en-US" sz="1200" b="0" i="1" kern="1200" dirty="0">
                          <a:solidFill>
                            <a:schemeClr val="dk1"/>
                          </a:solidFill>
                          <a:effectLst/>
                          <a:latin typeface="+mn-lt"/>
                          <a:ea typeface="+mn-ea"/>
                          <a:cs typeface="+mn-cs"/>
                        </a:rPr>
                        <a:t>I do not care about the area of town.</a:t>
                      </a:r>
                    </a:p>
                  </a:txBody>
                  <a:tcPr/>
                </a:tc>
                <a:extLst>
                  <a:ext uri="{0D108BD9-81ED-4DB2-BD59-A6C34878D82A}">
                    <a16:rowId xmlns:a16="http://schemas.microsoft.com/office/drawing/2014/main" val="582515686"/>
                  </a:ext>
                </a:extLst>
              </a:tr>
              <a:tr h="464709">
                <a:tc>
                  <a:txBody>
                    <a:bodyPr/>
                    <a:lstStyle/>
                    <a:p>
                      <a:r>
                        <a:rPr lang="en-US" sz="1200" dirty="0"/>
                        <a:t>Agent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effectLst/>
                          <a:latin typeface="+mn-lt"/>
                          <a:ea typeface="+mn-ea"/>
                          <a:cs typeface="+mn-cs"/>
                        </a:rPr>
                        <a:t>Bedouin is an </a:t>
                      </a:r>
                      <a:r>
                        <a:rPr lang="en-US" sz="1200" b="0" i="1" kern="1200" dirty="0">
                          <a:solidFill>
                            <a:srgbClr val="FF0000"/>
                          </a:solidFill>
                          <a:effectLst/>
                          <a:latin typeface="+mn-lt"/>
                          <a:ea typeface="+mn-ea"/>
                          <a:cs typeface="+mn-cs"/>
                        </a:rPr>
                        <a:t>expensive</a:t>
                      </a:r>
                      <a:r>
                        <a:rPr lang="en-US" sz="1200" b="0" i="1" kern="1200" dirty="0">
                          <a:solidFill>
                            <a:schemeClr val="dk1"/>
                          </a:solidFill>
                          <a:effectLst/>
                          <a:latin typeface="+mn-lt"/>
                          <a:ea typeface="+mn-ea"/>
                          <a:cs typeface="+mn-cs"/>
                        </a:rPr>
                        <a:t> </a:t>
                      </a:r>
                      <a:r>
                        <a:rPr lang="en-US" sz="1200" b="0" i="1" kern="1200" dirty="0">
                          <a:solidFill>
                            <a:srgbClr val="0070C0"/>
                          </a:solidFill>
                          <a:effectLst/>
                          <a:latin typeface="+mn-lt"/>
                          <a:ea typeface="+mn-ea"/>
                          <a:cs typeface="+mn-cs"/>
                        </a:rPr>
                        <a:t>African</a:t>
                      </a:r>
                      <a:r>
                        <a:rPr lang="en-US" sz="1200" b="0" i="1" kern="1200" dirty="0">
                          <a:solidFill>
                            <a:schemeClr val="dk1"/>
                          </a:solidFill>
                          <a:effectLst/>
                          <a:latin typeface="+mn-lt"/>
                          <a:ea typeface="+mn-ea"/>
                          <a:cs typeface="+mn-cs"/>
                        </a:rPr>
                        <a:t> restaurant in the city </a:t>
                      </a:r>
                      <a:r>
                        <a:rPr lang="en-US" sz="1200" b="0" i="1" kern="1200" dirty="0" err="1">
                          <a:solidFill>
                            <a:schemeClr val="dk1"/>
                          </a:solidFill>
                          <a:effectLst/>
                          <a:latin typeface="+mn-lt"/>
                          <a:ea typeface="+mn-ea"/>
                          <a:cs typeface="+mn-cs"/>
                        </a:rPr>
                        <a:t>centre</a:t>
                      </a:r>
                      <a:r>
                        <a:rPr lang="en-US" sz="1200" b="0" i="1" kern="1200" dirty="0">
                          <a:solidFill>
                            <a:schemeClr val="dk1"/>
                          </a:solidFill>
                          <a:effectLst/>
                          <a:latin typeface="+mn-lt"/>
                          <a:ea typeface="+mn-ea"/>
                          <a:cs typeface="+mn-cs"/>
                        </a:rPr>
                        <a:t>. </a:t>
                      </a:r>
                    </a:p>
                  </a:txBody>
                  <a:tcPr/>
                </a:tc>
                <a:extLst>
                  <a:ext uri="{0D108BD9-81ED-4DB2-BD59-A6C34878D82A}">
                    <a16:rowId xmlns:a16="http://schemas.microsoft.com/office/drawing/2014/main" val="3203968773"/>
                  </a:ext>
                </a:extLst>
              </a:tr>
            </a:tbl>
          </a:graphicData>
        </a:graphic>
      </p:graphicFrame>
    </p:spTree>
    <p:custDataLst>
      <p:tags r:id="rId1"/>
    </p:custDataLst>
    <p:extLst>
      <p:ext uri="{BB962C8B-B14F-4D97-AF65-F5344CB8AC3E}">
        <p14:creationId xmlns:p14="http://schemas.microsoft.com/office/powerpoint/2010/main" val="2532736979"/>
      </p:ext>
    </p:extLst>
  </p:cSld>
  <p:clrMapOvr>
    <a:masterClrMapping/>
  </p:clrMapOvr>
  <mc:AlternateContent xmlns:mc="http://schemas.openxmlformats.org/markup-compatibility/2006" xmlns:p14="http://schemas.microsoft.com/office/powerpoint/2010/main">
    <mc:Choice Requires="p14">
      <p:transition spd="slow" p14:dur="2000" advTm="131621"/>
    </mc:Choice>
    <mc:Fallback xmlns="">
      <p:transition spd="slow" advTm="1316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Training </a:t>
            </a:r>
            <a:r>
              <a:rPr lang="en-US" altLang="zh-CN" sz="3600" dirty="0"/>
              <a:t>– Posterior regularization</a:t>
            </a:r>
            <a:r>
              <a:rPr lang="en-US" sz="3600" dirty="0"/>
              <a:t> </a:t>
            </a:r>
          </a:p>
        </p:txBody>
      </p:sp>
      <p:sp>
        <p:nvSpPr>
          <p:cNvPr id="4" name="内容占位符 3"/>
          <p:cNvSpPr>
            <a:spLocks noGrp="1"/>
          </p:cNvSpPr>
          <p:nvPr>
            <p:ph idx="1"/>
          </p:nvPr>
        </p:nvSpPr>
        <p:spPr/>
        <p:txBody>
          <a:bodyPr/>
          <a:lstStyle/>
          <a:p>
            <a:pPr marL="342900" indent="-342900">
              <a:buFont typeface="Arial" panose="020B0604020202020204" pitchFamily="34" charset="0"/>
              <a:buChar char="•"/>
            </a:pPr>
            <a:r>
              <a:rPr lang="en-US" altLang="zh-CN" sz="2000" dirty="0"/>
              <a:t>The training can be unstable without it</a:t>
            </a:r>
          </a:p>
          <a:p>
            <a:pPr marL="342900" indent="-342900">
              <a:buFont typeface="Arial" panose="020B0604020202020204" pitchFamily="34" charset="0"/>
              <a:buChar char="•"/>
            </a:pPr>
            <a:r>
              <a:rPr lang="en-US" altLang="zh-CN" sz="2000" dirty="0"/>
              <a:t>Probabilistic interpretation of above-mentioned model</a:t>
            </a:r>
          </a:p>
          <a:p>
            <a:pPr marL="800100" lvl="1" indent="-342900"/>
            <a:r>
              <a:rPr lang="en-US" altLang="zh-CN" sz="2000" dirty="0"/>
              <a:t>State span:</a:t>
            </a:r>
          </a:p>
          <a:p>
            <a:pPr marL="800100" lvl="1" indent="-342900"/>
            <a:r>
              <a:rPr lang="en-US" altLang="zh-CN" sz="2000" dirty="0"/>
              <a:t>Response generation:</a:t>
            </a:r>
          </a:p>
          <a:p>
            <a:pPr marL="800100" lvl="1" indent="-342900"/>
            <a:endParaRPr lang="en-US" altLang="zh-CN" sz="2000" dirty="0"/>
          </a:p>
          <a:p>
            <a:pPr marL="342900" indent="-342900">
              <a:buFont typeface="Arial" panose="020B0604020202020204" pitchFamily="34" charset="0"/>
              <a:buChar char="•"/>
            </a:pPr>
            <a:r>
              <a:rPr lang="en-US" altLang="zh-CN" sz="2000" dirty="0"/>
              <a:t>Additionally train a (helper) posterior network  </a:t>
            </a:r>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p:txBody>
      </p:sp>
      <p:pic>
        <p:nvPicPr>
          <p:cNvPr id="3" name="Picture 2"/>
          <p:cNvPicPr>
            <a:picLocks noChangeAspect="1"/>
          </p:cNvPicPr>
          <p:nvPr/>
        </p:nvPicPr>
        <p:blipFill rotWithShape="1">
          <a:blip r:embed="rId4"/>
          <a:srcRect l="1429"/>
          <a:stretch/>
        </p:blipFill>
        <p:spPr>
          <a:xfrm>
            <a:off x="3813843" y="4645490"/>
            <a:ext cx="4735315" cy="1655419"/>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3458" y="1892768"/>
            <a:ext cx="4327554" cy="350652"/>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866" y="2355263"/>
            <a:ext cx="1619476" cy="219106"/>
          </a:xfrm>
          <a:prstGeom prst="rect">
            <a:avLst/>
          </a:prstGeom>
        </p:spPr>
      </p:pic>
      <p:pic>
        <p:nvPicPr>
          <p:cNvPr id="10" name="图片 9"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8602" y="3611493"/>
            <a:ext cx="5534797" cy="428685"/>
          </a:xfrm>
          <a:prstGeom prst="rect">
            <a:avLst/>
          </a:prstGeom>
        </p:spPr>
      </p:pic>
      <p:sp>
        <p:nvSpPr>
          <p:cNvPr id="11" name="矩形 10"/>
          <p:cNvSpPr/>
          <p:nvPr/>
        </p:nvSpPr>
        <p:spPr>
          <a:xfrm>
            <a:off x="4056064" y="3698587"/>
            <a:ext cx="1563329" cy="325262"/>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2" name="文本框 11"/>
          <p:cNvSpPr txBox="1"/>
          <p:nvPr/>
        </p:nvSpPr>
        <p:spPr>
          <a:xfrm>
            <a:off x="4105193" y="4021214"/>
            <a:ext cx="1553630" cy="276999"/>
          </a:xfrm>
          <a:prstGeom prst="rect">
            <a:avLst/>
          </a:prstGeom>
          <a:noFill/>
        </p:spPr>
        <p:txBody>
          <a:bodyPr wrap="none" rtlCol="0">
            <a:spAutoFit/>
          </a:bodyPr>
          <a:lstStyle/>
          <a:p>
            <a:r>
              <a:rPr lang="en-US" altLang="zh-CN" sz="1200" dirty="0">
                <a:solidFill>
                  <a:srgbClr val="FF0000"/>
                </a:solidFill>
              </a:rPr>
              <a:t>Inputs for this model</a:t>
            </a:r>
            <a:endParaRPr lang="zh-CN" altLang="en-US" sz="1200" dirty="0">
              <a:solidFill>
                <a:srgbClr val="FF0000"/>
              </a:solidFill>
            </a:endParaRPr>
          </a:p>
        </p:txBody>
      </p:sp>
    </p:spTree>
    <p:custDataLst>
      <p:tags r:id="rId1"/>
    </p:custDataLst>
    <p:extLst>
      <p:ext uri="{BB962C8B-B14F-4D97-AF65-F5344CB8AC3E}">
        <p14:creationId xmlns:p14="http://schemas.microsoft.com/office/powerpoint/2010/main" val="1643239790"/>
      </p:ext>
    </p:extLst>
  </p:cSld>
  <p:clrMapOvr>
    <a:masterClrMapping/>
  </p:clrMapOvr>
  <mc:AlternateContent xmlns:mc="http://schemas.openxmlformats.org/markup-compatibility/2006" xmlns:p14="http://schemas.microsoft.com/office/powerpoint/2010/main">
    <mc:Choice Requires="p14">
      <p:transition spd="slow" p14:dur="2000" advTm="91778"/>
    </mc:Choice>
    <mc:Fallback xmlns="">
      <p:transition spd="slow" advTm="917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Training </a:t>
            </a:r>
            <a:r>
              <a:rPr lang="en-US" altLang="zh-CN" sz="3600" dirty="0"/>
              <a:t>– Posterior regularization</a:t>
            </a:r>
            <a:r>
              <a:rPr lang="en-US" sz="3600" dirty="0"/>
              <a:t> </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sz="2000" dirty="0"/>
              <a:t>Learning objective in semi-supervised scenarios for task-oriented datasets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0" indent="0"/>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Interpretation: </a:t>
            </a:r>
          </a:p>
          <a:p>
            <a:pPr marL="800100" lvl="1" indent="-342900"/>
            <a:r>
              <a:rPr lang="en-US" altLang="zh-CN" sz="2000" dirty="0"/>
              <a:t>Given limited data, the posterior network learns better than the prior network, since it is exposed to more inputs</a:t>
            </a:r>
          </a:p>
          <a:p>
            <a:pPr marL="800100" lvl="1" indent="-342900"/>
            <a:r>
              <a:rPr lang="en-US" altLang="zh-CN" sz="2000" dirty="0"/>
              <a:t>The output of the prior network is forced to be close to that of the posterior network – “weak supervision”</a:t>
            </a:r>
          </a:p>
          <a:p>
            <a:pPr marL="800100" lvl="1" indent="-342900"/>
            <a:endParaRPr lang="en-US" altLang="zh-CN" sz="2000" dirty="0"/>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p:txBody>
      </p:sp>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322" y="1771854"/>
            <a:ext cx="5344271" cy="2086266"/>
          </a:xfrm>
          <a:prstGeom prst="rect">
            <a:avLst/>
          </a:prstGeom>
        </p:spPr>
      </p:pic>
      <p:sp>
        <p:nvSpPr>
          <p:cNvPr id="13" name="文本框 12"/>
          <p:cNvSpPr txBox="1"/>
          <p:nvPr/>
        </p:nvSpPr>
        <p:spPr>
          <a:xfrm>
            <a:off x="6080592" y="1979604"/>
            <a:ext cx="5260369" cy="400110"/>
          </a:xfrm>
          <a:prstGeom prst="rect">
            <a:avLst/>
          </a:prstGeom>
          <a:noFill/>
        </p:spPr>
        <p:txBody>
          <a:bodyPr wrap="square" rtlCol="0">
            <a:spAutoFit/>
          </a:bodyPr>
          <a:lstStyle/>
          <a:p>
            <a:r>
              <a:rPr lang="en-US" altLang="zh-CN" sz="2000" dirty="0">
                <a:solidFill>
                  <a:srgbClr val="FF0000"/>
                </a:solidFill>
              </a:rPr>
              <a:t>Response generation loss</a:t>
            </a:r>
            <a:endParaRPr lang="zh-CN" altLang="en-US" sz="2000" dirty="0">
              <a:solidFill>
                <a:srgbClr val="FF0000"/>
              </a:solidFill>
            </a:endParaRPr>
          </a:p>
        </p:txBody>
      </p:sp>
      <p:sp>
        <p:nvSpPr>
          <p:cNvPr id="14" name="文本框 13"/>
          <p:cNvSpPr txBox="1"/>
          <p:nvPr/>
        </p:nvSpPr>
        <p:spPr>
          <a:xfrm>
            <a:off x="6052620" y="2642210"/>
            <a:ext cx="5652594" cy="400110"/>
          </a:xfrm>
          <a:prstGeom prst="rect">
            <a:avLst/>
          </a:prstGeom>
          <a:noFill/>
        </p:spPr>
        <p:txBody>
          <a:bodyPr wrap="square" rtlCol="0">
            <a:spAutoFit/>
          </a:bodyPr>
          <a:lstStyle/>
          <a:p>
            <a:r>
              <a:rPr lang="en-US" altLang="zh-CN" sz="2000" dirty="0">
                <a:solidFill>
                  <a:srgbClr val="FF0000"/>
                </a:solidFill>
              </a:rPr>
              <a:t>Prior &amp; Posterior state span generation loss</a:t>
            </a:r>
            <a:endParaRPr lang="zh-CN" altLang="en-US" sz="2000" dirty="0">
              <a:solidFill>
                <a:srgbClr val="FF0000"/>
              </a:solidFill>
            </a:endParaRPr>
          </a:p>
        </p:txBody>
      </p:sp>
      <p:sp>
        <p:nvSpPr>
          <p:cNvPr id="16" name="文本框 15"/>
          <p:cNvSpPr txBox="1"/>
          <p:nvPr/>
        </p:nvSpPr>
        <p:spPr>
          <a:xfrm>
            <a:off x="6080593" y="3244220"/>
            <a:ext cx="3942596" cy="400110"/>
          </a:xfrm>
          <a:prstGeom prst="rect">
            <a:avLst/>
          </a:prstGeom>
          <a:noFill/>
        </p:spPr>
        <p:txBody>
          <a:bodyPr wrap="square" rtlCol="0">
            <a:spAutoFit/>
          </a:bodyPr>
          <a:lstStyle/>
          <a:p>
            <a:r>
              <a:rPr lang="en-US" altLang="zh-CN" sz="2000" dirty="0">
                <a:solidFill>
                  <a:srgbClr val="FF0000"/>
                </a:solidFill>
              </a:rPr>
              <a:t>Regularization loss</a:t>
            </a:r>
            <a:endParaRPr lang="zh-CN" altLang="en-US" sz="2000" dirty="0">
              <a:solidFill>
                <a:srgbClr val="FF0000"/>
              </a:solidFill>
            </a:endParaRPr>
          </a:p>
        </p:txBody>
      </p:sp>
    </p:spTree>
    <p:custDataLst>
      <p:tags r:id="rId1"/>
    </p:custDataLst>
    <p:extLst>
      <p:ext uri="{BB962C8B-B14F-4D97-AF65-F5344CB8AC3E}">
        <p14:creationId xmlns:p14="http://schemas.microsoft.com/office/powerpoint/2010/main" val="172994935"/>
      </p:ext>
    </p:extLst>
  </p:cSld>
  <p:clrMapOvr>
    <a:masterClrMapping/>
  </p:clrMapOvr>
  <mc:AlternateContent xmlns:mc="http://schemas.openxmlformats.org/markup-compatibility/2006" xmlns:p14="http://schemas.microsoft.com/office/powerpoint/2010/main">
    <mc:Choice Requires="p14">
      <p:transition spd="slow" p14:dur="2000" advTm="56325"/>
    </mc:Choice>
    <mc:Fallback xmlns="">
      <p:transition spd="slow" advTm="563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Training </a:t>
            </a:r>
            <a:r>
              <a:rPr lang="en-US" altLang="zh-CN" sz="3600" dirty="0"/>
              <a:t>– Posterior regularization</a:t>
            </a:r>
            <a:r>
              <a:rPr lang="en-US" sz="3600" dirty="0"/>
              <a:t>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Learning objective in unsupervised scenarios</a:t>
                </a:r>
              </a:p>
              <a:p>
                <a:pPr marL="342900" indent="-342900">
                  <a:buFont typeface="Arial" panose="020B0604020202020204" pitchFamily="34" charset="0"/>
                  <a:buChar char="•"/>
                </a:pPr>
                <a:r>
                  <a:rPr lang="en-US" altLang="zh-CN" sz="2000" dirty="0"/>
                  <a:t>Have no annotated dialogue state data to train on for both prior and posterior network</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Method: Adjust the input and output of the posterior network as an auto-encoder</a:t>
                </a:r>
              </a:p>
              <a:p>
                <a:pPr marL="800100" lvl="1" indent="-342900"/>
                <a:r>
                  <a:rPr lang="en-US" altLang="zh-CN" sz="2000" dirty="0"/>
                  <a:t>Learn to reconstruct the encoder input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𝑡</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m:t>
                        </m:r>
                      </m:sub>
                    </m:sSub>
                  </m:oMath>
                </a14:m>
                <a:r>
                  <a:rPr lang="en-US" altLang="zh-CN" sz="2000" dirty="0"/>
                  <a:t> at  its decoder</a:t>
                </a:r>
              </a:p>
              <a:p>
                <a:pPr marL="800100" lvl="1" indent="-342900"/>
                <a:r>
                  <a:rPr lang="en-US" altLang="zh-CN" sz="2000" dirty="0"/>
                  <a:t>The model learns to cache keywords in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𝑡</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m:t>
                        </m:r>
                      </m:sub>
                    </m:sSub>
                  </m:oMath>
                </a14:m>
                <a:r>
                  <a:rPr lang="en-US" altLang="zh-CN" sz="2000" dirty="0"/>
                  <a:t> into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𝑡</m:t>
                        </m:r>
                      </m:sub>
                    </m:sSub>
                  </m:oMath>
                </a14:m>
                <a:r>
                  <a:rPr lang="en-US" altLang="zh-CN" sz="2000" dirty="0"/>
                  <a:t> </a:t>
                </a:r>
              </a:p>
              <a:p>
                <a:pPr marL="800100" lvl="1" indent="-342900"/>
                <a:endParaRPr lang="en-US" altLang="zh-CN" sz="2000" dirty="0"/>
              </a:p>
              <a:p>
                <a:pPr marL="285750" indent="-285750">
                  <a:buFont typeface="Arial" panose="020B0604020202020204" pitchFamily="34" charset="0"/>
                  <a:buChar char="•"/>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79" t="-15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316043"/>
      </p:ext>
    </p:extLst>
  </p:cSld>
  <p:clrMapOvr>
    <a:masterClrMapping/>
  </p:clrMapOvr>
  <mc:AlternateContent xmlns:mc="http://schemas.openxmlformats.org/markup-compatibility/2006" xmlns:p14="http://schemas.microsoft.com/office/powerpoint/2010/main">
    <mc:Choice Requires="p14">
      <p:transition spd="slow" p14:dur="2000" advTm="47253"/>
    </mc:Choice>
    <mc:Fallback xmlns="">
      <p:transition spd="slow" advTm="472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Training </a:t>
            </a:r>
            <a:r>
              <a:rPr lang="en-US" altLang="zh-CN" sz="3600" dirty="0"/>
              <a:t>– Posterior regularization</a:t>
            </a:r>
            <a:r>
              <a:rPr lang="en-US" sz="3600" dirty="0"/>
              <a:t> </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285750" indent="-285750">
                  <a:buFont typeface="Arial" panose="020B0604020202020204" pitchFamily="34" charset="0"/>
                  <a:buChar char="•"/>
                </a:pPr>
                <a:r>
                  <a:rPr lang="en-US" altLang="zh-CN" sz="2000" dirty="0"/>
                  <a:t>Learning objective in unsupervised scenarios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0" indent="0"/>
                <a:endParaRPr lang="en-US" altLang="zh-CN" sz="2000" dirty="0"/>
              </a:p>
              <a:p>
                <a:pPr marL="342900" indent="-342900">
                  <a:buFont typeface="Arial" panose="020B0604020202020204" pitchFamily="34" charset="0"/>
                  <a:buChar char="•"/>
                </a:pPr>
                <a:r>
                  <a:rPr lang="en-US" altLang="zh-CN" sz="2000" dirty="0"/>
                  <a:t>Interpretation: </a:t>
                </a:r>
              </a:p>
              <a:p>
                <a:pPr marL="800100" lvl="1" indent="-342900"/>
                <a:r>
                  <a:rPr lang="en-US" altLang="zh-CN" sz="2000" dirty="0"/>
                  <a:t>The posterior network learns compacted representation of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𝑡</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𝑡</m:t>
                        </m:r>
                      </m:sub>
                    </m:sSub>
                  </m:oMath>
                </a14:m>
                <a:r>
                  <a:rPr lang="en-US" altLang="zh-CN" sz="2000" dirty="0"/>
                  <a:t> with a learning objective of </a:t>
                </a:r>
                <a:r>
                  <a:rPr lang="en-US" altLang="zh-CN" sz="2000" dirty="0" err="1"/>
                  <a:t>autoencoder</a:t>
                </a:r>
                <a:endParaRPr lang="en-US" altLang="zh-CN" sz="2000" dirty="0"/>
              </a:p>
              <a:p>
                <a:pPr marL="800100" lvl="1" indent="-342900"/>
                <a:r>
                  <a:rPr lang="en-US" altLang="zh-CN" sz="2000" dirty="0"/>
                  <a:t>Although the prior network can explore a generation strategy of the state span, it is regularized towards the posterior network.</a:t>
                </a:r>
              </a:p>
              <a:p>
                <a:pPr marL="800100" lvl="1" indent="-342900"/>
                <a:endParaRPr lang="en-US" altLang="zh-CN" sz="2000" dirty="0"/>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sz="2000"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4"/>
                <a:stretch>
                  <a:fillRect l="-1333" t="-1599" r="-1833"/>
                </a:stretch>
              </a:blipFill>
            </p:spPr>
            <p:txBody>
              <a:bodyPr/>
              <a:lstStyle/>
              <a:p>
                <a:r>
                  <a:rPr lang="zh-CN" altLang="en-US">
                    <a:noFill/>
                  </a:rPr>
                  <a:t> </a:t>
                </a:r>
              </a:p>
            </p:txBody>
          </p:sp>
        </mc:Fallback>
      </mc:AlternateContent>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284" y="1778169"/>
            <a:ext cx="3296110" cy="2038635"/>
          </a:xfrm>
          <a:prstGeom prst="rect">
            <a:avLst/>
          </a:prstGeom>
        </p:spPr>
      </p:pic>
      <p:sp>
        <p:nvSpPr>
          <p:cNvPr id="7" name="文本框 6"/>
          <p:cNvSpPr txBox="1"/>
          <p:nvPr/>
        </p:nvSpPr>
        <p:spPr>
          <a:xfrm>
            <a:off x="4110367" y="1971163"/>
            <a:ext cx="2988319" cy="400110"/>
          </a:xfrm>
          <a:prstGeom prst="rect">
            <a:avLst/>
          </a:prstGeom>
          <a:noFill/>
        </p:spPr>
        <p:txBody>
          <a:bodyPr wrap="none" rtlCol="0">
            <a:spAutoFit/>
          </a:bodyPr>
          <a:lstStyle/>
          <a:p>
            <a:r>
              <a:rPr lang="en-US" altLang="zh-CN" sz="2000" dirty="0">
                <a:solidFill>
                  <a:srgbClr val="FF0000"/>
                </a:solidFill>
              </a:rPr>
              <a:t>Response generation loss</a:t>
            </a:r>
            <a:endParaRPr lang="zh-CN" altLang="en-US" sz="2000" dirty="0">
              <a:solidFill>
                <a:srgbClr val="FF0000"/>
              </a:solidFill>
            </a:endParaRPr>
          </a:p>
        </p:txBody>
      </p:sp>
      <p:sp>
        <p:nvSpPr>
          <p:cNvPr id="8" name="文本框 7"/>
          <p:cNvSpPr txBox="1"/>
          <p:nvPr/>
        </p:nvSpPr>
        <p:spPr>
          <a:xfrm>
            <a:off x="4096908" y="2631229"/>
            <a:ext cx="2308645" cy="400110"/>
          </a:xfrm>
          <a:prstGeom prst="rect">
            <a:avLst/>
          </a:prstGeom>
          <a:noFill/>
        </p:spPr>
        <p:txBody>
          <a:bodyPr wrap="none" rtlCol="0">
            <a:spAutoFit/>
          </a:bodyPr>
          <a:lstStyle/>
          <a:p>
            <a:r>
              <a:rPr lang="en-US" altLang="zh-CN" sz="2000" dirty="0">
                <a:solidFill>
                  <a:srgbClr val="FF0000"/>
                </a:solidFill>
              </a:rPr>
              <a:t>Reconstruction loss</a:t>
            </a:r>
            <a:endParaRPr lang="zh-CN" altLang="en-US" sz="2000" dirty="0">
              <a:solidFill>
                <a:srgbClr val="FF0000"/>
              </a:solidFill>
            </a:endParaRPr>
          </a:p>
        </p:txBody>
      </p:sp>
      <p:sp>
        <p:nvSpPr>
          <p:cNvPr id="9" name="文本框 8"/>
          <p:cNvSpPr txBox="1"/>
          <p:nvPr/>
        </p:nvSpPr>
        <p:spPr>
          <a:xfrm>
            <a:off x="4110367" y="3291295"/>
            <a:ext cx="2239716" cy="400110"/>
          </a:xfrm>
          <a:prstGeom prst="rect">
            <a:avLst/>
          </a:prstGeom>
          <a:noFill/>
        </p:spPr>
        <p:txBody>
          <a:bodyPr wrap="none" rtlCol="0">
            <a:spAutoFit/>
          </a:bodyPr>
          <a:lstStyle/>
          <a:p>
            <a:r>
              <a:rPr lang="en-US" altLang="zh-CN" sz="2000" dirty="0">
                <a:solidFill>
                  <a:srgbClr val="FF0000"/>
                </a:solidFill>
              </a:rPr>
              <a:t>Regularization loss</a:t>
            </a:r>
            <a:endParaRPr lang="zh-CN" altLang="en-US" sz="2000" dirty="0">
              <a:solidFill>
                <a:srgbClr val="FF0000"/>
              </a:solidFill>
            </a:endParaRPr>
          </a:p>
        </p:txBody>
      </p:sp>
    </p:spTree>
    <p:custDataLst>
      <p:tags r:id="rId1"/>
    </p:custDataLst>
    <p:extLst>
      <p:ext uri="{BB962C8B-B14F-4D97-AF65-F5344CB8AC3E}">
        <p14:creationId xmlns:p14="http://schemas.microsoft.com/office/powerpoint/2010/main" val="987198461"/>
      </p:ext>
    </p:extLst>
  </p:cSld>
  <p:clrMapOvr>
    <a:masterClrMapping/>
  </p:clrMapOvr>
  <mc:AlternateContent xmlns:mc="http://schemas.openxmlformats.org/markup-compatibility/2006" xmlns:p14="http://schemas.microsoft.com/office/powerpoint/2010/main">
    <mc:Choice Requires="p14">
      <p:transition spd="slow" p14:dur="2000" advTm="98991"/>
    </mc:Choice>
    <mc:Fallback xmlns="">
      <p:transition spd="slow" advTm="989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fade">
                                      <p:cBhvr>
                                        <p:cTn id="25" dur="500"/>
                                        <p:tgtEl>
                                          <p:spTgt spid="5">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fade">
                                      <p:cBhvr>
                                        <p:cTn id="2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Outline</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solidFill>
                  <a:schemeClr val="tx1"/>
                </a:solidFill>
              </a:rPr>
              <a:t>Introduction &amp; Motivation</a:t>
            </a:r>
          </a:p>
          <a:p>
            <a:pPr marL="342900" indent="-342900">
              <a:buFont typeface="Arial" panose="020B0604020202020204" pitchFamily="34" charset="0"/>
              <a:buChar char="•"/>
            </a:pPr>
            <a:r>
              <a:rPr lang="en-US" altLang="zh-CN" sz="2000" dirty="0"/>
              <a:t>Method</a:t>
            </a:r>
          </a:p>
          <a:p>
            <a:pPr marL="800100" lvl="1" indent="-342900"/>
            <a:r>
              <a:rPr lang="en-US" altLang="zh-CN" sz="2000" dirty="0"/>
              <a:t>Architecture: </a:t>
            </a:r>
            <a:r>
              <a:rPr lang="en-US" altLang="zh-CN" sz="2000" dirty="0" err="1"/>
              <a:t>CopyFlow</a:t>
            </a:r>
            <a:r>
              <a:rPr lang="en-US" altLang="zh-CN" sz="2000" dirty="0"/>
              <a:t> network</a:t>
            </a:r>
          </a:p>
          <a:p>
            <a:pPr marL="800100" lvl="1" indent="-342900"/>
            <a:r>
              <a:rPr lang="en-US" altLang="zh-CN" sz="2000" dirty="0"/>
              <a:t>Training: Posterior regularization</a:t>
            </a:r>
          </a:p>
          <a:p>
            <a:pPr marL="342900" indent="-342900">
              <a:buFont typeface="Arial" panose="020B0604020202020204" pitchFamily="34" charset="0"/>
              <a:buChar char="•"/>
            </a:pPr>
            <a:r>
              <a:rPr lang="en-US" altLang="zh-CN" sz="2000" dirty="0">
                <a:solidFill>
                  <a:srgbClr val="FF0000"/>
                </a:solidFill>
              </a:rPr>
              <a:t>Experiments</a:t>
            </a:r>
          </a:p>
          <a:p>
            <a:pPr marL="342900" indent="-342900">
              <a:buFont typeface="Arial" panose="020B0604020202020204" pitchFamily="34" charset="0"/>
              <a:buChar char="•"/>
            </a:pPr>
            <a:r>
              <a:rPr lang="en-US" altLang="zh-CN" sz="2000" dirty="0"/>
              <a:t>Conclusion</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901580187"/>
      </p:ext>
    </p:extLst>
  </p:cSld>
  <p:clrMapOvr>
    <a:masterClrMapping/>
  </p:clrMapOvr>
  <mc:AlternateContent xmlns:mc="http://schemas.openxmlformats.org/markup-compatibility/2006" xmlns:p14="http://schemas.microsoft.com/office/powerpoint/2010/main">
    <mc:Choice Requires="p14">
      <p:transition spd="slow" p14:dur="2000" advTm="2991"/>
    </mc:Choice>
    <mc:Fallback xmlns="">
      <p:transition spd="slow" advTm="299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Experiments</a:t>
            </a:r>
            <a:endParaRPr lang="zh-CN" altLang="en-US" dirty="0"/>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Task-oriented Dataset</a:t>
            </a:r>
          </a:p>
          <a:p>
            <a:pPr marL="800100" lvl="1" indent="-342900"/>
            <a:r>
              <a:rPr lang="en-US" altLang="zh-CN" sz="2000" dirty="0"/>
              <a:t>Cambridge Restaurant Reservation dataset(676 dialogues)</a:t>
            </a:r>
          </a:p>
          <a:p>
            <a:pPr marL="800100" lvl="1" indent="-342900"/>
            <a:r>
              <a:rPr lang="en-US" altLang="zh-CN" sz="2000" dirty="0"/>
              <a:t>Stanford In-Car Assistant dataset(3029 dialogues)</a:t>
            </a:r>
          </a:p>
          <a:p>
            <a:pPr marL="342900" indent="-342900">
              <a:buFont typeface="Arial" panose="020B0604020202020204" pitchFamily="34" charset="0"/>
              <a:buChar char="•"/>
            </a:pPr>
            <a:r>
              <a:rPr lang="en-US" altLang="zh-CN" sz="2000" dirty="0"/>
              <a:t>Non-task oriented Dataset</a:t>
            </a:r>
          </a:p>
          <a:p>
            <a:pPr marL="800100" lvl="1" indent="-342900"/>
            <a:r>
              <a:rPr lang="en-US" altLang="zh-CN" sz="2000" dirty="0"/>
              <a:t>Ubuntu Dialogue corpus(487337 dialogues)</a:t>
            </a:r>
          </a:p>
          <a:p>
            <a:pPr marL="800100" lvl="1" indent="-342900"/>
            <a:r>
              <a:rPr lang="en-US" altLang="zh-CN" sz="2000" dirty="0"/>
              <a:t>JD.com Customer Service corpus (425005 dialogues)</a:t>
            </a:r>
          </a:p>
          <a:p>
            <a:pPr marL="342900" indent="-342900">
              <a:buFont typeface="Arial" panose="020B0604020202020204" pitchFamily="34" charset="0"/>
              <a:buChar char="•"/>
            </a:pPr>
            <a:r>
              <a:rPr lang="en-US" altLang="zh-CN" sz="2000" dirty="0"/>
              <a:t>Research Questions</a:t>
            </a:r>
          </a:p>
          <a:p>
            <a:pPr marL="971550" lvl="1" indent="-514350">
              <a:buFont typeface="+mj-lt"/>
              <a:buAutoNum type="romanUcPeriod"/>
            </a:pPr>
            <a:r>
              <a:rPr lang="en-US" altLang="zh-CN" sz="2000" dirty="0"/>
              <a:t>What is the overall performance of our model SEDST</a:t>
            </a:r>
          </a:p>
          <a:p>
            <a:pPr marL="971550" lvl="1" indent="-514350">
              <a:buFont typeface="+mj-lt"/>
              <a:buAutoNum type="romanUcPeriod"/>
            </a:pPr>
            <a:r>
              <a:rPr lang="en-US" altLang="zh-CN" sz="2000" dirty="0"/>
              <a:t>How much does unlabeled data help dialogue state tracking on task-oriented dialogues?</a:t>
            </a:r>
          </a:p>
          <a:p>
            <a:pPr marL="971550" lvl="1" indent="-514350">
              <a:buFont typeface="+mj-lt"/>
              <a:buAutoNum type="romanUcPeriod"/>
            </a:pPr>
            <a:r>
              <a:rPr lang="en-US" altLang="zh-CN" sz="2000" dirty="0"/>
              <a:t>Is our explicit state tracker helpful for non-task oriented response generation?</a:t>
            </a:r>
          </a:p>
          <a:p>
            <a:pPr marL="971550" lvl="1" indent="-514350">
              <a:buFont typeface="+mj-lt"/>
              <a:buAutoNum type="romanUcPeriod"/>
            </a:pPr>
            <a:r>
              <a:rPr lang="en-US" altLang="zh-CN" sz="2000" dirty="0"/>
              <a:t>Does posterior regularization helps?</a:t>
            </a:r>
          </a:p>
          <a:p>
            <a:pPr marL="971550" lvl="1" indent="-514350">
              <a:buFont typeface="+mj-lt"/>
              <a:buAutoNum type="romanUcPeriod"/>
            </a:pPr>
            <a:r>
              <a:rPr lang="en-US" altLang="zh-CN" sz="2000" dirty="0"/>
              <a:t>Can SEDST generate interpretable state spans? </a:t>
            </a:r>
          </a:p>
          <a:p>
            <a:pPr marL="285750" indent="-285750">
              <a:buFont typeface="Arial" panose="020B0604020202020204" pitchFamily="34" charset="0"/>
              <a:buChar char="•"/>
            </a:pPr>
            <a:endParaRPr lang="zh-CN" altLang="en-US" dirty="0"/>
          </a:p>
        </p:txBody>
      </p:sp>
    </p:spTree>
    <p:custDataLst>
      <p:tags r:id="rId1"/>
    </p:custDataLst>
    <p:extLst>
      <p:ext uri="{BB962C8B-B14F-4D97-AF65-F5344CB8AC3E}">
        <p14:creationId xmlns:p14="http://schemas.microsoft.com/office/powerpoint/2010/main" val="3531303638"/>
      </p:ext>
    </p:extLst>
  </p:cSld>
  <p:clrMapOvr>
    <a:masterClrMapping/>
  </p:clrMapOvr>
  <mc:AlternateContent xmlns:mc="http://schemas.openxmlformats.org/markup-compatibility/2006" xmlns:p14="http://schemas.microsoft.com/office/powerpoint/2010/main">
    <mc:Choice Requires="p14">
      <p:transition spd="slow" p14:dur="2000" advTm="65003"/>
    </mc:Choice>
    <mc:Fallback xmlns="">
      <p:transition spd="slow" advTm="650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Results – task oriented</a:t>
            </a:r>
            <a:endParaRPr lang="zh-CN" altLang="en-US" sz="3600" dirty="0"/>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sz="2000" dirty="0"/>
              <a:t>Comparisons: </a:t>
            </a:r>
            <a:r>
              <a:rPr lang="en-US" altLang="zh-CN" sz="2000" dirty="0">
                <a:solidFill>
                  <a:srgbClr val="FF0000"/>
                </a:solidFill>
              </a:rPr>
              <a:t>SEDST</a:t>
            </a:r>
            <a:r>
              <a:rPr lang="en-US" altLang="zh-CN" sz="2000" dirty="0"/>
              <a:t>, </a:t>
            </a:r>
            <a:r>
              <a:rPr lang="en-US" altLang="zh-CN" sz="2000" dirty="0">
                <a:solidFill>
                  <a:srgbClr val="FF0000"/>
                </a:solidFill>
              </a:rPr>
              <a:t>SEDST\PR</a:t>
            </a:r>
            <a:r>
              <a:rPr lang="en-US" altLang="zh-CN" sz="2000" dirty="0"/>
              <a:t>(without posterior-regularization), </a:t>
            </a:r>
            <a:r>
              <a:rPr lang="en-US" altLang="zh-CN" sz="2000" dirty="0">
                <a:solidFill>
                  <a:srgbClr val="FF0000"/>
                </a:solidFill>
              </a:rPr>
              <a:t>SEDST\UNLABELED</a:t>
            </a:r>
            <a:r>
              <a:rPr lang="en-US" altLang="zh-CN" sz="2000" dirty="0"/>
              <a:t>(only trained on labeled data)</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Metric 1: Joint Goal Accuracy(whether all the constraints are correct in a turn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sz="2000" dirty="0"/>
          </a:p>
        </p:txBody>
      </p:sp>
      <p:graphicFrame>
        <p:nvGraphicFramePr>
          <p:cNvPr id="10" name="图表 9"/>
          <p:cNvGraphicFramePr/>
          <p:nvPr>
            <p:extLst>
              <p:ext uri="{D42A27DB-BD31-4B8C-83A1-F6EECF244321}">
                <p14:modId xmlns:p14="http://schemas.microsoft.com/office/powerpoint/2010/main" val="3867024381"/>
              </p:ext>
            </p:extLst>
          </p:nvPr>
        </p:nvGraphicFramePr>
        <p:xfrm>
          <a:off x="6369710" y="3045103"/>
          <a:ext cx="4396289" cy="33699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p:nvPr>
            <p:extLst>
              <p:ext uri="{D42A27DB-BD31-4B8C-83A1-F6EECF244321}">
                <p14:modId xmlns:p14="http://schemas.microsoft.com/office/powerpoint/2010/main" val="1378743650"/>
              </p:ext>
            </p:extLst>
          </p:nvPr>
        </p:nvGraphicFramePr>
        <p:xfrm>
          <a:off x="1414279" y="3045103"/>
          <a:ext cx="4396289" cy="33699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12286835"/>
      </p:ext>
    </p:extLst>
  </p:cSld>
  <p:clrMapOvr>
    <a:masterClrMapping/>
  </p:clrMapOvr>
  <mc:AlternateContent xmlns:mc="http://schemas.openxmlformats.org/markup-compatibility/2006" xmlns:p14="http://schemas.microsoft.com/office/powerpoint/2010/main">
    <mc:Choice Requires="p14">
      <p:transition spd="slow" p14:dur="2000" advTm="48645"/>
    </mc:Choice>
    <mc:Fallback xmlns="">
      <p:transition spd="slow" advTm="4864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Results – task oriented</a:t>
            </a:r>
            <a:endParaRPr lang="zh-CN" altLang="en-US" sz="3600" dirty="0"/>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sz="2000" dirty="0"/>
              <a:t>Metric 2: Final Entity Match Rate(whether the state span in the final turn is correct)</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SEDST outperforms SEDST\UNLABELED: </a:t>
            </a:r>
            <a:r>
              <a:rPr lang="en-US" altLang="zh-CN" sz="2000" dirty="0">
                <a:solidFill>
                  <a:srgbClr val="FF0000"/>
                </a:solidFill>
              </a:rPr>
              <a:t>SEDST could utilize unlabeled data for learning</a:t>
            </a:r>
          </a:p>
          <a:p>
            <a:pPr marL="285750" indent="-285750">
              <a:buFont typeface="Arial" panose="020B0604020202020204" pitchFamily="34" charset="0"/>
              <a:buChar char="•"/>
            </a:pPr>
            <a:r>
              <a:rPr lang="en-US" altLang="zh-CN" sz="2000" dirty="0"/>
              <a:t>SEDST outperforms SEDST\PR: </a:t>
            </a:r>
            <a:r>
              <a:rPr lang="en-US" altLang="zh-CN" sz="2000" dirty="0">
                <a:solidFill>
                  <a:srgbClr val="FF0000"/>
                </a:solidFill>
              </a:rPr>
              <a:t>Posterior regularization is effective</a:t>
            </a:r>
          </a:p>
          <a:p>
            <a:pPr marL="285750" indent="-285750">
              <a:buFont typeface="Arial" panose="020B0604020202020204" pitchFamily="34" charset="0"/>
              <a:buChar char="•"/>
            </a:pPr>
            <a:endParaRPr lang="zh-CN" altLang="en-US" sz="2000" dirty="0"/>
          </a:p>
        </p:txBody>
      </p:sp>
      <p:graphicFrame>
        <p:nvGraphicFramePr>
          <p:cNvPr id="7" name="图表 6"/>
          <p:cNvGraphicFramePr/>
          <p:nvPr>
            <p:extLst>
              <p:ext uri="{D42A27DB-BD31-4B8C-83A1-F6EECF244321}">
                <p14:modId xmlns:p14="http://schemas.microsoft.com/office/powerpoint/2010/main" val="743480692"/>
              </p:ext>
            </p:extLst>
          </p:nvPr>
        </p:nvGraphicFramePr>
        <p:xfrm>
          <a:off x="1414279" y="3045103"/>
          <a:ext cx="4396289" cy="33699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p:nvPr>
            <p:extLst>
              <p:ext uri="{D42A27DB-BD31-4B8C-83A1-F6EECF244321}">
                <p14:modId xmlns:p14="http://schemas.microsoft.com/office/powerpoint/2010/main" val="344245748"/>
              </p:ext>
            </p:extLst>
          </p:nvPr>
        </p:nvGraphicFramePr>
        <p:xfrm>
          <a:off x="6369711" y="3045102"/>
          <a:ext cx="4396289" cy="33699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00437763"/>
      </p:ext>
    </p:extLst>
  </p:cSld>
  <p:clrMapOvr>
    <a:masterClrMapping/>
  </p:clrMapOvr>
  <mc:AlternateContent xmlns:mc="http://schemas.openxmlformats.org/markup-compatibility/2006" xmlns:p14="http://schemas.microsoft.com/office/powerpoint/2010/main">
    <mc:Choice Requires="p14">
      <p:transition spd="slow" p14:dur="2000" advTm="36538"/>
    </mc:Choice>
    <mc:Fallback xmlns="">
      <p:transition spd="slow" advTm="3653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Results – Non task oriented </a:t>
            </a:r>
            <a:endParaRPr lang="zh-CN" altLang="en-US" sz="3600" dirty="0"/>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Metric for response generation: Embedding Based Metrics</a:t>
            </a:r>
          </a:p>
          <a:p>
            <a:pPr marL="800100" lvl="1" indent="-342900"/>
            <a:r>
              <a:rPr lang="en-US" altLang="zh-CN" sz="2000" dirty="0"/>
              <a:t>Embedding Average</a:t>
            </a:r>
          </a:p>
          <a:p>
            <a:pPr marL="800100" lvl="1" indent="-342900"/>
            <a:r>
              <a:rPr lang="en-US" altLang="zh-CN" sz="2000" dirty="0"/>
              <a:t>Embedding Greedy</a:t>
            </a:r>
          </a:p>
          <a:p>
            <a:pPr marL="800100" lvl="1" indent="-342900"/>
            <a:r>
              <a:rPr lang="en-US" altLang="zh-CN" sz="2000" dirty="0"/>
              <a:t>Embedding Extrema</a:t>
            </a:r>
          </a:p>
          <a:p>
            <a:pPr marL="342900" indent="-342900">
              <a:buFont typeface="Arial" panose="020B0604020202020204" pitchFamily="34" charset="0"/>
              <a:buChar char="•"/>
            </a:pPr>
            <a:r>
              <a:rPr lang="en-US" altLang="zh-CN" sz="2000" dirty="0"/>
              <a:t>Specifically, our model outperforms VHRED and HVMN, which employs continuous latent variables for state tracking</a:t>
            </a:r>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33" y="3811549"/>
            <a:ext cx="5390807" cy="203192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3779" y="3811549"/>
            <a:ext cx="5324321" cy="2031920"/>
          </a:xfrm>
          <a:prstGeom prst="rect">
            <a:avLst/>
          </a:prstGeom>
        </p:spPr>
      </p:pic>
      <p:sp>
        <p:nvSpPr>
          <p:cNvPr id="10" name="TextBox 4"/>
          <p:cNvSpPr txBox="1"/>
          <p:nvPr/>
        </p:nvSpPr>
        <p:spPr>
          <a:xfrm>
            <a:off x="699333" y="6096001"/>
            <a:ext cx="5460410" cy="276999"/>
          </a:xfrm>
          <a:prstGeom prst="rect">
            <a:avLst/>
          </a:prstGeom>
          <a:noFill/>
        </p:spPr>
        <p:txBody>
          <a:bodyPr wrap="square" rtlCol="0">
            <a:spAutoFit/>
          </a:bodyPr>
          <a:lstStyle/>
          <a:p>
            <a:pPr algn="ctr"/>
            <a:r>
              <a:rPr lang="en-US" sz="1200" dirty="0"/>
              <a:t>(a) Table: Embedding Metrics on Ubuntu Dialogue Corpus</a:t>
            </a:r>
          </a:p>
        </p:txBody>
      </p:sp>
      <p:sp>
        <p:nvSpPr>
          <p:cNvPr id="11" name="TextBox 12"/>
          <p:cNvSpPr txBox="1"/>
          <p:nvPr/>
        </p:nvSpPr>
        <p:spPr>
          <a:xfrm>
            <a:off x="6086526" y="6109620"/>
            <a:ext cx="5460410" cy="276999"/>
          </a:xfrm>
          <a:prstGeom prst="rect">
            <a:avLst/>
          </a:prstGeom>
          <a:noFill/>
        </p:spPr>
        <p:txBody>
          <a:bodyPr wrap="square" rtlCol="0">
            <a:spAutoFit/>
          </a:bodyPr>
          <a:lstStyle/>
          <a:p>
            <a:pPr algn="ctr"/>
            <a:r>
              <a:rPr lang="en-US" altLang="zh-CN" sz="1200" dirty="0"/>
              <a:t>(b) Table: Embedding Metrics on JD.com Dialogue Corpus</a:t>
            </a:r>
          </a:p>
        </p:txBody>
      </p:sp>
    </p:spTree>
    <p:extLst>
      <p:ext uri="{BB962C8B-B14F-4D97-AF65-F5344CB8AC3E}">
        <p14:creationId xmlns:p14="http://schemas.microsoft.com/office/powerpoint/2010/main" val="4127814814"/>
      </p:ext>
    </p:extLst>
  </p:cSld>
  <p:clrMapOvr>
    <a:masterClrMapping/>
  </p:clrMapOvr>
  <mc:AlternateContent xmlns:mc="http://schemas.openxmlformats.org/markup-compatibility/2006" xmlns:p14="http://schemas.microsoft.com/office/powerpoint/2010/main">
    <mc:Choice Requires="p14">
      <p:transition spd="slow" p14:dur="2000" advTm="71280"/>
    </mc:Choice>
    <mc:Fallback xmlns="">
      <p:transition spd="slow" advTm="7128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Outline</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solidFill>
                  <a:srgbClr val="FF0000"/>
                </a:solidFill>
              </a:rPr>
              <a:t>Introduction &amp; Motivation</a:t>
            </a:r>
          </a:p>
          <a:p>
            <a:pPr marL="342900" indent="-342900">
              <a:buFont typeface="Arial" panose="020B0604020202020204" pitchFamily="34" charset="0"/>
              <a:buChar char="•"/>
            </a:pPr>
            <a:r>
              <a:rPr lang="en-US" altLang="zh-CN" sz="2000" dirty="0"/>
              <a:t>Method</a:t>
            </a:r>
          </a:p>
          <a:p>
            <a:pPr marL="800100" lvl="1" indent="-342900"/>
            <a:r>
              <a:rPr lang="en-US" altLang="zh-CN" sz="2000" dirty="0"/>
              <a:t>Architecture: </a:t>
            </a:r>
            <a:r>
              <a:rPr lang="en-US" altLang="zh-CN" sz="2000" dirty="0" err="1"/>
              <a:t>CopyFlow</a:t>
            </a:r>
            <a:r>
              <a:rPr lang="en-US" altLang="zh-CN" sz="2000" dirty="0"/>
              <a:t> network</a:t>
            </a:r>
          </a:p>
          <a:p>
            <a:pPr marL="800100" lvl="1" indent="-342900"/>
            <a:r>
              <a:rPr lang="en-US" altLang="zh-CN" sz="2000" dirty="0"/>
              <a:t>Training: Posterior regularization</a:t>
            </a:r>
          </a:p>
          <a:p>
            <a:pPr marL="342900" indent="-342900">
              <a:buFont typeface="Arial" panose="020B0604020202020204" pitchFamily="34" charset="0"/>
              <a:buChar char="•"/>
            </a:pPr>
            <a:r>
              <a:rPr lang="en-US" altLang="zh-CN" sz="2000" dirty="0"/>
              <a:t>Experiments</a:t>
            </a:r>
          </a:p>
          <a:p>
            <a:pPr marL="342900" indent="-342900">
              <a:buFont typeface="Arial" panose="020B0604020202020204" pitchFamily="34" charset="0"/>
              <a:buChar char="•"/>
            </a:pPr>
            <a:r>
              <a:rPr lang="en-US" altLang="zh-CN" sz="2000" dirty="0"/>
              <a:t>Conclusion</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852631707"/>
      </p:ext>
    </p:extLst>
  </p:cSld>
  <p:clrMapOvr>
    <a:masterClrMapping/>
  </p:clrMapOvr>
  <mc:AlternateContent xmlns:mc="http://schemas.openxmlformats.org/markup-compatibility/2006" xmlns:p14="http://schemas.microsoft.com/office/powerpoint/2010/main">
    <mc:Choice Requires="p14">
      <p:transition spd="slow" p14:dur="2000" advTm="11353"/>
    </mc:Choice>
    <mc:Fallback xmlns="">
      <p:transition spd="slow" advTm="1135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80080993"/>
              </p:ext>
            </p:extLst>
          </p:nvPr>
        </p:nvGraphicFramePr>
        <p:xfrm>
          <a:off x="605694" y="1158650"/>
          <a:ext cx="10968892" cy="5038951"/>
        </p:xfrm>
        <a:graphic>
          <a:graphicData uri="http://schemas.openxmlformats.org/drawingml/2006/table">
            <a:tbl>
              <a:tblPr/>
              <a:tblGrid>
                <a:gridCol w="2793320">
                  <a:extLst>
                    <a:ext uri="{9D8B030D-6E8A-4147-A177-3AD203B41FA5}">
                      <a16:colId xmlns:a16="http://schemas.microsoft.com/office/drawing/2014/main" val="1567552401"/>
                    </a:ext>
                  </a:extLst>
                </a:gridCol>
                <a:gridCol w="4087786">
                  <a:extLst>
                    <a:ext uri="{9D8B030D-6E8A-4147-A177-3AD203B41FA5}">
                      <a16:colId xmlns:a16="http://schemas.microsoft.com/office/drawing/2014/main" val="2391688290"/>
                    </a:ext>
                  </a:extLst>
                </a:gridCol>
                <a:gridCol w="4087786">
                  <a:extLst>
                    <a:ext uri="{9D8B030D-6E8A-4147-A177-3AD203B41FA5}">
                      <a16:colId xmlns:a16="http://schemas.microsoft.com/office/drawing/2014/main" val="907825600"/>
                    </a:ext>
                  </a:extLst>
                </a:gridCol>
              </a:tblGrid>
              <a:tr h="406870">
                <a:tc>
                  <a:txBody>
                    <a:bodyPr/>
                    <a:lstStyle/>
                    <a:p>
                      <a:r>
                        <a:rPr lang="en-US" sz="1600" b="1" i="0">
                          <a:solidFill>
                            <a:srgbClr val="000000"/>
                          </a:solidFill>
                          <a:effectLst/>
                          <a:latin typeface="+mn-lt"/>
                        </a:rPr>
                        <a:t>Contexts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Generated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Ground Truth</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859264"/>
                  </a:ext>
                </a:extLst>
              </a:tr>
              <a:tr h="1312225">
                <a:tc>
                  <a:txBody>
                    <a:bodyPr/>
                    <a:lstStyle/>
                    <a:p>
                      <a:r>
                        <a:rPr lang="en-US" sz="1600" b="0" i="0">
                          <a:solidFill>
                            <a:srgbClr val="000000"/>
                          </a:solidFill>
                          <a:effectLst/>
                          <a:latin typeface="+mn-lt"/>
                        </a:rPr>
                        <a:t>I just realised nothing can access my mysql database</a:t>
                      </a:r>
                      <a:br>
                        <a:rPr lang="en-US" sz="1600" b="0" i="0">
                          <a:solidFill>
                            <a:srgbClr val="000000"/>
                          </a:solidFill>
                          <a:effectLst/>
                          <a:latin typeface="+mn-lt"/>
                        </a:rPr>
                      </a:br>
                      <a:r>
                        <a:rPr lang="en-US" sz="1600" b="0" i="0">
                          <a:solidFill>
                            <a:srgbClr val="000000"/>
                          </a:solidFill>
                          <a:effectLst/>
                          <a:latin typeface="+mn-lt"/>
                        </a:rPr>
                        <a:t>anymore , it says cannot connect , why would this be ?</a:t>
                      </a:r>
                      <a:br>
                        <a:rPr lang="en-US" sz="1600" b="0" i="0">
                          <a:solidFill>
                            <a:srgbClr val="000000"/>
                          </a:solidFill>
                          <a:effectLst/>
                          <a:latin typeface="+mn-lt"/>
                        </a:rPr>
                      </a:br>
                      <a:r>
                        <a:rPr lang="en-US" sz="1600" b="0" i="0">
                          <a:solidFill>
                            <a:srgbClr val="000000"/>
                          </a:solidFill>
                          <a:effectLst/>
                          <a:latin typeface="+mn-lt"/>
                        </a:rPr>
                        <a:t>I did set it to be remote</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remote would anymore mysql access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you can use the mysql client to connect to the server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dirty="0">
                          <a:solidFill>
                            <a:srgbClr val="000000"/>
                          </a:solidFill>
                          <a:effectLst/>
                          <a:latin typeface="+mn-lt"/>
                        </a:rPr>
                        <a:t>State</a:t>
                      </a:r>
                      <a:r>
                        <a:rPr lang="en-US" sz="1600" b="0" i="0" dirty="0">
                          <a:solidFill>
                            <a:srgbClr val="000000"/>
                          </a:solidFill>
                          <a:effectLst/>
                          <a:latin typeface="+mn-lt"/>
                        </a:rPr>
                        <a:t>: -</a:t>
                      </a:r>
                      <a:br>
                        <a:rPr lang="en-US" sz="1600" b="0" i="0" dirty="0">
                          <a:solidFill>
                            <a:srgbClr val="000000"/>
                          </a:solidFill>
                          <a:effectLst/>
                          <a:latin typeface="+mn-lt"/>
                        </a:rPr>
                      </a:br>
                      <a:r>
                        <a:rPr lang="en-US" sz="1600" b="1" i="0" dirty="0">
                          <a:solidFill>
                            <a:srgbClr val="000000"/>
                          </a:solidFill>
                          <a:effectLst/>
                          <a:latin typeface="+mn-lt"/>
                        </a:rPr>
                        <a:t>Response</a:t>
                      </a:r>
                      <a:r>
                        <a:rPr lang="en-US" sz="1600" b="0" i="0" dirty="0">
                          <a:solidFill>
                            <a:srgbClr val="000000"/>
                          </a:solidFill>
                          <a:effectLst/>
                          <a:latin typeface="+mn-lt"/>
                        </a:rPr>
                        <a:t>: is it running ?</a:t>
                      </a:r>
                      <a:endParaRPr lang="en-US" sz="5400" i="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598246"/>
                  </a:ext>
                </a:extLst>
              </a:tr>
              <a:tr h="828773">
                <a:tc>
                  <a:txBody>
                    <a:bodyPr/>
                    <a:lstStyle/>
                    <a:p>
                      <a:r>
                        <a:rPr lang="en-US" sz="1600" b="0" i="0">
                          <a:solidFill>
                            <a:srgbClr val="000000"/>
                          </a:solidFill>
                          <a:effectLst/>
                          <a:latin typeface="+mn-lt"/>
                        </a:rPr>
                        <a:t>is it running ?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running I says mysql access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yes , I am running it now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How do I check ? I was able to type mysql commands</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0496156"/>
                  </a:ext>
                </a:extLst>
              </a:tr>
              <a:tr h="1070499">
                <a:tc>
                  <a:txBody>
                    <a:bodyPr/>
                    <a:lstStyle/>
                    <a:p>
                      <a:r>
                        <a:rPr lang="en-US" sz="1600" b="0" i="0">
                          <a:solidFill>
                            <a:srgbClr val="000000"/>
                          </a:solidFill>
                          <a:effectLst/>
                          <a:latin typeface="+mn-lt"/>
                        </a:rPr>
                        <a:t>How do I check ? I was able to type mysql commands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commands mysql I running How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you can use sudo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thats not mean your server was running check with ps or top or others</a:t>
                      </a:r>
                      <a:br>
                        <a:rPr lang="en-US" sz="1600" b="0" i="0">
                          <a:solidFill>
                            <a:srgbClr val="000000"/>
                          </a:solidFill>
                          <a:effectLst/>
                          <a:latin typeface="+mn-lt"/>
                        </a:rPr>
                      </a:br>
                      <a:r>
                        <a:rPr lang="en-US" sz="1600" b="0" i="0">
                          <a:solidFill>
                            <a:srgbClr val="000000"/>
                          </a:solidFill>
                          <a:effectLst/>
                          <a:latin typeface="+mn-lt"/>
                        </a:rPr>
                        <a:t>tool</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434720"/>
                  </a:ext>
                </a:extLst>
              </a:tr>
              <a:tr h="828773">
                <a:tc>
                  <a:txBody>
                    <a:bodyPr/>
                    <a:lstStyle/>
                    <a:p>
                      <a:r>
                        <a:rPr lang="en-US" sz="1600" b="0" i="0">
                          <a:solidFill>
                            <a:srgbClr val="000000"/>
                          </a:solidFill>
                          <a:effectLst/>
                          <a:latin typeface="+mn-lt"/>
                        </a:rPr>
                        <a:t>thats not mean your server was running check with ps</a:t>
                      </a:r>
                      <a:br>
                        <a:rPr lang="en-US" sz="1600" b="0" i="0">
                          <a:solidFill>
                            <a:srgbClr val="000000"/>
                          </a:solidFill>
                          <a:effectLst/>
                          <a:latin typeface="+mn-lt"/>
                        </a:rPr>
                      </a:br>
                      <a:r>
                        <a:rPr lang="en-US" sz="1600" b="0" i="0">
                          <a:solidFill>
                            <a:srgbClr val="000000"/>
                          </a:solidFill>
                          <a:effectLst/>
                          <a:latin typeface="+mn-lt"/>
                        </a:rPr>
                        <a:t>or top or others tool</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mysql top tool server check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thanks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How do I check if it ’s running ? Ah , k</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781678"/>
                  </a:ext>
                </a:extLst>
              </a:tr>
              <a:tr h="591811">
                <a:tc>
                  <a:txBody>
                    <a:bodyPr/>
                    <a:lstStyle/>
                    <a:p>
                      <a:r>
                        <a:rPr lang="en-US" sz="1600" b="0" i="0">
                          <a:solidFill>
                            <a:srgbClr val="000000"/>
                          </a:solidFill>
                          <a:effectLst/>
                          <a:latin typeface="+mn-lt"/>
                        </a:rPr>
                        <a:t>How do I check if it ’s running ? Ah , k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n-lt"/>
                        </a:rPr>
                        <a:t>State</a:t>
                      </a:r>
                      <a:r>
                        <a:rPr lang="en-US" sz="1600" b="0" i="0">
                          <a:solidFill>
                            <a:srgbClr val="000000"/>
                          </a:solidFill>
                          <a:effectLst/>
                          <a:latin typeface="+mn-lt"/>
                        </a:rPr>
                        <a:t>:mysql check ps server thats </a:t>
                      </a:r>
                      <a:br>
                        <a:rPr lang="en-US" sz="1600" b="0" i="0">
                          <a:solidFill>
                            <a:srgbClr val="000000"/>
                          </a:solidFill>
                          <a:effectLst/>
                          <a:latin typeface="+mn-lt"/>
                        </a:rPr>
                      </a:br>
                      <a:r>
                        <a:rPr lang="en-US" sz="1600" b="1" i="0">
                          <a:solidFill>
                            <a:srgbClr val="000000"/>
                          </a:solidFill>
                          <a:effectLst/>
                          <a:latin typeface="+mn-lt"/>
                        </a:rPr>
                        <a:t>Response</a:t>
                      </a:r>
                      <a:r>
                        <a:rPr lang="en-US" sz="1600" b="0" i="0">
                          <a:solidFill>
                            <a:srgbClr val="000000"/>
                          </a:solidFill>
                          <a:effectLst/>
                          <a:latin typeface="+mn-lt"/>
                        </a:rPr>
                        <a:t>: ps aux | grep mysql </a:t>
                      </a:r>
                      <a:endParaRPr lang="en-US" sz="5400" i="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dirty="0">
                          <a:solidFill>
                            <a:srgbClr val="000000"/>
                          </a:solidFill>
                          <a:effectLst/>
                          <a:latin typeface="+mn-lt"/>
                        </a:rPr>
                        <a:t>State</a:t>
                      </a:r>
                      <a:r>
                        <a:rPr lang="en-US" sz="1600" b="0" i="0" dirty="0">
                          <a:solidFill>
                            <a:srgbClr val="000000"/>
                          </a:solidFill>
                          <a:effectLst/>
                          <a:latin typeface="+mn-lt"/>
                        </a:rPr>
                        <a:t>: -</a:t>
                      </a:r>
                      <a:br>
                        <a:rPr lang="en-US" sz="1600" b="0" i="0" dirty="0">
                          <a:solidFill>
                            <a:srgbClr val="000000"/>
                          </a:solidFill>
                          <a:effectLst/>
                          <a:latin typeface="+mn-lt"/>
                        </a:rPr>
                      </a:br>
                      <a:r>
                        <a:rPr lang="en-US" sz="1600" b="1" i="0" dirty="0" err="1">
                          <a:solidFill>
                            <a:srgbClr val="000000"/>
                          </a:solidFill>
                          <a:effectLst/>
                          <a:latin typeface="+mn-lt"/>
                        </a:rPr>
                        <a:t>Response</a:t>
                      </a:r>
                      <a:r>
                        <a:rPr lang="en-US" sz="1600" b="0" i="0" dirty="0" err="1">
                          <a:solidFill>
                            <a:srgbClr val="000000"/>
                          </a:solidFill>
                          <a:effectLst/>
                          <a:latin typeface="+mn-lt"/>
                        </a:rPr>
                        <a:t>:ps</a:t>
                      </a:r>
                      <a:r>
                        <a:rPr lang="en-US" sz="1600" b="0" i="0" dirty="0">
                          <a:solidFill>
                            <a:srgbClr val="000000"/>
                          </a:solidFill>
                          <a:effectLst/>
                          <a:latin typeface="+mn-lt"/>
                        </a:rPr>
                        <a:t> aux | </a:t>
                      </a:r>
                      <a:r>
                        <a:rPr lang="en-US" sz="1600" b="0" i="0" dirty="0" err="1">
                          <a:solidFill>
                            <a:srgbClr val="000000"/>
                          </a:solidFill>
                          <a:effectLst/>
                          <a:latin typeface="+mn-lt"/>
                        </a:rPr>
                        <a:t>grep</a:t>
                      </a:r>
                      <a:r>
                        <a:rPr lang="en-US" sz="1600" b="0" i="0" dirty="0">
                          <a:solidFill>
                            <a:srgbClr val="000000"/>
                          </a:solidFill>
                          <a:effectLst/>
                          <a:latin typeface="+mn-lt"/>
                        </a:rPr>
                        <a:t> </a:t>
                      </a:r>
                      <a:r>
                        <a:rPr lang="en-US" sz="1600" b="0" i="0" dirty="0" err="1">
                          <a:solidFill>
                            <a:srgbClr val="000000"/>
                          </a:solidFill>
                          <a:effectLst/>
                          <a:latin typeface="+mn-lt"/>
                        </a:rPr>
                        <a:t>mysqld</a:t>
                      </a:r>
                      <a:endParaRPr lang="en-US" sz="5400" i="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372369"/>
                  </a:ext>
                </a:extLst>
              </a:tr>
            </a:tbl>
          </a:graphicData>
        </a:graphic>
      </p:graphicFrame>
      <p:sp>
        <p:nvSpPr>
          <p:cNvPr id="7" name="Rectangle 1"/>
          <p:cNvSpPr>
            <a:spLocks noChangeArrowheads="1"/>
          </p:cNvSpPr>
          <p:nvPr/>
        </p:nvSpPr>
        <p:spPr bwMode="auto">
          <a:xfrm>
            <a:off x="3024188" y="2697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1848736"/>
      </p:ext>
    </p:extLst>
  </p:cSld>
  <p:clrMapOvr>
    <a:masterClrMapping/>
  </p:clrMapOvr>
  <mc:AlternateContent xmlns:mc="http://schemas.openxmlformats.org/markup-compatibility/2006" xmlns:p14="http://schemas.microsoft.com/office/powerpoint/2010/main">
    <mc:Choice Requires="p14">
      <p:transition spd="slow" p14:dur="2000" advTm="73328"/>
    </mc:Choice>
    <mc:Fallback xmlns="">
      <p:transition spd="slow" advTm="733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Outline</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solidFill>
                  <a:schemeClr val="tx1"/>
                </a:solidFill>
              </a:rPr>
              <a:t>Introduction &amp; Motivation</a:t>
            </a:r>
          </a:p>
          <a:p>
            <a:pPr marL="342900" indent="-342900">
              <a:buFont typeface="Arial" panose="020B0604020202020204" pitchFamily="34" charset="0"/>
              <a:buChar char="•"/>
            </a:pPr>
            <a:r>
              <a:rPr lang="en-US" altLang="zh-CN" sz="2000" dirty="0"/>
              <a:t>Method</a:t>
            </a:r>
          </a:p>
          <a:p>
            <a:pPr marL="800100" lvl="1" indent="-342900"/>
            <a:r>
              <a:rPr lang="en-US" altLang="zh-CN" sz="2000" dirty="0"/>
              <a:t>Architecture: </a:t>
            </a:r>
            <a:r>
              <a:rPr lang="en-US" altLang="zh-CN" sz="2000" dirty="0" err="1"/>
              <a:t>CopyFlow</a:t>
            </a:r>
            <a:r>
              <a:rPr lang="en-US" altLang="zh-CN" sz="2000" dirty="0"/>
              <a:t> network</a:t>
            </a:r>
          </a:p>
          <a:p>
            <a:pPr marL="800100" lvl="1" indent="-342900"/>
            <a:r>
              <a:rPr lang="en-US" altLang="zh-CN" sz="2000" dirty="0"/>
              <a:t>Training: Posterior regularization</a:t>
            </a:r>
          </a:p>
          <a:p>
            <a:pPr marL="342900" indent="-342900">
              <a:buFont typeface="Arial" panose="020B0604020202020204" pitchFamily="34" charset="0"/>
              <a:buChar char="•"/>
            </a:pPr>
            <a:r>
              <a:rPr lang="en-US" altLang="zh-CN" sz="2000" dirty="0"/>
              <a:t>Experiments</a:t>
            </a:r>
          </a:p>
          <a:p>
            <a:pPr marL="342900" indent="-342900">
              <a:buFont typeface="Arial" panose="020B0604020202020204" pitchFamily="34" charset="0"/>
              <a:buChar char="•"/>
            </a:pPr>
            <a:r>
              <a:rPr lang="en-US" altLang="zh-CN" sz="2000" dirty="0">
                <a:solidFill>
                  <a:srgbClr val="FF0000"/>
                </a:solidFill>
              </a:rPr>
              <a:t>Conclusion</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702620015"/>
      </p:ext>
    </p:extLst>
  </p:cSld>
  <p:clrMapOvr>
    <a:masterClrMapping/>
  </p:clrMapOvr>
  <mc:AlternateContent xmlns:mc="http://schemas.openxmlformats.org/markup-compatibility/2006" xmlns:p14="http://schemas.microsoft.com/office/powerpoint/2010/main">
    <mc:Choice Requires="p14">
      <p:transition spd="slow" p14:dur="2000" advTm="3548"/>
    </mc:Choice>
    <mc:Fallback xmlns="">
      <p:transition spd="slow" advTm="354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solidFill>
                  <a:srgbClr val="C00000"/>
                </a:solidFill>
              </a:rPr>
              <a:t>Conclusion</a:t>
            </a:r>
            <a:endParaRPr lang="zh-CN" altLang="en-US" sz="3600" dirty="0">
              <a:solidFill>
                <a:srgbClr val="C00000"/>
              </a:solidFill>
            </a:endParaRP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We have addressed the task of explicit dialogue state tracking for both task-oriented and non-task-oriented dialogue generation</a:t>
            </a:r>
          </a:p>
          <a:p>
            <a:pPr marL="800100" lvl="1" indent="-342900"/>
            <a:r>
              <a:rPr lang="en-US" altLang="zh-CN" sz="2000" dirty="0"/>
              <a:t>For task-oriented dialogue systems, our model utilize unannotated data for learning.</a:t>
            </a:r>
          </a:p>
          <a:p>
            <a:pPr marL="800100" lvl="1" indent="-342900"/>
            <a:r>
              <a:rPr lang="en-US" altLang="zh-CN" sz="2000" dirty="0"/>
              <a:t>For non-task-oriented dialogue systems, our model generate explicit dialogue states and improves response generation</a:t>
            </a:r>
          </a:p>
          <a:p>
            <a:pPr marL="342900" indent="-342900">
              <a:buFont typeface="Arial" panose="020B0604020202020204" pitchFamily="34" charset="0"/>
              <a:buChar char="•"/>
            </a:pPr>
            <a:r>
              <a:rPr lang="en-US" altLang="zh-CN" sz="2000" dirty="0"/>
              <a:t>We verify the effectiveness of our model with intensive comparison and ablation study</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Future work: Transfer our model to other tasks (reading comprehension, summarization) / apply reinforcement learning to improve the state spans and response generation</a:t>
            </a:r>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015734335"/>
      </p:ext>
    </p:extLst>
  </p:cSld>
  <p:clrMapOvr>
    <a:masterClrMapping/>
  </p:clrMapOvr>
  <mc:AlternateContent xmlns:mc="http://schemas.openxmlformats.org/markup-compatibility/2006" xmlns:p14="http://schemas.microsoft.com/office/powerpoint/2010/main">
    <mc:Choice Requires="p14">
      <p:transition spd="slow" p14:dur="2000" advTm="38688"/>
    </mc:Choice>
    <mc:Fallback xmlns="">
      <p:transition spd="slow" advTm="3868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7443" y="1894115"/>
            <a:ext cx="1696298" cy="646331"/>
          </a:xfrm>
          <a:prstGeom prst="rect">
            <a:avLst/>
          </a:prstGeom>
          <a:noFill/>
        </p:spPr>
        <p:txBody>
          <a:bodyPr wrap="none" rtlCol="0">
            <a:spAutoFit/>
          </a:bodyPr>
          <a:lstStyle/>
          <a:p>
            <a:r>
              <a:rPr lang="en-US" altLang="zh-CN" sz="3600" dirty="0">
                <a:solidFill>
                  <a:srgbClr val="C00000"/>
                </a:solidFill>
              </a:rPr>
              <a:t>Thanks!</a:t>
            </a:r>
            <a:endParaRPr lang="zh-CN" altLang="en-US" sz="3600" dirty="0">
              <a:solidFill>
                <a:srgbClr val="C00000"/>
              </a:solidFill>
            </a:endParaRPr>
          </a:p>
        </p:txBody>
      </p:sp>
      <p:sp>
        <p:nvSpPr>
          <p:cNvPr id="7" name="文本框 6"/>
          <p:cNvSpPr txBox="1"/>
          <p:nvPr/>
        </p:nvSpPr>
        <p:spPr>
          <a:xfrm>
            <a:off x="767443" y="2743200"/>
            <a:ext cx="8719457" cy="3785652"/>
          </a:xfrm>
          <a:prstGeom prst="rect">
            <a:avLst/>
          </a:prstGeom>
          <a:noFill/>
        </p:spPr>
        <p:txBody>
          <a:bodyPr wrap="square" rtlCol="0">
            <a:spAutoFit/>
          </a:bodyPr>
          <a:lstStyle/>
          <a:p>
            <a:r>
              <a:rPr lang="en-US" altLang="zh-CN" sz="2000" dirty="0"/>
              <a:t>Thanks to SIGIR Student Travel Grant for travel reimbursement</a:t>
            </a:r>
          </a:p>
          <a:p>
            <a:endParaRPr lang="en-US" altLang="zh-CN" sz="2000" dirty="0"/>
          </a:p>
          <a:p>
            <a:r>
              <a:rPr lang="en-US" altLang="zh-CN" sz="2000" dirty="0"/>
              <a:t>Code available on:</a:t>
            </a:r>
          </a:p>
          <a:p>
            <a:r>
              <a:rPr lang="en-US" altLang="zh-CN" sz="2000" dirty="0">
                <a:hlinkClick r:id="rId3"/>
              </a:rPr>
              <a:t>https://github.com/AuCson/SEDST</a:t>
            </a:r>
            <a:endParaRPr lang="en-US" altLang="zh-CN" sz="2000" dirty="0"/>
          </a:p>
          <a:p>
            <a:endParaRPr lang="en-US" altLang="zh-CN" sz="2000" dirty="0"/>
          </a:p>
          <a:p>
            <a:endParaRPr lang="en-US" altLang="zh-CN" sz="2000" dirty="0"/>
          </a:p>
          <a:p>
            <a:r>
              <a:rPr lang="en-US" altLang="zh-CN" sz="2000" dirty="0"/>
              <a:t>Presenter </a:t>
            </a:r>
            <a:r>
              <a:rPr lang="en-US" altLang="zh-CN" sz="2000" dirty="0" err="1"/>
              <a:t>Xisen</a:t>
            </a:r>
            <a:r>
              <a:rPr lang="en-US" altLang="zh-CN" sz="2000" dirty="0"/>
              <a:t> </a:t>
            </a:r>
            <a:r>
              <a:rPr lang="en-US" altLang="zh-CN" sz="2000" dirty="0" err="1"/>
              <a:t>Jin’s</a:t>
            </a:r>
            <a:r>
              <a:rPr lang="en-US" altLang="zh-CN" sz="2000" dirty="0"/>
              <a:t> homepage:</a:t>
            </a:r>
          </a:p>
          <a:p>
            <a:r>
              <a:rPr lang="en-US" altLang="zh-CN" sz="2000" dirty="0">
                <a:hlinkClick r:id="rId4"/>
              </a:rPr>
              <a:t>https://aucson.github.io</a:t>
            </a:r>
            <a:endParaRPr lang="en-US" altLang="zh-CN" sz="2000" dirty="0"/>
          </a:p>
          <a:p>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949731763"/>
      </p:ext>
    </p:extLst>
  </p:cSld>
  <p:clrMapOvr>
    <a:masterClrMapping/>
  </p:clrMapOvr>
  <mc:AlternateContent xmlns:mc="http://schemas.openxmlformats.org/markup-compatibility/2006" xmlns:p14="http://schemas.microsoft.com/office/powerpoint/2010/main">
    <mc:Choice Requires="p14">
      <p:transition spd="slow" p14:dur="2000" advTm="22736"/>
    </mc:Choice>
    <mc:Fallback xmlns="">
      <p:transition spd="slow" advTm="2273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a:t>Details for KB search</a:t>
            </a:r>
            <a:endParaRPr lang="zh-CN" altLang="en-US" sz="3200" dirty="0"/>
          </a:p>
        </p:txBody>
      </p:sp>
      <p:sp>
        <p:nvSpPr>
          <p:cNvPr id="5" name="内容占位符 4"/>
          <p:cNvSpPr>
            <a:spLocks noGrp="1"/>
          </p:cNvSpPr>
          <p:nvPr>
            <p:ph idx="1"/>
          </p:nvPr>
        </p:nvSpPr>
        <p:spPr/>
        <p:txBody>
          <a:bodyPr/>
          <a:lstStyle/>
          <a:p>
            <a:pPr marL="285750" indent="-285750">
              <a:buFont typeface="Arial" panose="020B0604020202020204" pitchFamily="34" charset="0"/>
              <a:buChar char="•"/>
            </a:pPr>
            <a:r>
              <a:rPr lang="en-US" altLang="zh-CN" sz="2000" dirty="0"/>
              <a:t>We follow the setting of </a:t>
            </a:r>
            <a:r>
              <a:rPr lang="en-US" altLang="zh-CN" sz="2000" dirty="0" err="1"/>
              <a:t>Sequicity</a:t>
            </a:r>
            <a:r>
              <a:rPr lang="en-US" altLang="zh-CN" sz="2000" dirty="0"/>
              <a:t> (Lei et al. 2018)</a:t>
            </a:r>
          </a:p>
          <a:p>
            <a:pPr marL="285750" indent="-285750">
              <a:buFont typeface="Arial" panose="020B0604020202020204" pitchFamily="34" charset="0"/>
              <a:buChar char="•"/>
            </a:pPr>
            <a:r>
              <a:rPr lang="en-US" altLang="zh-CN" sz="2000" dirty="0"/>
              <a:t>The state spans are decoded without keyword and the queries are performed to all fields in a KB</a:t>
            </a:r>
          </a:p>
          <a:p>
            <a:pPr marL="285750" indent="-285750">
              <a:buFont typeface="Arial" panose="020B0604020202020204" pitchFamily="34" charset="0"/>
              <a:buChar char="•"/>
            </a:pPr>
            <a:r>
              <a:rPr lang="en-US" altLang="zh-CN" sz="2000" dirty="0"/>
              <a:t>Entity type information can be obtained with a separate classifier or pre-defined table</a:t>
            </a:r>
          </a:p>
          <a:p>
            <a:pPr marL="285750" indent="-285750">
              <a:buFont typeface="Arial" panose="020B0604020202020204" pitchFamily="34" charset="0"/>
              <a:buChar char="•"/>
            </a:pPr>
            <a:r>
              <a:rPr lang="en-US" altLang="zh-CN" sz="2000" dirty="0"/>
              <a:t>The retrieved results are utilized to fill in the placeholders in generated responses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sz="2000" dirty="0"/>
          </a:p>
        </p:txBody>
      </p:sp>
      <p:graphicFrame>
        <p:nvGraphicFramePr>
          <p:cNvPr id="6" name="图示 5"/>
          <p:cNvGraphicFramePr/>
          <p:nvPr>
            <p:extLst>
              <p:ext uri="{D42A27DB-BD31-4B8C-83A1-F6EECF244321}">
                <p14:modId xmlns:p14="http://schemas.microsoft.com/office/powerpoint/2010/main" val="3246774483"/>
              </p:ext>
            </p:extLst>
          </p:nvPr>
        </p:nvGraphicFramePr>
        <p:xfrm>
          <a:off x="2908790" y="2788179"/>
          <a:ext cx="6362700" cy="3307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10854268" y="0"/>
            <a:ext cx="1372252" cy="369332"/>
          </a:xfrm>
          <a:prstGeom prst="rect">
            <a:avLst/>
          </a:prstGeom>
          <a:noFill/>
        </p:spPr>
        <p:txBody>
          <a:bodyPr wrap="square" rtlCol="0">
            <a:spAutoFit/>
          </a:bodyPr>
          <a:lstStyle/>
          <a:p>
            <a:r>
              <a:rPr lang="en-US" altLang="zh-CN" b="1" dirty="0">
                <a:solidFill>
                  <a:srgbClr val="C00000"/>
                </a:solidFill>
              </a:rPr>
              <a:t>Extra slides</a:t>
            </a:r>
            <a:endParaRPr lang="zh-CN" altLang="en-US" b="1" dirty="0">
              <a:solidFill>
                <a:srgbClr val="C00000"/>
              </a:solidFill>
            </a:endParaRPr>
          </a:p>
        </p:txBody>
      </p:sp>
    </p:spTree>
    <p:extLst>
      <p:ext uri="{BB962C8B-B14F-4D97-AF65-F5344CB8AC3E}">
        <p14:creationId xmlns:p14="http://schemas.microsoft.com/office/powerpoint/2010/main" val="3040024727"/>
      </p:ext>
    </p:extLst>
  </p:cSld>
  <p:clrMapOvr>
    <a:masterClrMapping/>
  </p:clrMapOvr>
  <mc:AlternateContent xmlns:mc="http://schemas.openxmlformats.org/markup-compatibility/2006" xmlns:p14="http://schemas.microsoft.com/office/powerpoint/2010/main">
    <mc:Choice Requires="p14">
      <p:transition spd="slow" p14:dur="2000" advTm="136181"/>
    </mc:Choice>
    <mc:Fallback xmlns="">
      <p:transition spd="slow" advTm="1361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a:t>Evaluation of state spans (non-task-oriented case)</a:t>
            </a:r>
            <a:endParaRPr lang="zh-CN" altLang="en-US" sz="3200" dirty="0"/>
          </a:p>
        </p:txBody>
      </p:sp>
      <p:sp>
        <p:nvSpPr>
          <p:cNvPr id="5" name="内容占位符 4"/>
          <p:cNvSpPr>
            <a:spLocks noGrp="1"/>
          </p:cNvSpPr>
          <p:nvPr>
            <p:ph idx="1"/>
          </p:nvPr>
        </p:nvSpPr>
        <p:spPr/>
        <p:txBody>
          <a:bodyPr/>
          <a:lstStyle/>
          <a:p>
            <a:pPr marL="285750" indent="-285750">
              <a:buFont typeface="Arial" panose="020B0604020202020204" pitchFamily="34" charset="0"/>
              <a:buChar char="•"/>
            </a:pPr>
            <a:r>
              <a:rPr lang="en-US" altLang="zh-CN" sz="2000" dirty="0"/>
              <a:t>We compare with </a:t>
            </a:r>
            <a:r>
              <a:rPr lang="en-US" altLang="zh-CN" sz="2000" dirty="0" err="1"/>
              <a:t>DAWNet</a:t>
            </a:r>
            <a:r>
              <a:rPr lang="en-US" altLang="zh-CN" sz="2000" dirty="0"/>
              <a:t>(Wang et al. 2018), which first extract “predictive keywords” with unsupervised methods then train on them with supervised methods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We calculate the proportion of the keywords that actually appear in the ground truth response</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2957042393"/>
              </p:ext>
            </p:extLst>
          </p:nvPr>
        </p:nvGraphicFramePr>
        <p:xfrm>
          <a:off x="2635740" y="3894756"/>
          <a:ext cx="6908799" cy="1444977"/>
        </p:xfrm>
        <a:graphic>
          <a:graphicData uri="http://schemas.openxmlformats.org/drawingml/2006/table">
            <a:tbl>
              <a:tblPr>
                <a:tableStyleId>{616DA210-FB5B-4158-B5E0-FEB733F419BA}</a:tableStyleId>
              </a:tblPr>
              <a:tblGrid>
                <a:gridCol w="1214006">
                  <a:extLst>
                    <a:ext uri="{9D8B030D-6E8A-4147-A177-3AD203B41FA5}">
                      <a16:colId xmlns:a16="http://schemas.microsoft.com/office/drawing/2014/main" val="4221245051"/>
                    </a:ext>
                  </a:extLst>
                </a:gridCol>
                <a:gridCol w="2428012">
                  <a:extLst>
                    <a:ext uri="{9D8B030D-6E8A-4147-A177-3AD203B41FA5}">
                      <a16:colId xmlns:a16="http://schemas.microsoft.com/office/drawing/2014/main" val="2177378046"/>
                    </a:ext>
                  </a:extLst>
                </a:gridCol>
                <a:gridCol w="3266781">
                  <a:extLst>
                    <a:ext uri="{9D8B030D-6E8A-4147-A177-3AD203B41FA5}">
                      <a16:colId xmlns:a16="http://schemas.microsoft.com/office/drawing/2014/main" val="2195565005"/>
                    </a:ext>
                  </a:extLst>
                </a:gridCol>
              </a:tblGrid>
              <a:tr h="496710">
                <a:tc>
                  <a:txBody>
                    <a:bodyPr/>
                    <a:lstStyle/>
                    <a:p>
                      <a:r>
                        <a:rPr lang="en-US" sz="2000">
                          <a:effectLst/>
                        </a:rPr>
                        <a:t>Model </a:t>
                      </a:r>
                      <a:endParaRPr lang="en-US" sz="2000">
                        <a:effectLst/>
                        <a:latin typeface="+mn-lt"/>
                      </a:endParaRPr>
                    </a:p>
                  </a:txBody>
                  <a:tcPr anchor="ctr"/>
                </a:tc>
                <a:tc>
                  <a:txBody>
                    <a:bodyPr/>
                    <a:lstStyle/>
                    <a:p>
                      <a:r>
                        <a:rPr lang="en-US" sz="2000">
                          <a:effectLst/>
                        </a:rPr>
                        <a:t>Ubuntu Technical </a:t>
                      </a:r>
                      <a:endParaRPr lang="en-US" sz="2000">
                        <a:effectLst/>
                        <a:latin typeface="+mn-lt"/>
                      </a:endParaRPr>
                    </a:p>
                  </a:txBody>
                  <a:tcPr anchor="ctr"/>
                </a:tc>
                <a:tc>
                  <a:txBody>
                    <a:bodyPr/>
                    <a:lstStyle/>
                    <a:p>
                      <a:r>
                        <a:rPr lang="en-US" sz="2000" dirty="0">
                          <a:effectLst/>
                        </a:rPr>
                        <a:t>Jd.com Customer Service</a:t>
                      </a:r>
                      <a:endParaRPr lang="en-US" sz="2000" dirty="0">
                        <a:effectLst/>
                        <a:latin typeface="+mn-lt"/>
                      </a:endParaRPr>
                    </a:p>
                  </a:txBody>
                  <a:tcPr anchor="ctr"/>
                </a:tc>
                <a:extLst>
                  <a:ext uri="{0D108BD9-81ED-4DB2-BD59-A6C34878D82A}">
                    <a16:rowId xmlns:a16="http://schemas.microsoft.com/office/drawing/2014/main" val="201217065"/>
                  </a:ext>
                </a:extLst>
              </a:tr>
              <a:tr h="468490">
                <a:tc>
                  <a:txBody>
                    <a:bodyPr/>
                    <a:lstStyle/>
                    <a:p>
                      <a:r>
                        <a:rPr lang="en-US" sz="2000">
                          <a:effectLst/>
                        </a:rPr>
                        <a:t>DAWnet </a:t>
                      </a:r>
                      <a:endParaRPr lang="en-US" sz="2000">
                        <a:effectLst/>
                        <a:latin typeface="+mn-lt"/>
                      </a:endParaRPr>
                    </a:p>
                  </a:txBody>
                  <a:tcPr anchor="ctr"/>
                </a:tc>
                <a:tc>
                  <a:txBody>
                    <a:bodyPr/>
                    <a:lstStyle/>
                    <a:p>
                      <a:r>
                        <a:rPr lang="en-US" altLang="zh-CN" sz="2000" dirty="0">
                          <a:effectLst/>
                        </a:rPr>
                        <a:t>5.5% </a:t>
                      </a:r>
                      <a:endParaRPr lang="zh-CN" altLang="en-US" sz="2000" dirty="0">
                        <a:effectLst/>
                        <a:latin typeface="+mn-lt"/>
                      </a:endParaRPr>
                    </a:p>
                  </a:txBody>
                  <a:tcPr anchor="ctr"/>
                </a:tc>
                <a:tc>
                  <a:txBody>
                    <a:bodyPr/>
                    <a:lstStyle/>
                    <a:p>
                      <a:r>
                        <a:rPr lang="en-US" altLang="zh-CN" sz="2000">
                          <a:effectLst/>
                        </a:rPr>
                        <a:t>32.6%</a:t>
                      </a:r>
                      <a:endParaRPr lang="zh-CN" altLang="en-US" sz="2000">
                        <a:effectLst/>
                        <a:latin typeface="+mn-lt"/>
                      </a:endParaRPr>
                    </a:p>
                  </a:txBody>
                  <a:tcPr anchor="ctr"/>
                </a:tc>
                <a:extLst>
                  <a:ext uri="{0D108BD9-81ED-4DB2-BD59-A6C34878D82A}">
                    <a16:rowId xmlns:a16="http://schemas.microsoft.com/office/drawing/2014/main" val="1805822308"/>
                  </a:ext>
                </a:extLst>
              </a:tr>
              <a:tr h="479777">
                <a:tc>
                  <a:txBody>
                    <a:bodyPr/>
                    <a:lstStyle/>
                    <a:p>
                      <a:r>
                        <a:rPr lang="en-US" sz="2000">
                          <a:effectLst/>
                        </a:rPr>
                        <a:t>SEDST </a:t>
                      </a:r>
                      <a:endParaRPr lang="en-US" sz="2000">
                        <a:effectLst/>
                        <a:latin typeface="+mn-lt"/>
                      </a:endParaRPr>
                    </a:p>
                  </a:txBody>
                  <a:tcPr anchor="ctr"/>
                </a:tc>
                <a:tc>
                  <a:txBody>
                    <a:bodyPr/>
                    <a:lstStyle/>
                    <a:p>
                      <a:r>
                        <a:rPr lang="en-US" altLang="zh-CN" sz="2000">
                          <a:effectLst/>
                        </a:rPr>
                        <a:t>14.7% </a:t>
                      </a:r>
                      <a:endParaRPr lang="zh-CN" altLang="en-US" sz="2000">
                        <a:effectLst/>
                        <a:latin typeface="+mn-lt"/>
                      </a:endParaRPr>
                    </a:p>
                  </a:txBody>
                  <a:tcPr anchor="ctr"/>
                </a:tc>
                <a:tc>
                  <a:txBody>
                    <a:bodyPr/>
                    <a:lstStyle/>
                    <a:p>
                      <a:r>
                        <a:rPr lang="en-US" altLang="zh-CN" sz="2000" dirty="0">
                          <a:effectLst/>
                        </a:rPr>
                        <a:t>40.6%</a:t>
                      </a:r>
                      <a:endParaRPr lang="zh-CN" altLang="en-US" sz="2000" dirty="0">
                        <a:effectLst/>
                        <a:latin typeface="+mn-lt"/>
                      </a:endParaRPr>
                    </a:p>
                  </a:txBody>
                  <a:tcPr anchor="ctr"/>
                </a:tc>
                <a:extLst>
                  <a:ext uri="{0D108BD9-81ED-4DB2-BD59-A6C34878D82A}">
                    <a16:rowId xmlns:a16="http://schemas.microsoft.com/office/drawing/2014/main" val="4129117686"/>
                  </a:ext>
                </a:extLst>
              </a:tr>
            </a:tbl>
          </a:graphicData>
        </a:graphic>
      </p:graphicFrame>
      <p:sp>
        <p:nvSpPr>
          <p:cNvPr id="3" name="Rectangle 1"/>
          <p:cNvSpPr>
            <a:spLocks noChangeArrowheads="1"/>
          </p:cNvSpPr>
          <p:nvPr/>
        </p:nvSpPr>
        <p:spPr bwMode="auto">
          <a:xfrm>
            <a:off x="4598988" y="3138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10854268" y="0"/>
            <a:ext cx="1372252" cy="369332"/>
          </a:xfrm>
          <a:prstGeom prst="rect">
            <a:avLst/>
          </a:prstGeom>
          <a:noFill/>
        </p:spPr>
        <p:txBody>
          <a:bodyPr wrap="square" rtlCol="0">
            <a:spAutoFit/>
          </a:bodyPr>
          <a:lstStyle/>
          <a:p>
            <a:r>
              <a:rPr lang="en-US" altLang="zh-CN" b="1" dirty="0">
                <a:solidFill>
                  <a:srgbClr val="C00000"/>
                </a:solidFill>
              </a:rPr>
              <a:t>Extra slides</a:t>
            </a:r>
            <a:endParaRPr lang="zh-CN" altLang="en-US" b="1" dirty="0">
              <a:solidFill>
                <a:srgbClr val="C00000"/>
              </a:solidFill>
            </a:endParaRPr>
          </a:p>
        </p:txBody>
      </p:sp>
    </p:spTree>
    <p:extLst>
      <p:ext uri="{BB962C8B-B14F-4D97-AF65-F5344CB8AC3E}">
        <p14:creationId xmlns:p14="http://schemas.microsoft.com/office/powerpoint/2010/main" val="911744533"/>
      </p:ext>
    </p:extLst>
  </p:cSld>
  <p:clrMapOvr>
    <a:masterClrMapping/>
  </p:clrMapOvr>
  <mc:AlternateContent xmlns:mc="http://schemas.openxmlformats.org/markup-compatibility/2006" xmlns:p14="http://schemas.microsoft.com/office/powerpoint/2010/main">
    <mc:Choice Requires="p14">
      <p:transition spd="slow" p14:dur="2000" advTm="137403"/>
    </mc:Choice>
    <mc:Fallback xmlns="">
      <p:transition spd="slow" advTm="13740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Dialogue systems</a:t>
            </a:r>
            <a:endParaRPr lang="zh-CN" altLang="en-US" sz="3600" dirty="0"/>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Dialogue systems are receiving increasing attention in multiple applications.</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Task oriented dialogue systems</a:t>
            </a:r>
          </a:p>
          <a:p>
            <a:pPr marL="685800" lvl="1" indent="-342900"/>
            <a:r>
              <a:rPr lang="en-US" altLang="zh-CN" sz="2000" dirty="0"/>
              <a:t>Used for hotel booking, navigation, restaurant reservation and etc.</a:t>
            </a:r>
          </a:p>
          <a:p>
            <a:pPr marL="685800" lvl="1" indent="-342900"/>
            <a:r>
              <a:rPr lang="en-US" altLang="zh-CN" sz="2000" dirty="0"/>
              <a:t>Retrieve a specific entity from a domain-specific KB and provide cohesive response</a:t>
            </a:r>
          </a:p>
          <a:p>
            <a:pPr marL="685800" lvl="1" indent="-342900"/>
            <a:r>
              <a:rPr lang="en-US" altLang="zh-CN" sz="2000" dirty="0"/>
              <a:t>Interact with KB</a:t>
            </a:r>
          </a:p>
          <a:p>
            <a:pPr marL="685800" lvl="1" indent="-342900"/>
            <a:endParaRPr lang="en-US" altLang="zh-CN" sz="2000" dirty="0"/>
          </a:p>
          <a:p>
            <a:pPr marL="342900" indent="-342900">
              <a:buFont typeface="Arial" panose="020B0604020202020204" pitchFamily="34" charset="0"/>
              <a:buChar char="•"/>
            </a:pPr>
            <a:r>
              <a:rPr lang="en-US" altLang="zh-CN" sz="2000" dirty="0"/>
              <a:t>Non-task oriented dialogue systems</a:t>
            </a:r>
          </a:p>
          <a:p>
            <a:pPr marL="800100" lvl="1" indent="-342900"/>
            <a:r>
              <a:rPr lang="en-US" altLang="zh-CN" sz="2000" dirty="0"/>
              <a:t>Forum question answering, chit chatting and etc.</a:t>
            </a:r>
          </a:p>
          <a:p>
            <a:pPr marL="800100" lvl="1" indent="-342900"/>
            <a:r>
              <a:rPr lang="en-US" altLang="zh-CN" sz="2000" dirty="0"/>
              <a:t>Provide informative and cohesive response</a:t>
            </a:r>
          </a:p>
          <a:p>
            <a:pPr marL="800100" lvl="1" indent="-342900"/>
            <a:r>
              <a:rPr lang="en-US" altLang="zh-CN" sz="2000" dirty="0"/>
              <a:t>All the domain knowledge is embedded in raw corpus</a:t>
            </a:r>
          </a:p>
          <a:p>
            <a:pPr marL="800100" lvl="1" indent="-342900"/>
            <a:r>
              <a:rPr lang="en-US" altLang="zh-CN" sz="2000" dirty="0"/>
              <a:t>Trained on mass corpus(up to millions of dialogue turns)</a:t>
            </a:r>
            <a:endParaRPr lang="en-US" altLang="zh-CN" dirty="0"/>
          </a:p>
          <a:p>
            <a:pPr marL="0" indent="0"/>
            <a:endParaRPr lang="zh-CN" altLang="en-US" dirty="0"/>
          </a:p>
          <a:p>
            <a:pPr marL="285750" indent="-285750">
              <a:buFont typeface="Arial" panose="020B0604020202020204" pitchFamily="34" charset="0"/>
              <a:buChar char="•"/>
            </a:pPr>
            <a:endParaRPr lang="zh-CN" altLang="en-US" dirty="0"/>
          </a:p>
        </p:txBody>
      </p:sp>
    </p:spTree>
    <p:custDataLst>
      <p:tags r:id="rId1"/>
    </p:custDataLst>
    <p:extLst>
      <p:ext uri="{BB962C8B-B14F-4D97-AF65-F5344CB8AC3E}">
        <p14:creationId xmlns:p14="http://schemas.microsoft.com/office/powerpoint/2010/main" val="3206027702"/>
      </p:ext>
    </p:extLst>
  </p:cSld>
  <p:clrMapOvr>
    <a:masterClrMapping/>
  </p:clrMapOvr>
  <mc:AlternateContent xmlns:mc="http://schemas.openxmlformats.org/markup-compatibility/2006" xmlns:p14="http://schemas.microsoft.com/office/powerpoint/2010/main">
    <mc:Choice Requires="p14">
      <p:transition spd="slow" p14:dur="2000" advTm="88952"/>
    </mc:Choice>
    <mc:Fallback xmlns="">
      <p:transition spd="slow" advTm="889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End-to-end training of dialogue systems</a:t>
            </a:r>
            <a:endParaRPr lang="zh-CN" altLang="en-US" sz="3600" dirty="0"/>
          </a:p>
        </p:txBody>
      </p:sp>
      <p:sp>
        <p:nvSpPr>
          <p:cNvPr id="5" name="内容占位符 4"/>
          <p:cNvSpPr>
            <a:spLocks noGrp="1"/>
          </p:cNvSpPr>
          <p:nvPr>
            <p:ph idx="1"/>
          </p:nvPr>
        </p:nvSpPr>
        <p:spPr/>
        <p:txBody>
          <a:bodyPr/>
          <a:lstStyle/>
          <a:p>
            <a:pPr marL="342900" indent="-342900">
              <a:buFont typeface="Arial" panose="020B0604020202020204" pitchFamily="34" charset="0"/>
              <a:buChar char="•"/>
            </a:pPr>
            <a:r>
              <a:rPr lang="en-US" altLang="zh-CN" sz="2000" dirty="0"/>
              <a:t>End-to-end dialogue models can be implemented with RNNs: Seq2seq(Shang et al. 2015) </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Some variations of Seq2seq models</a:t>
            </a:r>
          </a:p>
          <a:p>
            <a:pPr marL="800100" lvl="1" indent="-342900"/>
            <a:r>
              <a:rPr lang="en-US" altLang="zh-CN" sz="2000" dirty="0"/>
              <a:t>Hierarchical Encoder-Decoder(HRED)(</a:t>
            </a:r>
            <a:r>
              <a:rPr lang="en-US" altLang="zh-CN" sz="2000" dirty="0" err="1"/>
              <a:t>Serban</a:t>
            </a:r>
            <a:r>
              <a:rPr lang="en-US" altLang="zh-CN" sz="2000" dirty="0"/>
              <a:t> et al. 2015)</a:t>
            </a:r>
          </a:p>
          <a:p>
            <a:pPr marL="800100" lvl="1" indent="-342900"/>
            <a:r>
              <a:rPr lang="en-US" altLang="zh-CN" sz="2000" dirty="0" err="1"/>
              <a:t>Sequicity</a:t>
            </a:r>
            <a:r>
              <a:rPr lang="en-US" altLang="zh-CN" sz="2000" dirty="0"/>
              <a:t> Framework: End-to-end trainable modular dialogue system framework(Lei et al. 2018)</a:t>
            </a:r>
          </a:p>
          <a:p>
            <a:pPr marL="0" indent="0"/>
            <a:endParaRPr lang="zh-CN" altLang="en-US"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4446" y="3796302"/>
            <a:ext cx="3977896" cy="1843780"/>
          </a:xfrm>
          <a:prstGeom prst="rect">
            <a:avLst/>
          </a:prstGeom>
        </p:spPr>
      </p:pic>
      <p:sp>
        <p:nvSpPr>
          <p:cNvPr id="6" name="TextBox 5"/>
          <p:cNvSpPr txBox="1"/>
          <p:nvPr/>
        </p:nvSpPr>
        <p:spPr>
          <a:xfrm>
            <a:off x="3156087" y="5788224"/>
            <a:ext cx="1249297" cy="307777"/>
          </a:xfrm>
          <a:prstGeom prst="rect">
            <a:avLst/>
          </a:prstGeom>
          <a:noFill/>
        </p:spPr>
        <p:txBody>
          <a:bodyPr wrap="square" rtlCol="0">
            <a:spAutoFit/>
          </a:bodyPr>
          <a:lstStyle/>
          <a:p>
            <a:r>
              <a:rPr lang="en-US" sz="1400" dirty="0"/>
              <a:t>(a) Seq2Seq </a:t>
            </a:r>
          </a:p>
        </p:txBody>
      </p:sp>
      <p:sp>
        <p:nvSpPr>
          <p:cNvPr id="7" name="TextBox 6"/>
          <p:cNvSpPr txBox="1"/>
          <p:nvPr/>
        </p:nvSpPr>
        <p:spPr>
          <a:xfrm>
            <a:off x="7658920" y="5800175"/>
            <a:ext cx="984336" cy="307777"/>
          </a:xfrm>
          <a:prstGeom prst="rect">
            <a:avLst/>
          </a:prstGeom>
          <a:noFill/>
        </p:spPr>
        <p:txBody>
          <a:bodyPr wrap="square" rtlCol="0">
            <a:spAutoFit/>
          </a:bodyPr>
          <a:lstStyle/>
          <a:p>
            <a:r>
              <a:rPr lang="en-US" sz="1400" dirty="0"/>
              <a:t>(b) HRED</a:t>
            </a:r>
          </a:p>
        </p:txBody>
      </p:sp>
      <p:pic>
        <p:nvPicPr>
          <p:cNvPr id="8" name="Picture 7"/>
          <p:cNvPicPr>
            <a:picLocks noChangeAspect="1"/>
          </p:cNvPicPr>
          <p:nvPr/>
        </p:nvPicPr>
        <p:blipFill>
          <a:blip r:embed="rId4"/>
          <a:stretch>
            <a:fillRect/>
          </a:stretch>
        </p:blipFill>
        <p:spPr>
          <a:xfrm>
            <a:off x="5761333" y="3661085"/>
            <a:ext cx="4412596" cy="2114215"/>
          </a:xfrm>
          <a:prstGeom prst="rect">
            <a:avLst/>
          </a:prstGeom>
        </p:spPr>
      </p:pic>
    </p:spTree>
    <p:extLst>
      <p:ext uri="{BB962C8B-B14F-4D97-AF65-F5344CB8AC3E}">
        <p14:creationId xmlns:p14="http://schemas.microsoft.com/office/powerpoint/2010/main" val="3866091721"/>
      </p:ext>
    </p:extLst>
  </p:cSld>
  <p:clrMapOvr>
    <a:masterClrMapping/>
  </p:clrMapOvr>
  <mc:AlternateContent xmlns:mc="http://schemas.openxmlformats.org/markup-compatibility/2006" xmlns:p14="http://schemas.microsoft.com/office/powerpoint/2010/main">
    <mc:Choice Requires="p14">
      <p:transition spd="slow" p14:dur="2000" advTm="55939"/>
    </mc:Choice>
    <mc:Fallback xmlns="">
      <p:transition spd="slow" advTm="559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Dialogue state tracking</a:t>
            </a:r>
          </a:p>
        </p:txBody>
      </p:sp>
      <p:sp>
        <p:nvSpPr>
          <p:cNvPr id="3" name="内容占位符 2"/>
          <p:cNvSpPr>
            <a:spLocks noGrp="1"/>
          </p:cNvSpPr>
          <p:nvPr>
            <p:ph sz="half" idx="1"/>
          </p:nvPr>
        </p:nvSpPr>
        <p:spPr>
          <a:xfrm>
            <a:off x="544984" y="1796143"/>
            <a:ext cx="5324519" cy="4299858"/>
          </a:xfrm>
        </p:spPr>
        <p:txBody>
          <a:bodyPr/>
          <a:lstStyle/>
          <a:p>
            <a:pPr marL="342900" indent="-342900">
              <a:buFont typeface="Arial" panose="020B0604020202020204" pitchFamily="34" charset="0"/>
              <a:buChar char="•"/>
            </a:pPr>
            <a:r>
              <a:rPr lang="en-US" altLang="zh-CN" sz="2000" dirty="0"/>
              <a:t>In task-oriented </a:t>
            </a:r>
            <a:r>
              <a:rPr lang="en-US" altLang="zh-CN" sz="2000"/>
              <a:t>dialogue systems, </a:t>
            </a:r>
            <a:r>
              <a:rPr lang="en-US" altLang="zh-CN" sz="2000" dirty="0"/>
              <a:t>dialogue state tracking is necessary since it is utilized for KB search</a:t>
            </a:r>
          </a:p>
          <a:p>
            <a:pPr marL="342900" indent="-342900">
              <a:buFont typeface="Arial" panose="020B0604020202020204" pitchFamily="34" charset="0"/>
              <a:buChar char="•"/>
            </a:pPr>
            <a:r>
              <a:rPr lang="en-US" altLang="zh-CN" sz="2000" dirty="0"/>
              <a:t>Example training data for explicit dialogue states</a:t>
            </a:r>
          </a:p>
          <a:p>
            <a:pPr marL="0" indent="0"/>
            <a:endParaRPr lang="en-US" altLang="zh-CN" sz="2000" i="1" dirty="0"/>
          </a:p>
          <a:p>
            <a:pPr marL="0" indent="0" algn="ctr"/>
            <a:endParaRPr lang="en-US" altLang="zh-CN" sz="2000" i="1" dirty="0"/>
          </a:p>
          <a:p>
            <a:pPr marL="0" indent="0" algn="ctr"/>
            <a:r>
              <a:rPr lang="en-US" altLang="zh-CN" sz="2000" i="1" dirty="0"/>
              <a:t>User: Please find a </a:t>
            </a:r>
            <a:r>
              <a:rPr lang="en-US" altLang="zh-CN" sz="2000" i="1" u="sng" dirty="0">
                <a:solidFill>
                  <a:srgbClr val="FF0000"/>
                </a:solidFill>
              </a:rPr>
              <a:t>moderately</a:t>
            </a:r>
            <a:r>
              <a:rPr lang="en-US" altLang="zh-CN" sz="2000" i="1" dirty="0"/>
              <a:t> priced </a:t>
            </a:r>
            <a:r>
              <a:rPr lang="en-US" altLang="zh-CN" sz="2000" i="1" u="sng" dirty="0">
                <a:solidFill>
                  <a:srgbClr val="0070C0"/>
                </a:solidFill>
              </a:rPr>
              <a:t>Italian</a:t>
            </a:r>
            <a:r>
              <a:rPr lang="en-US" altLang="zh-CN" sz="2000" i="1" dirty="0"/>
              <a:t> restaurant</a:t>
            </a:r>
            <a:endParaRPr lang="en-US" altLang="zh-CN" sz="2000" dirty="0"/>
          </a:p>
          <a:p>
            <a:pPr marL="0" indent="0"/>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0" indent="0"/>
            <a:endParaRPr lang="zh-CN" altLang="en-US" sz="2000" dirty="0"/>
          </a:p>
          <a:p>
            <a:pPr marL="285750" indent="-285750">
              <a:buFont typeface="Arial" panose="020B0604020202020204" pitchFamily="34" charset="0"/>
              <a:buChar char="•"/>
            </a:pPr>
            <a:endParaRPr lang="zh-CN" altLang="en-US" sz="2000" dirty="0"/>
          </a:p>
          <a:p>
            <a:pPr marL="0" indent="0"/>
            <a:endParaRPr lang="zh-CN" altLang="en-US" sz="2000" dirty="0"/>
          </a:p>
        </p:txBody>
      </p:sp>
      <p:sp>
        <p:nvSpPr>
          <p:cNvPr id="4" name="内容占位符 3"/>
          <p:cNvSpPr>
            <a:spLocks noGrp="1"/>
          </p:cNvSpPr>
          <p:nvPr>
            <p:ph sz="half" idx="2"/>
          </p:nvPr>
        </p:nvSpPr>
        <p:spPr>
          <a:xfrm>
            <a:off x="6123214" y="1796143"/>
            <a:ext cx="5451371" cy="4299858"/>
          </a:xfrm>
        </p:spPr>
        <p:txBody>
          <a:bodyPr/>
          <a:lstStyle/>
          <a:p>
            <a:pPr marL="285750" lvl="0" indent="-285750">
              <a:buFont typeface="Arial" panose="020B0604020202020204" pitchFamily="34" charset="0"/>
              <a:buChar char="•"/>
            </a:pPr>
            <a:r>
              <a:rPr lang="en-US" altLang="zh-CN" sz="2000" dirty="0"/>
              <a:t>In non-task oriented dialogue systems, dialogue state tracking is helpful to generate context-aware and coherent responses</a:t>
            </a:r>
          </a:p>
          <a:p>
            <a:pPr marL="285750" lvl="0" indent="-285750">
              <a:buFont typeface="Arial" panose="020B0604020202020204" pitchFamily="34" charset="0"/>
              <a:buChar char="•"/>
            </a:pPr>
            <a:r>
              <a:rPr lang="en-US" altLang="zh-CN" sz="2000" dirty="0"/>
              <a:t>Hardly have annotated data</a:t>
            </a:r>
          </a:p>
          <a:p>
            <a:pPr marL="285750" lvl="0" indent="-285750">
              <a:buFont typeface="Arial" panose="020B0604020202020204" pitchFamily="34" charset="0"/>
              <a:buChar char="•"/>
            </a:pPr>
            <a:r>
              <a:rPr lang="en-US" altLang="zh-CN" sz="2000" dirty="0"/>
              <a:t>Usually implemented implicitly or with latent variables</a:t>
            </a:r>
          </a:p>
          <a:p>
            <a:endParaRPr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1118942770"/>
              </p:ext>
            </p:extLst>
          </p:nvPr>
        </p:nvGraphicFramePr>
        <p:xfrm>
          <a:off x="808126" y="5130495"/>
          <a:ext cx="4925088" cy="1034226"/>
        </p:xfrm>
        <a:graphic>
          <a:graphicData uri="http://schemas.openxmlformats.org/drawingml/2006/table">
            <a:tbl>
              <a:tblPr firstRow="1" bandRow="1">
                <a:tableStyleId>{5C22544A-7EE6-4342-B048-85BDC9FD1C3A}</a:tableStyleId>
              </a:tblPr>
              <a:tblGrid>
                <a:gridCol w="2462544">
                  <a:extLst>
                    <a:ext uri="{9D8B030D-6E8A-4147-A177-3AD203B41FA5}">
                      <a16:colId xmlns:a16="http://schemas.microsoft.com/office/drawing/2014/main" val="893090315"/>
                    </a:ext>
                  </a:extLst>
                </a:gridCol>
                <a:gridCol w="2462544">
                  <a:extLst>
                    <a:ext uri="{9D8B030D-6E8A-4147-A177-3AD203B41FA5}">
                      <a16:colId xmlns:a16="http://schemas.microsoft.com/office/drawing/2014/main" val="1030922075"/>
                    </a:ext>
                  </a:extLst>
                </a:gridCol>
              </a:tblGrid>
              <a:tr h="321835">
                <a:tc>
                  <a:txBody>
                    <a:bodyPr/>
                    <a:lstStyle/>
                    <a:p>
                      <a:r>
                        <a:rPr lang="en-US" dirty="0"/>
                        <a:t>Slot</a:t>
                      </a:r>
                    </a:p>
                  </a:txBody>
                  <a:tcPr/>
                </a:tc>
                <a:tc>
                  <a:txBody>
                    <a:bodyPr/>
                    <a:lstStyle/>
                    <a:p>
                      <a:r>
                        <a:rPr lang="en-US" dirty="0"/>
                        <a:t>Value</a:t>
                      </a:r>
                    </a:p>
                  </a:txBody>
                  <a:tcPr/>
                </a:tc>
                <a:extLst>
                  <a:ext uri="{0D108BD9-81ED-4DB2-BD59-A6C34878D82A}">
                    <a16:rowId xmlns:a16="http://schemas.microsoft.com/office/drawing/2014/main" val="2310645098"/>
                  </a:ext>
                </a:extLst>
              </a:tr>
              <a:tr h="321835">
                <a:tc>
                  <a:txBody>
                    <a:bodyPr/>
                    <a:lstStyle/>
                    <a:p>
                      <a:r>
                        <a:rPr lang="en-US" dirty="0"/>
                        <a:t>Price</a:t>
                      </a:r>
                    </a:p>
                  </a:txBody>
                  <a:tcPr/>
                </a:tc>
                <a:tc>
                  <a:txBody>
                    <a:bodyPr/>
                    <a:lstStyle/>
                    <a:p>
                      <a:r>
                        <a:rPr lang="en-US" dirty="0"/>
                        <a:t>Moderate</a:t>
                      </a:r>
                    </a:p>
                  </a:txBody>
                  <a:tcPr/>
                </a:tc>
                <a:extLst>
                  <a:ext uri="{0D108BD9-81ED-4DB2-BD59-A6C34878D82A}">
                    <a16:rowId xmlns:a16="http://schemas.microsoft.com/office/drawing/2014/main" val="259194355"/>
                  </a:ext>
                </a:extLst>
              </a:tr>
              <a:tr h="321835">
                <a:tc>
                  <a:txBody>
                    <a:bodyPr/>
                    <a:lstStyle/>
                    <a:p>
                      <a:r>
                        <a:rPr lang="en-US" dirty="0"/>
                        <a:t>Food</a:t>
                      </a:r>
                      <a:r>
                        <a:rPr lang="en-US" baseline="0" dirty="0"/>
                        <a:t> type</a:t>
                      </a:r>
                      <a:endParaRPr lang="en-US" dirty="0"/>
                    </a:p>
                  </a:txBody>
                  <a:tcPr/>
                </a:tc>
                <a:tc>
                  <a:txBody>
                    <a:bodyPr/>
                    <a:lstStyle/>
                    <a:p>
                      <a:r>
                        <a:rPr lang="en-US" dirty="0"/>
                        <a:t>Italian</a:t>
                      </a:r>
                    </a:p>
                  </a:txBody>
                  <a:tcPr/>
                </a:tc>
                <a:extLst>
                  <a:ext uri="{0D108BD9-81ED-4DB2-BD59-A6C34878D82A}">
                    <a16:rowId xmlns:a16="http://schemas.microsoft.com/office/drawing/2014/main" val="1519322358"/>
                  </a:ext>
                </a:extLst>
              </a:tr>
            </a:tbl>
          </a:graphicData>
        </a:graphic>
      </p:graphicFrame>
      <p:sp>
        <p:nvSpPr>
          <p:cNvPr id="6" name="文本框 5"/>
          <p:cNvSpPr txBox="1"/>
          <p:nvPr/>
        </p:nvSpPr>
        <p:spPr>
          <a:xfrm>
            <a:off x="463341" y="1088257"/>
            <a:ext cx="10078400" cy="707886"/>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a:t>A dialogue state refers to representation of user’s intention up to current dialogue turn</a:t>
            </a:r>
          </a:p>
          <a:p>
            <a:pPr marL="342900" indent="-342900">
              <a:buFont typeface="Arial" panose="020B0604020202020204" pitchFamily="34" charset="0"/>
              <a:buChar char="•"/>
            </a:pPr>
            <a:endParaRPr lang="zh-CN" altLang="en-US" sz="2000" dirty="0"/>
          </a:p>
        </p:txBody>
      </p:sp>
      <p:cxnSp>
        <p:nvCxnSpPr>
          <p:cNvPr id="8" name="直接连接符 7"/>
          <p:cNvCxnSpPr/>
          <p:nvPr/>
        </p:nvCxnSpPr>
        <p:spPr bwMode="auto">
          <a:xfrm>
            <a:off x="5996358" y="1796143"/>
            <a:ext cx="0" cy="4368578"/>
          </a:xfrm>
          <a:prstGeom prst="line">
            <a:avLst/>
          </a:prstGeom>
          <a:solidFill>
            <a:schemeClr val="hlink"/>
          </a:solidFill>
          <a:ln w="9525" cap="flat" cmpd="sng" algn="ctr">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p:spPr>
      </p:cxnSp>
    </p:spTree>
    <p:custDataLst>
      <p:tags r:id="rId1"/>
    </p:custDataLst>
    <p:extLst>
      <p:ext uri="{BB962C8B-B14F-4D97-AF65-F5344CB8AC3E}">
        <p14:creationId xmlns:p14="http://schemas.microsoft.com/office/powerpoint/2010/main" val="4151660671"/>
      </p:ext>
    </p:extLst>
  </p:cSld>
  <p:clrMapOvr>
    <a:masterClrMapping/>
  </p:clrMapOvr>
  <mc:AlternateContent xmlns:mc="http://schemas.openxmlformats.org/markup-compatibility/2006" xmlns:p14="http://schemas.microsoft.com/office/powerpoint/2010/main">
    <mc:Choice Requires="p14">
      <p:transition p14:dur="100" advTm="77768">
        <p:cut/>
      </p:transition>
    </mc:Choice>
    <mc:Fallback xmlns="">
      <p:transition advTm="77768">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Motivation - SEDST</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Current issue</a:t>
            </a:r>
          </a:p>
          <a:p>
            <a:pPr marL="800100" lvl="1" indent="-342900"/>
            <a:r>
              <a:rPr lang="en-US" altLang="zh-CN" sz="2000" dirty="0"/>
              <a:t>Task oriented dialogue systems</a:t>
            </a:r>
          </a:p>
          <a:p>
            <a:pPr marL="1257300" lvl="2" indent="-342900"/>
            <a:r>
              <a:rPr lang="en-US" altLang="zh-CN" sz="2000" dirty="0"/>
              <a:t>Expensive state labeling</a:t>
            </a:r>
          </a:p>
          <a:p>
            <a:pPr marL="800100" lvl="1" indent="-342900"/>
            <a:r>
              <a:rPr lang="en-US" altLang="zh-CN" sz="2000" dirty="0"/>
              <a:t>Non task oriented dialogue systems</a:t>
            </a:r>
          </a:p>
          <a:p>
            <a:pPr marL="1257300" lvl="2" indent="-342900"/>
            <a:r>
              <a:rPr lang="en-US" altLang="zh-CN" sz="2000" dirty="0"/>
              <a:t>Almost impossible state labeling</a:t>
            </a:r>
          </a:p>
          <a:p>
            <a:pPr marL="1257300" lvl="2" indent="-342900"/>
            <a:r>
              <a:rPr lang="en-US" altLang="zh-CN" sz="2000" dirty="0"/>
              <a:t>Implicit dialogue states are not capable for distinguishing similar concepts or entities(e.g. product names) in QA / transactional domain</a:t>
            </a:r>
          </a:p>
          <a:p>
            <a:pPr marL="1257300" lvl="2" indent="-342900"/>
            <a:r>
              <a:rPr lang="en-US" altLang="zh-CN" sz="2000" dirty="0"/>
              <a:t>Implicit dialogue states have poor interpretability</a:t>
            </a:r>
          </a:p>
          <a:p>
            <a:pPr marL="1257300" lvl="2" indent="-342900"/>
            <a:endParaRPr lang="en-US" altLang="zh-CN" sz="2000" dirty="0"/>
          </a:p>
          <a:p>
            <a:pPr marL="342900" indent="-342900">
              <a:buFont typeface="Arial" panose="020B0604020202020204" pitchFamily="34" charset="0"/>
              <a:buChar char="•"/>
            </a:pPr>
            <a:r>
              <a:rPr lang="en-US" altLang="zh-CN" sz="2000" b="1" dirty="0">
                <a:solidFill>
                  <a:srgbClr val="FF0000"/>
                </a:solidFill>
              </a:rPr>
              <a:t>SEDST</a:t>
            </a:r>
            <a:r>
              <a:rPr lang="en-US" altLang="zh-CN" sz="2000" dirty="0"/>
              <a:t> </a:t>
            </a:r>
            <a:r>
              <a:rPr lang="en-US" altLang="zh-CN" sz="2000" b="1" dirty="0"/>
              <a:t>– semi-supervised explicit state tracking framework</a:t>
            </a:r>
          </a:p>
          <a:p>
            <a:pPr marL="342900" indent="-342900">
              <a:buFont typeface="Arial" panose="020B0604020202020204" pitchFamily="34" charset="0"/>
              <a:buChar char="•"/>
            </a:pPr>
            <a:r>
              <a:rPr lang="en-US" altLang="zh-CN" sz="2000" dirty="0"/>
              <a:t>Goal: Semi-supervised / Unsupervised explicit state tracking for task &amp; non-task oriented dialogue systems</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zh-CN" altLang="en-US" sz="2000" dirty="0"/>
          </a:p>
          <a:p>
            <a:pPr marL="342900" indent="-342900">
              <a:buFont typeface="Arial" panose="020B0604020202020204" pitchFamily="34" charset="0"/>
              <a:buChar char="•"/>
            </a:pPr>
            <a:endParaRPr lang="zh-CN" altLang="en-US" sz="2000" dirty="0"/>
          </a:p>
        </p:txBody>
      </p:sp>
    </p:spTree>
    <p:custDataLst>
      <p:tags r:id="rId1"/>
    </p:custDataLst>
    <p:extLst>
      <p:ext uri="{BB962C8B-B14F-4D97-AF65-F5344CB8AC3E}">
        <p14:creationId xmlns:p14="http://schemas.microsoft.com/office/powerpoint/2010/main" val="3031016141"/>
      </p:ext>
    </p:extLst>
  </p:cSld>
  <p:clrMapOvr>
    <a:masterClrMapping/>
  </p:clrMapOvr>
  <mc:AlternateContent xmlns:mc="http://schemas.openxmlformats.org/markup-compatibility/2006" xmlns:p14="http://schemas.microsoft.com/office/powerpoint/2010/main">
    <mc:Choice Requires="p14">
      <p:transition spd="slow" p14:dur="2000" advTm="68429"/>
    </mc:Choice>
    <mc:Fallback xmlns="">
      <p:transition spd="slow" advTm="684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Outline</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Introduction &amp; Motivation</a:t>
            </a:r>
          </a:p>
          <a:p>
            <a:pPr marL="342900" indent="-342900">
              <a:buFont typeface="Arial" panose="020B0604020202020204" pitchFamily="34" charset="0"/>
              <a:buChar char="•"/>
            </a:pPr>
            <a:r>
              <a:rPr lang="en-US" altLang="zh-CN" sz="2000" dirty="0">
                <a:solidFill>
                  <a:srgbClr val="FF0000"/>
                </a:solidFill>
              </a:rPr>
              <a:t>Method</a:t>
            </a:r>
          </a:p>
          <a:p>
            <a:pPr marL="800100" lvl="1" indent="-342900"/>
            <a:r>
              <a:rPr lang="en-US" altLang="zh-CN" sz="2000" dirty="0">
                <a:solidFill>
                  <a:srgbClr val="FF0000"/>
                </a:solidFill>
              </a:rPr>
              <a:t>Architecture: </a:t>
            </a:r>
            <a:r>
              <a:rPr lang="en-US" altLang="zh-CN" sz="2000" dirty="0" err="1">
                <a:solidFill>
                  <a:srgbClr val="FF0000"/>
                </a:solidFill>
              </a:rPr>
              <a:t>CopyFlow</a:t>
            </a:r>
            <a:r>
              <a:rPr lang="en-US" altLang="zh-CN" sz="2000" dirty="0">
                <a:solidFill>
                  <a:srgbClr val="FF0000"/>
                </a:solidFill>
              </a:rPr>
              <a:t> network</a:t>
            </a:r>
          </a:p>
          <a:p>
            <a:pPr marL="800100" lvl="1" indent="-342900"/>
            <a:r>
              <a:rPr lang="en-US" altLang="zh-CN" sz="2000" dirty="0">
                <a:solidFill>
                  <a:srgbClr val="FF0000"/>
                </a:solidFill>
              </a:rPr>
              <a:t>Training: Posterior regularization</a:t>
            </a:r>
          </a:p>
          <a:p>
            <a:pPr marL="342900" indent="-342900">
              <a:buFont typeface="Arial" panose="020B0604020202020204" pitchFamily="34" charset="0"/>
              <a:buChar char="•"/>
            </a:pPr>
            <a:r>
              <a:rPr lang="en-US" altLang="zh-CN" sz="2000" dirty="0"/>
              <a:t>Experiments</a:t>
            </a:r>
          </a:p>
          <a:p>
            <a:pPr marL="342900" indent="-342900">
              <a:buFont typeface="Arial" panose="020B0604020202020204" pitchFamily="34" charset="0"/>
              <a:buChar char="•"/>
            </a:pPr>
            <a:r>
              <a:rPr lang="en-US" altLang="zh-CN" sz="2000" dirty="0"/>
              <a:t>Conclusion</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816923380"/>
      </p:ext>
    </p:extLst>
  </p:cSld>
  <p:clrMapOvr>
    <a:masterClrMapping/>
  </p:clrMapOvr>
  <mc:AlternateContent xmlns:mc="http://schemas.openxmlformats.org/markup-compatibility/2006" xmlns:p14="http://schemas.microsoft.com/office/powerpoint/2010/main">
    <mc:Choice Requires="p14">
      <p:transition spd="slow" p14:dur="2000" advTm="17011"/>
    </mc:Choice>
    <mc:Fallback xmlns="">
      <p:transition spd="slow" advTm="170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342900" indent="-342900">
              <a:buFont typeface="Arial" panose="020B0604020202020204" pitchFamily="34" charset="0"/>
              <a:buChar char="•"/>
            </a:pPr>
            <a:r>
              <a:rPr lang="en-US" altLang="zh-CN" sz="2000" b="1" dirty="0" err="1"/>
              <a:t>Copyflow</a:t>
            </a:r>
            <a:r>
              <a:rPr lang="en-US" altLang="zh-CN" sz="2000" b="1" dirty="0"/>
              <a:t> network</a:t>
            </a:r>
          </a:p>
          <a:p>
            <a:pPr marL="457200" indent="-457200">
              <a:buFont typeface="+mj-lt"/>
              <a:buAutoNum type="arabicPeriod"/>
            </a:pPr>
            <a:r>
              <a:rPr lang="en-US" altLang="zh-CN" sz="2000" dirty="0"/>
              <a:t>Input encoder</a:t>
            </a:r>
          </a:p>
          <a:p>
            <a:pPr marL="457200" indent="-457200">
              <a:buFont typeface="+mj-lt"/>
              <a:buAutoNum type="arabicPeriod"/>
            </a:pPr>
            <a:r>
              <a:rPr lang="en-US" altLang="zh-CN" sz="2000" dirty="0"/>
              <a:t>State span decoder</a:t>
            </a:r>
          </a:p>
          <a:p>
            <a:pPr marL="800100" lvl="1" indent="-342900">
              <a:buClr>
                <a:prstClr val="black"/>
              </a:buClr>
            </a:pPr>
            <a:r>
              <a:rPr lang="en-US" altLang="zh-CN" sz="2000" dirty="0"/>
              <a:t>Decode dialogue states sequentially (Lei et al. 2018)</a:t>
            </a:r>
          </a:p>
          <a:p>
            <a:pPr marL="800100" lvl="1" indent="-342900">
              <a:buClr>
                <a:prstClr val="black"/>
              </a:buClr>
            </a:pPr>
            <a:r>
              <a:rPr lang="en-US" altLang="zh-CN" sz="2000" dirty="0" err="1"/>
              <a:t>E.g</a:t>
            </a:r>
            <a:r>
              <a:rPr lang="en-US" altLang="zh-CN" sz="2000" dirty="0"/>
              <a:t>: &lt;</a:t>
            </a:r>
            <a:r>
              <a:rPr lang="en-US" altLang="zh-CN" sz="2000" dirty="0" err="1"/>
              <a:t>inf</a:t>
            </a:r>
            <a:r>
              <a:rPr lang="en-US" altLang="zh-CN" sz="2000" dirty="0"/>
              <a:t>&gt; Italian &lt;</a:t>
            </a:r>
            <a:r>
              <a:rPr lang="en-US" altLang="zh-CN" sz="2000" dirty="0" err="1"/>
              <a:t>sep</a:t>
            </a:r>
            <a:r>
              <a:rPr lang="en-US" altLang="zh-CN" sz="2000" dirty="0"/>
              <a:t>&gt; moderate &lt;/</a:t>
            </a:r>
            <a:r>
              <a:rPr lang="en-US" altLang="zh-CN" sz="2000" dirty="0" err="1"/>
              <a:t>inf</a:t>
            </a:r>
            <a:r>
              <a:rPr lang="en-US" altLang="zh-CN" sz="2000" dirty="0"/>
              <a:t>&gt; </a:t>
            </a:r>
          </a:p>
          <a:p>
            <a:pPr marL="457200" indent="-457200">
              <a:buFont typeface="+mj-lt"/>
              <a:buAutoNum type="arabicPeriod"/>
            </a:pPr>
            <a:r>
              <a:rPr lang="en-US" altLang="zh-CN" sz="2000" dirty="0"/>
              <a:t>Response decoder</a:t>
            </a:r>
            <a:endParaRPr lang="zh-CN" altLang="en-US" sz="2000" dirty="0"/>
          </a:p>
          <a:p>
            <a:endParaRPr lang="zh-CN" altLang="en-US" dirty="0"/>
          </a:p>
        </p:txBody>
      </p:sp>
      <p:sp>
        <p:nvSpPr>
          <p:cNvPr id="2" name="Title 1"/>
          <p:cNvSpPr>
            <a:spLocks noGrp="1"/>
          </p:cNvSpPr>
          <p:nvPr>
            <p:ph type="title"/>
          </p:nvPr>
        </p:nvSpPr>
        <p:spPr/>
        <p:txBody>
          <a:bodyPr>
            <a:normAutofit fontScale="90000"/>
          </a:bodyPr>
          <a:lstStyle/>
          <a:p>
            <a:r>
              <a:rPr lang="en-US" sz="3600" dirty="0"/>
              <a:t>Backbone of SEDST</a:t>
            </a:r>
          </a:p>
        </p:txBody>
      </p:sp>
      <p:pic>
        <p:nvPicPr>
          <p:cNvPr id="4" name="图片 3"/>
          <p:cNvPicPr>
            <a:picLocks noChangeAspect="1"/>
          </p:cNvPicPr>
          <p:nvPr/>
        </p:nvPicPr>
        <p:blipFill rotWithShape="1">
          <a:blip r:embed="rId3"/>
          <a:srcRect t="13045" r="1386" b="13503"/>
          <a:stretch/>
        </p:blipFill>
        <p:spPr>
          <a:xfrm>
            <a:off x="1386566" y="3931632"/>
            <a:ext cx="4458404" cy="2345844"/>
          </a:xfrm>
          <a:prstGeom prst="rect">
            <a:avLst/>
          </a:prstGeom>
        </p:spPr>
      </p:pic>
      <p:sp>
        <p:nvSpPr>
          <p:cNvPr id="6" name="矩形 5"/>
          <p:cNvSpPr/>
          <p:nvPr/>
        </p:nvSpPr>
        <p:spPr bwMode="auto">
          <a:xfrm>
            <a:off x="1463779" y="3867659"/>
            <a:ext cx="2522540" cy="1059481"/>
          </a:xfrm>
          <a:prstGeom prst="rect">
            <a:avLst/>
          </a:prstGeom>
          <a:noFill/>
          <a:ln w="9525" cap="flat" cmpd="sng" algn="ctr">
            <a:solidFill>
              <a:schemeClr val="accent2"/>
            </a:solidFill>
            <a:prstDash val="dash"/>
            <a:round/>
            <a:headEnd type="none" w="med" len="med"/>
            <a:tailEnd type="none" w="med" len="med"/>
          </a:ln>
          <a:extLst/>
        </p:spPr>
        <p:style>
          <a:lnRef idx="0">
            <a:scrgbClr r="0" g="0" b="0"/>
          </a:lnRef>
          <a:fillRef idx="0">
            <a:scrgbClr r="0" g="0" b="0"/>
          </a:fillRef>
          <a:effectRef idx="0">
            <a:scrgbClr r="0" g="0" b="0"/>
          </a:effectRef>
          <a:fontRef idx="minor">
            <a:schemeClr val="accent2"/>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1400">
              <a:solidFill>
                <a:schemeClr val="tx1"/>
              </a:solidFill>
              <a:latin typeface="华文楷体" pitchFamily="2" charset="-122"/>
              <a:ea typeface="华文楷体" pitchFamily="2" charset="-122"/>
            </a:endParaRPr>
          </a:p>
        </p:txBody>
      </p:sp>
      <p:sp>
        <p:nvSpPr>
          <p:cNvPr id="7" name="文本框 6"/>
          <p:cNvSpPr txBox="1"/>
          <p:nvPr/>
        </p:nvSpPr>
        <p:spPr>
          <a:xfrm>
            <a:off x="3218180" y="3803697"/>
            <a:ext cx="935444" cy="276999"/>
          </a:xfrm>
          <a:prstGeom prst="rect">
            <a:avLst/>
          </a:prstGeom>
          <a:noFill/>
        </p:spPr>
        <p:txBody>
          <a:bodyPr wrap="square" rtlCol="0">
            <a:spAutoFit/>
          </a:bodyPr>
          <a:lstStyle/>
          <a:p>
            <a:r>
              <a:rPr lang="en-US" altLang="zh-CN" sz="1200" dirty="0">
                <a:solidFill>
                  <a:srgbClr val="FF0000"/>
                </a:solidFill>
              </a:rPr>
              <a:t>Backbone</a:t>
            </a:r>
            <a:endParaRPr lang="zh-CN" altLang="en-US" sz="1200" dirty="0">
              <a:solidFill>
                <a:srgbClr val="FF0000"/>
              </a:solidFill>
            </a:endParaRPr>
          </a:p>
        </p:txBody>
      </p:sp>
      <p:sp>
        <p:nvSpPr>
          <p:cNvPr id="9" name="Rectangular Callout 5"/>
          <p:cNvSpPr/>
          <p:nvPr/>
        </p:nvSpPr>
        <p:spPr>
          <a:xfrm>
            <a:off x="6945112" y="3937961"/>
            <a:ext cx="2820041" cy="583479"/>
          </a:xfrm>
          <a:prstGeom prst="wedgeRectCallout">
            <a:avLst>
              <a:gd name="adj1" fmla="val -35002"/>
              <a:gd name="adj2" fmla="val 62500"/>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i="1" dirty="0">
                <a:solidFill>
                  <a:schemeClr val="tx1"/>
                </a:solidFill>
              </a:rPr>
              <a:t>I am wanting an expensive restaurant that offers African food. What is their number?</a:t>
            </a:r>
          </a:p>
        </p:txBody>
      </p:sp>
      <p:sp>
        <p:nvSpPr>
          <p:cNvPr id="10" name="Rounded Rectangle 6"/>
          <p:cNvSpPr/>
          <p:nvPr/>
        </p:nvSpPr>
        <p:spPr>
          <a:xfrm>
            <a:off x="6945114" y="4633599"/>
            <a:ext cx="2820041" cy="5834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i="1" dirty="0">
                <a:solidFill>
                  <a:schemeClr val="tx1"/>
                </a:solidFill>
              </a:rPr>
              <a:t>START Expensive African END</a:t>
            </a:r>
          </a:p>
        </p:txBody>
      </p:sp>
      <p:sp>
        <p:nvSpPr>
          <p:cNvPr id="11" name="Rectangular Callout 7"/>
          <p:cNvSpPr/>
          <p:nvPr/>
        </p:nvSpPr>
        <p:spPr>
          <a:xfrm>
            <a:off x="6945113" y="5345792"/>
            <a:ext cx="2820041" cy="583479"/>
          </a:xfrm>
          <a:prstGeom prst="wedgeRectCallout">
            <a:avLst>
              <a:gd name="adj1" fmla="val 41292"/>
              <a:gd name="adj2" fmla="val 70402"/>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i="1" dirty="0"/>
              <a:t>Where are you located? I see two that might work but I’d like to offer the closest.</a:t>
            </a:r>
          </a:p>
        </p:txBody>
      </p:sp>
      <p:sp>
        <p:nvSpPr>
          <p:cNvPr id="12" name="TextBox 8"/>
          <p:cNvSpPr txBox="1"/>
          <p:nvPr/>
        </p:nvSpPr>
        <p:spPr>
          <a:xfrm>
            <a:off x="9794737" y="4097025"/>
            <a:ext cx="812394" cy="461665"/>
          </a:xfrm>
          <a:prstGeom prst="rect">
            <a:avLst/>
          </a:prstGeom>
          <a:noFill/>
        </p:spPr>
        <p:txBody>
          <a:bodyPr wrap="square" rtlCol="0">
            <a:spAutoFit/>
          </a:bodyPr>
          <a:lstStyle/>
          <a:p>
            <a:r>
              <a:rPr lang="en-US" sz="1200" dirty="0"/>
              <a:t>Context</a:t>
            </a:r>
          </a:p>
          <a:p>
            <a:r>
              <a:rPr lang="en-US" sz="1200" dirty="0"/>
              <a:t>(encode)</a:t>
            </a:r>
          </a:p>
        </p:txBody>
      </p:sp>
      <p:sp>
        <p:nvSpPr>
          <p:cNvPr id="13" name="TextBox 10"/>
          <p:cNvSpPr txBox="1"/>
          <p:nvPr/>
        </p:nvSpPr>
        <p:spPr>
          <a:xfrm>
            <a:off x="9794737" y="4784603"/>
            <a:ext cx="967222" cy="830997"/>
          </a:xfrm>
          <a:prstGeom prst="rect">
            <a:avLst/>
          </a:prstGeom>
          <a:noFill/>
        </p:spPr>
        <p:txBody>
          <a:bodyPr wrap="square" rtlCol="0">
            <a:spAutoFit/>
          </a:bodyPr>
          <a:lstStyle/>
          <a:p>
            <a:r>
              <a:rPr lang="en-US" sz="1200" b="1" dirty="0"/>
              <a:t>State span +</a:t>
            </a:r>
          </a:p>
          <a:p>
            <a:r>
              <a:rPr lang="en-US" sz="1200" b="1" dirty="0"/>
              <a:t>KB lookup</a:t>
            </a:r>
          </a:p>
          <a:p>
            <a:r>
              <a:rPr lang="en-US" sz="1200" b="1" dirty="0"/>
              <a:t>(decode)</a:t>
            </a:r>
          </a:p>
        </p:txBody>
      </p:sp>
      <p:sp>
        <p:nvSpPr>
          <p:cNvPr id="14" name="TextBox 11"/>
          <p:cNvSpPr txBox="1"/>
          <p:nvPr/>
        </p:nvSpPr>
        <p:spPr>
          <a:xfrm>
            <a:off x="9794737" y="5499031"/>
            <a:ext cx="967222" cy="461665"/>
          </a:xfrm>
          <a:prstGeom prst="rect">
            <a:avLst/>
          </a:prstGeom>
          <a:noFill/>
        </p:spPr>
        <p:txBody>
          <a:bodyPr wrap="square" rtlCol="0">
            <a:spAutoFit/>
          </a:bodyPr>
          <a:lstStyle/>
          <a:p>
            <a:r>
              <a:rPr lang="en-US" sz="1200" dirty="0"/>
              <a:t>Response</a:t>
            </a:r>
          </a:p>
          <a:p>
            <a:r>
              <a:rPr lang="en-US" sz="1200" dirty="0"/>
              <a:t>(decode)</a:t>
            </a:r>
          </a:p>
        </p:txBody>
      </p:sp>
      <p:sp>
        <p:nvSpPr>
          <p:cNvPr id="15" name="TextBox 12"/>
          <p:cNvSpPr txBox="1"/>
          <p:nvPr/>
        </p:nvSpPr>
        <p:spPr>
          <a:xfrm>
            <a:off x="6506159" y="6070458"/>
            <a:ext cx="4179155" cy="276999"/>
          </a:xfrm>
          <a:prstGeom prst="rect">
            <a:avLst/>
          </a:prstGeom>
          <a:noFill/>
        </p:spPr>
        <p:txBody>
          <a:bodyPr wrap="square" rtlCol="0">
            <a:spAutoFit/>
          </a:bodyPr>
          <a:lstStyle/>
          <a:p>
            <a:pPr algn="ctr"/>
            <a:r>
              <a:rPr lang="en-US" sz="1200" dirty="0"/>
              <a:t>Procedure </a:t>
            </a:r>
            <a:r>
              <a:rPr lang="en-US" altLang="zh-CN" sz="1200" dirty="0"/>
              <a:t>of </a:t>
            </a:r>
            <a:r>
              <a:rPr lang="en-US" sz="1200" dirty="0"/>
              <a:t>encoding and decoding in a dialogue turn</a:t>
            </a:r>
          </a:p>
        </p:txBody>
      </p:sp>
    </p:spTree>
    <p:extLst>
      <p:ext uri="{BB962C8B-B14F-4D97-AF65-F5344CB8AC3E}">
        <p14:creationId xmlns:p14="http://schemas.microsoft.com/office/powerpoint/2010/main" val="3180675546"/>
      </p:ext>
    </p:extLst>
  </p:cSld>
  <p:clrMapOvr>
    <a:masterClrMapping/>
  </p:clrMapOvr>
  <mc:AlternateContent xmlns:mc="http://schemas.openxmlformats.org/markup-compatibility/2006" xmlns:p14="http://schemas.microsoft.com/office/powerpoint/2010/main">
    <mc:Choice Requires="p14">
      <p:transition spd="slow" p14:dur="2000" advTm="63702"/>
    </mc:Choice>
    <mc:Fallback xmlns="">
      <p:transition spd="slow" advTm="637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indent="-342900">
              <a:buFont typeface="Arial" panose="020B0604020202020204" pitchFamily="34" charset="0"/>
              <a:buChar char="•"/>
            </a:pPr>
            <a:r>
              <a:rPr lang="en-US" altLang="zh-CN" sz="2000" dirty="0"/>
              <a:t>Attention GRU encoder decoder</a:t>
            </a:r>
          </a:p>
          <a:p>
            <a:pPr marL="800100" lvl="1" indent="-342900"/>
            <a:r>
              <a:rPr lang="en-US" altLang="zh-CN" sz="2000" dirty="0"/>
              <a:t>More details in the paper</a:t>
            </a:r>
          </a:p>
          <a:p>
            <a:pPr marL="342900" indent="-342900">
              <a:buFont typeface="Arial" panose="020B0604020202020204" pitchFamily="34" charset="0"/>
              <a:buChar char="•"/>
            </a:pPr>
            <a:r>
              <a:rPr lang="en-US" altLang="zh-CN" sz="2000" dirty="0"/>
              <a:t>A “</a:t>
            </a:r>
            <a:r>
              <a:rPr lang="en-US" altLang="zh-CN" sz="2000" dirty="0" err="1"/>
              <a:t>copyflow</a:t>
            </a:r>
            <a:r>
              <a:rPr lang="en-US" altLang="zh-CN" sz="2000" dirty="0"/>
              <a:t>” from s to t:</a:t>
            </a:r>
          </a:p>
          <a:p>
            <a:pPr marL="800100" lvl="1" indent="-342900"/>
            <a:r>
              <a:rPr lang="en-US" altLang="zh-CN" sz="2000" dirty="0"/>
              <a:t>Definition: Incorporating copying mechanism from </a:t>
            </a:r>
            <a:r>
              <a:rPr lang="en-US" altLang="zh-CN" sz="2000" i="1" dirty="0"/>
              <a:t>s</a:t>
            </a:r>
            <a:r>
              <a:rPr lang="en-US" altLang="zh-CN" sz="2000" dirty="0"/>
              <a:t> to </a:t>
            </a:r>
            <a:r>
              <a:rPr lang="en-US" altLang="zh-CN" sz="2000" i="1" dirty="0"/>
              <a:t>t</a:t>
            </a:r>
            <a:r>
              <a:rPr lang="en-US" altLang="zh-CN" sz="2000" dirty="0"/>
              <a:t>.</a:t>
            </a:r>
          </a:p>
          <a:p>
            <a:pPr marL="800100" lvl="1" indent="-342900"/>
            <a:r>
              <a:rPr lang="en-US" altLang="zh-CN" sz="2000" dirty="0"/>
              <a:t>The probability of decoding a word is the sum of generation and copying probability</a:t>
            </a:r>
          </a:p>
          <a:p>
            <a:pPr marL="800100" lvl="1" indent="-342900"/>
            <a:endParaRPr lang="en-US" altLang="zh-CN" sz="2000" dirty="0"/>
          </a:p>
          <a:p>
            <a:pPr marL="800100" lvl="1" indent="-342900"/>
            <a:r>
              <a:rPr lang="en-US" altLang="zh-CN" sz="2000" dirty="0"/>
              <a:t>Generation probability</a:t>
            </a:r>
          </a:p>
          <a:p>
            <a:pPr marL="800100" lvl="1" indent="-342900"/>
            <a:r>
              <a:rPr lang="en-US" altLang="zh-CN" sz="2000" dirty="0"/>
              <a:t>Copying probability</a:t>
            </a:r>
          </a:p>
          <a:p>
            <a:pPr marL="1011120" lvl="2" indent="-342900"/>
            <a:r>
              <a:rPr lang="en-US" altLang="zh-CN" sz="2000" dirty="0"/>
              <a:t>“Hard” copy (</a:t>
            </a:r>
            <a:r>
              <a:rPr lang="en-US" altLang="zh-CN" sz="2000" dirty="0" err="1"/>
              <a:t>Gu</a:t>
            </a:r>
            <a:r>
              <a:rPr lang="en-US" altLang="zh-CN" sz="2000" dirty="0"/>
              <a:t> et al. 2016)</a:t>
            </a:r>
          </a:p>
          <a:p>
            <a:pPr marL="668220" lvl="2" indent="0">
              <a:buNone/>
            </a:pPr>
            <a:endParaRPr lang="en-US" altLang="zh-CN" sz="2000" dirty="0"/>
          </a:p>
          <a:p>
            <a:pPr marL="1011120" lvl="2" indent="-342900"/>
            <a:r>
              <a:rPr lang="en-US" altLang="zh-CN" sz="2000" dirty="0"/>
              <a:t>“Soft” copy (proposed)</a:t>
            </a:r>
          </a:p>
          <a:p>
            <a:pPr marL="285750" indent="-285750">
              <a:buFont typeface="Arial" panose="020B0604020202020204" pitchFamily="34" charset="0"/>
              <a:buChar char="•"/>
            </a:pPr>
            <a:endParaRPr lang="zh-CN" altLang="en-US" sz="2000" dirty="0"/>
          </a:p>
        </p:txBody>
      </p:sp>
      <p:sp>
        <p:nvSpPr>
          <p:cNvPr id="2" name="Title 1"/>
          <p:cNvSpPr>
            <a:spLocks noGrp="1"/>
          </p:cNvSpPr>
          <p:nvPr>
            <p:ph type="title"/>
          </p:nvPr>
        </p:nvSpPr>
        <p:spPr/>
        <p:txBody>
          <a:bodyPr>
            <a:normAutofit fontScale="90000"/>
          </a:bodyPr>
          <a:lstStyle/>
          <a:p>
            <a:r>
              <a:rPr lang="en-US" sz="3600" dirty="0"/>
              <a:t>Model architecture – </a:t>
            </a:r>
            <a:r>
              <a:rPr lang="en-US" sz="3600" dirty="0" err="1"/>
              <a:t>copyflow</a:t>
            </a:r>
            <a:r>
              <a:rPr lang="en-US" sz="3600" dirty="0"/>
              <a:t> network</a:t>
            </a:r>
          </a:p>
        </p:txBody>
      </p:sp>
      <p:pic>
        <p:nvPicPr>
          <p:cNvPr id="5" name="图片 4"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0661" y="4752664"/>
            <a:ext cx="2978958" cy="674635"/>
          </a:xfrm>
          <a:prstGeom prst="rect">
            <a:avLst/>
          </a:prstGeom>
        </p:spPr>
      </p:pic>
      <mc:AlternateContent xmlns:mc="http://schemas.openxmlformats.org/markup-compatibility/2006" xmlns:a14="http://schemas.microsoft.com/office/drawing/2010/main">
        <mc:Choice Requires="a14">
          <p:sp>
            <p:nvSpPr>
              <p:cNvPr id="13" name="TextBox 11"/>
              <p:cNvSpPr txBox="1"/>
              <p:nvPr/>
            </p:nvSpPr>
            <p:spPr>
              <a:xfrm>
                <a:off x="7848281" y="4947552"/>
                <a:ext cx="3460371" cy="479747"/>
              </a:xfrm>
              <a:prstGeom prst="rect">
                <a:avLst/>
              </a:prstGeom>
              <a:noFill/>
              <a:ln>
                <a:solidFill>
                  <a:schemeClr val="tx1"/>
                </a:solidFill>
                <a:prstDash val="dash"/>
              </a:ln>
            </p:spPr>
            <p:txBody>
              <a:bodyPr wrap="square"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𝑝</m:t>
                        </m:r>
                      </m:e>
                      <m:sub>
                        <m:r>
                          <a:rPr lang="en-US" altLang="zh-CN" sz="1200" i="1">
                            <a:latin typeface="Cambria Math" panose="02040503050406030204" pitchFamily="18" charset="0"/>
                          </a:rPr>
                          <m:t>𝑢</m:t>
                        </m:r>
                      </m:sub>
                    </m:sSub>
                    <m:r>
                      <a:rPr lang="en-US"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𝑤</m:t>
                        </m:r>
                      </m:e>
                      <m: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sub>
                        </m:sSub>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𝑗</m:t>
                        </m:r>
                      </m:sub>
                    </m:sSub>
                    <m:r>
                      <a:rPr lang="en-US" sz="1200" i="1">
                        <a:latin typeface="Cambria Math" panose="02040503050406030204" pitchFamily="18" charset="0"/>
                      </a:rPr>
                      <m:t>)</m:t>
                    </m:r>
                  </m:oMath>
                </a14:m>
                <a:r>
                  <a:rPr lang="en-US" sz="1200" dirty="0"/>
                  <a:t>: the probability that the </a:t>
                </a:r>
                <a:r>
                  <a:rPr lang="en-US" sz="1200" dirty="0" err="1"/>
                  <a:t>i-th</a:t>
                </a:r>
                <a:r>
                  <a:rPr lang="en-US" sz="1200" dirty="0"/>
                  <a:t> word in source sequence is </a:t>
                </a:r>
                <a:r>
                  <a:rPr lang="en-US" sz="1200" dirty="0" err="1"/>
                  <a:t>yj</a:t>
                </a:r>
                <a:endParaRPr lang="en-US" sz="1200" dirty="0"/>
              </a:p>
            </p:txBody>
          </p:sp>
        </mc:Choice>
        <mc:Fallback xmlns="">
          <p:sp>
            <p:nvSpPr>
              <p:cNvPr id="13" name="TextBox 11"/>
              <p:cNvSpPr txBox="1">
                <a:spLocks noRot="1" noChangeAspect="1" noMove="1" noResize="1" noEditPoints="1" noAdjustHandles="1" noChangeArrowheads="1" noChangeShapeType="1" noTextEdit="1"/>
              </p:cNvSpPr>
              <p:nvPr/>
            </p:nvSpPr>
            <p:spPr>
              <a:xfrm>
                <a:off x="7848281" y="4947552"/>
                <a:ext cx="3460371" cy="479747"/>
              </a:xfrm>
              <a:prstGeom prst="rect">
                <a:avLst/>
              </a:prstGeom>
              <a:blipFill>
                <a:blip r:embed="rId6"/>
                <a:stretch>
                  <a:fillRect b="-8750"/>
                </a:stretch>
              </a:blipFill>
              <a:ln>
                <a:solidFill>
                  <a:schemeClr val="tx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848281" y="4170992"/>
                <a:ext cx="3460371" cy="511037"/>
              </a:xfrm>
              <a:prstGeom prst="rect">
                <a:avLst/>
              </a:prstGeom>
              <a:noFill/>
              <a:ln>
                <a:solidFill>
                  <a:schemeClr val="tx1"/>
                </a:solidFill>
                <a:prstDash val="dash"/>
              </a:ln>
            </p:spPr>
            <p:txBody>
              <a:bodyPr wrap="none" rtlCol="0">
                <a:spAutoFit/>
              </a:bodyPr>
              <a:lstStyle/>
              <a:p>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𝑗</m:t>
                        </m:r>
                      </m:sub>
                    </m:sSub>
                  </m:oMath>
                </a14:m>
                <a:r>
                  <a:rPr lang="en-US" sz="1200" dirty="0"/>
                  <a:t> : enable copying if the word exists in </a:t>
                </a:r>
                <a:r>
                  <a:rPr lang="en-US" sz="1200" i="1" dirty="0"/>
                  <a:t>s</a:t>
                </a:r>
              </a:p>
              <a:p>
                <a14:m>
                  <m:oMath xmlns:m="http://schemas.openxmlformats.org/officeDocument/2006/math">
                    <m:r>
                      <a:rPr lang="en-US" sz="1200" i="1">
                        <a:latin typeface="Cambria Math" panose="02040503050406030204" pitchFamily="18" charset="0"/>
                        <a:ea typeface="Cambria Math" panose="02040503050406030204" pitchFamily="18" charset="0"/>
                      </a:rPr>
                      <m:t>𝜓</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𝑤</m:t>
                            </m:r>
                          </m:e>
                          <m: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𝑖</m:t>
                                </m:r>
                              </m:sub>
                            </m:sSub>
                          </m:sub>
                        </m:sSub>
                      </m:e>
                    </m:d>
                  </m:oMath>
                </a14:m>
                <a:r>
                  <a:rPr lang="en-US" sz="1200" dirty="0"/>
                  <a:t> : score of copying the </a:t>
                </a:r>
                <a:r>
                  <a:rPr lang="en-US" sz="1200" dirty="0" err="1"/>
                  <a:t>i-th</a:t>
                </a:r>
                <a:r>
                  <a:rPr lang="en-US" sz="1200" dirty="0"/>
                  <a:t> positional word</a:t>
                </a:r>
                <a:endParaRPr lang="en-US" sz="1200" i="1" dirty="0">
                  <a:latin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848281" y="4170992"/>
                <a:ext cx="3460371" cy="511037"/>
              </a:xfrm>
              <a:prstGeom prst="rect">
                <a:avLst/>
              </a:prstGeom>
              <a:blipFill>
                <a:blip r:embed="rId7"/>
                <a:stretch>
                  <a:fillRect b="-4651"/>
                </a:stretch>
              </a:blipFill>
              <a:ln>
                <a:solidFill>
                  <a:schemeClr val="tx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688762" y="3359405"/>
                <a:ext cx="154253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𝑔</m:t>
                          </m:r>
                        </m:sup>
                      </m:sSubSup>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𝑍</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up>
                          </m:sSubSup>
                        </m:sup>
                      </m:sSup>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688762" y="3359405"/>
                <a:ext cx="1542538" cy="518604"/>
              </a:xfrm>
              <a:prstGeom prst="rect">
                <a:avLst/>
              </a:prstGeom>
              <a:blipFill>
                <a:blip r:embed="rId8"/>
                <a:stretch>
                  <a:fillRect/>
                </a:stretch>
              </a:blipFill>
            </p:spPr>
            <p:txBody>
              <a:bodyPr/>
              <a:lstStyle/>
              <a:p>
                <a:r>
                  <a:rPr lang="zh-CN" altLang="en-US">
                    <a:noFill/>
                  </a:rPr>
                  <a:t> </a:t>
                </a:r>
              </a:p>
            </p:txBody>
          </p:sp>
        </mc:Fallback>
      </mc:AlternateContent>
      <p:pic>
        <p:nvPicPr>
          <p:cNvPr id="6" name="图片 5" descr="屏幕剪辑"/>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51398" y="4083962"/>
            <a:ext cx="3196883" cy="598067"/>
          </a:xfrm>
          <a:prstGeom prst="rect">
            <a:avLst/>
          </a:prstGeom>
        </p:spPr>
      </p:pic>
    </p:spTree>
    <p:custDataLst>
      <p:tags r:id="rId1"/>
    </p:custDataLst>
    <p:extLst>
      <p:ext uri="{BB962C8B-B14F-4D97-AF65-F5344CB8AC3E}">
        <p14:creationId xmlns:p14="http://schemas.microsoft.com/office/powerpoint/2010/main" val="91042762"/>
      </p:ext>
    </p:extLst>
  </p:cSld>
  <p:clrMapOvr>
    <a:masterClrMapping/>
  </p:clrMapOvr>
  <mc:AlternateContent xmlns:mc="http://schemas.openxmlformats.org/markup-compatibility/2006" xmlns:p14="http://schemas.microsoft.com/office/powerpoint/2010/main">
    <mc:Choice Requires="p14">
      <p:transition spd="slow" p14:dur="2000" advTm="121870"/>
    </mc:Choice>
    <mc:Fallback xmlns="">
      <p:transition spd="slow" advTm="1218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6"/>
</p:tagLst>
</file>

<file path=ppt/tags/tag2.xml><?xml version="1.0" encoding="utf-8"?>
<p:tagLst xmlns:a="http://schemas.openxmlformats.org/drawingml/2006/main" xmlns:r="http://schemas.openxmlformats.org/officeDocument/2006/relationships" xmlns:p="http://schemas.openxmlformats.org/presentationml/2006/main">
  <p:tag name="TIMING" val="|10.9|25.6"/>
</p:tagLst>
</file>

<file path=ppt/tags/tag3.xml><?xml version="1.0" encoding="utf-8"?>
<p:tagLst xmlns:a="http://schemas.openxmlformats.org/drawingml/2006/main" xmlns:r="http://schemas.openxmlformats.org/officeDocument/2006/relationships" xmlns:p="http://schemas.openxmlformats.org/presentationml/2006/main">
  <p:tag name="TIMING" val="|49.4"/>
</p:tagLst>
</file>

<file path=ppt/tags/tag4.xml><?xml version="1.0" encoding="utf-8"?>
<p:tagLst xmlns:a="http://schemas.openxmlformats.org/drawingml/2006/main" xmlns:r="http://schemas.openxmlformats.org/officeDocument/2006/relationships" xmlns:p="http://schemas.openxmlformats.org/presentationml/2006/main">
  <p:tag name="TIMING" val="|30.7"/>
</p:tagLst>
</file>

<file path=ppt/tags/tag5.xml><?xml version="1.0" encoding="utf-8"?>
<p:tagLst xmlns:a="http://schemas.openxmlformats.org/drawingml/2006/main" xmlns:r="http://schemas.openxmlformats.org/officeDocument/2006/relationships" xmlns:p="http://schemas.openxmlformats.org/presentationml/2006/main">
  <p:tag name="TIMING" val="|41.6|44.4|33.5"/>
</p:tagLst>
</file>

<file path=ppt/tags/tag6.xml><?xml version="1.0" encoding="utf-8"?>
<p:tagLst xmlns:a="http://schemas.openxmlformats.org/drawingml/2006/main" xmlns:r="http://schemas.openxmlformats.org/officeDocument/2006/relationships" xmlns:p="http://schemas.openxmlformats.org/presentationml/2006/main">
  <p:tag name="TIMING" val="|37.5"/>
</p:tagLst>
</file>

<file path=ppt/tags/tag7.xml><?xml version="1.0" encoding="utf-8"?>
<p:tagLst xmlns:a="http://schemas.openxmlformats.org/drawingml/2006/main" xmlns:r="http://schemas.openxmlformats.org/officeDocument/2006/relationships" xmlns:p="http://schemas.openxmlformats.org/presentationml/2006/main">
  <p:tag name="TIMING" val="|12|5.6|7.1|7.7"/>
</p:tagLst>
</file>

<file path=ppt/tags/tag8.xml><?xml version="1.0" encoding="utf-8"?>
<p:tagLst xmlns:a="http://schemas.openxmlformats.org/drawingml/2006/main" xmlns:r="http://schemas.openxmlformats.org/officeDocument/2006/relationships" xmlns:p="http://schemas.openxmlformats.org/presentationml/2006/main">
  <p:tag name="TIMING" val="|11.7|0.3|4.2|5.7"/>
</p:tagLst>
</file>

<file path=ppt/tags/tag9.xml><?xml version="1.0" encoding="utf-8"?>
<p:tagLst xmlns:a="http://schemas.openxmlformats.org/drawingml/2006/main" xmlns:r="http://schemas.openxmlformats.org/officeDocument/2006/relationships" xmlns:p="http://schemas.openxmlformats.org/presentationml/2006/main">
  <p:tag name="TIMING" val="|23.2"/>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A4_Marbles_AonHewit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华文楷体" pitchFamily="2" charset="-122"/>
            <a:ea typeface="华文楷体" pitchFamily="2" charset="-122"/>
          </a:defRPr>
        </a:defPPr>
      </a:lstStyle>
    </a:spDef>
    <a:lnDef>
      <a:spPr bwMode="auto">
        <a:xfrm>
          <a:off x="0" y="0"/>
          <a:ext cx="1" cy="1"/>
        </a:xfrm>
        <a:custGeom>
          <a:avLst/>
          <a:gdLst/>
          <a:ahLst/>
          <a:cxnLst/>
          <a:rect l="0" t="0" r="0" b="0"/>
          <a:pathLst/>
        </a:custGeom>
        <a:solidFill>
          <a:schemeClr val="hlink"/>
        </a:solidFill>
        <a:ln w="9525" cap="flat" cmpd="sng" algn="ctr">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华文楷体" pitchFamily="2" charset="-122"/>
            <a:ea typeface="华文楷体" pitchFamily="2" charset="-122"/>
          </a:defRPr>
        </a:defPPr>
      </a:lstStyle>
    </a:lnDef>
  </a:objectDefaults>
  <a:extraClrSchemeLst>
    <a:extraClrScheme>
      <a:clrScheme name="A4_Marbles_AonHewit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clrMap bg1="lt1" tx1="dk1" bg2="lt2" tx2="dk2" accent1="accent1" accent2="accent2" accent3="accent3" accent4="accent4" accent5="accent5" accent6="accent6" hlink="hlink" folHlink="folHlink"/>
    </a:extraClrScheme>
    <a:extraClrScheme>
      <a:clrScheme name="A4_Marbles_AonHewitt 2">
        <a:dk1>
          <a:srgbClr val="000000"/>
        </a:dk1>
        <a:lt1>
          <a:srgbClr val="FFFFFF"/>
        </a:lt1>
        <a:dk2>
          <a:srgbClr val="5EB6E4"/>
        </a:dk2>
        <a:lt2>
          <a:srgbClr val="4D4F53"/>
        </a:lt2>
        <a:accent1>
          <a:srgbClr val="D3CD8B"/>
        </a:accent1>
        <a:accent2>
          <a:srgbClr val="7AB800"/>
        </a:accent2>
        <a:accent3>
          <a:srgbClr val="FFFFFF"/>
        </a:accent3>
        <a:accent4>
          <a:srgbClr val="000000"/>
        </a:accent4>
        <a:accent5>
          <a:srgbClr val="E6E3C4"/>
        </a:accent5>
        <a:accent6>
          <a:srgbClr val="6EA600"/>
        </a:accent6>
        <a:hlink>
          <a:srgbClr val="00338D"/>
        </a:hlink>
        <a:folHlink>
          <a:srgbClr val="0083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N Problem Solving Hewitt">
  <a:themeElements>
    <a:clrScheme name="2_LN Problem Solving Hewit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fontScheme name="2_LN Problem Solving Hewit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华文楷体" pitchFamily="2" charset="-122"/>
            <a:ea typeface="华文楷体" pitchFamily="2" charset="-122"/>
          </a:defRPr>
        </a:defPPr>
      </a:lstStyle>
    </a:spDef>
    <a:lnDef>
      <a:spPr bwMode="auto">
        <a:xfrm>
          <a:off x="0" y="0"/>
          <a:ext cx="1" cy="1"/>
        </a:xfrm>
        <a:custGeom>
          <a:avLst/>
          <a:gdLst/>
          <a:ahLst/>
          <a:cxnLst/>
          <a:rect l="0" t="0" r="0" b="0"/>
          <a:pathLst/>
        </a:custGeom>
        <a:solidFill>
          <a:schemeClr val="hlink"/>
        </a:solidFill>
        <a:ln w="9525" cap="flat" cmpd="sng" algn="ctr">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华文楷体" pitchFamily="2" charset="-122"/>
            <a:ea typeface="华文楷体" pitchFamily="2" charset="-122"/>
          </a:defRPr>
        </a:defPPr>
      </a:lstStyle>
    </a:lnDef>
  </a:objectDefaults>
  <a:extraClrSchemeLst>
    <a:extraClrScheme>
      <a:clrScheme name="2_LN Problem Solving Hewitt 1">
        <a:dk1>
          <a:srgbClr val="000000"/>
        </a:dk1>
        <a:lt1>
          <a:srgbClr val="FFFFFF"/>
        </a:lt1>
        <a:dk2>
          <a:srgbClr val="263C6B"/>
        </a:dk2>
        <a:lt2>
          <a:srgbClr val="ABAFB2"/>
        </a:lt2>
        <a:accent1>
          <a:srgbClr val="6280AF"/>
        </a:accent1>
        <a:accent2>
          <a:srgbClr val="BDD172"/>
        </a:accent2>
        <a:accent3>
          <a:srgbClr val="FFFFFF"/>
        </a:accent3>
        <a:accent4>
          <a:srgbClr val="000000"/>
        </a:accent4>
        <a:accent5>
          <a:srgbClr val="B7C0D4"/>
        </a:accent5>
        <a:accent6>
          <a:srgbClr val="ABBD67"/>
        </a:accent6>
        <a:hlink>
          <a:srgbClr val="C64120"/>
        </a:hlink>
        <a:folHlink>
          <a:srgbClr val="E9890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TM02900720[[fn=积分]]</Template>
  <TotalTime>7503</TotalTime>
  <Words>3723</Words>
  <Application>Microsoft Macintosh PowerPoint</Application>
  <PresentationFormat>宽屏</PresentationFormat>
  <Paragraphs>360</Paragraphs>
  <Slides>25</Slides>
  <Notes>22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25</vt:i4>
      </vt:variant>
    </vt:vector>
  </HeadingPairs>
  <TitlesOfParts>
    <vt:vector size="41" baseType="lpstr">
      <vt:lpstr>等线</vt:lpstr>
      <vt:lpstr>等线 Light</vt:lpstr>
      <vt:lpstr>华文楷体</vt:lpstr>
      <vt:lpstr>宋体</vt:lpstr>
      <vt:lpstr>微软雅黑</vt:lpstr>
      <vt:lpstr>ヒラギノ角ゴ Pro W3</vt:lpstr>
      <vt:lpstr>Arial</vt:lpstr>
      <vt:lpstr>Calibri</vt:lpstr>
      <vt:lpstr>Calibri Light</vt:lpstr>
      <vt:lpstr>Cambria Math</vt:lpstr>
      <vt:lpstr>Times New Roman</vt:lpstr>
      <vt:lpstr>Wingdings</vt:lpstr>
      <vt:lpstr>Wingdings 2</vt:lpstr>
      <vt:lpstr>HDOfficeLightV0</vt:lpstr>
      <vt:lpstr>A4_Marbles_AonHewitt</vt:lpstr>
      <vt:lpstr>2_LN Problem Solving Hewitt</vt:lpstr>
      <vt:lpstr>Explicit State Tracking with Semi-supervision  for Neural Dialogue Generation</vt:lpstr>
      <vt:lpstr>Outline</vt:lpstr>
      <vt:lpstr>Dialogue systems</vt:lpstr>
      <vt:lpstr>End-to-end training of dialogue systems</vt:lpstr>
      <vt:lpstr>Dialogue state tracking</vt:lpstr>
      <vt:lpstr>Motivation - SEDST</vt:lpstr>
      <vt:lpstr>Outline</vt:lpstr>
      <vt:lpstr>Backbone of SEDST</vt:lpstr>
      <vt:lpstr>Model architecture – copyflow network</vt:lpstr>
      <vt:lpstr>Model architecture – copyflow network</vt:lpstr>
      <vt:lpstr>Training – Posterior regularization </vt:lpstr>
      <vt:lpstr>Training – Posterior regularization </vt:lpstr>
      <vt:lpstr>Training – Posterior regularization </vt:lpstr>
      <vt:lpstr>Training – Posterior regularization </vt:lpstr>
      <vt:lpstr>Outline</vt:lpstr>
      <vt:lpstr>Experiments</vt:lpstr>
      <vt:lpstr>Results – task oriented</vt:lpstr>
      <vt:lpstr>Results – task oriented</vt:lpstr>
      <vt:lpstr>Results – Non task oriented </vt:lpstr>
      <vt:lpstr>Examples</vt:lpstr>
      <vt:lpstr>Outline</vt:lpstr>
      <vt:lpstr>Conclusion</vt:lpstr>
      <vt:lpstr>PowerPoint 演示文稿</vt:lpstr>
      <vt:lpstr>Details for KB search</vt:lpstr>
      <vt:lpstr>Evaluation of state spans (non-task-oriented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Explicit State Tracking with Semi-supervision  for Neural Dialogue Generation</dc:title>
  <dc:creator>金 熙森</dc:creator>
  <cp:lastModifiedBy>金 熙森</cp:lastModifiedBy>
  <cp:revision>121</cp:revision>
  <dcterms:created xsi:type="dcterms:W3CDTF">2018-10-06T13:14:30Z</dcterms:created>
  <dcterms:modified xsi:type="dcterms:W3CDTF">2019-06-14T06:31:08Z</dcterms:modified>
</cp:coreProperties>
</file>