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60" r:id="rId4"/>
    <p:sldId id="282" r:id="rId5"/>
    <p:sldId id="301" r:id="rId6"/>
    <p:sldId id="324" r:id="rId7"/>
    <p:sldId id="265" r:id="rId8"/>
    <p:sldId id="307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8" r:id="rId17"/>
    <p:sldId id="320" r:id="rId18"/>
    <p:sldId id="317" r:id="rId19"/>
    <p:sldId id="322" r:id="rId20"/>
    <p:sldId id="323" r:id="rId21"/>
    <p:sldId id="326" r:id="rId22"/>
    <p:sldId id="328" r:id="rId23"/>
    <p:sldId id="330" r:id="rId24"/>
    <p:sldId id="306" r:id="rId25"/>
    <p:sldId id="302" r:id="rId26"/>
    <p:sldId id="303" r:id="rId27"/>
    <p:sldId id="26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5B7DB-5193-4DF8-8569-2D57034B7A89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E41A-4BCD-4E0E-9A1C-83D6030F6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1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124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6" y="5517232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4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3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URBO 2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98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2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476671"/>
            <a:ext cx="6995120" cy="82215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3794" y="1821654"/>
            <a:ext cx="8217902" cy="43045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8" y="3867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9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0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8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8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AEFC-B951-423E-887B-B5663AE0C2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dobe Song Std L" pitchFamily="18" charset="-128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jade/api/sensor_msgs/html/msg/CompressedImage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AuTURBO</a:t>
            </a:r>
            <a:r>
              <a:rPr lang="en-US" altLang="ko-KR" dirty="0" smtClean="0"/>
              <a:t> 2018</a:t>
            </a:r>
            <a:br>
              <a:rPr lang="en-US" altLang="ko-KR" dirty="0" smtClean="0"/>
            </a:br>
            <a:r>
              <a:rPr lang="en-US" altLang="ko-KR" dirty="0" smtClean="0"/>
              <a:t>ROS Programming II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979712" y="4725144"/>
            <a:ext cx="6400800" cy="1104528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 smtClean="0"/>
              <a:t>정 </a:t>
            </a:r>
            <a:r>
              <a:rPr lang="ko-KR" altLang="en-US" dirty="0" err="1" smtClean="0"/>
              <a:t>려운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2018.04.18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ROS Topic</a:t>
            </a:r>
            <a:r>
              <a:rPr lang="ko-KR" altLang="en-US" dirty="0">
                <a:latin typeface="+mj-lt"/>
              </a:rPr>
              <a:t> 과 </a:t>
            </a:r>
            <a:r>
              <a:rPr lang="en-US" altLang="ko-KR" dirty="0">
                <a:latin typeface="+mj-lt"/>
              </a:rPr>
              <a:t>ROS Core</a:t>
            </a:r>
            <a:endParaRPr lang="ko-KR" altLang="en-US" dirty="0"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12160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20691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96515" y="1881575"/>
            <a:ext cx="1350970" cy="125440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ROS 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 설명선 40"/>
          <p:cNvSpPr/>
          <p:nvPr/>
        </p:nvSpPr>
        <p:spPr>
          <a:xfrm>
            <a:off x="6623341" y="2615475"/>
            <a:ext cx="1811933" cy="986677"/>
          </a:xfrm>
          <a:prstGeom prst="wedgeRectCallout">
            <a:avLst>
              <a:gd name="adj1" fmla="val -38342"/>
              <a:gd name="adj2" fmla="val 72185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저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혹시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u="sng" dirty="0" smtClean="0">
                <a:solidFill>
                  <a:schemeClr val="tx1"/>
                </a:solidFill>
              </a:rPr>
              <a:t>/</a:t>
            </a:r>
            <a:r>
              <a:rPr lang="en-US" altLang="ko-KR" sz="1400" u="sng" dirty="0" err="1" smtClean="0">
                <a:solidFill>
                  <a:schemeClr val="tx1"/>
                </a:solidFill>
              </a:rPr>
              <a:t>load_image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주제로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말 할 사람이 있나요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2" name="사각형 설명선 41"/>
          <p:cNvSpPr/>
          <p:nvPr/>
        </p:nvSpPr>
        <p:spPr>
          <a:xfrm>
            <a:off x="1619672" y="1882358"/>
            <a:ext cx="1811933" cy="1114594"/>
          </a:xfrm>
          <a:prstGeom prst="wedgeRectCallout">
            <a:avLst>
              <a:gd name="adj1" fmla="val 67687"/>
              <a:gd name="adj2" fmla="val 6800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있어요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u="sng" dirty="0">
                <a:solidFill>
                  <a:schemeClr val="tx1"/>
                </a:solidFill>
              </a:rPr>
              <a:t>//</a:t>
            </a:r>
            <a:r>
              <a:rPr lang="en-US" altLang="ko-KR" sz="1400" u="sng" dirty="0" smtClean="0">
                <a:solidFill>
                  <a:schemeClr val="tx1"/>
                </a:solidFill>
              </a:rPr>
              <a:t>xxx.xxx.xxx.xxx:162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로</a:t>
            </a:r>
            <a:r>
              <a:rPr lang="ko-KR" altLang="en-US" sz="1400" dirty="0" smtClean="0">
                <a:solidFill>
                  <a:schemeClr val="tx1"/>
                </a:solidFill>
              </a:rPr>
              <a:t> 연락해 보세요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6622884" y="5301208"/>
            <a:ext cx="1811933" cy="986677"/>
          </a:xfrm>
          <a:prstGeom prst="wedgeRectCallout">
            <a:avLst>
              <a:gd name="adj1" fmla="val -30186"/>
              <a:gd name="adj2" fmla="val -66359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제 연락처는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u="sng" dirty="0" smtClean="0">
                <a:solidFill>
                  <a:schemeClr val="tx1"/>
                </a:solidFill>
              </a:rPr>
              <a:t>//xxx.xxx.xxx.xxx:124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입니다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2884" y="2246143"/>
            <a:ext cx="180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 Port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요청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8583" y="4931876"/>
            <a:ext cx="180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 rot="13500000">
            <a:off x="5119456" y="3531174"/>
            <a:ext cx="1010808" cy="267506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2700000">
            <a:off x="5345701" y="3346596"/>
            <a:ext cx="1010808" cy="26750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19671" y="1512243"/>
            <a:ext cx="18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Pub Port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전송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ROS Topic</a:t>
            </a:r>
            <a:r>
              <a:rPr lang="ko-KR" altLang="en-US" dirty="0">
                <a:latin typeface="+mj-lt"/>
              </a:rPr>
              <a:t> 과 </a:t>
            </a:r>
            <a:r>
              <a:rPr lang="en-US" altLang="ko-KR" dirty="0">
                <a:latin typeface="+mj-lt"/>
              </a:rPr>
              <a:t>ROS Core</a:t>
            </a:r>
            <a:endParaRPr lang="ko-KR" altLang="en-US" dirty="0"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12160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20691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96515" y="1881575"/>
            <a:ext cx="1350970" cy="125440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ROS 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6622884" y="2642640"/>
            <a:ext cx="1811933" cy="986677"/>
          </a:xfrm>
          <a:prstGeom prst="wedgeRectCallout">
            <a:avLst>
              <a:gd name="adj1" fmla="val -42420"/>
              <a:gd name="adj2" fmla="val 70313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혹시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u="sng" dirty="0" smtClean="0">
                <a:solidFill>
                  <a:schemeClr val="tx1"/>
                </a:solidFill>
              </a:rPr>
              <a:t>//xxx.xxx.xxx.xxx:164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맞으신가요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3491880" y="4364973"/>
            <a:ext cx="2304256" cy="267506"/>
          </a:xfrm>
          <a:prstGeom prst="right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18583" y="2299288"/>
            <a:ext cx="180333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TCPROS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 요청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ROS Topic</a:t>
            </a:r>
            <a:r>
              <a:rPr lang="ko-KR" altLang="en-US" dirty="0">
                <a:latin typeface="+mj-lt"/>
              </a:rPr>
              <a:t> 과 </a:t>
            </a:r>
            <a:r>
              <a:rPr lang="en-US" altLang="ko-KR" dirty="0">
                <a:latin typeface="+mj-lt"/>
              </a:rPr>
              <a:t>ROS Core</a:t>
            </a:r>
            <a:endParaRPr lang="ko-KR" altLang="en-US" dirty="0"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12160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20691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96515" y="1881575"/>
            <a:ext cx="1350970" cy="125440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ROS 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1114724" y="2780928"/>
            <a:ext cx="1811933" cy="936104"/>
          </a:xfrm>
          <a:prstGeom prst="wedgeRectCallout">
            <a:avLst>
              <a:gd name="adj1" fmla="val 29964"/>
              <a:gd name="adj2" fmla="val 63655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네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맞습니다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저는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u="sng" dirty="0">
                <a:solidFill>
                  <a:schemeClr val="tx1"/>
                </a:solidFill>
              </a:rPr>
              <a:t>//</a:t>
            </a:r>
            <a:r>
              <a:rPr lang="en-US" altLang="ko-KR" sz="1400" u="sng" dirty="0" smtClean="0">
                <a:solidFill>
                  <a:schemeClr val="tx1"/>
                </a:solidFill>
              </a:rPr>
              <a:t>xxx.xxx.xxx.xxx:164</a:t>
            </a:r>
            <a:br>
              <a:rPr lang="en-US" altLang="ko-KR" sz="1400" u="sng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입니다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491880" y="4364973"/>
            <a:ext cx="2304256" cy="267506"/>
          </a:xfrm>
          <a:prstGeom prst="right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23325" y="2442374"/>
            <a:ext cx="180333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TCPROS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 응답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ROS Topic</a:t>
            </a:r>
            <a:r>
              <a:rPr lang="ko-KR" altLang="en-US" dirty="0">
                <a:latin typeface="+mj-lt"/>
              </a:rPr>
              <a:t> 과 </a:t>
            </a:r>
            <a:r>
              <a:rPr lang="en-US" altLang="ko-KR" dirty="0">
                <a:latin typeface="+mj-lt"/>
              </a:rPr>
              <a:t>ROS Core</a:t>
            </a:r>
            <a:endParaRPr lang="ko-KR" altLang="en-US" dirty="0"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12160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20691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96515" y="1881575"/>
            <a:ext cx="1350970" cy="125440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ROS 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6622884" y="2276872"/>
            <a:ext cx="2341604" cy="1368152"/>
          </a:xfrm>
          <a:prstGeom prst="wedgeRectCallout">
            <a:avLst>
              <a:gd name="adj1" fmla="val -34525"/>
              <a:gd name="adj2" fmla="val 67985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오오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맞네요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그럼 이제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u="sng" dirty="0" smtClean="0">
                <a:solidFill>
                  <a:schemeClr val="tx1"/>
                </a:solidFill>
              </a:rPr>
              <a:t>/</a:t>
            </a:r>
            <a:r>
              <a:rPr lang="en-US" altLang="ko-KR" sz="1400" u="sng" dirty="0" err="1" smtClean="0">
                <a:solidFill>
                  <a:schemeClr val="tx1"/>
                </a:solidFill>
              </a:rPr>
              <a:t>road_image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에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대해 이야기 해 주세요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3491880" y="4364973"/>
            <a:ext cx="2304256" cy="267506"/>
          </a:xfrm>
          <a:prstGeom prst="right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18582" y="1938318"/>
            <a:ext cx="234590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TCPROS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ROS Topic</a:t>
            </a:r>
            <a:r>
              <a:rPr lang="ko-KR" altLang="en-US" dirty="0">
                <a:latin typeface="+mj-lt"/>
              </a:rPr>
              <a:t> 과 </a:t>
            </a:r>
            <a:r>
              <a:rPr lang="en-US" altLang="ko-KR" dirty="0">
                <a:latin typeface="+mj-lt"/>
              </a:rPr>
              <a:t>ROS Core</a:t>
            </a:r>
            <a:endParaRPr lang="ko-KR" altLang="en-US" dirty="0"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12160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20691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96515" y="1881575"/>
            <a:ext cx="1350970" cy="125440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ROS 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1114724" y="2420888"/>
            <a:ext cx="1811933" cy="1224136"/>
          </a:xfrm>
          <a:prstGeom prst="wedgeRectCallout">
            <a:avLst>
              <a:gd name="adj1" fmla="val 29965"/>
              <a:gd name="adj2" fmla="val 64468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네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알겠습니다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일단 제가 지금 찍고 있는 영상이 있는데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이게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3491880" y="4364973"/>
            <a:ext cx="2304256" cy="26750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car lanes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3" y="4941168"/>
            <a:ext cx="192021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23325" y="2082334"/>
            <a:ext cx="18033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 Message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전송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4" descr="car lanes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93" y="5093568"/>
            <a:ext cx="192021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ar lanes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93" y="5245968"/>
            <a:ext cx="192021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7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+mj-lt"/>
              </a:rPr>
              <a:t>ROS </a:t>
            </a:r>
            <a:r>
              <a:rPr lang="en-US" altLang="ko-KR" dirty="0" smtClean="0">
                <a:latin typeface="+mj-lt"/>
              </a:rPr>
              <a:t>Topic </a:t>
            </a:r>
            <a:r>
              <a:rPr lang="ko-KR" altLang="en-US" dirty="0">
                <a:latin typeface="+mj-lt"/>
              </a:rPr>
              <a:t>과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Message Type</a:t>
            </a:r>
            <a:endParaRPr lang="ko-KR" altLang="en-US" dirty="0"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12160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20691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96515" y="1881575"/>
            <a:ext cx="1350970" cy="125440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ROS 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539552" y="1628800"/>
            <a:ext cx="2518736" cy="1944216"/>
          </a:xfrm>
          <a:prstGeom prst="wedgeRectCallout">
            <a:avLst>
              <a:gd name="adj1" fmla="val 29965"/>
              <a:gd name="adj2" fmla="val 64468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1400" dirty="0" smtClean="0">
                <a:solidFill>
                  <a:schemeClr val="tx1"/>
                </a:solidFill>
              </a:rPr>
              <a:t>・</a:t>
            </a:r>
            <a:r>
              <a:rPr lang="en-US" altLang="ko-KR" sz="1400" dirty="0" smtClean="0">
                <a:solidFill>
                  <a:schemeClr val="tx1"/>
                </a:solidFill>
              </a:rPr>
              <a:t>Node</a:t>
            </a:r>
            <a:r>
              <a:rPr lang="ko-KR" altLang="en-US" sz="1400" dirty="0" smtClean="0">
                <a:solidFill>
                  <a:schemeClr val="tx1"/>
                </a:solidFill>
              </a:rPr>
              <a:t>명 </a:t>
            </a:r>
            <a:r>
              <a:rPr lang="en-US" altLang="ko-KR" sz="1400" dirty="0" smtClean="0">
                <a:solidFill>
                  <a:schemeClr val="tx1"/>
                </a:solidFill>
              </a:rPr>
              <a:t>: Camera Imager</a:t>
            </a:r>
          </a:p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chemeClr val="tx1"/>
                </a:solidFill>
              </a:rPr>
              <a:t>・</a:t>
            </a:r>
            <a:r>
              <a:rPr lang="en-US" altLang="ja-JP" sz="1400" dirty="0">
                <a:solidFill>
                  <a:schemeClr val="tx1"/>
                </a:solidFill>
              </a:rPr>
              <a:t>Port</a:t>
            </a:r>
            <a:r>
              <a:rPr lang="ko-KR" altLang="en-US" sz="1400" dirty="0">
                <a:solidFill>
                  <a:schemeClr val="tx1"/>
                </a:solidFill>
              </a:rPr>
              <a:t>주소 </a:t>
            </a:r>
            <a:r>
              <a:rPr lang="en-US" altLang="ko-KR" sz="1400" dirty="0">
                <a:solidFill>
                  <a:schemeClr val="tx1"/>
                </a:solidFill>
              </a:rPr>
              <a:t>: //x.x.x.x:164</a:t>
            </a:r>
          </a:p>
          <a:p>
            <a:pPr>
              <a:lnSpc>
                <a:spcPct val="150000"/>
              </a:lnSpc>
            </a:pPr>
            <a:r>
              <a:rPr lang="ja-JP" altLang="en-US" sz="1400" dirty="0" smtClean="0">
                <a:solidFill>
                  <a:schemeClr val="tx1"/>
                </a:solidFill>
              </a:rPr>
              <a:t>・</a:t>
            </a:r>
            <a:r>
              <a:rPr lang="en-US" altLang="ko-KR" sz="1400" dirty="0" smtClean="0">
                <a:solidFill>
                  <a:schemeClr val="tx1"/>
                </a:solidFill>
              </a:rPr>
              <a:t>Topic</a:t>
            </a:r>
            <a:r>
              <a:rPr lang="ko-KR" altLang="en-US" sz="1400" dirty="0" smtClean="0">
                <a:solidFill>
                  <a:schemeClr val="tx1"/>
                </a:solidFill>
              </a:rPr>
              <a:t>명 </a:t>
            </a:r>
            <a:r>
              <a:rPr lang="en-US" altLang="ko-KR" sz="1400" dirty="0" smtClean="0">
                <a:solidFill>
                  <a:schemeClr val="tx1"/>
                </a:solidFill>
              </a:rPr>
              <a:t>: 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road_image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 smtClean="0">
                <a:solidFill>
                  <a:schemeClr val="tx1"/>
                </a:solidFill>
              </a:rPr>
              <a:t>・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Topic Message Type :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sensor_msgs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CompressedImage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*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 smtClean="0">
                <a:solidFill>
                  <a:schemeClr val="tx1"/>
                </a:solidFill>
              </a:rPr>
              <a:t>・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8900000">
            <a:off x="3004837" y="3459529"/>
            <a:ext cx="1010808" cy="267506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car lanes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3" y="4941168"/>
            <a:ext cx="192021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ar lanes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93" y="5093568"/>
            <a:ext cx="192021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ar lanes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93" y="5245968"/>
            <a:ext cx="192021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 rot="2700000">
            <a:off x="5345701" y="3346596"/>
            <a:ext cx="1010808" cy="26750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6294873" y="1628800"/>
            <a:ext cx="2669615" cy="1944216"/>
          </a:xfrm>
          <a:prstGeom prst="wedgeRectCallout">
            <a:avLst>
              <a:gd name="adj1" fmla="val -86887"/>
              <a:gd name="adj2" fmla="val 334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1400" dirty="0" smtClean="0">
                <a:solidFill>
                  <a:schemeClr val="tx1"/>
                </a:solidFill>
              </a:rPr>
              <a:t>・</a:t>
            </a:r>
            <a:r>
              <a:rPr lang="en-US" altLang="ja-JP" sz="1400" dirty="0" smtClean="0">
                <a:solidFill>
                  <a:schemeClr val="tx1"/>
                </a:solidFill>
              </a:rPr>
              <a:t>Pub </a:t>
            </a:r>
            <a:r>
              <a:rPr lang="ko-KR" altLang="en-US" sz="1400" dirty="0" smtClean="0">
                <a:solidFill>
                  <a:schemeClr val="tx1"/>
                </a:solidFill>
              </a:rPr>
              <a:t>하</a:t>
            </a:r>
            <a:r>
              <a:rPr lang="ko-KR" altLang="en-US" sz="1400" dirty="0">
                <a:solidFill>
                  <a:schemeClr val="tx1"/>
                </a:solidFill>
              </a:rPr>
              <a:t>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Node</a:t>
            </a:r>
            <a:r>
              <a:rPr lang="ko-KR" altLang="en-US" sz="1400" dirty="0" smtClean="0">
                <a:solidFill>
                  <a:schemeClr val="tx1"/>
                </a:solidFill>
              </a:rPr>
              <a:t>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 smtClean="0">
                <a:solidFill>
                  <a:schemeClr val="tx1"/>
                </a:solidFill>
              </a:rPr>
              <a:t>・</a:t>
            </a:r>
            <a:r>
              <a:rPr lang="en-US" altLang="ja-JP" sz="1400" dirty="0" smtClean="0">
                <a:solidFill>
                  <a:schemeClr val="tx1"/>
                </a:solidFill>
              </a:rPr>
              <a:t>Pub </a:t>
            </a:r>
            <a:r>
              <a:rPr lang="ko-KR" altLang="en-US" sz="1400" dirty="0" smtClean="0">
                <a:solidFill>
                  <a:schemeClr val="tx1"/>
                </a:solidFill>
              </a:rPr>
              <a:t>할 </a:t>
            </a:r>
            <a:r>
              <a:rPr lang="en-US" altLang="ko-KR" sz="1400" dirty="0" smtClean="0">
                <a:solidFill>
                  <a:schemeClr val="tx1"/>
                </a:solidFill>
              </a:rPr>
              <a:t>Topic</a:t>
            </a:r>
            <a:r>
              <a:rPr lang="ko-KR" altLang="en-US" sz="1400" dirty="0" smtClean="0">
                <a:solidFill>
                  <a:schemeClr val="tx1"/>
                </a:solidFill>
              </a:rPr>
              <a:t>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 smtClean="0">
                <a:solidFill>
                  <a:schemeClr val="tx1"/>
                </a:solidFill>
              </a:rPr>
              <a:t>・</a:t>
            </a:r>
            <a:r>
              <a:rPr lang="en-US" altLang="ja-JP" sz="1400" dirty="0" smtClean="0">
                <a:solidFill>
                  <a:schemeClr val="tx1"/>
                </a:solidFill>
              </a:rPr>
              <a:t>Pub </a:t>
            </a:r>
            <a:r>
              <a:rPr lang="ko-KR" altLang="en-US" sz="1400" dirty="0" smtClean="0">
                <a:solidFill>
                  <a:schemeClr val="tx1"/>
                </a:solidFill>
              </a:rPr>
              <a:t>하는 </a:t>
            </a:r>
            <a:r>
              <a:rPr lang="en-US" altLang="ja-JP" sz="1400" dirty="0" smtClean="0">
                <a:solidFill>
                  <a:schemeClr val="tx1"/>
                </a:solidFill>
              </a:rPr>
              <a:t>Port</a:t>
            </a:r>
            <a:r>
              <a:rPr lang="ko-KR" altLang="en-US" sz="1400" dirty="0" smtClean="0">
                <a:solidFill>
                  <a:schemeClr val="tx1"/>
                </a:solidFill>
              </a:rPr>
              <a:t>주소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 smtClean="0">
                <a:solidFill>
                  <a:schemeClr val="tx1"/>
                </a:solidFill>
              </a:rPr>
              <a:t>・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Pub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Topic Message Type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 smtClean="0">
                <a:solidFill>
                  <a:schemeClr val="tx1"/>
                </a:solidFill>
              </a:rPr>
              <a:t>・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491880" y="4364973"/>
            <a:ext cx="2304256" cy="26750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9093" y="6453336"/>
            <a:ext cx="4969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* </a:t>
            </a:r>
            <a:r>
              <a:rPr lang="en-US" altLang="ko-KR" sz="1000" b="1" dirty="0" smtClean="0">
                <a:hlinkClick r:id="rId3"/>
              </a:rPr>
              <a:t>http</a:t>
            </a:r>
            <a:r>
              <a:rPr lang="en-US" altLang="ko-KR" sz="1000" b="1" dirty="0">
                <a:hlinkClick r:id="rId3"/>
              </a:rPr>
              <a:t>://docs.ros.org/jade/api/sensor_msgs/html/msg/CompressedImage.html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435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+mj-lt"/>
              </a:rPr>
              <a:t>ROS Topic </a:t>
            </a:r>
            <a:r>
              <a:rPr lang="ko-KR" altLang="en-US" dirty="0">
                <a:latin typeface="+mj-lt"/>
              </a:rPr>
              <a:t>과 </a:t>
            </a:r>
            <a:r>
              <a:rPr lang="en-US" altLang="ko-KR" dirty="0">
                <a:latin typeface="+mj-lt"/>
              </a:rPr>
              <a:t>Message Type</a:t>
            </a:r>
            <a:endParaRPr lang="ko-KR" altLang="en-US" dirty="0">
              <a:latin typeface="+mj-lt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09600" y="3789040"/>
            <a:ext cx="8229600" cy="2404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[1</a:t>
            </a:r>
            <a:r>
              <a:rPr lang="ko-KR" altLang="en-US" sz="2400" dirty="0" smtClean="0"/>
              <a:t>번 </a:t>
            </a:r>
            <a:r>
              <a:rPr lang="en-US" altLang="ko-KR" sz="2400" dirty="0"/>
              <a:t>terminal] $ </a:t>
            </a:r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install </a:t>
            </a:r>
            <a:r>
              <a:rPr lang="en-US" altLang="ko-KR" sz="2400" dirty="0" err="1" smtClean="0"/>
              <a:t>ros</a:t>
            </a:r>
            <a:r>
              <a:rPr lang="en-US" altLang="ko-KR" sz="2400" dirty="0" smtClean="0"/>
              <a:t>-kinetic-</a:t>
            </a:r>
            <a:r>
              <a:rPr lang="en-US" altLang="ko-KR" sz="2400" dirty="0" err="1" smtClean="0"/>
              <a:t>usb</a:t>
            </a:r>
            <a:r>
              <a:rPr lang="en-US" altLang="ko-KR" sz="2400" dirty="0" smtClean="0"/>
              <a:t>-cam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[1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roscore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[2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rosrun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usb_cam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usb_cam_node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[3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rqt_image_view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[4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rostopic</a:t>
            </a:r>
            <a:r>
              <a:rPr lang="en-US" altLang="ko-KR" sz="2400" dirty="0" smtClean="0"/>
              <a:t> echo /[topic]</a:t>
            </a:r>
            <a:endParaRPr lang="en-US" altLang="ko-KR" sz="2400" dirty="0" smtClean="0"/>
          </a:p>
        </p:txBody>
      </p:sp>
      <p:sp>
        <p:nvSpPr>
          <p:cNvPr id="10" name="타원 9"/>
          <p:cNvSpPr/>
          <p:nvPr/>
        </p:nvSpPr>
        <p:spPr>
          <a:xfrm>
            <a:off x="5220072" y="1943916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68763" y="1943916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139952" y="2420888"/>
            <a:ext cx="864096" cy="26750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logitech usb camera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1453648" cy="124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unch top win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43917"/>
            <a:ext cx="1443966" cy="122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756022" y="1312487"/>
            <a:ext cx="3631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Topic : 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image_raw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/>
              <a:t>Topic message type : 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sensor_msgs</a:t>
            </a:r>
            <a:r>
              <a:rPr lang="en-US" altLang="ko-KR" sz="1400" dirty="0" smtClean="0">
                <a:solidFill>
                  <a:schemeClr val="bg1"/>
                </a:solidFill>
              </a:rPr>
              <a:t>/Image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7978" y="3121223"/>
            <a:ext cx="2031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대신에 </a:t>
            </a:r>
            <a:r>
              <a:rPr lang="en-US" altLang="ko-KR" sz="1400" dirty="0" err="1" smtClean="0"/>
              <a:t>rqt_image_view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+mj-lt"/>
              </a:rPr>
              <a:t>질문 </a:t>
            </a:r>
            <a:r>
              <a:rPr lang="ko-KR" altLang="en-US" sz="4000" dirty="0" smtClean="0">
                <a:latin typeface="+mj-lt"/>
              </a:rPr>
              <a:t>및 휴식 시간 </a:t>
            </a:r>
            <a:r>
              <a:rPr lang="en-US" altLang="ko-KR" sz="4000" dirty="0" smtClean="0">
                <a:latin typeface="+mj-lt"/>
              </a:rPr>
              <a:t>(10</a:t>
            </a:r>
            <a:r>
              <a:rPr lang="ko-KR" altLang="en-US" sz="4000" dirty="0" smtClean="0">
                <a:latin typeface="+mj-lt"/>
              </a:rPr>
              <a:t>분</a:t>
            </a:r>
            <a:r>
              <a:rPr lang="en-US" altLang="ko-KR" sz="4000" dirty="0" smtClean="0">
                <a:latin typeface="+mj-lt"/>
              </a:rPr>
              <a:t>)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7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+mj-lt"/>
              </a:rPr>
              <a:t>ROS </a:t>
            </a:r>
            <a:r>
              <a:rPr lang="en-US" altLang="ko-KR" dirty="0" smtClean="0">
                <a:latin typeface="+mj-lt"/>
              </a:rPr>
              <a:t>Package </a:t>
            </a:r>
            <a:r>
              <a:rPr lang="ko-KR" altLang="en-US" dirty="0" smtClean="0">
                <a:latin typeface="+mj-lt"/>
              </a:rPr>
              <a:t>와 </a:t>
            </a:r>
            <a:r>
              <a:rPr lang="en-US" altLang="ko-KR" dirty="0" smtClean="0">
                <a:latin typeface="+mj-lt"/>
              </a:rPr>
              <a:t>ROS Node</a:t>
            </a:r>
            <a:endParaRPr lang="ko-KR" altLang="en-US" dirty="0">
              <a:latin typeface="+mj-lt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09600" y="3789040"/>
            <a:ext cx="8229600" cy="2404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[1</a:t>
            </a:r>
            <a:r>
              <a:rPr lang="ko-KR" altLang="en-US" sz="2400" dirty="0" smtClean="0"/>
              <a:t>번 </a:t>
            </a:r>
            <a:r>
              <a:rPr lang="en-US" altLang="ko-KR" sz="2400" dirty="0"/>
              <a:t>terminal] $ </a:t>
            </a:r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install </a:t>
            </a:r>
            <a:r>
              <a:rPr lang="en-US" altLang="ko-KR" sz="2400" dirty="0" err="1" smtClean="0"/>
              <a:t>ros</a:t>
            </a:r>
            <a:r>
              <a:rPr lang="en-US" altLang="ko-KR" sz="2400" dirty="0" smtClean="0"/>
              <a:t>-kinetic-</a:t>
            </a:r>
            <a:r>
              <a:rPr lang="en-US" altLang="ko-KR" sz="2400" dirty="0" err="1" smtClean="0"/>
              <a:t>usb</a:t>
            </a:r>
            <a:r>
              <a:rPr lang="en-US" altLang="ko-KR" sz="2400" dirty="0" smtClean="0"/>
              <a:t>-cam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[1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roscore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[2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rosrun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usb_cam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usb_cam_node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[3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rqt_image_view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[4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rostopic</a:t>
            </a:r>
            <a:r>
              <a:rPr lang="en-US" altLang="ko-KR" sz="2400" dirty="0" smtClean="0"/>
              <a:t> echo /[topic]</a:t>
            </a:r>
            <a:endParaRPr lang="en-US" altLang="ko-KR" sz="2400" dirty="0" smtClean="0"/>
          </a:p>
        </p:txBody>
      </p:sp>
      <p:sp>
        <p:nvSpPr>
          <p:cNvPr id="10" name="타원 9"/>
          <p:cNvSpPr/>
          <p:nvPr/>
        </p:nvSpPr>
        <p:spPr>
          <a:xfrm>
            <a:off x="5220072" y="1943916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68763" y="1943916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139952" y="2420888"/>
            <a:ext cx="864096" cy="26750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logitech usb camera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1453648" cy="124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unch top win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43917"/>
            <a:ext cx="1443966" cy="122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305270" y="4260655"/>
            <a:ext cx="5817598" cy="1893343"/>
            <a:chOff x="3305270" y="4260655"/>
            <a:chExt cx="5817598" cy="1893343"/>
          </a:xfrm>
        </p:grpSpPr>
        <p:sp>
          <p:nvSpPr>
            <p:cNvPr id="14" name="오른쪽 화살표 13"/>
            <p:cNvSpPr/>
            <p:nvPr/>
          </p:nvSpPr>
          <p:spPr>
            <a:xfrm>
              <a:off x="3305270" y="4311568"/>
              <a:ext cx="1698778" cy="26750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3986097" y="5373216"/>
              <a:ext cx="1017951" cy="26750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4572000" y="5843274"/>
              <a:ext cx="432048" cy="26750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4260655"/>
              <a:ext cx="254172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</a:t>
              </a:r>
              <a:r>
                <a:rPr lang="en-US" altLang="ko-KR" sz="1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rosrun</a:t>
              </a:r>
              <a:r>
                <a:rPr lang="en-US" altLang="ko-KR" sz="1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roscore</a:t>
              </a:r>
              <a:r>
                <a:rPr lang="en-US" altLang="ko-KR" sz="1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) </a:t>
              </a:r>
              <a:r>
                <a:rPr lang="en-US" altLang="ko-KR" sz="1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roscore</a:t>
              </a:r>
              <a:endParaRPr lang="ko-KR" altLang="en-US" sz="17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5329997"/>
              <a:ext cx="411882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</a:t>
              </a:r>
              <a:r>
                <a:rPr lang="en-US" altLang="ko-KR" sz="1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rosrun</a:t>
              </a:r>
              <a:r>
                <a:rPr lang="en-US" altLang="ko-KR" sz="1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rqt_image_view</a:t>
              </a:r>
              <a:r>
                <a:rPr lang="en-US" altLang="ko-KR" sz="1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) </a:t>
              </a:r>
              <a:r>
                <a:rPr lang="en-US" altLang="ko-KR" sz="1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rqt_image_view</a:t>
              </a:r>
              <a:endParaRPr lang="ko-KR" altLang="en-US" sz="17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04048" y="5800055"/>
              <a:ext cx="401404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</a:t>
              </a:r>
              <a:r>
                <a:rPr lang="en-US" altLang="ko-KR" sz="1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rosrun</a:t>
              </a:r>
              <a:r>
                <a:rPr lang="en-US" altLang="ko-KR" sz="1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rostopic</a:t>
              </a:r>
              <a:r>
                <a:rPr lang="en-US" altLang="ko-KR" sz="1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) </a:t>
              </a:r>
              <a:r>
                <a:rPr lang="en-US" altLang="ko-KR" sz="1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rostopic</a:t>
              </a:r>
              <a:r>
                <a:rPr lang="en-US" altLang="ko-KR" sz="1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echo /[topic</a:t>
              </a:r>
              <a:r>
                <a:rPr lang="en-US" altLang="ko-KR" sz="17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]</a:t>
              </a:r>
              <a:endParaRPr lang="ko-KR" altLang="en-US" sz="17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886113" y="4999951"/>
            <a:ext cx="3464752" cy="353943"/>
            <a:chOff x="1886113" y="4999951"/>
            <a:chExt cx="3464752" cy="353943"/>
          </a:xfrm>
        </p:grpSpPr>
        <p:grpSp>
          <p:nvGrpSpPr>
            <p:cNvPr id="4" name="그룹 3"/>
            <p:cNvGrpSpPr/>
            <p:nvPr/>
          </p:nvGrpSpPr>
          <p:grpSpPr>
            <a:xfrm>
              <a:off x="1886113" y="4999951"/>
              <a:ext cx="3113942" cy="353943"/>
              <a:chOff x="1886113" y="4999951"/>
              <a:chExt cx="3113942" cy="35394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916764" y="4999951"/>
                <a:ext cx="100232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7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package</a:t>
                </a:r>
                <a:endParaRPr lang="ko-KR" altLang="en-US" sz="17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443" y="4999951"/>
                <a:ext cx="68961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7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node</a:t>
                </a:r>
                <a:endParaRPr lang="ko-KR" altLang="en-US" sz="17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886113" y="4999951"/>
                <a:ext cx="1173719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7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command</a:t>
                </a:r>
                <a:endParaRPr lang="ko-KR" altLang="en-US" sz="17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2267744" y="5085184"/>
              <a:ext cx="649020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995772" y="5085184"/>
              <a:ext cx="863845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959633" y="5085184"/>
              <a:ext cx="1391232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8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+mj-lt"/>
              </a:rPr>
              <a:t>ROS </a:t>
            </a:r>
            <a:r>
              <a:rPr lang="en-US" altLang="ko-KR" dirty="0" smtClean="0">
                <a:latin typeface="+mj-lt"/>
              </a:rPr>
              <a:t>Package </a:t>
            </a:r>
            <a:r>
              <a:rPr lang="ko-KR" altLang="en-US" dirty="0" smtClean="0">
                <a:latin typeface="+mj-lt"/>
              </a:rPr>
              <a:t>와 </a:t>
            </a:r>
            <a:r>
              <a:rPr lang="en-US" altLang="ko-KR" dirty="0" smtClean="0">
                <a:latin typeface="+mj-lt"/>
              </a:rPr>
              <a:t>ROS Node</a:t>
            </a:r>
            <a:endParaRPr lang="ko-KR" altLang="en-US" dirty="0">
              <a:latin typeface="+mj-lt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018173" y="1504108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836130" y="1504108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654086" y="1504108"/>
            <a:ext cx="1471742" cy="14717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18173" y="3278855"/>
            <a:ext cx="1471742" cy="147174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836130" y="3278855"/>
            <a:ext cx="1471742" cy="1471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Decision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Maker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654086" y="3278855"/>
            <a:ext cx="1471742" cy="1471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018173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LiDAR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Processor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836130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Obstacle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54086" y="5053602"/>
            <a:ext cx="1471742" cy="1471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Drive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사각형 설명선 34"/>
          <p:cNvSpPr/>
          <p:nvPr/>
        </p:nvSpPr>
        <p:spPr>
          <a:xfrm>
            <a:off x="251520" y="1678398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Logitech</a:t>
            </a:r>
            <a:r>
              <a:rPr lang="en-US" altLang="ko-KR" sz="1600" b="1" dirty="0" smtClean="0">
                <a:solidFill>
                  <a:schemeClr val="tx1"/>
                </a:solidFill>
              </a:rPr>
              <a:t/>
            </a:r>
            <a:br>
              <a:rPr lang="en-US" altLang="ko-KR" sz="1600" b="1" dirty="0" smtClean="0">
                <a:solidFill>
                  <a:schemeClr val="tx1"/>
                </a:solidFill>
              </a:rPr>
            </a:br>
            <a:r>
              <a:rPr lang="en-US" altLang="ko-KR" sz="1600" b="1" dirty="0" err="1" smtClean="0">
                <a:solidFill>
                  <a:schemeClr val="tx1"/>
                </a:solidFill>
              </a:rPr>
              <a:t>line_det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사각형 설명선 35"/>
          <p:cNvSpPr/>
          <p:nvPr/>
        </p:nvSpPr>
        <p:spPr>
          <a:xfrm>
            <a:off x="251520" y="4239228"/>
            <a:ext cx="1584176" cy="1065531"/>
          </a:xfrm>
          <a:prstGeom prst="wedgeRectCallout">
            <a:avLst>
              <a:gd name="adj1" fmla="val 214131"/>
              <a:gd name="adj2" fmla="val 2688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내꺼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tb3_autorace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7308304" y="1678397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Tier </a:t>
            </a:r>
            <a:r>
              <a:rPr lang="en-US" altLang="ko-KR" dirty="0" smtClean="0">
                <a:solidFill>
                  <a:schemeClr val="tx1"/>
                </a:solidFill>
              </a:rPr>
              <a:t>IV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tier_pplan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사각형 설명선 37"/>
          <p:cNvSpPr/>
          <p:nvPr/>
        </p:nvSpPr>
        <p:spPr>
          <a:xfrm>
            <a:off x="7308304" y="3481960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ROBOTIS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err="1" smtClean="0">
                <a:solidFill>
                  <a:schemeClr val="tx1"/>
                </a:solidFill>
              </a:rPr>
              <a:t>dxl_control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40" name="이등변 삼각형 39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 설명선 49"/>
          <p:cNvSpPr/>
          <p:nvPr/>
        </p:nvSpPr>
        <p:spPr>
          <a:xfrm>
            <a:off x="251520" y="5436239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Velodyne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ldr_proc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사각형 설명선 50"/>
          <p:cNvSpPr/>
          <p:nvPr/>
        </p:nvSpPr>
        <p:spPr>
          <a:xfrm>
            <a:off x="269535" y="3027721"/>
            <a:ext cx="1584176" cy="1065531"/>
          </a:xfrm>
          <a:prstGeom prst="wedgeRectCallout">
            <a:avLst>
              <a:gd name="adj1" fmla="val 65456"/>
              <a:gd name="adj2" fmla="val 18291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친구꺼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usb_cam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일</a:t>
            </a:r>
            <a:r>
              <a:rPr lang="ko-KR" altLang="en-US" dirty="0"/>
              <a:t>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3794" y="1821654"/>
            <a:ext cx="8217902" cy="4304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2018/04/04 –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오리엔테이션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내용 전달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인사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배정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2018/04/11 – ROS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강의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 (ROS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전체 구조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/>
              <a:t>2018/04/18 – ROS </a:t>
            </a:r>
            <a:r>
              <a:rPr lang="ko-KR" altLang="en-US" dirty="0"/>
              <a:t>강의 </a:t>
            </a:r>
            <a:r>
              <a:rPr lang="en-US" altLang="ko-KR" dirty="0"/>
              <a:t>2 (ROS Topic/Service/Action)</a:t>
            </a:r>
          </a:p>
          <a:p>
            <a:r>
              <a:rPr lang="en-US" altLang="ko-KR" dirty="0"/>
              <a:t>2018/04/25 – ROS </a:t>
            </a:r>
            <a:r>
              <a:rPr lang="ko-KR" altLang="en-US" dirty="0"/>
              <a:t>강의 </a:t>
            </a:r>
            <a:r>
              <a:rPr lang="en-US" altLang="ko-KR" dirty="0"/>
              <a:t>3 (ROS</a:t>
            </a:r>
            <a:r>
              <a:rPr lang="ko-KR" altLang="en-US" dirty="0"/>
              <a:t>↔</a:t>
            </a:r>
            <a:r>
              <a:rPr lang="en-US" altLang="ko-KR" dirty="0" err="1"/>
              <a:t>OpenCV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2018/05/02 – ROS </a:t>
            </a:r>
            <a:r>
              <a:rPr lang="ko-KR" altLang="en-US" dirty="0"/>
              <a:t>강의 </a:t>
            </a:r>
            <a:r>
              <a:rPr lang="en-US" altLang="ko-KR" dirty="0"/>
              <a:t>4 (ROS</a:t>
            </a:r>
            <a:r>
              <a:rPr lang="ko-KR" altLang="en-US" dirty="0"/>
              <a:t>↔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2018/05/09</a:t>
            </a:r>
            <a:r>
              <a:rPr lang="ko-KR" altLang="en-US" dirty="0"/>
              <a:t> </a:t>
            </a:r>
            <a:r>
              <a:rPr lang="en-US" altLang="ko-KR" dirty="0"/>
              <a:t>– ROS </a:t>
            </a:r>
            <a:r>
              <a:rPr lang="ko-KR" altLang="en-US" dirty="0"/>
              <a:t>강의 </a:t>
            </a:r>
            <a:r>
              <a:rPr lang="en-US" altLang="ko-KR" dirty="0"/>
              <a:t>5 (ROS</a:t>
            </a:r>
            <a:r>
              <a:rPr lang="ko-KR" altLang="en-US" dirty="0"/>
              <a:t>↔</a:t>
            </a:r>
            <a:r>
              <a:rPr lang="en-US" altLang="ko-KR" dirty="0"/>
              <a:t>Gazebo)</a:t>
            </a:r>
          </a:p>
          <a:p>
            <a:r>
              <a:rPr lang="en-US" altLang="ko-KR" dirty="0"/>
              <a:t>2018/05/16 – ROS </a:t>
            </a:r>
            <a:r>
              <a:rPr lang="ko-KR" altLang="en-US" dirty="0"/>
              <a:t>강의 </a:t>
            </a:r>
            <a:r>
              <a:rPr lang="en-US" altLang="ko-KR" dirty="0"/>
              <a:t>6 (ROS</a:t>
            </a:r>
            <a:r>
              <a:rPr lang="ko-KR" altLang="en-US" dirty="0"/>
              <a:t>↔</a:t>
            </a:r>
            <a:r>
              <a:rPr lang="en-US" altLang="ko-KR" dirty="0"/>
              <a:t>TurtleBot3)</a:t>
            </a:r>
          </a:p>
          <a:p>
            <a:r>
              <a:rPr lang="en-US" altLang="ko-KR" dirty="0"/>
              <a:t>2018/05/23 – ROS </a:t>
            </a:r>
            <a:r>
              <a:rPr lang="ko-KR" altLang="en-US" dirty="0"/>
              <a:t>강의 </a:t>
            </a:r>
            <a:r>
              <a:rPr lang="en-US" altLang="ko-KR" dirty="0"/>
              <a:t>7 (ROS</a:t>
            </a:r>
            <a:r>
              <a:rPr lang="ko-KR" altLang="en-US" dirty="0"/>
              <a:t>↔</a:t>
            </a:r>
            <a:r>
              <a:rPr lang="en-US" altLang="ko-KR" dirty="0"/>
              <a:t>Java, Android)</a:t>
            </a:r>
          </a:p>
          <a:p>
            <a:r>
              <a:rPr lang="en-US" altLang="ko-KR" dirty="0"/>
              <a:t>2018/05/28 – </a:t>
            </a:r>
            <a:r>
              <a:rPr lang="ko-KR" altLang="en-US" dirty="0"/>
              <a:t>예비일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3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+mj-lt"/>
              </a:rPr>
              <a:t>ROS </a:t>
            </a:r>
            <a:r>
              <a:rPr lang="en-US" altLang="ko-KR" dirty="0" smtClean="0">
                <a:latin typeface="+mj-lt"/>
              </a:rPr>
              <a:t>Package </a:t>
            </a:r>
            <a:r>
              <a:rPr lang="ko-KR" altLang="en-US" dirty="0" smtClean="0">
                <a:latin typeface="+mj-lt"/>
              </a:rPr>
              <a:t>와 </a:t>
            </a:r>
            <a:r>
              <a:rPr lang="en-US" altLang="ko-KR" dirty="0" smtClean="0">
                <a:latin typeface="+mj-lt"/>
              </a:rPr>
              <a:t>ROS Node</a:t>
            </a:r>
            <a:endParaRPr lang="ko-KR" altLang="en-US" dirty="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18225" y="1628822"/>
            <a:ext cx="2046361" cy="1320599"/>
            <a:chOff x="1436283" y="1321023"/>
            <a:chExt cx="2046361" cy="1320599"/>
          </a:xfrm>
        </p:grpSpPr>
        <p:sp>
          <p:nvSpPr>
            <p:cNvPr id="26" name="타원 25"/>
            <p:cNvSpPr/>
            <p:nvPr/>
          </p:nvSpPr>
          <p:spPr>
            <a:xfrm>
              <a:off x="1556702" y="1704146"/>
              <a:ext cx="862130" cy="86213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mage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alibrator</a:t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.py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506269" y="1704146"/>
              <a:ext cx="862130" cy="86213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line </a:t>
              </a:r>
              <a:r>
                <a:rPr lang="en-US" altLang="ko-KR" sz="1000" dirty="0">
                  <a:solidFill>
                    <a:schemeClr val="tx1"/>
                  </a:solidFill>
                </a:rPr>
                <a:t>d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etector</a:t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cpp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436283" y="1628800"/>
              <a:ext cx="2046361" cy="1012822"/>
            </a:xfrm>
            <a:prstGeom prst="roundRect">
              <a:avLst>
                <a:gd name="adj" fmla="val 29103"/>
              </a:avLst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60161" y="1321023"/>
              <a:ext cx="1583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line_det</a:t>
              </a:r>
              <a:r>
                <a:rPr lang="en-US" altLang="ko-K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package</a:t>
              </a:r>
              <a:endPara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025185" y="1628822"/>
            <a:ext cx="1764266" cy="1320599"/>
            <a:chOff x="3271723" y="1628822"/>
            <a:chExt cx="1764266" cy="1320599"/>
          </a:xfrm>
        </p:grpSpPr>
        <p:sp>
          <p:nvSpPr>
            <p:cNvPr id="28" name="타원 27"/>
            <p:cNvSpPr/>
            <p:nvPr/>
          </p:nvSpPr>
          <p:spPr>
            <a:xfrm>
              <a:off x="3722791" y="2011945"/>
              <a:ext cx="862130" cy="86213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ath </a:t>
              </a:r>
              <a:r>
                <a:rPr lang="en-US" altLang="ko-KR" sz="1000" dirty="0">
                  <a:solidFill>
                    <a:schemeClr val="tx1"/>
                  </a:solidFill>
                </a:rPr>
                <a:t>p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lanner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.java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609453" y="1936599"/>
              <a:ext cx="1111962" cy="1012822"/>
            </a:xfrm>
            <a:prstGeom prst="roundRect">
              <a:avLst>
                <a:gd name="adj" fmla="val 29103"/>
              </a:avLst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71723" y="1628822"/>
              <a:ext cx="1764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tier_pplan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package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934908" y="4662841"/>
            <a:ext cx="2021579" cy="1320599"/>
            <a:chOff x="3169868" y="3124966"/>
            <a:chExt cx="2021579" cy="1320599"/>
          </a:xfrm>
        </p:grpSpPr>
        <p:sp>
          <p:nvSpPr>
            <p:cNvPr id="30" name="타원 29"/>
            <p:cNvSpPr/>
            <p:nvPr/>
          </p:nvSpPr>
          <p:spPr>
            <a:xfrm>
              <a:off x="3734369" y="3508089"/>
              <a:ext cx="862130" cy="8621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ecision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maker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600217" y="3432743"/>
              <a:ext cx="1111962" cy="1012822"/>
            </a:xfrm>
            <a:prstGeom prst="roundRect">
              <a:avLst>
                <a:gd name="adj" fmla="val 29103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69868" y="3124966"/>
              <a:ext cx="2021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tb3_autorace</a:t>
              </a:r>
              <a:r>
                <a:rPr lang="en-US" altLang="ko-KR" sz="1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package</a:t>
              </a:r>
              <a:endPara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486869" y="3124966"/>
            <a:ext cx="2106960" cy="1320599"/>
            <a:chOff x="5522276" y="2894005"/>
            <a:chExt cx="2106960" cy="1320599"/>
          </a:xfrm>
        </p:grpSpPr>
        <p:sp>
          <p:nvSpPr>
            <p:cNvPr id="31" name="타원 30"/>
            <p:cNvSpPr/>
            <p:nvPr/>
          </p:nvSpPr>
          <p:spPr>
            <a:xfrm>
              <a:off x="5654086" y="3278855"/>
              <a:ext cx="862130" cy="86213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otor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ontroller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628837" y="3277128"/>
              <a:ext cx="862130" cy="86213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motor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d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rive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522276" y="3201782"/>
              <a:ext cx="2106960" cy="1012822"/>
            </a:xfrm>
            <a:prstGeom prst="roundRect">
              <a:avLst>
                <a:gd name="adj" fmla="val 29103"/>
              </a:avLst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74066" y="2894005"/>
              <a:ext cx="1854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dxl_control</a:t>
              </a:r>
              <a:r>
                <a:rPr lang="en-US" altLang="ko-KR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package</a:t>
              </a:r>
              <a:endPara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95742" y="3124966"/>
            <a:ext cx="1650452" cy="1320599"/>
            <a:chOff x="937199" y="3458301"/>
            <a:chExt cx="1650452" cy="1320599"/>
          </a:xfrm>
        </p:grpSpPr>
        <p:sp>
          <p:nvSpPr>
            <p:cNvPr id="29" name="타원 28"/>
            <p:cNvSpPr/>
            <p:nvPr/>
          </p:nvSpPr>
          <p:spPr>
            <a:xfrm>
              <a:off x="1316845" y="3843152"/>
              <a:ext cx="862130" cy="8621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amera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>
                  <a:solidFill>
                    <a:schemeClr val="tx1"/>
                  </a:solidFill>
                </a:rPr>
                <a:t>i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mager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cpp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1192017" y="3766078"/>
              <a:ext cx="1111962" cy="1012822"/>
            </a:xfrm>
            <a:prstGeom prst="roundRect">
              <a:avLst>
                <a:gd name="adj" fmla="val 29103"/>
              </a:avLst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37199" y="3458301"/>
              <a:ext cx="1650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usb_cam</a:t>
              </a:r>
              <a:r>
                <a:rPr lang="en-US" altLang="ko-KR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package</a:t>
              </a:r>
              <a:endPara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18225" y="4668231"/>
            <a:ext cx="2106960" cy="1320599"/>
            <a:chOff x="2698551" y="4668231"/>
            <a:chExt cx="2106960" cy="1320599"/>
          </a:xfrm>
        </p:grpSpPr>
        <p:sp>
          <p:nvSpPr>
            <p:cNvPr id="32" name="타원 31"/>
            <p:cNvSpPr/>
            <p:nvPr/>
          </p:nvSpPr>
          <p:spPr>
            <a:xfrm>
              <a:off x="2814981" y="5053602"/>
              <a:ext cx="862130" cy="86213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l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idar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processor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836130" y="5053602"/>
              <a:ext cx="862130" cy="86213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o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bstacle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detector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2698551" y="4976008"/>
              <a:ext cx="2106960" cy="1012822"/>
            </a:xfrm>
            <a:prstGeom prst="roundRect">
              <a:avLst>
                <a:gd name="adj" fmla="val 29103"/>
              </a:avLst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65758" y="4668231"/>
              <a:ext cx="1607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ldr_proc</a:t>
              </a:r>
              <a:r>
                <a:rPr lang="en-US" altLang="ko-KR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package</a:t>
              </a:r>
              <a:endPara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0" name="오른쪽 화살표 69"/>
          <p:cNvSpPr/>
          <p:nvPr/>
        </p:nvSpPr>
        <p:spPr>
          <a:xfrm>
            <a:off x="4902883" y="3805401"/>
            <a:ext cx="366184" cy="26750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github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8" b="20789"/>
          <a:stretch/>
        </p:blipFill>
        <p:spPr bwMode="auto">
          <a:xfrm>
            <a:off x="5724128" y="2423025"/>
            <a:ext cx="2560284" cy="8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4559334"/>
            <a:ext cx="2232248" cy="107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sourceforge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74" y="3435847"/>
            <a:ext cx="1728191" cy="89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ROS </a:t>
            </a:r>
            <a:r>
              <a:rPr lang="en-US" altLang="ko-KR" dirty="0" smtClean="0">
                <a:latin typeface="+mj-lt"/>
              </a:rPr>
              <a:t>Package </a:t>
            </a:r>
            <a:r>
              <a:rPr lang="ko-KR" altLang="en-US" dirty="0" smtClean="0">
                <a:latin typeface="+mj-lt"/>
              </a:rPr>
              <a:t>의 구조</a:t>
            </a:r>
            <a:endParaRPr lang="ko-KR" altLang="en-US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45137" y="383325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line_de</a:t>
            </a:r>
            <a:r>
              <a:rPr lang="en-US" altLang="ko-KR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 descr="folder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51" y="3776141"/>
            <a:ext cx="422013" cy="4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왼쪽 중괄호 9"/>
          <p:cNvSpPr/>
          <p:nvPr/>
        </p:nvSpPr>
        <p:spPr>
          <a:xfrm>
            <a:off x="2518361" y="3283553"/>
            <a:ext cx="423796" cy="1407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37644" y="2787451"/>
            <a:ext cx="184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image_calibrator.py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30640" y="3129663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(or 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nodes)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0640" y="3791944"/>
            <a:ext cx="142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CMakeLists.txt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" name="Picture 2" descr="folder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51" y="3072546"/>
            <a:ext cx="422013" cy="4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30639" y="4450743"/>
            <a:ext cx="1246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package.xml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4" descr="text file logo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text file logo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8" descr="text file logo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1" descr="text file logo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7" name="Picture 13" descr="text fil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926" y="3681302"/>
            <a:ext cx="529059" cy="52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3" descr="text fil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27" y="4340101"/>
            <a:ext cx="529059" cy="52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왼쪽 중괄호 50"/>
          <p:cNvSpPr/>
          <p:nvPr/>
        </p:nvSpPr>
        <p:spPr>
          <a:xfrm>
            <a:off x="4957505" y="2886394"/>
            <a:ext cx="423796" cy="794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9" name="Picture 15" descr="python file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561" y="2653299"/>
            <a:ext cx="576083" cy="57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9" descr="cpp file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561" y="3357591"/>
            <a:ext cx="576083" cy="57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6037644" y="3494559"/>
            <a:ext cx="1629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line_detector.cpp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오른쪽 화살표 58"/>
          <p:cNvSpPr/>
          <p:nvPr/>
        </p:nvSpPr>
        <p:spPr>
          <a:xfrm rot="5400000">
            <a:off x="6535573" y="2182195"/>
            <a:ext cx="366184" cy="26750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187910" y="1628800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Node files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ROS </a:t>
            </a:r>
            <a:r>
              <a:rPr lang="en-US" altLang="ko-KR" dirty="0" smtClean="0">
                <a:latin typeface="+mj-lt"/>
              </a:rPr>
              <a:t>Package </a:t>
            </a:r>
            <a:r>
              <a:rPr lang="ko-KR" altLang="en-US" dirty="0" smtClean="0">
                <a:latin typeface="+mj-lt"/>
              </a:rPr>
              <a:t>의 사용</a:t>
            </a:r>
            <a:endParaRPr lang="ko-KR" altLang="en-US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43738" y="396280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catkin_ws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 descr="folder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52" y="3905691"/>
            <a:ext cx="422013" cy="4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왼쪽 중괄호 9"/>
          <p:cNvSpPr/>
          <p:nvPr/>
        </p:nvSpPr>
        <p:spPr>
          <a:xfrm>
            <a:off x="3092140" y="3413103"/>
            <a:ext cx="423796" cy="1407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04419" y="3259213"/>
            <a:ext cx="425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" name="Picture 2" descr="folder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30" y="3202096"/>
            <a:ext cx="422013" cy="4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4" descr="text file logo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text file logo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8" descr="text file logo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1" descr="text file logo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왼쪽 중괄호 50"/>
          <p:cNvSpPr/>
          <p:nvPr/>
        </p:nvSpPr>
        <p:spPr>
          <a:xfrm>
            <a:off x="4768764" y="2476620"/>
            <a:ext cx="423796" cy="18729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26741" y="2426070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line_de</a:t>
            </a:r>
            <a:r>
              <a:rPr lang="en-US" altLang="ko-KR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" name="Picture 2" descr="folder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55" y="2368953"/>
            <a:ext cx="422013" cy="4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26740" y="297126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tier_pplan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4" name="Picture 2" descr="folder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54" y="2914148"/>
            <a:ext cx="422013" cy="4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04418" y="396280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6" name="Picture 2" descr="folder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29" y="3905691"/>
            <a:ext cx="422013" cy="4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104417" y="4666399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devel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Picture 2" descr="folder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28" y="4609282"/>
            <a:ext cx="422013" cy="4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845214" y="351255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usb_cam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" descr="folder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28" y="3455438"/>
            <a:ext cx="422013" cy="4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845213" y="405775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2" name="Picture 2" descr="folder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27" y="4000633"/>
            <a:ext cx="422013" cy="4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32"/>
          <p:cNvSpPr/>
          <p:nvPr/>
        </p:nvSpPr>
        <p:spPr>
          <a:xfrm rot="5400000">
            <a:off x="6068605" y="1965064"/>
            <a:ext cx="366184" cy="26750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478632" y="1484784"/>
            <a:ext cx="1541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Package folders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609600" y="5517232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[terminal] $ cd </a:t>
            </a:r>
            <a:r>
              <a:rPr lang="en-US" altLang="ko-KR" sz="1800" dirty="0" err="1" smtClean="0"/>
              <a:t>catkin_ws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[terminal</a:t>
            </a:r>
            <a:r>
              <a:rPr lang="en-US" altLang="ko-KR" sz="1800" dirty="0"/>
              <a:t>] $ </a:t>
            </a:r>
            <a:r>
              <a:rPr lang="en-US" altLang="ko-KR" sz="1800" dirty="0" err="1" smtClean="0"/>
              <a:t>catkin_make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[terminal] $ </a:t>
            </a:r>
            <a:r>
              <a:rPr lang="en-US" altLang="ko-KR" sz="1800" dirty="0" err="1" smtClean="0"/>
              <a:t>roscore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[terminal] $ </a:t>
            </a:r>
            <a:r>
              <a:rPr lang="en-US" altLang="ko-KR" sz="1800" dirty="0" err="1" smtClean="0"/>
              <a:t>rosrun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line_det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line_detector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0147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ROS Package </a:t>
            </a:r>
            <a:r>
              <a:rPr lang="ko-KR" altLang="en-US" dirty="0">
                <a:latin typeface="+mj-lt"/>
              </a:rPr>
              <a:t>의 제작</a:t>
            </a:r>
            <a:endParaRPr lang="ko-KR" altLang="en-US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342900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800" dirty="0" smtClean="0"/>
              <a:t>매니저 </a:t>
            </a:r>
            <a:r>
              <a:rPr lang="ko-KR" altLang="en-US" sz="2800" dirty="0" smtClean="0"/>
              <a:t>지시에 따라 </a:t>
            </a:r>
            <a:r>
              <a:rPr lang="ko-KR" altLang="en-US" sz="2800" dirty="0"/>
              <a:t>진</a:t>
            </a:r>
            <a:r>
              <a:rPr lang="ko-KR" altLang="en-US" sz="2800" dirty="0" smtClean="0"/>
              <a:t>행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9417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다음 시간 준비물</a:t>
            </a:r>
            <a:endParaRPr lang="ko-KR" altLang="en-US" dirty="0"/>
          </a:p>
        </p:txBody>
      </p:sp>
      <p:pic>
        <p:nvPicPr>
          <p:cNvPr id="6" name="Picture 2" descr="노트북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13738" r="42219" b="5794"/>
          <a:stretch/>
        </p:blipFill>
        <p:spPr bwMode="auto">
          <a:xfrm>
            <a:off x="1259631" y="1943062"/>
            <a:ext cx="3183735" cy="19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OS_Robot_Programm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/>
          <a:stretch/>
        </p:blipFill>
        <p:spPr bwMode="auto">
          <a:xfrm>
            <a:off x="5724128" y="1700808"/>
            <a:ext cx="1988192" cy="24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33416" y="4247318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예습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8776" y="4247318"/>
            <a:ext cx="318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Ubuntu 16.04, ROS Kinetic</a:t>
            </a:r>
            <a:r>
              <a:rPr lang="ko-KR" altLang="en-US" dirty="0" smtClean="0"/>
              <a:t>이</a:t>
            </a:r>
            <a:endParaRPr lang="en-US" altLang="ko-KR" dirty="0"/>
          </a:p>
          <a:p>
            <a:pPr algn="ctr"/>
            <a:r>
              <a:rPr lang="ko-KR" altLang="en-US" dirty="0" smtClean="0"/>
              <a:t>설치된 노트북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3024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https://community.robotsource.org/</a:t>
            </a:r>
            <a:br>
              <a:rPr lang="en-US" altLang="ko-KR" sz="1600" dirty="0" smtClean="0"/>
            </a:br>
            <a:r>
              <a:rPr lang="ko-KR" altLang="en-US" sz="1600" dirty="0" smtClean="0"/>
              <a:t>에서 가입 후 다운로드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116298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http://emanual.robotis.com/</a:t>
            </a:r>
            <a:br>
              <a:rPr lang="en-US" altLang="ko-KR" sz="1600" dirty="0" smtClean="0"/>
            </a:br>
            <a:r>
              <a:rPr lang="ko-KR" altLang="en-US" sz="1600" dirty="0" smtClean="0"/>
              <a:t>→</a:t>
            </a:r>
            <a:r>
              <a:rPr lang="en-US" altLang="ko-KR" sz="1600" dirty="0" smtClean="0"/>
              <a:t>platform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turtlebot3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PC setup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53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3356992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https://github.com/AuTURBO/documents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0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추가 질문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7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지난 시간 요약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18173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Calibrator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Path Planner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Decision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Maker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Controller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LiDAR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Processor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Obstacle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Drive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사각형 설명선 3"/>
          <p:cNvSpPr/>
          <p:nvPr/>
        </p:nvSpPr>
        <p:spPr>
          <a:xfrm>
            <a:off x="251520" y="1678398"/>
            <a:ext cx="1584176" cy="1065531"/>
          </a:xfrm>
          <a:prstGeom prst="wedgeRectCallout">
            <a:avLst>
              <a:gd name="adj1" fmla="val 60792"/>
              <a:gd name="adj2" fmla="val 15691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ROS Node</a:t>
            </a:r>
            <a:endParaRPr lang="ko-KR" altLang="en-US" b="1" dirty="0"/>
          </a:p>
        </p:txBody>
      </p:sp>
      <p:sp>
        <p:nvSpPr>
          <p:cNvPr id="31" name="사각형 설명선 30"/>
          <p:cNvSpPr/>
          <p:nvPr/>
        </p:nvSpPr>
        <p:spPr>
          <a:xfrm>
            <a:off x="7308304" y="4218308"/>
            <a:ext cx="1584176" cy="1065531"/>
          </a:xfrm>
          <a:prstGeom prst="wedgeRectCallout">
            <a:avLst>
              <a:gd name="adj1" fmla="val -83219"/>
              <a:gd name="adj2" fmla="val 1395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ROS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Communication</a:t>
            </a:r>
            <a:endParaRPr lang="ko-KR" altLang="en-US" sz="1400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56" name="이등변 삼각형 55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6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+mj-lt"/>
              </a:rPr>
              <a:t>지난 시간 요약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81111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Calibrator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Path Planner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Decision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Maker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Controller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LiDAR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Processor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Obstacle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Drive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사각형 설명선 3"/>
          <p:cNvSpPr/>
          <p:nvPr/>
        </p:nvSpPr>
        <p:spPr>
          <a:xfrm>
            <a:off x="802750" y="1678398"/>
            <a:ext cx="1584176" cy="1065531"/>
          </a:xfrm>
          <a:prstGeom prst="wedgeRectCallout">
            <a:avLst>
              <a:gd name="adj1" fmla="val 60792"/>
              <a:gd name="adj2" fmla="val 1569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ROS Core</a:t>
            </a:r>
            <a:endParaRPr lang="ko-KR" altLang="en-US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706326" y="2131727"/>
            <a:ext cx="3952192" cy="3765996"/>
            <a:chOff x="2643388" y="2131727"/>
            <a:chExt cx="3952192" cy="3765996"/>
          </a:xfrm>
        </p:grpSpPr>
        <p:sp>
          <p:nvSpPr>
            <p:cNvPr id="56" name="이등변 삼각형 55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02750" y="2825744"/>
            <a:ext cx="1584176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192.168.1.3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643388" y="1289212"/>
            <a:ext cx="5871870" cy="545215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 설명선 32"/>
          <p:cNvSpPr/>
          <p:nvPr/>
        </p:nvSpPr>
        <p:spPr>
          <a:xfrm>
            <a:off x="802750" y="4126976"/>
            <a:ext cx="1584175" cy="466173"/>
          </a:xfrm>
          <a:prstGeom prst="wedgeRectCallout">
            <a:avLst>
              <a:gd name="adj1" fmla="val 92627"/>
              <a:gd name="adj2" fmla="val -23935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192.168.1.3: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사각형 설명선 34"/>
          <p:cNvSpPr/>
          <p:nvPr/>
        </p:nvSpPr>
        <p:spPr>
          <a:xfrm>
            <a:off x="802750" y="5556386"/>
            <a:ext cx="1584175" cy="466173"/>
          </a:xfrm>
          <a:prstGeom prst="wedgeRectCallout">
            <a:avLst>
              <a:gd name="adj1" fmla="val 89712"/>
              <a:gd name="adj2" fmla="val -17992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192.168.1.3: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473794" y="2638739"/>
            <a:ext cx="8217902" cy="1580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주   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쏟아져 나오는 </a:t>
            </a:r>
            <a:r>
              <a:rPr lang="en-US" altLang="ko-KR" b="1" dirty="0" smtClean="0">
                <a:solidFill>
                  <a:srgbClr val="FF0000"/>
                </a:solidFill>
              </a:rPr>
              <a:t>ROS </a:t>
            </a:r>
            <a:r>
              <a:rPr lang="ko-KR" altLang="en-US" b="1" dirty="0" smtClean="0">
                <a:solidFill>
                  <a:srgbClr val="FF0000"/>
                </a:solidFill>
              </a:rPr>
              <a:t>용어들로 현기증 날 수 있음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+mj-lt"/>
              </a:rPr>
              <a:t>ROS Communication</a:t>
            </a:r>
            <a:endParaRPr lang="ko-KR" altLang="en-US" dirty="0">
              <a:latin typeface="+mj-lt"/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97160" y="1600201"/>
            <a:ext cx="4330824" cy="12527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Topic Publish &amp; Subscribe</a:t>
            </a:r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다중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다회성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비동기형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그냥 막 보냄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- ex) </a:t>
            </a:r>
            <a:r>
              <a:rPr lang="ko-KR" altLang="en-US" sz="2000" dirty="0" smtClean="0"/>
              <a:t>영상 전송 및 수신</a:t>
            </a:r>
            <a:endParaRPr lang="en-US" altLang="ko-KR" sz="2000" dirty="0" smtClean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>
          <a:xfrm>
            <a:off x="4644008" y="1604417"/>
            <a:ext cx="4680520" cy="1320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Action Goal / Result / Feedback</a:t>
            </a:r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동기 </a:t>
            </a:r>
            <a:r>
              <a:rPr lang="en-US" altLang="ko-KR" sz="1800" dirty="0" smtClean="0"/>
              <a:t>+ </a:t>
            </a:r>
            <a:r>
              <a:rPr lang="ko-KR" altLang="en-US" sz="1800" dirty="0" err="1" smtClean="0"/>
              <a:t>비동기형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한번 주고 쭉 받고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- ex) </a:t>
            </a:r>
            <a:r>
              <a:rPr lang="ko-KR" altLang="en-US" sz="1800" dirty="0" smtClean="0"/>
              <a:t>주차 등 계속 지켜봐야 하는 작업</a:t>
            </a:r>
            <a:endParaRPr lang="en-US" altLang="ko-KR" sz="1800" dirty="0" smtClean="0"/>
          </a:p>
        </p:txBody>
      </p:sp>
      <p:cxnSp>
        <p:nvCxnSpPr>
          <p:cNvPr id="65" name="직선 연결선 64"/>
          <p:cNvCxnSpPr/>
          <p:nvPr/>
        </p:nvCxnSpPr>
        <p:spPr>
          <a:xfrm>
            <a:off x="4572000" y="1412776"/>
            <a:ext cx="0" cy="5328592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9032" y="3952106"/>
            <a:ext cx="4461518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/>
          <p:cNvSpPr txBox="1">
            <a:spLocks/>
          </p:cNvSpPr>
          <p:nvPr/>
        </p:nvSpPr>
        <p:spPr>
          <a:xfrm>
            <a:off x="89032" y="3995647"/>
            <a:ext cx="4330824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/>
              <a:t>Service Request &amp; Response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단일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일회성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동기형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한번 주고 받고</a:t>
            </a:r>
            <a:r>
              <a:rPr lang="en-US" altLang="ko-KR" sz="18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- ex) </a:t>
            </a:r>
            <a:r>
              <a:rPr lang="ko-KR" altLang="en-US" sz="1800" dirty="0" smtClean="0"/>
              <a:t>카메라 </a:t>
            </a:r>
            <a:r>
              <a:rPr lang="ko-KR" altLang="en-US" sz="1800" dirty="0" err="1" smtClean="0"/>
              <a:t>캘리브레이션</a:t>
            </a:r>
            <a:endParaRPr lang="en-US" altLang="ko-KR" sz="1800" dirty="0" smtClean="0"/>
          </a:p>
        </p:txBody>
      </p:sp>
      <p:pic>
        <p:nvPicPr>
          <p:cNvPr id="1030" name="Picture 6" descr="주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76924"/>
            <a:ext cx="3508634" cy="23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one camera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53837"/>
            <a:ext cx="1944216" cy="104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mera calibrati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1" y="5248383"/>
            <a:ext cx="3443666" cy="135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+mj-lt"/>
              </a:rPr>
              <a:t>ROS Topic Pub &amp; Sub</a:t>
            </a:r>
            <a:endParaRPr lang="ko-KR" altLang="en-US" dirty="0">
              <a:latin typeface="+mj-lt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685800" y="4466396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Song Std L" pitchFamily="18" charset="-128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+mn-lt"/>
              </a:rPr>
              <a:t>듣는 자만 있으면 떠드는 자</a:t>
            </a:r>
            <a:endParaRPr lang="ko-KR" altLang="en-US" sz="2800" dirty="0">
              <a:latin typeface="+mn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67544" y="1933239"/>
            <a:ext cx="3672436" cy="2365623"/>
            <a:chOff x="467544" y="1933239"/>
            <a:chExt cx="3672436" cy="2365623"/>
          </a:xfrm>
        </p:grpSpPr>
        <p:pic>
          <p:nvPicPr>
            <p:cNvPr id="1026" name="Picture 2" descr="박찬호 이대호에 대한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103"/>
            <a:stretch/>
          </p:blipFill>
          <p:spPr bwMode="auto">
            <a:xfrm>
              <a:off x="467544" y="1933239"/>
              <a:ext cx="3672436" cy="1752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내용 개체 틀 2"/>
            <p:cNvSpPr txBox="1">
              <a:spLocks/>
            </p:cNvSpPr>
            <p:nvPr/>
          </p:nvSpPr>
          <p:spPr>
            <a:xfrm>
              <a:off x="473794" y="3825017"/>
              <a:ext cx="3666186" cy="4738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2000" dirty="0" smtClean="0"/>
                <a:t>많은 양을 빠른 속도로</a:t>
              </a:r>
              <a:endParaRPr lang="en-US" altLang="ko-KR" sz="2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70140" y="1933239"/>
            <a:ext cx="3672436" cy="2365623"/>
            <a:chOff x="4970140" y="1933239"/>
            <a:chExt cx="3672436" cy="2365623"/>
          </a:xfrm>
        </p:grpSpPr>
        <p:pic>
          <p:nvPicPr>
            <p:cNvPr id="2050" name="Picture 2" descr="박찬호 강연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35870"/>
            <a:stretch/>
          </p:blipFill>
          <p:spPr bwMode="auto">
            <a:xfrm>
              <a:off x="4970140" y="1933239"/>
              <a:ext cx="3672436" cy="1752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내용 개체 틀 2"/>
            <p:cNvSpPr txBox="1">
              <a:spLocks/>
            </p:cNvSpPr>
            <p:nvPr/>
          </p:nvSpPr>
          <p:spPr>
            <a:xfrm>
              <a:off x="4976390" y="3825017"/>
              <a:ext cx="3666186" cy="4738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2000" dirty="0" smtClean="0"/>
                <a:t>같은 내용을 그 누구에게든</a:t>
              </a:r>
              <a:endParaRPr lang="en-US" altLang="ko-KR" sz="2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2867" y="4529112"/>
            <a:ext cx="1337995" cy="922665"/>
            <a:chOff x="2455933" y="4797152"/>
            <a:chExt cx="1337995" cy="922665"/>
          </a:xfrm>
        </p:grpSpPr>
        <p:sp>
          <p:nvSpPr>
            <p:cNvPr id="6" name="TextBox 5"/>
            <p:cNvSpPr txBox="1"/>
            <p:nvPr/>
          </p:nvSpPr>
          <p:spPr>
            <a:xfrm>
              <a:off x="2455933" y="5341858"/>
              <a:ext cx="1337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Subscriber</a:t>
              </a:r>
              <a:endPara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469952" y="4797152"/>
              <a:ext cx="1271859" cy="922665"/>
            </a:xfrm>
            <a:prstGeom prst="roundRect">
              <a:avLst>
                <a:gd name="adj" fmla="val 27244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210449" y="4529112"/>
            <a:ext cx="1599034" cy="922665"/>
            <a:chOff x="5373069" y="4797152"/>
            <a:chExt cx="1599034" cy="922665"/>
          </a:xfrm>
        </p:grpSpPr>
        <p:sp>
          <p:nvSpPr>
            <p:cNvPr id="44" name="TextBox 43"/>
            <p:cNvSpPr txBox="1"/>
            <p:nvPr/>
          </p:nvSpPr>
          <p:spPr>
            <a:xfrm>
              <a:off x="5569697" y="5350485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Publisher</a:t>
              </a:r>
              <a:endPara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373069" y="4797152"/>
              <a:ext cx="1599034" cy="922665"/>
            </a:xfrm>
            <a:prstGeom prst="roundRect">
              <a:avLst>
                <a:gd name="adj" fmla="val 27244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제목 1"/>
          <p:cNvSpPr txBox="1">
            <a:spLocks/>
          </p:cNvSpPr>
          <p:nvPr/>
        </p:nvSpPr>
        <p:spPr>
          <a:xfrm>
            <a:off x="685800" y="5537224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Song Std L" pitchFamily="18" charset="-128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+mn-lt"/>
              </a:rPr>
              <a:t>떠드는 주제</a:t>
            </a:r>
            <a:endParaRPr lang="ko-KR" altLang="en-US" sz="2800" dirty="0">
              <a:latin typeface="+mn-lt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466052" y="5583409"/>
            <a:ext cx="2160239" cy="922665"/>
            <a:chOff x="5373069" y="4797152"/>
            <a:chExt cx="1599034" cy="922665"/>
          </a:xfrm>
        </p:grpSpPr>
        <p:sp>
          <p:nvSpPr>
            <p:cNvPr id="56" name="TextBox 55"/>
            <p:cNvSpPr txBox="1"/>
            <p:nvPr/>
          </p:nvSpPr>
          <p:spPr>
            <a:xfrm>
              <a:off x="5710908" y="5350485"/>
              <a:ext cx="961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ROS Topic</a:t>
              </a:r>
              <a:endPara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5373069" y="4797152"/>
              <a:ext cx="1599034" cy="922665"/>
            </a:xfrm>
            <a:prstGeom prst="roundRect">
              <a:avLst>
                <a:gd name="adj" fmla="val 27244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+mj-lt"/>
              </a:rPr>
              <a:t>ROS Topic Pub &amp; Sub</a:t>
            </a:r>
            <a:endParaRPr lang="ko-KR" altLang="en-US" dirty="0">
              <a:latin typeface="+mj-lt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37703" y="1628800"/>
            <a:ext cx="3851931" cy="2088232"/>
            <a:chOff x="337703" y="1628800"/>
            <a:chExt cx="3851931" cy="2088232"/>
          </a:xfrm>
        </p:grpSpPr>
        <p:sp>
          <p:nvSpPr>
            <p:cNvPr id="48" name="내용 개체 틀 2"/>
            <p:cNvSpPr txBox="1">
              <a:spLocks/>
            </p:cNvSpPr>
            <p:nvPr/>
          </p:nvSpPr>
          <p:spPr>
            <a:xfrm>
              <a:off x="337703" y="1628800"/>
              <a:ext cx="1833093" cy="4738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dirty="0" smtClean="0"/>
                <a:t>많은 양을</a:t>
              </a:r>
              <a:endParaRPr lang="en-US" altLang="ko-KR" sz="2000" dirty="0"/>
            </a:p>
          </p:txBody>
        </p:sp>
        <p:pic>
          <p:nvPicPr>
            <p:cNvPr id="3076" name="Picture 4" descr="car lanes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348880"/>
              <a:ext cx="2432270" cy="1368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419871" y="2848290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r>
                <a:rPr lang="en-US" altLang="ko-KR" b="1" dirty="0" smtClean="0"/>
                <a:t> MB</a:t>
              </a:r>
              <a:endParaRPr lang="ko-KR" altLang="en-US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573563" y="1628799"/>
            <a:ext cx="3834468" cy="1817678"/>
            <a:chOff x="4573563" y="1628799"/>
            <a:chExt cx="3834468" cy="1817678"/>
          </a:xfrm>
        </p:grpSpPr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4573563" y="1628799"/>
              <a:ext cx="1833093" cy="4738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dirty="0" smtClean="0"/>
                <a:t>빠른 속도로</a:t>
              </a:r>
              <a:endParaRPr lang="en-US" altLang="ko-KR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2320" y="2848290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120 Hz</a:t>
              </a:r>
              <a:endParaRPr lang="ko-KR" altLang="en-US" b="1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015629" y="2619434"/>
              <a:ext cx="1888001" cy="827043"/>
              <a:chOff x="1948129" y="1504108"/>
              <a:chExt cx="3359743" cy="1471742"/>
            </a:xfrm>
          </p:grpSpPr>
          <p:sp>
            <p:nvSpPr>
              <p:cNvPr id="23" name="이등변 삼각형 22"/>
              <p:cNvSpPr/>
              <p:nvPr/>
            </p:nvSpPr>
            <p:spPr>
              <a:xfrm rot="5400000">
                <a:off x="3540359" y="2146659"/>
                <a:ext cx="216503" cy="18664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3836130" y="1504108"/>
                <a:ext cx="1471742" cy="1471742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948129" y="1504108"/>
                <a:ext cx="1471742" cy="1471742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100" dirty="0" smtClean="0">
                    <a:solidFill>
                      <a:schemeClr val="tx1"/>
                    </a:solidFill>
                  </a:rPr>
                </a:br>
                <a:r>
                  <a:rPr lang="en-US" altLang="ko-KR" sz="110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337702" y="4055938"/>
            <a:ext cx="4161739" cy="2263259"/>
            <a:chOff x="337702" y="4055938"/>
            <a:chExt cx="4161739" cy="2263259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337702" y="4055938"/>
              <a:ext cx="3298194" cy="4738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dirty="0" smtClean="0"/>
                <a:t>같은 내용을 그 누구에게든</a:t>
              </a:r>
              <a:endParaRPr lang="en-US" altLang="ko-KR" sz="20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33569" y="4673498"/>
              <a:ext cx="2697258" cy="1645699"/>
              <a:chOff x="708074" y="4512712"/>
              <a:chExt cx="2960784" cy="1806486"/>
            </a:xfrm>
          </p:grpSpPr>
          <p:sp>
            <p:nvSpPr>
              <p:cNvPr id="28" name="이등변 삼각형 27"/>
              <p:cNvSpPr/>
              <p:nvPr/>
            </p:nvSpPr>
            <p:spPr>
              <a:xfrm rot="3600000">
                <a:off x="2660155" y="5077883"/>
                <a:ext cx="121664" cy="104882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841815" y="4512712"/>
                <a:ext cx="827043" cy="82704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780857" y="5050229"/>
                <a:ext cx="827043" cy="82704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050" dirty="0" smtClean="0">
                    <a:solidFill>
                      <a:schemeClr val="tx1"/>
                    </a:solidFill>
                  </a:rPr>
                </a:br>
                <a:r>
                  <a:rPr lang="en-US" altLang="ko-KR" sz="105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841815" y="5492155"/>
                <a:ext cx="827043" cy="82704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Traffic Light Detector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7200000">
                <a:off x="2675607" y="5669639"/>
                <a:ext cx="121664" cy="104882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08075" y="5492154"/>
                <a:ext cx="827043" cy="82704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Traffic Sign Detector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이등변 삼각형 33"/>
              <p:cNvSpPr/>
              <p:nvPr/>
            </p:nvSpPr>
            <p:spPr>
              <a:xfrm rot="14400000">
                <a:off x="1606939" y="5682313"/>
                <a:ext cx="121664" cy="104882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 rot="18000000">
                <a:off x="1612869" y="5077883"/>
                <a:ext cx="121664" cy="104882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708074" y="4512712"/>
                <a:ext cx="827043" cy="82704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Car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050" dirty="0">
                    <a:solidFill>
                      <a:schemeClr val="tx1"/>
                    </a:solidFill>
                  </a:rPr>
                </a:br>
                <a:r>
                  <a:rPr lang="en-US" altLang="ko-KR" sz="1050" dirty="0" smtClean="0">
                    <a:solidFill>
                      <a:schemeClr val="tx1"/>
                    </a:solidFill>
                  </a:rPr>
                  <a:t>Detector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309692" y="5238663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동시</a:t>
              </a:r>
              <a:r>
                <a:rPr lang="en-US" altLang="ko-KR" b="1" dirty="0" smtClean="0"/>
                <a:t/>
              </a:r>
              <a:br>
                <a:rPr lang="en-US" altLang="ko-KR" b="1" dirty="0" smtClean="0"/>
              </a:br>
              <a:r>
                <a:rPr lang="ko-KR" altLang="en-US" b="1" dirty="0" smtClean="0"/>
                <a:t>다중 송신</a:t>
              </a:r>
              <a:endParaRPr lang="ko-KR" altLang="en-US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73563" y="4055938"/>
            <a:ext cx="3896246" cy="1886542"/>
            <a:chOff x="4573563" y="4055938"/>
            <a:chExt cx="3896246" cy="1886542"/>
          </a:xfrm>
        </p:grpSpPr>
        <p:sp>
          <p:nvSpPr>
            <p:cNvPr id="43" name="제목 1"/>
            <p:cNvSpPr txBox="1">
              <a:spLocks/>
            </p:cNvSpPr>
            <p:nvPr/>
          </p:nvSpPr>
          <p:spPr>
            <a:xfrm>
              <a:off x="5015629" y="5150392"/>
              <a:ext cx="3454180" cy="7920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dobe Song Std L" pitchFamily="18" charset="-128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ko-KR" sz="1800" b="1" dirty="0" smtClean="0">
                  <a:latin typeface="+mn-lt"/>
                </a:rPr>
                <a:t>1MB</a:t>
              </a:r>
              <a:r>
                <a:rPr lang="en-US" altLang="ko-KR" sz="1800" dirty="0" smtClean="0">
                  <a:latin typeface="+mn-lt"/>
                </a:rPr>
                <a:t> x </a:t>
              </a:r>
              <a:r>
                <a:rPr lang="en-US" altLang="ko-KR" sz="1800" b="1" dirty="0" smtClean="0">
                  <a:latin typeface="+mn-lt"/>
                </a:rPr>
                <a:t>120 Hz </a:t>
              </a:r>
              <a:r>
                <a:rPr lang="en-US" altLang="ko-KR" sz="1800" dirty="0" smtClean="0">
                  <a:latin typeface="+mn-lt"/>
                </a:rPr>
                <a:t>x </a:t>
              </a:r>
              <a:r>
                <a:rPr lang="en-US" altLang="ko-KR" sz="1800" b="1" dirty="0" smtClean="0">
                  <a:latin typeface="+mn-lt"/>
                </a:rPr>
                <a:t>100</a:t>
              </a:r>
              <a:r>
                <a:rPr lang="en-US" altLang="ko-KR" sz="1800" dirty="0" smtClean="0">
                  <a:latin typeface="+mn-lt"/>
                </a:rPr>
                <a:t>…</a:t>
              </a:r>
              <a:br>
                <a:rPr lang="en-US" altLang="ko-KR" sz="1800" dirty="0" smtClean="0">
                  <a:latin typeface="+mn-lt"/>
                </a:rPr>
              </a:br>
              <a:r>
                <a:rPr lang="ko-KR" altLang="en-US" sz="1800" dirty="0" smtClean="0">
                  <a:latin typeface="+mn-lt"/>
                </a:rPr>
                <a:t>통신이 버틸 수나 있을까</a:t>
              </a:r>
              <a:r>
                <a:rPr lang="en-US" altLang="ko-KR" sz="1800" dirty="0" smtClean="0">
                  <a:latin typeface="+mn-lt"/>
                </a:rPr>
                <a:t>…</a:t>
              </a:r>
              <a:endParaRPr lang="ko-KR" altLang="en-US" sz="1800" dirty="0">
                <a:latin typeface="+mn-lt"/>
              </a:endParaRPr>
            </a:p>
          </p:txBody>
        </p:sp>
        <p:sp>
          <p:nvSpPr>
            <p:cNvPr id="39" name="내용 개체 틀 2"/>
            <p:cNvSpPr txBox="1">
              <a:spLocks/>
            </p:cNvSpPr>
            <p:nvPr/>
          </p:nvSpPr>
          <p:spPr>
            <a:xfrm>
              <a:off x="4573563" y="4055938"/>
              <a:ext cx="3298194" cy="4738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dirty="0" smtClean="0"/>
                <a:t>듣는 자가 있으면</a:t>
              </a:r>
              <a:r>
                <a:rPr lang="en-US" altLang="ko-KR" sz="2000" dirty="0" smtClean="0"/>
                <a:t>…</a:t>
              </a:r>
              <a:endParaRPr lang="en-US" altLang="ko-K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5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+mj-lt"/>
              </a:rPr>
              <a:t>ROS Topic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과 </a:t>
            </a:r>
            <a:r>
              <a:rPr lang="en-US" altLang="ko-KR" dirty="0" smtClean="0">
                <a:latin typeface="+mj-lt"/>
              </a:rPr>
              <a:t>ROS Core</a:t>
            </a:r>
            <a:endParaRPr lang="ko-KR" altLang="en-US" dirty="0">
              <a:latin typeface="+mj-lt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20691" y="3888001"/>
            <a:ext cx="1221448" cy="12214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96515" y="1881575"/>
            <a:ext cx="1350970" cy="125440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ROS 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 설명선 40"/>
          <p:cNvSpPr/>
          <p:nvPr/>
        </p:nvSpPr>
        <p:spPr>
          <a:xfrm>
            <a:off x="370960" y="2615475"/>
            <a:ext cx="1811933" cy="986677"/>
          </a:xfrm>
          <a:prstGeom prst="wedgeRectCallout">
            <a:avLst>
              <a:gd name="adj1" fmla="val 47297"/>
              <a:gd name="adj2" fmla="val 82483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야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나 이제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u="sng" dirty="0" smtClean="0">
                <a:solidFill>
                  <a:schemeClr val="tx1"/>
                </a:solidFill>
              </a:rPr>
              <a:t>/</a:t>
            </a:r>
            <a:r>
              <a:rPr lang="en-US" altLang="ko-KR" sz="1400" u="sng" dirty="0" err="1" smtClean="0">
                <a:solidFill>
                  <a:schemeClr val="tx1"/>
                </a:solidFill>
              </a:rPr>
              <a:t>road_image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주제로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말 할거야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2" name="사각형 설명선 41"/>
          <p:cNvSpPr/>
          <p:nvPr/>
        </p:nvSpPr>
        <p:spPr>
          <a:xfrm>
            <a:off x="5796136" y="1882358"/>
            <a:ext cx="1811933" cy="648072"/>
          </a:xfrm>
          <a:prstGeom prst="wedgeRectCallout">
            <a:avLst>
              <a:gd name="adj1" fmla="val -71985"/>
              <a:gd name="adj2" fmla="val 21452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알았어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4" name="사각형 설명선 43"/>
          <p:cNvSpPr/>
          <p:nvPr/>
        </p:nvSpPr>
        <p:spPr>
          <a:xfrm>
            <a:off x="379561" y="5013175"/>
            <a:ext cx="1811933" cy="1458903"/>
          </a:xfrm>
          <a:prstGeom prst="wedgeRectCallout">
            <a:avLst>
              <a:gd name="adj1" fmla="val 41689"/>
              <a:gd name="adj2" fmla="val -62200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 참고로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u="sng" dirty="0" smtClean="0">
                <a:solidFill>
                  <a:schemeClr val="tx1"/>
                </a:solidFill>
              </a:rPr>
              <a:t>//xxx.xxx.xxx.xxx:162</a:t>
            </a:r>
            <a:r>
              <a:rPr lang="ko-KR" altLang="en-US" sz="1400" dirty="0" smtClean="0">
                <a:solidFill>
                  <a:schemeClr val="tx1"/>
                </a:solidFill>
              </a:rPr>
              <a:t>니까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일로 </a:t>
            </a:r>
            <a:r>
              <a:rPr lang="ko-KR" altLang="en-US" sz="1400" dirty="0" smtClean="0">
                <a:solidFill>
                  <a:schemeClr val="tx1"/>
                </a:solidFill>
              </a:rPr>
              <a:t>연</a:t>
            </a:r>
            <a:r>
              <a:rPr lang="ko-KR" altLang="en-US" sz="1400" dirty="0">
                <a:solidFill>
                  <a:schemeClr val="tx1"/>
                </a:solidFill>
              </a:rPr>
              <a:t>락</a:t>
            </a:r>
            <a:r>
              <a:rPr lang="ko-KR" altLang="en-US" sz="1400" dirty="0" smtClean="0">
                <a:solidFill>
                  <a:schemeClr val="tx1"/>
                </a:solidFill>
              </a:rPr>
              <a:t>하라 </a:t>
            </a:r>
            <a:r>
              <a:rPr lang="ko-KR" altLang="en-US" sz="1400" dirty="0" smtClean="0">
                <a:solidFill>
                  <a:schemeClr val="tx1"/>
                </a:solidFill>
              </a:rPr>
              <a:t>그래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9561" y="2246143"/>
            <a:ext cx="180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ROS Topic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5260" y="4643843"/>
            <a:ext cx="180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8900000">
            <a:off x="3004837" y="3459529"/>
            <a:ext cx="1010808" cy="267506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96135" y="1512243"/>
            <a:ext cx="18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Pub Port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수신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802</Words>
  <Application>Microsoft Office PowerPoint</Application>
  <PresentationFormat>화면 슬라이드 쇼(4:3)</PresentationFormat>
  <Paragraphs>257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Office 테마</vt:lpstr>
      <vt:lpstr>스토리보드 레이아웃</vt:lpstr>
      <vt:lpstr>AuTURBO 2018 ROS Programming II </vt:lpstr>
      <vt:lpstr>일정</vt:lpstr>
      <vt:lpstr>지난 시간 요약</vt:lpstr>
      <vt:lpstr>지난 시간 요약</vt:lpstr>
      <vt:lpstr>PowerPoint 프레젠테이션</vt:lpstr>
      <vt:lpstr>ROS Communication</vt:lpstr>
      <vt:lpstr>ROS Topic Pub &amp; Sub</vt:lpstr>
      <vt:lpstr>ROS Topic Pub &amp; Sub</vt:lpstr>
      <vt:lpstr>ROS Topic 과 ROS Core</vt:lpstr>
      <vt:lpstr>ROS Topic 과 ROS Core</vt:lpstr>
      <vt:lpstr>ROS Topic 과 ROS Core</vt:lpstr>
      <vt:lpstr>ROS Topic 과 ROS Core</vt:lpstr>
      <vt:lpstr>ROS Topic 과 ROS Core</vt:lpstr>
      <vt:lpstr>ROS Topic 과 ROS Core</vt:lpstr>
      <vt:lpstr>ROS Topic 과 Message Type</vt:lpstr>
      <vt:lpstr>ROS Topic 과 Message Type</vt:lpstr>
      <vt:lpstr>질문 및 휴식 시간 (10분)</vt:lpstr>
      <vt:lpstr>ROS Package 와 ROS Node</vt:lpstr>
      <vt:lpstr>ROS Package 와 ROS Node</vt:lpstr>
      <vt:lpstr>ROS Package 와 ROS Node</vt:lpstr>
      <vt:lpstr>ROS Package 의 구조</vt:lpstr>
      <vt:lpstr>ROS Package 의 사용</vt:lpstr>
      <vt:lpstr>ROS Package 의 제작</vt:lpstr>
      <vt:lpstr>다음 시간 준비물</vt:lpstr>
      <vt:lpstr>자료</vt:lpstr>
      <vt:lpstr>추가 질문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Platform</dc:creator>
  <cp:lastModifiedBy>Platform</cp:lastModifiedBy>
  <cp:revision>153</cp:revision>
  <dcterms:created xsi:type="dcterms:W3CDTF">2018-04-03T04:47:17Z</dcterms:created>
  <dcterms:modified xsi:type="dcterms:W3CDTF">2018-04-17T06:33:47Z</dcterms:modified>
</cp:coreProperties>
</file>