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1.jpeg" ContentType="image/jpeg"/>
  <Override PartName="/ppt/media/image40.jpeg" ContentType="image/jpeg"/>
  <Override PartName="/ppt/media/image39.jpeg" ContentType="image/jpeg"/>
  <Override PartName="/ppt/media/image13.jpeg" ContentType="image/jpeg"/>
  <Override PartName="/ppt/media/image11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12.png" ContentType="image/png"/>
  <Override PartName="/ppt/media/image8.jpeg" ContentType="image/jpeg"/>
  <Override PartName="/ppt/media/image2.jpeg" ContentType="image/jpeg"/>
  <Override PartName="/ppt/media/image37.jpeg" ContentType="image/jpeg"/>
  <Override PartName="/ppt/media/image14.png" ContentType="image/png"/>
  <Override PartName="/ppt/media/image4.jpeg" ContentType="image/jpeg"/>
  <Override PartName="/ppt/media/image6.jpeg" ContentType="image/jpeg"/>
  <Override PartName="/ppt/media/image20.png" ContentType="image/png"/>
  <Override PartName="/ppt/media/image22.png" ContentType="image/png"/>
  <Override PartName="/ppt/media/image24.png" ContentType="image/png"/>
  <Override PartName="/ppt/media/image2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9.png" ContentType="image/png"/>
  <Override PartName="/ppt/media/image21.jpeg" ContentType="image/jpeg"/>
  <Override PartName="/ppt/media/image1.jpeg" ContentType="image/jpeg"/>
  <Override PartName="/ppt/media/image23.jpeg" ContentType="image/jpeg"/>
  <Override PartName="/ppt/media/image3.jpeg" ContentType="image/jpeg"/>
  <Override PartName="/ppt/media/image25.jpeg" ContentType="image/jpeg"/>
  <Override PartName="/ppt/media/image5.jpeg" ContentType="image/jpeg"/>
  <Override PartName="/ppt/media/image27.jpeg" ContentType="image/jpeg"/>
  <Override PartName="/ppt/media/image7.jpeg" ContentType="image/jpeg"/>
  <Override PartName="/ppt/media/image26.png" ContentType="image/png"/>
  <Override PartName="/ppt/media/image29.jpeg" ContentType="image/jpeg"/>
  <Override PartName="/ppt/media/image30.jpeg" ContentType="image/jpeg"/>
  <Override PartName="/ppt/media/image31.jpeg" ContentType="image/jpeg"/>
  <Override PartName="/ppt/media/image38.jpeg" ContentType="image/jpeg"/>
  <Override PartName="/ppt/media/image32.jpeg" ContentType="image/jpeg"/>
  <Override PartName="/ppt/media/image3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8E7C1D-3D5E-49C4-9A8C-FF953F08A16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1C85F6-2595-420D-A70A-B7502075735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2C9AA2-07C8-492D-AA55-C89347E92F6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EE20B4-7E57-452D-97C3-D4CAA181BF7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49F408-0DFB-4D26-9DBE-C86149B231C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8120" cy="91872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7840" cy="9309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9840" cy="10782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rot="10800000">
            <a:off x="64000440" y="1451160"/>
            <a:ext cx="9141480" cy="101160"/>
          </a:xfrm>
          <a:prstGeom prst="rect">
            <a:avLst/>
          </a:prstGeom>
          <a:gradFill rotWithShape="0">
            <a:gsLst>
              <a:gs pos="0">
                <a:schemeClr val="bg2">
                  <a:lumMod val="4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4664160"/>
            <a:ext cx="914868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09800"/>
            <a:chOff x="-3600" y="4952880"/>
            <a:chExt cx="9147600" cy="190980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3800" cy="48564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6200" cy="78624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1480" cy="186156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99320" y="5945040"/>
            <a:ext cx="4938120" cy="91872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485640" y="5938920"/>
            <a:ext cx="3687840" cy="9309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-6120" y="5791320"/>
            <a:ext cx="3399840" cy="107820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 rot="10800000">
            <a:off x="64000440" y="1451160"/>
            <a:ext cx="9141480" cy="101160"/>
          </a:xfrm>
          <a:prstGeom prst="rect">
            <a:avLst/>
          </a:prstGeom>
          <a:gradFill rotWithShape="0">
            <a:gsLst>
              <a:gs pos="0">
                <a:schemeClr val="bg2">
                  <a:lumMod val="4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 rot="10800000">
            <a:off x="27430920" y="1042920"/>
            <a:ext cx="9142920" cy="102600"/>
          </a:xfrm>
          <a:prstGeom prst="rect">
            <a:avLst/>
          </a:prstGeom>
          <a:gradFill rotWithShape="0">
            <a:gsLst>
              <a:gs pos="0">
                <a:schemeClr val="bg2">
                  <a:lumMod val="4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 rot="10800000">
            <a:off x="27430920" y="1042920"/>
            <a:ext cx="9142920" cy="102600"/>
          </a:xfrm>
          <a:prstGeom prst="rect">
            <a:avLst/>
          </a:prstGeom>
          <a:gradFill rotWithShape="0">
            <a:gsLst>
              <a:gs pos="0">
                <a:schemeClr val="bg2">
                  <a:lumMod val="4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 rot="10800000">
            <a:off x="27430920" y="1042920"/>
            <a:ext cx="9142920" cy="102600"/>
          </a:xfrm>
          <a:prstGeom prst="rect">
            <a:avLst/>
          </a:prstGeom>
          <a:gradFill rotWithShape="0">
            <a:gsLst>
              <a:gs pos="0">
                <a:schemeClr val="bg2">
                  <a:lumMod val="4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e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s.qgroundcontrol.com/en/getting_started/download_and_install.html" TargetMode="External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//@192.168.0.x" TargetMode="External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85800" y="1752480"/>
            <a:ext cx="7769880" cy="18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1. </a:t>
            </a:r>
            <a:r>
              <a:rPr b="1" lang="en-US" sz="48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멀티콥터의 구성과 원리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85800" y="3611520"/>
            <a:ext cx="776988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Picture 12" descr=""/>
          <p:cNvPicPr/>
          <p:nvPr/>
        </p:nvPicPr>
        <p:blipFill>
          <a:blip r:embed="rId1"/>
          <a:stretch/>
        </p:blipFill>
        <p:spPr>
          <a:xfrm>
            <a:off x="1280160" y="121824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2743200" y="1994760"/>
            <a:ext cx="57603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AuTurbo 2019 MultiCopter Contorl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6492240" y="3931920"/>
            <a:ext cx="2103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JayL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Joong Youl Lee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멀티콥터의 구조와 비행원리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32000" y="1196640"/>
            <a:ext cx="8099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멀티콥터의 비행원리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-  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전진</a:t>
            </a:r>
            <a:endParaRPr b="0" lang="en-US" sz="3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후방 로터가 빨리 회전한다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전방모터는 상대적으로 느리게 회전한다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16" name="그림 1" descr=""/>
          <p:cNvPicPr/>
          <p:nvPr/>
        </p:nvPicPr>
        <p:blipFill>
          <a:blip r:embed="rId1"/>
          <a:stretch/>
        </p:blipFill>
        <p:spPr>
          <a:xfrm>
            <a:off x="3283920" y="3006360"/>
            <a:ext cx="3011760" cy="30848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4358520" y="2637000"/>
            <a:ext cx="86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Front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5082840" y="4827600"/>
            <a:ext cx="1216440" cy="1216440"/>
          </a:xfrm>
          <a:prstGeom prst="ellipse">
            <a:avLst/>
          </a:prstGeom>
          <a:solidFill>
            <a:srgbClr val="e10b0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빠름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3328920" y="4827600"/>
            <a:ext cx="1216440" cy="1216440"/>
          </a:xfrm>
          <a:prstGeom prst="ellipse">
            <a:avLst/>
          </a:prstGeom>
          <a:solidFill>
            <a:srgbClr val="e10b0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빠름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 rot="10800000">
            <a:off x="4374360" y="11070360"/>
            <a:ext cx="796680" cy="2591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7"/>
          <p:cNvSpPr/>
          <p:nvPr/>
        </p:nvSpPr>
        <p:spPr>
          <a:xfrm>
            <a:off x="1915920" y="2775240"/>
            <a:ext cx="862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전진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5082840" y="3103920"/>
            <a:ext cx="1216440" cy="121644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느림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3328920" y="3103920"/>
            <a:ext cx="1216440" cy="121644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느림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4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멀티콥터의 구조와 비행원리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32000" y="1196640"/>
            <a:ext cx="8099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멀티콥터의 비행원리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-  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우측이동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좌측모터가 빠르게 회전한다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우측모터가 상대적으로 느리게 회전한다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27" name="그림 1" descr=""/>
          <p:cNvPicPr/>
          <p:nvPr/>
        </p:nvPicPr>
        <p:blipFill>
          <a:blip r:embed="rId1"/>
          <a:stretch/>
        </p:blipFill>
        <p:spPr>
          <a:xfrm>
            <a:off x="2991600" y="2908800"/>
            <a:ext cx="3011760" cy="3084840"/>
          </a:xfrm>
          <a:prstGeom prst="rect">
            <a:avLst/>
          </a:prstGeom>
          <a:ln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4065840" y="2539440"/>
            <a:ext cx="86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Front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3007800" y="3006360"/>
            <a:ext cx="1216440" cy="1216440"/>
          </a:xfrm>
          <a:prstGeom prst="ellipse">
            <a:avLst/>
          </a:prstGeom>
          <a:solidFill>
            <a:srgbClr val="e10b0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빠름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3036600" y="4730040"/>
            <a:ext cx="1216440" cy="1216440"/>
          </a:xfrm>
          <a:prstGeom prst="ellipse">
            <a:avLst/>
          </a:prstGeom>
          <a:solidFill>
            <a:srgbClr val="e10b0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빠름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 rot="16200000">
            <a:off x="4233960" y="5051160"/>
            <a:ext cx="796680" cy="2591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6030360" y="6041880"/>
            <a:ext cx="1488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우측이동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3" name="CustomShape 8"/>
          <p:cNvSpPr/>
          <p:nvPr/>
        </p:nvSpPr>
        <p:spPr>
          <a:xfrm>
            <a:off x="4790520" y="3006360"/>
            <a:ext cx="1216440" cy="121644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느림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9"/>
          <p:cNvSpPr/>
          <p:nvPr/>
        </p:nvSpPr>
        <p:spPr>
          <a:xfrm>
            <a:off x="4812840" y="4709880"/>
            <a:ext cx="1216440" cy="121644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느림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5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멀티콥터의 구조와 비행원리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32000" y="1196640"/>
            <a:ext cx="80992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멀티콥터의 비행원리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-  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좌측선회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오른쪽으로 도는 모터가 빨리 돌면 좌측선회를 한다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8" name="그림 1" descr=""/>
          <p:cNvPicPr/>
          <p:nvPr/>
        </p:nvPicPr>
        <p:blipFill>
          <a:blip r:embed="rId1"/>
          <a:stretch/>
        </p:blipFill>
        <p:spPr>
          <a:xfrm>
            <a:off x="4092480" y="2783520"/>
            <a:ext cx="3011760" cy="308484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5166720" y="2414520"/>
            <a:ext cx="86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Front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4108680" y="2881080"/>
            <a:ext cx="1216440" cy="1216440"/>
          </a:xfrm>
          <a:prstGeom prst="ellipse">
            <a:avLst/>
          </a:prstGeom>
          <a:solidFill>
            <a:srgbClr val="e10b0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빠름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5942880" y="4527000"/>
            <a:ext cx="1216440" cy="1216440"/>
          </a:xfrm>
          <a:prstGeom prst="ellipse">
            <a:avLst/>
          </a:prstGeom>
          <a:solidFill>
            <a:srgbClr val="e10b0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빠름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5891400" y="2881080"/>
            <a:ext cx="1216440" cy="121644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느림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087800" y="4584600"/>
            <a:ext cx="1216440" cy="1216440"/>
          </a:xfrm>
          <a:prstGeom prst="ellipse">
            <a:avLst/>
          </a:prstGeom>
          <a:solidFill>
            <a:srgbClr val="ffff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느림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 flipV="1" rot="5086800">
            <a:off x="1751760" y="2789640"/>
            <a:ext cx="3453480" cy="30700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2508120" y="4063320"/>
            <a:ext cx="1488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좌측선회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 rot="15975000">
            <a:off x="4012200" y="2547360"/>
            <a:ext cx="1366920" cy="157212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1"/>
          <p:cNvSpPr/>
          <p:nvPr/>
        </p:nvSpPr>
        <p:spPr>
          <a:xfrm rot="4969200">
            <a:off x="5867640" y="4515120"/>
            <a:ext cx="1366920" cy="157212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2"/>
          <p:cNvSpPr/>
          <p:nvPr/>
        </p:nvSpPr>
        <p:spPr>
          <a:xfrm flipH="1" rot="5920800">
            <a:off x="5932080" y="2516040"/>
            <a:ext cx="1225440" cy="157212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bg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3"/>
          <p:cNvSpPr/>
          <p:nvPr/>
        </p:nvSpPr>
        <p:spPr>
          <a:xfrm flipH="1" rot="16594800">
            <a:off x="4085280" y="4592160"/>
            <a:ext cx="1225440" cy="157212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bg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0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4" descr=""/>
          <p:cNvPicPr/>
          <p:nvPr/>
        </p:nvPicPr>
        <p:blipFill>
          <a:blip r:embed="rId1"/>
          <a:stretch/>
        </p:blipFill>
        <p:spPr>
          <a:xfrm>
            <a:off x="2103120" y="1542240"/>
            <a:ext cx="4955760" cy="4766400"/>
          </a:xfrm>
          <a:prstGeom prst="rect">
            <a:avLst/>
          </a:prstGeom>
          <a:ln>
            <a:noFill/>
          </a:ln>
        </p:spPr>
      </p:pic>
      <p:sp>
        <p:nvSpPr>
          <p:cNvPr id="352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멀티콥터의 구조와 비행원리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203400" y="947160"/>
            <a:ext cx="8687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모터의 회전방향과 진행방향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54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85800" y="1752480"/>
            <a:ext cx="7769880" cy="18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2. ROS</a:t>
            </a:r>
            <a:r>
              <a:rPr b="1" lang="en-US" sz="48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로 제어하기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356" name="Picture 12" descr=""/>
          <p:cNvPicPr/>
          <p:nvPr/>
        </p:nvPicPr>
        <p:blipFill>
          <a:blip r:embed="rId1"/>
          <a:stretch/>
        </p:blipFill>
        <p:spPr>
          <a:xfrm>
            <a:off x="1492560" y="146304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357" name="CustomShape 2"/>
          <p:cNvSpPr/>
          <p:nvPr/>
        </p:nvSpPr>
        <p:spPr>
          <a:xfrm>
            <a:off x="2743200" y="1995120"/>
            <a:ext cx="57603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AuTurbo 2019 MultiCopter Control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914400" y="548640"/>
            <a:ext cx="31071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픽스 호크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(Pixhawk)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097280" y="3814200"/>
            <a:ext cx="7130520" cy="21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기반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ardupilot &amp; px4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지원하는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H/W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3dr-solo, intel-aero, nvidia-jetson, ardrone, edge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등에서 사용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다양한 플랫폼 지원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FC (Flight Contoler)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Rover, Helicopter, Multicopter, Boat, Submarin, V-Tol, Tiltroter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다양한 센서류 지원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Optical flow, Sonar, Lidar, ADS-B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365760" y="1737360"/>
            <a:ext cx="2650680" cy="153936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6035040" y="1280160"/>
            <a:ext cx="2376360" cy="237636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3"/>
          <a:stretch/>
        </p:blipFill>
        <p:spPr>
          <a:xfrm>
            <a:off x="3291840" y="1188720"/>
            <a:ext cx="2284920" cy="2284920"/>
          </a:xfrm>
          <a:prstGeom prst="rect">
            <a:avLst/>
          </a:prstGeom>
          <a:ln>
            <a:noFill/>
          </a:ln>
        </p:spPr>
      </p:pic>
      <p:pic>
        <p:nvPicPr>
          <p:cNvPr id="363" name="Picture 12" descr=""/>
          <p:cNvPicPr/>
          <p:nvPr/>
        </p:nvPicPr>
        <p:blipFill>
          <a:blip r:embed="rId4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22960" y="548640"/>
            <a:ext cx="28328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MAVLINK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731520" y="1371600"/>
            <a:ext cx="7770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MAVLink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는 소형 비행체에 적합하도록 매우 가볍고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헤더만 가지는 메시지 마샬링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(marshalling)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라이브러리입니다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MAVLink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는 모던 하이브리드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publish-subscribe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구조와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point-to-point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디자인 패턴을 따릅니다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: mission protocol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protocol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처럼 설정 서브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프로토콜들은 두지점간 통신시에 재전송이 가능하지만 데이터 스트림은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을 내보냅니다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MAVLink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는 매우 제한된 통신 대역을 가지는 어플리케이션에 최적화되어 있어서 추가 프레임이 필요없습니다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C/C++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참조 구현은 제한된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 플래쉬 메모리의 리소스 제약이 있는 시스템에 최적화되어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제조사가 다른 컴포넌트들끼리 상호운용성이 가능한 인터페이스를 제공하는 다양한 제품이 이미 출시되어 필드검증을 받았습니다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6" name="Picture 12" descr=""/>
          <p:cNvPicPr/>
          <p:nvPr/>
        </p:nvPicPr>
        <p:blipFill>
          <a:blip r:embed="rId1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40080" y="822960"/>
            <a:ext cx="81363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Ardupilot</a:t>
            </a:r>
            <a:r>
              <a:rPr b="0" lang="en-US" sz="16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연결하기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준비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0. QGroundContorl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소프트웨어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픽스호크를 설정 및 컨트롤 하는 소프트웨어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ff8119"/>
                </a:solidFill>
                <a:uFillTx/>
                <a:latin typeface="Noto Sans CJK SC Regular"/>
                <a:ea typeface="Noto Sans CJK SC Regular"/>
                <a:hlinkClick r:id="rId1"/>
              </a:rPr>
              <a:t>https://docs.qgroundcontrol.com/en/getting_started/download_and_install.html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chmod +x ./QGroundControl.AppImage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./QGroundControl.AppImage  (or double click)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0-1.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구글플레이스토어에서 스마트폰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태블릿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에 설치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1.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픽스호크를 컴퓨터와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USB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로 연결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라즈베리 파이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오드로이드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라떼판다 등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serial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을 이용하여 연결 가능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/dev/ttyS0 )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lsusb dev/ttyACM* </a:t>
            </a: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확인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2. QgroundContorl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실행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./QGroundControl.AppImage  (or double click)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3.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화면을 멍하니 바라보기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... 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뭐가 뭔지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...)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368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731880" y="914760"/>
            <a:ext cx="81363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Ardupilot</a:t>
            </a:r>
            <a:r>
              <a:rPr b="0" lang="en-US" sz="16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을 </a:t>
            </a:r>
            <a:r>
              <a:rPr b="0" lang="en-US" sz="16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ROS</a:t>
            </a:r>
            <a:r>
              <a:rPr b="0" lang="en-US" sz="16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와 연결하기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준비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(2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인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sudo apt-get install ros-melodic-mavros ros-melodic-mavros-extras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1.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픽스호크를 컴퓨터와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USB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로 연결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라즈베리 파이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오드로이드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라떼판다 등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serial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을 이용하여 연결 가능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/dev/ttyS0 )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    </a:t>
            </a: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lsusb dev/ttyACM*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2.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터미널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1 ==&gt; </a:t>
            </a: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roscore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터미널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2 ==&gt;</a:t>
            </a: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roslaunch mavros apm.launch fcu_url:=/dev/ttyACM0 gcs_url:=udp:</a:t>
            </a:r>
            <a:r>
              <a:rPr b="0" lang="en-US" sz="1400" spc="-1" strike="noStrike" u="sng">
                <a:solidFill>
                  <a:srgbClr val="ff8119"/>
                </a:solidFill>
                <a:uFillTx/>
                <a:latin typeface="Noto Sans CJK SC Regular"/>
                <a:ea typeface="Noto Sans CJK SC Regular"/>
                <a:hlinkClick r:id="rId1"/>
              </a:rPr>
              <a:t>//@192.168.0.x</a:t>
            </a: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:14550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3.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원격 컴퓨터에서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groundContorl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실행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스마트 폰 가능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     </a:t>
            </a:r>
            <a:r>
              <a:rPr b="0" lang="en-US" sz="1400" spc="-1" strike="noStrike">
                <a:solidFill>
                  <a:srgbClr val="820f71"/>
                </a:solidFill>
                <a:latin typeface="Noto Sans CJK SC Regular"/>
                <a:ea typeface="Noto Sans CJK SC Regular"/>
              </a:rPr>
              <a:t>./QGroundControl.AppImage  (or double click)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4.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화면을 멍하니 바라보기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... (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지도는 알꺼 같은데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...)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370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57560" y="640080"/>
            <a:ext cx="81363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픽스호크가 없어요</a:t>
            </a: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! (Gazebo</a:t>
            </a: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로 돌려보기</a:t>
            </a: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1.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우선 내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PC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에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ArduPilot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이 있는것처럼 만들어 줍니다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git clone https://github.com/ArduPilot/ardupilot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cd ardupilot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git submodule update --init –recursive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2.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추가로 필요한 패키지 설치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cd ardupilot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Tools/scripts/install-prereqs-ubuntu.sh -y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3.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환경 구성 파일 다시 로드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 ~/.profile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   (or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로그아웃 하고 재 로그인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이제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waf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로 빌드가 가능해야 합니다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4.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시뮬레이션에 사용할 모델 빌드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cd ardupilot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./waf configure –board fmuv3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./waf copter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펌웨어 파일이 완성되면 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ardupilot/ArduCopter/Build/fmuv3/bin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폴더 안에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     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arducopter.bin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펌웨어 파일이 생성 됩니다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372" name="Picture 12" descr=""/>
          <p:cNvPicPr/>
          <p:nvPr/>
        </p:nvPicPr>
        <p:blipFill>
          <a:blip r:embed="rId1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8600" y="4610160"/>
            <a:ext cx="8227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481680" y="1594080"/>
            <a:ext cx="82044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Frame(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프레임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Flight Controller(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비행조종 컨트롤러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Motor(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모터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ESC-Electronic Speed Controller(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변속기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Propellers(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프로펠러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Lipo Battery(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리튬폴리머 배터리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 marL="365760" indent="-2534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"/>
            </a:pP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각종 센서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(sonar, camera, lidar, telemetry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등</a:t>
            </a:r>
            <a:r>
              <a:rPr b="1" lang="en-US" sz="27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203400" y="242640"/>
            <a:ext cx="68994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멀티콥터 – 구성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5" name="Picture 12" descr=""/>
          <p:cNvPicPr/>
          <p:nvPr/>
        </p:nvPicPr>
        <p:blipFill>
          <a:blip r:embed="rId1"/>
          <a:stretch/>
        </p:blipFill>
        <p:spPr>
          <a:xfrm>
            <a:off x="8503920" y="36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indefinite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9000" y="548640"/>
            <a:ext cx="81363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픽스호크가 없어요</a:t>
            </a: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! (Gazebo</a:t>
            </a: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로 돌려보기</a:t>
            </a:r>
            <a:r>
              <a:rPr b="0" lang="en-US" sz="18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5.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가제보 플러그인 설치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(ardupilot plugin)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git clone https: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//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github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com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/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khancyr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/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ardupilot_gazebo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cd ardupilot_gazebo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mkdir build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cd build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cmake 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make 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-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j4(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자신의 컴퓨터에 맞게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sudo make install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6.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가제보 실행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gazebo 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--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verbose worlds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/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iris_arducopter_runway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world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cd 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~/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ardupilot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/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ArduCopter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sim_vehicle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.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py 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-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f gazebo</a:t>
            </a:r>
            <a:r>
              <a:rPr b="1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-</a:t>
            </a: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iris (--console --map)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위에서 다운받은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QgroundContorl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실행하면 자동 접속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6-1.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원격 컴퓨터로 컨트롤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f187c"/>
                </a:solidFill>
                <a:latin typeface="Noto Sans CJK SC Regular"/>
                <a:ea typeface="Noto Sans CJK SC Regular"/>
              </a:rPr>
              <a:t>roslaunch mavros apm.launch fcu_url:=udp://127.0.0.1:14550@ gcs_url:=udp://@172.30.1.32:14550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7. </a:t>
            </a:r>
            <a:r>
              <a:rPr b="0" lang="en-US" sz="1400" spc="-1" strike="noStrike">
                <a:solidFill>
                  <a:srgbClr val="000000"/>
                </a:solidFill>
                <a:latin typeface="Noto Sans CJK SC Regular"/>
                <a:ea typeface="Noto Sans CJK SC Regular"/>
              </a:rPr>
              <a:t>이착륙 및 자동비행미션 수행 해보기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4" name="Picture 12" descr=""/>
          <p:cNvPicPr/>
          <p:nvPr/>
        </p:nvPicPr>
        <p:blipFill>
          <a:blip r:embed="rId1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그림 6" descr=""/>
          <p:cNvPicPr/>
          <p:nvPr/>
        </p:nvPicPr>
        <p:blipFill>
          <a:blip r:embed="rId1"/>
          <a:stretch/>
        </p:blipFill>
        <p:spPr>
          <a:xfrm>
            <a:off x="4393080" y="2834640"/>
            <a:ext cx="4566240" cy="221868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203400" y="242640"/>
            <a:ext cx="68994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멀티콥터의 구성과 원리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95640" y="1196640"/>
            <a:ext cx="835056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멀티콥터의 구성 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- 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비행체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9" name="그림 2" descr=""/>
          <p:cNvPicPr/>
          <p:nvPr/>
        </p:nvPicPr>
        <p:blipFill>
          <a:blip r:embed="rId2"/>
          <a:stretch/>
        </p:blipFill>
        <p:spPr>
          <a:xfrm>
            <a:off x="506880" y="2719800"/>
            <a:ext cx="3783600" cy="231660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323280" y="3246480"/>
            <a:ext cx="599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모터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593960" y="3972960"/>
            <a:ext cx="599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모터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2046240" y="2981880"/>
            <a:ext cx="468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6675120" y="2653200"/>
            <a:ext cx="46872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549360" y="4853880"/>
            <a:ext cx="1020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착륙장치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5957280" y="4987440"/>
            <a:ext cx="1020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착륙장치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1993680" y="4618080"/>
            <a:ext cx="810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카메라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793800" y="2541960"/>
            <a:ext cx="1020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프로펠러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4572000" y="3108960"/>
            <a:ext cx="1020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프로펠러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8046720" y="3108960"/>
            <a:ext cx="38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3"/>
          <p:cNvSpPr/>
          <p:nvPr/>
        </p:nvSpPr>
        <p:spPr>
          <a:xfrm>
            <a:off x="3017880" y="3535920"/>
            <a:ext cx="38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4"/>
          <p:cNvSpPr/>
          <p:nvPr/>
        </p:nvSpPr>
        <p:spPr>
          <a:xfrm>
            <a:off x="7708680" y="5191560"/>
            <a:ext cx="599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가드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2" name="Picture 12" descr=""/>
          <p:cNvPicPr/>
          <p:nvPr/>
        </p:nvPicPr>
        <p:blipFill>
          <a:blip r:embed="rId3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03400" y="242640"/>
            <a:ext cx="68994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멀티콥터 – 구성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95640" y="1196640"/>
            <a:ext cx="835056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멀티콥터의 구성 – 조종기</a:t>
            </a: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(GCS)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709560" y="2205000"/>
            <a:ext cx="7722360" cy="390276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1991160" y="3085920"/>
            <a:ext cx="1861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터치스크린모니터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5693760" y="3025800"/>
            <a:ext cx="18615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터치스크린모니터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1705680" y="4375080"/>
            <a:ext cx="73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Stick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243400" y="4000320"/>
            <a:ext cx="733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Stick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1446120" y="4030200"/>
            <a:ext cx="162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살포</a:t>
            </a: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짐벌레버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6692760" y="3925440"/>
            <a:ext cx="1627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살포</a:t>
            </a: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짐벌레버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1562400" y="5079600"/>
            <a:ext cx="1020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메뉴버튼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0"/>
          <p:cNvSpPr/>
          <p:nvPr/>
        </p:nvSpPr>
        <p:spPr>
          <a:xfrm>
            <a:off x="3213000" y="4479840"/>
            <a:ext cx="1107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RTH</a:t>
            </a: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버튼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5656320" y="4779720"/>
            <a:ext cx="1107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RTH</a:t>
            </a:r>
            <a:r>
              <a:rPr b="0" lang="en-US" sz="1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버튼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5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395640" y="1989000"/>
            <a:ext cx="4150080" cy="4294800"/>
          </a:xfrm>
          <a:prstGeom prst="rect">
            <a:avLst/>
          </a:prstGeom>
          <a:ln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395640" y="968760"/>
            <a:ext cx="835056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멀티콥터작동 원리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03400" y="242640"/>
            <a:ext cx="68994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멀티콥터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9" name="그림 3" descr=""/>
          <p:cNvPicPr/>
          <p:nvPr/>
        </p:nvPicPr>
        <p:blipFill>
          <a:blip r:embed="rId2"/>
          <a:stretch/>
        </p:blipFill>
        <p:spPr>
          <a:xfrm>
            <a:off x="4547880" y="1989000"/>
            <a:ext cx="4233960" cy="4290480"/>
          </a:xfrm>
          <a:prstGeom prst="rect">
            <a:avLst/>
          </a:prstGeom>
          <a:ln>
            <a:noFill/>
          </a:ln>
        </p:spPr>
      </p:pic>
      <p:pic>
        <p:nvPicPr>
          <p:cNvPr id="270" name="Picture 12" descr=""/>
          <p:cNvPicPr/>
          <p:nvPr/>
        </p:nvPicPr>
        <p:blipFill>
          <a:blip r:embed="rId3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6840" y="1124640"/>
            <a:ext cx="835056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기체의 상태를 계측하는 센서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03400" y="242640"/>
            <a:ext cx="68994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멀티콥터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38840" y="1895040"/>
            <a:ext cx="799020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5640" indent="-2833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자이로 센서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: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회전을 계측하는 센서</a:t>
            </a:r>
            <a:endParaRPr b="0" lang="en-US" sz="2000" spc="-1" strike="noStrike">
              <a:latin typeface="Arial"/>
            </a:endParaRPr>
          </a:p>
          <a:p>
            <a:pPr marL="395640" indent="-2833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가속도 센서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: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기체의 기울어지는 속도를 계측</a:t>
            </a:r>
            <a:endParaRPr b="0" lang="en-US" sz="2000" spc="-1" strike="noStrike">
              <a:latin typeface="Arial"/>
            </a:endParaRPr>
          </a:p>
          <a:p>
            <a:pPr marL="395640" indent="-2833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기압센서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초음파센서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광학센서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66840" y="3478320"/>
            <a:ext cx="835056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pc="-1" strike="noStrike">
                <a:solidFill>
                  <a:srgbClr val="a4171e"/>
                </a:solidFill>
                <a:latin typeface="나눔바른고딕"/>
                <a:ea typeface="나눔바른고딕"/>
              </a:rPr>
              <a:t>자세제어 원리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438840" y="4248360"/>
            <a:ext cx="799020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5640" indent="-2833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가속도 센서로부터 얻은 기울기를 근거로 기울어진쪽의 로터의 출력을 증가시키고 자이로센서로부터 얻은 회전상태를 근거로 모터를 제어한다</a:t>
            </a:r>
            <a:endParaRPr b="0" lang="en-US" sz="2000" spc="-1" strike="noStrike">
              <a:latin typeface="Arial"/>
            </a:endParaRPr>
          </a:p>
          <a:p>
            <a:pPr marL="395640" indent="-2833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GPS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모드 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: GPS</a:t>
            </a:r>
            <a:r>
              <a:rPr b="1" lang="en-US" sz="2000" spc="-1" strike="noStrike">
                <a:solidFill>
                  <a:srgbClr val="000000"/>
                </a:solidFill>
                <a:latin typeface="나눔바른고딕"/>
                <a:ea typeface="나눔바른고딕"/>
              </a:rPr>
              <a:t>가 제공한 위치정보를 근거로 제자리 비행 할 수 있도록 제어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6" name="Picture 12" descr=""/>
          <p:cNvPicPr/>
          <p:nvPr/>
        </p:nvPicPr>
        <p:blipFill>
          <a:blip r:embed="rId1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2016720" y="1740960"/>
            <a:ext cx="6303600" cy="420192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멀티콥터에 작용하는 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94920" y="3852000"/>
            <a:ext cx="2621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Yawing : Rudder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160800" y="5417640"/>
            <a:ext cx="2952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Pitching : Elevator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04720" y="1212120"/>
            <a:ext cx="1485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조종원리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584360" y="2628000"/>
            <a:ext cx="1176120" cy="12229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3934800" y="1814760"/>
            <a:ext cx="2046600" cy="1222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7"/>
          <p:cNvSpPr/>
          <p:nvPr/>
        </p:nvSpPr>
        <p:spPr>
          <a:xfrm rot="14212200">
            <a:off x="2608200" y="3903840"/>
            <a:ext cx="2046600" cy="1222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8"/>
          <p:cNvSpPr/>
          <p:nvPr/>
        </p:nvSpPr>
        <p:spPr>
          <a:xfrm>
            <a:off x="5552640" y="1878840"/>
            <a:ext cx="2570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Rolling : Aileron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6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멀티콥터에 작용하는 힘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88" name="그림 5" descr=""/>
          <p:cNvPicPr/>
          <p:nvPr/>
        </p:nvPicPr>
        <p:blipFill>
          <a:blip r:embed="rId1"/>
          <a:stretch/>
        </p:blipFill>
        <p:spPr>
          <a:xfrm rot="21445200">
            <a:off x="3004920" y="2324880"/>
            <a:ext cx="5790960" cy="290376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 flipV="1">
            <a:off x="5901120" y="1211400"/>
            <a:ext cx="360" cy="25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77840">
            <a:solidFill>
              <a:schemeClr val="accent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"/>
          <p:cNvSpPr/>
          <p:nvPr/>
        </p:nvSpPr>
        <p:spPr>
          <a:xfrm>
            <a:off x="5901120" y="3778560"/>
            <a:ext cx="360" cy="23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778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6478920" y="526248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중력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510240" y="111060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양력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66800" y="3136680"/>
            <a:ext cx="31251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양력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중력”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311400" y="1212120"/>
            <a:ext cx="40363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제자리비행</a:t>
            </a:r>
            <a:r>
              <a:rPr b="1" lang="en-US" sz="28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(Hovering)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5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203400" y="242640"/>
            <a:ext cx="6900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latin typeface="나눔바른고딕"/>
                <a:ea typeface="나눔바른고딕"/>
              </a:rPr>
              <a:t>비행원리 – 멀티콥터에 작용하는 힘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7" name="그림 5" descr=""/>
          <p:cNvPicPr/>
          <p:nvPr/>
        </p:nvPicPr>
        <p:blipFill>
          <a:blip r:embed="rId1"/>
          <a:stretch/>
        </p:blipFill>
        <p:spPr>
          <a:xfrm rot="20923200">
            <a:off x="3004200" y="2325240"/>
            <a:ext cx="5790960" cy="2903760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 flipH="1">
            <a:off x="4764600" y="3778560"/>
            <a:ext cx="113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 flipH="1" flipV="1">
            <a:off x="5898960" y="1031040"/>
            <a:ext cx="360" cy="27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accent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"/>
          <p:cNvSpPr/>
          <p:nvPr/>
        </p:nvSpPr>
        <p:spPr>
          <a:xfrm flipH="1" flipV="1">
            <a:off x="4764600" y="1031040"/>
            <a:ext cx="1134720" cy="27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4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5"/>
          <p:cNvSpPr/>
          <p:nvPr/>
        </p:nvSpPr>
        <p:spPr>
          <a:xfrm flipV="1">
            <a:off x="4765320" y="1031760"/>
            <a:ext cx="360" cy="2746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6"/>
          <p:cNvSpPr/>
          <p:nvPr/>
        </p:nvSpPr>
        <p:spPr>
          <a:xfrm>
            <a:off x="4765320" y="1031760"/>
            <a:ext cx="113580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7"/>
          <p:cNvSpPr/>
          <p:nvPr/>
        </p:nvSpPr>
        <p:spPr>
          <a:xfrm>
            <a:off x="5901120" y="3778560"/>
            <a:ext cx="360" cy="23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accent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8"/>
          <p:cNvSpPr/>
          <p:nvPr/>
        </p:nvSpPr>
        <p:spPr>
          <a:xfrm>
            <a:off x="5901120" y="3701160"/>
            <a:ext cx="113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accent2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9"/>
          <p:cNvSpPr/>
          <p:nvPr/>
        </p:nvSpPr>
        <p:spPr>
          <a:xfrm>
            <a:off x="6478920" y="526248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중력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0"/>
          <p:cNvSpPr/>
          <p:nvPr/>
        </p:nvSpPr>
        <p:spPr>
          <a:xfrm>
            <a:off x="6510240" y="111060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양력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1"/>
          <p:cNvSpPr/>
          <p:nvPr/>
        </p:nvSpPr>
        <p:spPr>
          <a:xfrm>
            <a:off x="3710880" y="346968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추력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2"/>
          <p:cNvSpPr/>
          <p:nvPr/>
        </p:nvSpPr>
        <p:spPr>
          <a:xfrm>
            <a:off x="7548120" y="3312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항력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13"/>
          <p:cNvSpPr/>
          <p:nvPr/>
        </p:nvSpPr>
        <p:spPr>
          <a:xfrm rot="10800000">
            <a:off x="7192080" y="7054560"/>
            <a:ext cx="2120760" cy="1404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4"/>
          <p:cNvSpPr/>
          <p:nvPr/>
        </p:nvSpPr>
        <p:spPr>
          <a:xfrm>
            <a:off x="1676160" y="3986280"/>
            <a:ext cx="1656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전진비행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15"/>
          <p:cNvSpPr/>
          <p:nvPr/>
        </p:nvSpPr>
        <p:spPr>
          <a:xfrm>
            <a:off x="772560" y="4433760"/>
            <a:ext cx="2775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추력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항력 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/ 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양력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중력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16"/>
          <p:cNvSpPr/>
          <p:nvPr/>
        </p:nvSpPr>
        <p:spPr>
          <a:xfrm>
            <a:off x="549720" y="1212120"/>
            <a:ext cx="3248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전진</a:t>
            </a:r>
            <a:r>
              <a:rPr b="1" lang="en-US" sz="28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/</a:t>
            </a:r>
            <a:r>
              <a:rPr b="1" lang="en-US" sz="2800" spc="-1" strike="noStrike">
                <a:solidFill>
                  <a:srgbClr val="a4171e"/>
                </a:solidFill>
                <a:latin typeface="Lucida Sans Unicode"/>
                <a:ea typeface="DejaVu Sans"/>
              </a:rPr>
              <a:t>후진 측면 비행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13" name="Picture 12" descr=""/>
          <p:cNvPicPr/>
          <p:nvPr/>
        </p:nvPicPr>
        <p:blipFill>
          <a:blip r:embed="rId2"/>
          <a:stretch/>
        </p:blipFill>
        <p:spPr>
          <a:xfrm>
            <a:off x="8504280" y="720"/>
            <a:ext cx="639720" cy="6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1382</TotalTime>
  <Application>LibreOffice/6.0.7.3$Linux_X86_64 LibreOffice_project/00m0$Build-3</Application>
  <Words>1705</Words>
  <Paragraphs>286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2018-03-28T00:12:59Z</dcterms:created>
  <dc:creator>Windows 사용자</dc:creator>
  <dc:description/>
  <dc:language>en-US</dc:language>
  <cp:lastModifiedBy/>
  <dcterms:modified xsi:type="dcterms:W3CDTF">2019-03-18T23:37:23Z</dcterms:modified>
  <cp:revision>169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