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60" r:id="rId4"/>
    <p:sldId id="265" r:id="rId5"/>
    <p:sldId id="277" r:id="rId6"/>
    <p:sldId id="266" r:id="rId7"/>
    <p:sldId id="279" r:id="rId8"/>
    <p:sldId id="281" r:id="rId9"/>
    <p:sldId id="282" r:id="rId10"/>
    <p:sldId id="267" r:id="rId11"/>
    <p:sldId id="284" r:id="rId12"/>
    <p:sldId id="283" r:id="rId13"/>
    <p:sldId id="286" r:id="rId14"/>
    <p:sldId id="298" r:id="rId15"/>
    <p:sldId id="293" r:id="rId16"/>
    <p:sldId id="294" r:id="rId17"/>
    <p:sldId id="297" r:id="rId18"/>
    <p:sldId id="296" r:id="rId19"/>
    <p:sldId id="299" r:id="rId20"/>
    <p:sldId id="300" r:id="rId21"/>
    <p:sldId id="301" r:id="rId22"/>
    <p:sldId id="290" r:id="rId23"/>
    <p:sldId id="289" r:id="rId24"/>
    <p:sldId id="305" r:id="rId25"/>
    <p:sldId id="304" r:id="rId26"/>
    <p:sldId id="306" r:id="rId27"/>
    <p:sldId id="302" r:id="rId28"/>
    <p:sldId id="303" r:id="rId29"/>
    <p:sldId id="26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B7DB-5193-4DF8-8569-2D57034B7A8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E41A-4BCD-4E0E-9A1C-83D6030F6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4E41A-4BCD-4E0E-9A1C-83D6030F66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4E41A-4BCD-4E0E-9A1C-83D6030F661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6" y="5517232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RBO 2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9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76671"/>
            <a:ext cx="6995120" cy="82215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794" y="1821654"/>
            <a:ext cx="8217902" cy="43045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8" y="3867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dobe Song Std L" pitchFamily="18" charset="-128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AuTURBO</a:t>
            </a:r>
            <a:r>
              <a:rPr lang="en-US" altLang="ko-KR" dirty="0" smtClean="0"/>
              <a:t> 2018</a:t>
            </a:r>
            <a:br>
              <a:rPr lang="en-US" altLang="ko-KR" dirty="0" smtClean="0"/>
            </a:br>
            <a:r>
              <a:rPr lang="en-US" altLang="ko-KR" dirty="0" smtClean="0"/>
              <a:t>ROS Programming 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정 </a:t>
            </a:r>
            <a:r>
              <a:rPr lang="ko-KR" altLang="en-US" dirty="0" err="1" smtClean="0"/>
              <a:t>려운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2018.04.11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73794" y="3129383"/>
            <a:ext cx="8217902" cy="5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/>
              <a:t>Node </a:t>
            </a:r>
            <a:r>
              <a:rPr lang="ko-KR" altLang="en-US" dirty="0" smtClean="0"/>
              <a:t>구조로 인한 </a:t>
            </a:r>
            <a:r>
              <a:rPr lang="en-US" altLang="ko-KR" dirty="0" smtClean="0"/>
              <a:t>ROS</a:t>
            </a:r>
            <a:r>
              <a:rPr lang="ko-KR" altLang="en-US" dirty="0" smtClean="0"/>
              <a:t>의 특징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0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(1) </a:t>
            </a:r>
            <a:r>
              <a:rPr lang="ko-KR" altLang="en-US" sz="4000" dirty="0" err="1" smtClean="0">
                <a:latin typeface="+mj-lt"/>
              </a:rPr>
              <a:t>다언어</a:t>
            </a:r>
            <a:r>
              <a:rPr lang="ko-KR" altLang="en-US" sz="4000" dirty="0" smtClean="0">
                <a:latin typeface="+mj-lt"/>
              </a:rPr>
              <a:t> 지원</a:t>
            </a:r>
            <a:endParaRPr lang="ko-KR" altLang="en-US" sz="40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8173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36130" y="1504108"/>
            <a:ext cx="1471742" cy="14717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54086" y="1504108"/>
            <a:ext cx="1471742" cy="1471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18173" y="3278855"/>
            <a:ext cx="1471742" cy="14717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36130" y="3278855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Decision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Maker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4086" y="3278855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18173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LiDAR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Processor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6130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Obstacle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54086" y="5053602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Python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251520" y="3493416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C++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251520" y="5283839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C#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7308304" y="1678397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Java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7308304" y="3481960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Matlab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7308304" y="5283839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b="1" dirty="0" smtClean="0">
                <a:solidFill>
                  <a:schemeClr val="tx1"/>
                </a:solidFill>
              </a:rPr>
              <a:t>tc.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0" name="이등변 삼각형 39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3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(2) </a:t>
            </a:r>
            <a:r>
              <a:rPr lang="ko-KR" altLang="en-US" sz="4000" dirty="0" smtClean="0">
                <a:latin typeface="+mj-lt"/>
              </a:rPr>
              <a:t>타 소스가 적용 가능</a:t>
            </a:r>
            <a:endParaRPr lang="ko-KR" altLang="en-US" sz="40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8173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36130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54086" y="1504108"/>
            <a:ext cx="1471742" cy="1471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18173" y="3278855"/>
            <a:ext cx="1471742" cy="14717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36130" y="3278855"/>
            <a:ext cx="1471742" cy="1471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Decision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Maker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4086" y="3278855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18173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LiDAR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Processor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6130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Obstacle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54086" y="5053602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Logitech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251520" y="4239228"/>
            <a:ext cx="1584176" cy="1065531"/>
          </a:xfrm>
          <a:prstGeom prst="wedgeRectCallout">
            <a:avLst>
              <a:gd name="adj1" fmla="val 214131"/>
              <a:gd name="adj2" fmla="val 2688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내꺼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7308304" y="1678397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Tier IV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7308304" y="3481960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ROBOTIS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0" name="이등변 삼각형 39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사각형 설명선 29"/>
          <p:cNvSpPr/>
          <p:nvPr/>
        </p:nvSpPr>
        <p:spPr>
          <a:xfrm>
            <a:off x="251520" y="5436239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Velodyne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269535" y="3027721"/>
            <a:ext cx="1584176" cy="1065531"/>
          </a:xfrm>
          <a:prstGeom prst="wedgeRectCallout">
            <a:avLst>
              <a:gd name="adj1" fmla="val 65456"/>
              <a:gd name="adj2" fmla="val 18291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친</a:t>
            </a:r>
            <a:r>
              <a:rPr lang="ko-KR" altLang="en-US" b="1" dirty="0" err="1">
                <a:solidFill>
                  <a:schemeClr val="tx1"/>
                </a:solidFill>
              </a:rPr>
              <a:t>구</a:t>
            </a:r>
            <a:r>
              <a:rPr lang="ko-KR" altLang="en-US" b="1" dirty="0" err="1" smtClean="0">
                <a:solidFill>
                  <a:schemeClr val="tx1"/>
                </a:solidFill>
              </a:rPr>
              <a:t>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(3) </a:t>
            </a:r>
            <a:r>
              <a:rPr lang="ko-KR" altLang="en-US" sz="4000" dirty="0" smtClean="0">
                <a:latin typeface="+mj-lt"/>
              </a:rPr>
              <a:t>처리 하중 분산이 가능</a:t>
            </a:r>
            <a:endParaRPr lang="ko-KR" altLang="en-US" sz="40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8173" y="1504108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36130" y="1504108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54086" y="1504108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18173" y="3278855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36130" y="3278855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Decision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Maker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4086" y="3278855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18173" y="5053602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LiDAR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Processor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6130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Obstacle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54086" y="5053602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51520" y="3429000"/>
            <a:ext cx="1584176" cy="1065531"/>
          </a:xfrm>
          <a:prstGeom prst="wedgeRectCallout">
            <a:avLst>
              <a:gd name="adj1" fmla="val 63125"/>
              <a:gd name="adj2" fmla="val -2678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로봇 내에서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0" name="이등변 삼각형 39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사각형 설명선 29"/>
          <p:cNvSpPr/>
          <p:nvPr/>
        </p:nvSpPr>
        <p:spPr>
          <a:xfrm>
            <a:off x="7308304" y="2057583"/>
            <a:ext cx="1584176" cy="1065531"/>
          </a:xfrm>
          <a:prstGeom prst="wedgeRectCallout">
            <a:avLst>
              <a:gd name="adj1" fmla="val -63395"/>
              <a:gd name="adj2" fmla="val -1551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원</a:t>
            </a:r>
            <a:r>
              <a:rPr lang="ko-KR" altLang="en-US" b="1" dirty="0">
                <a:solidFill>
                  <a:schemeClr val="tx1"/>
                </a:solidFill>
              </a:rPr>
              <a:t>격</a:t>
            </a:r>
            <a:r>
              <a:rPr lang="ko-KR" altLang="en-US" b="1" dirty="0" smtClean="0">
                <a:solidFill>
                  <a:schemeClr val="tx1"/>
                </a:solidFill>
              </a:rPr>
              <a:t> 컴퓨터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에서 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73794" y="2955155"/>
            <a:ext cx="8217902" cy="94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 smtClean="0"/>
              <a:t>ROS Communication </a:t>
            </a:r>
            <a:r>
              <a:rPr lang="ko-KR" altLang="en-US" sz="2800" dirty="0" smtClean="0"/>
              <a:t>을 통하여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ROS</a:t>
            </a:r>
            <a:r>
              <a:rPr lang="ko-KR" altLang="en-US" sz="2800" dirty="0" smtClean="0"/>
              <a:t>에서 할 수 있는 것들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67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(1) </a:t>
            </a:r>
            <a:r>
              <a:rPr lang="ko-KR" altLang="en-US" sz="4000" dirty="0" smtClean="0">
                <a:latin typeface="+mj-lt"/>
              </a:rPr>
              <a:t>디버깅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7252969" y="4509120"/>
            <a:ext cx="1584176" cy="1065531"/>
          </a:xfrm>
          <a:prstGeom prst="wedgeRectCallout">
            <a:avLst>
              <a:gd name="adj1" fmla="val 11817"/>
              <a:gd name="adj2" fmla="val -222687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뭐야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값이 왜이래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7402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55359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57331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17213" y="1772979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4478638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302208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5400000">
            <a:off x="2667985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136155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313315" y="3356992"/>
            <a:ext cx="4560065" cy="2736304"/>
            <a:chOff x="2313315" y="3356992"/>
            <a:chExt cx="4560065" cy="2736304"/>
          </a:xfrm>
        </p:grpSpPr>
        <p:pic>
          <p:nvPicPr>
            <p:cNvPr id="2050" name="Picture 2" descr="관련 이미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425" y="4509120"/>
              <a:ext cx="1152928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 rot="10800000">
              <a:off x="2642484" y="3356992"/>
              <a:ext cx="3901729" cy="721276"/>
              <a:chOff x="2642484" y="2932586"/>
              <a:chExt cx="3901729" cy="1145682"/>
            </a:xfrm>
          </p:grpSpPr>
          <p:sp>
            <p:nvSpPr>
              <p:cNvPr id="73" name="오른쪽 화살표 72"/>
              <p:cNvSpPr/>
              <p:nvPr/>
            </p:nvSpPr>
            <p:spPr>
              <a:xfrm rot="16200000">
                <a:off x="2203396" y="3371674"/>
                <a:ext cx="1145681" cy="267506"/>
              </a:xfrm>
              <a:prstGeom prst="rightArrow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rot="16200000">
                <a:off x="5837619" y="3371675"/>
                <a:ext cx="1145681" cy="267506"/>
              </a:xfrm>
              <a:prstGeom prst="rightArrow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313315" y="4221088"/>
              <a:ext cx="925842" cy="1600438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[1, 3, 4, …]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[0, 2, 5, …]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[1, 3, 1, …]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…</a:t>
              </a:r>
              <a:endParaRPr lang="en-US" altLang="ko-KR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47538" y="4221088"/>
              <a:ext cx="925842" cy="1600438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152.2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158.0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156.2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…</a:t>
              </a:r>
              <a:endParaRPr lang="en-US" altLang="ko-KR" sz="14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(2) </a:t>
            </a:r>
            <a:r>
              <a:rPr lang="ko-KR" altLang="en-US" sz="4000" dirty="0" smtClean="0">
                <a:latin typeface="+mj-lt"/>
              </a:rPr>
              <a:t>기록</a:t>
            </a:r>
            <a:endParaRPr lang="ko-KR" altLang="en-US" sz="4000" dirty="0">
              <a:latin typeface="+mj-lt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7402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55359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57331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17213" y="1772979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4478638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302208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5400000">
            <a:off x="2667985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136155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13315" y="4221088"/>
            <a:ext cx="925842" cy="160043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</a:rPr>
              <a:t>[1, 3, 4,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[0, 2, 5,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[1, 3, 1,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…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2415600" y="3583876"/>
            <a:ext cx="721275" cy="267506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17" y="4842607"/>
            <a:ext cx="722343" cy="7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(2) </a:t>
            </a:r>
            <a:r>
              <a:rPr lang="ko-KR" altLang="en-US" sz="4000" dirty="0" smtClean="0">
                <a:latin typeface="+mj-lt"/>
              </a:rPr>
              <a:t>기록</a:t>
            </a:r>
            <a:endParaRPr lang="ko-KR" altLang="en-US" sz="4000" dirty="0">
              <a:latin typeface="+mj-lt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7402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55359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57331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17213" y="1772979"/>
            <a:ext cx="1471742" cy="147174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Camera</a:t>
            </a:r>
            <a:b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Imager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4478638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302208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136155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13315" y="4221088"/>
            <a:ext cx="925842" cy="160043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</a:rPr>
              <a:t>[1, 3, 4,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[0, 2, 5,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[1, 3, 1,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…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2415600" y="3583876"/>
            <a:ext cx="721275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17" y="4842607"/>
            <a:ext cx="722343" cy="7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lay butt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14" y="4221088"/>
            <a:ext cx="554750" cy="4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(3) </a:t>
            </a:r>
            <a:r>
              <a:rPr lang="ko-KR" altLang="en-US" sz="4000" dirty="0" smtClean="0">
                <a:latin typeface="+mj-lt"/>
              </a:rPr>
              <a:t>원격 통신</a:t>
            </a:r>
            <a:endParaRPr lang="ko-KR" altLang="en-US" sz="4000" dirty="0">
              <a:latin typeface="+mj-lt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3888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8184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199801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1342" y="1772979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5105124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928694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762641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04971" y="2852936"/>
            <a:ext cx="925842" cy="1600438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</a:rPr>
              <a:t>[1, 3, 4,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[0, 2, 5,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[1, 3, 1,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…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pic>
        <p:nvPicPr>
          <p:cNvPr id="8196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1" y="4228920"/>
            <a:ext cx="1584773" cy="158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61" y="1772979"/>
            <a:ext cx="992352" cy="9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server comput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60" y="4013194"/>
            <a:ext cx="322595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1952678" y="2375099"/>
            <a:ext cx="360638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058839" y="2375099"/>
            <a:ext cx="360638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73794" y="2955155"/>
            <a:ext cx="8217902" cy="94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 smtClean="0"/>
              <a:t>인터넷 통신을 한다고</a:t>
            </a:r>
            <a:r>
              <a:rPr lang="en-US" altLang="ko-KR" sz="2800" dirty="0" smtClean="0"/>
              <a:t>?</a:t>
            </a:r>
            <a:br>
              <a:rPr lang="en-US" altLang="ko-KR" sz="2800" dirty="0" smtClean="0"/>
            </a:br>
            <a:r>
              <a:rPr lang="ko-KR" altLang="en-US" sz="2800" dirty="0" smtClean="0"/>
              <a:t>뭔 말이여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74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3794" y="1821654"/>
            <a:ext cx="8217902" cy="4304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2018/04/04 –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오리엔테이션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내용 전달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2018/04/11 – ROS </a:t>
            </a:r>
            <a:r>
              <a:rPr lang="ko-KR" altLang="en-US" dirty="0"/>
              <a:t>강의 </a:t>
            </a:r>
            <a:r>
              <a:rPr lang="en-US" altLang="ko-KR" dirty="0"/>
              <a:t>1 (ROS </a:t>
            </a:r>
            <a:r>
              <a:rPr lang="ko-KR" altLang="en-US" dirty="0"/>
              <a:t>전체 구조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2018/04/18 – ROS </a:t>
            </a:r>
            <a:r>
              <a:rPr lang="ko-KR" altLang="en-US" dirty="0"/>
              <a:t>강의 </a:t>
            </a:r>
            <a:r>
              <a:rPr lang="en-US" altLang="ko-KR" dirty="0"/>
              <a:t>2 (ROS Topic/Service/Action)</a:t>
            </a:r>
          </a:p>
          <a:p>
            <a:r>
              <a:rPr lang="en-US" altLang="ko-KR" dirty="0"/>
              <a:t>2018/04/25 – ROS </a:t>
            </a:r>
            <a:r>
              <a:rPr lang="ko-KR" altLang="en-US" dirty="0"/>
              <a:t>강의 </a:t>
            </a:r>
            <a:r>
              <a:rPr lang="en-US" altLang="ko-KR" dirty="0"/>
              <a:t>3 (ROS</a:t>
            </a:r>
            <a:r>
              <a:rPr lang="ko-KR" altLang="en-US" dirty="0"/>
              <a:t>↔</a:t>
            </a:r>
            <a:r>
              <a:rPr lang="en-US" altLang="ko-KR" dirty="0" err="1"/>
              <a:t>OpenCV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2018/05/02 – ROS </a:t>
            </a:r>
            <a:r>
              <a:rPr lang="ko-KR" altLang="en-US" dirty="0"/>
              <a:t>강의 </a:t>
            </a:r>
            <a:r>
              <a:rPr lang="en-US" altLang="ko-KR" dirty="0"/>
              <a:t>4 (ROS</a:t>
            </a:r>
            <a:r>
              <a:rPr lang="ko-KR" altLang="en-US" dirty="0"/>
              <a:t>↔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2018/05/09</a:t>
            </a:r>
            <a:r>
              <a:rPr lang="ko-KR" altLang="en-US" dirty="0"/>
              <a:t> </a:t>
            </a:r>
            <a:r>
              <a:rPr lang="en-US" altLang="ko-KR" dirty="0"/>
              <a:t>– ROS </a:t>
            </a:r>
            <a:r>
              <a:rPr lang="ko-KR" altLang="en-US" dirty="0"/>
              <a:t>강의 </a:t>
            </a:r>
            <a:r>
              <a:rPr lang="en-US" altLang="ko-KR" dirty="0"/>
              <a:t>5 (ROS</a:t>
            </a:r>
            <a:r>
              <a:rPr lang="ko-KR" altLang="en-US" dirty="0"/>
              <a:t>↔</a:t>
            </a:r>
            <a:r>
              <a:rPr lang="en-US" altLang="ko-KR" dirty="0"/>
              <a:t>Gazebo)</a:t>
            </a:r>
          </a:p>
          <a:p>
            <a:r>
              <a:rPr lang="en-US" altLang="ko-KR" dirty="0"/>
              <a:t>2018/05/16 – ROS </a:t>
            </a:r>
            <a:r>
              <a:rPr lang="ko-KR" altLang="en-US" dirty="0"/>
              <a:t>강의 </a:t>
            </a:r>
            <a:r>
              <a:rPr lang="en-US" altLang="ko-KR" dirty="0"/>
              <a:t>6 (ROS</a:t>
            </a:r>
            <a:r>
              <a:rPr lang="ko-KR" altLang="en-US" dirty="0"/>
              <a:t>↔</a:t>
            </a:r>
            <a:r>
              <a:rPr lang="en-US" altLang="ko-KR" dirty="0"/>
              <a:t>TurtleBot3)</a:t>
            </a:r>
          </a:p>
          <a:p>
            <a:r>
              <a:rPr lang="en-US" altLang="ko-KR" dirty="0"/>
              <a:t>2018/05/23 – ROS </a:t>
            </a:r>
            <a:r>
              <a:rPr lang="ko-KR" altLang="en-US" dirty="0"/>
              <a:t>강의 </a:t>
            </a:r>
            <a:r>
              <a:rPr lang="en-US" altLang="ko-KR" dirty="0"/>
              <a:t>7 (ROS</a:t>
            </a:r>
            <a:r>
              <a:rPr lang="ko-KR" altLang="en-US" dirty="0"/>
              <a:t>↔</a:t>
            </a:r>
            <a:r>
              <a:rPr lang="en-US" altLang="ko-KR" dirty="0"/>
              <a:t>Java, Android)</a:t>
            </a:r>
          </a:p>
          <a:p>
            <a:r>
              <a:rPr lang="en-US" altLang="ko-KR" dirty="0"/>
              <a:t>2018/05/28 – </a:t>
            </a:r>
            <a:r>
              <a:rPr lang="ko-KR" altLang="en-US" dirty="0"/>
              <a:t>예비일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3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+mj-lt"/>
              </a:rPr>
              <a:t>ROS</a:t>
            </a:r>
            <a:r>
              <a:rPr lang="ko-KR" altLang="en-US" sz="4000" dirty="0">
                <a:latin typeface="+mj-lt"/>
              </a:rPr>
              <a:t>는 </a:t>
            </a:r>
            <a:r>
              <a:rPr lang="en-US" altLang="ko-KR" sz="4000" dirty="0">
                <a:latin typeface="+mj-lt"/>
              </a:rPr>
              <a:t>TCP/IP </a:t>
            </a:r>
            <a:r>
              <a:rPr lang="ko-KR" altLang="en-US" sz="4000" dirty="0" smtClean="0">
                <a:latin typeface="+mj-lt"/>
              </a:rPr>
              <a:t>통신 기반 </a:t>
            </a:r>
            <a:r>
              <a:rPr lang="ko-KR" altLang="en-US" sz="4000" dirty="0">
                <a:latin typeface="+mj-lt"/>
              </a:rPr>
              <a:t>구동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1111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사각형 설명선 3"/>
          <p:cNvSpPr/>
          <p:nvPr/>
        </p:nvSpPr>
        <p:spPr>
          <a:xfrm>
            <a:off x="802750" y="1678398"/>
            <a:ext cx="1584176" cy="1065531"/>
          </a:xfrm>
          <a:prstGeom prst="wedgeRectCallout">
            <a:avLst>
              <a:gd name="adj1" fmla="val 60792"/>
              <a:gd name="adj2" fmla="val 156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ROS Core</a:t>
            </a:r>
            <a:endParaRPr lang="ko-KR" altLang="en-US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706326" y="2131727"/>
            <a:ext cx="3952192" cy="3765996"/>
            <a:chOff x="2643388" y="2131727"/>
            <a:chExt cx="3952192" cy="3765996"/>
          </a:xfrm>
        </p:grpSpPr>
        <p:sp>
          <p:nvSpPr>
            <p:cNvPr id="56" name="이등변 삼각형 5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02750" y="2825744"/>
            <a:ext cx="1584176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192.168.1.3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43388" y="1289212"/>
            <a:ext cx="5871870" cy="545215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 설명선 32"/>
          <p:cNvSpPr/>
          <p:nvPr/>
        </p:nvSpPr>
        <p:spPr>
          <a:xfrm>
            <a:off x="802750" y="4126976"/>
            <a:ext cx="1584175" cy="466173"/>
          </a:xfrm>
          <a:prstGeom prst="wedgeRectCallout">
            <a:avLst>
              <a:gd name="adj1" fmla="val 92627"/>
              <a:gd name="adj2" fmla="val -23935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192.168.1.3: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802750" y="5556386"/>
            <a:ext cx="1584175" cy="466173"/>
          </a:xfrm>
          <a:prstGeom prst="wedgeRectCallout">
            <a:avLst>
              <a:gd name="adj1" fmla="val 89712"/>
              <a:gd name="adj2" fmla="val -17992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192.168.1.3: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+mj-lt"/>
              </a:rPr>
              <a:t>중간 마무리</a:t>
            </a:r>
            <a:endParaRPr lang="ko-KR" altLang="en-US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3794" y="1821654"/>
            <a:ext cx="8217902" cy="43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ROS</a:t>
            </a:r>
            <a:r>
              <a:rPr lang="ko-KR" altLang="en-US" dirty="0" smtClean="0"/>
              <a:t>의 구성 요소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  ROS Node, ROS Communication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ROS</a:t>
            </a:r>
            <a:r>
              <a:rPr lang="ko-KR" altLang="en-US" dirty="0" smtClean="0"/>
              <a:t>의 장점들이 많이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ROS</a:t>
            </a:r>
            <a:r>
              <a:rPr lang="ko-KR" altLang="en-US" dirty="0"/>
              <a:t> </a:t>
            </a:r>
            <a:r>
              <a:rPr lang="en-US" altLang="ko-KR" dirty="0" err="1" smtClean="0"/>
              <a:t>Comm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Lan/Wan</a:t>
            </a:r>
            <a:r>
              <a:rPr lang="ko-KR" altLang="en-US" dirty="0" smtClean="0"/>
              <a:t>을 경유할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45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질문 및 휴식 시간 </a:t>
            </a:r>
            <a:r>
              <a:rPr lang="en-US" altLang="ko-KR" sz="4000" dirty="0" smtClean="0">
                <a:latin typeface="+mj-lt"/>
              </a:rPr>
              <a:t>(10</a:t>
            </a:r>
            <a:r>
              <a:rPr lang="ko-KR" altLang="en-US" sz="4000" dirty="0" smtClean="0">
                <a:latin typeface="+mj-lt"/>
              </a:rPr>
              <a:t>분</a:t>
            </a:r>
            <a:r>
              <a:rPr lang="en-US" altLang="ko-KR" sz="4000" dirty="0" smtClean="0">
                <a:latin typeface="+mj-lt"/>
              </a:rPr>
              <a:t>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81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예제 체험 </a:t>
            </a:r>
            <a:r>
              <a:rPr lang="en-US" altLang="ko-KR" sz="4000" dirty="0" smtClean="0">
                <a:latin typeface="+mj-lt"/>
              </a:rPr>
              <a:t>1</a:t>
            </a:r>
            <a:endParaRPr lang="ko-KR" altLang="en-US" sz="4000" dirty="0">
              <a:latin typeface="+mj-lt"/>
            </a:endParaRPr>
          </a:p>
        </p:txBody>
      </p:sp>
      <p:pic>
        <p:nvPicPr>
          <p:cNvPr id="4" name="Picture 2" descr="turtle ro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69" y="1466656"/>
            <a:ext cx="2182943" cy="23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방향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97262"/>
            <a:ext cx="2395194" cy="164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09600" y="430148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[1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roscore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[2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rosrun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turtlesim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turtlesim_node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[3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rosrun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turtlesim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turtle_teleop_key</a:t>
            </a:r>
            <a:endParaRPr lang="en-US" altLang="ko-KR" sz="24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4386031" y="2392135"/>
            <a:ext cx="612367" cy="45422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예제 체험 </a:t>
            </a:r>
            <a:r>
              <a:rPr lang="en-US" altLang="ko-KR" sz="4000" dirty="0" smtClean="0">
                <a:latin typeface="+mj-lt"/>
              </a:rPr>
              <a:t>2</a:t>
            </a:r>
            <a:endParaRPr lang="ko-KR" altLang="en-US" sz="40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600" y="430148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[1</a:t>
            </a:r>
            <a:r>
              <a:rPr lang="ko-KR" altLang="en-US" sz="2400" dirty="0" smtClean="0"/>
              <a:t>번 </a:t>
            </a:r>
            <a:r>
              <a:rPr lang="en-US" altLang="ko-KR" sz="2400" dirty="0"/>
              <a:t>terminal] $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ros</a:t>
            </a:r>
            <a:r>
              <a:rPr lang="en-US" altLang="ko-KR" sz="2400" dirty="0" smtClean="0"/>
              <a:t>-kinetic-</a:t>
            </a:r>
            <a:r>
              <a:rPr lang="en-US" altLang="ko-KR" sz="2400" dirty="0" err="1" smtClean="0"/>
              <a:t>usb</a:t>
            </a:r>
            <a:r>
              <a:rPr lang="en-US" altLang="ko-KR" sz="2400" dirty="0" smtClean="0"/>
              <a:t>-cam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roscore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[2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rosrun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usb_cam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usb_cam_node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[3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rqt_image_view</a:t>
            </a:r>
            <a:endParaRPr lang="en-US" altLang="ko-KR" sz="2400" dirty="0" smtClean="0"/>
          </a:p>
        </p:txBody>
      </p:sp>
      <p:pic>
        <p:nvPicPr>
          <p:cNvPr id="10242" name="Picture 2" descr="logitech usb camera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2234208" cy="191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face clipar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0" y="1916832"/>
            <a:ext cx="180068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예제 체험 </a:t>
            </a:r>
            <a:r>
              <a:rPr lang="en-US" altLang="ko-KR" sz="4000" dirty="0" smtClean="0">
                <a:latin typeface="+mj-lt"/>
              </a:rPr>
              <a:t>3</a:t>
            </a:r>
            <a:endParaRPr lang="ko-KR" altLang="en-US" sz="40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600" y="430148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남의 컴퓨터 </a:t>
            </a:r>
            <a:r>
              <a:rPr lang="en-US" altLang="ko-KR" sz="2400" dirty="0" err="1" smtClean="0"/>
              <a:t>usb</a:t>
            </a:r>
            <a:r>
              <a:rPr lang="en-US" altLang="ko-KR" sz="2400" dirty="0" smtClean="0"/>
              <a:t> camera </a:t>
            </a:r>
            <a:r>
              <a:rPr lang="ko-KR" altLang="en-US" sz="2400" dirty="0" smtClean="0"/>
              <a:t>영상 </a:t>
            </a:r>
            <a:r>
              <a:rPr lang="en-US" altLang="ko-KR" sz="2400" dirty="0" smtClean="0"/>
              <a:t>hijack </a:t>
            </a:r>
            <a:r>
              <a:rPr lang="ko-KR" altLang="en-US" sz="2400" dirty="0" smtClean="0"/>
              <a:t>하기</a:t>
            </a:r>
            <a:r>
              <a:rPr lang="en-US" altLang="ko-KR" sz="2400" dirty="0" smtClean="0"/>
              <a:t>: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매니저 지시에 따라 실행</a:t>
            </a:r>
            <a:endParaRPr lang="en-US" altLang="ko-KR" sz="2400" dirty="0" smtClean="0"/>
          </a:p>
        </p:txBody>
      </p:sp>
      <p:pic>
        <p:nvPicPr>
          <p:cNvPr id="10242" name="Picture 2" descr="logitech usb camera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2234208" cy="191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hief clipar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2816"/>
            <a:ext cx="1866986" cy="20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다음 시간 준비물</a:t>
            </a:r>
            <a:endParaRPr lang="ko-KR" altLang="en-US" dirty="0"/>
          </a:p>
        </p:txBody>
      </p:sp>
      <p:pic>
        <p:nvPicPr>
          <p:cNvPr id="6" name="Picture 2" descr="노트북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13738" r="42219" b="5794"/>
          <a:stretch/>
        </p:blipFill>
        <p:spPr bwMode="auto">
          <a:xfrm>
            <a:off x="1259631" y="1943062"/>
            <a:ext cx="3183735" cy="19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OS_Robot_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/>
          <a:stretch/>
        </p:blipFill>
        <p:spPr bwMode="auto">
          <a:xfrm>
            <a:off x="5724128" y="1700808"/>
            <a:ext cx="1988192" cy="24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33416" y="4247318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예습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8776" y="4247318"/>
            <a:ext cx="318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Ubuntu </a:t>
            </a:r>
            <a:r>
              <a:rPr lang="en-US" altLang="ko-KR" dirty="0" smtClean="0"/>
              <a:t>16.04, ROS Kinetic</a:t>
            </a:r>
            <a:r>
              <a:rPr lang="ko-KR" altLang="en-US" dirty="0" smtClean="0"/>
              <a:t>이</a:t>
            </a:r>
            <a:endParaRPr lang="en-US" altLang="ko-KR" dirty="0"/>
          </a:p>
          <a:p>
            <a:pPr algn="ctr"/>
            <a:r>
              <a:rPr lang="ko-KR" altLang="en-US" dirty="0" smtClean="0"/>
              <a:t>설치된 </a:t>
            </a:r>
            <a:r>
              <a:rPr lang="ko-KR" altLang="en-US" dirty="0" smtClean="0"/>
              <a:t>노트북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3024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https://community.robotsource.org/</a:t>
            </a:r>
            <a:br>
              <a:rPr lang="en-US" altLang="ko-KR" sz="1600" dirty="0" smtClean="0"/>
            </a:br>
            <a:r>
              <a:rPr lang="ko-KR" altLang="en-US" sz="1600" dirty="0" smtClean="0"/>
              <a:t>에서 가입 후 다운로드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6298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http://emanual.robotis.com/</a:t>
            </a:r>
            <a:br>
              <a:rPr lang="en-US" altLang="ko-KR" sz="1600" dirty="0" smtClean="0"/>
            </a:br>
            <a:r>
              <a:rPr lang="ko-KR" altLang="en-US" sz="1600" dirty="0" smtClean="0"/>
              <a:t>→</a:t>
            </a:r>
            <a:r>
              <a:rPr lang="en-US" altLang="ko-KR" sz="1600" dirty="0" smtClean="0"/>
              <a:t>platform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turtlebot3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PC setup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53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356992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https://github.com/AuTURBO/documents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추가 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 : </a:t>
            </a:r>
            <a:r>
              <a:rPr lang="en-US" altLang="ko-KR" dirty="0" smtClean="0">
                <a:latin typeface="+mj-lt"/>
              </a:rPr>
              <a:t>Robot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OS</a:t>
            </a:r>
            <a:endParaRPr lang="ko-KR" altLang="en-US" dirty="0">
              <a:latin typeface="+mj-lt"/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97160" y="1600200"/>
            <a:ext cx="43308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Operating System (OS)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하드웨어 관리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마우스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키보드</a:t>
            </a:r>
            <a:r>
              <a:rPr lang="en-US" altLang="ko-KR" sz="2000" dirty="0" smtClean="0"/>
              <a:t>?)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응용 프로그램 관리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메모리</a:t>
            </a:r>
            <a:r>
              <a:rPr lang="en-US" altLang="ko-KR" sz="2000" dirty="0" smtClean="0"/>
              <a:t>?)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49367" y="3087050"/>
            <a:ext cx="2018222" cy="504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2845590" y="3582568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49367" y="3942175"/>
            <a:ext cx="2018222" cy="5045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2845590" y="4437692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6200000">
            <a:off x="1572314" y="3582567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349367" y="4797300"/>
            <a:ext cx="2018222" cy="504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 rot="5400000">
            <a:off x="2845591" y="5292818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6200000">
            <a:off x="1572314" y="4437691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49367" y="5652426"/>
            <a:ext cx="2018222" cy="504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Hardware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1572314" y="5292817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4572000" y="1412776"/>
            <a:ext cx="4752528" cy="4968552"/>
            <a:chOff x="4572000" y="1412776"/>
            <a:chExt cx="4752528" cy="4968552"/>
          </a:xfrm>
        </p:grpSpPr>
        <p:sp>
          <p:nvSpPr>
            <p:cNvPr id="52" name="내용 개체 틀 2"/>
            <p:cNvSpPr txBox="1">
              <a:spLocks/>
            </p:cNvSpPr>
            <p:nvPr/>
          </p:nvSpPr>
          <p:spPr>
            <a:xfrm>
              <a:off x="4644008" y="1604417"/>
              <a:ext cx="468052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400" dirty="0" smtClean="0"/>
                <a:t>Robot Operating System (ROS)</a:t>
              </a:r>
            </a:p>
            <a:p>
              <a:pPr marL="0" indent="0">
                <a:buNone/>
              </a:pPr>
              <a:r>
                <a:rPr lang="en-US" altLang="ko-KR" sz="2000" dirty="0" smtClean="0"/>
                <a:t>- </a:t>
              </a:r>
              <a:r>
                <a:rPr lang="ko-KR" altLang="en-US" sz="2000" b="1" dirty="0" smtClean="0"/>
                <a:t>로봇 </a:t>
              </a:r>
              <a:r>
                <a:rPr lang="ko-KR" altLang="en-US" sz="2000" dirty="0" smtClean="0"/>
                <a:t>하드웨어 관리 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센서</a:t>
              </a:r>
              <a:r>
                <a:rPr lang="en-US" altLang="ko-KR" sz="2000" dirty="0" smtClean="0"/>
                <a:t>? </a:t>
              </a:r>
              <a:r>
                <a:rPr lang="ko-KR" altLang="en-US" sz="2000" dirty="0" smtClean="0"/>
                <a:t>모터</a:t>
              </a:r>
              <a:r>
                <a:rPr lang="en-US" altLang="ko-KR" sz="2000" dirty="0" smtClean="0"/>
                <a:t>?)</a:t>
              </a:r>
              <a:endParaRPr lang="en-US" altLang="ko-KR" sz="2000" dirty="0"/>
            </a:p>
            <a:p>
              <a:pPr marL="0" indent="0">
                <a:buNone/>
              </a:pPr>
              <a:r>
                <a:rPr lang="en-US" altLang="ko-KR" sz="2000" dirty="0" smtClean="0"/>
                <a:t>- </a:t>
              </a:r>
              <a:r>
                <a:rPr lang="ko-KR" altLang="en-US" sz="2000" b="1" dirty="0" smtClean="0"/>
                <a:t>로봇 </a:t>
              </a:r>
              <a:r>
                <a:rPr lang="ko-KR" altLang="en-US" sz="2000" dirty="0" smtClean="0"/>
                <a:t>응용 프로그램 관리 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데이터</a:t>
              </a:r>
              <a:r>
                <a:rPr lang="en-US" altLang="ko-KR" sz="2000" dirty="0" smtClean="0"/>
                <a:t>?)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5748218" y="3087050"/>
              <a:ext cx="2018222" cy="3069932"/>
              <a:chOff x="5308582" y="3087050"/>
              <a:chExt cx="2018222" cy="306993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5308582" y="3087050"/>
                <a:ext cx="2018222" cy="5045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오른쪽 화살표 53"/>
              <p:cNvSpPr/>
              <p:nvPr/>
            </p:nvSpPr>
            <p:spPr>
              <a:xfrm rot="5400000">
                <a:off x="6804805" y="3582568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08582" y="3942175"/>
                <a:ext cx="2018222" cy="5045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ROS Application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오른쪽 화살표 55"/>
              <p:cNvSpPr/>
              <p:nvPr/>
            </p:nvSpPr>
            <p:spPr>
              <a:xfrm rot="5400000">
                <a:off x="6804805" y="4437692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오른쪽 화살표 56"/>
              <p:cNvSpPr/>
              <p:nvPr/>
            </p:nvSpPr>
            <p:spPr>
              <a:xfrm rot="16200000">
                <a:off x="5531529" y="3582567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308582" y="4797300"/>
                <a:ext cx="2018222" cy="504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ROS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오른쪽 화살표 58"/>
              <p:cNvSpPr/>
              <p:nvPr/>
            </p:nvSpPr>
            <p:spPr>
              <a:xfrm rot="5400000">
                <a:off x="6804806" y="5292818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오른쪽 화살표 59"/>
              <p:cNvSpPr/>
              <p:nvPr/>
            </p:nvSpPr>
            <p:spPr>
              <a:xfrm rot="16200000">
                <a:off x="5531529" y="4437691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308582" y="5652426"/>
                <a:ext cx="2018222" cy="5045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Robot Hardware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오른쪽 화살표 61"/>
              <p:cNvSpPr/>
              <p:nvPr/>
            </p:nvSpPr>
            <p:spPr>
              <a:xfrm rot="16200000">
                <a:off x="5531529" y="5292817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5" name="직선 연결선 64"/>
            <p:cNvCxnSpPr/>
            <p:nvPr/>
          </p:nvCxnSpPr>
          <p:spPr>
            <a:xfrm>
              <a:off x="4572000" y="1412776"/>
              <a:ext cx="0" cy="4968552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3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445224"/>
            <a:ext cx="7772400" cy="792088"/>
          </a:xfrm>
        </p:spPr>
        <p:txBody>
          <a:bodyPr>
            <a:normAutofit/>
          </a:bodyPr>
          <a:lstStyle/>
          <a:p>
            <a:pPr algn="ctr"/>
            <a:r>
              <a:rPr lang="ko-KR" altLang="en-US" b="0" dirty="0" smtClean="0">
                <a:latin typeface="+mn-lt"/>
              </a:rPr>
              <a:t>실용적 관점에서 알아봅시다</a:t>
            </a:r>
            <a:endParaRPr lang="ko-KR" altLang="en-US" b="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2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22" y="1196752"/>
            <a:ext cx="499255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5799" y="800708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Adobe Song Std L" pitchFamily="18" charset="-128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0" dirty="0" smtClean="0">
                <a:latin typeface="+mn-lt"/>
              </a:rPr>
              <a:t>ROS </a:t>
            </a:r>
            <a:r>
              <a:rPr lang="ko-KR" altLang="en-US" b="0" dirty="0" smtClean="0">
                <a:latin typeface="+mn-lt"/>
              </a:rPr>
              <a:t>란 무엇인가</a:t>
            </a:r>
            <a:endParaRPr lang="ko-KR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9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4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/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7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/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6" name="이등변 삼각형 4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0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/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사각형 설명선 3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15691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ROS Node</a:t>
            </a:r>
            <a:endParaRPr lang="ko-KR" altLang="en-US" b="1" dirty="0"/>
          </a:p>
        </p:txBody>
      </p:sp>
      <p:sp>
        <p:nvSpPr>
          <p:cNvPr id="31" name="사각형 설명선 30"/>
          <p:cNvSpPr/>
          <p:nvPr/>
        </p:nvSpPr>
        <p:spPr>
          <a:xfrm>
            <a:off x="7308304" y="4218308"/>
            <a:ext cx="1584176" cy="1065531"/>
          </a:xfrm>
          <a:prstGeom prst="wedgeRectCallout">
            <a:avLst>
              <a:gd name="adj1" fmla="val -83219"/>
              <a:gd name="adj2" fmla="val 139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ROS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Communication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869683"/>
            <a:ext cx="1584176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56" name="이등변 삼각형 5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308304" y="5420670"/>
            <a:ext cx="1584176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ko-KR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goal_vel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</a:t>
            </a:r>
            <a:r>
              <a:rPr lang="ko-KR" altLang="en-US" dirty="0" smtClean="0">
                <a:latin typeface="+mj-lt"/>
              </a:rPr>
              <a:t>의 핵심은 </a:t>
            </a:r>
            <a:r>
              <a:rPr lang="en-US" altLang="ko-KR" dirty="0" smtClean="0">
                <a:latin typeface="+mj-lt"/>
              </a:rPr>
              <a:t>Node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ros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9" b="23584"/>
          <a:stretch/>
        </p:blipFill>
        <p:spPr bwMode="auto">
          <a:xfrm>
            <a:off x="1414463" y="2541270"/>
            <a:ext cx="6315075" cy="17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259631" y="2541270"/>
            <a:ext cx="1944217" cy="3139142"/>
            <a:chOff x="1259631" y="2541270"/>
            <a:chExt cx="1944217" cy="3139142"/>
          </a:xfrm>
        </p:grpSpPr>
        <p:sp>
          <p:nvSpPr>
            <p:cNvPr id="8" name="오른쪽 화살표 7"/>
            <p:cNvSpPr/>
            <p:nvPr/>
          </p:nvSpPr>
          <p:spPr>
            <a:xfrm rot="5400000">
              <a:off x="1873647" y="4407315"/>
              <a:ext cx="716182" cy="535013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59631" y="2541270"/>
              <a:ext cx="1944217" cy="177546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6213" y="5157192"/>
              <a:ext cx="1897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ROS </a:t>
              </a:r>
              <a:r>
                <a:rPr lang="en-US" altLang="ko-KR" sz="2800" dirty="0" smtClean="0"/>
                <a:t>Node</a:t>
              </a:r>
              <a:endParaRPr lang="en-US" altLang="ko-KR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430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636</Words>
  <Application>Microsoft Office PowerPoint</Application>
  <PresentationFormat>화면 슬라이드 쇼(4:3)</PresentationFormat>
  <Paragraphs>235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테마</vt:lpstr>
      <vt:lpstr>스토리보드 레이아웃</vt:lpstr>
      <vt:lpstr>AuTURBO 2018 ROS Programming I </vt:lpstr>
      <vt:lpstr>일정</vt:lpstr>
      <vt:lpstr>ROS : Robot OS</vt:lpstr>
      <vt:lpstr>실용적 관점에서 알아봅시다</vt:lpstr>
      <vt:lpstr>라인트레이서를 만들어 보자</vt:lpstr>
      <vt:lpstr>라인트레이서를 만들어 보자</vt:lpstr>
      <vt:lpstr>라인트레이서를 만들어 보자</vt:lpstr>
      <vt:lpstr>라인트레이서를 만들어 보자</vt:lpstr>
      <vt:lpstr>ROS의 핵심은 Node</vt:lpstr>
      <vt:lpstr>PowerPoint 프레젠테이션</vt:lpstr>
      <vt:lpstr>(1) 다언어 지원</vt:lpstr>
      <vt:lpstr>(2) 타 소스가 적용 가능</vt:lpstr>
      <vt:lpstr>(3) 처리 하중 분산이 가능</vt:lpstr>
      <vt:lpstr>PowerPoint 프레젠테이션</vt:lpstr>
      <vt:lpstr>(1) 디버깅</vt:lpstr>
      <vt:lpstr>(2) 기록</vt:lpstr>
      <vt:lpstr>(2) 기록</vt:lpstr>
      <vt:lpstr>(3) 원격 통신</vt:lpstr>
      <vt:lpstr>PowerPoint 프레젠테이션</vt:lpstr>
      <vt:lpstr>ROS는 TCP/IP 통신 기반 구동</vt:lpstr>
      <vt:lpstr>중간 마무리</vt:lpstr>
      <vt:lpstr>질문 및 휴식 시간 (10분)</vt:lpstr>
      <vt:lpstr>예제 체험 1</vt:lpstr>
      <vt:lpstr>예제 체험 2</vt:lpstr>
      <vt:lpstr>예제 체험 3</vt:lpstr>
      <vt:lpstr>다음 시간 준비물</vt:lpstr>
      <vt:lpstr>자료</vt:lpstr>
      <vt:lpstr>추가 질문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Platform</dc:creator>
  <cp:lastModifiedBy>Platform</cp:lastModifiedBy>
  <cp:revision>87</cp:revision>
  <dcterms:created xsi:type="dcterms:W3CDTF">2018-04-03T04:47:17Z</dcterms:created>
  <dcterms:modified xsi:type="dcterms:W3CDTF">2018-04-11T09:05:50Z</dcterms:modified>
</cp:coreProperties>
</file>