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48697C6-9EC4-49B5-A87D-92C8DF6948E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Line 1"/>
          <p:cNvSpPr/>
          <p:nvPr/>
        </p:nvSpPr>
        <p:spPr>
          <a:xfrm>
            <a:off x="0" y="500040"/>
            <a:ext cx="9144000" cy="14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hyperlink" Target="https://github.com/rosjava/android_core" TargetMode="External"/><Relationship Id="rId6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studio/?hl=ko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AuTURBO/ros-app-tb3-voiceorder.git" TargetMode="Externa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hyperlink" Target="https://github.com/rosjava/android_core" TargetMode="External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28800" y="4500720"/>
            <a:ext cx="72705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Open Source Robot Android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85760" y="5944680"/>
            <a:ext cx="21999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2018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년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23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이 현 옥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그림 120" descr=""/>
          <p:cNvPicPr/>
          <p:nvPr/>
        </p:nvPicPr>
        <p:blipFill>
          <a:blip r:embed="rId1"/>
          <a:stretch/>
        </p:blipFill>
        <p:spPr>
          <a:xfrm>
            <a:off x="7680960" y="5773320"/>
            <a:ext cx="1159560" cy="972720"/>
          </a:xfrm>
          <a:prstGeom prst="rect">
            <a:avLst/>
          </a:prstGeom>
          <a:ln>
            <a:noFill/>
          </a:ln>
        </p:spPr>
      </p:pic>
      <p:pic>
        <p:nvPicPr>
          <p:cNvPr id="117" name="그림 121" descr=""/>
          <p:cNvPicPr/>
          <p:nvPr/>
        </p:nvPicPr>
        <p:blipFill>
          <a:blip r:embed="rId2"/>
          <a:srcRect l="7993" t="10661" r="12012" b="20010"/>
          <a:stretch/>
        </p:blipFill>
        <p:spPr>
          <a:xfrm>
            <a:off x="767520" y="731520"/>
            <a:ext cx="7313760" cy="356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-16200" y="0"/>
            <a:ext cx="444420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5-3 RosActivity Life Cycle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Picture 5" descr=""/>
          <p:cNvPicPr/>
          <p:nvPr/>
        </p:nvPicPr>
        <p:blipFill>
          <a:blip r:embed="rId1"/>
          <a:stretch/>
        </p:blipFill>
        <p:spPr>
          <a:xfrm>
            <a:off x="0" y="1299960"/>
            <a:ext cx="3807720" cy="291600"/>
          </a:xfrm>
          <a:prstGeom prst="rect">
            <a:avLst/>
          </a:prstGeom>
          <a:ln w="9360">
            <a:noFill/>
          </a:ln>
        </p:spPr>
      </p:pic>
      <p:pic>
        <p:nvPicPr>
          <p:cNvPr id="188" name="Picture 7" descr=""/>
          <p:cNvPicPr/>
          <p:nvPr/>
        </p:nvPicPr>
        <p:blipFill>
          <a:blip r:embed="rId2"/>
          <a:stretch/>
        </p:blipFill>
        <p:spPr>
          <a:xfrm>
            <a:off x="500040" y="2585880"/>
            <a:ext cx="2493000" cy="2683440"/>
          </a:xfrm>
          <a:prstGeom prst="rect">
            <a:avLst/>
          </a:prstGeom>
          <a:ln w="9360">
            <a:noFill/>
          </a:ln>
        </p:spPr>
      </p:pic>
      <p:pic>
        <p:nvPicPr>
          <p:cNvPr id="189" name="Picture 9" descr=""/>
          <p:cNvPicPr/>
          <p:nvPr/>
        </p:nvPicPr>
        <p:blipFill>
          <a:blip r:embed="rId3"/>
          <a:stretch/>
        </p:blipFill>
        <p:spPr>
          <a:xfrm>
            <a:off x="4305960" y="785880"/>
            <a:ext cx="4583160" cy="5669640"/>
          </a:xfrm>
          <a:prstGeom prst="rect">
            <a:avLst/>
          </a:prstGeom>
          <a:ln>
            <a:noFill/>
          </a:ln>
        </p:spPr>
      </p:pic>
      <p:pic>
        <p:nvPicPr>
          <p:cNvPr id="190" name="Picture 6" descr=""/>
          <p:cNvPicPr/>
          <p:nvPr/>
        </p:nvPicPr>
        <p:blipFill>
          <a:blip r:embed="rId4"/>
          <a:stretch/>
        </p:blipFill>
        <p:spPr>
          <a:xfrm>
            <a:off x="214200" y="1800000"/>
            <a:ext cx="3926520" cy="267120"/>
          </a:xfrm>
          <a:prstGeom prst="rect">
            <a:avLst/>
          </a:prstGeom>
          <a:ln w="9360">
            <a:noFill/>
          </a:ln>
        </p:spPr>
      </p:pic>
      <p:sp>
        <p:nvSpPr>
          <p:cNvPr id="191" name="CustomShape 2"/>
          <p:cNvSpPr/>
          <p:nvPr/>
        </p:nvSpPr>
        <p:spPr>
          <a:xfrm flipV="1">
            <a:off x="2143080" y="1511280"/>
            <a:ext cx="783360" cy="4262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 flipH="1" flipV="1" rot="5400000">
            <a:off x="356760" y="3368160"/>
            <a:ext cx="3069360" cy="3546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4273560" y="500040"/>
            <a:ext cx="210816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Android  Activity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생명 주기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178560" y="5371920"/>
            <a:ext cx="326340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  <a:hlinkClick r:id="rId5"/>
              </a:rPr>
              <a:t>https://github.com/rosjava/android_core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158760" y="728280"/>
            <a:ext cx="384048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RosActivity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는 안드로이드의 기본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Activity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생명주기는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기반으로 한다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9" descr=""/>
          <p:cNvPicPr/>
          <p:nvPr/>
        </p:nvPicPr>
        <p:blipFill>
          <a:blip r:embed="rId1"/>
          <a:stretch/>
        </p:blipFill>
        <p:spPr>
          <a:xfrm>
            <a:off x="4490640" y="785880"/>
            <a:ext cx="4583160" cy="566964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4490640" y="500040"/>
            <a:ext cx="218736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수정된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RosActivity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생명 주기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214200" y="2428920"/>
            <a:ext cx="252864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Roscore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와 연결하는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Service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를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Binding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하는 부분을 추가했음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214200" y="4929120"/>
            <a:ext cx="2997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Init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함수를 추가하여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Core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와 연결된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service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를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NodeMainExecutor class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에 넣어 돌려줌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 RosActivity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를 상속한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MainActiviyt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에서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NodeMainExecutor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를 가지고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Node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를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pulbish , subscribe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를 등록 할 수 있음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5793480" y="2442240"/>
            <a:ext cx="1426320" cy="140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init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5744160" y="1185480"/>
            <a:ext cx="1426320" cy="140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RosActivity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214200" y="1928880"/>
            <a:ext cx="278352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RosActivity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생성자 함수 추가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App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이름 같은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parameter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전달 받음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7"/>
          <p:cNvSpPr/>
          <p:nvPr/>
        </p:nvSpPr>
        <p:spPr>
          <a:xfrm>
            <a:off x="214200" y="6323040"/>
            <a:ext cx="235476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Roscore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와 연결하는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Service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를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unBinding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하는 부분을추가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" name="Picture 5" descr=""/>
          <p:cNvPicPr/>
          <p:nvPr/>
        </p:nvPicPr>
        <p:blipFill>
          <a:blip r:embed="rId2"/>
          <a:stretch/>
        </p:blipFill>
        <p:spPr>
          <a:xfrm>
            <a:off x="214200" y="1214280"/>
            <a:ext cx="2356560" cy="640440"/>
          </a:xfrm>
          <a:prstGeom prst="rect">
            <a:avLst/>
          </a:prstGeom>
          <a:ln>
            <a:noFill/>
          </a:ln>
        </p:spPr>
      </p:pic>
      <p:pic>
        <p:nvPicPr>
          <p:cNvPr id="205" name="Picture 6" descr=""/>
          <p:cNvPicPr/>
          <p:nvPr/>
        </p:nvPicPr>
        <p:blipFill>
          <a:blip r:embed="rId3"/>
          <a:stretch/>
        </p:blipFill>
        <p:spPr>
          <a:xfrm>
            <a:off x="214200" y="3000240"/>
            <a:ext cx="2427840" cy="1855080"/>
          </a:xfrm>
          <a:prstGeom prst="rect">
            <a:avLst/>
          </a:prstGeom>
          <a:ln w="9360">
            <a:noFill/>
          </a:ln>
        </p:spPr>
      </p:pic>
      <p:sp>
        <p:nvSpPr>
          <p:cNvPr id="206" name="CustomShape 8"/>
          <p:cNvSpPr/>
          <p:nvPr/>
        </p:nvSpPr>
        <p:spPr>
          <a:xfrm>
            <a:off x="285840" y="571320"/>
            <a:ext cx="364212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App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실행시 첫화면에 나타나는 아래 화면은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전부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RosActivity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에 정의 되어있음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9"/>
          <p:cNvSpPr/>
          <p:nvPr/>
        </p:nvSpPr>
        <p:spPr>
          <a:xfrm flipV="1" rot="10800000">
            <a:off x="8357040" y="3134880"/>
            <a:ext cx="2715120" cy="940680"/>
          </a:xfrm>
          <a:prstGeom prst="bentConnector3">
            <a:avLst>
              <a:gd name="adj1" fmla="val 87939"/>
            </a:avLst>
          </a:prstGeom>
          <a:noFill/>
          <a:ln w="25560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0"/>
          <p:cNvSpPr/>
          <p:nvPr/>
        </p:nvSpPr>
        <p:spPr>
          <a:xfrm flipV="1" rot="10800000">
            <a:off x="8857800" y="3579120"/>
            <a:ext cx="3143880" cy="92772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1"/>
          <p:cNvSpPr/>
          <p:nvPr/>
        </p:nvSpPr>
        <p:spPr>
          <a:xfrm flipV="1" rot="10800000">
            <a:off x="8325360" y="8486280"/>
            <a:ext cx="2543400" cy="2986560"/>
          </a:xfrm>
          <a:prstGeom prst="bentConnector3">
            <a:avLst>
              <a:gd name="adj1" fmla="val 56275"/>
            </a:avLst>
          </a:prstGeom>
          <a:noFill/>
          <a:ln w="25560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2"/>
          <p:cNvSpPr/>
          <p:nvPr/>
        </p:nvSpPr>
        <p:spPr>
          <a:xfrm flipV="1" rot="10800000">
            <a:off x="9004680" y="7243560"/>
            <a:ext cx="3215160" cy="7848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3"/>
          <p:cNvSpPr/>
          <p:nvPr/>
        </p:nvSpPr>
        <p:spPr>
          <a:xfrm>
            <a:off x="0" y="0"/>
            <a:ext cx="435672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5-3 RosActivity Life Cycle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1080"/>
            <a:ext cx="435672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5-4 message type setting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그림 223" descr=""/>
          <p:cNvPicPr/>
          <p:nvPr/>
        </p:nvPicPr>
        <p:blipFill>
          <a:blip r:embed="rId1"/>
          <a:stretch/>
        </p:blipFill>
        <p:spPr>
          <a:xfrm>
            <a:off x="3017520" y="822960"/>
            <a:ext cx="5927040" cy="788760"/>
          </a:xfrm>
          <a:prstGeom prst="rect">
            <a:avLst/>
          </a:prstGeom>
          <a:ln>
            <a:noFill/>
          </a:ln>
        </p:spPr>
      </p:pic>
      <p:pic>
        <p:nvPicPr>
          <p:cNvPr id="214" name="그림 224" descr=""/>
          <p:cNvPicPr/>
          <p:nvPr/>
        </p:nvPicPr>
        <p:blipFill>
          <a:blip r:embed="rId2"/>
          <a:stretch/>
        </p:blipFill>
        <p:spPr>
          <a:xfrm>
            <a:off x="221400" y="731520"/>
            <a:ext cx="2590560" cy="4113360"/>
          </a:xfrm>
          <a:prstGeom prst="rect">
            <a:avLst/>
          </a:prstGeom>
          <a:ln>
            <a:noFill/>
          </a:ln>
        </p:spPr>
      </p:pic>
      <p:sp>
        <p:nvSpPr>
          <p:cNvPr id="215" name="CustomShape 2"/>
          <p:cNvSpPr/>
          <p:nvPr/>
        </p:nvSpPr>
        <p:spPr>
          <a:xfrm flipV="1">
            <a:off x="1737360" y="941760"/>
            <a:ext cx="1370160" cy="3900960"/>
          </a:xfrm>
          <a:prstGeom prst="bentConnector3">
            <a:avLst>
              <a:gd name="adj1" fmla="val 87973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그림 226" descr=""/>
          <p:cNvPicPr/>
          <p:nvPr/>
        </p:nvPicPr>
        <p:blipFill>
          <a:blip r:embed="rId3"/>
          <a:stretch/>
        </p:blipFill>
        <p:spPr>
          <a:xfrm>
            <a:off x="3222720" y="1933920"/>
            <a:ext cx="3816720" cy="4556880"/>
          </a:xfrm>
          <a:prstGeom prst="rect">
            <a:avLst/>
          </a:prstGeom>
          <a:ln>
            <a:noFill/>
          </a:ln>
        </p:spPr>
      </p:pic>
      <p:sp>
        <p:nvSpPr>
          <p:cNvPr id="217" name="CustomShape 3"/>
          <p:cNvSpPr/>
          <p:nvPr/>
        </p:nvSpPr>
        <p:spPr>
          <a:xfrm>
            <a:off x="6968880" y="1371600"/>
            <a:ext cx="90000" cy="9000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"/>
          <p:cNvSpPr/>
          <p:nvPr/>
        </p:nvSpPr>
        <p:spPr>
          <a:xfrm>
            <a:off x="7329240" y="1191960"/>
            <a:ext cx="90000" cy="9000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5"/>
          <p:cNvSpPr/>
          <p:nvPr/>
        </p:nvSpPr>
        <p:spPr>
          <a:xfrm>
            <a:off x="8841600" y="1012320"/>
            <a:ext cx="90000" cy="9000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6"/>
          <p:cNvSpPr/>
          <p:nvPr/>
        </p:nvSpPr>
        <p:spPr>
          <a:xfrm>
            <a:off x="7401960" y="832680"/>
            <a:ext cx="90000" cy="9000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7"/>
          <p:cNvSpPr/>
          <p:nvPr/>
        </p:nvSpPr>
        <p:spPr>
          <a:xfrm>
            <a:off x="4234320" y="2417040"/>
            <a:ext cx="90000" cy="9000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8"/>
          <p:cNvSpPr/>
          <p:nvPr/>
        </p:nvSpPr>
        <p:spPr>
          <a:xfrm>
            <a:off x="6790680" y="3101400"/>
            <a:ext cx="90000" cy="9000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9"/>
          <p:cNvSpPr/>
          <p:nvPr/>
        </p:nvSpPr>
        <p:spPr>
          <a:xfrm>
            <a:off x="6899040" y="5585760"/>
            <a:ext cx="90000" cy="9000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0"/>
          <p:cNvSpPr/>
          <p:nvPr/>
        </p:nvSpPr>
        <p:spPr>
          <a:xfrm rot="5400000">
            <a:off x="4966560" y="3453120"/>
            <a:ext cx="4201560" cy="152640"/>
          </a:xfrm>
          <a:prstGeom prst="bentConnector2">
            <a:avLst/>
          </a:prstGeom>
          <a:noFill/>
          <a:ln w="25560">
            <a:solidFill>
              <a:schemeClr val="tx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1"/>
          <p:cNvSpPr/>
          <p:nvPr/>
        </p:nvSpPr>
        <p:spPr>
          <a:xfrm rot="5400000">
            <a:off x="6197400" y="1968480"/>
            <a:ext cx="1863000" cy="492120"/>
          </a:xfrm>
          <a:prstGeom prst="bentConnector2">
            <a:avLst/>
          </a:prstGeom>
          <a:noFill/>
          <a:ln w="25560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2"/>
          <p:cNvSpPr/>
          <p:nvPr/>
        </p:nvSpPr>
        <p:spPr>
          <a:xfrm flipH="1">
            <a:off x="4246200" y="1058040"/>
            <a:ext cx="4683960" cy="1371600"/>
          </a:xfrm>
          <a:prstGeom prst="bentConnector4">
            <a:avLst>
              <a:gd name="adj1" fmla="val -542"/>
              <a:gd name="adj2" fmla="val 51173"/>
            </a:avLst>
          </a:prstGeom>
          <a:noFill/>
          <a:ln w="25560">
            <a:solidFill>
              <a:schemeClr val="accent6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3"/>
          <p:cNvSpPr/>
          <p:nvPr/>
        </p:nvSpPr>
        <p:spPr>
          <a:xfrm flipH="1">
            <a:off x="6880320" y="878400"/>
            <a:ext cx="610200" cy="2267640"/>
          </a:xfrm>
          <a:prstGeom prst="bentConnector3">
            <a:avLst>
              <a:gd name="adj1" fmla="val -37397"/>
            </a:avLst>
          </a:prstGeom>
          <a:noFill/>
          <a:ln w="25560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1080"/>
            <a:ext cx="82292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5-5 Subscribe Setting (</a:t>
            </a:r>
            <a:r>
              <a:rPr b="0" i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subscribe Odometry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Picture 1" descr=""/>
          <p:cNvPicPr/>
          <p:nvPr/>
        </p:nvPicPr>
        <p:blipFill>
          <a:blip r:embed="rId1"/>
          <a:stretch/>
        </p:blipFill>
        <p:spPr>
          <a:xfrm>
            <a:off x="357120" y="1000080"/>
            <a:ext cx="2875680" cy="1640520"/>
          </a:xfrm>
          <a:prstGeom prst="rect">
            <a:avLst/>
          </a:prstGeom>
          <a:ln w="9360">
            <a:noFill/>
          </a:ln>
        </p:spPr>
      </p:pic>
      <p:pic>
        <p:nvPicPr>
          <p:cNvPr id="230" name="Picture 2" descr=""/>
          <p:cNvPicPr/>
          <p:nvPr/>
        </p:nvPicPr>
        <p:blipFill>
          <a:blip r:embed="rId2"/>
          <a:stretch/>
        </p:blipFill>
        <p:spPr>
          <a:xfrm>
            <a:off x="3429000" y="1143000"/>
            <a:ext cx="5483880" cy="3979080"/>
          </a:xfrm>
          <a:prstGeom prst="rect">
            <a:avLst/>
          </a:prstGeom>
          <a:ln w="9360"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5214960" y="2766960"/>
            <a:ext cx="498960" cy="16704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3"/>
          <p:cNvSpPr/>
          <p:nvPr/>
        </p:nvSpPr>
        <p:spPr>
          <a:xfrm>
            <a:off x="5357880" y="2962440"/>
            <a:ext cx="1427760" cy="16704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4"/>
          <p:cNvSpPr/>
          <p:nvPr/>
        </p:nvSpPr>
        <p:spPr>
          <a:xfrm>
            <a:off x="5857920" y="4761000"/>
            <a:ext cx="1641960" cy="16704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-15120" y="1080"/>
            <a:ext cx="91587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5-5 Subscribe Setting ( subscribe CompressedImage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5" name="Picture 1" descr=""/>
          <p:cNvPicPr/>
          <p:nvPr/>
        </p:nvPicPr>
        <p:blipFill>
          <a:blip r:embed="rId1"/>
          <a:stretch/>
        </p:blipFill>
        <p:spPr>
          <a:xfrm>
            <a:off x="214200" y="571320"/>
            <a:ext cx="2875680" cy="1640520"/>
          </a:xfrm>
          <a:prstGeom prst="rect">
            <a:avLst/>
          </a:prstGeom>
          <a:ln w="9360">
            <a:noFill/>
          </a:ln>
        </p:spPr>
      </p:pic>
      <p:pic>
        <p:nvPicPr>
          <p:cNvPr id="236" name="Picture 2" descr=""/>
          <p:cNvPicPr/>
          <p:nvPr/>
        </p:nvPicPr>
        <p:blipFill>
          <a:blip r:embed="rId2"/>
          <a:stretch/>
        </p:blipFill>
        <p:spPr>
          <a:xfrm>
            <a:off x="3214800" y="1357200"/>
            <a:ext cx="5607720" cy="3998160"/>
          </a:xfrm>
          <a:prstGeom prst="rect">
            <a:avLst/>
          </a:prstGeom>
          <a:ln w="9360"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5357880" y="1714320"/>
            <a:ext cx="2142000" cy="21960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"/>
          <p:cNvSpPr/>
          <p:nvPr/>
        </p:nvSpPr>
        <p:spPr>
          <a:xfrm>
            <a:off x="5429160" y="1943640"/>
            <a:ext cx="2070720" cy="18000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4"/>
          <p:cNvSpPr/>
          <p:nvPr/>
        </p:nvSpPr>
        <p:spPr>
          <a:xfrm>
            <a:off x="5500800" y="5000760"/>
            <a:ext cx="2499120" cy="21312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4480" y="0"/>
            <a:ext cx="774756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5-6 Publish Setting ( publish Twist , String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1" name="Picture 1" descr=""/>
          <p:cNvPicPr/>
          <p:nvPr/>
        </p:nvPicPr>
        <p:blipFill>
          <a:blip r:embed="rId1"/>
          <a:stretch/>
        </p:blipFill>
        <p:spPr>
          <a:xfrm>
            <a:off x="357120" y="1000080"/>
            <a:ext cx="2875680" cy="1640520"/>
          </a:xfrm>
          <a:prstGeom prst="rect">
            <a:avLst/>
          </a:prstGeom>
          <a:ln w="9360">
            <a:noFill/>
          </a:ln>
        </p:spPr>
      </p:pic>
      <p:pic>
        <p:nvPicPr>
          <p:cNvPr id="242" name="Picture 3" descr=""/>
          <p:cNvPicPr/>
          <p:nvPr/>
        </p:nvPicPr>
        <p:blipFill>
          <a:blip r:embed="rId2"/>
          <a:stretch/>
        </p:blipFill>
        <p:spPr>
          <a:xfrm>
            <a:off x="3714840" y="1071720"/>
            <a:ext cx="4340880" cy="1521360"/>
          </a:xfrm>
          <a:prstGeom prst="rect">
            <a:avLst/>
          </a:prstGeom>
          <a:ln w="9360">
            <a:noFill/>
          </a:ln>
        </p:spPr>
      </p:pic>
      <p:pic>
        <p:nvPicPr>
          <p:cNvPr id="243" name="Picture 4" descr=""/>
          <p:cNvPicPr/>
          <p:nvPr/>
        </p:nvPicPr>
        <p:blipFill>
          <a:blip r:embed="rId3"/>
          <a:stretch/>
        </p:blipFill>
        <p:spPr>
          <a:xfrm>
            <a:off x="3714840" y="3071880"/>
            <a:ext cx="4912560" cy="1235880"/>
          </a:xfrm>
          <a:prstGeom prst="rect">
            <a:avLst/>
          </a:prstGeom>
          <a:ln w="9360">
            <a:noFill/>
          </a:ln>
        </p:spPr>
      </p:pic>
      <p:sp>
        <p:nvSpPr>
          <p:cNvPr id="244" name="CustomShape 2"/>
          <p:cNvSpPr/>
          <p:nvPr/>
        </p:nvSpPr>
        <p:spPr>
          <a:xfrm>
            <a:off x="5143680" y="1500120"/>
            <a:ext cx="856080" cy="21312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"/>
          <p:cNvSpPr/>
          <p:nvPr/>
        </p:nvSpPr>
        <p:spPr>
          <a:xfrm>
            <a:off x="5286240" y="1714320"/>
            <a:ext cx="1713600" cy="14184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4"/>
          <p:cNvSpPr/>
          <p:nvPr/>
        </p:nvSpPr>
        <p:spPr>
          <a:xfrm>
            <a:off x="6000840" y="2071800"/>
            <a:ext cx="1713600" cy="14184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5"/>
          <p:cNvSpPr/>
          <p:nvPr/>
        </p:nvSpPr>
        <p:spPr>
          <a:xfrm>
            <a:off x="5214960" y="3429000"/>
            <a:ext cx="1499040" cy="21312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6"/>
          <p:cNvSpPr/>
          <p:nvPr/>
        </p:nvSpPr>
        <p:spPr>
          <a:xfrm>
            <a:off x="5214960" y="3643200"/>
            <a:ext cx="1713600" cy="14184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7"/>
          <p:cNvSpPr/>
          <p:nvPr/>
        </p:nvSpPr>
        <p:spPr>
          <a:xfrm>
            <a:off x="6072120" y="4000680"/>
            <a:ext cx="2142000" cy="21312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28200" y="428760"/>
            <a:ext cx="788544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28200" y="1825560"/>
            <a:ext cx="6585840" cy="36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1. Ros Android 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2. Install Guide ( Android Studio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3. Sample Code Import ( Controller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4. Sample Code Build &amp; Run ( Controller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5. Code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5-1 Structure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5-2 gradle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5-3 RosActivity Life Cycle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5-4 message type setting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5-5 Subscribe Setting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5-6 Publish Settint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314208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1. ROS Android 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그림 125" descr=""/>
          <p:cNvPicPr/>
          <p:nvPr/>
        </p:nvPicPr>
        <p:blipFill>
          <a:blip r:embed="rId1"/>
          <a:stretch/>
        </p:blipFill>
        <p:spPr>
          <a:xfrm>
            <a:off x="241200" y="838080"/>
            <a:ext cx="3198960" cy="235008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184320" y="515520"/>
            <a:ext cx="188640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JoyStick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활용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81440" y="3385800"/>
            <a:ext cx="4246560" cy="15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고성능 </a:t>
            </a:r>
            <a:r>
              <a:rPr b="1" lang="en-US" sz="15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Phone HardWare </a:t>
            </a:r>
            <a:r>
              <a:rPr b="1" lang="en-US" sz="15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활용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Sensor Fusion : acc + gyro + compass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Camera :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광각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1200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만 화소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AF, OIS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Mic : 5 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Touch &amp; LCD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TOF Camera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214200" y="4929120"/>
            <a:ext cx="2213640" cy="16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Mobile SDK </a:t>
            </a:r>
            <a:r>
              <a:rPr b="1" lang="en-US" sz="15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활용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Google gms vision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Google assistance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Google tensor flow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Amazon assistance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Mobile OpenCV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Tango SDK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그림 129" descr=""/>
          <p:cNvPicPr/>
          <p:nvPr/>
        </p:nvPicPr>
        <p:blipFill>
          <a:blip r:embed="rId2"/>
          <a:stretch/>
        </p:blipFill>
        <p:spPr>
          <a:xfrm>
            <a:off x="3749040" y="822960"/>
            <a:ext cx="4939920" cy="3729960"/>
          </a:xfrm>
          <a:prstGeom prst="rect">
            <a:avLst/>
          </a:prstGeom>
          <a:ln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3972240" y="6419880"/>
            <a:ext cx="32500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https://youtu.be/VTHlHgoBgvo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그림 140" descr=""/>
          <p:cNvPicPr/>
          <p:nvPr/>
        </p:nvPicPr>
        <p:blipFill>
          <a:blip r:embed="rId3"/>
          <a:stretch/>
        </p:blipFill>
        <p:spPr>
          <a:xfrm>
            <a:off x="4114800" y="4805280"/>
            <a:ext cx="2683440" cy="1596960"/>
          </a:xfrm>
          <a:prstGeom prst="rect">
            <a:avLst/>
          </a:prstGeom>
          <a:ln>
            <a:noFill/>
          </a:ln>
        </p:spPr>
      </p:pic>
      <p:sp>
        <p:nvSpPr>
          <p:cNvPr id="128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7"/>
          <p:cNvSpPr/>
          <p:nvPr/>
        </p:nvSpPr>
        <p:spPr>
          <a:xfrm>
            <a:off x="3839040" y="548640"/>
            <a:ext cx="36608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Market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에서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검색시 검색되는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application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 rot="5400000">
            <a:off x="4287240" y="2714760"/>
            <a:ext cx="3427920" cy="114192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9"/>
          <p:cNvSpPr/>
          <p:nvPr/>
        </p:nvSpPr>
        <p:spPr>
          <a:xfrm flipH="1" rot="16200000">
            <a:off x="3177720" y="4180320"/>
            <a:ext cx="1356120" cy="5706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0"/>
          <p:cNvSpPr/>
          <p:nvPr/>
        </p:nvSpPr>
        <p:spPr>
          <a:xfrm flipH="1" rot="16200000">
            <a:off x="2928240" y="4358880"/>
            <a:ext cx="1427760" cy="85608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1"/>
          <p:cNvSpPr/>
          <p:nvPr/>
        </p:nvSpPr>
        <p:spPr>
          <a:xfrm>
            <a:off x="1357200" y="4714920"/>
            <a:ext cx="2784960" cy="999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2"/>
          <p:cNvSpPr/>
          <p:nvPr/>
        </p:nvSpPr>
        <p:spPr>
          <a:xfrm flipV="1">
            <a:off x="1214280" y="6071400"/>
            <a:ext cx="2856600" cy="42768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14200" y="653760"/>
            <a:ext cx="7498440" cy="1960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JAVA  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설치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$ sudo apt-get purge openjdk*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$ sudo apt-get install python-software-properties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$ sudo add-apt-repository ppa:webupd8team/java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$ sudo apt-get update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$ sudo apt-get install oracle-java8-installer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</a:t>
            </a:r>
            <a:r>
              <a:rPr b="1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32 bit </a:t>
            </a:r>
            <a:r>
              <a:rPr b="1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라이블러리 설치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$ sudo apt-get install lib32z1 lib32ncurses5 lib32stdc++6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</a:t>
            </a:r>
            <a:r>
              <a:rPr b="1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Android Studio </a:t>
            </a:r>
            <a:r>
              <a:rPr b="1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설치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  <a:hlinkClick r:id="rId1"/>
              </a:rPr>
              <a:t>https://developer.android.com/studio/?hl=ko#downloads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Picture 3" descr=""/>
          <p:cNvPicPr/>
          <p:nvPr/>
        </p:nvPicPr>
        <p:blipFill>
          <a:blip r:embed="rId2"/>
          <a:stretch/>
        </p:blipFill>
        <p:spPr>
          <a:xfrm>
            <a:off x="285840" y="2714760"/>
            <a:ext cx="6409080" cy="2497680"/>
          </a:xfrm>
          <a:prstGeom prst="rect">
            <a:avLst/>
          </a:prstGeom>
          <a:ln w="9360"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357120" y="5541480"/>
            <a:ext cx="7498440" cy="109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$ mkdir ~/studio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cp ~/Downloads/android-studio* ~/studio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cd ~/studio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unzip android-studio-ide-173.4720617-linux.zip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cd android-studio/bin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$ ./studio.sh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0" y="0"/>
            <a:ext cx="585180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2. Install Guide ( Android Studio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214200" y="4786200"/>
            <a:ext cx="5283720" cy="354600"/>
          </a:xfrm>
          <a:prstGeom prst="rect">
            <a:avLst/>
          </a:prstGeom>
          <a:noFill/>
          <a:ln w="255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"/>
          <p:cNvSpPr/>
          <p:nvPr/>
        </p:nvSpPr>
        <p:spPr>
          <a:xfrm>
            <a:off x="357120" y="5286600"/>
            <a:ext cx="7498440" cy="18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해당 사이트에서 다운로드 후 압축을 풀고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bin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폴더에 있는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studio.sh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파일을 실행 하세요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-7560" y="0"/>
            <a:ext cx="640728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3. Sample Code Import ( Controller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214200" y="507240"/>
            <a:ext cx="7498440" cy="1367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Sample Code Download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$ mkdir ~/app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cp ~/app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git clone 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  <a:hlinkClick r:id="rId1"/>
              </a:rPr>
              <a:t>https://github.com/AuTURBO/ros-app-tb3-voiceorder.git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Sample import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Picture 2" descr=""/>
          <p:cNvPicPr/>
          <p:nvPr/>
        </p:nvPicPr>
        <p:blipFill>
          <a:blip r:embed="rId2"/>
          <a:stretch/>
        </p:blipFill>
        <p:spPr>
          <a:xfrm>
            <a:off x="357120" y="1857240"/>
            <a:ext cx="3712320" cy="926280"/>
          </a:xfrm>
          <a:prstGeom prst="rect">
            <a:avLst/>
          </a:prstGeom>
          <a:ln w="9360">
            <a:noFill/>
          </a:ln>
        </p:spPr>
      </p:pic>
      <p:pic>
        <p:nvPicPr>
          <p:cNvPr id="144" name="Picture 3" descr=""/>
          <p:cNvPicPr/>
          <p:nvPr/>
        </p:nvPicPr>
        <p:blipFill>
          <a:blip r:embed="rId3"/>
          <a:stretch/>
        </p:blipFill>
        <p:spPr>
          <a:xfrm>
            <a:off x="357120" y="3143160"/>
            <a:ext cx="2349360" cy="2855160"/>
          </a:xfrm>
          <a:prstGeom prst="rect">
            <a:avLst/>
          </a:prstGeom>
          <a:ln w="9360"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571320" y="4144680"/>
            <a:ext cx="1426320" cy="363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다운로드한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프로잭트 선택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4" descr=""/>
          <p:cNvPicPr/>
          <p:nvPr/>
        </p:nvPicPr>
        <p:blipFill>
          <a:blip r:embed="rId4"/>
          <a:stretch/>
        </p:blipFill>
        <p:spPr>
          <a:xfrm>
            <a:off x="3000240" y="3786120"/>
            <a:ext cx="1854720" cy="1607760"/>
          </a:xfrm>
          <a:prstGeom prst="rect">
            <a:avLst/>
          </a:prstGeom>
          <a:ln w="9360">
            <a:noFill/>
          </a:ln>
        </p:spPr>
      </p:pic>
      <p:sp>
        <p:nvSpPr>
          <p:cNvPr id="147" name="CustomShape 4"/>
          <p:cNvSpPr/>
          <p:nvPr/>
        </p:nvSpPr>
        <p:spPr>
          <a:xfrm>
            <a:off x="3143160" y="5429520"/>
            <a:ext cx="3855240" cy="181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S D K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폴더 위치가  틀리다고 에러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OK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 rot="5400000">
            <a:off x="895320" y="2963520"/>
            <a:ext cx="35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6"/>
          <p:cNvSpPr/>
          <p:nvPr/>
        </p:nvSpPr>
        <p:spPr>
          <a:xfrm>
            <a:off x="2715480" y="4572000"/>
            <a:ext cx="28260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7"/>
          <p:cNvSpPr/>
          <p:nvPr/>
        </p:nvSpPr>
        <p:spPr>
          <a:xfrm>
            <a:off x="3214800" y="5859360"/>
            <a:ext cx="3212280" cy="363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Import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중간에 필요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SD K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가 없다고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Erro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발생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그러면 설치진행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9720" y="0"/>
            <a:ext cx="713304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4. Sample Code Build &amp; Run ( Controller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14200" y="460800"/>
            <a:ext cx="8427240" cy="81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폰 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adb  enable 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로 설정 후 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usb 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연결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( 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개발 후 보안을 위해 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adb disable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로 변경해 주세요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.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설정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일반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휴대폰 정보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소프트웨어 정보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빌드 번호를 찾아 들어갑니다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그리고 빌드 번호를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7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번 연속 해서 터치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그렇게해서 생길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develop mode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에서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usb debugging mode 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214200" y="1500120"/>
            <a:ext cx="2855160" cy="3940920"/>
          </a:xfrm>
          <a:prstGeom prst="rect">
            <a:avLst/>
          </a:prstGeom>
          <a:ln w="9360"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3571920" y="1573560"/>
            <a:ext cx="5069520" cy="455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Sample 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예제  자신의 폰에 깔기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android_controllerSample module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선택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Picture 3" descr=""/>
          <p:cNvPicPr/>
          <p:nvPr/>
        </p:nvPicPr>
        <p:blipFill>
          <a:blip r:embed="rId2"/>
          <a:stretch/>
        </p:blipFill>
        <p:spPr>
          <a:xfrm>
            <a:off x="3571920" y="2214720"/>
            <a:ext cx="4998240" cy="1783440"/>
          </a:xfrm>
          <a:prstGeom prst="rect">
            <a:avLst/>
          </a:prstGeom>
          <a:ln w="9360">
            <a:noFill/>
          </a:ln>
        </p:spPr>
      </p:pic>
      <p:sp>
        <p:nvSpPr>
          <p:cNvPr id="156" name="CustomShape 4"/>
          <p:cNvSpPr/>
          <p:nvPr/>
        </p:nvSpPr>
        <p:spPr>
          <a:xfrm>
            <a:off x="3500280" y="4286880"/>
            <a:ext cx="5069520" cy="226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Build and Run </a:t>
            </a:r>
            <a:r>
              <a:rPr b="0" lang="en-US" sz="15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실행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Picture 4" descr=""/>
          <p:cNvPicPr/>
          <p:nvPr/>
        </p:nvPicPr>
        <p:blipFill>
          <a:blip r:embed="rId3"/>
          <a:stretch/>
        </p:blipFill>
        <p:spPr>
          <a:xfrm>
            <a:off x="3429000" y="4643280"/>
            <a:ext cx="5569560" cy="997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-13680" y="0"/>
            <a:ext cx="344160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5. Code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097280" y="1391040"/>
            <a:ext cx="285732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5-1 Structure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5-2 gradle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5-3 RosActivity Life Cycle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5-4 message type setting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5-5 Subscribe Setting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5-6 Publish Settint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385668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5-1 Structure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3" descr=""/>
          <p:cNvPicPr/>
          <p:nvPr/>
        </p:nvPicPr>
        <p:blipFill>
          <a:blip r:embed="rId1"/>
          <a:stretch/>
        </p:blipFill>
        <p:spPr>
          <a:xfrm>
            <a:off x="214200" y="571320"/>
            <a:ext cx="3169440" cy="5498280"/>
          </a:xfrm>
          <a:prstGeom prst="rect">
            <a:avLst/>
          </a:prstGeom>
          <a:ln w="9360"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3571920" y="1930320"/>
            <a:ext cx="4569480" cy="363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Mainfests –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앱의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permission, thema,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어떤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activity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를 첫화면으로 설정할지 정의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571920" y="3000600"/>
            <a:ext cx="3069360" cy="181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Java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정적 코드 정의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: Ros api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사용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3571920" y="3358080"/>
            <a:ext cx="3640680" cy="181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Visual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화면 구성하는 코드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그림파일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, xml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파일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3571920" y="1500480"/>
            <a:ext cx="4140720" cy="181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Ros Api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를 사용할 수 있게 해주는 라이블러리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Class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정의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571920" y="4144680"/>
            <a:ext cx="5283720" cy="363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전체 프로잭트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(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전체 모듈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에 영향 주는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gradle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설정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.build:gradle,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어떠한 라이브러리를 참조할지 설정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)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7"/>
          <p:cNvSpPr/>
          <p:nvPr/>
        </p:nvSpPr>
        <p:spPr>
          <a:xfrm>
            <a:off x="3571920" y="5074560"/>
            <a:ext cx="5283720" cy="5461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Module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에 영향 주는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gradle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설정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(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어떠한 라이브러리를 참조할지 설정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여기서는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android_10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참조한다고 정의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안드로이드 어떠한 버전 설정할지 설정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)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8"/>
          <p:cNvSpPr/>
          <p:nvPr/>
        </p:nvSpPr>
        <p:spPr>
          <a:xfrm>
            <a:off x="1500120" y="1571760"/>
            <a:ext cx="2069280" cy="18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9"/>
          <p:cNvSpPr/>
          <p:nvPr/>
        </p:nvSpPr>
        <p:spPr>
          <a:xfrm flipV="1">
            <a:off x="2286000" y="2110680"/>
            <a:ext cx="1283400" cy="986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0"/>
          <p:cNvSpPr/>
          <p:nvPr/>
        </p:nvSpPr>
        <p:spPr>
          <a:xfrm>
            <a:off x="2214720" y="3030120"/>
            <a:ext cx="1283400" cy="392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1"/>
          <p:cNvSpPr/>
          <p:nvPr/>
        </p:nvSpPr>
        <p:spPr>
          <a:xfrm>
            <a:off x="2428920" y="2786040"/>
            <a:ext cx="1069200" cy="687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2"/>
          <p:cNvSpPr/>
          <p:nvPr/>
        </p:nvSpPr>
        <p:spPr>
          <a:xfrm>
            <a:off x="3571920" y="2715120"/>
            <a:ext cx="3069360" cy="181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Joystick calculation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관련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code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정의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3"/>
          <p:cNvSpPr/>
          <p:nvPr/>
        </p:nvSpPr>
        <p:spPr>
          <a:xfrm>
            <a:off x="1143000" y="3214800"/>
            <a:ext cx="2426400" cy="2534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4"/>
          <p:cNvSpPr/>
          <p:nvPr/>
        </p:nvSpPr>
        <p:spPr>
          <a:xfrm flipV="1">
            <a:off x="3214800" y="4325040"/>
            <a:ext cx="354600" cy="986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5"/>
          <p:cNvSpPr/>
          <p:nvPr/>
        </p:nvSpPr>
        <p:spPr>
          <a:xfrm flipH="1" rot="16200000">
            <a:off x="3088080" y="4870800"/>
            <a:ext cx="530640" cy="426240"/>
          </a:xfrm>
          <a:prstGeom prst="bentConnector2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6"/>
          <p:cNvSpPr/>
          <p:nvPr/>
        </p:nvSpPr>
        <p:spPr>
          <a:xfrm>
            <a:off x="345960" y="6319080"/>
            <a:ext cx="596232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  <a:hlinkClick r:id="rId2"/>
              </a:rPr>
              <a:t>https://github.com/rosjava/android_core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의 수정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0"/>
            <a:ext cx="507096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5-2 Gradle Analysis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그림 186" descr=""/>
          <p:cNvPicPr/>
          <p:nvPr/>
        </p:nvPicPr>
        <p:blipFill>
          <a:blip r:embed="rId1"/>
          <a:stretch/>
        </p:blipFill>
        <p:spPr>
          <a:xfrm>
            <a:off x="274680" y="974880"/>
            <a:ext cx="5758920" cy="2211120"/>
          </a:xfrm>
          <a:prstGeom prst="rect">
            <a:avLst/>
          </a:prstGeom>
          <a:ln>
            <a:noFill/>
          </a:ln>
        </p:spPr>
      </p:pic>
      <p:pic>
        <p:nvPicPr>
          <p:cNvPr id="179" name="그림 187" descr=""/>
          <p:cNvPicPr/>
          <p:nvPr/>
        </p:nvPicPr>
        <p:blipFill>
          <a:blip r:embed="rId2"/>
          <a:stretch/>
        </p:blipFill>
        <p:spPr>
          <a:xfrm>
            <a:off x="182880" y="3601440"/>
            <a:ext cx="5888520" cy="2067120"/>
          </a:xfrm>
          <a:prstGeom prst="rect">
            <a:avLst/>
          </a:prstGeom>
          <a:ln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2741760" y="2140920"/>
            <a:ext cx="384048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android_controllerSmaple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은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android_10 Module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을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dependencies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있음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193120" y="4865040"/>
            <a:ext cx="5852160" cy="9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android_10 Module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을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4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개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module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의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dependencies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있음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해당 모듈들 해당 프로잭트에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code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형태로 있지 않고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build.gradle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(Project:ros-app-tb3-voiceroder)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에 어디어 가져다 쓰는지 정의 되어있음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274680" y="675360"/>
            <a:ext cx="384048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Build.gradle(Module:android_controllerSample)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181440" y="3327120"/>
            <a:ext cx="384048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Build.gradle(Module:android_10)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175680" y="5796000"/>
            <a:ext cx="384048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Build.gradle(Project:ros-app-tb3-voiceroder)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455760" y="6070320"/>
            <a:ext cx="585216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위의 해당 모듈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4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개를 어디서 어떻게 가져오는지 설명 되어있음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Application>LibreOffice/5.1.6.2$Linux_X86_64 LibreOffice_project/10m0$Build-2</Application>
  <Words>676</Words>
  <Paragraphs>122</Paragraphs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2018-05-20T02:12:48Z</dcterms:created>
  <dc:creator>Registered User</dc:creator>
  <dc:description/>
  <dc:language>en-US</dc:language>
  <cp:lastModifiedBy/>
  <dcterms:modified xsi:type="dcterms:W3CDTF">2018-05-20T23:21:35Z</dcterms:modified>
  <cp:revision>103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화면 슬라이드 쇼(4:3)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