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1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2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63.png" ContentType="image/png"/>
  <Override PartName="/ppt/media/image8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37.png" ContentType="image/png"/>
  <Override PartName="/ppt/media/image12.png" ContentType="image/png"/>
  <Override PartName="/ppt/media/image19.jpeg" ContentType="image/jpeg"/>
  <Override PartName="/ppt/media/image16.png" ContentType="image/png"/>
  <Override PartName="/ppt/media/image6.jpeg" ContentType="image/jpeg"/>
  <Override PartName="/ppt/media/image28.jpeg" ContentType="image/jpeg"/>
  <Override PartName="/ppt/media/image26.png" ContentType="image/png"/>
  <Override PartName="/ppt/media/image29.jpeg" ContentType="image/jpeg"/>
  <Override PartName="/ppt/media/image30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446368F-E97E-43A0-915B-8C0F8A9965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fld id="{66DC7B6F-0ABE-4111-892D-51FFFD21DC4F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fld id="{3ED28145-631E-4055-876B-686E632B1B69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fld id="{EE34194B-E482-4E21-A3EC-3BAFBE99E763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 descr=""/>
          <p:cNvPicPr/>
          <p:nvPr/>
        </p:nvPicPr>
        <p:blipFill>
          <a:blip r:embed="rId2"/>
          <a:stretch/>
        </p:blipFill>
        <p:spPr>
          <a:xfrm>
            <a:off x="8719200" y="0"/>
            <a:ext cx="423360" cy="42336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ros.git" TargetMode="External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github.com/ROBOTIS-GIT/turtlebot3_msgs.git" TargetMode="External"/><Relationship Id="rId3" Type="http://schemas.openxmlformats.org/officeDocument/2006/relationships/hyperlink" Target="https://github.com/AuTURBO/documents.git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ROBOTIS-GIT/turtlebot3_machine_learning" TargetMode="External"/><Relationship Id="rId2" Type="http://schemas.openxmlformats.org/officeDocument/2006/relationships/hyperlink" Target="https://youtu.be/5uIZU8PCHT8" TargetMode="External"/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bitbucket.org/theconstructcore/openai_examples_projects/src/3b1969f7cad7?at=master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5" Type="http://schemas.openxmlformats.org/officeDocument/2006/relationships/hyperlink" Target="https://bitbucket.org/theconstructcore/openai_ros/src/b5fb3523a4c0?at=kinetic-devel" TargetMode="External"/><Relationship Id="rId6" Type="http://schemas.openxmlformats.org/officeDocument/2006/relationships/hyperlink" Target="https://bitbucket.org/theconstructcore/openai_ros/src/b5fb3523a4c0/openai_ros/?at=kinetic-devel" TargetMode="External"/><Relationship Id="rId7" Type="http://schemas.openxmlformats.org/officeDocument/2006/relationships/hyperlink" Target="https://bitbucket.org/theconstructcore/openai_ros/src/b5fb3523a4c0/openai_ros/src/?at=kinetic-devel" TargetMode="External"/><Relationship Id="rId8" Type="http://schemas.openxmlformats.org/officeDocument/2006/relationships/hyperlink" Target="https://bitbucket.org/theconstructcore/openai_ros/src/b5fb3523a4c0/openai_ros/src/openai_ros/?at=kinetic-devel" TargetMode="External"/><Relationship Id="rId9" Type="http://schemas.openxmlformats.org/officeDocument/2006/relationships/hyperlink" Target="https://bitbucket.org/theconstructcore/openai_ros/src/b5fb3523a4c0/openai_ros/src/openai_ros/task_envs/?at=kinetic-devel" TargetMode="External"/><Relationship Id="rId10" Type="http://schemas.openxmlformats.org/officeDocument/2006/relationships/hyperlink" Target="https://bitbucket.org/theconstructcore/openai_ros/src/b5fb3523a4c0/openai_ros/src/openai_ros/task_envs/turtlebot3/?at=kinetic-devel" TargetMode="External"/><Relationship Id="rId11" Type="http://schemas.openxmlformats.org/officeDocument/2006/relationships/hyperlink" Target="https://bitbucket.org/theconstructcore/openai_ros/src/b5fb3523a4c0?at=kinetic-devel" TargetMode="External"/><Relationship Id="rId12" Type="http://schemas.openxmlformats.org/officeDocument/2006/relationships/hyperlink" Target="https://bitbucket.org/theconstructcore/openai_ros/src/b5fb3523a4c0/openai_ros/?at=kinetic-devel" TargetMode="External"/><Relationship Id="rId13" Type="http://schemas.openxmlformats.org/officeDocument/2006/relationships/hyperlink" Target="https://bitbucket.org/theconstructcore/openai_ros/src/b5fb3523a4c0/openai_ros/src/?at=kinetic-devel" TargetMode="External"/><Relationship Id="rId14" Type="http://schemas.openxmlformats.org/officeDocument/2006/relationships/hyperlink" Target="https://bitbucket.org/theconstructcore/openai_ros/src/b5fb3523a4c0/openai_ros/src/openai_ros/?at=kinetic-devel" TargetMode="External"/><Relationship Id="rId15" Type="http://schemas.openxmlformats.org/officeDocument/2006/relationships/hyperlink" Target="https://bitbucket.org/theconstructcore/openai_ros/src/b5fb3523a4c0/openai_ros/src/openai_ros/robot_envs/?at=kinetic-devel" TargetMode="External"/><Relationship Id="rId16" Type="http://schemas.openxmlformats.org/officeDocument/2006/relationships/hyperlink" Target="https://bitbucket.org/theconstructcore/openai_ros/src/b5fb3523a4c0?at=kinetic-devel" TargetMode="External"/><Relationship Id="rId17" Type="http://schemas.openxmlformats.org/officeDocument/2006/relationships/hyperlink" Target="https://bitbucket.org/theconstructcore/openai_ros/src/b5fb3523a4c0/openai_ros/?at=kinetic-devel" TargetMode="External"/><Relationship Id="rId18" Type="http://schemas.openxmlformats.org/officeDocument/2006/relationships/hyperlink" Target="https://bitbucket.org/theconstructcore/openai_ros/src/b5fb3523a4c0/openai_ros/src/?at=kinetic-devel" TargetMode="External"/><Relationship Id="rId19" Type="http://schemas.openxmlformats.org/officeDocument/2006/relationships/hyperlink" Target="https://bitbucket.org/theconstructcore/openai_ros/src/b5fb3523a4c0/openai_ros/src/openai_ros/?at=kinetic-devel" TargetMode="External"/><Relationship Id="rId20" Type="http://schemas.openxmlformats.org/officeDocument/2006/relationships/hyperlink" Target="https://bitbucket.org/theconstructcore/openai_examples_projects.git" TargetMode="External"/><Relationship Id="rId21" Type="http://schemas.openxmlformats.org/officeDocument/2006/relationships/hyperlink" Target="https://bitbucket.org/theconstructcore/openai_ros.git" TargetMode="External"/><Relationship Id="rId2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58.png"/><Relationship Id="rId5" Type="http://schemas.openxmlformats.org/officeDocument/2006/relationships/hyperlink" Target="https://bitbucket.org/theconstructcore/openai_examples_projects.git" TargetMode="External"/><Relationship Id="rId6" Type="http://schemas.openxmlformats.org/officeDocument/2006/relationships/hyperlink" Target="https://bitbucket.org/theconstructcore/openai_ros.git" TargetMode="External"/><Relationship Id="rId7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62.png"/><Relationship Id="rId5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6" Type="http://schemas.openxmlformats.org/officeDocument/2006/relationships/image" Target="../media/image63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ko.wikipedia.org/w/index.php?title=&#54532;&#47116;&#46308;&#47532;_AI&amp;action=edit&amp;redlink=1" TargetMode="External"/><Relationship Id="rId3" Type="http://schemas.openxmlformats.org/officeDocument/2006/relationships/hyperlink" Target="https://ko.wikipedia.org/wiki/&#51064;&#44277;&#51648;&#45733;" TargetMode="External"/><Relationship Id="rId4" Type="http://schemas.openxmlformats.org/officeDocument/2006/relationships/hyperlink" Target="https://ko.wikipedia.org/wiki/&#51068;&#47200;_&#47672;&#49828;&#53356;" TargetMode="External"/><Relationship Id="rId5" Type="http://schemas.openxmlformats.org/officeDocument/2006/relationships/hyperlink" Target="https://ko.wikipedia.org/w/index.php?title=Sam_Altman&amp;action=edit&amp;redlink=1" TargetMode="External"/><Relationship Id="rId6" Type="http://schemas.openxmlformats.org/officeDocument/2006/relationships/hyperlink" Target="https://github.com/openai/baselines/blob/master/baselines/a2c" TargetMode="External"/><Relationship Id="rId7" Type="http://schemas.openxmlformats.org/officeDocument/2006/relationships/hyperlink" Target="https://github.com/openai/baselines/blob/master/baselines/acer" TargetMode="External"/><Relationship Id="rId8" Type="http://schemas.openxmlformats.org/officeDocument/2006/relationships/hyperlink" Target="https://github.com/openai/baselines/blob/master/baselines/acktr" TargetMode="External"/><Relationship Id="rId9" Type="http://schemas.openxmlformats.org/officeDocument/2006/relationships/hyperlink" Target="https://github.com/openai/baselines/blob/master/baselines/ddpg" TargetMode="External"/><Relationship Id="rId10" Type="http://schemas.openxmlformats.org/officeDocument/2006/relationships/hyperlink" Target="https://github.com/openai/baselines/blob/master/baselines/deepq" TargetMode="External"/><Relationship Id="rId11" Type="http://schemas.openxmlformats.org/officeDocument/2006/relationships/hyperlink" Target="https://github.com/openai/baselines/blob/master/baselines/gail" TargetMode="External"/><Relationship Id="rId12" Type="http://schemas.openxmlformats.org/officeDocument/2006/relationships/hyperlink" Target="https://github.com/openai/baselines/blob/master/baselines/her" TargetMode="External"/><Relationship Id="rId13" Type="http://schemas.openxmlformats.org/officeDocument/2006/relationships/hyperlink" Target="https://github.com/openai/baselines/blob/master/baselines/ppo1" TargetMode="External"/><Relationship Id="rId14" Type="http://schemas.openxmlformats.org/officeDocument/2006/relationships/hyperlink" Target="https://github.com/openai/baselines/blob/master/baselines/ppo2" TargetMode="External"/><Relationship Id="rId15" Type="http://schemas.openxmlformats.org/officeDocument/2006/relationships/hyperlink" Target="https://github.com/openai/baselines/blob/master/baselines/trpo_mpi" TargetMode="External"/><Relationship Id="rId1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s://gym.openai.com/envs/" TargetMode="External"/><Relationship Id="rId4" Type="http://schemas.openxmlformats.org/officeDocument/2006/relationships/hyperlink" Target="https://youtu.be/8Np3eC_PTFo" TargetMode="External"/><Relationship Id="rId5" Type="http://schemas.openxmlformats.org/officeDocument/2006/relationships/hyperlink" Target="https://youtu.be/8Np3eC_PTFo" TargetMode="External"/><Relationship Id="rId6" Type="http://schemas.openxmlformats.org/officeDocument/2006/relationships/hyperlink" Target="https://youtu.be/8Np3eC_PTFo" TargetMode="External"/><Relationship Id="rId7" Type="http://schemas.openxmlformats.org/officeDocument/2006/relationships/hyperlink" Target="https://youtu.be/8Np3eC_PTFo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257400" y="9432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950920" y="897480"/>
            <a:ext cx="582696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AuTURBO 2019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21120" y="3543840"/>
            <a:ext cx="479844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H.O LEE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640" y="0"/>
            <a:ext cx="909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실습을 위해 필요한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Packages _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8760" y="114300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OpenAI_Examples_Projects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Script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동작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28760" y="2214720"/>
            <a:ext cx="3713760" cy="927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ROS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-OpenAI Gym, Training script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연결하는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Robot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마다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 따로 있음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Q Leaning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알고리즘 까진 해당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package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서 제공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28760" y="357192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Turtlebot3 Simulation Package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강화학습을 돌리기 위한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Turtlebot3 Gazebo Simulation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000760" y="278604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Gym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OpenAI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강화학습을 돌리기 위한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Toolkit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000760" y="200016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Baseline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알고리즘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_ PPO, HER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외 다수 제공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Line 7"/>
          <p:cNvSpPr/>
          <p:nvPr/>
        </p:nvSpPr>
        <p:spPr>
          <a:xfrm flipH="1">
            <a:off x="4572000" y="318600"/>
            <a:ext cx="720" cy="4538880"/>
          </a:xfrm>
          <a:prstGeom prst="line">
            <a:avLst/>
          </a:prstGeom>
          <a:ln w="9360">
            <a:solidFill>
              <a:srgbClr val="4a7ebb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1367280" y="428760"/>
            <a:ext cx="1715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 Packages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5000760" y="464400"/>
            <a:ext cx="3499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와 관계 없는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Original Code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 rot="5400000">
            <a:off x="2072520" y="200016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2073240" y="335664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 rot="10800000">
            <a:off x="4998600" y="2214720"/>
            <a:ext cx="856080" cy="856080"/>
          </a:xfrm>
          <a:prstGeom prst="bentConnector3">
            <a:avLst>
              <a:gd name="adj1" fmla="val 23949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 rot="10800000">
            <a:off x="5000760" y="3142440"/>
            <a:ext cx="856080" cy="570600"/>
          </a:xfrm>
          <a:prstGeom prst="bentConnector3">
            <a:avLst>
              <a:gd name="adj1" fmla="val 30324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217800" y="857160"/>
            <a:ext cx="663480" cy="363960"/>
          </a:xfrm>
          <a:prstGeom prst="rect">
            <a:avLst/>
          </a:prstGeom>
          <a:solidFill>
            <a:srgbClr val="e46c0a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 flipV="1" rot="16200000">
            <a:off x="3858840" y="1926000"/>
            <a:ext cx="927720" cy="356040"/>
          </a:xfrm>
          <a:prstGeom prst="bentConnector3">
            <a:avLst>
              <a:gd name="adj1" fmla="val 100664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5000760" y="1353960"/>
            <a:ext cx="3856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실제 예제에서는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기본 알고리즘만 써서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Baseline Algorithm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까지 설치해 강화학습 알고리즘을 끌어쓰지 않아도 됨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6640" y="0"/>
            <a:ext cx="909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아래와 같이 연동 되어 동작함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2"/>
          <a:stretch/>
        </p:blipFill>
        <p:spPr>
          <a:xfrm>
            <a:off x="928800" y="894960"/>
            <a:ext cx="6428160" cy="17132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57120" y="3264120"/>
            <a:ext cx="8356680" cy="16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Training Environments</a:t>
            </a:r>
            <a:r>
              <a:rPr b="0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:  (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ROS Package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에 구현되어 있음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학습시키는 데 필요한 모든 데이터를 제공하는 역할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공식 환경을 상속받습니다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그래서 그들은 완전히 호환되며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훈련 절차를 사용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배워야 할 작업을 지정할 수 있는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작업에서 사용할 로봇을 지정하는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Gazebo Environment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Gazebo simulation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연결되는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 Gym Environment( OpenAI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기본구조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:  (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openai_examples_projects Packages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에 구현되어 있음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훈련시키기 위해 사용할 학습 알고리즘 을 정의하고 설정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Training Environments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그대로 쓰고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수정해서 원하는 강화학습을 쉽게 만들수 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정말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000160" y="1473840"/>
            <a:ext cx="4427640" cy="998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3303000" y="1022400"/>
            <a:ext cx="24476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227160" y="357840"/>
            <a:ext cx="524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6643800" y="1143000"/>
            <a:ext cx="16304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Gazebo Simulation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44000" y="586080"/>
            <a:ext cx="3490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3085200" y="2780640"/>
            <a:ext cx="3314520" cy="2718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Gym ( 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을 위한 환경 구성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Tool Kit )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96840" y="2762640"/>
            <a:ext cx="2375640" cy="27180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Baseline(RL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알고리즘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Line 11"/>
          <p:cNvSpPr/>
          <p:nvPr/>
        </p:nvSpPr>
        <p:spPr>
          <a:xfrm flipV="1">
            <a:off x="548640" y="2194560"/>
            <a:ext cx="380160" cy="5680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2"/>
          <p:cNvSpPr/>
          <p:nvPr/>
        </p:nvSpPr>
        <p:spPr>
          <a:xfrm flipH="1" flipV="1">
            <a:off x="1920240" y="2560320"/>
            <a:ext cx="118872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3"/>
          <p:cNvSpPr/>
          <p:nvPr/>
        </p:nvSpPr>
        <p:spPr>
          <a:xfrm flipH="1" flipV="1">
            <a:off x="3474720" y="2473560"/>
            <a:ext cx="274320" cy="3070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>
            <a:off x="3657600" y="250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2541600" y="250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381600" y="232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17"/>
          <p:cNvSpPr/>
          <p:nvPr/>
        </p:nvSpPr>
        <p:spPr>
          <a:xfrm>
            <a:off x="43560" y="2963880"/>
            <a:ext cx="1955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옵션 이번 실습에 필요 없음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Line 18"/>
          <p:cNvSpPr/>
          <p:nvPr/>
        </p:nvSpPr>
        <p:spPr>
          <a:xfrm flipV="1">
            <a:off x="640080" y="2286000"/>
            <a:ext cx="28872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 flipV="1">
            <a:off x="4023360" y="2472840"/>
            <a:ext cx="288720" cy="307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 flipH="1" flipV="1">
            <a:off x="1920240" y="2560320"/>
            <a:ext cx="11743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60" y="0"/>
            <a:ext cx="5288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Turtlebot3 Packages Dependency Package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15920" y="4754880"/>
            <a:ext cx="57351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</a:rPr>
              <a:t>http://emanual.robotis.com/docs/en/platform/turtlebot3/pc_setup/#pc-setup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45880" y="3169440"/>
            <a:ext cx="843984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$ sudo apt-get install ros-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melodic-joy ros-melodic-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teleop-twist-joy ros-melodic-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laser-proc ros-melodic-rgbd-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launch ros-melodic-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depthimage-to-laserscan ros-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melodic-rosserial-arduino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ros-melodic-rosserial-python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ros-melodic-rosserial-server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ros-melodic-rosserial-client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ros-melodic-rosserial-msgs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ros-melodic-amcl ros-melodic-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map-server ros-melodic-move-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base ros-melodic-urdf ros-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melodic-xacro ros-melodic-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compressed-image-transport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ros-melodic-rqt-image-view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ros-melodic-navigation ros-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melodic-interactive-markers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54440" y="2712240"/>
            <a:ext cx="8439840" cy="3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turtlebot3 gazebo simulation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서 구동하기 위해 아래 디팬던시 패키지 설치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하지만 이전에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Mobile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수업에서 들었으면 설치 기 설치 되어있으실 겁니다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~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789640" y="1097280"/>
            <a:ext cx="4159440" cy="2512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부분 추가 하면 무조건 창이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셋팅되어 열림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91440" y="822960"/>
            <a:ext cx="8439840" cy="13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~$ eb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alias r2='export ROS_MODE=ros2 &amp;&amp; source ~/.bashrc'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export ROS_MODE=ros1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export TURTLEBOT3_MODEL=burger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#export TURTLEBOT3_MODEL=waffle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#export TURTLEBOT3_MODEL=waffle_pi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if [ "$ROS_MODE" = "ros1" ];then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91440" y="354600"/>
            <a:ext cx="8439840" cy="3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실습에서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만 사용하므로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terminal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창이 항상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으로 열리게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수정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.-&gt;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아래 노란부분 적용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실습에서 터틀봇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3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시뮬레이션시 모델 설정을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burger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로 되게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수정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-&gt;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아래 노란부분 적용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2776320" y="1386720"/>
            <a:ext cx="4995360" cy="385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부분 추가 하면 터틀봇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burger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모델로 열리게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setting  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0960" y="0"/>
            <a:ext cx="7624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ROS, OpenAI Gym, OpenAI ROS example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-5760" y="615240"/>
            <a:ext cx="7044120" cy="29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r1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~/catkin_ws$ cd ~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~/$ git clone https://github.com/openai/gym.git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~/$ cd gym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~/$ git checkout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v0.9.5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~/gym$ sudo apt install python-pip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~/gym$ pip install -e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rm -rf ~/catkin_ws/src/openai_examples_projects/cartpole_openai_ros_examples/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cm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143000" y="609480"/>
            <a:ext cx="72853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melodic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 설정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Auturbo Melodic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crystal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동시사용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적용시에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4289760" y="1038600"/>
            <a:ext cx="4487400" cy="63684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연동 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vesion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맞춰서 설치해 주셔야 합니다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대략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v0.9.5 branch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꺼 쓰심 문제 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944320" y="2011680"/>
            <a:ext cx="2010960" cy="4546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사용한 예제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5910480" y="2690280"/>
            <a:ext cx="19735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2698920" y="3232440"/>
            <a:ext cx="342756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빌드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ROS 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줄 설치시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214200" y="3383280"/>
            <a:ext cx="2367720" cy="31752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214200" y="3667680"/>
            <a:ext cx="849960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////code change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 gedit ~/catkin_ws/src/openai_examples_projects/my_turtlebot3_openai_example/launch/start_simulation.launch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&lt;include file="$(find turtlebot3_gazebo)/launch/turtlebot3_world.launch"/&gt;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-&gt;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&lt;include file="$(find turtlebot3_gazebo)/launch/turtlebot3_world.launch"&gt;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975280" y="4447800"/>
            <a:ext cx="207036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슬러시 중복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슬러시 제거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20" y="0"/>
            <a:ext cx="4706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turtlebot3 Simulation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97800" y="966240"/>
            <a:ext cx="636768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https://github.com/ROBOTIS-GIT/turtlebot3.git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https://github.com/ROBOTIS-GIT/turtlebot3_msgs.git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https://github.com/ROBOTIS-GIT/turtlebot3_simulations.git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cm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1720" y="357840"/>
            <a:ext cx="64094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이전시간에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Mobile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교육에서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설치하신 분은 따로 설치하실 필요 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되어있으면 폴더 중복 으로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git down load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되지 않습니다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수정만 하시면됩 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40400" y="2774880"/>
            <a:ext cx="881964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documents/auturbo_2019_spring/auturbo_2019_spring_week5/openai/example/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있는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urdf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변경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맞게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파일을 수정해 주어야함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cd ~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git clone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https://github.com/AuTURBO/documents.git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cp ~/documents/auturbo_2019_spring/auturbo_2019_spring_week5/openai/example/* ~/catkin_ws/src/turtlebot3/turtlebot3_description/urdf/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182880" y="2190240"/>
            <a:ext cx="2367720" cy="31752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880" y="0"/>
            <a:ext cx="5426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Turtlebot3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실행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5440" y="407520"/>
            <a:ext cx="504468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$sb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$rospack profile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$roslaunch my_turtlebot3_openai_example 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$roslaunch my_turtlebot3_openai_example start_training.launch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5072400" y="731520"/>
            <a:ext cx="205884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가제보 실행 명령어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889520" y="1098720"/>
            <a:ext cx="40705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알고리즘으로 장애물 피하며 학습 시작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3560" y="0"/>
            <a:ext cx="5167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Packages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 화면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0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1240" cy="41522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305280" y="324000"/>
            <a:ext cx="8312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장애 물을 피해 움직이는 예제가 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물론 처음 실행 시키면 학습 전이라 마구 부딪힌다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학습이 완료 되면 정말 잘 피해 갈까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IF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문 한 줄이면 끝날 코드를 이렇게 어렵게 거대하게 신뢰성 없이 돌리는 이유는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14200" y="1554480"/>
            <a:ext cx="2225160" cy="24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실제 학습을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하기 위해서는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SAVE /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함수를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넣어야 하고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중간에 무한 루프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빠지는 부분도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사실상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없이 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그대로 써서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학습은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85712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machine learning packages ( OpenAI Gym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X, Keras DQN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강화학습 알고리즘 사용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1280" y="341640"/>
            <a:ext cx="899964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사용하지 않아도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강화학습을 통한 자체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machine learning packages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가지고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동작도 잘되고 설명서도 잘되 있고 구조도 훨씬 간단하다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User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 잘 되어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그리고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[ episode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마다 빨간색 지점이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생성 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]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가는 것도 강화 학습에 포함되어있다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예제는 장애물 피하는 것만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OpenAI 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예제가 장애물을 피해 목적지에 가는 것도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cube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사용하여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부분도 구현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681800"/>
            <a:ext cx="749952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https://github.com/ROBOTIS-GIT/turtlebot3_machine_learning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https://youtu.be/5uIZU8PCHT8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http://emanual.robotis.com/docs/en/platform/turtlebot3/machine_learning/#machine-learning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3"/>
          <a:srcRect l="21096" t="3274" r="10935" b="5019"/>
          <a:stretch/>
        </p:blipFill>
        <p:spPr>
          <a:xfrm>
            <a:off x="142920" y="1366200"/>
            <a:ext cx="2070360" cy="1998720"/>
          </a:xfrm>
          <a:prstGeom prst="rect">
            <a:avLst/>
          </a:prstGeom>
          <a:ln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4"/>
          <a:srcRect l="22265" t="0" r="8592" b="0"/>
          <a:stretch/>
        </p:blipFill>
        <p:spPr>
          <a:xfrm>
            <a:off x="2786040" y="1366200"/>
            <a:ext cx="1931040" cy="1998720"/>
          </a:xfrm>
          <a:prstGeom prst="rect">
            <a:avLst/>
          </a:prstGeom>
          <a:ln>
            <a:noFill/>
          </a:ln>
        </p:spPr>
      </p:pic>
      <p:pic>
        <p:nvPicPr>
          <p:cNvPr id="238" name="Picture 6" descr=""/>
          <p:cNvPicPr/>
          <p:nvPr/>
        </p:nvPicPr>
        <p:blipFill>
          <a:blip r:embed="rId5"/>
          <a:srcRect l="15236" t="0" r="12109" b="0"/>
          <a:stretch/>
        </p:blipFill>
        <p:spPr>
          <a:xfrm>
            <a:off x="5143680" y="1366200"/>
            <a:ext cx="2029320" cy="199872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4071960" y="186624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6643800" y="208044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500040" y="172332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214200" y="3929040"/>
            <a:ext cx="8642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랑 동일하게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Agent , Environment, state, reward, action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구조로 동작하며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point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부분이 학습에 추가되어서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이 부분 관련된 배열이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더 추가 되고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계산식도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point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과련된 계산식이 추가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142920" y="3366360"/>
            <a:ext cx="2070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2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고정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2786040" y="3357720"/>
            <a:ext cx="2141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3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5500800" y="3348720"/>
            <a:ext cx="1427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4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62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실습한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Q Leaning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은 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AI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의 어느 부분에 속하는가</a:t>
            </a:r>
            <a:endParaRPr b="0" lang="en-US" sz="5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4200" y="0"/>
            <a:ext cx="5908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딥러닝과 머신러닝의 차이 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→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가장 많이 들어오는 질문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4866480"/>
            <a:ext cx="900000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http://yangjaehub.com/newsinfo/%ED%95%99%EC%83%9D%EA%B8%B0%EC%9E%90%EB%8B%A8/?mod=document&amp;uid=39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357120" y="642960"/>
            <a:ext cx="2642040" cy="1739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3312000" y="723240"/>
            <a:ext cx="2667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기계 혹은 시스템에 의해 만들어진 지능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286080" y="1143000"/>
            <a:ext cx="2996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를 이용하여 컴퓨터를 학습 시키는 것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3201480" y="1568160"/>
            <a:ext cx="5941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머신러닝 중 다음 특성을 가지는 것을 딥러닝 이라고 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특징을 사람이 추출해 학습하지 않는다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 전체를 학습시킨다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주로 인공신경망 구조를 사용하여 학습한다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973600" y="85716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e46c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2589840" y="1285920"/>
            <a:ext cx="64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7933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2196720" y="1713600"/>
            <a:ext cx="10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558ed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9"/>
          <p:cNvSpPr/>
          <p:nvPr/>
        </p:nvSpPr>
        <p:spPr>
          <a:xfrm>
            <a:off x="356040" y="2428920"/>
            <a:ext cx="2618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딥러닝 방식이 아닌 고전적 머신러닝으로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방식으로  사진에서 개와 고양이 찾아내는 방법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4500720" y="2428920"/>
            <a:ext cx="4428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딥러닝 방식 머신러닝으로 사진에서 개와 고양이 찾아내는 방법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 ex)CNN, YOLO 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2"/>
          <a:stretch/>
        </p:blipFill>
        <p:spPr>
          <a:xfrm>
            <a:off x="428760" y="2957400"/>
            <a:ext cx="3427920" cy="1433160"/>
          </a:xfrm>
          <a:prstGeom prst="rect">
            <a:avLst/>
          </a:prstGeom>
          <a:ln>
            <a:noFill/>
          </a:ln>
        </p:spPr>
      </p:pic>
      <p:pic>
        <p:nvPicPr>
          <p:cNvPr id="259" name="Picture 7" descr=""/>
          <p:cNvPicPr/>
          <p:nvPr/>
        </p:nvPicPr>
        <p:blipFill>
          <a:blip r:embed="rId3"/>
          <a:stretch/>
        </p:blipFill>
        <p:spPr>
          <a:xfrm>
            <a:off x="5143680" y="3071880"/>
            <a:ext cx="2856600" cy="1010520"/>
          </a:xfrm>
          <a:prstGeom prst="rect">
            <a:avLst/>
          </a:prstGeom>
          <a:ln>
            <a:noFill/>
          </a:ln>
        </p:spPr>
      </p:pic>
      <p:sp>
        <p:nvSpPr>
          <p:cNvPr id="260" name="CustomShape 11"/>
          <p:cNvSpPr/>
          <p:nvPr/>
        </p:nvSpPr>
        <p:spPr>
          <a:xfrm>
            <a:off x="285840" y="2745360"/>
            <a:ext cx="3927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변수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사람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작업자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지정하여 학습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4572000" y="2814480"/>
            <a:ext cx="442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변수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사람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작업자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지정하지 않고 데이터를 통으로 학습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1500120" y="3029040"/>
            <a:ext cx="570600" cy="1213200"/>
          </a:xfrm>
          <a:prstGeom prst="rect">
            <a:avLst/>
          </a:prstGeom>
          <a:noFill/>
          <a:ln w="1260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1071360" y="2886120"/>
            <a:ext cx="42768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428760" y="4314960"/>
            <a:ext cx="3427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저 사양 기계서 학습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시간이 그나마 조금 걸림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Rule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있기 때문에 왜 이런 결과 가 나왔는지 해석이 가능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4572000" y="4214880"/>
            <a:ext cx="42138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행렬곱셈이 많아 고 사양 기계서 학습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,( ex)GPU,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시간이 많이 걸림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성능은 좋으나 왜 이런 결과가 나왔는지 사람이 해석이 불가하다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부분이 실제 적용하는데 거리낌을 발생 실킬수 도 있는 부분임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6" name="CustomShape 17"/>
          <p:cNvSpPr/>
          <p:nvPr/>
        </p:nvSpPr>
        <p:spPr>
          <a:xfrm>
            <a:off x="424440" y="304920"/>
            <a:ext cx="4099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딥러닝은 머신러닝에서 어떠한 특징을 가지는 학습 방식이다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18"/>
          <p:cNvSpPr/>
          <p:nvPr/>
        </p:nvSpPr>
        <p:spPr>
          <a:xfrm>
            <a:off x="142920" y="2428920"/>
            <a:ext cx="4285080" cy="2427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9"/>
          <p:cNvSpPr/>
          <p:nvPr/>
        </p:nvSpPr>
        <p:spPr>
          <a:xfrm>
            <a:off x="4500720" y="2428920"/>
            <a:ext cx="4428000" cy="2427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0720" y="110160"/>
            <a:ext cx="23752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목 차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2960" y="714240"/>
            <a:ext cx="657108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Open 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란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 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기본예제 한 개 돌려보기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Turtlebot3 Q Learning Navigation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Leaning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어느 부분에 속하는가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분석은 시간 나면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285920" y="3857760"/>
            <a:ext cx="735696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알고리즘 자체를 강의 하는 것보다는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라는 강화학습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어떻게 적용 연동 하는가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하는 부분에 초점을 맞춘 강의 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857240" y="785880"/>
            <a:ext cx="2499120" cy="1284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"/>
          <p:cNvSpPr/>
          <p:nvPr/>
        </p:nvSpPr>
        <p:spPr>
          <a:xfrm>
            <a:off x="3500280" y="142884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2786040" y="242892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4f622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4214880" y="242892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14400" y="0"/>
            <a:ext cx="7056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)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머신러닝의 관계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95120" y="285840"/>
            <a:ext cx="5960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 학습은 아래 세 종류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(Supervised , Unsupervised, Reinforcement)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구분이 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딥 러닝이 방식에 각각 적용되어 각각 놀라운 성능을 내고 있다 함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790800" y="1928880"/>
            <a:ext cx="861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지도학습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3006000" y="3018240"/>
            <a:ext cx="1017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Unsupervised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비지도 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6083280" y="71280"/>
            <a:ext cx="2224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http://solarisailab.com/archives/1785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4426200" y="3018240"/>
            <a:ext cx="1067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Reinforcement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강화학습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Line 11"/>
          <p:cNvSpPr/>
          <p:nvPr/>
        </p:nvSpPr>
        <p:spPr>
          <a:xfrm flipH="1" flipV="1">
            <a:off x="260280" y="2427840"/>
            <a:ext cx="3240000" cy="1800"/>
          </a:xfrm>
          <a:prstGeom prst="line">
            <a:avLst/>
          </a:prstGeom>
          <a:ln w="1260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2"/>
          <p:cNvSpPr/>
          <p:nvPr/>
        </p:nvSpPr>
        <p:spPr>
          <a:xfrm rot="10800000">
            <a:off x="7785720" y="542808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3"/>
          <p:cNvSpPr/>
          <p:nvPr/>
        </p:nvSpPr>
        <p:spPr>
          <a:xfrm>
            <a:off x="3714840" y="2374920"/>
            <a:ext cx="1168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Machine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429080" y="1008720"/>
            <a:ext cx="1070640" cy="546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학습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정적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5929200" y="1071720"/>
            <a:ext cx="3213720" cy="682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학습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동적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-&gt; 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를 수집하는 과정까지 포함하는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알고리즘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51680" y="2143080"/>
            <a:ext cx="1818360" cy="272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의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label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이 정해짐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>
            <a:off x="721440" y="2476440"/>
            <a:ext cx="1958760" cy="272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의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label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이 안정해짐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>
            <a:off x="217800" y="1000080"/>
            <a:ext cx="904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Ex)  CNN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RNN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>
            <a:off x="152280" y="3500280"/>
            <a:ext cx="1007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-&gt;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그럴듯한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가짜를 만듬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5245920" y="2071800"/>
            <a:ext cx="36338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Ex)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로봇을 걷게 하기 위해 조금씩 관절을 움직여 가며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시행착오를 통해 배운다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벽돌 깨기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알파고로 바둑 두기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21"/>
          <p:cNvSpPr/>
          <p:nvPr/>
        </p:nvSpPr>
        <p:spPr>
          <a:xfrm>
            <a:off x="6072120" y="285840"/>
            <a:ext cx="285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https://www.slideshare.net/deview/ai-67608549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rcRect l="0" t="0" r="0" b="7597"/>
          <a:stretch/>
        </p:blipFill>
        <p:spPr>
          <a:xfrm>
            <a:off x="2000160" y="1000080"/>
            <a:ext cx="713160" cy="999000"/>
          </a:xfrm>
          <a:prstGeom prst="rect">
            <a:avLst/>
          </a:prstGeom>
          <a:ln w="9360">
            <a:noFill/>
          </a:ln>
        </p:spPr>
      </p:pic>
      <p:pic>
        <p:nvPicPr>
          <p:cNvPr id="291" name="Picture 3" descr=""/>
          <p:cNvPicPr/>
          <p:nvPr/>
        </p:nvPicPr>
        <p:blipFill>
          <a:blip r:embed="rId2"/>
          <a:srcRect l="0" t="46277" r="0" b="0"/>
          <a:stretch/>
        </p:blipFill>
        <p:spPr>
          <a:xfrm>
            <a:off x="3071880" y="1181160"/>
            <a:ext cx="784800" cy="55404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22"/>
          <p:cNvSpPr/>
          <p:nvPr/>
        </p:nvSpPr>
        <p:spPr>
          <a:xfrm flipV="1" rot="10800000">
            <a:off x="3078360" y="2707920"/>
            <a:ext cx="69192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3" name="CustomShape 23"/>
          <p:cNvSpPr/>
          <p:nvPr/>
        </p:nvSpPr>
        <p:spPr>
          <a:xfrm>
            <a:off x="1870200" y="785880"/>
            <a:ext cx="989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labeled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학습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24"/>
          <p:cNvSpPr/>
          <p:nvPr/>
        </p:nvSpPr>
        <p:spPr>
          <a:xfrm>
            <a:off x="2998080" y="783720"/>
            <a:ext cx="1350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무엇인지 분류가능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25"/>
          <p:cNvSpPr/>
          <p:nvPr/>
        </p:nvSpPr>
        <p:spPr>
          <a:xfrm>
            <a:off x="2786040" y="1285920"/>
            <a:ext cx="213120" cy="35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Picture 4" descr=""/>
          <p:cNvPicPr/>
          <p:nvPr/>
        </p:nvPicPr>
        <p:blipFill>
          <a:blip r:embed="rId3"/>
          <a:srcRect l="12198" t="17007" r="5485" b="12299"/>
          <a:stretch/>
        </p:blipFill>
        <p:spPr>
          <a:xfrm>
            <a:off x="2071800" y="3857760"/>
            <a:ext cx="1172880" cy="999000"/>
          </a:xfrm>
          <a:prstGeom prst="rect">
            <a:avLst/>
          </a:prstGeom>
          <a:ln w="9360">
            <a:noFill/>
          </a:ln>
        </p:spPr>
      </p:pic>
      <p:sp>
        <p:nvSpPr>
          <p:cNvPr id="297" name="CustomShape 26"/>
          <p:cNvSpPr/>
          <p:nvPr/>
        </p:nvSpPr>
        <p:spPr>
          <a:xfrm>
            <a:off x="2054880" y="3429000"/>
            <a:ext cx="158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비슷한 특성끼리 분류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(Clustering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27"/>
          <p:cNvSpPr/>
          <p:nvPr/>
        </p:nvSpPr>
        <p:spPr>
          <a:xfrm flipV="1" rot="10800000">
            <a:off x="3220920" y="5208480"/>
            <a:ext cx="69192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9" name="Picture 5" descr=""/>
          <p:cNvPicPr/>
          <p:nvPr/>
        </p:nvPicPr>
        <p:blipFill>
          <a:blip r:embed="rId4"/>
          <a:stretch/>
        </p:blipFill>
        <p:spPr>
          <a:xfrm>
            <a:off x="214200" y="4143240"/>
            <a:ext cx="1070640" cy="536760"/>
          </a:xfrm>
          <a:prstGeom prst="rect">
            <a:avLst/>
          </a:prstGeom>
          <a:ln w="9360">
            <a:noFill/>
          </a:ln>
        </p:spPr>
      </p:pic>
      <p:sp>
        <p:nvSpPr>
          <p:cNvPr id="300" name="Line 28"/>
          <p:cNvSpPr/>
          <p:nvPr/>
        </p:nvSpPr>
        <p:spPr>
          <a:xfrm flipH="1">
            <a:off x="2143080" y="3857400"/>
            <a:ext cx="1071360" cy="1000080"/>
          </a:xfrm>
          <a:prstGeom prst="line">
            <a:avLst/>
          </a:prstGeom>
          <a:ln w="1260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9"/>
          <p:cNvSpPr/>
          <p:nvPr/>
        </p:nvSpPr>
        <p:spPr>
          <a:xfrm>
            <a:off x="2247120" y="114300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"/>
          <p:cNvSpPr/>
          <p:nvPr/>
        </p:nvSpPr>
        <p:spPr>
          <a:xfrm>
            <a:off x="2247120" y="135576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1"/>
          <p:cNvSpPr/>
          <p:nvPr/>
        </p:nvSpPr>
        <p:spPr>
          <a:xfrm>
            <a:off x="2247120" y="164160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2"/>
          <p:cNvSpPr/>
          <p:nvPr/>
        </p:nvSpPr>
        <p:spPr>
          <a:xfrm>
            <a:off x="2247120" y="190548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3"/>
          <p:cNvSpPr/>
          <p:nvPr/>
        </p:nvSpPr>
        <p:spPr>
          <a:xfrm>
            <a:off x="3373200" y="132228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4"/>
          <p:cNvSpPr/>
          <p:nvPr/>
        </p:nvSpPr>
        <p:spPr>
          <a:xfrm>
            <a:off x="3373200" y="158652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5"/>
          <p:cNvSpPr/>
          <p:nvPr/>
        </p:nvSpPr>
        <p:spPr>
          <a:xfrm>
            <a:off x="5722920" y="2857680"/>
            <a:ext cx="3295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아래 구조에서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 주어진 환경에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어떠한 행동을 취하고 이에 대한 보상을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얻으며 학습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보상을 최대한 받게 하기 위해 학습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8" name="Picture 6" descr=""/>
          <p:cNvPicPr/>
          <p:nvPr/>
        </p:nvPicPr>
        <p:blipFill>
          <a:blip r:embed="rId5"/>
          <a:stretch/>
        </p:blipFill>
        <p:spPr>
          <a:xfrm>
            <a:off x="3671280" y="3786120"/>
            <a:ext cx="2478240" cy="1075680"/>
          </a:xfrm>
          <a:prstGeom prst="rect">
            <a:avLst/>
          </a:prstGeom>
          <a:ln w="9360">
            <a:noFill/>
          </a:ln>
        </p:spPr>
      </p:pic>
      <p:pic>
        <p:nvPicPr>
          <p:cNvPr id="309" name="Picture 6" descr=""/>
          <p:cNvPicPr/>
          <p:nvPr/>
        </p:nvPicPr>
        <p:blipFill>
          <a:blip r:embed="rId6"/>
          <a:stretch/>
        </p:blipFill>
        <p:spPr>
          <a:xfrm>
            <a:off x="6643800" y="3792240"/>
            <a:ext cx="2478240" cy="1075680"/>
          </a:xfrm>
          <a:prstGeom prst="rect">
            <a:avLst/>
          </a:prstGeom>
          <a:ln w="9360">
            <a:noFill/>
          </a:ln>
        </p:spPr>
      </p:pic>
      <p:sp>
        <p:nvSpPr>
          <p:cNvPr id="310" name="CustomShape 36"/>
          <p:cNvSpPr/>
          <p:nvPr/>
        </p:nvSpPr>
        <p:spPr>
          <a:xfrm flipH="1" flipV="1" rot="10800000">
            <a:off x="7890120" y="5636880"/>
            <a:ext cx="59148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1" name="Line 37"/>
          <p:cNvSpPr/>
          <p:nvPr/>
        </p:nvSpPr>
        <p:spPr>
          <a:xfrm flipH="1">
            <a:off x="3071160" y="1017720"/>
            <a:ext cx="2875680" cy="3922560"/>
          </a:xfrm>
          <a:prstGeom prst="line">
            <a:avLst/>
          </a:prstGeom>
          <a:ln w="25560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8"/>
          <p:cNvSpPr/>
          <p:nvPr/>
        </p:nvSpPr>
        <p:spPr>
          <a:xfrm>
            <a:off x="4213800" y="3395880"/>
            <a:ext cx="1902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Q learning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대표 알고리즘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39"/>
          <p:cNvSpPr/>
          <p:nvPr/>
        </p:nvSpPr>
        <p:spPr>
          <a:xfrm>
            <a:off x="6932160" y="3500280"/>
            <a:ext cx="1105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DQN learning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40"/>
          <p:cNvSpPr/>
          <p:nvPr/>
        </p:nvSpPr>
        <p:spPr>
          <a:xfrm>
            <a:off x="7429680" y="3780000"/>
            <a:ext cx="1284840" cy="4629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1"/>
          <p:cNvSpPr/>
          <p:nvPr/>
        </p:nvSpPr>
        <p:spPr>
          <a:xfrm>
            <a:off x="3337200" y="4786200"/>
            <a:ext cx="285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를 보고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정할때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 function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활용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" name="CustomShape 42"/>
          <p:cNvSpPr/>
          <p:nvPr/>
        </p:nvSpPr>
        <p:spPr>
          <a:xfrm>
            <a:off x="6282000" y="4759560"/>
            <a:ext cx="1953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를 보고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정하는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 function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에  딥러닝 적용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CustomShape 43"/>
          <p:cNvSpPr/>
          <p:nvPr/>
        </p:nvSpPr>
        <p:spPr>
          <a:xfrm>
            <a:off x="8162280" y="3792240"/>
            <a:ext cx="600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딥러닝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6643800" y="4286160"/>
            <a:ext cx="1499040" cy="717120"/>
          </a:xfrm>
          <a:prstGeom prst="rect">
            <a:avLst/>
          </a:prstGeom>
          <a:ln w="9360"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-56880" y="0"/>
            <a:ext cx="4393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(Reinforcement learning)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이란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85840" y="2714760"/>
            <a:ext cx="4142160" cy="15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에이전트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(Agent)   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행동하는 주체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게임 주인공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(Environment)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에이전트를 제외한 나머지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(State)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상황을 나타내는 정보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(Action)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상황에서 에이전트가 하는 움직임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보상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(Reward)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행동의 좋고 나쁨을 알려주는 정보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1" name="Picture 6" descr=""/>
          <p:cNvPicPr/>
          <p:nvPr/>
        </p:nvPicPr>
        <p:blipFill>
          <a:blip r:embed="rId2"/>
          <a:stretch/>
        </p:blipFill>
        <p:spPr>
          <a:xfrm>
            <a:off x="142920" y="571320"/>
            <a:ext cx="4275720" cy="1856160"/>
          </a:xfrm>
          <a:prstGeom prst="rect">
            <a:avLst/>
          </a:prstGeom>
          <a:ln w="9360"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4429080" y="214200"/>
            <a:ext cx="3213720" cy="2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터틀봇 장애물 피해서 목적지로 가기 적용시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500720" y="2786040"/>
            <a:ext cx="2284920" cy="284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쿠키런 게임 에 적용 할 경우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4" name="Picture 6" descr=""/>
          <p:cNvPicPr/>
          <p:nvPr/>
        </p:nvPicPr>
        <p:blipFill>
          <a:blip r:embed="rId3"/>
          <a:stretch/>
        </p:blipFill>
        <p:spPr>
          <a:xfrm>
            <a:off x="5214960" y="928800"/>
            <a:ext cx="2999160" cy="1302120"/>
          </a:xfrm>
          <a:prstGeom prst="rect">
            <a:avLst/>
          </a:prstGeom>
          <a:ln w="9360">
            <a:noFill/>
          </a:ln>
        </p:spPr>
      </p:pic>
      <p:pic>
        <p:nvPicPr>
          <p:cNvPr id="325" name="Picture 6" descr=""/>
          <p:cNvPicPr/>
          <p:nvPr/>
        </p:nvPicPr>
        <p:blipFill>
          <a:blip r:embed="rId4"/>
          <a:stretch/>
        </p:blipFill>
        <p:spPr>
          <a:xfrm>
            <a:off x="5214960" y="3214800"/>
            <a:ext cx="2999160" cy="1302120"/>
          </a:xfrm>
          <a:prstGeom prst="rect">
            <a:avLst/>
          </a:prstGeom>
          <a:ln w="9360">
            <a:noFill/>
          </a:ln>
        </p:spPr>
      </p:pic>
      <p:pic>
        <p:nvPicPr>
          <p:cNvPr id="326" name="Picture 14" descr=""/>
          <p:cNvPicPr/>
          <p:nvPr/>
        </p:nvPicPr>
        <p:blipFill>
          <a:blip r:embed="rId5"/>
          <a:srcRect l="9296" t="34585" r="41131" b="0"/>
          <a:stretch/>
        </p:blipFill>
        <p:spPr>
          <a:xfrm>
            <a:off x="6929280" y="642960"/>
            <a:ext cx="356040" cy="356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27" name="CustomShape 5"/>
          <p:cNvSpPr/>
          <p:nvPr/>
        </p:nvSpPr>
        <p:spPr>
          <a:xfrm>
            <a:off x="6429240" y="785880"/>
            <a:ext cx="570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터틀봇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7932600" y="1523880"/>
            <a:ext cx="10850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앞으로 이동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왼쪽으로 이동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오른쪽 이동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6862320" y="2071800"/>
            <a:ext cx="84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가제보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4500720" y="2071800"/>
            <a:ext cx="1570680" cy="36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로봇의 흔들림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( IMU data) 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장애물로 부터 거리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Lidar data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목적지로 부터 뱡향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거리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 rot="5400000">
            <a:off x="5215680" y="1571400"/>
            <a:ext cx="570600" cy="4276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4429080" y="571320"/>
            <a:ext cx="1427760" cy="45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기체가 뒤짚혔음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. -&gt; -20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장애물에 닿았음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-&gt; -20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목적지에 도착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-&gt;  100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 flipV="1" rot="16200000">
            <a:off x="5688720" y="969840"/>
            <a:ext cx="625320" cy="28476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Picture 1" descr=""/>
          <p:cNvPicPr/>
          <p:nvPr/>
        </p:nvPicPr>
        <p:blipFill>
          <a:blip r:embed="rId6"/>
          <a:stretch/>
        </p:blipFill>
        <p:spPr>
          <a:xfrm>
            <a:off x="7072200" y="2928960"/>
            <a:ext cx="387360" cy="427680"/>
          </a:xfrm>
          <a:prstGeom prst="rect">
            <a:avLst/>
          </a:prstGeom>
          <a:ln w="9360">
            <a:noFill/>
          </a:ln>
        </p:spPr>
      </p:pic>
      <p:sp>
        <p:nvSpPr>
          <p:cNvPr id="335" name="CustomShape 12"/>
          <p:cNvSpPr/>
          <p:nvPr/>
        </p:nvSpPr>
        <p:spPr>
          <a:xfrm>
            <a:off x="6572160" y="3071880"/>
            <a:ext cx="570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쿠키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214200" y="4866480"/>
            <a:ext cx="457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https://www.slideshare.net/deview/ai-67608549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6285600" y="4429080"/>
            <a:ext cx="726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게임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" name="CustomShape 15"/>
          <p:cNvSpPr/>
          <p:nvPr/>
        </p:nvSpPr>
        <p:spPr>
          <a:xfrm>
            <a:off x="7869960" y="3857760"/>
            <a:ext cx="8139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점프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슬라이드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가만히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9" name="CustomShape 16"/>
          <p:cNvSpPr/>
          <p:nvPr/>
        </p:nvSpPr>
        <p:spPr>
          <a:xfrm>
            <a:off x="5943240" y="3786120"/>
            <a:ext cx="411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점수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40" name="Picture 3" descr=""/>
          <p:cNvPicPr/>
          <p:nvPr/>
        </p:nvPicPr>
        <p:blipFill>
          <a:blip r:embed="rId7"/>
          <a:stretch/>
        </p:blipFill>
        <p:spPr>
          <a:xfrm>
            <a:off x="4500720" y="3857760"/>
            <a:ext cx="1078560" cy="85608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17"/>
          <p:cNvSpPr/>
          <p:nvPr/>
        </p:nvSpPr>
        <p:spPr>
          <a:xfrm>
            <a:off x="4357800" y="3500280"/>
            <a:ext cx="10706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쿠키의 상태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" name="CustomShape 18"/>
          <p:cNvSpPr/>
          <p:nvPr/>
        </p:nvSpPr>
        <p:spPr>
          <a:xfrm>
            <a:off x="4357800" y="142920"/>
            <a:ext cx="4642560" cy="24991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9"/>
          <p:cNvSpPr/>
          <p:nvPr/>
        </p:nvSpPr>
        <p:spPr>
          <a:xfrm>
            <a:off x="4357800" y="2714760"/>
            <a:ext cx="4642560" cy="235620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Picture 1" descr=""/>
          <p:cNvPicPr/>
          <p:nvPr/>
        </p:nvPicPr>
        <p:blipFill>
          <a:blip r:embed="rId8"/>
          <a:srcRect l="17060" t="26016" r="0" b="0"/>
          <a:stretch/>
        </p:blipFill>
        <p:spPr>
          <a:xfrm>
            <a:off x="7680960" y="2074320"/>
            <a:ext cx="885960" cy="4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4400" y="0"/>
            <a:ext cx="5913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Model base RL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 free RL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차이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28760" y="4643280"/>
            <a:ext cx="2427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https://brunch.co.kr/@kakao-it/161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47" name="Picture 4" descr=""/>
          <p:cNvPicPr/>
          <p:nvPr/>
        </p:nvPicPr>
        <p:blipFill>
          <a:blip r:embed="rId1"/>
          <a:stretch/>
        </p:blipFill>
        <p:spPr>
          <a:xfrm>
            <a:off x="357120" y="571320"/>
            <a:ext cx="3427920" cy="2305800"/>
          </a:xfrm>
          <a:prstGeom prst="rect">
            <a:avLst/>
          </a:prstGeom>
          <a:ln w="9360">
            <a:noFill/>
          </a:ln>
        </p:spPr>
      </p:pic>
      <p:pic>
        <p:nvPicPr>
          <p:cNvPr id="348" name="Picture 6" descr=""/>
          <p:cNvPicPr/>
          <p:nvPr/>
        </p:nvPicPr>
        <p:blipFill>
          <a:blip r:embed="rId2"/>
          <a:stretch/>
        </p:blipFill>
        <p:spPr>
          <a:xfrm>
            <a:off x="285840" y="3429000"/>
            <a:ext cx="2856600" cy="1239840"/>
          </a:xfrm>
          <a:prstGeom prst="rect">
            <a:avLst/>
          </a:prstGeom>
          <a:ln w="9360"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1214280" y="3429000"/>
            <a:ext cx="1070640" cy="49896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285840" y="571320"/>
            <a:ext cx="3499560" cy="235620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4172040" y="357120"/>
            <a:ext cx="1839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DejaVu Sans"/>
              </a:rPr>
              <a:t>Model base RL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4175640" y="2714760"/>
            <a:ext cx="176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58ed5"/>
                </a:solidFill>
                <a:latin typeface="맑은 고딕"/>
                <a:ea typeface="DejaVu Sans"/>
              </a:rPr>
              <a:t>Model free RL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4214880" y="642960"/>
            <a:ext cx="43567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Model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없다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Environment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로 부터 받은 데이터를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그대로 이용하여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생성 함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Trial-and-error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배움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어떻게 동작할지 알지 못한다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그렇기 때문에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Trial, Erro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통해서  정책 함수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Action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뽑아내는 함수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학습 시킨다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4" name="CustomShape 8"/>
          <p:cNvSpPr/>
          <p:nvPr/>
        </p:nvSpPr>
        <p:spPr>
          <a:xfrm>
            <a:off x="4143240" y="3056400"/>
            <a:ext cx="457092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Model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이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Environment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부터 받은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데이터로 바로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을 생성하지 않고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중간에 편집하는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이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planning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쓰여지며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실제로 경험하기 전에 가능한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미래 상황을 고려하여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결정하는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55" name="CustomShape 9"/>
          <p:cNvSpPr/>
          <p:nvPr/>
        </p:nvSpPr>
        <p:spPr>
          <a:xfrm flipH="1" flipV="1" rot="5400000">
            <a:off x="1518480" y="3160440"/>
            <a:ext cx="49896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0"/>
          <p:cNvSpPr/>
          <p:nvPr/>
        </p:nvSpPr>
        <p:spPr>
          <a:xfrm>
            <a:off x="4000320" y="357120"/>
            <a:ext cx="4999680" cy="185616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1"/>
          <p:cNvSpPr/>
          <p:nvPr/>
        </p:nvSpPr>
        <p:spPr>
          <a:xfrm>
            <a:off x="4000320" y="2714760"/>
            <a:ext cx="4999680" cy="2284920"/>
          </a:xfrm>
          <a:prstGeom prst="rect">
            <a:avLst/>
          </a:prstGeom>
          <a:noFill/>
          <a:ln w="25560">
            <a:solidFill>
              <a:srgbClr val="558e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2"/>
          <p:cNvSpPr/>
          <p:nvPr/>
        </p:nvSpPr>
        <p:spPr>
          <a:xfrm flipV="1">
            <a:off x="2571840" y="354240"/>
            <a:ext cx="1499040" cy="3560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b0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3"/>
          <p:cNvSpPr/>
          <p:nvPr/>
        </p:nvSpPr>
        <p:spPr>
          <a:xfrm flipH="1" rot="16200000">
            <a:off x="2391120" y="2250360"/>
            <a:ext cx="1641960" cy="15706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4"/>
          <p:cNvSpPr/>
          <p:nvPr/>
        </p:nvSpPr>
        <p:spPr>
          <a:xfrm>
            <a:off x="480960" y="4895640"/>
            <a:ext cx="2427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https://brunch.co.kr/@kakao-it/73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1" name="Picture 5" descr=""/>
          <p:cNvPicPr/>
          <p:nvPr/>
        </p:nvPicPr>
        <p:blipFill>
          <a:blip r:embed="rId3"/>
          <a:stretch/>
        </p:blipFill>
        <p:spPr>
          <a:xfrm>
            <a:off x="7286760" y="2928960"/>
            <a:ext cx="1644480" cy="1784880"/>
          </a:xfrm>
          <a:prstGeom prst="rect">
            <a:avLst/>
          </a:prstGeom>
          <a:ln w="9360">
            <a:noFill/>
          </a:ln>
        </p:spPr>
      </p:pic>
      <p:pic>
        <p:nvPicPr>
          <p:cNvPr id="362" name="Picture 6" descr=""/>
          <p:cNvPicPr/>
          <p:nvPr/>
        </p:nvPicPr>
        <p:blipFill>
          <a:blip r:embed="rId4"/>
          <a:srcRect l="0" t="0" r="10407" b="0"/>
          <a:stretch/>
        </p:blipFill>
        <p:spPr>
          <a:xfrm>
            <a:off x="7286760" y="642960"/>
            <a:ext cx="1665720" cy="1427760"/>
          </a:xfrm>
          <a:prstGeom prst="rect">
            <a:avLst/>
          </a:prstGeom>
          <a:ln w="9360">
            <a:noFill/>
          </a:ln>
        </p:spPr>
      </p:pic>
      <p:sp>
        <p:nvSpPr>
          <p:cNvPr id="363" name="CustomShape 15"/>
          <p:cNvSpPr/>
          <p:nvPr/>
        </p:nvSpPr>
        <p:spPr>
          <a:xfrm>
            <a:off x="4323240" y="4723560"/>
            <a:ext cx="2996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직접 해보지 않아도 어디가 좋고 나쁜지 예상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4217400" y="1937520"/>
            <a:ext cx="2886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직접 해보고 난 후에야 결과를 알 수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4400" y="0"/>
            <a:ext cx="82710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실습의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Manipulator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구동을위한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PPO, HER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어떤 강화학습 일까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0" y="4743360"/>
            <a:ext cx="9142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https://spinningup.openai.com/en/latest/spinningup/rl_intro2.html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7" name="Picture 3" descr=""/>
          <p:cNvPicPr/>
          <p:nvPr/>
        </p:nvPicPr>
        <p:blipFill>
          <a:blip r:embed="rId1"/>
          <a:stretch/>
        </p:blipFill>
        <p:spPr>
          <a:xfrm>
            <a:off x="500040" y="601920"/>
            <a:ext cx="7928640" cy="4183560"/>
          </a:xfrm>
          <a:prstGeom prst="rect">
            <a:avLst/>
          </a:prstGeom>
          <a:ln w="9360">
            <a:noFill/>
          </a:ln>
        </p:spPr>
      </p:pic>
      <p:sp>
        <p:nvSpPr>
          <p:cNvPr id="368" name="CustomShape 3"/>
          <p:cNvSpPr/>
          <p:nvPr/>
        </p:nvSpPr>
        <p:spPr>
          <a:xfrm>
            <a:off x="3901320" y="3141000"/>
            <a:ext cx="1048680" cy="37800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>
            <a:off x="357120" y="3888000"/>
            <a:ext cx="1311120" cy="42768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3929040" y="4289760"/>
            <a:ext cx="999000" cy="42768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6"/>
          <p:cNvSpPr/>
          <p:nvPr/>
        </p:nvSpPr>
        <p:spPr>
          <a:xfrm>
            <a:off x="142920" y="357120"/>
            <a:ext cx="52138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reinforcement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Model-Free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속한다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2"/>
          <a:srcRect l="13749" t="0" r="66258" b="34272"/>
          <a:stretch/>
        </p:blipFill>
        <p:spPr>
          <a:xfrm>
            <a:off x="4714920" y="4429080"/>
            <a:ext cx="427680" cy="427680"/>
          </a:xfrm>
          <a:prstGeom prst="rect">
            <a:avLst/>
          </a:prstGeom>
          <a:ln w="9360">
            <a:solidFill>
              <a:srgbClr val="c00000"/>
            </a:solidFill>
            <a:round/>
          </a:ln>
        </p:spPr>
      </p:pic>
      <p:pic>
        <p:nvPicPr>
          <p:cNvPr id="373" name="Picture 2" descr=""/>
          <p:cNvPicPr/>
          <p:nvPr/>
        </p:nvPicPr>
        <p:blipFill>
          <a:blip r:embed="rId3"/>
          <a:srcRect l="78814" t="0" r="11013" b="57686"/>
          <a:stretch/>
        </p:blipFill>
        <p:spPr>
          <a:xfrm>
            <a:off x="71280" y="3857760"/>
            <a:ext cx="498960" cy="498960"/>
          </a:xfrm>
          <a:prstGeom prst="rect">
            <a:avLst/>
          </a:prstGeom>
          <a:ln w="9360">
            <a:solidFill>
              <a:srgbClr val="c00000"/>
            </a:solidFill>
            <a:round/>
          </a:ln>
        </p:spPr>
      </p:pic>
      <p:pic>
        <p:nvPicPr>
          <p:cNvPr id="374" name="Picture 14" descr=""/>
          <p:cNvPicPr/>
          <p:nvPr/>
        </p:nvPicPr>
        <p:blipFill>
          <a:blip r:embed="rId4"/>
          <a:srcRect l="9296" t="34585" r="41131" b="0"/>
          <a:stretch/>
        </p:blipFill>
        <p:spPr>
          <a:xfrm>
            <a:off x="4643280" y="3071880"/>
            <a:ext cx="427680" cy="4276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5" name="CustomShape 7"/>
          <p:cNvSpPr/>
          <p:nvPr/>
        </p:nvSpPr>
        <p:spPr>
          <a:xfrm>
            <a:off x="6037920" y="714240"/>
            <a:ext cx="2731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그림은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 AI 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있는 알고리즘이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구성이 어떻게 되는지 보여주는 표이다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97360" y="2011680"/>
            <a:ext cx="85712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 Turtlebot3 Qlean Navigation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  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0520" y="0"/>
            <a:ext cx="31881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코드 구조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79" name="Picture 2" descr=""/>
          <p:cNvPicPr/>
          <p:nvPr/>
        </p:nvPicPr>
        <p:blipFill>
          <a:blip r:embed="rId2"/>
          <a:stretch/>
        </p:blipFill>
        <p:spPr>
          <a:xfrm>
            <a:off x="928800" y="642960"/>
            <a:ext cx="6428160" cy="171324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357120" y="2436120"/>
            <a:ext cx="8356680" cy="23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학습시키는 데 필요한 모든 데이터를 제공하는 역할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공식 환경을 상속받습니다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그래서 그들은 완전히 호환되며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훈련 절차를 사용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배워야 할 작업을 지정할 수 있는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작업에서 사용할 로봇을 지정하는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Gazebo Environment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Gazebo simulation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연결되는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 Gym Environment(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기본구조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훈련시키기 위해 사용할 학습 알고리즘 을 정의하고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Training Environments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그대로 쓰고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수정해서 원하는 강화학습을 쉽게 만들수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………………………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000160" y="1221840"/>
            <a:ext cx="4427640" cy="998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"/>
          <p:cNvSpPr/>
          <p:nvPr/>
        </p:nvSpPr>
        <p:spPr>
          <a:xfrm>
            <a:off x="4611960" y="936000"/>
            <a:ext cx="1887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515160" y="285840"/>
            <a:ext cx="524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1"/>
          <p:cNvGrpSpPr/>
          <p:nvPr/>
        </p:nvGrpSpPr>
        <p:grpSpPr>
          <a:xfrm>
            <a:off x="142920" y="508680"/>
            <a:ext cx="5142240" cy="1370160"/>
            <a:chOff x="142920" y="508680"/>
            <a:chExt cx="5142240" cy="1370160"/>
          </a:xfrm>
        </p:grpSpPr>
        <p:pic>
          <p:nvPicPr>
            <p:cNvPr id="385" name="Picture 2" descr=""/>
            <p:cNvPicPr/>
            <p:nvPr/>
          </p:nvPicPr>
          <p:blipFill>
            <a:blip r:embed="rId1"/>
            <a:stretch/>
          </p:blipFill>
          <p:spPr>
            <a:xfrm>
              <a:off x="142920" y="508680"/>
              <a:ext cx="5142240" cy="137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2"/>
            <p:cNvSpPr/>
            <p:nvPr/>
          </p:nvSpPr>
          <p:spPr>
            <a:xfrm>
              <a:off x="2900880" y="743400"/>
              <a:ext cx="188712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70c0"/>
                  </a:solidFill>
                  <a:latin typeface="맑은 고딕"/>
                  <a:ea typeface="DejaVu Sans"/>
                </a:rPr>
                <a:t>Training Environments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87" name="CustomShape 3"/>
          <p:cNvSpPr/>
          <p:nvPr/>
        </p:nvSpPr>
        <p:spPr>
          <a:xfrm>
            <a:off x="66960" y="0"/>
            <a:ext cx="4645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 코드 위치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785880" y="37234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643040" y="31996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9"/>
              </a:rPr>
              <a:t>task_envs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0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/turtlebot3_world.py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2714760" y="2675880"/>
            <a:ext cx="5499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1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2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3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4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5"/>
              </a:rPr>
              <a:t>robot_envs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/turtlebot3_env.py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3857760" y="2151720"/>
            <a:ext cx="49276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7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8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9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robot_gazebo_env.py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0" y="450072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0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1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 flipH="1" rot="16200000">
            <a:off x="3353760" y="1787760"/>
            <a:ext cx="574560" cy="42732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0"/>
          <p:cNvSpPr/>
          <p:nvPr/>
        </p:nvSpPr>
        <p:spPr>
          <a:xfrm flipH="1" rot="16200000">
            <a:off x="1953360" y="2054520"/>
            <a:ext cx="1089720" cy="42732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1"/>
          <p:cNvSpPr/>
          <p:nvPr/>
        </p:nvSpPr>
        <p:spPr>
          <a:xfrm flipH="1" rot="16200000">
            <a:off x="583920" y="2280600"/>
            <a:ext cx="1613520" cy="4986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2"/>
          <p:cNvSpPr/>
          <p:nvPr/>
        </p:nvSpPr>
        <p:spPr>
          <a:xfrm flipH="1" rot="16200000">
            <a:off x="-533520" y="2542680"/>
            <a:ext cx="2137320" cy="4986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3"/>
          <p:cNvSpPr/>
          <p:nvPr/>
        </p:nvSpPr>
        <p:spPr>
          <a:xfrm>
            <a:off x="1353600" y="3929040"/>
            <a:ext cx="6035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이론상 이것만 수정하면 원하는 강화 학습을 봇에 적용할 수 있다고 하니 이것만 분석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14"/>
          <p:cNvSpPr/>
          <p:nvPr/>
        </p:nvSpPr>
        <p:spPr>
          <a:xfrm>
            <a:off x="1000080" y="1071720"/>
            <a:ext cx="3570480" cy="7844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6200" y="0"/>
            <a:ext cx="810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parameter configuration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71280" y="357120"/>
            <a:ext cx="121284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143000" y="357120"/>
            <a:ext cx="8071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02" name="Picture 2" descr=""/>
          <p:cNvPicPr/>
          <p:nvPr/>
        </p:nvPicPr>
        <p:blipFill>
          <a:blip r:embed="rId4"/>
          <a:stretch/>
        </p:blipFill>
        <p:spPr>
          <a:xfrm>
            <a:off x="1143000" y="640080"/>
            <a:ext cx="6499440" cy="4120920"/>
          </a:xfrm>
          <a:prstGeom prst="rect">
            <a:avLst/>
          </a:prstGeom>
          <a:ln w="9360">
            <a:noFill/>
          </a:ln>
        </p:spPr>
      </p:pic>
      <p:sp>
        <p:nvSpPr>
          <p:cNvPr id="403" name="CustomShape 4"/>
          <p:cNvSpPr/>
          <p:nvPr/>
        </p:nvSpPr>
        <p:spPr>
          <a:xfrm>
            <a:off x="928800" y="1143000"/>
            <a:ext cx="69840" cy="8557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928800" y="2143080"/>
            <a:ext cx="69840" cy="25704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66240" y="1428840"/>
            <a:ext cx="84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66240" y="2500200"/>
            <a:ext cx="84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8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0960" y="0"/>
            <a:ext cx="7115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1428840" y="46584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142920" y="465840"/>
            <a:ext cx="128448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1" name="Picture 2" descr=""/>
          <p:cNvPicPr/>
          <p:nvPr/>
        </p:nvPicPr>
        <p:blipFill>
          <a:blip r:embed="rId4"/>
          <a:stretch/>
        </p:blipFill>
        <p:spPr>
          <a:xfrm>
            <a:off x="6215040" y="743040"/>
            <a:ext cx="1498680" cy="284400"/>
          </a:xfrm>
          <a:prstGeom prst="rect">
            <a:avLst/>
          </a:prstGeom>
          <a:ln w="9360">
            <a:noFill/>
          </a:ln>
        </p:spPr>
      </p:pic>
      <p:sp>
        <p:nvSpPr>
          <p:cNvPr id="412" name="CustomShape 4"/>
          <p:cNvSpPr/>
          <p:nvPr/>
        </p:nvSpPr>
        <p:spPr>
          <a:xfrm>
            <a:off x="7335000" y="743040"/>
            <a:ext cx="15055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수식형태로 동일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폴더에 같이 들어 있음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13" name="Picture 3" descr=""/>
          <p:cNvPicPr/>
          <p:nvPr/>
        </p:nvPicPr>
        <p:blipFill>
          <a:blip r:embed="rId5"/>
          <a:stretch/>
        </p:blipFill>
        <p:spPr>
          <a:xfrm>
            <a:off x="20520" y="928800"/>
            <a:ext cx="5121360" cy="3570480"/>
          </a:xfrm>
          <a:prstGeom prst="rect">
            <a:avLst/>
          </a:prstGeom>
          <a:ln w="9360">
            <a:noFill/>
          </a:ln>
        </p:spPr>
      </p:pic>
      <p:sp>
        <p:nvSpPr>
          <p:cNvPr id="414" name="CustomShape 5"/>
          <p:cNvSpPr/>
          <p:nvPr/>
        </p:nvSpPr>
        <p:spPr>
          <a:xfrm>
            <a:off x="894960" y="1101960"/>
            <a:ext cx="91260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1149480" y="1504800"/>
            <a:ext cx="14144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사용할 강화 학습 알고리즘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1699560" y="1643040"/>
            <a:ext cx="164196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1113480" y="1928880"/>
            <a:ext cx="11167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함수를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1353960" y="2448720"/>
            <a:ext cx="185868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1160640" y="3143160"/>
            <a:ext cx="8899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node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3085200" y="3214800"/>
            <a:ext cx="2284920" cy="36432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환경을 만듬 여기에 적은 이름이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위에서 가져온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등록한 이름과 동일 해야 함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 flipV="1">
            <a:off x="2500200" y="3354840"/>
            <a:ext cx="570240" cy="1414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"/>
          <p:cNvSpPr/>
          <p:nvPr/>
        </p:nvSpPr>
        <p:spPr>
          <a:xfrm flipH="1" rot="16200000">
            <a:off x="3177000" y="2535840"/>
            <a:ext cx="712800" cy="641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23" name="Picture 2" descr=""/>
          <p:cNvPicPr/>
          <p:nvPr/>
        </p:nvPicPr>
        <p:blipFill>
          <a:blip r:embed="rId6"/>
          <a:stretch/>
        </p:blipFill>
        <p:spPr>
          <a:xfrm>
            <a:off x="5429160" y="2714760"/>
            <a:ext cx="2784600" cy="7416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424" name="CustomShape 14"/>
          <p:cNvSpPr/>
          <p:nvPr/>
        </p:nvSpPr>
        <p:spPr>
          <a:xfrm>
            <a:off x="5429160" y="2571840"/>
            <a:ext cx="18277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2105280" y="4000680"/>
            <a:ext cx="14623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rospackage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경로 얻어 오기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3152880" y="4357800"/>
            <a:ext cx="18446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생성한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불러오기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0960" y="0"/>
            <a:ext cx="7115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428840" y="5086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42920" y="508680"/>
            <a:ext cx="128448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1" name="Picture 4" descr=""/>
          <p:cNvPicPr/>
          <p:nvPr/>
        </p:nvPicPr>
        <p:blipFill>
          <a:blip r:embed="rId4"/>
          <a:stretch/>
        </p:blipFill>
        <p:spPr>
          <a:xfrm>
            <a:off x="214200" y="1500120"/>
            <a:ext cx="5069160" cy="2784600"/>
          </a:xfrm>
          <a:prstGeom prst="rect">
            <a:avLst/>
          </a:prstGeom>
          <a:ln w="9360">
            <a:noFill/>
          </a:ln>
        </p:spPr>
      </p:pic>
      <p:sp>
        <p:nvSpPr>
          <p:cNvPr id="432" name="CustomShape 4"/>
          <p:cNvSpPr/>
          <p:nvPr/>
        </p:nvSpPr>
        <p:spPr>
          <a:xfrm>
            <a:off x="5275800" y="2071800"/>
            <a:ext cx="2973600" cy="27108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my_turtlebot3_openai_qlearn_params.yaml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qlearning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필요한 파아미터 들을 불러온다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 flipH="1">
            <a:off x="5068440" y="1500120"/>
            <a:ext cx="69840" cy="13557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"/>
          <p:cNvSpPr/>
          <p:nvPr/>
        </p:nvSpPr>
        <p:spPr>
          <a:xfrm>
            <a:off x="5061240" y="3000240"/>
            <a:ext cx="4021920" cy="36432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강화학습에 사용할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객체 만들기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읽어온 파라미터 넣어 준다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이중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action_space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 ( task environment )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파일의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'/turtlebot3/n_actions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turtlebot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취할 수 있는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 )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여기서는 아래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정의 됨 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5" name="Picture 2" descr=""/>
          <p:cNvPicPr/>
          <p:nvPr/>
        </p:nvPicPr>
        <p:blipFill>
          <a:blip r:embed="rId6"/>
          <a:stretch/>
        </p:blipFill>
        <p:spPr>
          <a:xfrm>
            <a:off x="5072040" y="3386160"/>
            <a:ext cx="3141720" cy="141480"/>
          </a:xfrm>
          <a:prstGeom prst="rect">
            <a:avLst/>
          </a:prstGeom>
          <a:ln w="9360">
            <a:noFill/>
          </a:ln>
        </p:spPr>
      </p:pic>
      <p:sp>
        <p:nvSpPr>
          <p:cNvPr id="436" name="CustomShape 7"/>
          <p:cNvSpPr/>
          <p:nvPr/>
        </p:nvSpPr>
        <p:spPr>
          <a:xfrm>
            <a:off x="2748960" y="3500280"/>
            <a:ext cx="100260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클레스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2248200" y="3857760"/>
            <a:ext cx="5180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변수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9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Open AI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ROS Packages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란 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-14040" y="0"/>
            <a:ext cx="6610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6. OpenAI ROS TB3 example training script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1280" y="294480"/>
            <a:ext cx="121284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43000" y="294480"/>
            <a:ext cx="8071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42" name="Group 4"/>
          <p:cNvGrpSpPr/>
          <p:nvPr/>
        </p:nvGrpSpPr>
        <p:grpSpPr>
          <a:xfrm>
            <a:off x="207000" y="614520"/>
            <a:ext cx="4363560" cy="4241880"/>
            <a:chOff x="207000" y="614520"/>
            <a:chExt cx="4363560" cy="4241880"/>
          </a:xfrm>
        </p:grpSpPr>
        <p:pic>
          <p:nvPicPr>
            <p:cNvPr id="443" name="Picture 3" descr=""/>
            <p:cNvPicPr/>
            <p:nvPr/>
          </p:nvPicPr>
          <p:blipFill>
            <a:blip r:embed="rId4"/>
            <a:stretch/>
          </p:blipFill>
          <p:spPr>
            <a:xfrm>
              <a:off x="207000" y="614520"/>
              <a:ext cx="4363560" cy="3434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4" name="Picture 3" descr=""/>
            <p:cNvPicPr/>
            <p:nvPr/>
          </p:nvPicPr>
          <p:blipFill>
            <a:blip r:embed="rId5"/>
            <a:stretch/>
          </p:blipFill>
          <p:spPr>
            <a:xfrm>
              <a:off x="207000" y="4050720"/>
              <a:ext cx="4363560" cy="80568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5" name="Picture 2" descr=""/>
          <p:cNvPicPr/>
          <p:nvPr/>
        </p:nvPicPr>
        <p:blipFill>
          <a:blip r:embed="rId6"/>
          <a:stretch/>
        </p:blipFill>
        <p:spPr>
          <a:xfrm>
            <a:off x="4786200" y="3286080"/>
            <a:ext cx="3337920" cy="1481400"/>
          </a:xfrm>
          <a:prstGeom prst="rect">
            <a:avLst/>
          </a:prstGeom>
          <a:ln>
            <a:noFill/>
          </a:ln>
        </p:spPr>
      </p:pic>
      <p:sp>
        <p:nvSpPr>
          <p:cNvPr id="446" name="CustomShape 5"/>
          <p:cNvSpPr/>
          <p:nvPr/>
        </p:nvSpPr>
        <p:spPr>
          <a:xfrm>
            <a:off x="4500720" y="2286000"/>
            <a:ext cx="421344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와 같은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1cycle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도는 형태가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Step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 : laser_scan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배열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 : Done(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충돌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뒤짚힘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발생하면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-200,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앞으로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옆으로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 : 3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Action( forward, left, right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이동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500040" y="2428920"/>
            <a:ext cx="284400" cy="2427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"/>
          <p:cNvSpPr/>
          <p:nvPr/>
        </p:nvSpPr>
        <p:spPr>
          <a:xfrm>
            <a:off x="-11880" y="3143160"/>
            <a:ext cx="5162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 flipH="1">
            <a:off x="3639600" y="642960"/>
            <a:ext cx="355680" cy="42134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9"/>
          <p:cNvSpPr/>
          <p:nvPr/>
        </p:nvSpPr>
        <p:spPr>
          <a:xfrm>
            <a:off x="3493440" y="785880"/>
            <a:ext cx="4788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4357800" y="857160"/>
            <a:ext cx="428472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1000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 돌거나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되면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 1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개가 종료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Episode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시작시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env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reset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그러면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초기화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bot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초기 위치로 이동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되는 경우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,turtlebot3_world.py(task env)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정의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Accel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값을 보고 봇이 뒤짚히거나 길울어 졌다고 판다시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lidar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값을 읽었을 때 장애물에 닿았다고 판단시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4429080" y="2214720"/>
            <a:ext cx="4356360" cy="24987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>
            <a:off x="4500720" y="2071800"/>
            <a:ext cx="1070280" cy="2415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 1Cycle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4214880" y="785880"/>
            <a:ext cx="4642200" cy="39992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4"/>
          <p:cNvSpPr/>
          <p:nvPr/>
        </p:nvSpPr>
        <p:spPr>
          <a:xfrm>
            <a:off x="4357800" y="642960"/>
            <a:ext cx="1070280" cy="2415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Episode 1Cycle</a:t>
            </a:r>
            <a:endParaRPr b="0" lang="en-US" sz="1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357120" y="741600"/>
            <a:ext cx="1713240" cy="118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23752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428920" y="698760"/>
            <a:ext cx="621360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2015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년 설립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AI(OpenAI)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프렌들리 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제고하고 개발함으로써 전적으로 인류에게 이익을 주는 것을 목표로 하는 비영리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인공지능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(AI)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연구 기업이다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단체의 목적은 특허와 연구를 대중에 공개함으로써 다른 기관들 및 연구원들과 자유로이 협업하는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설립자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일론 머스크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Sam Altman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3520" y="2000160"/>
            <a:ext cx="666360" cy="3636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57120" y="2357280"/>
            <a:ext cx="79282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강화 학습 알고리즘을 개발하고 비교하기위한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Toolkit.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다양한 환경에 대한 정보를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Wrapper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제공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연구자가 강화학습 알고리즘을 디자인하는 데만 집중할 수 있도록 도와 준다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쓸 경우에도 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깔아야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https://github.com/openai/gym/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28680" y="3488400"/>
            <a:ext cx="1086840" cy="3636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Baseline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7120" y="3857760"/>
            <a:ext cx="792828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알고리즘은 해당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Baseline 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정의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A2C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ACER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ACKTR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9"/>
              </a:rPr>
              <a:t>DDPG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0"/>
              </a:rPr>
              <a:t>DQN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1"/>
              </a:rPr>
              <a:t>GAIL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2"/>
              </a:rPr>
              <a:t>HER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3"/>
              </a:rPr>
              <a:t>PPO1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4"/>
              </a:rPr>
              <a:t>PPO2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5"/>
              </a:rPr>
              <a:t>TRPO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https://github.com/openai/baselines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2400" y="2252880"/>
            <a:ext cx="2226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PoleCart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막대를 세우기 위해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좌우로 움직임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721320" y="2214720"/>
            <a:ext cx="1609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벽을 피해 벽뒤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545880" y="2214720"/>
            <a:ext cx="18590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Fetch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네모를 차서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빨간 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보냄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214800" y="2714760"/>
            <a:ext cx="5713560" cy="1629000"/>
          </a:xfrm>
          <a:prstGeom prst="rect">
            <a:avLst/>
          </a:prstGeom>
          <a:ln w="9360"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285840" y="357120"/>
            <a:ext cx="8428320" cy="1855800"/>
          </a:xfrm>
          <a:prstGeom prst="rect">
            <a:avLst/>
          </a:prstGeom>
          <a:ln w="9360"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3604320" y="4538880"/>
            <a:ext cx="1979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육면체를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면이 오게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676200" y="4500720"/>
            <a:ext cx="1979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막대기를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형상으로 잡게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480960" y="500040"/>
            <a:ext cx="13687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 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65600" y="0"/>
            <a:ext cx="59997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 Open AI 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로봇에 적용해서 무엇을 하고 있을까요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82880" y="4046040"/>
            <a:ext cx="235584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Mujoco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simulation 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50 $ / year.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한달 무료 → 학생은 무료 버전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3506040" y="3834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 Gazebo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6363720" y="13572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PPO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3363120" y="371484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6506280" y="36432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0" y="4866480"/>
            <a:ext cx="35704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https://gym.openai.com/envs/#robotics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285840" y="2714760"/>
            <a:ext cx="27849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동작 영상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youtu.be/8Np3eC_PTFo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실물봇 적용 영상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https://youtu.be/uYTLEjHkgjU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https://youtu.be/XYoS68yJVmw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90800" y="0"/>
            <a:ext cx="49050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+ GAZEBO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연동하여 사용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365640" y="951480"/>
            <a:ext cx="5485680" cy="1791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연동이 필요없 어서 환경 설정이 쉬움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제공하는 다양한 강화학습 알고리즘 사용 불가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PPO, HER, 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기본 제공하는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가능 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5" name="Group 3"/>
          <p:cNvGrpSpPr/>
          <p:nvPr/>
        </p:nvGrpSpPr>
        <p:grpSpPr>
          <a:xfrm>
            <a:off x="357120" y="1000080"/>
            <a:ext cx="2624040" cy="2862000"/>
            <a:chOff x="357120" y="1000080"/>
            <a:chExt cx="2624040" cy="2862000"/>
          </a:xfrm>
        </p:grpSpPr>
        <p:pic>
          <p:nvPicPr>
            <p:cNvPr id="116" name="Picture 4" descr=""/>
            <p:cNvPicPr/>
            <p:nvPr/>
          </p:nvPicPr>
          <p:blipFill>
            <a:blip r:embed="rId1"/>
            <a:stretch/>
          </p:blipFill>
          <p:spPr>
            <a:xfrm>
              <a:off x="446400" y="1181160"/>
              <a:ext cx="2265480" cy="2379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2" descr=""/>
            <p:cNvPicPr/>
            <p:nvPr/>
          </p:nvPicPr>
          <p:blipFill>
            <a:blip r:embed="rId2"/>
            <a:stretch/>
          </p:blipFill>
          <p:spPr>
            <a:xfrm>
              <a:off x="357120" y="3071880"/>
              <a:ext cx="1141560" cy="79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CustomShape 4"/>
            <p:cNvSpPr/>
            <p:nvPr/>
          </p:nvSpPr>
          <p:spPr>
            <a:xfrm rot="19630800">
              <a:off x="1167480" y="2527920"/>
              <a:ext cx="1125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Python 3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19" name="Picture 2" descr=""/>
            <p:cNvPicPr/>
            <p:nvPr/>
          </p:nvPicPr>
          <p:blipFill>
            <a:blip r:embed="rId3"/>
            <a:stretch/>
          </p:blipFill>
          <p:spPr>
            <a:xfrm>
              <a:off x="1643040" y="1000080"/>
              <a:ext cx="1338120" cy="37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5"/>
            <p:cNvSpPr/>
            <p:nvPr/>
          </p:nvSpPr>
          <p:spPr>
            <a:xfrm rot="19749000">
              <a:off x="870120" y="1588320"/>
              <a:ext cx="11300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Python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1" name="CustomShape 6"/>
          <p:cNvSpPr/>
          <p:nvPr/>
        </p:nvSpPr>
        <p:spPr>
          <a:xfrm>
            <a:off x="637560" y="3925800"/>
            <a:ext cx="24231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지원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Python version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틀려서 연동 이 되지 않는 문제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383280" y="2834640"/>
            <a:ext cx="5382000" cy="228528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python 3.0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가상환경에서 실행하여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강화학습알고리즘 을 가져와 쓸수 있게함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Q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외에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제공하는 다양한 강화학습 알고리즘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PPO, HER, DQN )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보다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4114800" y="641520"/>
            <a:ext cx="3625200" cy="2718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이번 실에서는 방법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4"/>
          <a:srcRect l="0" t="0" r="31790" b="0"/>
          <a:stretch/>
        </p:blipFill>
        <p:spPr>
          <a:xfrm>
            <a:off x="4949280" y="1979280"/>
            <a:ext cx="2365200" cy="763200"/>
          </a:xfrm>
          <a:prstGeom prst="rect">
            <a:avLst/>
          </a:prstGeom>
          <a:ln w="9360"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5"/>
          <a:stretch/>
        </p:blipFill>
        <p:spPr>
          <a:xfrm>
            <a:off x="6035040" y="4250520"/>
            <a:ext cx="2729520" cy="777960"/>
          </a:xfrm>
          <a:prstGeom prst="rect">
            <a:avLst/>
          </a:prstGeom>
          <a:ln w="9360"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6"/>
          <a:srcRect l="70503" t="0" r="0" b="0"/>
          <a:stretch/>
        </p:blipFill>
        <p:spPr>
          <a:xfrm>
            <a:off x="4297680" y="4141440"/>
            <a:ext cx="1188000" cy="887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680" y="0"/>
            <a:ext cx="6706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OpenAI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기본 지원하는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Simulation Bot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360" y="365760"/>
            <a:ext cx="8265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interface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있고 각 봇의 가제보 시뮬레이션 코드는 알아서 찾아야 한다……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이게 젤 어렵습니다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214200" y="1254960"/>
            <a:ext cx="855720" cy="101880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2"/>
          <a:srcRect l="39243" t="0" r="21465" b="18182"/>
          <a:stretch/>
        </p:blipFill>
        <p:spPr>
          <a:xfrm>
            <a:off x="1143000" y="1263600"/>
            <a:ext cx="855720" cy="1284480"/>
          </a:xfrm>
          <a:prstGeom prst="rect">
            <a:avLst/>
          </a:prstGeom>
          <a:ln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3"/>
          <a:srcRect l="13633" t="0" r="18180" b="17613"/>
          <a:stretch/>
        </p:blipFill>
        <p:spPr>
          <a:xfrm>
            <a:off x="2071800" y="1263600"/>
            <a:ext cx="1070280" cy="99864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4"/>
          <a:stretch/>
        </p:blipFill>
        <p:spPr>
          <a:xfrm>
            <a:off x="3214800" y="1263600"/>
            <a:ext cx="1570320" cy="100872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5"/>
          <a:stretch/>
        </p:blipFill>
        <p:spPr>
          <a:xfrm>
            <a:off x="5072040" y="1357200"/>
            <a:ext cx="1229400" cy="1070280"/>
          </a:xfrm>
          <a:prstGeom prst="rect">
            <a:avLst/>
          </a:prstGeom>
          <a:ln>
            <a:noFill/>
          </a:ln>
        </p:spPr>
      </p:pic>
      <p:pic>
        <p:nvPicPr>
          <p:cNvPr id="134" name="Picture 7" descr=""/>
          <p:cNvPicPr/>
          <p:nvPr/>
        </p:nvPicPr>
        <p:blipFill>
          <a:blip r:embed="rId6"/>
          <a:stretch/>
        </p:blipFill>
        <p:spPr>
          <a:xfrm>
            <a:off x="71280" y="3143160"/>
            <a:ext cx="1284480" cy="1185480"/>
          </a:xfrm>
          <a:prstGeom prst="rect">
            <a:avLst/>
          </a:prstGeom>
          <a:ln>
            <a:noFill/>
          </a:ln>
        </p:spPr>
      </p:pic>
      <p:pic>
        <p:nvPicPr>
          <p:cNvPr id="135" name="Picture 8" descr=""/>
          <p:cNvPicPr/>
          <p:nvPr/>
        </p:nvPicPr>
        <p:blipFill>
          <a:blip r:embed="rId7"/>
          <a:stretch/>
        </p:blipFill>
        <p:spPr>
          <a:xfrm>
            <a:off x="7858080" y="1143000"/>
            <a:ext cx="824400" cy="1592280"/>
          </a:xfrm>
          <a:prstGeom prst="rect">
            <a:avLst/>
          </a:prstGeom>
          <a:ln>
            <a:noFill/>
          </a:ln>
        </p:spPr>
      </p:pic>
      <p:pic>
        <p:nvPicPr>
          <p:cNvPr id="136" name="Picture 9" descr=""/>
          <p:cNvPicPr/>
          <p:nvPr/>
        </p:nvPicPr>
        <p:blipFill>
          <a:blip r:embed="rId8"/>
          <a:stretch/>
        </p:blipFill>
        <p:spPr>
          <a:xfrm>
            <a:off x="3143160" y="3000240"/>
            <a:ext cx="1378080" cy="1521720"/>
          </a:xfrm>
          <a:prstGeom prst="rect">
            <a:avLst/>
          </a:prstGeom>
          <a:ln>
            <a:noFill/>
          </a:ln>
        </p:spPr>
      </p:pic>
      <p:pic>
        <p:nvPicPr>
          <p:cNvPr id="137" name="Picture 11" descr=""/>
          <p:cNvPicPr/>
          <p:nvPr/>
        </p:nvPicPr>
        <p:blipFill>
          <a:blip r:embed="rId9"/>
          <a:stretch/>
        </p:blipFill>
        <p:spPr>
          <a:xfrm>
            <a:off x="6429240" y="1285920"/>
            <a:ext cx="1256400" cy="1069920"/>
          </a:xfrm>
          <a:prstGeom prst="rect">
            <a:avLst/>
          </a:prstGeom>
          <a:ln>
            <a:noFill/>
          </a:ln>
        </p:spPr>
      </p:pic>
      <p:pic>
        <p:nvPicPr>
          <p:cNvPr id="138" name="Picture 12" descr=""/>
          <p:cNvPicPr/>
          <p:nvPr/>
        </p:nvPicPr>
        <p:blipFill>
          <a:blip r:embed="rId10"/>
          <a:stretch/>
        </p:blipFill>
        <p:spPr>
          <a:xfrm>
            <a:off x="4643280" y="3000240"/>
            <a:ext cx="1022400" cy="1424160"/>
          </a:xfrm>
          <a:prstGeom prst="rect">
            <a:avLst/>
          </a:prstGeom>
          <a:ln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11"/>
          <a:srcRect l="0" t="30736" r="34954" b="0"/>
          <a:stretch/>
        </p:blipFill>
        <p:spPr>
          <a:xfrm>
            <a:off x="1428840" y="3143160"/>
            <a:ext cx="1498680" cy="1284480"/>
          </a:xfrm>
          <a:prstGeom prst="rect">
            <a:avLst/>
          </a:prstGeom>
          <a:ln>
            <a:noFill/>
          </a:ln>
        </p:spPr>
      </p:pic>
      <p:pic>
        <p:nvPicPr>
          <p:cNvPr id="140" name="Picture 15" descr=""/>
          <p:cNvPicPr/>
          <p:nvPr/>
        </p:nvPicPr>
        <p:blipFill>
          <a:blip r:embed="rId12"/>
          <a:stretch/>
        </p:blipFill>
        <p:spPr>
          <a:xfrm>
            <a:off x="5857920" y="3286080"/>
            <a:ext cx="1639080" cy="7945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04840" y="977760"/>
            <a:ext cx="772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cartpole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9040" y="97776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39040" y="977760"/>
            <a:ext cx="166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moving_cube_image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773520" y="1000080"/>
            <a:ext cx="10396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parrotdrone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72680" y="977760"/>
            <a:ext cx="13597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rosbot_husarion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425280" y="100008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0" y="4681800"/>
            <a:ext cx="9142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https://bitbucket.org/theconstructcore/openai_ros/src/b5fb3523a4c089a2bcbc4d7db9ed7453e227c372/openai_ros/doc/img/?at=kinetic-devel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822800" y="87948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16280" y="2835360"/>
            <a:ext cx="1158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sawyer_robot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544040" y="2857680"/>
            <a:ext cx="1243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turtlebot3_sim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04840" y="2714760"/>
            <a:ext cx="902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428640" y="2692440"/>
            <a:ext cx="9543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shadow_tc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6201720" y="2928960"/>
            <a:ext cx="759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wamv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4" name="그림 153" descr=""/>
          <p:cNvPicPr/>
          <p:nvPr/>
        </p:nvPicPr>
        <p:blipFill>
          <a:blip r:embed="rId13"/>
          <a:srcRect l="63266" t="33519" r="10681" b="16676"/>
          <a:stretch/>
        </p:blipFill>
        <p:spPr>
          <a:xfrm>
            <a:off x="7589520" y="3017520"/>
            <a:ext cx="1461960" cy="1574640"/>
          </a:xfrm>
          <a:prstGeom prst="rect">
            <a:avLst/>
          </a:prstGeom>
          <a:ln>
            <a:noFill/>
          </a:ln>
        </p:spPr>
      </p:pic>
      <p:sp>
        <p:nvSpPr>
          <p:cNvPr id="155" name="CustomShape 16"/>
          <p:cNvSpPr/>
          <p:nvPr/>
        </p:nvSpPr>
        <p:spPr>
          <a:xfrm>
            <a:off x="7785720" y="2748960"/>
            <a:ext cx="759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Fetch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371600" y="2743200"/>
            <a:ext cx="1736280" cy="19191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2023560" y="2504880"/>
            <a:ext cx="12607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예제 돌릴 예정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62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실습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Open AI ROS </a:t>
            </a: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기본예제 한 개 돌려보기 </a:t>
            </a:r>
            <a:endParaRPr b="0" lang="en-US" sz="2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    </a:t>
            </a: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Turtlebot3 Q Learning Navigation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200" y="36000"/>
            <a:ext cx="605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터틀봇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이용하여 아래 화면과 같은 학습을 진행해볼 예정입니다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1240" cy="41522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54520" y="324000"/>
            <a:ext cx="84348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앞에서 말씀드린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에서 기본 제공하는 예제를 실행 시켜 보겠습니다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터틀봇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를  강화학습 알고리즘 중 하나 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이용해서 아래 장애물을 피해가도록 휼련시키는 예제 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Application>LibreOffice/6.0.7.3$Linux_X86_64 LibreOffice_project/00m0$Build-3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2019-02-22T12:06:16Z</dcterms:created>
  <dc:creator>Registered User</dc:creator>
  <dc:description/>
  <dc:language>en-US</dc:language>
  <cp:lastModifiedBy/>
  <dcterms:modified xsi:type="dcterms:W3CDTF">2019-04-03T00:43:38Z</dcterms:modified>
  <cp:revision>721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