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81" r:id="rId3"/>
    <p:sldId id="276" r:id="rId4"/>
    <p:sldId id="275" r:id="rId5"/>
    <p:sldId id="272" r:id="rId6"/>
    <p:sldId id="282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43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481DA-7CE1-4C6F-A5A9-290DB58FB71A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4DCF-B490-4791-816B-E622B5B30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236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DAD0-CBA6-4EE9-80B0-CEC4DDF742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xmlns="" id="{766E98A7-6811-40E6-B035-98719ED02B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56A43F22-EAA9-4F65-83FE-4FCA00075324}" type="slidenum"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7</a:t>
            </a:fld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xmlns="" id="{7F704344-FC4B-4E51-BB6C-A06CE0DD13C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xmlns="" id="{265C27A7-EEFE-46EB-983D-4FD0ED6C9D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02BFFC-B421-4E79-8F8D-B76F01A80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BBC377A-4E24-41D5-8464-3391283A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DCCF61E-955F-49F1-8EA2-B0D0572C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DB5705-2310-4FF1-ACAC-70D38BDE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95D4C5-1755-4E79-A6BE-9AF02C2D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7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ECDA18-3AD2-4CFE-9698-BB33D21E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9AAEAB0-4705-403D-9852-DE236A4C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B756B65-DEFE-49F1-9D49-B30C1679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99B31F-C364-4A7C-B62E-23CD4568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892F81-0880-4F51-9D14-E88E5105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063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315E0DB-8D6F-49DB-BFA3-98FEA1A46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3479276-2FFE-4CDD-A5C0-F7773B68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4E30F4-E230-4075-A796-35A6AA9D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47E0A5-0D30-4E4E-95B6-1190046D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8A8499-B614-4B48-912A-EF068C7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285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9816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4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9EC3F580-8C8D-4ACC-B28C-DBC90DD0F62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23A1088-E109-4FAA-A12F-AC2331C2E96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8B16970-D45A-4238-AD2D-EAA20182B4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EF29E-FB50-4906-85BB-01CC6D9D05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196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1A1B9E-732C-4B05-9C6D-FBDC2A11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AA2F127-848F-4F1A-833E-4F78F26C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D8B1E4-1671-47A7-80EB-4C3DE963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92A9FB-C5D1-47E7-BED7-796980BA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147CE5-A7BD-4FF5-A673-DCF73F9E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50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863EC7-1444-451C-8CEA-C68405A5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DA9046-F14A-401A-B5B2-0012C613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A89B13-F6EF-4F67-BFA2-A081A977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182255-DC41-444A-A8A8-322DE816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C0087C-030A-4EDB-9431-9D5D589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550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961247-88E7-4A11-8F42-E90734A2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68FFB7-4917-41DC-B2C3-7C3000F1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5441538-7F6B-44BB-BBE8-FAF2FA5E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AB9966-215E-4858-A6E1-3751F88D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CF302B2-CB1E-4999-91A0-8AD61766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BBDDE0A-F9AD-48BE-98D1-A02A9C1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78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6FC610-2210-4BCD-8A9A-3A6DBAB3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D9B46A-F82B-4120-8F9F-5B8E075D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235E78D-A64A-4CAC-BC48-EA3CB429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33F0EDE-510B-4925-9B76-3698EBB27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0957DC2-4F55-41C2-84E7-9BC98253F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F9A558D-923F-4DB6-BC57-8F3BC633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B07DFFD-6CF9-49AD-B711-598B5437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43344D4-F6EE-4326-AFD7-DD504A81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81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0F873E-B81A-4456-AA83-B65FBC33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0591440-3DB8-483B-9C42-8E4007AC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CB818C3-4383-4403-9CB0-619A895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89735E-FA39-4BA1-ADA5-23F77F10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9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7C34FEB-8B83-4133-829F-F1EB4CF9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F7CF01C-1C1E-4417-B76D-E697A1FA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22FAAB0-3D69-4F2D-BD2F-04BC344E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870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3765A0-DE67-4430-B842-655220A3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B7EEE9F-05F7-482C-9E52-5C8FFC29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CDD56F8-44D1-4B6A-8353-D3E4932CE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E67E3F-E837-44C9-90E8-ECB6E3AD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5EC839-5EB9-404F-B064-16E763C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D507BE-848A-4F9D-A7A4-D4580D31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06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1B4E9E-5B96-442D-ACE9-41557274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6A3BB3E-7B25-4EF9-BC59-46B7F5D27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F791BBC-EAB4-40E6-B158-71D7D9A7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C78C00A-3F67-43B7-8A28-EDB50A91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F1D1CD-7798-40F6-8CE9-A9BB5106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DC70B50-8F7F-4E6A-8935-0500C372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885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A8BFF98-7665-4DC1-9C85-32F5F204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B13957-53FD-4872-B084-25212B25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C75D7D-57FA-4CE8-821C-B669C183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273-C34A-45E6-813E-A4189F17DEA1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A2EBFB-D750-4D75-9FB0-E6B5C2C6C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EE35C5-915F-48BC-ADBB-64D390C4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133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6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193CDEB-17FE-440B-8081-FFD4E018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2648"/>
            <a:ext cx="9144000" cy="1655762"/>
          </a:xfrm>
        </p:spPr>
        <p:txBody>
          <a:bodyPr/>
          <a:lstStyle/>
          <a:p>
            <a:r>
              <a:rPr lang="en-US" altLang="ko-KR" dirty="0" err="1"/>
              <a:t>Auturbo</a:t>
            </a:r>
            <a:endParaRPr lang="en-US" altLang="ko-KR" dirty="0"/>
          </a:p>
          <a:p>
            <a:r>
              <a:rPr lang="en-US" altLang="ko-KR" dirty="0" err="1" smtClean="0"/>
              <a:t>Potman</a:t>
            </a:r>
            <a:r>
              <a:rPr lang="en-US" altLang="ko-KR" dirty="0" smtClean="0"/>
              <a:t> Robot Arm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7AD9FDEE-718D-4D00-ABD9-E86CE79B0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01" y="1358524"/>
            <a:ext cx="10212198" cy="2387600"/>
          </a:xfrm>
        </p:spPr>
        <p:txBody>
          <a:bodyPr>
            <a:normAutofit fontScale="90000"/>
          </a:bodyPr>
          <a:lstStyle/>
          <a:p>
            <a:pPr defTabSz="1219170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2019 R-BIZ </a:t>
            </a:r>
            <a:b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ROBOTIS Open Manipulator Challenge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228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769" y="260649"/>
            <a:ext cx="1656223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933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_x186845688" descr="EMB0000213c6d18"/>
          <p:cNvPicPr>
            <a:picLocks noChangeAspect="1" noChangeArrowheads="1"/>
          </p:cNvPicPr>
          <p:nvPr/>
        </p:nvPicPr>
        <p:blipFill>
          <a:blip r:embed="rId2"/>
          <a:srcRect t="8918"/>
          <a:stretch>
            <a:fillRect/>
          </a:stretch>
        </p:blipFill>
        <p:spPr bwMode="auto">
          <a:xfrm>
            <a:off x="5048243" y="2381243"/>
            <a:ext cx="6572296" cy="3619525"/>
          </a:xfrm>
          <a:prstGeom prst="rect">
            <a:avLst/>
          </a:prstGeom>
          <a:noFill/>
        </p:spPr>
      </p:pic>
      <p:pic>
        <p:nvPicPr>
          <p:cNvPr id="5124" name="Picture 4" descr="í¼ì 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 l="11719" t="36719" r="6249" b="4687"/>
          <a:stretch>
            <a:fillRect/>
          </a:stretch>
        </p:blipFill>
        <p:spPr bwMode="auto">
          <a:xfrm>
            <a:off x="425801" y="2381243"/>
            <a:ext cx="3289312" cy="352425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33995" y="2381243"/>
            <a:ext cx="21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혼술 하지 마세요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저랑 드세요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~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24232" y="3429000"/>
            <a:ext cx="1714512" cy="76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1224" y="2381243"/>
            <a:ext cx="152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혼자 마시니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외롭다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62" y="1142985"/>
            <a:ext cx="1104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>
                <a:solidFill>
                  <a:prstClr val="black"/>
                </a:solidFill>
              </a:rPr>
              <a:t>일인 가구를 타겟으로 하는 저희의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컨셉은 혼술 할 때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Robot ARM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 술 친구 역할을 하는 것 입니다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음성을 통해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명령어를 내리고 술도 따라주고 내가 들고 있는 잔을 찾아 건배를 하는 동작 통해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마치 사람과 술을 마시는 듯한 서비스를 제공하는 것이 목표 입니다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075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http://emanual.robotis.com/assets/images/platform/openmanipulator_x/OpenManipulator_u2d2_setu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297" y="1619238"/>
            <a:ext cx="2133615" cy="2133615"/>
          </a:xfrm>
          <a:prstGeom prst="rect">
            <a:avLst/>
          </a:prstGeom>
          <a:noFill/>
        </p:spPr>
      </p:pic>
      <p:pic>
        <p:nvPicPr>
          <p:cNvPr id="53" name="Picture 2" descr="http://emanual.robotis.com/assets/images/platform/openmanipulator_x/OpenManipulator_u2d2_setup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6607" y="2609844"/>
            <a:ext cx="2089131" cy="2660136"/>
          </a:xfrm>
          <a:prstGeom prst="rect">
            <a:avLst/>
          </a:prstGeom>
          <a:noFill/>
        </p:spPr>
      </p:pic>
      <p:sp>
        <p:nvSpPr>
          <p:cNvPr id="54" name="직사각형 53"/>
          <p:cNvSpPr/>
          <p:nvPr/>
        </p:nvSpPr>
        <p:spPr>
          <a:xfrm rot="17633732">
            <a:off x="8944525" y="3723511"/>
            <a:ext cx="665033" cy="907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133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25738" y="4879405"/>
            <a:ext cx="1308077" cy="42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133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89725" y="3673038"/>
            <a:ext cx="990607" cy="685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133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92493" y="3752853"/>
            <a:ext cx="1040926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U2D2+ </a:t>
            </a:r>
          </a:p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Power Hub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58" name="구부러진 연결선 50"/>
          <p:cNvCxnSpPr>
            <a:stCxn id="56" idx="2"/>
          </p:cNvCxnSpPr>
          <p:nvPr/>
        </p:nvCxnSpPr>
        <p:spPr>
          <a:xfrm rot="16200000" flipH="1">
            <a:off x="9449975" y="3693895"/>
            <a:ext cx="308416" cy="16383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21" y="4286256"/>
            <a:ext cx="94481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TTL Cable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508932" y="3600451"/>
            <a:ext cx="1143008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85134" y="3676652"/>
            <a:ext cx="990607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2" name="Picture 2" descr="http://emanual.robotis.com/assets/images/platform/openmanipulator_x/OpenManipulator_u2d2_setup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0907" y="2686045"/>
            <a:ext cx="838205" cy="304803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6286501" y="2673094"/>
            <a:ext cx="51142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6" name="Picture 16" descr="C:\Users\Administrator\Desktop\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53520" y="2381243"/>
            <a:ext cx="838205" cy="447043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8039114" y="2381243"/>
            <a:ext cx="838205" cy="2051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USB 3.0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734312" y="2686046"/>
            <a:ext cx="1420800" cy="16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819905" y="3981455"/>
            <a:ext cx="1420800" cy="169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5400000" flipH="1" flipV="1">
            <a:off x="6608042" y="3762378"/>
            <a:ext cx="476253" cy="211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48507" y="3714753"/>
            <a:ext cx="838205" cy="2051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USB 2.0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05921" y="2152642"/>
            <a:ext cx="2362216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D435</a:t>
            </a:r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 Depth Camera )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763283" y="2762246"/>
            <a:ext cx="1143008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 </a:t>
            </a:r>
          </a:p>
          <a:p>
            <a:pPr defTabSz="1219170"/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Manipulator</a:t>
            </a:r>
            <a:endParaRPr lang="ko-KR" altLang="en-US" sz="1333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D649867-2E3E-4739-A512-9938EE078A0F}"/>
              </a:ext>
            </a:extLst>
          </p:cNvPr>
          <p:cNvSpPr txBox="1"/>
          <p:nvPr/>
        </p:nvSpPr>
        <p:spPr>
          <a:xfrm>
            <a:off x="476211" y="1093100"/>
            <a:ext cx="323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1219170"/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Harware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D649867-2E3E-4739-A512-9938EE078A0F}"/>
              </a:ext>
            </a:extLst>
          </p:cNvPr>
          <p:cNvSpPr txBox="1"/>
          <p:nvPr/>
        </p:nvSpPr>
        <p:spPr>
          <a:xfrm>
            <a:off x="571462" y="1714488"/>
            <a:ext cx="3905277" cy="189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1219170">
              <a:buFontTx/>
              <a:buAutoNum type="arabicPeriod"/>
            </a:pP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ARM</a:t>
            </a: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Open Manipulator </a:t>
            </a: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 DOF  = 4 DOF + 1 DOF Gripper</a:t>
            </a:r>
          </a:p>
          <a:p>
            <a:pPr marL="304792" indent="-304792" defTabSz="1219170"/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Camera </a:t>
            </a: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Intel D435 </a:t>
            </a:r>
            <a:r>
              <a:rPr lang="en-US" altLang="ko-KR" sz="14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Realsense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04792" indent="-304792" defTabSz="1219170"/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Phone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Mice Speaker </a:t>
            </a:r>
          </a:p>
        </p:txBody>
      </p:sp>
      <p:pic>
        <p:nvPicPr>
          <p:cNvPr id="4098" name="Picture 2" descr="휴대폰에 대한 이미지 검색결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16622" y="3977005"/>
            <a:ext cx="846405" cy="1714512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481768" y="260649"/>
            <a:ext cx="3605474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933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Diagram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5400000" flipH="1" flipV="1">
            <a:off x="6369557" y="3761319"/>
            <a:ext cx="476253" cy="211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5121" y="3714753"/>
            <a:ext cx="476253" cy="2051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WIFI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휴대폰에 대한 이미지 검색결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05272" y="4010655"/>
            <a:ext cx="846405" cy="1714512"/>
          </a:xfrm>
          <a:prstGeom prst="rect">
            <a:avLst/>
          </a:prstGeom>
          <a:noFill/>
        </p:spPr>
      </p:pic>
      <p:cxnSp>
        <p:nvCxnSpPr>
          <p:cNvPr id="30" name="직선 화살표 연결선 29"/>
          <p:cNvCxnSpPr/>
          <p:nvPr/>
        </p:nvCxnSpPr>
        <p:spPr>
          <a:xfrm rot="5400000" flipH="1" flipV="1">
            <a:off x="5358207" y="3794969"/>
            <a:ext cx="476253" cy="211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23771" y="3748403"/>
            <a:ext cx="476253" cy="2051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WIFI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02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369647" y="3714752"/>
            <a:ext cx="5905541" cy="1143008"/>
          </a:xfrm>
          <a:prstGeom prst="roundRect">
            <a:avLst>
              <a:gd name="adj" fmla="val 2191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884645" y="2019847"/>
            <a:ext cx="3624902" cy="1028152"/>
          </a:xfrm>
          <a:prstGeom prst="roundRect">
            <a:avLst>
              <a:gd name="adj" fmla="val 2191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768" y="260649"/>
            <a:ext cx="352853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933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Diagram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98202" y="3333749"/>
            <a:ext cx="9713488" cy="3238523"/>
          </a:xfrm>
          <a:prstGeom prst="roundRect">
            <a:avLst>
              <a:gd name="adj" fmla="val 949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4544" y="3429000"/>
            <a:ext cx="3840000" cy="22856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UBUNTU OS and ROS framework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55398" y="3810003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Realsense</a:t>
            </a:r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333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Ros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8670" y="3810003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Dark net ROS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54306" y="5219713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Robotis_manipulator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54306" y="5886467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dynamixel</a:t>
            </a:r>
            <a:r>
              <a:rPr lang="en-US" sz="1333" dirty="0">
                <a:solidFill>
                  <a:prstClr val="black"/>
                </a:solidFill>
                <a:latin typeface="맑은 고딕"/>
              </a:rPr>
              <a:t>-workbench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98670" y="4400556"/>
            <a:ext cx="2304000" cy="3810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Hub package</a:t>
            </a:r>
            <a:endParaRPr lang="ko-KR" altLang="en-US" sz="1333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98670" y="5219712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 defTabSz="1219170"/>
            <a:r>
              <a:rPr lang="en-US" altLang="ko-KR" sz="1333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open_manipulator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_controller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98670" y="5886467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open_manipulator_libs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23"/>
          <p:cNvCxnSpPr>
            <a:stCxn id="14" idx="1"/>
            <a:endCxn id="27" idx="1"/>
          </p:cNvCxnSpPr>
          <p:nvPr/>
        </p:nvCxnSpPr>
        <p:spPr>
          <a:xfrm rot="10800000" flipV="1">
            <a:off x="3654308" y="4000504"/>
            <a:ext cx="1092" cy="590553"/>
          </a:xfrm>
          <a:prstGeom prst="bentConnector3">
            <a:avLst>
              <a:gd name="adj1" fmla="val 13920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948450" y="6079508"/>
            <a:ext cx="457203" cy="169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3654306" y="4400556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JSK ROS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rot="5400000">
            <a:off x="4587561" y="4243466"/>
            <a:ext cx="268800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031578" y="4705648"/>
            <a:ext cx="760312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7747889" y="4980436"/>
            <a:ext cx="345600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>
            <a:off x="7787984" y="5715218"/>
            <a:ext cx="268800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3" idx="1"/>
            <a:endCxn id="18" idx="3"/>
          </p:cNvCxnSpPr>
          <p:nvPr/>
        </p:nvCxnSpPr>
        <p:spPr>
          <a:xfrm rot="10800000">
            <a:off x="5958308" y="5410217"/>
            <a:ext cx="840364" cy="6667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5400000">
            <a:off x="4663761" y="5715218"/>
            <a:ext cx="268800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435865" y="4972061"/>
            <a:ext cx="5781081" cy="1447809"/>
          </a:xfrm>
          <a:prstGeom prst="roundRect">
            <a:avLst>
              <a:gd name="adj" fmla="val 949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06708" y="4972059"/>
            <a:ext cx="2628944" cy="26670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 Manipulator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784" y="5810267"/>
            <a:ext cx="960000" cy="4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Motor</a:t>
            </a: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5784" y="3811144"/>
            <a:ext cx="960000" cy="4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Camera</a:t>
            </a: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1018291" y="3904581"/>
            <a:ext cx="241757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D649867-2E3E-4739-A512-9938EE078A0F}"/>
              </a:ext>
            </a:extLst>
          </p:cNvPr>
          <p:cNvSpPr txBox="1"/>
          <p:nvPr/>
        </p:nvSpPr>
        <p:spPr>
          <a:xfrm>
            <a:off x="476211" y="1093100"/>
            <a:ext cx="762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1219170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ROS, Android Platform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036665" y="3905254"/>
            <a:ext cx="760312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 flipV="1">
            <a:off x="6036665" y="4000504"/>
            <a:ext cx="757813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6" idx="2"/>
          </p:cNvCxnSpPr>
          <p:nvPr/>
        </p:nvCxnSpPr>
        <p:spPr>
          <a:xfrm rot="5400000">
            <a:off x="7855420" y="4286256"/>
            <a:ext cx="190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491521" y="2112000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Google TTS/STT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491521" y="2571409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ROS Android 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03649" y="1778961"/>
            <a:ext cx="4627930" cy="1364287"/>
          </a:xfrm>
          <a:prstGeom prst="roundRect">
            <a:avLst>
              <a:gd name="adj" fmla="val 219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258" y="2112000"/>
            <a:ext cx="960000" cy="4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Speaker</a:t>
            </a:r>
          </a:p>
          <a:p>
            <a:pPr algn="ctr" defTabSz="1219170"/>
            <a:r>
              <a:rPr lang="en-US" altLang="ko-KR" sz="1333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mic</a:t>
            </a: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33695" y="1791278"/>
            <a:ext cx="3840000" cy="22856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Android OS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/>
          <p:cNvCxnSpPr>
            <a:cxnSpLocks/>
          </p:cNvCxnSpPr>
          <p:nvPr/>
        </p:nvCxnSpPr>
        <p:spPr>
          <a:xfrm>
            <a:off x="1122220" y="2352000"/>
            <a:ext cx="135772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cxnSpLocks/>
          </p:cNvCxnSpPr>
          <p:nvPr/>
        </p:nvCxnSpPr>
        <p:spPr>
          <a:xfrm>
            <a:off x="1018291" y="6000768"/>
            <a:ext cx="24175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5759905" y="1203072"/>
            <a:ext cx="2160000" cy="2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ko-KR" altLang="en-US" sz="1333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자체 제작 </a:t>
            </a:r>
            <a:r>
              <a:rPr lang="en-US" altLang="ko-KR" sz="1333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ROS Package </a:t>
            </a:r>
            <a:endParaRPr lang="ko-KR" altLang="en-US" sz="1333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950670" y="1203072"/>
            <a:ext cx="2400000" cy="2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 Source ROS Package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90">
            <a:extLst>
              <a:ext uri="{FF2B5EF4-FFF2-40B4-BE49-F238E27FC236}">
                <a16:creationId xmlns:a16="http://schemas.microsoft.com/office/drawing/2014/main" xmlns="" id="{1CA70456-2BBA-4CCA-B7DE-2F26E2D1D267}"/>
              </a:ext>
            </a:extLst>
          </p:cNvPr>
          <p:cNvSpPr/>
          <p:nvPr/>
        </p:nvSpPr>
        <p:spPr>
          <a:xfrm>
            <a:off x="6828966" y="1998624"/>
            <a:ext cx="3624902" cy="1028152"/>
          </a:xfrm>
          <a:prstGeom prst="roundRect">
            <a:avLst>
              <a:gd name="adj" fmla="val 2191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61">
            <a:extLst>
              <a:ext uri="{FF2B5EF4-FFF2-40B4-BE49-F238E27FC236}">
                <a16:creationId xmlns:a16="http://schemas.microsoft.com/office/drawing/2014/main" xmlns="" id="{76A586CF-CED5-4C7A-936E-1FBA7DEC2E37}"/>
              </a:ext>
            </a:extLst>
          </p:cNvPr>
          <p:cNvSpPr/>
          <p:nvPr/>
        </p:nvSpPr>
        <p:spPr>
          <a:xfrm>
            <a:off x="7435842" y="2090777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GMS face detection</a:t>
            </a:r>
          </a:p>
        </p:txBody>
      </p:sp>
      <p:sp>
        <p:nvSpPr>
          <p:cNvPr id="51" name="모서리가 둥근 직사각형 63">
            <a:extLst>
              <a:ext uri="{FF2B5EF4-FFF2-40B4-BE49-F238E27FC236}">
                <a16:creationId xmlns:a16="http://schemas.microsoft.com/office/drawing/2014/main" xmlns="" id="{36911566-ACF7-40FF-B7AA-9AEBEFA5F68D}"/>
              </a:ext>
            </a:extLst>
          </p:cNvPr>
          <p:cNvSpPr/>
          <p:nvPr/>
        </p:nvSpPr>
        <p:spPr>
          <a:xfrm>
            <a:off x="7435842" y="2550186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ROS Android 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69">
            <a:extLst>
              <a:ext uri="{FF2B5EF4-FFF2-40B4-BE49-F238E27FC236}">
                <a16:creationId xmlns:a16="http://schemas.microsoft.com/office/drawing/2014/main" xmlns="" id="{B8666D15-202D-43C9-9F9A-18A79847BB31}"/>
              </a:ext>
            </a:extLst>
          </p:cNvPr>
          <p:cNvSpPr/>
          <p:nvPr/>
        </p:nvSpPr>
        <p:spPr>
          <a:xfrm>
            <a:off x="6347970" y="1757738"/>
            <a:ext cx="4627930" cy="1364287"/>
          </a:xfrm>
          <a:prstGeom prst="roundRect">
            <a:avLst>
              <a:gd name="adj" fmla="val 219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73">
            <a:extLst>
              <a:ext uri="{FF2B5EF4-FFF2-40B4-BE49-F238E27FC236}">
                <a16:creationId xmlns:a16="http://schemas.microsoft.com/office/drawing/2014/main" xmlns="" id="{272691A5-7CB0-4BB8-87DB-02E14B0C6664}"/>
              </a:ext>
            </a:extLst>
          </p:cNvPr>
          <p:cNvSpPr/>
          <p:nvPr/>
        </p:nvSpPr>
        <p:spPr>
          <a:xfrm>
            <a:off x="6578016" y="1770055"/>
            <a:ext cx="3840000" cy="22856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Android OS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B9BBACE4-22BD-4F78-9F95-B9250C8E5F08}"/>
              </a:ext>
            </a:extLst>
          </p:cNvPr>
          <p:cNvCxnSpPr>
            <a:cxnSpLocks/>
          </p:cNvCxnSpPr>
          <p:nvPr/>
        </p:nvCxnSpPr>
        <p:spPr>
          <a:xfrm>
            <a:off x="4590724" y="3059573"/>
            <a:ext cx="0" cy="609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0705A7DB-27EC-46E9-ADDD-5F65EE54F6E2}"/>
              </a:ext>
            </a:extLst>
          </p:cNvPr>
          <p:cNvCxnSpPr>
            <a:cxnSpLocks/>
          </p:cNvCxnSpPr>
          <p:nvPr/>
        </p:nvCxnSpPr>
        <p:spPr>
          <a:xfrm>
            <a:off x="8059228" y="3037944"/>
            <a:ext cx="0" cy="609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94">
            <a:extLst>
              <a:ext uri="{FF2B5EF4-FFF2-40B4-BE49-F238E27FC236}">
                <a16:creationId xmlns:a16="http://schemas.microsoft.com/office/drawing/2014/main" xmlns="" id="{94FCCE8D-1502-47A0-A7DB-B43A02C100EB}"/>
              </a:ext>
            </a:extLst>
          </p:cNvPr>
          <p:cNvSpPr/>
          <p:nvPr/>
        </p:nvSpPr>
        <p:spPr>
          <a:xfrm>
            <a:off x="11152635" y="2022474"/>
            <a:ext cx="960000" cy="4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Camera</a:t>
            </a: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AFF2971E-17CD-4953-8BAA-A8A7A4244CDC}"/>
              </a:ext>
            </a:extLst>
          </p:cNvPr>
          <p:cNvCxnSpPr>
            <a:cxnSpLocks/>
          </p:cNvCxnSpPr>
          <p:nvPr/>
        </p:nvCxnSpPr>
        <p:spPr>
          <a:xfrm>
            <a:off x="9793595" y="2307625"/>
            <a:ext cx="135772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8729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2071171" y="5365215"/>
            <a:ext cx="8802477" cy="1153807"/>
          </a:xfrm>
          <a:prstGeom prst="roundRect">
            <a:avLst>
              <a:gd name="adj" fmla="val 9491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093205" y="3714751"/>
            <a:ext cx="8780443" cy="1297923"/>
          </a:xfrm>
          <a:prstGeom prst="roundRect">
            <a:avLst>
              <a:gd name="adj" fmla="val 2191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884645" y="1663546"/>
            <a:ext cx="3072945" cy="1318351"/>
          </a:xfrm>
          <a:prstGeom prst="roundRect">
            <a:avLst>
              <a:gd name="adj" fmla="val 21918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768" y="260649"/>
            <a:ext cx="352853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933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Diagram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98202" y="3183875"/>
            <a:ext cx="9713488" cy="3388397"/>
          </a:xfrm>
          <a:prstGeom prst="roundRect">
            <a:avLst>
              <a:gd name="adj" fmla="val 949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46793" y="3293756"/>
            <a:ext cx="2041870" cy="19555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PC / UBUNTU, ROS</a:t>
            </a:r>
            <a:endParaRPr lang="ko-KR" altLang="en-US" sz="1333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54306" y="5418019"/>
            <a:ext cx="2304000" cy="3810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Robotis_manipulator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54306" y="6084773"/>
            <a:ext cx="2304000" cy="3810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dynamixel</a:t>
            </a:r>
            <a:r>
              <a:rPr lang="en-US" sz="1333" dirty="0">
                <a:solidFill>
                  <a:prstClr val="black"/>
                </a:solidFill>
                <a:latin typeface="맑은 고딕"/>
              </a:rPr>
              <a:t>-workbench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23251" y="4576828"/>
            <a:ext cx="2304000" cy="38100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 err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P</a:t>
            </a:r>
            <a:r>
              <a:rPr lang="en-US" altLang="ko-KR" sz="1333" dirty="0" err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otman</a:t>
            </a:r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 ROS </a:t>
            </a:r>
            <a:r>
              <a:rPr lang="en-US" altLang="ko-KR" sz="1333" dirty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P</a:t>
            </a:r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ackage</a:t>
            </a:r>
            <a:endParaRPr lang="ko-KR" altLang="en-US" sz="1333" dirty="0">
              <a:solidFill>
                <a:schemeClr val="bg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98670" y="6084773"/>
            <a:ext cx="2304000" cy="3810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open_manipulator_libs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948450" y="6277814"/>
            <a:ext cx="457203" cy="169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2409385" y="4565811"/>
            <a:ext cx="2304000" cy="3810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JSK </a:t>
            </a:r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ROS Package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5400000">
            <a:off x="2539256" y="4420583"/>
            <a:ext cx="2688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3" idx="1"/>
            <a:endCxn id="18" idx="3"/>
          </p:cNvCxnSpPr>
          <p:nvPr/>
        </p:nvCxnSpPr>
        <p:spPr>
          <a:xfrm rot="10800000">
            <a:off x="5958308" y="5608523"/>
            <a:ext cx="840364" cy="66675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5400000">
            <a:off x="4663761" y="5935558"/>
            <a:ext cx="268800" cy="169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165195" y="5313583"/>
            <a:ext cx="1272068" cy="59145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 </a:t>
            </a:r>
            <a:endParaRPr lang="en-US" altLang="ko-KR" sz="1333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Manipulator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0896" y="5942471"/>
            <a:ext cx="844887" cy="48000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Motor</a:t>
            </a:r>
            <a:endParaRPr lang="ko-KR" altLang="en-US" sz="1333" dirty="0">
              <a:solidFill>
                <a:schemeClr val="tx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0896" y="3811143"/>
            <a:ext cx="844887" cy="77187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 smtClean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D435</a:t>
            </a:r>
          </a:p>
          <a:p>
            <a:pPr algn="ctr" defTabSz="1219170"/>
            <a:r>
              <a:rPr lang="en-US" altLang="ko-KR" sz="1333" dirty="0" smtClean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Depth</a:t>
            </a:r>
          </a:p>
          <a:p>
            <a:pPr algn="ctr" defTabSz="1219170"/>
            <a:r>
              <a:rPr lang="en-US" altLang="ko-KR" sz="1333" dirty="0" smtClean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Camera</a:t>
            </a:r>
            <a:endParaRPr lang="ko-KR" altLang="en-US" sz="1333" dirty="0">
              <a:solidFill>
                <a:schemeClr val="tx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1018291" y="3992717"/>
            <a:ext cx="1404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736659" y="3982373"/>
            <a:ext cx="3060000" cy="169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216096" y="2130737"/>
            <a:ext cx="1080000" cy="72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Google </a:t>
            </a:r>
            <a:endParaRPr lang="en-US" sz="1333" dirty="0" smtClean="0">
              <a:solidFill>
                <a:prstClr val="black"/>
              </a:solidFill>
              <a:latin typeface="맑은 고딕"/>
            </a:endParaRPr>
          </a:p>
          <a:p>
            <a:pPr algn="ctr" defTabSz="1219170"/>
            <a:r>
              <a:rPr lang="en-US" sz="1333" dirty="0" smtClean="0">
                <a:solidFill>
                  <a:prstClr val="black"/>
                </a:solidFill>
                <a:latin typeface="맑은 고딕"/>
              </a:rPr>
              <a:t>TTS/STT</a:t>
            </a:r>
            <a:endParaRPr lang="en-US" sz="1333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03649" y="1322024"/>
            <a:ext cx="3862414" cy="1800001"/>
          </a:xfrm>
          <a:prstGeom prst="roundRect">
            <a:avLst>
              <a:gd name="adj" fmla="val 219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42370" y="2078949"/>
            <a:ext cx="844887" cy="333745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 smtClean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Speaker</a:t>
            </a:r>
            <a:endParaRPr lang="ko-KR" altLang="en-US" sz="1333" dirty="0">
              <a:solidFill>
                <a:schemeClr val="tx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33695" y="1370795"/>
            <a:ext cx="2508647" cy="25786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First Phone / Android </a:t>
            </a:r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OS</a:t>
            </a:r>
            <a:endParaRPr lang="ko-KR" altLang="en-US" sz="1333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/>
          <p:cNvCxnSpPr>
            <a:cxnSpLocks/>
          </p:cNvCxnSpPr>
          <p:nvPr/>
        </p:nvCxnSpPr>
        <p:spPr>
          <a:xfrm>
            <a:off x="1122220" y="2285898"/>
            <a:ext cx="1080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cxnSpLocks/>
          </p:cNvCxnSpPr>
          <p:nvPr/>
        </p:nvCxnSpPr>
        <p:spPr>
          <a:xfrm>
            <a:off x="1029308" y="6232125"/>
            <a:ext cx="2592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4393814" y="231355"/>
            <a:ext cx="1197010" cy="7491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Made </a:t>
            </a:r>
            <a:r>
              <a:rPr lang="en-US" altLang="ko-KR" sz="1333" b="1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ROS </a:t>
            </a:r>
            <a:r>
              <a:rPr lang="en-US" altLang="ko-KR" sz="1333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Package </a:t>
            </a:r>
            <a:endParaRPr lang="ko-KR" altLang="en-US" sz="1333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656681" y="231355"/>
            <a:ext cx="1197010" cy="7491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Used ROS Package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90">
            <a:extLst>
              <a:ext uri="{FF2B5EF4-FFF2-40B4-BE49-F238E27FC236}">
                <a16:creationId xmlns:a16="http://schemas.microsoft.com/office/drawing/2014/main" xmlns="" id="{1CA70456-2BBA-4CCA-B7DE-2F26E2D1D267}"/>
              </a:ext>
            </a:extLst>
          </p:cNvPr>
          <p:cNvSpPr/>
          <p:nvPr/>
        </p:nvSpPr>
        <p:spPr>
          <a:xfrm>
            <a:off x="8890612" y="1652529"/>
            <a:ext cx="1696601" cy="1308145"/>
          </a:xfrm>
          <a:prstGeom prst="roundRect">
            <a:avLst>
              <a:gd name="adj" fmla="val 21918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61">
            <a:extLst>
              <a:ext uri="{FF2B5EF4-FFF2-40B4-BE49-F238E27FC236}">
                <a16:creationId xmlns:a16="http://schemas.microsoft.com/office/drawing/2014/main" xmlns="" id="{76A586CF-CED5-4C7A-936E-1FBA7DEC2E37}"/>
              </a:ext>
            </a:extLst>
          </p:cNvPr>
          <p:cNvSpPr/>
          <p:nvPr/>
        </p:nvSpPr>
        <p:spPr>
          <a:xfrm>
            <a:off x="9044324" y="2130737"/>
            <a:ext cx="1080000" cy="72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GMS face </a:t>
            </a:r>
            <a:endParaRPr lang="en-US" sz="1333" dirty="0" smtClean="0">
              <a:solidFill>
                <a:prstClr val="black"/>
              </a:solidFill>
              <a:latin typeface="맑은 고딕"/>
            </a:endParaRPr>
          </a:p>
          <a:p>
            <a:pPr algn="ctr" defTabSz="1219170"/>
            <a:r>
              <a:rPr lang="en-US" sz="1333" dirty="0" smtClean="0">
                <a:solidFill>
                  <a:prstClr val="black"/>
                </a:solidFill>
                <a:latin typeface="맑은 고딕"/>
              </a:rPr>
              <a:t>detection</a:t>
            </a:r>
            <a:endParaRPr lang="en-US" sz="1333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2" name="모서리가 둥근 직사각형 69">
            <a:extLst>
              <a:ext uri="{FF2B5EF4-FFF2-40B4-BE49-F238E27FC236}">
                <a16:creationId xmlns:a16="http://schemas.microsoft.com/office/drawing/2014/main" xmlns="" id="{B8666D15-202D-43C9-9F9A-18A79847BB31}"/>
              </a:ext>
            </a:extLst>
          </p:cNvPr>
          <p:cNvSpPr/>
          <p:nvPr/>
        </p:nvSpPr>
        <p:spPr>
          <a:xfrm>
            <a:off x="5409282" y="1322024"/>
            <a:ext cx="5321147" cy="1800001"/>
          </a:xfrm>
          <a:prstGeom prst="roundRect">
            <a:avLst>
              <a:gd name="adj" fmla="val 219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94">
            <a:extLst>
              <a:ext uri="{FF2B5EF4-FFF2-40B4-BE49-F238E27FC236}">
                <a16:creationId xmlns:a16="http://schemas.microsoft.com/office/drawing/2014/main" xmlns="" id="{94FCCE8D-1502-47A0-A7DB-B43A02C100EB}"/>
              </a:ext>
            </a:extLst>
          </p:cNvPr>
          <p:cNvSpPr/>
          <p:nvPr/>
        </p:nvSpPr>
        <p:spPr>
          <a:xfrm>
            <a:off x="11185686" y="2099591"/>
            <a:ext cx="789649" cy="48000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Camera</a:t>
            </a:r>
            <a:endParaRPr lang="ko-KR" altLang="en-US" sz="1333" dirty="0">
              <a:solidFill>
                <a:schemeClr val="tx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AFF2971E-17CD-4953-8BAA-A8A7A4244CDC}"/>
              </a:ext>
            </a:extLst>
          </p:cNvPr>
          <p:cNvCxnSpPr>
            <a:cxnSpLocks/>
          </p:cNvCxnSpPr>
          <p:nvPr/>
        </p:nvCxnSpPr>
        <p:spPr>
          <a:xfrm>
            <a:off x="10102071" y="2417795"/>
            <a:ext cx="1080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6919548" y="231355"/>
            <a:ext cx="1197010" cy="74914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Made</a:t>
            </a:r>
          </a:p>
          <a:p>
            <a:pPr algn="ctr" defTabSz="1219170"/>
            <a:r>
              <a:rPr lang="en-US" altLang="ko-KR" sz="1333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Android Application </a:t>
            </a:r>
            <a:endParaRPr lang="ko-KR" altLang="en-US" sz="1333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182415" y="231355"/>
            <a:ext cx="1197010" cy="7491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Used Android </a:t>
            </a:r>
          </a:p>
          <a:p>
            <a:pPr algn="ctr"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Application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445284" y="231355"/>
            <a:ext cx="1197010" cy="749146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Hardware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90">
            <a:extLst>
              <a:ext uri="{FF2B5EF4-FFF2-40B4-BE49-F238E27FC236}">
                <a16:creationId xmlns:a16="http://schemas.microsoft.com/office/drawing/2014/main" xmlns="" id="{1CA70456-2BBA-4CCA-B7DE-2F26E2D1D267}"/>
              </a:ext>
            </a:extLst>
          </p:cNvPr>
          <p:cNvSpPr/>
          <p:nvPr/>
        </p:nvSpPr>
        <p:spPr>
          <a:xfrm>
            <a:off x="5737952" y="1672727"/>
            <a:ext cx="1852670" cy="1308145"/>
          </a:xfrm>
          <a:prstGeom prst="roundRect">
            <a:avLst>
              <a:gd name="adj" fmla="val 21918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1">
            <a:extLst>
              <a:ext uri="{FF2B5EF4-FFF2-40B4-BE49-F238E27FC236}">
                <a16:creationId xmlns:a16="http://schemas.microsoft.com/office/drawing/2014/main" xmlns="" id="{76A586CF-CED5-4C7A-936E-1FBA7DEC2E37}"/>
              </a:ext>
            </a:extLst>
          </p:cNvPr>
          <p:cNvSpPr/>
          <p:nvPr/>
        </p:nvSpPr>
        <p:spPr>
          <a:xfrm>
            <a:off x="6178099" y="2130737"/>
            <a:ext cx="1080000" cy="72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smtClean="0">
                <a:solidFill>
                  <a:prstClr val="black"/>
                </a:solidFill>
                <a:latin typeface="맑은 고딕"/>
              </a:rPr>
              <a:t>ROS</a:t>
            </a:r>
          </a:p>
          <a:p>
            <a:pPr algn="ctr" defTabSz="1219170"/>
            <a:r>
              <a:rPr lang="en-US" sz="1333" dirty="0" smtClean="0">
                <a:solidFill>
                  <a:prstClr val="black"/>
                </a:solidFill>
                <a:latin typeface="맑은 고딕"/>
              </a:rPr>
              <a:t>Android</a:t>
            </a:r>
            <a:endParaRPr lang="en-US" sz="1333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061516" y="1664580"/>
            <a:ext cx="2202011" cy="24868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pubCommandVoice.apk</a:t>
            </a:r>
            <a:endParaRPr lang="ko-KR" altLang="en-US" sz="1333" b="1" dirty="0">
              <a:solidFill>
                <a:schemeClr val="bg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05417" y="1664580"/>
            <a:ext cx="1785206" cy="27255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pubFaceTracker.apk</a:t>
            </a:r>
            <a:endParaRPr lang="ko-KR" altLang="en-US" sz="1333" b="1" dirty="0">
              <a:solidFill>
                <a:schemeClr val="bg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954411" y="1664580"/>
            <a:ext cx="1544671" cy="27438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facetracker.apk</a:t>
            </a:r>
            <a:endParaRPr lang="ko-KR" altLang="en-US" sz="1333" b="1" dirty="0">
              <a:solidFill>
                <a:schemeClr val="bg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708104" y="1370795"/>
            <a:ext cx="2508647" cy="25786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Second Phone / Android </a:t>
            </a:r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OS</a:t>
            </a:r>
            <a:endParaRPr lang="ko-KR" altLang="en-US" sz="1333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AFF2971E-17CD-4953-8BAA-A8A7A4244CDC}"/>
              </a:ext>
            </a:extLst>
          </p:cNvPr>
          <p:cNvCxnSpPr>
            <a:cxnSpLocks/>
          </p:cNvCxnSpPr>
          <p:nvPr/>
        </p:nvCxnSpPr>
        <p:spPr>
          <a:xfrm>
            <a:off x="7599406" y="2471042"/>
            <a:ext cx="1260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240532" y="2489810"/>
            <a:ext cx="844887" cy="29865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 err="1" smtClean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lang="en-US" altLang="ko-KR" sz="1333" dirty="0" err="1" smtClean="0">
                <a:solidFill>
                  <a:schemeClr val="tx1"/>
                </a:solidFill>
                <a:latin typeface="맑은 고딕"/>
                <a:ea typeface="맑은 고딕" panose="020B0503020000020004" pitchFamily="50" charset="-127"/>
              </a:rPr>
              <a:t>ic</a:t>
            </a:r>
            <a:endParaRPr lang="ko-KR" altLang="en-US" sz="1333" dirty="0">
              <a:solidFill>
                <a:schemeClr val="tx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82" name="직선 화살표 연결선 81"/>
          <p:cNvCxnSpPr>
            <a:cxnSpLocks/>
          </p:cNvCxnSpPr>
          <p:nvPr/>
        </p:nvCxnSpPr>
        <p:spPr>
          <a:xfrm>
            <a:off x="1120382" y="2592536"/>
            <a:ext cx="1080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9" idx="2"/>
            <a:endCxn id="20" idx="3"/>
          </p:cNvCxnSpPr>
          <p:nvPr/>
        </p:nvCxnSpPr>
        <p:spPr>
          <a:xfrm rot="16200000" flipH="1">
            <a:off x="7464379" y="2104457"/>
            <a:ext cx="1916593" cy="3409152"/>
          </a:xfrm>
          <a:prstGeom prst="bentConnector4">
            <a:avLst>
              <a:gd name="adj1" fmla="val 32959"/>
              <a:gd name="adj2" fmla="val 106705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3277852" y="2513582"/>
            <a:ext cx="360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3637274" y="2130737"/>
            <a:ext cx="1080000" cy="72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ROS </a:t>
            </a:r>
            <a:endParaRPr lang="en-US" sz="1333" dirty="0" smtClean="0">
              <a:solidFill>
                <a:prstClr val="black"/>
              </a:solidFill>
              <a:latin typeface="맑은 고딕"/>
            </a:endParaRPr>
          </a:p>
          <a:p>
            <a:pPr algn="ctr" defTabSz="1219170"/>
            <a:r>
              <a:rPr lang="en-US" sz="1333" dirty="0" smtClean="0">
                <a:solidFill>
                  <a:prstClr val="black"/>
                </a:solidFill>
                <a:latin typeface="맑은 고딕"/>
              </a:rPr>
              <a:t>Android 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0477" y="3810003"/>
            <a:ext cx="2304000" cy="497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REALSENSE ROS Package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rot="5400000">
            <a:off x="7957744" y="4396714"/>
            <a:ext cx="2688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84"/>
          <p:cNvCxnSpPr>
            <a:stCxn id="64" idx="2"/>
          </p:cNvCxnSpPr>
          <p:nvPr/>
        </p:nvCxnSpPr>
        <p:spPr>
          <a:xfrm rot="16200000" flipH="1">
            <a:off x="5127976" y="1900034"/>
            <a:ext cx="641610" cy="2543015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812234" y="3810003"/>
            <a:ext cx="2304000" cy="497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DARKNET ROS Package </a:t>
            </a:r>
          </a:p>
          <a:p>
            <a:pPr algn="ctr"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 Detect Cup)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rot="5400000">
            <a:off x="7943347" y="5167599"/>
            <a:ext cx="360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rot="5400000">
            <a:off x="7831341" y="5914910"/>
            <a:ext cx="3600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798670" y="5418018"/>
            <a:ext cx="2304000" cy="3810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 defTabSz="1219170"/>
            <a:r>
              <a:rPr lang="en-US" altLang="ko-KR" sz="1333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open_manipulator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_controller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610349" y="1905915"/>
            <a:ext cx="1522632" cy="53798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Face data</a:t>
            </a:r>
          </a:p>
          <a:p>
            <a:pPr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by  broadcast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204300" y="3082884"/>
            <a:ext cx="2119381" cy="53798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Control Command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912616" y="3081049"/>
            <a:ext cx="2119381" cy="53798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Detected Face Data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933674" y="4313095"/>
            <a:ext cx="1208669" cy="23687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219170"/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Cloud Point</a:t>
            </a:r>
            <a:endParaRPr lang="en-US" altLang="ko-KR" sz="1333" dirty="0" smtClean="0">
              <a:solidFill>
                <a:schemeClr val="bg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662204" y="4188231"/>
            <a:ext cx="1465709" cy="35071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219170"/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Label image of </a:t>
            </a:r>
          </a:p>
          <a:p>
            <a:pPr defTabSz="1219170"/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detected </a:t>
            </a:r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c</a:t>
            </a:r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up</a:t>
            </a:r>
          </a:p>
        </p:txBody>
      </p:sp>
      <p:cxnSp>
        <p:nvCxnSpPr>
          <p:cNvPr id="124" name="꺾인 연결선 84"/>
          <p:cNvCxnSpPr/>
          <p:nvPr/>
        </p:nvCxnSpPr>
        <p:spPr>
          <a:xfrm rot="10800000" flipV="1">
            <a:off x="4759288" y="4080832"/>
            <a:ext cx="3052949" cy="590319"/>
          </a:xfrm>
          <a:prstGeom prst="bentConnector3">
            <a:avLst>
              <a:gd name="adj1" fmla="val 27987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756855" y="4927997"/>
            <a:ext cx="3060000" cy="169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5168264" y="3716348"/>
            <a:ext cx="1208669" cy="23687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219170"/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2D, 3D image</a:t>
            </a:r>
            <a:endParaRPr lang="en-US" altLang="ko-KR" sz="1333" dirty="0" smtClean="0">
              <a:solidFill>
                <a:schemeClr val="bg1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251152" y="4298406"/>
            <a:ext cx="1796231" cy="29562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219170"/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Distance from cup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384925" y="4671139"/>
            <a:ext cx="2249764" cy="29562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219170"/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3D coordination</a:t>
            </a:r>
            <a:r>
              <a:rPr lang="en-US" altLang="ko-KR" sz="1333" dirty="0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</a:rPr>
              <a:t> of cup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6209353" y="5040218"/>
            <a:ext cx="4157520" cy="29562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219170"/>
            <a:r>
              <a:rPr lang="en-US" altLang="ko-KR" sz="1333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Inverse Kinematic data     or  joint control data</a:t>
            </a:r>
            <a:endParaRPr lang="en-US" altLang="ko-KR" sz="1333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729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768" y="260649"/>
            <a:ext cx="3554178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933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Gazebo Simulation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D649867-2E3E-4739-A512-9938EE078A0F}"/>
              </a:ext>
            </a:extLst>
          </p:cNvPr>
          <p:cNvSpPr txBox="1"/>
          <p:nvPr/>
        </p:nvSpPr>
        <p:spPr>
          <a:xfrm>
            <a:off x="476211" y="1093100"/>
            <a:ext cx="762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1219170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Gazebo Simulation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개발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장난감, 테이블, 하얀색, 앉아있는이(가) 표시된 사진&#10;&#10;자동 생성된 설명">
            <a:extLst>
              <a:ext uri="{FF2B5EF4-FFF2-40B4-BE49-F238E27FC236}">
                <a16:creationId xmlns:a16="http://schemas.microsoft.com/office/drawing/2014/main" xmlns="" id="{2B2C9703-92B7-4838-9B1D-ECB0BA10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636" y="1603182"/>
            <a:ext cx="6615249" cy="511362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2D7D58B-83D5-485E-BE23-4D41DB85200D}"/>
              </a:ext>
            </a:extLst>
          </p:cNvPr>
          <p:cNvSpPr txBox="1"/>
          <p:nvPr/>
        </p:nvSpPr>
        <p:spPr>
          <a:xfrm>
            <a:off x="7139360" y="1899625"/>
            <a:ext cx="4554755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Open manipulator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환경에서도 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Gazebo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환경을 사용하여 개발 가능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219170"/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기체 손상을 우려하여 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알고리즘 작성 후 초반에 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Gazebo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확인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06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D81121A-6B08-4D20-9FB8-17CC25AC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000" y="1355183"/>
            <a:ext cx="829527" cy="2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:a16="http://schemas.microsoft.com/office/drawing/2014/main" xmlns="" id="{633557A8-804E-465D-BA88-3EA25E5B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251" r="35744" b="88399"/>
          <a:stretch>
            <a:fillRect/>
          </a:stretch>
        </p:blipFill>
        <p:spPr bwMode="auto">
          <a:xfrm>
            <a:off x="225039" y="77960"/>
            <a:ext cx="954948" cy="96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직사각형 10">
            <a:extLst>
              <a:ext uri="{FF2B5EF4-FFF2-40B4-BE49-F238E27FC236}">
                <a16:creationId xmlns:a16="http://schemas.microsoft.com/office/drawing/2014/main" xmlns="" id="{6BDFFC66-EAE9-4FEF-B46F-95F150C1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00" y="167136"/>
            <a:ext cx="1052734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폰의 마이크 버튼을 누르시고 </a:t>
            </a:r>
            <a:r>
              <a:rPr lang="ko-KR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 명령을 해주세요 </a:t>
            </a:r>
            <a:endParaRPr lang="en-US" altLang="ko-KR" sz="35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53" name="직사각형 11">
            <a:extLst>
              <a:ext uri="{FF2B5EF4-FFF2-40B4-BE49-F238E27FC236}">
                <a16:creationId xmlns:a16="http://schemas.microsoft.com/office/drawing/2014/main" xmlns="" id="{4A2D1471-B780-4C87-ABE0-840F3C45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0" y="1242467"/>
            <a:ext cx="8699714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술 따라 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</a:p>
          <a:p>
            <a:pPr eaLnBrk="1"/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</a:p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건배 시작 하세요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.-&gt; </a:t>
            </a:r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잔 내려 놓으세요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/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안주 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sp>
        <p:nvSpPr>
          <p:cNvPr id="2054" name="직사각형 12">
            <a:extLst>
              <a:ext uri="{FF2B5EF4-FFF2-40B4-BE49-F238E27FC236}">
                <a16:creationId xmlns:a16="http://schemas.microsoft.com/office/drawing/2014/main" xmlns="" id="{F5833285-8CBD-40AB-99CB-3F671E7C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694" y="4614518"/>
            <a:ext cx="897860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폰 보여주세요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-&gt; </a:t>
            </a:r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폰 내려 놓으세요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eaLnBrk="1"/>
            <a:endParaRPr lang="en-US" altLang="ko-KR" sz="35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파노라마 찍어 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055" name="AutoShape 9" descr="drinking에 대한 이미지 검색결과">
            <a:extLst>
              <a:ext uri="{FF2B5EF4-FFF2-40B4-BE49-F238E27FC236}">
                <a16:creationId xmlns:a16="http://schemas.microsoft.com/office/drawing/2014/main" xmlns="" id="{67A1CAED-43B6-4D66-A873-97C131091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4655" y="-120972"/>
            <a:ext cx="276509" cy="27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633">
              <a:ea typeface="굴림" panose="020B0600000101010101" pitchFamily="50" charset="-127"/>
            </a:endParaRPr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xmlns="" id="{FE3BEA82-F6A4-4141-B0B5-6B6FEFAE7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590" t="9264" r="24411" b="33208"/>
          <a:stretch>
            <a:fillRect/>
          </a:stretch>
        </p:blipFill>
        <p:spPr bwMode="auto">
          <a:xfrm>
            <a:off x="702513" y="1516555"/>
            <a:ext cx="1461754" cy="11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1">
            <a:extLst>
              <a:ext uri="{FF2B5EF4-FFF2-40B4-BE49-F238E27FC236}">
                <a16:creationId xmlns:a16="http://schemas.microsoft.com/office/drawing/2014/main" xmlns="" id="{AE967CAA-8143-4B9C-B826-1C1A5126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03" t="14932" r="27518" b="10834"/>
          <a:stretch>
            <a:fillRect/>
          </a:stretch>
        </p:blipFill>
        <p:spPr bwMode="auto">
          <a:xfrm>
            <a:off x="1039927" y="4832122"/>
            <a:ext cx="983624" cy="14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모서리가 둥근 직사각형 16">
            <a:extLst>
              <a:ext uri="{FF2B5EF4-FFF2-40B4-BE49-F238E27FC236}">
                <a16:creationId xmlns:a16="http://schemas.microsoft.com/office/drawing/2014/main" xmlns="" id="{2AAA670D-E2AF-4ACD-9E43-B8130D16F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36" y="1057867"/>
            <a:ext cx="10916247" cy="315147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633">
              <a:ea typeface="굴림" panose="020B0600000101010101" pitchFamily="50" charset="-127"/>
            </a:endParaRPr>
          </a:p>
        </p:txBody>
      </p:sp>
      <p:sp>
        <p:nvSpPr>
          <p:cNvPr id="2059" name="모서리가 둥근 직사각형 17">
            <a:extLst>
              <a:ext uri="{FF2B5EF4-FFF2-40B4-BE49-F238E27FC236}">
                <a16:creationId xmlns:a16="http://schemas.microsoft.com/office/drawing/2014/main" xmlns="" id="{D64DF534-04B9-4DEC-903F-F4EBD88B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37" y="4337155"/>
            <a:ext cx="10916246" cy="233304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633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368</Words>
  <Application>Microsoft Office PowerPoint</Application>
  <PresentationFormat>사용자 지정</PresentationFormat>
  <Paragraphs>143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1_Office 테마</vt:lpstr>
      <vt:lpstr>2019 R-BIZ  ROBOTIS Open Manipulator Challenge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동운 조</dc:creator>
  <cp:lastModifiedBy>Registered User</cp:lastModifiedBy>
  <cp:revision>80</cp:revision>
  <dcterms:created xsi:type="dcterms:W3CDTF">2019-10-27T15:24:15Z</dcterms:created>
  <dcterms:modified xsi:type="dcterms:W3CDTF">2019-11-22T12:21:51Z</dcterms:modified>
</cp:coreProperties>
</file>