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5"/>
  </p:notesMasterIdLst>
  <p:handoutMasterIdLst>
    <p:handoutMasterId r:id="rId76"/>
  </p:handoutMasterIdLst>
  <p:sldIdLst>
    <p:sldId id="996" r:id="rId2"/>
    <p:sldId id="997" r:id="rId3"/>
    <p:sldId id="998" r:id="rId4"/>
    <p:sldId id="999" r:id="rId5"/>
    <p:sldId id="1000" r:id="rId6"/>
    <p:sldId id="1001" r:id="rId7"/>
    <p:sldId id="1002" r:id="rId8"/>
    <p:sldId id="1003" r:id="rId9"/>
    <p:sldId id="1004" r:id="rId10"/>
    <p:sldId id="1005" r:id="rId11"/>
    <p:sldId id="1006" r:id="rId12"/>
    <p:sldId id="546" r:id="rId13"/>
    <p:sldId id="931" r:id="rId14"/>
    <p:sldId id="858" r:id="rId15"/>
    <p:sldId id="966" r:id="rId16"/>
    <p:sldId id="965" r:id="rId17"/>
    <p:sldId id="932" r:id="rId18"/>
    <p:sldId id="933" r:id="rId19"/>
    <p:sldId id="934" r:id="rId20"/>
    <p:sldId id="908" r:id="rId21"/>
    <p:sldId id="912" r:id="rId22"/>
    <p:sldId id="935" r:id="rId23"/>
    <p:sldId id="936" r:id="rId24"/>
    <p:sldId id="913" r:id="rId25"/>
    <p:sldId id="915" r:id="rId26"/>
    <p:sldId id="937" r:id="rId27"/>
    <p:sldId id="941" r:id="rId28"/>
    <p:sldId id="942" r:id="rId29"/>
    <p:sldId id="952" r:id="rId30"/>
    <p:sldId id="938" r:id="rId31"/>
    <p:sldId id="939" r:id="rId32"/>
    <p:sldId id="940" r:id="rId33"/>
    <p:sldId id="914" r:id="rId34"/>
    <p:sldId id="954" r:id="rId35"/>
    <p:sldId id="967" r:id="rId36"/>
    <p:sldId id="953" r:id="rId37"/>
    <p:sldId id="943" r:id="rId38"/>
    <p:sldId id="955" r:id="rId39"/>
    <p:sldId id="956" r:id="rId40"/>
    <p:sldId id="957" r:id="rId41"/>
    <p:sldId id="958" r:id="rId42"/>
    <p:sldId id="959" r:id="rId43"/>
    <p:sldId id="960" r:id="rId44"/>
    <p:sldId id="961" r:id="rId45"/>
    <p:sldId id="962" r:id="rId46"/>
    <p:sldId id="945" r:id="rId47"/>
    <p:sldId id="971" r:id="rId48"/>
    <p:sldId id="946" r:id="rId49"/>
    <p:sldId id="947" r:id="rId50"/>
    <p:sldId id="972" r:id="rId51"/>
    <p:sldId id="973" r:id="rId52"/>
    <p:sldId id="974" r:id="rId53"/>
    <p:sldId id="975" r:id="rId54"/>
    <p:sldId id="976" r:id="rId55"/>
    <p:sldId id="977" r:id="rId56"/>
    <p:sldId id="978" r:id="rId57"/>
    <p:sldId id="979" r:id="rId58"/>
    <p:sldId id="980" r:id="rId59"/>
    <p:sldId id="981" r:id="rId60"/>
    <p:sldId id="982" r:id="rId61"/>
    <p:sldId id="983" r:id="rId62"/>
    <p:sldId id="984" r:id="rId63"/>
    <p:sldId id="985" r:id="rId64"/>
    <p:sldId id="986" r:id="rId65"/>
    <p:sldId id="987" r:id="rId66"/>
    <p:sldId id="988" r:id="rId67"/>
    <p:sldId id="989" r:id="rId68"/>
    <p:sldId id="990" r:id="rId69"/>
    <p:sldId id="991" r:id="rId70"/>
    <p:sldId id="992" r:id="rId71"/>
    <p:sldId id="993" r:id="rId72"/>
    <p:sldId id="994" r:id="rId73"/>
    <p:sldId id="995" r:id="rId7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00"/>
    <a:srgbClr val="FF00FF"/>
    <a:srgbClr val="006600"/>
    <a:srgbClr val="0000FF"/>
    <a:srgbClr val="FF3399"/>
    <a:srgbClr val="339933"/>
    <a:srgbClr val="3333FF"/>
    <a:srgbClr val="6600CC"/>
    <a:srgbClr val="000000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465" autoAdjust="0"/>
  </p:normalViewPr>
  <p:slideViewPr>
    <p:cSldViewPr>
      <p:cViewPr varScale="1">
        <p:scale>
          <a:sx n="100" d="100"/>
          <a:sy n="100" d="100"/>
        </p:scale>
        <p:origin x="-4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86710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8.5.3. </a:t>
            </a:r>
            <a:r>
              <a:rPr lang="zh-CN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72" y="1285860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克鲁斯卡尔算法过程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7158" y="2000240"/>
            <a:ext cx="83582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）算法是一种按权值的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次序选择合适的边来构造最小生成树的方法。假设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个顶点的带权连通图，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T=(U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的最小生成树，则构造最小生成树的步骤如下：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3439865"/>
            <a:ext cx="7715304" cy="22037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的初值等于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（即包含有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中的全部顶点），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的初值为空集（即图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中每一个顶点都构成一个分量）。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中的边按权值从小到大的顺序依次选取：若选取的边未使生成树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形成回路，则加入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；否则舍弃，直到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572560" cy="3327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改进的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算法输出最小生成树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vector&lt;Edge&gt; E;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建立存放所有边的向量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由图的邻接矩阵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产生边向量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j=i+1;j&lt;g.n;j++)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(g.edges[i][j]!=0 &amp;&amp; g.edges[i][j]!=INF)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E.push_back(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Edge(i,j,g.edges[i][j])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sort(E.begin(),E.end());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按权值递增排序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Init(g.n);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并查集初始化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357826"/>
            <a:ext cx="792961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改进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克鲁斯卡尔算法的时间复杂度为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。由于与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无关，所以克鲁斯卡尔算法特别适合于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稀疏图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求最小生成树。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28604"/>
            <a:ext cx="8572560" cy="4889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k=1;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j=0;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(k&lt;g.n)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u1=E[j].u;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v1=E[j].v;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取一条边的起始和终止顶点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sn1=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sn2=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(v1);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(sn1!=sn2)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两顶点属不同集合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cout&lt;&lt;"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(“&lt;&lt;u1&lt;&lt;",”&lt;&lt;v1&lt;&lt;"),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”&lt;&lt;E[j].w&lt;&lt;endl;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Union(sn1,sn2);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8596" y="1500174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8.6.1 </a:t>
            </a:r>
            <a:r>
              <a:rPr lang="zh-CN" altLang="en-US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最短</a:t>
            </a:r>
            <a:r>
              <a:rPr lang="zh-CN" altLang="zh-CN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路径的概念</a:t>
            </a:r>
            <a:endParaRPr lang="zh-CN" altLang="zh-CN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428604"/>
            <a:ext cx="32147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857496"/>
            <a:ext cx="7643866" cy="24494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从一顶点到另一顶点存在着一条路径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，称该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为该路径上所经过的边的数目，它等于该路径上的顶点数减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从一顶点到另一顶点可能存在着多条路径，每条路径上所经过的边数可能不同，即路径长度不同，把路径长度最短（即经过的边数最少）的那条路径叫做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，其路径长度称为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或最短距离。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228599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不带权图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6" y="557214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采用广度优先遍历可以求最短路径</a:t>
            </a:r>
          </a:p>
        </p:txBody>
      </p:sp>
      <p:sp>
        <p:nvSpPr>
          <p:cNvPr id="10" name="上箭头 9"/>
          <p:cNvSpPr/>
          <p:nvPr/>
        </p:nvSpPr>
        <p:spPr>
          <a:xfrm>
            <a:off x="4357686" y="5072074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1571612"/>
            <a:ext cx="7858180" cy="20904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把一条路径上所经边的权值之和定义为该路径的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或称带权路径长度。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从源点到终点可能不止一条路径，把带权路径长度最短的那条路径称为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，其路径长度（权值之和）称为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或者最短距离。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100010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带权图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4171898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采用广度优先遍历可以求最短路径：不适合</a:t>
            </a:r>
          </a:p>
        </p:txBody>
      </p:sp>
      <p:sp>
        <p:nvSpPr>
          <p:cNvPr id="6" name="上箭头 5"/>
          <p:cNvSpPr/>
          <p:nvPr/>
        </p:nvSpPr>
        <p:spPr>
          <a:xfrm>
            <a:off x="4071934" y="3671832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4290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8.6.2 </a:t>
            </a:r>
            <a:r>
              <a:rPr lang="zh-CN" altLang="zh-CN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2528980"/>
            <a:ext cx="7929618" cy="40690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提出“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goto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有害论”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提出信号量和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原语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解决了“哲学家聚餐”问题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最短路径算法和银行家算法的创造者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Algol 60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编译器的设计者和实现者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操作系统的设计者和开发者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D.E.Knuth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并称为我们这个时代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最伟大的计算机科学家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的人，与癌症抗争多年，于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日在荷兰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Nuenen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自己的家中去世，享年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岁</a:t>
            </a: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357166"/>
            <a:ext cx="2143140" cy="228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71472" y="1357298"/>
            <a:ext cx="4071966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Edsger Wybe Dijkstra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~2002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57166"/>
            <a:ext cx="3786214" cy="4616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真正统治世界的十大算法</a:t>
            </a:r>
            <a:endParaRPr lang="zh-CN" altLang="en-US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406454"/>
            <a:ext cx="5572164" cy="482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归并排序，快速排序和堆排序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傅立叶变换与快速傅立叶变换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4. RSA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算法（一种加密算法）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安全哈希算法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整数因式分解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链接分析（</a:t>
            </a:r>
            <a:r>
              <a:rPr lang="nl-NL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Google的Page Rank算法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nl-NL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比例积分微分算法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数据压缩算法（以哈夫曼算法为基础）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随机数生成算法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571744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42910" y="714356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狄克斯特拉算法过程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5918" y="1928802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</a:p>
        </p:txBody>
      </p:sp>
      <p:sp>
        <p:nvSpPr>
          <p:cNvPr id="9" name="椭圆 8"/>
          <p:cNvSpPr/>
          <p:nvPr/>
        </p:nvSpPr>
        <p:spPr>
          <a:xfrm>
            <a:off x="4429124" y="1928802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25003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其他顶点</a:t>
            </a:r>
          </a:p>
        </p:txBody>
      </p: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2145918" y="2108802"/>
            <a:ext cx="2283206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71448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最短路径和长度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3108" y="357187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单源最短路径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算法</a:t>
            </a:r>
            <a:endParaRPr lang="zh-CN" altLang="en-US" sz="20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143240" y="2928934"/>
            <a:ext cx="214314" cy="500066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14282" y="428604"/>
            <a:ext cx="8643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给定一个带权图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和一个起始点即源点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，狄克斯特拉算法的具体步骤如下：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071546"/>
            <a:ext cx="8215370" cy="8104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只包含源点，即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外的其他顶点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28860" y="4286256"/>
            <a:ext cx="4214842" cy="1928826"/>
            <a:chOff x="2428860" y="3786190"/>
            <a:chExt cx="4214842" cy="1928826"/>
          </a:xfrm>
        </p:grpSpPr>
        <p:sp>
          <p:nvSpPr>
            <p:cNvPr id="9" name="椭圆 8"/>
            <p:cNvSpPr/>
            <p:nvPr/>
          </p:nvSpPr>
          <p:spPr>
            <a:xfrm>
              <a:off x="4286248" y="3786190"/>
              <a:ext cx="1214446" cy="1928826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86050" y="4071942"/>
              <a:ext cx="1071570" cy="1214446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71802" y="4357694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14876" y="5143512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8860" y="4214818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4214818"/>
              <a:ext cx="107157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U=V-S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16" idx="2"/>
            </p:cNvCxnSpPr>
            <p:nvPr/>
          </p:nvCxnSpPr>
          <p:spPr>
            <a:xfrm flipV="1">
              <a:off x="3500430" y="4286256"/>
              <a:ext cx="1143008" cy="2857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643438" y="4071942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7224" y="2071678"/>
            <a:ext cx="7643866" cy="201347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到自已的最短路径长度为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边权值（若源点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的最短路径长度为∞（若源点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没有边，此时认为有一条长度为∞的最短路径）。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2910" y="571480"/>
            <a:ext cx="7858180" cy="13375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中选取一个顶点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，它是源点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中最短路径长度最小的顶点，然后把顶点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中（此时求出了源点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00496" y="2786058"/>
            <a:ext cx="1214446" cy="2071702"/>
          </a:xfrm>
          <a:prstGeom prst="ellipse">
            <a:avLst/>
          </a:prstGeom>
          <a:solidFill>
            <a:schemeClr val="bg1">
              <a:alpha val="23000"/>
            </a:schemeClr>
          </a:solidFill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00298" y="3143248"/>
            <a:ext cx="1071570" cy="1428760"/>
          </a:xfrm>
          <a:prstGeom prst="ellipse">
            <a:avLst/>
          </a:prstGeom>
          <a:solidFill>
            <a:schemeClr val="bg1">
              <a:alpha val="23000"/>
            </a:schemeClr>
          </a:solidFill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86050" y="3429000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  <a:spcBef>
                <a:spcPts val="0"/>
              </a:spcBef>
            </a:pP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29124" y="4214818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  <a:spcBef>
                <a:spcPts val="0"/>
              </a:spcBef>
            </a:pP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488" y="2786058"/>
            <a:ext cx="42862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2396712"/>
            <a:ext cx="857256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U=V-S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stCxn id="8" idx="6"/>
            <a:endCxn id="13" idx="2"/>
          </p:cNvCxnSpPr>
          <p:nvPr/>
        </p:nvCxnSpPr>
        <p:spPr>
          <a:xfrm flipV="1">
            <a:off x="3146050" y="3323248"/>
            <a:ext cx="1211636" cy="285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357686" y="3143248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接箭头连接符 14"/>
          <p:cNvCxnSpPr>
            <a:stCxn id="8" idx="5"/>
            <a:endCxn id="9" idx="2"/>
          </p:cNvCxnSpPr>
          <p:nvPr/>
        </p:nvCxnSpPr>
        <p:spPr>
          <a:xfrm rot="16200000" flipH="1">
            <a:off x="3431957" y="3397650"/>
            <a:ext cx="658539" cy="13357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36697">
            <a:off x="3400483" y="30718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0451 0.02037 -0.00746 0.03426 -0.02291 0.05533 C -0.03837 0.07639 -0.06718 0.11042 -0.09236 0.1257 C -0.11753 0.14098 -0.15677 0.14213 -0.17378 0.1465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71480"/>
            <a:ext cx="7572428" cy="121174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）以顶点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为新考虑的中间点，修改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的最短路径长度，此时源点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的最短路径有两条，即一条经过顶点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，一条不经过顶点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7224" y="4714884"/>
            <a:ext cx="742955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）重复步骤（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包含所有的顶点即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14348" y="2357430"/>
            <a:ext cx="3857651" cy="1785950"/>
            <a:chOff x="1785918" y="3357562"/>
            <a:chExt cx="3857651" cy="1785950"/>
          </a:xfrm>
        </p:grpSpPr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643174" y="4651424"/>
              <a:ext cx="326580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4746529" y="4645168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3678974" y="3357562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3286116" y="4132229"/>
              <a:ext cx="375619" cy="325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vu</a:t>
              </a:r>
              <a:endPara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4053505" y="4135357"/>
              <a:ext cx="375619" cy="325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uj</a:t>
              </a:r>
              <a:endPara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650802" y="4817191"/>
              <a:ext cx="376663" cy="32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vj</a:t>
              </a:r>
              <a:endPara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6" name="AutoShape 8"/>
            <p:cNvSpPr>
              <a:spLocks/>
            </p:cNvSpPr>
            <p:nvPr/>
          </p:nvSpPr>
          <p:spPr bwMode="auto">
            <a:xfrm rot="2400000">
              <a:off x="3151020" y="3445182"/>
              <a:ext cx="117903" cy="1093645"/>
            </a:xfrm>
            <a:prstGeom prst="leftBrace">
              <a:avLst>
                <a:gd name="adj1" fmla="val 77360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5" name="AutoShape 7"/>
            <p:cNvSpPr>
              <a:spLocks/>
            </p:cNvSpPr>
            <p:nvPr/>
          </p:nvSpPr>
          <p:spPr bwMode="auto">
            <a:xfrm rot="8400000">
              <a:off x="4511597" y="3444140"/>
              <a:ext cx="117903" cy="1093645"/>
            </a:xfrm>
            <a:prstGeom prst="leftBrace">
              <a:avLst>
                <a:gd name="adj1" fmla="val 77360"/>
                <a:gd name="adj2" fmla="val 41338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4668104" y="3772546"/>
              <a:ext cx="975465" cy="265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有一条边</a:t>
              </a: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785918" y="3778801"/>
              <a:ext cx="1361972" cy="265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有一条路径</a:t>
              </a:r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 flipV="1">
              <a:off x="2976742" y="4859139"/>
              <a:ext cx="1733372" cy="0"/>
            </a:xfrm>
            <a:prstGeom prst="straightConnector1">
              <a:avLst/>
            </a:prstGeom>
            <a:ln w="19050">
              <a:prstDash val="dash"/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V="1">
              <a:off x="2857488" y="3643314"/>
              <a:ext cx="857256" cy="100013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4000496" y="3643314"/>
              <a:ext cx="785818" cy="100013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1816062" y="2611936"/>
            <a:ext cx="1847850" cy="1139029"/>
          </a:xfrm>
          <a:custGeom>
            <a:avLst/>
            <a:gdLst>
              <a:gd name="connsiteX0" fmla="*/ 0 w 1847850"/>
              <a:gd name="connsiteY0" fmla="*/ 1208087 h 1265237"/>
              <a:gd name="connsiteX1" fmla="*/ 895350 w 1847850"/>
              <a:gd name="connsiteY1" fmla="*/ 188912 h 1265237"/>
              <a:gd name="connsiteX2" fmla="*/ 1000125 w 1847850"/>
              <a:gd name="connsiteY2" fmla="*/ 179387 h 1265237"/>
              <a:gd name="connsiteX3" fmla="*/ 1847850 w 1847850"/>
              <a:gd name="connsiteY3" fmla="*/ 1265237 h 1265237"/>
              <a:gd name="connsiteX0" fmla="*/ 0 w 1847850"/>
              <a:gd name="connsiteY0" fmla="*/ 1184275 h 1241425"/>
              <a:gd name="connsiteX1" fmla="*/ 895350 w 1847850"/>
              <a:gd name="connsiteY1" fmla="*/ 165100 h 1241425"/>
              <a:gd name="connsiteX2" fmla="*/ 1085846 w 1847850"/>
              <a:gd name="connsiteY2" fmla="*/ 193677 h 1241425"/>
              <a:gd name="connsiteX3" fmla="*/ 1847850 w 1847850"/>
              <a:gd name="connsiteY3" fmla="*/ 1241425 h 1241425"/>
              <a:gd name="connsiteX0" fmla="*/ 0 w 1847850"/>
              <a:gd name="connsiteY0" fmla="*/ 1165223 h 1222373"/>
              <a:gd name="connsiteX1" fmla="*/ 871532 w 1847850"/>
              <a:gd name="connsiteY1" fmla="*/ 174625 h 1222373"/>
              <a:gd name="connsiteX2" fmla="*/ 1085846 w 1847850"/>
              <a:gd name="connsiteY2" fmla="*/ 174625 h 1222373"/>
              <a:gd name="connsiteX3" fmla="*/ 1847850 w 1847850"/>
              <a:gd name="connsiteY3" fmla="*/ 1222373 h 1222373"/>
              <a:gd name="connsiteX0" fmla="*/ 0 w 1847850"/>
              <a:gd name="connsiteY0" fmla="*/ 1143791 h 1200941"/>
              <a:gd name="connsiteX1" fmla="*/ 871532 w 1847850"/>
              <a:gd name="connsiteY1" fmla="*/ 153193 h 1200941"/>
              <a:gd name="connsiteX2" fmla="*/ 1085846 w 1847850"/>
              <a:gd name="connsiteY2" fmla="*/ 224631 h 1200941"/>
              <a:gd name="connsiteX3" fmla="*/ 1847850 w 1847850"/>
              <a:gd name="connsiteY3" fmla="*/ 1200941 h 1200941"/>
              <a:gd name="connsiteX0" fmla="*/ 0 w 1847850"/>
              <a:gd name="connsiteY0" fmla="*/ 1081878 h 1139028"/>
              <a:gd name="connsiteX1" fmla="*/ 871532 w 1847850"/>
              <a:gd name="connsiteY1" fmla="*/ 162718 h 1139028"/>
              <a:gd name="connsiteX2" fmla="*/ 1085846 w 1847850"/>
              <a:gd name="connsiteY2" fmla="*/ 162718 h 1139028"/>
              <a:gd name="connsiteX3" fmla="*/ 1847850 w 1847850"/>
              <a:gd name="connsiteY3" fmla="*/ 1139028 h 1139028"/>
              <a:gd name="connsiteX0" fmla="*/ 0 w 1847850"/>
              <a:gd name="connsiteY0" fmla="*/ 1081878 h 1139028"/>
              <a:gd name="connsiteX1" fmla="*/ 800094 w 1847850"/>
              <a:gd name="connsiteY1" fmla="*/ 162717 h 1139028"/>
              <a:gd name="connsiteX2" fmla="*/ 1085846 w 1847850"/>
              <a:gd name="connsiteY2" fmla="*/ 162718 h 1139028"/>
              <a:gd name="connsiteX3" fmla="*/ 1847850 w 1847850"/>
              <a:gd name="connsiteY3" fmla="*/ 1139028 h 1139028"/>
              <a:gd name="connsiteX0" fmla="*/ 0 w 1847850"/>
              <a:gd name="connsiteY0" fmla="*/ 1081879 h 1139029"/>
              <a:gd name="connsiteX1" fmla="*/ 800094 w 1847850"/>
              <a:gd name="connsiteY1" fmla="*/ 162718 h 1139029"/>
              <a:gd name="connsiteX2" fmla="*/ 1085846 w 1847850"/>
              <a:gd name="connsiteY2" fmla="*/ 162718 h 1139029"/>
              <a:gd name="connsiteX3" fmla="*/ 1847850 w 1847850"/>
              <a:gd name="connsiteY3" fmla="*/ 1139029 h 113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139029">
                <a:moveTo>
                  <a:pt x="0" y="1081879"/>
                </a:moveTo>
                <a:cubicBezTo>
                  <a:pt x="364331" y="658016"/>
                  <a:pt x="619120" y="315911"/>
                  <a:pt x="800094" y="162718"/>
                </a:cubicBezTo>
                <a:cubicBezTo>
                  <a:pt x="981068" y="9525"/>
                  <a:pt x="911220" y="0"/>
                  <a:pt x="1085846" y="162718"/>
                </a:cubicBezTo>
                <a:cubicBezTo>
                  <a:pt x="1260472" y="325436"/>
                  <a:pt x="1503362" y="685798"/>
                  <a:pt x="1847850" y="1139029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28794" y="3713164"/>
            <a:ext cx="1643074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714876" y="2786058"/>
            <a:ext cx="3857652" cy="685862"/>
            <a:chOff x="4714876" y="2786058"/>
            <a:chExt cx="3857652" cy="685862"/>
          </a:xfrm>
        </p:grpSpPr>
        <p:sp>
          <p:nvSpPr>
            <p:cNvPr id="28" name="TextBox 27"/>
            <p:cNvSpPr txBox="1"/>
            <p:nvPr/>
          </p:nvSpPr>
          <p:spPr>
            <a:xfrm>
              <a:off x="5643570" y="3071810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求两条路径中求最小者</a:t>
              </a: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714876" y="3143248"/>
              <a:ext cx="785818" cy="214314"/>
            </a:xfrm>
            <a:prstGeom prst="righ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4876" y="278605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比较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428736"/>
            <a:ext cx="678661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关键是如何判断选择的边是否与生成树中已有边形成回路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401165"/>
            <a:ext cx="7143800" cy="121838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设置一个辅助数组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，其元素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代表顶点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所属的连通分量的编号（同一个连通分量中所有顶点的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值相同）。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00496" y="1928802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04049"/>
            <a:ext cx="335758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14348" y="128586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狄克斯特拉算法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设计</a:t>
            </a:r>
            <a:r>
              <a:rPr lang="zh-CN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要点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：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1472" y="1928802"/>
            <a:ext cx="7786742" cy="32189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属于哪个集合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，设置一个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保存最短路径长度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，由于源点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是已知的，只需要设置一个数组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dist[0..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用来保存从源点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保存最短路径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，设置一个数组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path[0..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存放从源点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728" y="70221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为什么能够用一个一维数组保存多条最短路径呢？</a:t>
            </a:r>
            <a:endParaRPr lang="zh-CN" altLang="en-US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642942" cy="10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00166" y="1500174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只保存源点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的最短路径上顶点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前驱顶点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00298" y="2214554"/>
            <a:ext cx="3286148" cy="1020439"/>
            <a:chOff x="1500166" y="2490258"/>
            <a:chExt cx="3286148" cy="1020439"/>
          </a:xfrm>
        </p:grpSpPr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1500166" y="2500306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2960579" y="2500306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3817835" y="2500306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20" idx="6"/>
              <a:endCxn id="21" idx="2"/>
            </p:cNvCxnSpPr>
            <p:nvPr/>
          </p:nvCxnSpPr>
          <p:spPr>
            <a:xfrm>
              <a:off x="3286116" y="2677541"/>
              <a:ext cx="53171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835751" y="2677541"/>
              <a:ext cx="3174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93348" y="2490258"/>
              <a:ext cx="42862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2641665" y="2674428"/>
              <a:ext cx="3174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14678" y="3161884"/>
              <a:ext cx="157163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6200000" flipV="1">
              <a:off x="3826320" y="2999012"/>
              <a:ext cx="288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500166" y="4643446"/>
            <a:ext cx="457203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若该路径是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的最短路径，则其中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v → 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部分一定是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v  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的最短路径。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500430" y="3429000"/>
            <a:ext cx="214314" cy="100013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86182" y="371475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能够这样表示路径的前提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674695" y="867280"/>
            <a:ext cx="4326065" cy="1030910"/>
            <a:chOff x="2174761" y="867280"/>
            <a:chExt cx="4326065" cy="1030910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17476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67509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553234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8" idx="6"/>
              <a:endCxn id="9" idx="2"/>
            </p:cNvCxnSpPr>
            <p:nvPr/>
          </p:nvCxnSpPr>
          <p:spPr>
            <a:xfrm>
              <a:off x="5000628" y="1044515"/>
              <a:ext cx="53171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152885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V="1">
              <a:off x="5540832" y="1365986"/>
              <a:ext cx="288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8" idx="2"/>
            </p:cNvCxnSpPr>
            <p:nvPr/>
          </p:nvCxnSpPr>
          <p:spPr>
            <a:xfrm>
              <a:off x="2500298" y="1044515"/>
              <a:ext cx="2174793" cy="1588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338920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00166" y="2455504"/>
            <a:ext cx="521497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35716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证 明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643042" y="3786190"/>
            <a:ext cx="4572031" cy="1204398"/>
            <a:chOff x="2174761" y="867280"/>
            <a:chExt cx="4572031" cy="1204398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217476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467509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553234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7" idx="6"/>
              <a:endCxn id="28" idx="2"/>
            </p:cNvCxnSpPr>
            <p:nvPr/>
          </p:nvCxnSpPr>
          <p:spPr>
            <a:xfrm>
              <a:off x="5000628" y="1044515"/>
              <a:ext cx="53171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14941" y="1528858"/>
              <a:ext cx="153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16200000" flipV="1">
              <a:off x="5540832" y="1365986"/>
              <a:ext cx="288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2459903" y="1157760"/>
              <a:ext cx="2240782" cy="735323"/>
            </a:xfrm>
            <a:custGeom>
              <a:avLst/>
              <a:gdLst>
                <a:gd name="connsiteX0" fmla="*/ 0 w 2240782"/>
                <a:gd name="connsiteY0" fmla="*/ 0 h 504092"/>
                <a:gd name="connsiteX1" fmla="*/ 472273 w 2240782"/>
                <a:gd name="connsiteY1" fmla="*/ 211015 h 504092"/>
                <a:gd name="connsiteX2" fmla="*/ 914400 w 2240782"/>
                <a:gd name="connsiteY2" fmla="*/ 391885 h 504092"/>
                <a:gd name="connsiteX3" fmla="*/ 1286189 w 2240782"/>
                <a:gd name="connsiteY3" fmla="*/ 442127 h 504092"/>
                <a:gd name="connsiteX4" fmla="*/ 2240782 w 2240782"/>
                <a:gd name="connsiteY4" fmla="*/ 20096 h 504092"/>
                <a:gd name="connsiteX0" fmla="*/ 0 w 2240782"/>
                <a:gd name="connsiteY0" fmla="*/ 0 h 738123"/>
                <a:gd name="connsiteX1" fmla="*/ 472273 w 2240782"/>
                <a:gd name="connsiteY1" fmla="*/ 211015 h 738123"/>
                <a:gd name="connsiteX2" fmla="*/ 786428 w 2240782"/>
                <a:gd name="connsiteY2" fmla="*/ 699604 h 738123"/>
                <a:gd name="connsiteX3" fmla="*/ 1286189 w 2240782"/>
                <a:gd name="connsiteY3" fmla="*/ 442127 h 738123"/>
                <a:gd name="connsiteX4" fmla="*/ 2240782 w 2240782"/>
                <a:gd name="connsiteY4" fmla="*/ 20096 h 738123"/>
                <a:gd name="connsiteX0" fmla="*/ 0 w 2240782"/>
                <a:gd name="connsiteY0" fmla="*/ 0 h 704316"/>
                <a:gd name="connsiteX1" fmla="*/ 357800 w 2240782"/>
                <a:gd name="connsiteY1" fmla="*/ 413852 h 704316"/>
                <a:gd name="connsiteX2" fmla="*/ 786428 w 2240782"/>
                <a:gd name="connsiteY2" fmla="*/ 699604 h 704316"/>
                <a:gd name="connsiteX3" fmla="*/ 1286189 w 2240782"/>
                <a:gd name="connsiteY3" fmla="*/ 442127 h 704316"/>
                <a:gd name="connsiteX4" fmla="*/ 2240782 w 2240782"/>
                <a:gd name="connsiteY4" fmla="*/ 20096 h 704316"/>
                <a:gd name="connsiteX0" fmla="*/ 0 w 2240782"/>
                <a:gd name="connsiteY0" fmla="*/ 0 h 741417"/>
                <a:gd name="connsiteX1" fmla="*/ 357800 w 2240782"/>
                <a:gd name="connsiteY1" fmla="*/ 413852 h 741417"/>
                <a:gd name="connsiteX2" fmla="*/ 786428 w 2240782"/>
                <a:gd name="connsiteY2" fmla="*/ 699604 h 741417"/>
                <a:gd name="connsiteX3" fmla="*/ 1429370 w 2240782"/>
                <a:gd name="connsiteY3" fmla="*/ 628166 h 741417"/>
                <a:gd name="connsiteX4" fmla="*/ 2240782 w 2240782"/>
                <a:gd name="connsiteY4" fmla="*/ 20096 h 741417"/>
                <a:gd name="connsiteX0" fmla="*/ 0 w 2240782"/>
                <a:gd name="connsiteY0" fmla="*/ 0 h 735323"/>
                <a:gd name="connsiteX1" fmla="*/ 357800 w 2240782"/>
                <a:gd name="connsiteY1" fmla="*/ 413852 h 735323"/>
                <a:gd name="connsiteX2" fmla="*/ 786428 w 2240782"/>
                <a:gd name="connsiteY2" fmla="*/ 699604 h 735323"/>
                <a:gd name="connsiteX3" fmla="*/ 1429370 w 2240782"/>
                <a:gd name="connsiteY3" fmla="*/ 628166 h 735323"/>
                <a:gd name="connsiteX4" fmla="*/ 1929436 w 2240782"/>
                <a:gd name="connsiteY4" fmla="*/ 342414 h 735323"/>
                <a:gd name="connsiteX5" fmla="*/ 2240782 w 2240782"/>
                <a:gd name="connsiteY5" fmla="*/ 20096 h 73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0782" h="735323">
                  <a:moveTo>
                    <a:pt x="0" y="0"/>
                  </a:moveTo>
                  <a:lnTo>
                    <a:pt x="357800" y="413852"/>
                  </a:lnTo>
                  <a:cubicBezTo>
                    <a:pt x="510200" y="479166"/>
                    <a:pt x="607833" y="663885"/>
                    <a:pt x="786428" y="699604"/>
                  </a:cubicBezTo>
                  <a:cubicBezTo>
                    <a:pt x="965023" y="735323"/>
                    <a:pt x="1238869" y="687698"/>
                    <a:pt x="1429370" y="628166"/>
                  </a:cubicBezTo>
                  <a:cubicBezTo>
                    <a:pt x="1619871" y="568634"/>
                    <a:pt x="1794201" y="443759"/>
                    <a:pt x="1929436" y="342414"/>
                  </a:cubicBezTo>
                  <a:cubicBezTo>
                    <a:pt x="2064671" y="241069"/>
                    <a:pt x="2170444" y="66988"/>
                    <a:pt x="2240782" y="20096"/>
                  </a:cubicBezTo>
                </a:path>
              </a:pathLst>
            </a:cu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3349422" y="1717208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stCxn id="26" idx="6"/>
              <a:endCxn id="27" idx="2"/>
            </p:cNvCxnSpPr>
            <p:nvPr/>
          </p:nvCxnSpPr>
          <p:spPr>
            <a:xfrm>
              <a:off x="2500298" y="1044515"/>
              <a:ext cx="2174793" cy="1588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38920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1868993" y="4028831"/>
            <a:ext cx="3135086" cy="971805"/>
          </a:xfrm>
          <a:custGeom>
            <a:avLst/>
            <a:gdLst>
              <a:gd name="connsiteX0" fmla="*/ 0 w 3135086"/>
              <a:gd name="connsiteY0" fmla="*/ 139003 h 976365"/>
              <a:gd name="connsiteX1" fmla="*/ 281354 w 3135086"/>
              <a:gd name="connsiteY1" fmla="*/ 460550 h 976365"/>
              <a:gd name="connsiteX2" fmla="*/ 612950 w 3135086"/>
              <a:gd name="connsiteY2" fmla="*/ 762001 h 976365"/>
              <a:gd name="connsiteX3" fmla="*/ 1366576 w 3135086"/>
              <a:gd name="connsiteY3" fmla="*/ 892629 h 976365"/>
              <a:gd name="connsiteX4" fmla="*/ 2361363 w 3135086"/>
              <a:gd name="connsiteY4" fmla="*/ 259583 h 976365"/>
              <a:gd name="connsiteX5" fmla="*/ 2471895 w 3135086"/>
              <a:gd name="connsiteY5" fmla="*/ 38519 h 976365"/>
              <a:gd name="connsiteX6" fmla="*/ 3135086 w 3135086"/>
              <a:gd name="connsiteY6" fmla="*/ 28471 h 976365"/>
              <a:gd name="connsiteX0" fmla="*/ 0 w 3135086"/>
              <a:gd name="connsiteY0" fmla="*/ 150544 h 976365"/>
              <a:gd name="connsiteX1" fmla="*/ 281354 w 3135086"/>
              <a:gd name="connsiteY1" fmla="*/ 472091 h 976365"/>
              <a:gd name="connsiteX2" fmla="*/ 612950 w 3135086"/>
              <a:gd name="connsiteY2" fmla="*/ 773542 h 976365"/>
              <a:gd name="connsiteX3" fmla="*/ 1366576 w 3135086"/>
              <a:gd name="connsiteY3" fmla="*/ 904170 h 976365"/>
              <a:gd name="connsiteX4" fmla="*/ 2274379 w 3135086"/>
              <a:gd name="connsiteY4" fmla="*/ 340371 h 976365"/>
              <a:gd name="connsiteX5" fmla="*/ 2471895 w 3135086"/>
              <a:gd name="connsiteY5" fmla="*/ 50060 h 976365"/>
              <a:gd name="connsiteX6" fmla="*/ 3135086 w 3135086"/>
              <a:gd name="connsiteY6" fmla="*/ 40012 h 976365"/>
              <a:gd name="connsiteX0" fmla="*/ 0 w 3135086"/>
              <a:gd name="connsiteY0" fmla="*/ 150544 h 976365"/>
              <a:gd name="connsiteX1" fmla="*/ 281354 w 3135086"/>
              <a:gd name="connsiteY1" fmla="*/ 472091 h 976365"/>
              <a:gd name="connsiteX2" fmla="*/ 612950 w 3135086"/>
              <a:gd name="connsiteY2" fmla="*/ 773542 h 976365"/>
              <a:gd name="connsiteX3" fmla="*/ 1366576 w 3135086"/>
              <a:gd name="connsiteY3" fmla="*/ 904170 h 976365"/>
              <a:gd name="connsiteX4" fmla="*/ 2274379 w 3135086"/>
              <a:gd name="connsiteY4" fmla="*/ 340371 h 976365"/>
              <a:gd name="connsiteX5" fmla="*/ 2471895 w 3135086"/>
              <a:gd name="connsiteY5" fmla="*/ 50060 h 976365"/>
              <a:gd name="connsiteX6" fmla="*/ 3135086 w 3135086"/>
              <a:gd name="connsiteY6" fmla="*/ 40012 h 976365"/>
              <a:gd name="connsiteX0" fmla="*/ 0 w 3135086"/>
              <a:gd name="connsiteY0" fmla="*/ 145984 h 971805"/>
              <a:gd name="connsiteX1" fmla="*/ 281354 w 3135086"/>
              <a:gd name="connsiteY1" fmla="*/ 467531 h 971805"/>
              <a:gd name="connsiteX2" fmla="*/ 612950 w 3135086"/>
              <a:gd name="connsiteY2" fmla="*/ 768982 h 971805"/>
              <a:gd name="connsiteX3" fmla="*/ 1366576 w 3135086"/>
              <a:gd name="connsiteY3" fmla="*/ 899610 h 971805"/>
              <a:gd name="connsiteX4" fmla="*/ 2274379 w 3135086"/>
              <a:gd name="connsiteY4" fmla="*/ 335811 h 971805"/>
              <a:gd name="connsiteX5" fmla="*/ 2560131 w 3135086"/>
              <a:gd name="connsiteY5" fmla="*/ 50060 h 971805"/>
              <a:gd name="connsiteX6" fmla="*/ 3135086 w 3135086"/>
              <a:gd name="connsiteY6" fmla="*/ 35452 h 9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5086" h="971805">
                <a:moveTo>
                  <a:pt x="0" y="145984"/>
                </a:moveTo>
                <a:cubicBezTo>
                  <a:pt x="89598" y="254841"/>
                  <a:pt x="179196" y="363698"/>
                  <a:pt x="281354" y="467531"/>
                </a:cubicBezTo>
                <a:cubicBezTo>
                  <a:pt x="383512" y="571364"/>
                  <a:pt x="432080" y="696969"/>
                  <a:pt x="612950" y="768982"/>
                </a:cubicBezTo>
                <a:cubicBezTo>
                  <a:pt x="793820" y="840995"/>
                  <a:pt x="1089671" y="971805"/>
                  <a:pt x="1366576" y="899610"/>
                </a:cubicBezTo>
                <a:cubicBezTo>
                  <a:pt x="1643481" y="827415"/>
                  <a:pt x="2018568" y="567491"/>
                  <a:pt x="2274379" y="335811"/>
                </a:cubicBezTo>
                <a:cubicBezTo>
                  <a:pt x="2458599" y="193459"/>
                  <a:pt x="2416680" y="100120"/>
                  <a:pt x="2560131" y="50060"/>
                </a:cubicBezTo>
                <a:cubicBezTo>
                  <a:pt x="2703582" y="0"/>
                  <a:pt x="2867967" y="21216"/>
                  <a:pt x="3135086" y="35452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85918" y="500063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该路径更短，与假设矛盾！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714480" y="115303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572000" y="115303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889537" y="115303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6"/>
            <a:endCxn id="8" idx="2"/>
          </p:cNvCxnSpPr>
          <p:nvPr/>
        </p:nvCxnSpPr>
        <p:spPr>
          <a:xfrm>
            <a:off x="4897537" y="1330267"/>
            <a:ext cx="9920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15" idx="2"/>
          </p:cNvCxnSpPr>
          <p:nvPr/>
        </p:nvCxnSpPr>
        <p:spPr>
          <a:xfrm>
            <a:off x="2040017" y="1330267"/>
            <a:ext cx="1031785" cy="111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2132" y="18146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en-US" sz="1800" b="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5918118" y="1651738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071802" y="116418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15" idx="6"/>
            <a:endCxn id="7" idx="2"/>
          </p:cNvCxnSpPr>
          <p:nvPr/>
        </p:nvCxnSpPr>
        <p:spPr>
          <a:xfrm flipV="1">
            <a:off x="3397339" y="1330267"/>
            <a:ext cx="1174661" cy="111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56104" y="18173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b="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V="1">
            <a:off x="4602090" y="1654458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4804" y="18273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en-US" sz="1800" b="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3100790" y="1664506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1" y="1807283"/>
            <a:ext cx="173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</a:t>
            </a:r>
            <a:endParaRPr lang="zh-CN" altLang="en-US" sz="1800" b="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764666" y="1644411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348" y="42860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表示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85786" y="2643182"/>
            <a:ext cx="3500462" cy="1735549"/>
            <a:chOff x="785786" y="2643182"/>
            <a:chExt cx="3500462" cy="1735549"/>
          </a:xfrm>
        </p:grpSpPr>
        <p:sp>
          <p:nvSpPr>
            <p:cNvPr id="28" name="TextBox 27"/>
            <p:cNvSpPr txBox="1"/>
            <p:nvPr/>
          </p:nvSpPr>
          <p:spPr>
            <a:xfrm>
              <a:off x="785786" y="2643182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pc="5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由</a:t>
              </a:r>
              <a:r>
                <a:rPr lang="en-US" altLang="zh-CN" sz="2000" spc="5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path</a:t>
              </a:r>
              <a:r>
                <a:rPr lang="zh-CN" altLang="en-US" sz="2000" spc="5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反推最短路径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2976" y="3286124"/>
              <a:ext cx="314327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2000" b="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b="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2000" b="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b="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2000" b="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b="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（到源点为止）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57686" y="3500438"/>
            <a:ext cx="3857652" cy="707886"/>
            <a:chOff x="4357686" y="3500438"/>
            <a:chExt cx="3857652" cy="707886"/>
          </a:xfrm>
        </p:grpSpPr>
        <p:sp>
          <p:nvSpPr>
            <p:cNvPr id="30" name="右箭头 29"/>
            <p:cNvSpPr/>
            <p:nvPr/>
          </p:nvSpPr>
          <p:spPr>
            <a:xfrm>
              <a:off x="4357686" y="3714752"/>
              <a:ext cx="500066" cy="285752"/>
            </a:xfrm>
            <a:prstGeom prst="righ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3500438"/>
              <a:ext cx="3143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逆路径：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u w v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反向：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→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→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→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2910" y="642918"/>
            <a:ext cx="1000100" cy="1071569"/>
            <a:chOff x="214282" y="142852"/>
            <a:chExt cx="1000100" cy="1071569"/>
          </a:xfrm>
        </p:grpSpPr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4612" y="323358"/>
            <a:ext cx="3457575" cy="1903342"/>
            <a:chOff x="2714612" y="323358"/>
            <a:chExt cx="3457575" cy="1903342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19697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16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395288" y="2295371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	     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          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    dist[]                  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3500430" y="2766858"/>
            <a:ext cx="2357454" cy="1969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1 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229328" y="2766858"/>
            <a:ext cx="2628952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22263" y="3136746"/>
            <a:ext cx="5762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{0}</a:t>
            </a: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1430315" y="3136746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{1,2,3,4,5,6}</a:t>
            </a: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3375003" y="3149446"/>
            <a:ext cx="244951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4, 6, 6, ∞, ∞,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6111853" y="3149446"/>
            <a:ext cx="2674989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0, 0, -1, -1, -1}</a:t>
            </a: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320676" y="4098773"/>
            <a:ext cx="5762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1428728" y="4098773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{2,3,4,5,6}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3373416" y="4098773"/>
            <a:ext cx="2555906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6,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∞,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Text Box 49"/>
          <p:cNvSpPr txBox="1">
            <a:spLocks noChangeArrowheads="1"/>
          </p:cNvSpPr>
          <p:nvPr/>
        </p:nvSpPr>
        <p:spPr bwMode="auto">
          <a:xfrm>
            <a:off x="6110266" y="4098773"/>
            <a:ext cx="2676576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-1, -1}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322263" y="5098905"/>
            <a:ext cx="7921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1430315" y="5098905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3375003" y="5111605"/>
            <a:ext cx="2554319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</a:t>
            </a:r>
            <a:r>
              <a:rPr lang="en-US" altLang="zh-CN" sz="1600" u="sng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3" name="Text Box 53"/>
          <p:cNvSpPr txBox="1">
            <a:spLocks noChangeArrowheads="1"/>
          </p:cNvSpPr>
          <p:nvPr/>
        </p:nvSpPr>
        <p:spPr bwMode="auto">
          <a:xfrm>
            <a:off x="6111853" y="5111605"/>
            <a:ext cx="2817865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446565" y="3425669"/>
            <a:ext cx="2054261" cy="428628"/>
            <a:chOff x="4572000" y="3214686"/>
            <a:chExt cx="2054261" cy="428628"/>
          </a:xfrm>
        </p:grpSpPr>
        <p:sp>
          <p:nvSpPr>
            <p:cNvPr id="75" name="下箭头 74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97435" y="3285897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597379" y="4384525"/>
            <a:ext cx="2046323" cy="428628"/>
            <a:chOff x="4572000" y="3214686"/>
            <a:chExt cx="2046323" cy="428628"/>
          </a:xfrm>
        </p:grpSpPr>
        <p:sp>
          <p:nvSpPr>
            <p:cNvPr id="78" name="下箭头 77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9497" y="3327173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500034" y="2333887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	   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U	  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[]                 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3273394" y="2816102"/>
            <a:ext cx="2441614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6299179" y="2816102"/>
            <a:ext cx="2487663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0  1  2  3   4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322263" y="3257423"/>
            <a:ext cx="7921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{0,1,2}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1500166" y="3257423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3167032" y="3270123"/>
            <a:ext cx="244951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 9,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6181704" y="3270123"/>
            <a:ext cx="2748014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19" name="组合 75"/>
          <p:cNvGrpSpPr/>
          <p:nvPr/>
        </p:nvGrpSpPr>
        <p:grpSpPr>
          <a:xfrm>
            <a:off x="4789468" y="3551113"/>
            <a:ext cx="1997110" cy="428628"/>
            <a:chOff x="4572000" y="3214686"/>
            <a:chExt cx="1997110" cy="428628"/>
          </a:xfrm>
        </p:grpSpPr>
        <p:sp>
          <p:nvSpPr>
            <p:cNvPr id="20" name="下箭头 19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0284" y="3303329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322263" y="4148017"/>
            <a:ext cx="936625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1643042" y="4148017"/>
            <a:ext cx="857256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{4,5,6}</a:t>
            </a: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3167032" y="4160717"/>
            <a:ext cx="2449513" cy="20050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</a:t>
            </a:r>
            <a:r>
              <a:rPr lang="en-US" altLang="zh-CN" sz="1600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11, 9,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6181704" y="4160717"/>
            <a:ext cx="2700368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26" name="组合 75"/>
          <p:cNvGrpSpPr/>
          <p:nvPr/>
        </p:nvGrpSpPr>
        <p:grpSpPr>
          <a:xfrm>
            <a:off x="4945044" y="4433769"/>
            <a:ext cx="1984410" cy="428628"/>
            <a:chOff x="4572000" y="3214686"/>
            <a:chExt cx="1984410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27584" y="3304760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 Box 58"/>
          <p:cNvSpPr txBox="1">
            <a:spLocks noChangeArrowheads="1"/>
          </p:cNvSpPr>
          <p:nvPr/>
        </p:nvSpPr>
        <p:spPr bwMode="auto">
          <a:xfrm>
            <a:off x="322262" y="5076711"/>
            <a:ext cx="1249341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1785918" y="5076711"/>
            <a:ext cx="71438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3167032" y="5089411"/>
            <a:ext cx="2651136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9,</a:t>
            </a:r>
            <a:r>
              <a:rPr lang="en-US" altLang="zh-CN" sz="1600" u="sng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6181704" y="5089411"/>
            <a:ext cx="2628930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714612" y="214290"/>
            <a:ext cx="3457575" cy="1906869"/>
            <a:chOff x="2714612" y="323358"/>
            <a:chExt cx="3457575" cy="1906869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16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285720" y="2336046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	       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1" lang="en-US" altLang="zh-CN" sz="18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dist[]                  </a:t>
            </a: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036460" y="2900960"/>
            <a:ext cx="2535672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6169052" y="2900960"/>
            <a:ext cx="2689228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grpSp>
        <p:nvGrpSpPr>
          <p:cNvPr id="11" name="组合 75"/>
          <p:cNvGrpSpPr/>
          <p:nvPr/>
        </p:nvGrpSpPr>
        <p:grpSpPr>
          <a:xfrm>
            <a:off x="4853017" y="3728047"/>
            <a:ext cx="1973753" cy="428628"/>
            <a:chOff x="4572000" y="3214686"/>
            <a:chExt cx="1973753" cy="428628"/>
          </a:xfrm>
        </p:grpSpPr>
        <p:sp>
          <p:nvSpPr>
            <p:cNvPr id="12" name="下箭头 1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16927" y="3269271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250824" y="3272433"/>
            <a:ext cx="1249341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{0,1,2,3,5}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1857356" y="3272433"/>
            <a:ext cx="72707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2928926" y="3285133"/>
            <a:ext cx="2757471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9,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6051577" y="3285133"/>
            <a:ext cx="2806703" cy="20050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5,  2,  5}</a:t>
            </a:r>
          </a:p>
        </p:txBody>
      </p:sp>
      <p:sp>
        <p:nvSpPr>
          <p:cNvPr id="18" name="右大括号 17"/>
          <p:cNvSpPr/>
          <p:nvPr/>
        </p:nvSpPr>
        <p:spPr>
          <a:xfrm rot="5400000">
            <a:off x="4848255" y="3274019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0824" y="4304313"/>
            <a:ext cx="153509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{0,1,2,3,5,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Text Box 63"/>
          <p:cNvSpPr txBox="1">
            <a:spLocks noChangeArrowheads="1"/>
          </p:cNvSpPr>
          <p:nvPr/>
        </p:nvSpPr>
        <p:spPr bwMode="auto">
          <a:xfrm>
            <a:off x="2058980" y="4304313"/>
            <a:ext cx="512756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{6}</a:t>
            </a: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2928926" y="4317013"/>
            <a:ext cx="2686033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10, 9,</a:t>
            </a:r>
            <a:r>
              <a:rPr lang="en-US" altLang="zh-CN" sz="1600" u="sng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6051577" y="4317013"/>
            <a:ext cx="2735265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5,  2,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3" name="组合 75"/>
          <p:cNvGrpSpPr/>
          <p:nvPr/>
        </p:nvGrpSpPr>
        <p:grpSpPr>
          <a:xfrm>
            <a:off x="5286380" y="4602765"/>
            <a:ext cx="2000264" cy="428628"/>
            <a:chOff x="4572000" y="3214686"/>
            <a:chExt cx="2000264" cy="428628"/>
          </a:xfrm>
        </p:grpSpPr>
        <p:sp>
          <p:nvSpPr>
            <p:cNvPr id="24" name="下箭头 23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273348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250824" y="5201259"/>
            <a:ext cx="1749407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{0,1,2,3,5,4,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Text Box 67"/>
          <p:cNvSpPr txBox="1">
            <a:spLocks noChangeArrowheads="1"/>
          </p:cNvSpPr>
          <p:nvPr/>
        </p:nvSpPr>
        <p:spPr bwMode="auto">
          <a:xfrm>
            <a:off x="2130418" y="5201259"/>
            <a:ext cx="512756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28" name="Text Box 68"/>
          <p:cNvSpPr txBox="1">
            <a:spLocks noChangeArrowheads="1"/>
          </p:cNvSpPr>
          <p:nvPr/>
        </p:nvSpPr>
        <p:spPr bwMode="auto">
          <a:xfrm>
            <a:off x="2928926" y="5213959"/>
            <a:ext cx="268603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10, 9, 16}</a:t>
            </a:r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6051577" y="5213959"/>
            <a:ext cx="280670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929058" y="5661635"/>
            <a:ext cx="4107685" cy="640513"/>
            <a:chOff x="3929058" y="5214950"/>
            <a:chExt cx="4107685" cy="640513"/>
          </a:xfrm>
        </p:grpSpPr>
        <p:sp>
          <p:nvSpPr>
            <p:cNvPr id="31" name="左大括号 30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86380" y="5467665"/>
              <a:ext cx="157163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最终结果</a:t>
              </a:r>
              <a:endParaRPr lang="zh-CN" altLang="en-US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71736" y="239774"/>
            <a:ext cx="3457575" cy="1906869"/>
            <a:chOff x="2714612" y="323358"/>
            <a:chExt cx="3457575" cy="1906869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16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42910" y="789769"/>
            <a:ext cx="36766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928662" y="3943241"/>
            <a:ext cx="2447925" cy="1700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path[6]=4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path[4]=5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path[5]=2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path[2]=1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path[1]=0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到源点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508" y="2628521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最短路径：</a:t>
            </a:r>
            <a:endParaRPr lang="zh-CN" altLang="en-US" sz="20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85876" y="1156841"/>
            <a:ext cx="3771875" cy="582056"/>
            <a:chOff x="827088" y="671436"/>
            <a:chExt cx="3771875" cy="582056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771875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dist={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4, 5, 6, 10, 9, 16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89029" y="671436"/>
              <a:ext cx="27956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0  1  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3  4   5  6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71736" y="1684344"/>
            <a:ext cx="3786214" cy="658699"/>
            <a:chOff x="500034" y="1198939"/>
            <a:chExt cx="3786214" cy="658699"/>
          </a:xfrm>
        </p:grpSpPr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500034" y="1657711"/>
              <a:ext cx="3786214" cy="1999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60000"/>
                </a:lnSpc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2209970" y="1396145"/>
              <a:ext cx="396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000100" y="3033085"/>
            <a:ext cx="3738588" cy="580828"/>
            <a:chOff x="785786" y="2047614"/>
            <a:chExt cx="3738588" cy="580828"/>
          </a:xfrm>
        </p:grpSpPr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3714776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={0, 0, 1, 0,  5,  2,  4}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1210" y="2047614"/>
              <a:ext cx="307316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0  1  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2  3   4   5   6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7158" y="20214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dist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求最短路径长度和最短路径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900507" y="4097426"/>
            <a:ext cx="3457575" cy="1927964"/>
            <a:chOff x="2714612" y="323358"/>
            <a:chExt cx="3457575" cy="1927964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22159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0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2159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18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184270" y="1545655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S={0, 1, 2, 3, 5, 4, 6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4694255" y="1598547"/>
            <a:ext cx="4164025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dist={0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6, 10, 9, 16}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039185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2860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观察求解结果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1604" y="2610821"/>
            <a:ext cx="3214710" cy="2048974"/>
            <a:chOff x="1571604" y="2928934"/>
            <a:chExt cx="3214710" cy="2048974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14744" y="457779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递增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0034" y="1857364"/>
            <a:ext cx="3643338" cy="2412062"/>
            <a:chOff x="500034" y="2175477"/>
            <a:chExt cx="3643338" cy="2412062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1820232" y="2367383"/>
              <a:ext cx="36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11318" y="2571744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008816" y="2499477"/>
              <a:ext cx="648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43108" y="2949572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2168885" y="2723168"/>
              <a:ext cx="107157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36394" y="3286124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2365360" y="2901763"/>
              <a:ext cx="142876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28926" y="3635677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008920"/>
              <a:ext cx="164307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2890826" y="3187515"/>
              <a:ext cx="200026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43306" y="4176718"/>
              <a:ext cx="50006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34" y="3571876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源点到各个顶点的最短路径长度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57290" y="5112423"/>
            <a:ext cx="7358114" cy="7848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按顶点进入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的先后顺序，最短路径长度越来越长。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一个顶点一旦进入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后，其最短路径长度不再改变（调整）。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531653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结论：</a:t>
            </a:r>
            <a:endParaRPr lang="zh-CN" altLang="en-US" sz="20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1956" y="1207337"/>
            <a:ext cx="33496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0   1  2   3    4   5   6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直角双向箭头 28"/>
          <p:cNvSpPr/>
          <p:nvPr/>
        </p:nvSpPr>
        <p:spPr>
          <a:xfrm>
            <a:off x="4143372" y="1973669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84" y="139649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Dijkstra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算法不适合含负权的图求最短路径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228599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  <a:endParaRPr lang="zh-CN" altLang="en-US" sz="32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0100" y="1142984"/>
            <a:ext cx="1428760" cy="927921"/>
            <a:chOff x="428596" y="715129"/>
            <a:chExt cx="1955562" cy="927921"/>
          </a:xfrm>
        </p:grpSpPr>
        <p:pic>
          <p:nvPicPr>
            <p:cNvPr id="8" name="Oval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715129"/>
              <a:ext cx="1955562" cy="92792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17487" y="1008612"/>
              <a:ext cx="992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8143932" cy="19646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个顶点，没有任何边，每个顶点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看成一个连通分量，该连通分量的编号就是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将图中所有边按权值递增排序，从前向后选边（保证总是选择权值最小的边），当选择一条边（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），求出这两个顶点所属连通分量的编号分别为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514351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如此这样直到在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846075"/>
            <a:ext cx="8143932" cy="179918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属于同一个连通分量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不能添加该边。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≠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属于不同连通分量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添加该边。添加后原来的两个连通分量需要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，即将两个连通分量中所有顶点的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值改为相同（改为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均可）。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715436" cy="410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g,int v)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到其他顶点的最短路径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dist[MAXV];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path[MAXV];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S[MAXV];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dist[i]=g.edges[v][i];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S[i]=0;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//S[]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(g.edges[v][i]!=0 &amp;&amp; g.edges[v][i]&lt;INF)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path[i]=v;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有边时，置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的前驱顶点为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path[i]=-1;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没边时，置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的前驱顶点为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S[v]=1;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源点编号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4714884"/>
            <a:ext cx="5857916" cy="1785950"/>
            <a:chOff x="2663270" y="4643446"/>
            <a:chExt cx="5857916" cy="1785950"/>
          </a:xfrm>
        </p:grpSpPr>
        <p:sp>
          <p:nvSpPr>
            <p:cNvPr id="6" name="椭圆 5"/>
            <p:cNvSpPr/>
            <p:nvPr/>
          </p:nvSpPr>
          <p:spPr>
            <a:xfrm>
              <a:off x="4071934" y="5000636"/>
              <a:ext cx="1000132" cy="1428760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椭圆 6"/>
            <p:cNvSpPr/>
            <p:nvPr/>
          </p:nvSpPr>
          <p:spPr>
            <a:xfrm>
              <a:off x="2663270" y="5031858"/>
              <a:ext cx="642942" cy="1000156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椭圆 7"/>
            <p:cNvSpPr/>
            <p:nvPr/>
          </p:nvSpPr>
          <p:spPr>
            <a:xfrm>
              <a:off x="2786050" y="5286388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4643446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1934" y="4643446"/>
              <a:ext cx="107157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U=V-S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8" idx="6"/>
              <a:endCxn id="13" idx="2"/>
            </p:cNvCxnSpPr>
            <p:nvPr/>
          </p:nvCxnSpPr>
          <p:spPr>
            <a:xfrm>
              <a:off x="3214678" y="5500702"/>
              <a:ext cx="1143008" cy="1428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357686" y="5429264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6380" y="5245617"/>
              <a:ext cx="3234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4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dist[i]=g.edges[v][i]</a:t>
              </a:r>
            </a:p>
            <a:p>
              <a:pPr marL="342900" indent="-342900" algn="l">
                <a:lnSpc>
                  <a:spcPts val="24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path[i]=v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285728"/>
            <a:ext cx="8858280" cy="4907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mindis,u=-1;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i=0;i&lt;g.n-1;i++)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循环向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mindis=INF;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//mindis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置最小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选取不在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中且具有最小距离的顶点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(S[j]==0 &amp;&amp; dist[j]&lt;mindis)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u=j;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mindis=dist[j];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S[u]=1;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S[j]==0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(g.edges[u][j]&lt;INF &amp;&amp; dist[u]+g.edges[u][j]&lt;dist[j])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  dist[j]=dist[u]+g.edges[u][j];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path[j]=u;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DispAllPath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(dist,path,S,v,g.n);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输出所有最短路径及长度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614364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66814" y="3215480"/>
            <a:ext cx="5419763" cy="2613894"/>
            <a:chOff x="1366814" y="3215480"/>
            <a:chExt cx="5419763" cy="2613894"/>
          </a:xfrm>
        </p:grpSpPr>
        <p:cxnSp>
          <p:nvCxnSpPr>
            <p:cNvPr id="8" name="直接箭头连接符 7"/>
            <p:cNvCxnSpPr/>
            <p:nvPr/>
          </p:nvCxnSpPr>
          <p:spPr>
            <a:xfrm rot="5400000" flipH="1" flipV="1">
              <a:off x="938981" y="4357694"/>
              <a:ext cx="2286016" cy="1588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66814" y="5429264"/>
              <a:ext cx="541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中的顶点不再修改其最短路径长度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57158" y="428604"/>
            <a:ext cx="8572560" cy="5880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DispAllPath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dist[],int path[],int S[],int v,int n)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输出从顶点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出发的所有最短路径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循环输出从顶点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(S[i]==1 &amp;&amp; i!=v)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vector&lt;int&gt; apath;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存放一条最短逆路径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",v,i,dist[i]);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apath.push_back(i);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添加终点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pre=path[i];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while (pre!=v)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apath.push_back(pre);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pre=path[pre];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printf("%d",v);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先输出起点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(int k=apath.size()-1;k&gt;=0;k--)	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printf("-&gt;%d",apath[k]);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再反向输出路径中其他顶点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\n",v,i);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7158" y="428604"/>
            <a:ext cx="478634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3*.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改进的狄克斯特拉算法设计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472" y="2000240"/>
            <a:ext cx="7929618" cy="22608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存储图，可以更快地查找到顶点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的所有邻接点并进行调整，时间为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O(MAX(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图中顶点的出度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求目前一个最短路径长度的顶点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算法采用简单比较方法，可以改为采用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（小根堆）求解。由于最多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条边进队，对应的时间为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596" y="1357298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前面的狄克斯特拉算法从两个方面进行优化，这里仅仅输出最短路径长度：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500063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算法的最坏时间复杂度为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3643306" y="4572008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4290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8.6.3 </a:t>
            </a:r>
            <a:r>
              <a:rPr lang="zh-CN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285860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Robert W.Floyd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596" y="3015712"/>
            <a:ext cx="8072494" cy="33701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日生于纽约。说他“自学成才”并不是说他没有接受过高等教育，他是芝加哥大学的毕业生，但学的不是数学或电气工程等与计算机密切相关的专业，而是文学，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1953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年获得文学士学位。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弗洛伊德通过勤奋学习和深入研究，在计算机科学的诸多领域：算法，程序设计语言的逻辑和语义，自动程序综合，自动程序验证，编译器的理论和实现等方面都作出创造性的贡献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00042"/>
            <a:ext cx="1571636" cy="237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14348" y="857232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弗洛伊德算法过程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5918" y="2071678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25717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任意顶点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29124" y="2071678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2145918" y="2251678"/>
            <a:ext cx="2283206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85736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最短路径和长度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3108" y="371475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多</a:t>
            </a:r>
            <a:r>
              <a:rPr lang="zh-CN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源最短路径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算法</a:t>
            </a:r>
            <a:endParaRPr lang="zh-CN" altLang="en-US" sz="20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143240" y="3071810"/>
            <a:ext cx="214314" cy="500066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5717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任意顶点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en-US" sz="18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29684" cy="268032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表示，另外设置一个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二维数组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用于存放当前顶点之间的最短路径长度，即分量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算法的基本思想是递推产生一个矩阵序列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表示从顶点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的路径上所经过的顶点编号不大于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546" y="405980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按顶点编号顺序进行迭代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3357554" y="3774048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6286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归纳起来，弗洛伊德思想可用如下的表达式来描述：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48" y="1071546"/>
            <a:ext cx="7286676" cy="1211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]=g.edges[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nb-NO" altLang="zh-CN" sz="1800" i="1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]=MIN{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 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nb-NO" altLang="zh-CN" sz="1800" dirty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0100" y="3331436"/>
            <a:ext cx="2788892" cy="1638422"/>
            <a:chOff x="2500298" y="4143380"/>
            <a:chExt cx="2788892" cy="1638422"/>
          </a:xfrm>
        </p:grpSpPr>
        <p:sp>
          <p:nvSpPr>
            <p:cNvPr id="8" name="椭圆 7"/>
            <p:cNvSpPr/>
            <p:nvPr/>
          </p:nvSpPr>
          <p:spPr>
            <a:xfrm>
              <a:off x="2500298" y="5214950"/>
              <a:ext cx="360000" cy="36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43306" y="414338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929190" y="5214950"/>
              <a:ext cx="360000" cy="36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2843296" y="4414940"/>
              <a:ext cx="817012" cy="88845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10" idx="2"/>
            </p:cNvCxnSpPr>
            <p:nvPr/>
          </p:nvCxnSpPr>
          <p:spPr>
            <a:xfrm>
              <a:off x="2860298" y="5394950"/>
              <a:ext cx="2068892" cy="1588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10" idx="1"/>
            </p:cNvCxnSpPr>
            <p:nvPr/>
          </p:nvCxnSpPr>
          <p:spPr>
            <a:xfrm rot="16200000" flipH="1">
              <a:off x="4057742" y="4343502"/>
              <a:ext cx="817012" cy="1031326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14678" y="5443248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1064476" y="3104059"/>
            <a:ext cx="2647406" cy="1247503"/>
          </a:xfrm>
          <a:custGeom>
            <a:avLst/>
            <a:gdLst>
              <a:gd name="connsiteX0" fmla="*/ 113212 w 2647406"/>
              <a:gd name="connsiteY0" fmla="*/ 1247503 h 1247503"/>
              <a:gd name="connsiteX1" fmla="*/ 178526 w 2647406"/>
              <a:gd name="connsiteY1" fmla="*/ 542108 h 1247503"/>
              <a:gd name="connsiteX2" fmla="*/ 1184366 w 2647406"/>
              <a:gd name="connsiteY2" fmla="*/ 19594 h 1247503"/>
              <a:gd name="connsiteX3" fmla="*/ 2124892 w 2647406"/>
              <a:gd name="connsiteY3" fmla="*/ 424543 h 1247503"/>
              <a:gd name="connsiteX4" fmla="*/ 2647406 w 2647406"/>
              <a:gd name="connsiteY4" fmla="*/ 1182188 h 124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406" h="1247503">
                <a:moveTo>
                  <a:pt x="113212" y="1247503"/>
                </a:moveTo>
                <a:cubicBezTo>
                  <a:pt x="56606" y="997131"/>
                  <a:pt x="0" y="746759"/>
                  <a:pt x="178526" y="542108"/>
                </a:cubicBezTo>
                <a:cubicBezTo>
                  <a:pt x="357052" y="337457"/>
                  <a:pt x="859972" y="39188"/>
                  <a:pt x="1184366" y="19594"/>
                </a:cubicBezTo>
                <a:cubicBezTo>
                  <a:pt x="1508760" y="0"/>
                  <a:pt x="1881052" y="230777"/>
                  <a:pt x="2124892" y="424543"/>
                </a:cubicBezTo>
                <a:cubicBezTo>
                  <a:pt x="2368732" y="618309"/>
                  <a:pt x="2508069" y="900248"/>
                  <a:pt x="2647406" y="1182188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308316" y="4821825"/>
            <a:ext cx="2168435" cy="378822"/>
          </a:xfrm>
          <a:custGeom>
            <a:avLst/>
            <a:gdLst>
              <a:gd name="connsiteX0" fmla="*/ 0 w 2168435"/>
              <a:gd name="connsiteY0" fmla="*/ 26126 h 378822"/>
              <a:gd name="connsiteX1" fmla="*/ 731520 w 2168435"/>
              <a:gd name="connsiteY1" fmla="*/ 339634 h 378822"/>
              <a:gd name="connsiteX2" fmla="*/ 1763486 w 2168435"/>
              <a:gd name="connsiteY2" fmla="*/ 261257 h 378822"/>
              <a:gd name="connsiteX3" fmla="*/ 2168435 w 2168435"/>
              <a:gd name="connsiteY3" fmla="*/ 0 h 3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435" h="378822">
                <a:moveTo>
                  <a:pt x="0" y="26126"/>
                </a:moveTo>
                <a:cubicBezTo>
                  <a:pt x="218803" y="163286"/>
                  <a:pt x="437606" y="300446"/>
                  <a:pt x="731520" y="339634"/>
                </a:cubicBezTo>
                <a:cubicBezTo>
                  <a:pt x="1025434" y="378822"/>
                  <a:pt x="1524000" y="317863"/>
                  <a:pt x="1763486" y="261257"/>
                </a:cubicBezTo>
                <a:cubicBezTo>
                  <a:pt x="2002972" y="204651"/>
                  <a:pt x="2085703" y="102325"/>
                  <a:pt x="2168435" y="0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0496" y="3500438"/>
            <a:ext cx="4786346" cy="14260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两条路径中选最小者：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MIN {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2000" smtClean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A</a:t>
            </a:r>
            <a:r>
              <a:rPr lang="en-US" altLang="zh-CN" sz="2000" i="1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}</a:t>
            </a:r>
            <a:endParaRPr lang="zh-CN" altLang="en-US" sz="2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464598">
            <a:off x="2427266" y="3722689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6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6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600" baseline="-25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010718">
            <a:off x="924150" y="366874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baseline="-25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6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600" i="1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600" baseline="-25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881" y="411153"/>
            <a:ext cx="9001156" cy="94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用二维数组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保存最短路径，它与当前迭代的次数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在考虑顶点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时得到的从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的前驱顶点。</a:t>
            </a:r>
            <a:endParaRPr lang="en-US" altLang="zh-CN" sz="20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28728" y="1722415"/>
            <a:ext cx="3505835" cy="2116577"/>
            <a:chOff x="1428728" y="1722415"/>
            <a:chExt cx="3505835" cy="2116577"/>
          </a:xfrm>
        </p:grpSpPr>
        <p:sp>
          <p:nvSpPr>
            <p:cNvPr id="6" name="椭圆 5"/>
            <p:cNvSpPr/>
            <p:nvPr/>
          </p:nvSpPr>
          <p:spPr>
            <a:xfrm>
              <a:off x="1428728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000364" y="1722415"/>
              <a:ext cx="428628" cy="4286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00562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1830304" y="2052553"/>
              <a:ext cx="1197112" cy="126855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16" idx="2"/>
            </p:cNvCxnSpPr>
            <p:nvPr/>
          </p:nvCxnSpPr>
          <p:spPr>
            <a:xfrm>
              <a:off x="1857356" y="3436927"/>
              <a:ext cx="1724036" cy="1588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  <a:endCxn id="15" idx="1"/>
            </p:cNvCxnSpPr>
            <p:nvPr/>
          </p:nvCxnSpPr>
          <p:spPr>
            <a:xfrm rot="16200000" flipH="1">
              <a:off x="3366221" y="2088272"/>
              <a:ext cx="554170" cy="55417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43108" y="3500438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478966">
              <a:off x="3505803" y="2228680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112240">
              <a:off x="1628363" y="2231227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857620" y="2579671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581392" y="3222613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5" idx="5"/>
              <a:endCxn id="8" idx="1"/>
            </p:cNvCxnSpPr>
            <p:nvPr/>
          </p:nvCxnSpPr>
          <p:spPr>
            <a:xfrm rot="16200000" flipH="1">
              <a:off x="4223477" y="2945528"/>
              <a:ext cx="339856" cy="3398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6" idx="6"/>
              <a:endCxn id="8" idx="2"/>
            </p:cNvCxnSpPr>
            <p:nvPr/>
          </p:nvCxnSpPr>
          <p:spPr>
            <a:xfrm>
              <a:off x="4010020" y="3436927"/>
              <a:ext cx="4905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28662" y="4357694"/>
            <a:ext cx="7858180" cy="18809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，选择经过顶点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的路径，即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=path</a:t>
            </a:r>
            <a:r>
              <a:rPr lang="nb-NO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否则不改变。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5500694" y="463977"/>
          <a:ext cx="2020053" cy="1498611"/>
        </p:xfrm>
        <a:graphic>
          <a:graphicData uri="http://schemas.openxmlformats.org/presentationml/2006/ole">
            <p:oleObj spid="_x0000_s36866" name="公式" r:id="rId3" imgW="850680" imgH="774360" progId="">
              <p:embed/>
            </p:oleObj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214546" y="285728"/>
            <a:ext cx="2696658" cy="2033199"/>
            <a:chOff x="2214546" y="536107"/>
            <a:chExt cx="2696658" cy="203319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214414" y="3563942"/>
          <a:ext cx="6572299" cy="2293950"/>
        </p:xfrm>
        <a:graphic>
          <a:graphicData uri="http://schemas.openxmlformats.org/drawingml/2006/table">
            <a:tbl>
              <a:tblPr/>
              <a:tblGrid>
                <a:gridCol w="788675"/>
                <a:gridCol w="828110"/>
                <a:gridCol w="828110"/>
                <a:gridCol w="839502"/>
                <a:gridCol w="816718"/>
                <a:gridCol w="821975"/>
                <a:gridCol w="832491"/>
                <a:gridCol w="816718"/>
              </a:tblGrid>
              <a:tr h="458790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下箭头 31"/>
          <p:cNvSpPr/>
          <p:nvPr/>
        </p:nvSpPr>
        <p:spPr>
          <a:xfrm>
            <a:off x="3500430" y="2714620"/>
            <a:ext cx="214314" cy="7143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00034" y="285728"/>
            <a:ext cx="1000100" cy="1071569"/>
            <a:chOff x="214282" y="142852"/>
            <a:chExt cx="1000100" cy="1071569"/>
          </a:xfrm>
        </p:grpSpPr>
        <p:sp>
          <p:nvSpPr>
            <p:cNvPr id="35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214546" y="5929330"/>
            <a:ext cx="2571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造的最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小生成树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928794" y="285728"/>
            <a:ext cx="3286148" cy="2214578"/>
            <a:chOff x="1928794" y="928670"/>
            <a:chExt cx="3286148" cy="2214578"/>
          </a:xfrm>
        </p:grpSpPr>
        <p:sp>
          <p:nvSpPr>
            <p:cNvPr id="6" name="椭圆 5"/>
            <p:cNvSpPr/>
            <p:nvPr/>
          </p:nvSpPr>
          <p:spPr>
            <a:xfrm>
              <a:off x="2786050" y="92867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185736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86050" y="271462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86314" y="185736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14744" y="185736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6" idx="3"/>
              <a:endCxn id="7" idx="7"/>
            </p:cNvCxnSpPr>
            <p:nvPr/>
          </p:nvCxnSpPr>
          <p:spPr>
            <a:xfrm rot="5400000">
              <a:off x="2258932" y="1330246"/>
              <a:ext cx="625608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5"/>
              <a:endCxn id="8" idx="1"/>
            </p:cNvCxnSpPr>
            <p:nvPr/>
          </p:nvCxnSpPr>
          <p:spPr>
            <a:xfrm rot="16200000" flipH="1">
              <a:off x="2294651" y="2223221"/>
              <a:ext cx="554170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4"/>
              <a:endCxn id="8" idx="0"/>
            </p:cNvCxnSpPr>
            <p:nvPr/>
          </p:nvCxnSpPr>
          <p:spPr>
            <a:xfrm rot="5400000">
              <a:off x="2321703" y="2035959"/>
              <a:ext cx="135732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5"/>
              <a:endCxn id="10" idx="1"/>
            </p:cNvCxnSpPr>
            <p:nvPr/>
          </p:nvCxnSpPr>
          <p:spPr>
            <a:xfrm rot="16200000" flipH="1">
              <a:off x="3151907" y="1294527"/>
              <a:ext cx="625608" cy="62560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8" idx="7"/>
            </p:cNvCxnSpPr>
            <p:nvPr/>
          </p:nvCxnSpPr>
          <p:spPr>
            <a:xfrm rot="5400000">
              <a:off x="3187626" y="2187502"/>
              <a:ext cx="554170" cy="62560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6"/>
              <a:endCxn id="9" idx="2"/>
            </p:cNvCxnSpPr>
            <p:nvPr/>
          </p:nvCxnSpPr>
          <p:spPr>
            <a:xfrm>
              <a:off x="4143372" y="2071678"/>
              <a:ext cx="64294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6"/>
              <a:endCxn id="9" idx="1"/>
            </p:cNvCxnSpPr>
            <p:nvPr/>
          </p:nvCxnSpPr>
          <p:spPr>
            <a:xfrm>
              <a:off x="3214678" y="1142984"/>
              <a:ext cx="1634407" cy="777151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6"/>
              <a:endCxn id="9" idx="3"/>
            </p:cNvCxnSpPr>
            <p:nvPr/>
          </p:nvCxnSpPr>
          <p:spPr>
            <a:xfrm flipV="1">
              <a:off x="3214678" y="2223221"/>
              <a:ext cx="1634407" cy="705713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1345156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95509" y="2395530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1845222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2778" y="2202412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4678" y="1568054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14810" y="1714488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2559602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1262047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2285984" y="3683734"/>
            <a:ext cx="562837" cy="625608"/>
            <a:chOff x="2285984" y="3683734"/>
            <a:chExt cx="562837" cy="625608"/>
          </a:xfrm>
        </p:grpSpPr>
        <p:cxnSp>
          <p:nvCxnSpPr>
            <p:cNvPr id="28" name="直接连接符 27"/>
            <p:cNvCxnSpPr/>
            <p:nvPr/>
          </p:nvCxnSpPr>
          <p:spPr>
            <a:xfrm rot="5400000">
              <a:off x="2258932" y="3719453"/>
              <a:ext cx="625608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5984" y="3734363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2294651" y="4612428"/>
            <a:ext cx="554170" cy="554170"/>
            <a:chOff x="2294651" y="4612428"/>
            <a:chExt cx="554170" cy="554170"/>
          </a:xfrm>
        </p:grpSpPr>
        <p:cxnSp>
          <p:nvCxnSpPr>
            <p:cNvPr id="31" name="直接连接符 30"/>
            <p:cNvCxnSpPr/>
            <p:nvPr/>
          </p:nvCxnSpPr>
          <p:spPr>
            <a:xfrm rot="16200000" flipH="1">
              <a:off x="2294651" y="4612428"/>
              <a:ext cx="554170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05034" y="4803787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32"/>
          <p:cNvGrpSpPr/>
          <p:nvPr/>
        </p:nvGrpSpPr>
        <p:grpSpPr>
          <a:xfrm>
            <a:off x="2714612" y="3747299"/>
            <a:ext cx="428628" cy="1357322"/>
            <a:chOff x="2714612" y="3747299"/>
            <a:chExt cx="428628" cy="1357322"/>
          </a:xfrm>
        </p:grpSpPr>
        <p:cxnSp>
          <p:nvCxnSpPr>
            <p:cNvPr id="34" name="直接连接符 33"/>
            <p:cNvCxnSpPr/>
            <p:nvPr/>
          </p:nvCxnSpPr>
          <p:spPr>
            <a:xfrm rot="5400000">
              <a:off x="2321703" y="4425166"/>
              <a:ext cx="135732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14612" y="4234429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35"/>
          <p:cNvGrpSpPr/>
          <p:nvPr/>
        </p:nvGrpSpPr>
        <p:grpSpPr>
          <a:xfrm>
            <a:off x="3151907" y="3683734"/>
            <a:ext cx="625608" cy="625608"/>
            <a:chOff x="3151907" y="3683734"/>
            <a:chExt cx="625608" cy="625608"/>
          </a:xfrm>
        </p:grpSpPr>
        <p:cxnSp>
          <p:nvCxnSpPr>
            <p:cNvPr id="37" name="直接连接符 36"/>
            <p:cNvCxnSpPr/>
            <p:nvPr/>
          </p:nvCxnSpPr>
          <p:spPr>
            <a:xfrm rot="16200000" flipH="1">
              <a:off x="3151907" y="3683734"/>
              <a:ext cx="625608" cy="62560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181340" y="3935974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8"/>
          <p:cNvGrpSpPr/>
          <p:nvPr/>
        </p:nvGrpSpPr>
        <p:grpSpPr>
          <a:xfrm>
            <a:off x="4143372" y="4179895"/>
            <a:ext cx="642942" cy="292837"/>
            <a:chOff x="4143372" y="4179895"/>
            <a:chExt cx="642942" cy="292837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143372" y="4460885"/>
              <a:ext cx="64294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38636" y="4179895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下箭头 41"/>
          <p:cNvSpPr/>
          <p:nvPr/>
        </p:nvSpPr>
        <p:spPr>
          <a:xfrm>
            <a:off x="2928926" y="2714620"/>
            <a:ext cx="214314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/>
          </a:p>
        </p:txBody>
      </p:sp>
      <p:grpSp>
        <p:nvGrpSpPr>
          <p:cNvPr id="36" name="组合 42"/>
          <p:cNvGrpSpPr/>
          <p:nvPr/>
        </p:nvGrpSpPr>
        <p:grpSpPr>
          <a:xfrm>
            <a:off x="1643042" y="3202544"/>
            <a:ext cx="3922967" cy="2666767"/>
            <a:chOff x="1643042" y="3202544"/>
            <a:chExt cx="3922967" cy="2666767"/>
          </a:xfrm>
        </p:grpSpPr>
        <p:sp>
          <p:nvSpPr>
            <p:cNvPr id="44" name="椭圆 43"/>
            <p:cNvSpPr/>
            <p:nvPr/>
          </p:nvSpPr>
          <p:spPr>
            <a:xfrm>
              <a:off x="2786050" y="3317877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928794" y="4246571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786050" y="5103827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86314" y="4246571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714744" y="4246571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43240" y="3202544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43042" y="4286256"/>
              <a:ext cx="2857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31362" y="5580001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8819" y="4261051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6657" y="3892170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219705" y="4274114"/>
            <a:ext cx="357190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4425" y="5572140"/>
            <a:ext cx="357190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2838" y="4286256"/>
            <a:ext cx="275956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6657" y="3929066"/>
            <a:ext cx="357190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57"/>
          <p:cNvGrpSpPr/>
          <p:nvPr/>
        </p:nvGrpSpPr>
        <p:grpSpPr>
          <a:xfrm>
            <a:off x="500034" y="642918"/>
            <a:ext cx="1000100" cy="1071569"/>
            <a:chOff x="214282" y="142852"/>
            <a:chExt cx="1000100" cy="1071569"/>
          </a:xfrm>
        </p:grpSpPr>
        <p:sp>
          <p:nvSpPr>
            <p:cNvPr id="5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 animBg="1"/>
      <p:bldP spid="54" grpId="0" animBg="1"/>
      <p:bldP spid="56" grpId="0" animBg="1"/>
      <p:bldP spid="55" grpId="0" animBg="1"/>
      <p:bldP spid="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142976" y="3563943"/>
          <a:ext cx="6715174" cy="2293950"/>
        </p:xfrm>
        <a:graphic>
          <a:graphicData uri="http://schemas.openxmlformats.org/drawingml/2006/table">
            <a:tbl>
              <a:tblPr/>
              <a:tblGrid>
                <a:gridCol w="805820"/>
                <a:gridCol w="872076"/>
                <a:gridCol w="838949"/>
                <a:gridCol w="838949"/>
                <a:gridCol w="839845"/>
                <a:gridCol w="839845"/>
                <a:gridCol w="839845"/>
                <a:gridCol w="839845"/>
              </a:tblGrid>
              <a:tr h="458790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71604" y="2460411"/>
            <a:ext cx="464347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没有任何最短路径得到修改！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1454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85852" y="3000372"/>
            <a:ext cx="707236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path[0][2]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071538" y="3786190"/>
          <a:ext cx="6858052" cy="2286017"/>
        </p:xfrm>
        <a:graphic>
          <a:graphicData uri="http://schemas.openxmlformats.org/drawingml/2006/table">
            <a:tbl>
              <a:tblPr/>
              <a:tblGrid>
                <a:gridCol w="822966"/>
                <a:gridCol w="890632"/>
                <a:gridCol w="856799"/>
                <a:gridCol w="856799"/>
                <a:gridCol w="857714"/>
                <a:gridCol w="857714"/>
                <a:gridCol w="857714"/>
                <a:gridCol w="857714"/>
              </a:tblGrid>
              <a:tr h="417173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21454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2976" y="250030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4348" y="2714620"/>
            <a:ext cx="7929618" cy="12995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path[3][0]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path[3][1]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000100" y="4206884"/>
          <a:ext cx="6643736" cy="2293950"/>
        </p:xfrm>
        <a:graphic>
          <a:graphicData uri="http://schemas.openxmlformats.org/drawingml/2006/table">
            <a:tbl>
              <a:tblPr/>
              <a:tblGrid>
                <a:gridCol w="797249"/>
                <a:gridCol w="862799"/>
                <a:gridCol w="830024"/>
                <a:gridCol w="830024"/>
                <a:gridCol w="830910"/>
                <a:gridCol w="830910"/>
                <a:gridCol w="830910"/>
                <a:gridCol w="830910"/>
              </a:tblGrid>
              <a:tr h="458790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16122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38100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38100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42910" y="217163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1472" y="2426196"/>
            <a:ext cx="7500990" cy="12995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0→1→2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path[0][2]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1→2→0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1→3→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000100" y="3857630"/>
          <a:ext cx="7000928" cy="2428890"/>
        </p:xfrm>
        <a:graphic>
          <a:graphicData uri="http://schemas.openxmlformats.org/drawingml/2006/table">
            <a:tbl>
              <a:tblPr/>
              <a:tblGrid>
                <a:gridCol w="840111"/>
                <a:gridCol w="909187"/>
                <a:gridCol w="874649"/>
                <a:gridCol w="874649"/>
                <a:gridCol w="875583"/>
                <a:gridCol w="875583"/>
                <a:gridCol w="875583"/>
                <a:gridCol w="875583"/>
              </a:tblGrid>
              <a:tr h="485778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20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16122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8596" y="200024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928662" y="3714752"/>
            <a:ext cx="642942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数组可以直接得到两个顶点之间的最短路径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[1][0]=6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285728"/>
          <a:ext cx="6786611" cy="2286015"/>
        </p:xfrm>
        <a:graphic>
          <a:graphicData uri="http://schemas.openxmlformats.org/drawingml/2006/table">
            <a:tbl>
              <a:tblPr/>
              <a:tblGrid>
                <a:gridCol w="814393"/>
                <a:gridCol w="881354"/>
                <a:gridCol w="847874"/>
                <a:gridCol w="847874"/>
                <a:gridCol w="848779"/>
                <a:gridCol w="848779"/>
                <a:gridCol w="848779"/>
                <a:gridCol w="848779"/>
              </a:tblGrid>
              <a:tr h="457203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14348" y="3000372"/>
            <a:ext cx="3676646" cy="45318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642910" y="3693715"/>
            <a:ext cx="3357586" cy="1092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][2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b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][3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（找到起点）</a:t>
            </a:r>
            <a:endParaRPr lang="en-US" altLang="zh-CN" sz="20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285728"/>
          <a:ext cx="6786611" cy="2286015"/>
        </p:xfrm>
        <a:graphic>
          <a:graphicData uri="http://schemas.openxmlformats.org/drawingml/2006/table">
            <a:tbl>
              <a:tblPr/>
              <a:tblGrid>
                <a:gridCol w="814393"/>
                <a:gridCol w="881354"/>
                <a:gridCol w="847874"/>
                <a:gridCol w="847874"/>
                <a:gridCol w="848779"/>
                <a:gridCol w="848779"/>
                <a:gridCol w="848779"/>
                <a:gridCol w="848779"/>
              </a:tblGrid>
              <a:tr h="457203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4508" y="2916792"/>
            <a:ext cx="3429024" cy="45318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lIns="144000" tIns="72000" bIns="72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最短路径：</a:t>
            </a:r>
            <a:endParaRPr lang="zh-CN" altLang="en-US" sz="20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14" y="3836591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得到的顶点序列为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1→3→2→0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14810" y="4050905"/>
            <a:ext cx="428628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161490" y="4681949"/>
            <a:ext cx="2696658" cy="2080824"/>
            <a:chOff x="2214546" y="536107"/>
            <a:chExt cx="2696658" cy="2080824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406260" y="232409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335758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214422"/>
            <a:ext cx="8715436" cy="3830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Floyd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//Floyd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求多源最短路径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A[MAXV][MAXV];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path[MAXV][MAXV];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给数组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A[i][j]=g.edges[i][j];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i!=j &amp;&amp; g.edges[i][j]&lt;INF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path[i][j]=i;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path[i][j]=-1;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8715436" cy="3504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k=0;k&lt;g.n;k++)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Ak[i][j]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i=0;i&lt;g.n;i++)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j=0;j&lt;g.n;j++)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A[i][j]&gt;A[i][k]+A[k][j]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  </a:t>
            </a:r>
            <a:r>
              <a:rPr lang="en-US" altLang="zh-CN" sz="18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A[i][j]=A[i][k]+A[k][j];</a:t>
            </a:r>
            <a:endParaRPr lang="zh-CN" altLang="zh-CN" sz="1800" smtClean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</a:t>
            </a:r>
            <a:r>
              <a:rPr lang="en-US" altLang="zh-CN" sz="18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path[i][j]= path[k][j];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Dispath(A,path,g.n);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输出最短路径和长度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5786" y="4286256"/>
            <a:ext cx="3505835" cy="2116577"/>
            <a:chOff x="1428728" y="1722415"/>
            <a:chExt cx="3505835" cy="2116577"/>
          </a:xfrm>
        </p:grpSpPr>
        <p:sp>
          <p:nvSpPr>
            <p:cNvPr id="9" name="椭圆 8"/>
            <p:cNvSpPr/>
            <p:nvPr/>
          </p:nvSpPr>
          <p:spPr>
            <a:xfrm>
              <a:off x="1428728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1722415"/>
              <a:ext cx="428628" cy="4286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00562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1830304" y="2052553"/>
              <a:ext cx="1197112" cy="1268550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6"/>
              <a:endCxn id="19" idx="2"/>
            </p:cNvCxnSpPr>
            <p:nvPr/>
          </p:nvCxnSpPr>
          <p:spPr>
            <a:xfrm>
              <a:off x="1857356" y="3436927"/>
              <a:ext cx="1724036" cy="1588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18" idx="1"/>
            </p:cNvCxnSpPr>
            <p:nvPr/>
          </p:nvCxnSpPr>
          <p:spPr>
            <a:xfrm rot="16200000" flipH="1">
              <a:off x="3366221" y="2088272"/>
              <a:ext cx="554170" cy="554170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43108" y="3500438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478966">
              <a:off x="3505803" y="2228680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112240">
              <a:off x="1628363" y="2231227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857620" y="2579671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581392" y="3222613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8" idx="5"/>
              <a:endCxn id="11" idx="1"/>
            </p:cNvCxnSpPr>
            <p:nvPr/>
          </p:nvCxnSpPr>
          <p:spPr>
            <a:xfrm rot="16200000" flipH="1">
              <a:off x="4223477" y="2945528"/>
              <a:ext cx="339856" cy="339856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9" idx="6"/>
              <a:endCxn id="11" idx="2"/>
            </p:cNvCxnSpPr>
            <p:nvPr/>
          </p:nvCxnSpPr>
          <p:spPr>
            <a:xfrm>
              <a:off x="4010020" y="3436927"/>
              <a:ext cx="4905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8715436" cy="6484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36000" bIns="36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A[][MAXV],int path[][MAXV],int n)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输出所有的最短路径和长度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(A[i][j]!=INF &amp;&amp; i!=j)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之间存在路径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vector&lt;int&gt; apath;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的最短逆路径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printf(“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:",i,j,A[i][j]);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apath.push_back(j);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路径上添加终点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int pre=path[i][j];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while (pre!=i)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路径上添加中间点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apath.push_back(pre);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pre=path[i][pre];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cout &lt;&lt; i;		    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输出起点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for (int k=apath.size()-1;k&gt;=0;k--)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printf("-&gt;%d",apath[k]);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反向输出路径上的其他顶点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1142984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上述弗洛伊德算法中有三重循环，其时间复杂度为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1969555"/>
            <a:ext cx="5214974" cy="9726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适合含负权的图求最短路径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不适合含负权回路的图求最短路径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2910" y="1929575"/>
            <a:ext cx="1428760" cy="927921"/>
            <a:chOff x="428596" y="715129"/>
            <a:chExt cx="1955562" cy="927921"/>
          </a:xfrm>
        </p:grpSpPr>
        <p:pic>
          <p:nvPicPr>
            <p:cNvPr id="8" name="Oval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715129"/>
              <a:ext cx="1955562" cy="92792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17487" y="1008612"/>
              <a:ext cx="992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的邻接矩阵中获取所有边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42918"/>
            <a:ext cx="8643998" cy="2047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由于是无向图，将邻接矩阵上三角部分的所有边存放在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中，每一条边对应的列表为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分别为边的头尾顶点，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为边的权值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按权值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递增排序后做上述操作。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的元素类型如下：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01256"/>
            <a:ext cx="8072494" cy="39138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边向量元素类型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边的起始顶点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边的终止顶点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Edge(int u,int v,int w)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this-&gt;u=u;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this-&gt;v=v;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this-&gt;w=w;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operator&lt;(const Edge&amp; s) const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w&lt;s.w;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用于按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8596" y="1285860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8.7.1 </a:t>
            </a:r>
            <a:r>
              <a:rPr lang="zh-CN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什么是拓扑排序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428604"/>
            <a:ext cx="32147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8.7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7858180" cy="1722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G=(V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是一个具有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个顶点的有向图，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称为一个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拓扑序列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，当且仅当该顶点序列满足下列条件：若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是图中的有向边或者从顶点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有一条路径，则在序列中顶点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必须排在顶点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92880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有向</a:t>
            </a:r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图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43504" y="4429132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72264" y="4429132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>
            <a:stCxn id="10" idx="6"/>
            <a:endCxn id="11" idx="2"/>
          </p:cNvCxnSpPr>
          <p:nvPr/>
        </p:nvCxnSpPr>
        <p:spPr>
          <a:xfrm>
            <a:off x="5643570" y="4679165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143504" y="5000636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2264" y="5000636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stCxn id="14" idx="6"/>
            <a:endCxn id="16" idx="2"/>
          </p:cNvCxnSpPr>
          <p:nvPr/>
        </p:nvCxnSpPr>
        <p:spPr>
          <a:xfrm>
            <a:off x="5643570" y="5250669"/>
            <a:ext cx="92869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290" y="478632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9" name="左右箭头 18"/>
          <p:cNvSpPr/>
          <p:nvPr/>
        </p:nvSpPr>
        <p:spPr>
          <a:xfrm>
            <a:off x="3643306" y="4857760"/>
            <a:ext cx="714380" cy="285752"/>
          </a:xfrm>
          <a:prstGeom prst="left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48" y="5789881"/>
            <a:ext cx="7858180" cy="568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在一个有向图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中找一个拓扑序列的过程称为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928662" y="1571612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/>
                <a:gridCol w="2773362"/>
                <a:gridCol w="2438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09600" y="381000"/>
            <a:ext cx="8229600" cy="7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sz="20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747686" y="1175050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928794" y="1142984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079731" y="1142984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1928794" y="3303572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041631" y="2727309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95694" y="2184384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853125" y="3230547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203319" y="1430322"/>
            <a:ext cx="720725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2360606" y="1430322"/>
            <a:ext cx="720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2205050" y="1528749"/>
            <a:ext cx="928665" cy="182244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349512" y="3071810"/>
            <a:ext cx="722290" cy="39051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3467112" y="2571744"/>
            <a:ext cx="390508" cy="257165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500430" y="1500175"/>
            <a:ext cx="2425720" cy="18033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2385997" y="3563922"/>
            <a:ext cx="3492000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395654" y="1600187"/>
            <a:ext cx="468000" cy="64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42910" y="4143380"/>
            <a:ext cx="446563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643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 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 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1285852" y="4572008"/>
            <a:ext cx="2714644" cy="1481562"/>
            <a:chOff x="1142976" y="4714884"/>
            <a:chExt cx="2714644" cy="1481562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60618" y="5857892"/>
              <a:ext cx="1197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3112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059102" y="5715015"/>
              <a:ext cx="285752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428736"/>
            <a:ext cx="7929618" cy="16452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）从有向图中选择一个没有前驱（即入度为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）的顶点并且输出它。</a:t>
            </a:r>
          </a:p>
          <a:p>
            <a:pPr algn="l"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）从图中删去该顶点，并且删去从该顶点发出的全部有向边。</a:t>
            </a:r>
          </a:p>
          <a:p>
            <a:pPr algn="l"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）重复上述两步，直到剩余的图中不再存在没有前驱的顶点为止。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857232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拓扑排序的过程如下：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5933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拓扑排序的结果有两种：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1071546"/>
            <a:ext cx="7000924" cy="1876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一种是图中全部顶点都被输出，即得到包含全部顶点的拓扑序列，称为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成功的拓扑排序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另一种就是图中顶点未被全部输出，即只能得到部分顶点的拓扑序列，称为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失败的拓扑排序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500298" y="2857496"/>
            <a:ext cx="2786082" cy="909702"/>
            <a:chOff x="1571604" y="2633656"/>
            <a:chExt cx="2786082" cy="909702"/>
          </a:xfrm>
        </p:grpSpPr>
        <p:sp>
          <p:nvSpPr>
            <p:cNvPr id="6" name="TextBox 5"/>
            <p:cNvSpPr txBox="1"/>
            <p:nvPr/>
          </p:nvSpPr>
          <p:spPr>
            <a:xfrm>
              <a:off x="1571604" y="314324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说明有向图中存在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回路。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2688418" y="2883689"/>
              <a:ext cx="50006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22325" y="11287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71675" y="10906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32138" y="10906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82586" y="3213100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94038" y="2636838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848100" y="20939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40425" y="3140075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60475" y="1339850"/>
            <a:ext cx="720725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427288" y="1339850"/>
            <a:ext cx="684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339975" y="1555750"/>
            <a:ext cx="865188" cy="165735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503488" y="2992438"/>
            <a:ext cx="647700" cy="36036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506788" y="2500306"/>
            <a:ext cx="422270" cy="257182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538538" y="1439862"/>
            <a:ext cx="2462222" cy="17748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528888" y="3463925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3471862" y="1547812"/>
            <a:ext cx="457195" cy="5953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4213" y="4141121"/>
            <a:ext cx="345598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产生一个拓扑序列：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排序完成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8.7.2 </a:t>
            </a:r>
            <a:r>
              <a:rPr lang="zh-CN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拓扑排序算法设计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142984"/>
            <a:ext cx="8429684" cy="213747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在设计拓扑排序算法时，假设给定的有向图采用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需要考虑顶点的入度，为此设计一个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，先通过邻接表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拓扑排序是设计要点如下：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3429000"/>
            <a:ext cx="7643866" cy="21631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在某个时刻，可以有多个入度为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的顶点，为此设置一个栈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，以存放多个入度为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的顶点，栈中的顶点的都是入度为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时，将顶点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输出，同时删去该顶点的所有出边，实际上没有必要真的删去这些出边，只需要将顶点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的所有出边邻接点的入度减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就可以了。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282" y="357166"/>
            <a:ext cx="8715436" cy="5523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(AdjGraph&amp; G)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stack&lt;int&gt; st;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ind[MAXV];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记录每个顶点的入度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memset(ind,0,sizeof(ind));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ArcNode* 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求所有顶点的入度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p=G.adjlist[i].firstarc;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的所有出边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存在有向边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&lt;i,w&gt;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ind[w]++;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将所有入度为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的顶点进栈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ind[i]==0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st.push(i);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357166"/>
            <a:ext cx="8286808" cy="45398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(!st.empty())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i=st.top(); st.pop();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printf("%d ",i);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输出拓扑序列中的一个顶点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p=G.adjlist[i].firstarc;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邻接点为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ind[w]--;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ind[w]==0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入度为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st.push(w);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492919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2214546" y="428604"/>
            <a:ext cx="3000396" cy="1357322"/>
            <a:chOff x="1792855" y="721288"/>
            <a:chExt cx="2474523" cy="986268"/>
          </a:xfrm>
        </p:grpSpPr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3519174" y="853978"/>
              <a:ext cx="467751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2781871" y="856949"/>
              <a:ext cx="468742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055470" y="844076"/>
              <a:ext cx="48162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3"/>
                </a:cxn>
              </a:cxnLst>
              <a:rect l="0" t="0" r="r" b="b"/>
              <a:pathLst>
                <a:path w="555" h="3">
                  <a:moveTo>
                    <a:pt x="0" y="0"/>
                  </a:moveTo>
                  <a:lnTo>
                    <a:pt x="555" y="3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1996010" y="924285"/>
              <a:ext cx="566851" cy="520861"/>
            </a:xfrm>
            <a:custGeom>
              <a:avLst/>
              <a:gdLst/>
              <a:ahLst/>
              <a:cxnLst>
                <a:cxn ang="0">
                  <a:pos x="0" y="600"/>
                </a:cxn>
                <a:cxn ang="0">
                  <a:pos x="653" y="0"/>
                </a:cxn>
              </a:cxnLst>
              <a:rect l="0" t="0" r="r" b="b"/>
              <a:pathLst>
                <a:path w="653" h="600">
                  <a:moveTo>
                    <a:pt x="0" y="600"/>
                  </a:moveTo>
                  <a:lnTo>
                    <a:pt x="65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3480525" y="944089"/>
              <a:ext cx="547031" cy="513929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630" y="0"/>
                </a:cxn>
              </a:cxnLst>
              <a:rect l="0" t="0" r="r" b="b"/>
              <a:pathLst>
                <a:path w="630" h="592">
                  <a:moveTo>
                    <a:pt x="0" y="592"/>
                  </a:moveTo>
                  <a:lnTo>
                    <a:pt x="630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1792855" y="724258"/>
              <a:ext cx="270543" cy="26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2539077" y="721288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3250614" y="724258"/>
              <a:ext cx="270543" cy="26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3996835" y="721288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1792855" y="1439204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3250614" y="1439204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2072317" y="1576846"/>
              <a:ext cx="1181270" cy="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56" y="0"/>
                </a:cxn>
              </a:cxnLst>
              <a:rect l="0" t="0" r="r" b="b"/>
              <a:pathLst>
                <a:path w="1356" h="4">
                  <a:moveTo>
                    <a:pt x="0" y="4"/>
                  </a:moveTo>
                  <a:lnTo>
                    <a:pt x="135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571744"/>
            <a:ext cx="2714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下箭头 21"/>
          <p:cNvSpPr/>
          <p:nvPr/>
        </p:nvSpPr>
        <p:spPr>
          <a:xfrm>
            <a:off x="3428992" y="1928802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01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04603"/>
            <a:ext cx="8643998" cy="371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//Kruskal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算法输出最小生成树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vset[MAXV];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建立数组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vector&lt;Edge&gt; E;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建立存放所有边的向量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由图的邻接矩阵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产生边向量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(g.edges[i][j]!=0 &amp;&amp; g.edges[i][j]!=INF &amp;&amp; i&lt;j)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E.push_back(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Edge(i,j,g.edges[i][j])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(E.begin(),E.end());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按权值递增排序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 vset[i]=i;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0232" y="1214422"/>
            <a:ext cx="6357982" cy="95766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80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拓扑排序中栈仅仅用于存放所有入度为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的顶点，不必考虑先后顺序，可以用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替代栈。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85786" y="1214422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8860" y="285728"/>
            <a:ext cx="414340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8.8 AOE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网与关键路径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357298"/>
            <a:ext cx="8358246" cy="216736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若用一个带权有向图（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）描述工程的预计进度，以顶点表示事件，有向边表示活动，边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表示完成活动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所需的时间（比如天数），或者说活动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持续时间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只有一个入度为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，和一个出度为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汇点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571604" y="3714752"/>
            <a:ext cx="5572164" cy="2143140"/>
            <a:chOff x="1000100" y="2714620"/>
            <a:chExt cx="5572164" cy="2143140"/>
          </a:xfrm>
        </p:grpSpPr>
        <p:sp>
          <p:nvSpPr>
            <p:cNvPr id="9" name="椭圆 8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6"/>
              <a:endCxn id="11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5"/>
              <a:endCxn id="12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638790">
              <a:off x="1301621" y="2986530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3491" y="3476625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0" idx="6"/>
              <a:endCxn id="2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6"/>
              <a:endCxn id="20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7"/>
              <a:endCxn id="2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5"/>
              <a:endCxn id="2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21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6"/>
              <a:endCxn id="2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6"/>
              <a:endCxn id="2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6"/>
              <a:endCxn id="22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8926" y="6000768"/>
            <a:ext cx="3143272" cy="5258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汇点：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285728"/>
            <a:ext cx="8715436" cy="1962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网中，从源点到汇点的所有路径中，具有最大路径长度的路径称为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关键路径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。完成整个工程的最短时间就是网中关键路径的长度。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关键路径上的活动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，或者说关键路径是由关键活动构成的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只要找出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网中的全部关键活动，也就找到了全部关键路径了。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643042" y="2500306"/>
            <a:ext cx="5572164" cy="2143140"/>
            <a:chOff x="1000100" y="2714620"/>
            <a:chExt cx="5572164" cy="2143140"/>
          </a:xfrm>
        </p:grpSpPr>
        <p:sp>
          <p:nvSpPr>
            <p:cNvPr id="9" name="椭圆 8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6"/>
              <a:endCxn id="11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5"/>
              <a:endCxn id="12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638790">
              <a:off x="1301621" y="2986530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3491" y="3476625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0" idx="6"/>
              <a:endCxn id="2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6"/>
              <a:endCxn id="20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7"/>
              <a:endCxn id="2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5"/>
              <a:endCxn id="2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21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6"/>
              <a:endCxn id="2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6"/>
              <a:endCxn id="2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6"/>
              <a:endCxn id="22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71538" y="4929198"/>
            <a:ext cx="7215238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关键路径：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→ B → E → F → 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→ B → E → G → I</a:t>
            </a:r>
          </a:p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关键活动：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zh-CN" altLang="en-US" sz="2000" baseline="-25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57204" y="711554"/>
            <a:ext cx="845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）事件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的最早开始和最迟开始时间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事件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的最早开始时间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：规定源点事件的最早开始时间为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。定义图中任一事件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的最早开始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所有路径长度的最大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2285992"/>
            <a:ext cx="7531125" cy="8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		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为源点时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)=MAX{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936656" y="3500438"/>
            <a:ext cx="7135806" cy="2592388"/>
            <a:chOff x="611188" y="3860800"/>
            <a:chExt cx="7135806" cy="2592388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103556" cy="7386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这是为什么源点要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唯一！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FF00FF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dirty="0" err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(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143108" y="6215082"/>
              <a:ext cx="1643074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472" y="21429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求关键路径的过程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事件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的最迟开始时间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：定义在不影响整个工程进度的前提下，事件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必须发生的时间称为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的最迟开始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应等于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到汇点的最长路径长度之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差：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7500990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)=MIN{le(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1181106" y="3286124"/>
            <a:ext cx="7105670" cy="2592387"/>
            <a:chOff x="395288" y="3500438"/>
            <a:chExt cx="7105670" cy="2592387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FF00FF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)=?</a:t>
                </a:r>
                <a:endPara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534114"/>
              <a:ext cx="2857520" cy="7386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这是为什么汇点要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唯一！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642910" y="5500702"/>
              <a:ext cx="1785950" cy="14400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64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714348" y="428604"/>
            <a:ext cx="507209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）活动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857223" y="2571744"/>
            <a:ext cx="7893899" cy="93871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活动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的最早开始时间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指该活动起点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事件的最早开始时间，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)=ee(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46225" y="1282689"/>
            <a:ext cx="3382965" cy="1228725"/>
            <a:chOff x="929" y="2746"/>
            <a:chExt cx="1906" cy="774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609" y="2881"/>
              <a:ext cx="461" cy="34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活动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575" y="3180"/>
              <a:ext cx="596" cy="34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时间为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746"/>
              <a:ext cx="454" cy="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ee(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746"/>
              <a:ext cx="454" cy="19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3825579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活动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的最迟开始时间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指终点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事件的最迟开始时间与该活动所需时间之差，即：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65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642910" y="1118324"/>
            <a:ext cx="8072494" cy="8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对于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每个活动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，则称活动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为关键活动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关键活动来说，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不存在富余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1000100" y="2714620"/>
            <a:ext cx="5572164" cy="2143140"/>
            <a:chOff x="1000100" y="2714620"/>
            <a:chExt cx="5572164" cy="2143140"/>
          </a:xfrm>
        </p:grpSpPr>
        <p:sp>
          <p:nvSpPr>
            <p:cNvPr id="6" name="椭圆 5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3491" y="34671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630776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）求关键活动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66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54064" y="4250818"/>
            <a:ext cx="6746894" cy="20186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(E)=MAX(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)}=MAX{7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42844" y="214290"/>
            <a:ext cx="14287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8.13】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95288" y="3214686"/>
            <a:ext cx="7704137" cy="8617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endParaRPr kumimoji="1"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928794" y="2714620"/>
            <a:ext cx="5400000" cy="18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381103" y="500042"/>
            <a:ext cx="5905541" cy="2143140"/>
            <a:chOff x="666723" y="2714620"/>
            <a:chExt cx="5905541" cy="2143140"/>
          </a:xfrm>
        </p:grpSpPr>
        <p:sp>
          <p:nvSpPr>
            <p:cNvPr id="41" name="椭圆 40"/>
            <p:cNvSpPr/>
            <p:nvPr/>
          </p:nvSpPr>
          <p:spPr>
            <a:xfrm>
              <a:off x="666723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843069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843069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843069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stCxn id="41" idx="7"/>
              <a:endCxn id="42" idx="2"/>
            </p:cNvCxnSpPr>
            <p:nvPr/>
          </p:nvCxnSpPr>
          <p:spPr>
            <a:xfrm rot="5400000" flipH="1" flipV="1">
              <a:off x="1158702" y="2884810"/>
              <a:ext cx="562310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6"/>
              <a:endCxn id="43" idx="2"/>
            </p:cNvCxnSpPr>
            <p:nvPr/>
          </p:nvCxnSpPr>
          <p:spPr>
            <a:xfrm>
              <a:off x="1100114" y="3729905"/>
              <a:ext cx="742955" cy="15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5"/>
              <a:endCxn id="44" idx="2"/>
            </p:cNvCxnSpPr>
            <p:nvPr/>
          </p:nvCxnSpPr>
          <p:spPr>
            <a:xfrm rot="16200000" flipH="1">
              <a:off x="1134888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9638790">
              <a:off x="994460" y="3034693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2976" y="3517775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2111226">
              <a:off x="917538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143240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>
              <a:stCxn id="42" idx="6"/>
              <a:endCxn id="52" idx="1"/>
            </p:cNvCxnSpPr>
            <p:nvPr/>
          </p:nvCxnSpPr>
          <p:spPr>
            <a:xfrm>
              <a:off x="2276460" y="3006867"/>
              <a:ext cx="930249" cy="22893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3" idx="6"/>
              <a:endCxn id="52" idx="3"/>
            </p:cNvCxnSpPr>
            <p:nvPr/>
          </p:nvCxnSpPr>
          <p:spPr>
            <a:xfrm flipV="1">
              <a:off x="2276460" y="3557255"/>
              <a:ext cx="930249" cy="17265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7"/>
              <a:endCxn id="55" idx="2"/>
            </p:cNvCxnSpPr>
            <p:nvPr/>
          </p:nvCxnSpPr>
          <p:spPr>
            <a:xfrm rot="5400000" flipH="1" flipV="1">
              <a:off x="4028994" y="2426092"/>
              <a:ext cx="293877" cy="1325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2" idx="5"/>
              <a:endCxn id="56" idx="2"/>
            </p:cNvCxnSpPr>
            <p:nvPr/>
          </p:nvCxnSpPr>
          <p:spPr>
            <a:xfrm rot="16200000" flipH="1">
              <a:off x="4061465" y="3008952"/>
              <a:ext cx="228935" cy="1325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4" idx="6"/>
              <a:endCxn id="53" idx="2"/>
            </p:cNvCxnSpPr>
            <p:nvPr/>
          </p:nvCxnSpPr>
          <p:spPr>
            <a:xfrm>
              <a:off x="2276460" y="4500570"/>
              <a:ext cx="2562242" cy="1298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4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6" idx="6"/>
              <a:endCxn id="54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3" idx="6"/>
              <a:endCxn id="54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142976" y="3429000"/>
            <a:ext cx="7000924" cy="18801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=MAX{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=MAX(18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11}=18</a:t>
            </a:r>
          </a:p>
        </p:txBody>
      </p:sp>
      <p:sp>
        <p:nvSpPr>
          <p:cNvPr id="37" name="右箭头 36"/>
          <p:cNvSpPr/>
          <p:nvPr/>
        </p:nvSpPr>
        <p:spPr>
          <a:xfrm>
            <a:off x="1928794" y="2714620"/>
            <a:ext cx="5400000" cy="18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928662" y="3741999"/>
            <a:ext cx="5929354" cy="17416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le(I)=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(I)=18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le(H)=le(I)-c(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)=14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le(G)=le(I)-c(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)=14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le(F)=le(I)-c(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14282" y="3207601"/>
            <a:ext cx="850112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扑序列为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IHGFEDCBA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le(v)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37" name="左箭头 36"/>
          <p:cNvSpPr/>
          <p:nvPr/>
        </p:nvSpPr>
        <p:spPr>
          <a:xfrm>
            <a:off x="1857356" y="2714620"/>
            <a:ext cx="5400000" cy="21431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807179"/>
            <a:ext cx="8929718" cy="5086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k=1;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当前构造生成树第几条边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j=0;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(k&lt;g.n)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u1=E[j].u;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v1=E[j].v;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取一条边的起始和终止顶点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sn1=vset[u1];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sn2=vset[v1];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sn1!=sn2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两顶点属不同集合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cout&lt;&lt;"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(“&lt;&lt;u1&lt;&lt;",”&lt;&lt;v1&lt;&lt;"),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E[j].w &lt;&lt; endl;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i=0;i&lt;g.n;i++)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vset[i]==sn2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vset[i]=sn1;</a:t>
            </a:r>
            <a:endParaRPr lang="zh-CN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71472" y="3429000"/>
            <a:ext cx="8072494" cy="21571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le(E)=MIN(le(F)-c(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le(G)-c(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)}={7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7}=7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le(D)=le(H)-c(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)=12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le(C)=le(E)-c(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le(B)=le(E)-c(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le(A)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=MIN(le(B)-c(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le(C)-c(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le(D)-c(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)}={0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7}=0</a:t>
            </a:r>
          </a:p>
        </p:txBody>
      </p:sp>
      <p:sp>
        <p:nvSpPr>
          <p:cNvPr id="37" name="左箭头 36"/>
          <p:cNvSpPr/>
          <p:nvPr/>
        </p:nvSpPr>
        <p:spPr>
          <a:xfrm>
            <a:off x="1857356" y="2714620"/>
            <a:ext cx="5400000" cy="21431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6645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70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42910" y="3071810"/>
            <a:ext cx="7858180" cy="275726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计算各活动的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e(a)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l(a)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d(a)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)=le(B)-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6=0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)=le(C)-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4=2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)=le(D)-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5=7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)=le(E)-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1=6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)=le(E)-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1=6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39" name="椭圆 38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stCxn id="39" idx="7"/>
              <a:endCxn id="4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6"/>
              <a:endCxn id="41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9" idx="5"/>
              <a:endCxn id="42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2111226">
              <a:off x="1185839" y="416645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40" idx="6"/>
              <a:endCxn id="5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1" idx="6"/>
              <a:endCxn id="50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0" idx="7"/>
              <a:endCxn id="5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0" idx="5"/>
              <a:endCxn id="5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2" idx="6"/>
              <a:endCxn id="51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6"/>
              <a:endCxn id="52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71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3357562"/>
            <a:ext cx="8215370" cy="23129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(D)=5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)=le(H)-2=12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)=le(F)-9=7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)=le(G)-7=7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)-4=14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)=le(I)-2=16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14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)=le(I)-4=14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2" name="组合 35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38" name="椭圆 37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8" idx="7"/>
              <a:endCxn id="39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6"/>
              <a:endCxn id="40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5"/>
              <a:endCxn id="41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>
              <a:stCxn id="39" idx="6"/>
              <a:endCxn id="49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0" idx="6"/>
              <a:endCxn id="49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7"/>
              <a:endCxn id="52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5"/>
              <a:endCxn id="53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50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6"/>
              <a:endCxn id="51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1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6"/>
              <a:endCxn id="51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72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14348" y="3143248"/>
            <a:ext cx="8062913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由此可知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2" name="组合 35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38" name="椭圆 37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8" idx="7"/>
              <a:endCxn id="39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6"/>
              <a:endCxn id="40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5"/>
              <a:endCxn id="41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>
              <a:stCxn id="39" idx="6"/>
              <a:endCxn id="49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0" idx="6"/>
              <a:endCxn id="49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7"/>
              <a:endCxn id="52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5"/>
              <a:endCxn id="53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50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6"/>
              <a:endCxn id="51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1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6"/>
              <a:endCxn id="51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73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428628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3*. </a:t>
            </a:r>
            <a:r>
              <a:rPr lang="zh-CN" altLang="zh-CN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改进的克鲁斯卡尔算法设计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6430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连通分量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250030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并查集</a:t>
            </a:r>
            <a:r>
              <a:rPr lang="zh-CN" altLang="en-US" sz="2000" smtClean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中的一个子集</a:t>
            </a:r>
            <a:endParaRPr lang="zh-CN" altLang="en-US" sz="2000" smtClean="0">
              <a:solidFill>
                <a:srgbClr val="0066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428860" y="2071678"/>
            <a:ext cx="142876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643050"/>
            <a:ext cx="7858180" cy="3625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parent[MAXV];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并查集存储结构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rnk[MAXV];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存储结点的秩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并查集初始化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parent[i]=i;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rnk[i]=0;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并查集初始化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和合并算法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57148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利用并查集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的克鲁斯卡尔算法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 smtClean="0"/>
              <a:t>/73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5856</TotalTime>
  <Words>6843</Words>
  <Application>Microsoft Office PowerPoint</Application>
  <PresentationFormat>全屏显示(4:3)</PresentationFormat>
  <Paragraphs>1375</Paragraphs>
  <Slides>73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3186</cp:revision>
  <dcterms:created xsi:type="dcterms:W3CDTF">2004-03-31T23:50:14Z</dcterms:created>
  <dcterms:modified xsi:type="dcterms:W3CDTF">2022-06-06T06:19:09Z</dcterms:modified>
</cp:coreProperties>
</file>