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17"/>
  </p:notesMasterIdLst>
  <p:handoutMasterIdLst>
    <p:handoutMasterId r:id="rId118"/>
  </p:handoutMasterIdLst>
  <p:sldIdLst>
    <p:sldId id="670" r:id="rId2"/>
    <p:sldId id="546" r:id="rId3"/>
    <p:sldId id="653" r:id="rId4"/>
    <p:sldId id="758" r:id="rId5"/>
    <p:sldId id="796" r:id="rId6"/>
    <p:sldId id="797" r:id="rId7"/>
    <p:sldId id="654" r:id="rId8"/>
    <p:sldId id="800" r:id="rId9"/>
    <p:sldId id="714" r:id="rId10"/>
    <p:sldId id="801" r:id="rId11"/>
    <p:sldId id="836" r:id="rId12"/>
    <p:sldId id="807" r:id="rId13"/>
    <p:sldId id="808" r:id="rId14"/>
    <p:sldId id="839" r:id="rId15"/>
    <p:sldId id="841" r:id="rId16"/>
    <p:sldId id="810" r:id="rId17"/>
    <p:sldId id="845" r:id="rId18"/>
    <p:sldId id="844" r:id="rId19"/>
    <p:sldId id="846" r:id="rId20"/>
    <p:sldId id="811" r:id="rId21"/>
    <p:sldId id="812" r:id="rId22"/>
    <p:sldId id="814" r:id="rId23"/>
    <p:sldId id="815" r:id="rId24"/>
    <p:sldId id="847" r:id="rId25"/>
    <p:sldId id="816" r:id="rId26"/>
    <p:sldId id="827" r:id="rId27"/>
    <p:sldId id="828" r:id="rId28"/>
    <p:sldId id="829" r:id="rId29"/>
    <p:sldId id="850" r:id="rId30"/>
    <p:sldId id="852" r:id="rId31"/>
    <p:sldId id="851" r:id="rId32"/>
    <p:sldId id="853" r:id="rId33"/>
    <p:sldId id="854" r:id="rId34"/>
    <p:sldId id="855" r:id="rId35"/>
    <p:sldId id="856" r:id="rId36"/>
    <p:sldId id="857" r:id="rId37"/>
    <p:sldId id="858" r:id="rId38"/>
    <p:sldId id="859" r:id="rId39"/>
    <p:sldId id="860" r:id="rId40"/>
    <p:sldId id="861" r:id="rId41"/>
    <p:sldId id="862" r:id="rId42"/>
    <p:sldId id="863" r:id="rId43"/>
    <p:sldId id="864" r:id="rId44"/>
    <p:sldId id="865" r:id="rId45"/>
    <p:sldId id="866" r:id="rId46"/>
    <p:sldId id="867" r:id="rId47"/>
    <p:sldId id="868" r:id="rId48"/>
    <p:sldId id="869" r:id="rId49"/>
    <p:sldId id="870" r:id="rId50"/>
    <p:sldId id="873" r:id="rId51"/>
    <p:sldId id="874" r:id="rId52"/>
    <p:sldId id="875" r:id="rId53"/>
    <p:sldId id="876" r:id="rId54"/>
    <p:sldId id="877" r:id="rId55"/>
    <p:sldId id="884" r:id="rId56"/>
    <p:sldId id="885" r:id="rId57"/>
    <p:sldId id="886" r:id="rId58"/>
    <p:sldId id="887" r:id="rId59"/>
    <p:sldId id="888" r:id="rId60"/>
    <p:sldId id="889" r:id="rId61"/>
    <p:sldId id="890" r:id="rId62"/>
    <p:sldId id="891" r:id="rId63"/>
    <p:sldId id="892" r:id="rId64"/>
    <p:sldId id="893" r:id="rId65"/>
    <p:sldId id="894" r:id="rId66"/>
    <p:sldId id="895" r:id="rId67"/>
    <p:sldId id="896" r:id="rId68"/>
    <p:sldId id="897" r:id="rId69"/>
    <p:sldId id="898" r:id="rId70"/>
    <p:sldId id="899" r:id="rId71"/>
    <p:sldId id="900" r:id="rId72"/>
    <p:sldId id="901" r:id="rId73"/>
    <p:sldId id="902" r:id="rId74"/>
    <p:sldId id="903" r:id="rId75"/>
    <p:sldId id="904" r:id="rId76"/>
    <p:sldId id="905" r:id="rId77"/>
    <p:sldId id="912" r:id="rId78"/>
    <p:sldId id="913" r:id="rId79"/>
    <p:sldId id="914" r:id="rId80"/>
    <p:sldId id="915" r:id="rId81"/>
    <p:sldId id="940" r:id="rId82"/>
    <p:sldId id="941" r:id="rId83"/>
    <p:sldId id="942" r:id="rId84"/>
    <p:sldId id="921" r:id="rId85"/>
    <p:sldId id="922" r:id="rId86"/>
    <p:sldId id="927" r:id="rId87"/>
    <p:sldId id="987" r:id="rId88"/>
    <p:sldId id="943" r:id="rId89"/>
    <p:sldId id="944" r:id="rId90"/>
    <p:sldId id="945" r:id="rId91"/>
    <p:sldId id="946" r:id="rId92"/>
    <p:sldId id="947" r:id="rId93"/>
    <p:sldId id="948" r:id="rId94"/>
    <p:sldId id="949" r:id="rId95"/>
    <p:sldId id="950" r:id="rId96"/>
    <p:sldId id="951" r:id="rId97"/>
    <p:sldId id="955" r:id="rId98"/>
    <p:sldId id="956" r:id="rId99"/>
    <p:sldId id="957" r:id="rId100"/>
    <p:sldId id="962" r:id="rId101"/>
    <p:sldId id="964" r:id="rId102"/>
    <p:sldId id="965" r:id="rId103"/>
    <p:sldId id="966" r:id="rId104"/>
    <p:sldId id="967" r:id="rId105"/>
    <p:sldId id="968" r:id="rId106"/>
    <p:sldId id="972" r:id="rId107"/>
    <p:sldId id="973" r:id="rId108"/>
    <p:sldId id="974" r:id="rId109"/>
    <p:sldId id="979" r:id="rId110"/>
    <p:sldId id="980" r:id="rId111"/>
    <p:sldId id="981" r:id="rId112"/>
    <p:sldId id="982" r:id="rId113"/>
    <p:sldId id="983" r:id="rId114"/>
    <p:sldId id="984" r:id="rId115"/>
    <p:sldId id="986" r:id="rId116"/>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FF"/>
    <a:srgbClr val="0000FF"/>
    <a:srgbClr val="009900"/>
    <a:srgbClr val="006600"/>
    <a:srgbClr val="FF3399"/>
    <a:srgbClr val="339933"/>
    <a:srgbClr val="3333FF"/>
    <a:srgbClr val="6600CC"/>
    <a:srgbClr val="000000"/>
    <a:srgbClr val="0033CC"/>
  </p:clrMru>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4591" autoAdjust="0"/>
  </p:normalViewPr>
  <p:slideViewPr>
    <p:cSldViewPr>
      <p:cViewPr varScale="1">
        <p:scale>
          <a:sx n="100" d="100"/>
          <a:sy n="100"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2022/6/6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83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7886752" y="6356350"/>
            <a:ext cx="1042966" cy="365125"/>
          </a:xfrm>
        </p:spPr>
        <p:txBody>
          <a:bodyPr/>
          <a:lstStyle>
            <a:lvl1pPr>
              <a:defRPr sz="1400" b="0" baseline="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smtClean="0"/>
              <a:t>/115</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428604"/>
            <a:ext cx="364333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9</a:t>
            </a: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查找</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endParaRPr>
          </a:p>
        </p:txBody>
      </p:sp>
      <p:sp>
        <p:nvSpPr>
          <p:cNvPr id="12" name="TextBox 11">
            <a:hlinkClick r:id="rId2" action="ppaction://hlinksldjump"/>
          </p:cNvPr>
          <p:cNvSpPr txBox="1"/>
          <p:nvPr/>
        </p:nvSpPr>
        <p:spPr>
          <a:xfrm>
            <a:off x="3571868" y="1857364"/>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9.1 </a:t>
            </a:r>
            <a:r>
              <a:rPr lang="zh-CN" altLang="zh-CN" smtClean="0">
                <a:solidFill>
                  <a:srgbClr val="FF0000"/>
                </a:solidFill>
                <a:latin typeface="Consolas" pitchFamily="49" charset="0"/>
                <a:ea typeface="微软雅黑" pitchFamily="34" charset="-122"/>
                <a:cs typeface="Consolas" pitchFamily="49" charset="0"/>
              </a:rPr>
              <a:t>查找的基本概念</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4" name="TextBox 13">
            <a:hlinkClick r:id="" action="ppaction://noaction"/>
          </p:cNvPr>
          <p:cNvSpPr txBox="1"/>
          <p:nvPr/>
        </p:nvSpPr>
        <p:spPr>
          <a:xfrm>
            <a:off x="3571868" y="2601888"/>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9.2 </a:t>
            </a:r>
            <a:r>
              <a:rPr lang="zh-CN" altLang="zh-CN" smtClean="0">
                <a:solidFill>
                  <a:srgbClr val="FF0000"/>
                </a:solidFill>
                <a:latin typeface="Consolas" pitchFamily="49" charset="0"/>
                <a:ea typeface="微软雅黑" pitchFamily="34" charset="-122"/>
                <a:cs typeface="Consolas" pitchFamily="49" charset="0"/>
              </a:rPr>
              <a:t>线性表的查找</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18" name="组合 79"/>
          <p:cNvGrpSpPr>
            <a:grpSpLocks/>
          </p:cNvGrpSpPr>
          <p:nvPr/>
        </p:nvGrpSpPr>
        <p:grpSpPr bwMode="auto">
          <a:xfrm>
            <a:off x="911802" y="2143116"/>
            <a:ext cx="2160000" cy="2177998"/>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21" name="文本框 20"/>
          <p:cNvSpPr txBox="1">
            <a:spLocks noChangeArrowheads="1"/>
          </p:cNvSpPr>
          <p:nvPr/>
        </p:nvSpPr>
        <p:spPr bwMode="auto">
          <a:xfrm>
            <a:off x="1163324" y="3252893"/>
            <a:ext cx="167871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2" name="文本框 20"/>
          <p:cNvSpPr txBox="1">
            <a:spLocks noChangeArrowheads="1"/>
          </p:cNvSpPr>
          <p:nvPr/>
        </p:nvSpPr>
        <p:spPr bwMode="auto">
          <a:xfrm>
            <a:off x="1307340" y="2572883"/>
            <a:ext cx="141222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13" name="TextBox 12">
            <a:hlinkClick r:id="" action="ppaction://noaction"/>
          </p:cNvPr>
          <p:cNvSpPr txBox="1"/>
          <p:nvPr/>
        </p:nvSpPr>
        <p:spPr>
          <a:xfrm>
            <a:off x="3571868" y="3362986"/>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9.3 </a:t>
            </a:r>
            <a:r>
              <a:rPr lang="zh-CN" altLang="zh-CN" smtClean="0">
                <a:solidFill>
                  <a:srgbClr val="FF0000"/>
                </a:solidFill>
                <a:latin typeface="Consolas" pitchFamily="49" charset="0"/>
                <a:ea typeface="微软雅黑" pitchFamily="34" charset="-122"/>
                <a:cs typeface="Consolas" pitchFamily="49" charset="0"/>
              </a:rPr>
              <a:t>树表的查找</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5" name="TextBox 14">
            <a:hlinkClick r:id="" action="ppaction://noaction"/>
          </p:cNvPr>
          <p:cNvSpPr txBox="1"/>
          <p:nvPr/>
        </p:nvSpPr>
        <p:spPr>
          <a:xfrm>
            <a:off x="3571868" y="4128708"/>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9.4 </a:t>
            </a:r>
            <a:r>
              <a:rPr lang="zh-CN" altLang="zh-CN" smtClean="0">
                <a:solidFill>
                  <a:srgbClr val="FF0000"/>
                </a:solidFill>
                <a:latin typeface="Consolas" pitchFamily="49" charset="0"/>
                <a:ea typeface="微软雅黑" pitchFamily="34" charset="-122"/>
                <a:cs typeface="Consolas" pitchFamily="49" charset="0"/>
              </a:rPr>
              <a:t>哈希表查找</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7" name="灯片编号占位符 26"/>
          <p:cNvSpPr>
            <a:spLocks noGrp="1"/>
          </p:cNvSpPr>
          <p:nvPr>
            <p:ph type="sldNum" sz="quarter" idx="12"/>
          </p:nvPr>
        </p:nvSpPr>
        <p:spPr/>
        <p:txBody>
          <a:bodyPr/>
          <a:lstStyle/>
          <a:p>
            <a:fld id="{7AF016A1-9F15-429F-9EFD-84004B73C732}" type="slidenum">
              <a:rPr lang="en-US" altLang="zh-CN" smtClean="0"/>
              <a:pPr/>
              <a:t>1</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142984"/>
            <a:ext cx="7858180" cy="300950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SeqSearch1</a:t>
            </a:r>
            <a:r>
              <a:rPr lang="en-US" altLang="zh-CN" sz="1800" smtClean="0">
                <a:solidFill>
                  <a:srgbClr val="0000FF"/>
                </a:solidFill>
                <a:latin typeface="Consolas" pitchFamily="49" charset="0"/>
                <a:ea typeface="仿宋" pitchFamily="49" charset="-122"/>
                <a:cs typeface="Consolas" pitchFamily="49" charset="0"/>
              </a:rPr>
              <a:t>(vector&lt;int&gt;&amp; R,int 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顺序查找算法</a:t>
            </a:r>
            <a:r>
              <a:rPr lang="en-US" altLang="zh-CN" sz="1800" smtClean="0">
                <a:solidFill>
                  <a:schemeClr val="bg1">
                    <a:lumMod val="50000"/>
                  </a:schemeClr>
                </a:solidFill>
                <a:latin typeface="Consolas" pitchFamily="49" charset="0"/>
                <a:ea typeface="仿宋" pitchFamily="49" charset="-122"/>
                <a:cs typeface="Consolas" pitchFamily="49" charset="0"/>
              </a:rPr>
              <a:t>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n=R.size();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i=0;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(i&lt;n &amp;&amp; </a:t>
            </a:r>
            <a:r>
              <a:rPr lang="en-US" altLang="zh-CN" sz="1800" smtClean="0">
                <a:solidFill>
                  <a:srgbClr val="FF00FF"/>
                </a:solidFill>
                <a:latin typeface="Consolas" pitchFamily="49" charset="0"/>
                <a:ea typeface="仿宋" pitchFamily="49" charset="-122"/>
                <a:cs typeface="Consolas" pitchFamily="49" charset="0"/>
              </a:rPr>
              <a:t>R[i]!=k</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从表头往后找</a:t>
            </a:r>
          </a:p>
          <a:p>
            <a:pPr algn="l">
              <a:lnSpc>
                <a:spcPts val="2500"/>
              </a:lnSpc>
              <a:spcBef>
                <a:spcPts val="1200"/>
              </a:spcBef>
            </a:pPr>
            <a:r>
              <a:rPr lang="en-US" altLang="zh-CN" sz="1800" smtClean="0">
                <a:solidFill>
                  <a:srgbClr val="0000FF"/>
                </a:solidFill>
                <a:latin typeface="Consolas" pitchFamily="49" charset="0"/>
                <a:ea typeface="仿宋" pitchFamily="49" charset="-122"/>
                <a:cs typeface="Consolas" pitchFamily="49" charset="0"/>
              </a:rPr>
              <a:t>   if (i&gt;=n) return -1;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未找到返回</a:t>
            </a:r>
            <a:r>
              <a:rPr lang="en-US" altLang="zh-CN" sz="1800" smtClean="0">
                <a:solidFill>
                  <a:schemeClr val="bg1">
                    <a:lumMod val="50000"/>
                  </a:schemeClr>
                </a:solidFill>
                <a:latin typeface="Consolas" pitchFamily="49" charset="0"/>
                <a:ea typeface="仿宋" pitchFamily="49" charset="-122"/>
                <a:cs typeface="Consolas" pitchFamily="49" charset="0"/>
              </a:rPr>
              <a:t>-1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else return 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找到后返回其序号</a:t>
            </a:r>
            <a:r>
              <a:rPr lang="en-US" altLang="zh-CN" sz="1800" smtClean="0">
                <a:solidFill>
                  <a:schemeClr val="bg1">
                    <a:lumMod val="50000"/>
                  </a:schemeClr>
                </a:solidFill>
                <a:latin typeface="Consolas" pitchFamily="49" charset="0"/>
                <a:ea typeface="仿宋" pitchFamily="49" charset="-122"/>
                <a:cs typeface="Consolas" pitchFamily="49" charset="0"/>
              </a:rPr>
              <a:t>i</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11" name="组合 10"/>
          <p:cNvGrpSpPr/>
          <p:nvPr/>
        </p:nvGrpSpPr>
        <p:grpSpPr>
          <a:xfrm>
            <a:off x="2000232" y="4214818"/>
            <a:ext cx="1785950" cy="828738"/>
            <a:chOff x="2000232" y="3571876"/>
            <a:chExt cx="1785950" cy="828738"/>
          </a:xfrm>
        </p:grpSpPr>
        <p:sp>
          <p:nvSpPr>
            <p:cNvPr id="5" name="TextBox 4"/>
            <p:cNvSpPr txBox="1"/>
            <p:nvPr/>
          </p:nvSpPr>
          <p:spPr>
            <a:xfrm>
              <a:off x="2000232" y="4000504"/>
              <a:ext cx="178595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简单比较方法</a:t>
              </a:r>
            </a:p>
          </p:txBody>
        </p:sp>
        <p:sp>
          <p:nvSpPr>
            <p:cNvPr id="6" name="上箭头 5"/>
            <p:cNvSpPr/>
            <p:nvPr/>
          </p:nvSpPr>
          <p:spPr bwMode="auto">
            <a:xfrm>
              <a:off x="2643174" y="3571876"/>
              <a:ext cx="214314" cy="357190"/>
            </a:xfrm>
            <a:prstGeom prst="up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grpSp>
      <p:grpSp>
        <p:nvGrpSpPr>
          <p:cNvPr id="10" name="组合 9"/>
          <p:cNvGrpSpPr/>
          <p:nvPr/>
        </p:nvGrpSpPr>
        <p:grpSpPr>
          <a:xfrm>
            <a:off x="3000364" y="447240"/>
            <a:ext cx="1714512" cy="1767314"/>
            <a:chOff x="3000364" y="447240"/>
            <a:chExt cx="1714512" cy="1767314"/>
          </a:xfrm>
        </p:grpSpPr>
        <p:sp>
          <p:nvSpPr>
            <p:cNvPr id="7" name="TextBox 6"/>
            <p:cNvSpPr txBox="1"/>
            <p:nvPr/>
          </p:nvSpPr>
          <p:spPr>
            <a:xfrm>
              <a:off x="3000364" y="447240"/>
              <a:ext cx="171451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华文中宋" pitchFamily="2" charset="-122"/>
                  <a:ea typeface="华文中宋" pitchFamily="2" charset="-122"/>
                  <a:cs typeface="Consolas" pitchFamily="49" charset="0"/>
                </a:rPr>
                <a:t>关键字比较</a:t>
              </a:r>
            </a:p>
          </p:txBody>
        </p:sp>
        <p:sp>
          <p:nvSpPr>
            <p:cNvPr id="9" name="任意多边形 8"/>
            <p:cNvSpPr/>
            <p:nvPr/>
          </p:nvSpPr>
          <p:spPr>
            <a:xfrm>
              <a:off x="3286116" y="714356"/>
              <a:ext cx="500066" cy="1500198"/>
            </a:xfrm>
            <a:custGeom>
              <a:avLst/>
              <a:gdLst>
                <a:gd name="connsiteX0" fmla="*/ 571500 w 571500"/>
                <a:gd name="connsiteY0" fmla="*/ 0 h 1419225"/>
                <a:gd name="connsiteX1" fmla="*/ 409575 w 571500"/>
                <a:gd name="connsiteY1" fmla="*/ 828675 h 1419225"/>
                <a:gd name="connsiteX2" fmla="*/ 0 w 571500"/>
                <a:gd name="connsiteY2" fmla="*/ 1419225 h 1419225"/>
              </a:gdLst>
              <a:ahLst/>
              <a:cxnLst>
                <a:cxn ang="0">
                  <a:pos x="connsiteX0" y="connsiteY0"/>
                </a:cxn>
                <a:cxn ang="0">
                  <a:pos x="connsiteX1" y="connsiteY1"/>
                </a:cxn>
                <a:cxn ang="0">
                  <a:pos x="connsiteX2" y="connsiteY2"/>
                </a:cxn>
              </a:cxnLst>
              <a:rect l="l" t="t" r="r" b="b"/>
              <a:pathLst>
                <a:path w="571500" h="1419225">
                  <a:moveTo>
                    <a:pt x="571500" y="0"/>
                  </a:moveTo>
                  <a:cubicBezTo>
                    <a:pt x="538162" y="296069"/>
                    <a:pt x="504825" y="592138"/>
                    <a:pt x="409575" y="828675"/>
                  </a:cubicBezTo>
                  <a:cubicBezTo>
                    <a:pt x="314325" y="1065212"/>
                    <a:pt x="157162" y="1242218"/>
                    <a:pt x="0" y="1419225"/>
                  </a:cubicBezTo>
                </a:path>
              </a:pathLst>
            </a:cu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grpSp>
      <p:sp>
        <p:nvSpPr>
          <p:cNvPr id="18" name="灯片编号占位符 17"/>
          <p:cNvSpPr>
            <a:spLocks noGrp="1"/>
          </p:cNvSpPr>
          <p:nvPr>
            <p:ph type="sldNum" sz="quarter" idx="12"/>
          </p:nvPr>
        </p:nvSpPr>
        <p:spPr/>
        <p:txBody>
          <a:bodyPr/>
          <a:lstStyle/>
          <a:p>
            <a:fld id="{7AF016A1-9F15-429F-9EFD-84004B73C732}" type="slidenum">
              <a:rPr lang="en-US" altLang="zh-CN" smtClean="0"/>
              <a:pPr/>
              <a:t>10</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000100" y="1285860"/>
            <a:ext cx="7643866" cy="1110661"/>
          </a:xfrm>
          <a:prstGeom prst="rect">
            <a:avLst/>
          </a:prstGeom>
          <a:ln>
            <a:solidFill>
              <a:schemeClr val="accent6">
                <a:lumMod val="20000"/>
                <a:lumOff val="80000"/>
              </a:schemeClr>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ct val="1200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发生冲突时前后查找空位置。</a:t>
            </a:r>
            <a:endParaRPr kumimoji="1"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200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描述公式为：</a:t>
            </a:r>
            <a:r>
              <a:rPr kumimoji="1" lang="en-US" altLang="zh-CN" sz="2000" i="1" smtClean="0">
                <a:solidFill>
                  <a:srgbClr val="0000FF"/>
                </a:solidFill>
                <a:latin typeface="Consolas" pitchFamily="49" charset="0"/>
                <a:ea typeface="仿宋" pitchFamily="49" charset="-122"/>
                <a:cs typeface="Consolas" pitchFamily="49" charset="0"/>
              </a:rPr>
              <a:t>d</a:t>
            </a:r>
            <a:r>
              <a:rPr kumimoji="1" lang="en-US" altLang="zh-CN" sz="2000" baseline="-30000" smtClean="0">
                <a:solidFill>
                  <a:srgbClr val="0000FF"/>
                </a:solidFill>
                <a:latin typeface="Consolas" pitchFamily="49" charset="0"/>
                <a:ea typeface="仿宋" pitchFamily="49" charset="-122"/>
                <a:cs typeface="Consolas" pitchFamily="49" charset="0"/>
              </a:rPr>
              <a:t>0</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h</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k</a:t>
            </a:r>
            <a:r>
              <a:rPr kumimoji="1" lang="en-US" altLang="zh-CN" sz="2000" smtClean="0">
                <a:solidFill>
                  <a:srgbClr val="0000FF"/>
                </a:solidFill>
                <a:latin typeface="Consolas" pitchFamily="49" charset="0"/>
                <a:ea typeface="仿宋" pitchFamily="49" charset="-122"/>
                <a:cs typeface="Consolas" pitchFamily="49" charset="0"/>
              </a:rPr>
              <a:t>)</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smtClean="0">
                <a:solidFill>
                  <a:srgbClr val="0000FF"/>
                </a:solidFill>
                <a:latin typeface="Consolas" pitchFamily="49" charset="0"/>
                <a:ea typeface="仿宋" pitchFamily="49" charset="-122"/>
                <a:cs typeface="Consolas" pitchFamily="49" charset="0"/>
              </a:rPr>
              <a:t> </a:t>
            </a:r>
            <a:r>
              <a:rPr kumimoji="1" lang="en-US" altLang="zh-CN" sz="2000" i="1" dirty="0" err="1">
                <a:solidFill>
                  <a:srgbClr val="0000FF"/>
                </a:solidFill>
                <a:latin typeface="Consolas" pitchFamily="49" charset="0"/>
                <a:ea typeface="仿宋" pitchFamily="49" charset="-122"/>
                <a:cs typeface="Consolas" pitchFamily="49" charset="0"/>
              </a:rPr>
              <a:t>d</a:t>
            </a:r>
            <a:r>
              <a:rPr kumimoji="1" lang="en-US" altLang="zh-CN" sz="2000" i="1" baseline="-30000" dirty="0" err="1">
                <a:solidFill>
                  <a:srgbClr val="0000FF"/>
                </a:solidFill>
                <a:latin typeface="Consolas" pitchFamily="49" charset="0"/>
                <a:ea typeface="仿宋" pitchFamily="49" charset="-122"/>
                <a:cs typeface="Consolas" pitchFamily="49" charset="0"/>
              </a:rPr>
              <a:t>i</a:t>
            </a:r>
            <a:r>
              <a:rPr kumimoji="1" lang="en-US" altLang="zh-CN" sz="200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d</a:t>
            </a:r>
            <a:r>
              <a:rPr kumimoji="1" lang="en-US" altLang="zh-CN" sz="2000" baseline="-30000" smtClean="0">
                <a:solidFill>
                  <a:srgbClr val="0000FF"/>
                </a:solidFill>
                <a:latin typeface="Consolas" pitchFamily="49" charset="0"/>
                <a:ea typeface="仿宋" pitchFamily="49" charset="-122"/>
                <a:cs typeface="Consolas" pitchFamily="49" charset="0"/>
              </a:rPr>
              <a:t>0</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i</a:t>
            </a:r>
            <a:r>
              <a:rPr kumimoji="1" lang="en-US" altLang="zh-CN" sz="2000" baseline="30000" smtClean="0">
                <a:solidFill>
                  <a:srgbClr val="0000FF"/>
                </a:solidFill>
                <a:latin typeface="Consolas" pitchFamily="49" charset="0"/>
                <a:ea typeface="仿宋" pitchFamily="49" charset="-122"/>
                <a:cs typeface="Consolas" pitchFamily="49" charset="0"/>
              </a:rPr>
              <a:t>2</a:t>
            </a:r>
            <a:r>
              <a:rPr kumimoji="1" lang="en-US" altLang="zh-CN" sz="2000" dirty="0">
                <a:solidFill>
                  <a:srgbClr val="0000FF"/>
                </a:solidFill>
                <a:latin typeface="Consolas" pitchFamily="49" charset="0"/>
                <a:ea typeface="仿宋" pitchFamily="49" charset="-122"/>
                <a:cs typeface="Consolas" pitchFamily="49" charset="0"/>
              </a:rPr>
              <a:t>) mod </a:t>
            </a:r>
            <a:r>
              <a:rPr kumimoji="1" lang="en-US" altLang="zh-CN" sz="2000" i="1" dirty="0">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  (</a:t>
            </a:r>
            <a:r>
              <a:rPr kumimoji="1" lang="en-US" altLang="zh-CN" sz="2000" dirty="0" err="1">
                <a:solidFill>
                  <a:srgbClr val="0000FF"/>
                </a:solidFill>
                <a:latin typeface="Consolas" pitchFamily="49" charset="0"/>
                <a:ea typeface="仿宋" pitchFamily="49" charset="-122"/>
                <a:cs typeface="Consolas" pitchFamily="49" charset="0"/>
              </a:rPr>
              <a:t>1</a:t>
            </a:r>
            <a:r>
              <a:rPr kumimoji="1" lang="en-US" altLang="zh-CN" sz="2000" dirty="0" err="1">
                <a:solidFill>
                  <a:srgbClr val="0000FF"/>
                </a:solidFill>
                <a:latin typeface="+mj-ea"/>
                <a:ea typeface="+mj-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i</a:t>
            </a:r>
            <a:r>
              <a:rPr kumimoji="1" lang="en-US" altLang="zh-CN" sz="2000" dirty="0" err="1">
                <a:solidFill>
                  <a:srgbClr val="0000FF"/>
                </a:solidFill>
                <a:latin typeface="+mj-ea"/>
                <a:ea typeface="+mj-ea"/>
                <a:cs typeface="Consolas" pitchFamily="49" charset="0"/>
              </a:rPr>
              <a:t>≤</a:t>
            </a:r>
            <a:r>
              <a:rPr kumimoji="1" lang="en-US" altLang="zh-CN" sz="2000" i="1" err="1">
                <a:solidFill>
                  <a:srgbClr val="0000FF"/>
                </a:solidFill>
                <a:latin typeface="Consolas" pitchFamily="49" charset="0"/>
                <a:ea typeface="仿宋" pitchFamily="49" charset="-122"/>
                <a:cs typeface="Consolas" pitchFamily="49" charset="0"/>
              </a:rPr>
              <a:t>m</a:t>
            </a:r>
            <a:r>
              <a:rPr kumimoji="1" lang="en-US" altLang="zh-CN" sz="2000">
                <a:solidFill>
                  <a:srgbClr val="0000FF"/>
                </a:solidFill>
                <a:latin typeface="Consolas" pitchFamily="49" charset="0"/>
                <a:ea typeface="仿宋" pitchFamily="49" charset="-122"/>
                <a:cs typeface="Consolas" pitchFamily="49" charset="0"/>
              </a:rPr>
              <a:t>-1</a:t>
            </a:r>
            <a:r>
              <a:rPr kumimoji="1" lang="en-US" altLang="zh-CN" sz="2000" smtClean="0">
                <a:solidFill>
                  <a:srgbClr val="0000FF"/>
                </a:solidFill>
                <a:latin typeface="Consolas" pitchFamily="49" charset="0"/>
                <a:ea typeface="仿宋" pitchFamily="49" charset="-122"/>
                <a:cs typeface="Consolas" pitchFamily="49" charset="0"/>
              </a:rPr>
              <a:t>)</a:t>
            </a:r>
            <a:endParaRPr kumimoji="1" lang="en-US" altLang="zh-CN" sz="2000" dirty="0">
              <a:solidFill>
                <a:srgbClr val="0000FF"/>
              </a:solidFill>
              <a:latin typeface="Consolas" pitchFamily="49" charset="0"/>
              <a:ea typeface="仿宋" pitchFamily="49" charset="-122"/>
              <a:cs typeface="Consolas" pitchFamily="49" charset="0"/>
            </a:endParaRPr>
          </a:p>
        </p:txBody>
      </p:sp>
      <p:graphicFrame>
        <p:nvGraphicFramePr>
          <p:cNvPr id="5" name="表格 4"/>
          <p:cNvGraphicFramePr>
            <a:graphicFrameLocks noGrp="1"/>
          </p:cNvGraphicFramePr>
          <p:nvPr/>
        </p:nvGraphicFramePr>
        <p:xfrm>
          <a:off x="1142976" y="2857496"/>
          <a:ext cx="6096000" cy="741680"/>
        </p:xfrm>
        <a:graphic>
          <a:graphicData uri="http://schemas.openxmlformats.org/drawingml/2006/table">
            <a:tbl>
              <a:tblPr firstRow="1" bandRow="1">
                <a:tableStyleId>{00A15C55-8517-42AA-B614-E9B94910E393}</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sz="1600" smtClean="0"/>
                        <a:t>0</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t>1</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t>2</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t>3</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t>4</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t>5</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t>6</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t>7</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t>8</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t>9</a:t>
                      </a:r>
                      <a:endParaRPr lang="zh-CN" altLang="en-US" sz="1600">
                        <a:latin typeface="Consolas" pitchFamily="49" charset="0"/>
                        <a:cs typeface="Consolas" pitchFamily="49" charset="0"/>
                      </a:endParaRPr>
                    </a:p>
                  </a:txBody>
                  <a:tcPr>
                    <a:solidFill>
                      <a:schemeClr val="accent6">
                        <a:lumMod val="60000"/>
                        <a:lumOff val="40000"/>
                      </a:schemeClr>
                    </a:solidFill>
                  </a:tcPr>
                </a:tc>
              </a:tr>
              <a:tr h="370840">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smtClean="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smtClean="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smtClean="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smtClean="0"/>
                        <a:t>*</a:t>
                      </a:r>
                      <a:endParaRPr lang="zh-CN" altLang="en-US" sz="1600" b="1">
                        <a:solidFill>
                          <a:srgbClr val="FF0000"/>
                        </a:solidFill>
                        <a:latin typeface="Consolas" pitchFamily="49" charset="0"/>
                        <a:cs typeface="Consolas" pitchFamily="49" charset="0"/>
                      </a:endParaRPr>
                    </a:p>
                  </a:txBody>
                  <a:tcPr/>
                </a:tc>
                <a:tc>
                  <a:txBody>
                    <a:bodyPr/>
                    <a:lstStyle/>
                    <a:p>
                      <a:pPr algn="ctr"/>
                      <a:r>
                        <a:rPr lang="zh-CN" altLang="en-US" sz="1600" smtClean="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smtClean="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smtClean="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smtClean="0"/>
                        <a:t>*</a:t>
                      </a:r>
                      <a:endParaRPr lang="zh-CN" altLang="en-US" sz="1600" b="1">
                        <a:solidFill>
                          <a:srgbClr val="0000FF"/>
                        </a:solidFill>
                        <a:latin typeface="Consolas" pitchFamily="49" charset="0"/>
                        <a:cs typeface="Consolas" pitchFamily="49" charset="0"/>
                      </a:endParaRPr>
                    </a:p>
                  </a:txBody>
                  <a:tcPr/>
                </a:tc>
              </a:tr>
            </a:tbl>
          </a:graphicData>
        </a:graphic>
      </p:graphicFrame>
      <p:sp>
        <p:nvSpPr>
          <p:cNvPr id="7" name="椭圆 6"/>
          <p:cNvSpPr/>
          <p:nvPr/>
        </p:nvSpPr>
        <p:spPr>
          <a:xfrm>
            <a:off x="5072066" y="3786190"/>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8" name="椭圆 7"/>
          <p:cNvSpPr/>
          <p:nvPr/>
        </p:nvSpPr>
        <p:spPr>
          <a:xfrm>
            <a:off x="3846458" y="4000504"/>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9" name="椭圆 8"/>
          <p:cNvSpPr/>
          <p:nvPr/>
        </p:nvSpPr>
        <p:spPr>
          <a:xfrm>
            <a:off x="6892892" y="4286256"/>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10" name="椭圆 9"/>
          <p:cNvSpPr/>
          <p:nvPr/>
        </p:nvSpPr>
        <p:spPr>
          <a:xfrm>
            <a:off x="2035108" y="45720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cxnSp>
        <p:nvCxnSpPr>
          <p:cNvPr id="12" name="直接箭头连接符 11"/>
          <p:cNvCxnSpPr>
            <a:endCxn id="7" idx="1"/>
          </p:cNvCxnSpPr>
          <p:nvPr/>
        </p:nvCxnSpPr>
        <p:spPr>
          <a:xfrm>
            <a:off x="4572000" y="3643314"/>
            <a:ext cx="515882" cy="16380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7" idx="3"/>
            <a:endCxn id="8" idx="7"/>
          </p:cNvCxnSpPr>
          <p:nvPr/>
        </p:nvCxnSpPr>
        <p:spPr>
          <a:xfrm rot="5400000">
            <a:off x="4456619" y="3390165"/>
            <a:ext cx="113286" cy="114924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8" idx="5"/>
            <a:endCxn id="9" idx="2"/>
          </p:cNvCxnSpPr>
          <p:nvPr/>
        </p:nvCxnSpPr>
        <p:spPr>
          <a:xfrm rot="16200000" flipH="1">
            <a:off x="5298148" y="2762950"/>
            <a:ext cx="235238" cy="295425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stCxn id="9" idx="2"/>
            <a:endCxn id="10" idx="6"/>
          </p:cNvCxnSpPr>
          <p:nvPr/>
        </p:nvCxnSpPr>
        <p:spPr>
          <a:xfrm rot="10800000" flipV="1">
            <a:off x="2143108" y="4357694"/>
            <a:ext cx="4749784" cy="285752"/>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sp>
        <p:nvSpPr>
          <p:cNvPr id="20" name="椭圆 19"/>
          <p:cNvSpPr/>
          <p:nvPr/>
        </p:nvSpPr>
        <p:spPr>
          <a:xfrm>
            <a:off x="4500562" y="3584576"/>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19" name="TextBox 18"/>
          <p:cNvSpPr txBox="1"/>
          <p:nvPr/>
        </p:nvSpPr>
        <p:spPr>
          <a:xfrm>
            <a:off x="571472" y="571480"/>
            <a:ext cx="2214578" cy="453183"/>
          </a:xfrm>
          <a:prstGeom prst="rect">
            <a:avLst/>
          </a:prstGeom>
          <a:blipFill>
            <a:blip r:embed="rId3" cstate="print"/>
            <a:tile tx="0" ty="0" sx="100000" sy="100000" flip="none" algn="tl"/>
          </a:blipFill>
          <a:ln>
            <a:solidFill>
              <a:schemeClr val="accent6">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tIns="72000" bIns="72000" rtlCol="0">
            <a:spAutoFit/>
          </a:bodyPr>
          <a:lstStyle/>
          <a:p>
            <a:pPr algn="l">
              <a:lnSpc>
                <a:spcPct val="100000"/>
              </a:lnSpc>
            </a:pPr>
            <a:r>
              <a:rPr kumimoji="1" lang="zh-CN" altLang="en-US" sz="2000" smtClean="0">
                <a:solidFill>
                  <a:srgbClr val="FF0000"/>
                </a:solidFill>
                <a:latin typeface="Consolas" pitchFamily="49" charset="0"/>
                <a:ea typeface="华文中宋" pitchFamily="2" charset="-122"/>
                <a:cs typeface="Consolas" pitchFamily="49" charset="0"/>
              </a:rPr>
              <a:t>（</a:t>
            </a:r>
            <a:r>
              <a:rPr kumimoji="1" lang="en-US" altLang="zh-CN" sz="2000" smtClean="0">
                <a:solidFill>
                  <a:srgbClr val="FF0000"/>
                </a:solidFill>
                <a:latin typeface="Consolas" pitchFamily="49" charset="0"/>
                <a:ea typeface="华文中宋" pitchFamily="2" charset="-122"/>
                <a:cs typeface="Consolas" pitchFamily="49" charset="0"/>
              </a:rPr>
              <a:t>2</a:t>
            </a:r>
            <a:r>
              <a:rPr kumimoji="1" lang="zh-CN" altLang="en-US" sz="2000" smtClean="0">
                <a:solidFill>
                  <a:srgbClr val="FF0000"/>
                </a:solidFill>
                <a:latin typeface="Consolas" pitchFamily="49" charset="0"/>
                <a:ea typeface="华文中宋" pitchFamily="2" charset="-122"/>
                <a:cs typeface="Consolas" pitchFamily="49" charset="0"/>
              </a:rPr>
              <a:t>）平方探测法</a:t>
            </a:r>
            <a:endParaRPr lang="zh-CN" altLang="en-US" sz="2000">
              <a:solidFill>
                <a:srgbClr val="FF0000"/>
              </a:solidFill>
              <a:latin typeface="Consolas" pitchFamily="49" charset="0"/>
              <a:ea typeface="华文中宋" pitchFamily="2" charset="-122"/>
              <a:cs typeface="Consolas" pitchFamily="49" charset="0"/>
            </a:endParaRPr>
          </a:p>
        </p:txBody>
      </p:sp>
      <p:sp>
        <p:nvSpPr>
          <p:cNvPr id="25" name="灯片编号占位符 24"/>
          <p:cNvSpPr>
            <a:spLocks noGrp="1"/>
          </p:cNvSpPr>
          <p:nvPr>
            <p:ph type="sldNum" sz="quarter" idx="12"/>
          </p:nvPr>
        </p:nvSpPr>
        <p:spPr/>
        <p:txBody>
          <a:bodyPr/>
          <a:lstStyle/>
          <a:p>
            <a:fld id="{7AF016A1-9F15-429F-9EFD-84004B73C732}" type="slidenum">
              <a:rPr lang="en-US" altLang="zh-CN" smtClean="0"/>
              <a:pPr/>
              <a:t>100</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trips(downRight)">
                                      <p:cBhvr>
                                        <p:cTn id="15" dur="500"/>
                                        <p:tgtEl>
                                          <p:spTgt spid="12"/>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trips(downLeft)">
                                      <p:cBhvr>
                                        <p:cTn id="23" dur="500"/>
                                        <p:tgtEl>
                                          <p:spTgt spid="14"/>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down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trips(downRight)">
                                      <p:cBhvr>
                                        <p:cTn id="31" dur="500"/>
                                        <p:tgtEl>
                                          <p:spTgt spid="16"/>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strips(down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trips(downLeft)">
                                      <p:cBhvr>
                                        <p:cTn id="39" dur="500"/>
                                        <p:tgtEl>
                                          <p:spTgt spid="18"/>
                                        </p:tgtEl>
                                      </p:cBhvr>
                                    </p:animEffect>
                                  </p:childTnLst>
                                </p:cTn>
                              </p:par>
                              <p:par>
                                <p:cTn id="40" presetID="18" presetClass="entr" presetSubtype="12"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strips(down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71472" y="571480"/>
            <a:ext cx="8001056"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9.14</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假设哈希表</a:t>
            </a:r>
            <a:r>
              <a:rPr lang="en-US" altLang="zh-CN" sz="2000" smtClean="0">
                <a:solidFill>
                  <a:srgbClr val="0000FF"/>
                </a:solidFill>
                <a:latin typeface="Consolas" pitchFamily="49" charset="0"/>
                <a:ea typeface="楷体" pitchFamily="49" charset="-122"/>
                <a:cs typeface="Consolas" pitchFamily="49" charset="0"/>
              </a:rPr>
              <a:t>ha</a:t>
            </a:r>
            <a:r>
              <a:rPr lang="zh-CN" altLang="zh-CN" sz="2000" smtClean="0">
                <a:solidFill>
                  <a:srgbClr val="0000FF"/>
                </a:solidFill>
                <a:latin typeface="Consolas" pitchFamily="49" charset="0"/>
                <a:ea typeface="楷体" pitchFamily="49" charset="-122"/>
                <a:cs typeface="Consolas" pitchFamily="49" charset="0"/>
              </a:rPr>
              <a:t>长度</a:t>
            </a:r>
            <a:r>
              <a:rPr lang="en-US" altLang="zh-CN" sz="2000" i="1" smtClean="0">
                <a:solidFill>
                  <a:srgbClr val="0000FF"/>
                </a:solidFill>
                <a:latin typeface="Consolas" pitchFamily="49" charset="0"/>
                <a:ea typeface="楷体" pitchFamily="49" charset="-122"/>
                <a:cs typeface="Consolas" pitchFamily="49" charset="0"/>
              </a:rPr>
              <a:t>m</a:t>
            </a:r>
            <a:r>
              <a:rPr lang="en-US" altLang="zh-CN" sz="2000" smtClean="0">
                <a:solidFill>
                  <a:srgbClr val="0000FF"/>
                </a:solidFill>
                <a:latin typeface="Consolas" pitchFamily="49" charset="0"/>
                <a:ea typeface="楷体" pitchFamily="49" charset="-122"/>
                <a:cs typeface="Consolas" pitchFamily="49" charset="0"/>
              </a:rPr>
              <a:t>=13</a:t>
            </a:r>
            <a:r>
              <a:rPr lang="zh-CN" altLang="zh-CN" sz="2000" smtClean="0">
                <a:solidFill>
                  <a:srgbClr val="0000FF"/>
                </a:solidFill>
                <a:latin typeface="Consolas" pitchFamily="49" charset="0"/>
                <a:ea typeface="楷体" pitchFamily="49" charset="-122"/>
                <a:cs typeface="Consolas" pitchFamily="49" charset="0"/>
              </a:rPr>
              <a:t>，采用除留余数法和线性探测法解决冲突建立关键字集合</a:t>
            </a:r>
            <a:r>
              <a:rPr lang="en-US" altLang="zh-CN" sz="2000" smtClean="0">
                <a:solidFill>
                  <a:srgbClr val="0000FF"/>
                </a:solidFill>
                <a:latin typeface="Consolas" pitchFamily="49" charset="0"/>
                <a:ea typeface="楷体" pitchFamily="49" charset="-122"/>
                <a:cs typeface="Consolas" pitchFamily="49" charset="0"/>
              </a:rPr>
              <a:t>{16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29</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88</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77}</a:t>
            </a:r>
            <a:r>
              <a:rPr lang="zh-CN" altLang="zh-CN" sz="2000" smtClean="0">
                <a:solidFill>
                  <a:srgbClr val="0000FF"/>
                </a:solidFill>
                <a:latin typeface="Consolas" pitchFamily="49" charset="0"/>
                <a:ea typeface="楷体" pitchFamily="49" charset="-122"/>
                <a:cs typeface="Consolas" pitchFamily="49" charset="0"/>
              </a:rPr>
              <a:t>的哈希表。</a:t>
            </a:r>
          </a:p>
        </p:txBody>
      </p:sp>
      <p:sp>
        <p:nvSpPr>
          <p:cNvPr id="6" name="TextBox 5"/>
          <p:cNvSpPr txBox="1"/>
          <p:nvPr/>
        </p:nvSpPr>
        <p:spPr>
          <a:xfrm>
            <a:off x="1000100" y="3214686"/>
            <a:ext cx="6215106" cy="1477199"/>
          </a:xfrm>
          <a:prstGeom prst="rect">
            <a:avLst/>
          </a:prstGeom>
          <a:noFill/>
        </p:spPr>
        <p:txBody>
          <a:bodyPr wrap="square" rtlCol="0">
            <a:spAutoFit/>
          </a:bodyPr>
          <a:lstStyle/>
          <a:p>
            <a:pPr algn="l">
              <a:lnSpc>
                <a:spcPct val="120000"/>
              </a:lnSpc>
              <a:spcBef>
                <a:spcPct val="50000"/>
              </a:spcBef>
            </a:pPr>
            <a:r>
              <a:rPr kumimoji="1" lang="en-US" altLang="zh-CN" sz="2000" i="1" smtClean="0">
                <a:solidFill>
                  <a:srgbClr val="0000FF"/>
                </a:solidFill>
                <a:latin typeface="Consolas" pitchFamily="49" charset="0"/>
                <a:ea typeface="仿宋" pitchFamily="49" charset="-122"/>
                <a:cs typeface="Consolas" pitchFamily="49" charset="0"/>
              </a:rPr>
              <a:t>n</a:t>
            </a:r>
            <a:r>
              <a:rPr kumimoji="1" lang="en-US" altLang="zh-CN" sz="2000" smtClean="0">
                <a:solidFill>
                  <a:srgbClr val="0000FF"/>
                </a:solidFill>
                <a:latin typeface="Consolas" pitchFamily="49" charset="0"/>
                <a:ea typeface="仿宋" pitchFamily="49" charset="-122"/>
                <a:cs typeface="Consolas" pitchFamily="49" charset="0"/>
              </a:rPr>
              <a:t>=11</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m</a:t>
            </a:r>
            <a:r>
              <a:rPr kumimoji="1" lang="en-US" altLang="zh-CN" sz="2000" smtClean="0">
                <a:solidFill>
                  <a:srgbClr val="0000FF"/>
                </a:solidFill>
                <a:latin typeface="Consolas" pitchFamily="49" charset="0"/>
                <a:ea typeface="仿宋" pitchFamily="49" charset="-122"/>
                <a:cs typeface="Consolas" pitchFamily="49" charset="0"/>
              </a:rPr>
              <a:t>=13</a:t>
            </a:r>
            <a:r>
              <a:rPr kumimoji="1" lang="zh-CN" altLang="en-US" sz="2000" smtClean="0">
                <a:solidFill>
                  <a:srgbClr val="0000FF"/>
                </a:solidFill>
                <a:latin typeface="Consolas" pitchFamily="49" charset="0"/>
                <a:ea typeface="仿宋" pitchFamily="49" charset="-122"/>
                <a:cs typeface="Consolas" pitchFamily="49" charset="0"/>
              </a:rPr>
              <a:t>，除留余数法的哈希函数为：</a:t>
            </a:r>
          </a:p>
          <a:p>
            <a:pPr algn="l">
              <a:lnSpc>
                <a:spcPct val="120000"/>
              </a:lnSpc>
              <a:spcBef>
                <a:spcPct val="50000"/>
              </a:spcBef>
            </a:pPr>
            <a:r>
              <a:rPr kumimoji="1" lang="zh-CN" altLang="en-US" sz="2000" smtClean="0">
                <a:solidFill>
                  <a:srgbClr val="0000FF"/>
                </a:solidFill>
                <a:latin typeface="Consolas" pitchFamily="49" charset="0"/>
                <a:ea typeface="仿宋" pitchFamily="49" charset="-122"/>
                <a:cs typeface="Consolas" pitchFamily="49" charset="0"/>
              </a:rPr>
              <a:t>　　    </a:t>
            </a:r>
            <a:r>
              <a:rPr kumimoji="1" lang="en-US" altLang="zh-CN" sz="2000" i="1" smtClean="0">
                <a:solidFill>
                  <a:srgbClr val="0000FF"/>
                </a:solidFill>
                <a:latin typeface="Consolas" pitchFamily="49" charset="0"/>
                <a:ea typeface="仿宋" pitchFamily="49" charset="-122"/>
                <a:cs typeface="Consolas" pitchFamily="49" charset="0"/>
              </a:rPr>
              <a:t>h</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k</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k</a:t>
            </a:r>
            <a:r>
              <a:rPr kumimoji="1" lang="en-US" altLang="zh-CN" sz="2000" smtClean="0">
                <a:solidFill>
                  <a:srgbClr val="0000FF"/>
                </a:solidFill>
                <a:latin typeface="Consolas" pitchFamily="49" charset="0"/>
                <a:ea typeface="仿宋" pitchFamily="49" charset="-122"/>
                <a:cs typeface="Consolas" pitchFamily="49" charset="0"/>
              </a:rPr>
              <a:t> mod </a:t>
            </a:r>
            <a:r>
              <a:rPr kumimoji="1" lang="en-US" altLang="zh-CN" sz="2000" i="1" smtClean="0">
                <a:solidFill>
                  <a:srgbClr val="0000FF"/>
                </a:solidFill>
                <a:latin typeface="Consolas" pitchFamily="49" charset="0"/>
                <a:ea typeface="仿宋" pitchFamily="49" charset="-122"/>
                <a:cs typeface="Consolas" pitchFamily="49" charset="0"/>
              </a:rPr>
              <a:t>p</a:t>
            </a:r>
          </a:p>
          <a:p>
            <a:pPr algn="l">
              <a:lnSpc>
                <a:spcPct val="120000"/>
              </a:lnSpc>
              <a:spcBef>
                <a:spcPct val="50000"/>
              </a:spcBef>
            </a:pPr>
            <a:r>
              <a:rPr kumimoji="1" lang="zh-CN" altLang="en-US" sz="2000" smtClean="0">
                <a:solidFill>
                  <a:srgbClr val="0000FF"/>
                </a:solidFill>
                <a:latin typeface="Consolas" pitchFamily="49" charset="0"/>
                <a:ea typeface="仿宋" pitchFamily="49" charset="-122"/>
                <a:cs typeface="Consolas" pitchFamily="49" charset="0"/>
              </a:rPr>
              <a:t>　</a:t>
            </a:r>
            <a:r>
              <a:rPr kumimoji="1" lang="en-US" altLang="zh-CN" sz="2000" i="1" smtClean="0">
                <a:solidFill>
                  <a:srgbClr val="0000FF"/>
                </a:solidFill>
                <a:latin typeface="Consolas" pitchFamily="49" charset="0"/>
                <a:ea typeface="仿宋" pitchFamily="49" charset="-122"/>
                <a:cs typeface="Consolas" pitchFamily="49" charset="0"/>
              </a:rPr>
              <a:t>p</a:t>
            </a:r>
            <a:r>
              <a:rPr kumimoji="1" lang="zh-CN" altLang="en-US" sz="2000" smtClean="0">
                <a:solidFill>
                  <a:srgbClr val="0000FF"/>
                </a:solidFill>
                <a:latin typeface="Consolas" pitchFamily="49" charset="0"/>
                <a:ea typeface="仿宋" pitchFamily="49" charset="-122"/>
                <a:cs typeface="Consolas" pitchFamily="49" charset="0"/>
              </a:rPr>
              <a:t>应为小于等于</a:t>
            </a:r>
            <a:r>
              <a:rPr kumimoji="1" lang="en-US" altLang="zh-CN" sz="2000" i="1" smtClean="0">
                <a:solidFill>
                  <a:srgbClr val="0000FF"/>
                </a:solidFill>
                <a:latin typeface="Consolas" pitchFamily="49" charset="0"/>
                <a:ea typeface="仿宋" pitchFamily="49" charset="-122"/>
                <a:cs typeface="Consolas" pitchFamily="49" charset="0"/>
              </a:rPr>
              <a:t>m</a:t>
            </a:r>
            <a:r>
              <a:rPr kumimoji="1" lang="zh-CN" altLang="en-US" sz="2000" smtClean="0">
                <a:solidFill>
                  <a:srgbClr val="0000FF"/>
                </a:solidFill>
                <a:latin typeface="Consolas" pitchFamily="49" charset="0"/>
                <a:ea typeface="仿宋" pitchFamily="49" charset="-122"/>
                <a:cs typeface="Consolas" pitchFamily="49" charset="0"/>
              </a:rPr>
              <a:t>的素数，假设</a:t>
            </a:r>
            <a:r>
              <a:rPr kumimoji="1" lang="en-US" altLang="zh-CN" sz="2000" i="1" smtClean="0">
                <a:solidFill>
                  <a:srgbClr val="0000FF"/>
                </a:solidFill>
                <a:latin typeface="Consolas" pitchFamily="49" charset="0"/>
                <a:ea typeface="仿宋" pitchFamily="49" charset="-122"/>
                <a:cs typeface="Consolas" pitchFamily="49" charset="0"/>
              </a:rPr>
              <a:t>p</a:t>
            </a:r>
            <a:r>
              <a:rPr kumimoji="1" lang="zh-CN" altLang="en-US" sz="2000" smtClean="0">
                <a:solidFill>
                  <a:srgbClr val="0000FF"/>
                </a:solidFill>
                <a:latin typeface="Consolas" pitchFamily="49" charset="0"/>
                <a:ea typeface="仿宋" pitchFamily="49" charset="-122"/>
                <a:cs typeface="Consolas" pitchFamily="49" charset="0"/>
              </a:rPr>
              <a:t>取值</a:t>
            </a:r>
            <a:r>
              <a:rPr kumimoji="1" lang="en-US" altLang="zh-CN" sz="2000" smtClean="0">
                <a:solidFill>
                  <a:srgbClr val="0000FF"/>
                </a:solidFill>
                <a:latin typeface="Consolas" pitchFamily="49" charset="0"/>
                <a:ea typeface="仿宋" pitchFamily="49" charset="-122"/>
                <a:cs typeface="Consolas" pitchFamily="49" charset="0"/>
              </a:rPr>
              <a:t>13</a:t>
            </a:r>
            <a:r>
              <a:rPr kumimoji="1" lang="zh-CN" altLang="en-US"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785786" y="2285992"/>
            <a:ext cx="1643074" cy="796023"/>
          </a:xfrm>
          <a:prstGeom prst="rect">
            <a:avLst/>
          </a:prstGeom>
          <a:noFill/>
          <a:ln w="9525">
            <a:noFill/>
            <a:miter lim="800000"/>
            <a:headEnd/>
            <a:tailEnd/>
          </a:ln>
        </p:spPr>
      </p:pic>
      <p:sp>
        <p:nvSpPr>
          <p:cNvPr id="14" name="灯片编号占位符 13"/>
          <p:cNvSpPr>
            <a:spLocks noGrp="1"/>
          </p:cNvSpPr>
          <p:nvPr>
            <p:ph type="sldNum" sz="quarter" idx="12"/>
          </p:nvPr>
        </p:nvSpPr>
        <p:spPr/>
        <p:txBody>
          <a:bodyPr/>
          <a:lstStyle/>
          <a:p>
            <a:fld id="{7AF016A1-9F15-429F-9EFD-84004B73C732}" type="slidenum">
              <a:rPr lang="en-US" altLang="zh-CN" smtClean="0"/>
              <a:pPr/>
              <a:t>101</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428604"/>
            <a:ext cx="4786346" cy="800091"/>
          </a:xfrm>
          <a:prstGeom prst="rect">
            <a:avLst/>
          </a:prstGeom>
          <a:noFill/>
        </p:spPr>
        <p:txBody>
          <a:bodyPr wrap="square" rtlCol="0">
            <a:spAutoFit/>
          </a:bodyPr>
          <a:lstStyle/>
          <a:p>
            <a:pPr algn="just">
              <a:lnSpc>
                <a:spcPct val="120000"/>
              </a:lnSpc>
              <a:spcBef>
                <a:spcPts val="0"/>
              </a:spcBef>
            </a:pPr>
            <a:r>
              <a:rPr kumimoji="1" lang="zh-CN" altLang="en-US" sz="2000" smtClean="0">
                <a:solidFill>
                  <a:srgbClr val="0000FF"/>
                </a:solidFill>
                <a:latin typeface="Consolas" pitchFamily="49" charset="0"/>
                <a:ea typeface="仿宋" pitchFamily="49" charset="-122"/>
                <a:cs typeface="Consolas" pitchFamily="49" charset="0"/>
              </a:rPr>
              <a:t>哈希函数：</a:t>
            </a:r>
            <a:r>
              <a:rPr kumimoji="1" lang="en-US" altLang="zh-CN" sz="2000" i="1" smtClean="0">
                <a:solidFill>
                  <a:srgbClr val="0000FF"/>
                </a:solidFill>
                <a:latin typeface="Consolas" pitchFamily="49" charset="0"/>
                <a:ea typeface="仿宋" pitchFamily="49" charset="-122"/>
                <a:cs typeface="Consolas" pitchFamily="49" charset="0"/>
              </a:rPr>
              <a:t>h</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k</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k</a:t>
            </a:r>
            <a:r>
              <a:rPr kumimoji="1" lang="en-US" altLang="zh-CN" sz="2000" smtClean="0">
                <a:solidFill>
                  <a:srgbClr val="0000FF"/>
                </a:solidFill>
                <a:latin typeface="Consolas" pitchFamily="49" charset="0"/>
                <a:ea typeface="仿宋" pitchFamily="49" charset="-122"/>
                <a:cs typeface="Consolas" pitchFamily="49" charset="0"/>
              </a:rPr>
              <a:t> mod 13</a:t>
            </a:r>
          </a:p>
          <a:p>
            <a:pPr algn="just">
              <a:lnSpc>
                <a:spcPct val="120000"/>
              </a:lnSpc>
              <a:spcBef>
                <a:spcPts val="0"/>
              </a:spcBef>
            </a:pPr>
            <a:r>
              <a:rPr lang="zh-CN" altLang="en-US" sz="2000" smtClean="0">
                <a:solidFill>
                  <a:srgbClr val="0000FF"/>
                </a:solidFill>
                <a:latin typeface="Consolas" pitchFamily="49" charset="0"/>
                <a:ea typeface="仿宋" pitchFamily="49" charset="-122"/>
                <a:cs typeface="Consolas" pitchFamily="49" charset="0"/>
              </a:rPr>
              <a:t>解决冲突方法：线性探测法</a:t>
            </a:r>
            <a:endParaRPr kumimoji="1" lang="en-US" altLang="zh-CN" sz="2000" i="1"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1071538" y="1428736"/>
            <a:ext cx="6572296" cy="381896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just">
              <a:lnSpc>
                <a:spcPct val="120000"/>
              </a:lnSpc>
              <a:spcBef>
                <a:spcPct val="50000"/>
              </a:spcBef>
              <a:buBlip>
                <a:blip r:embed="rId2"/>
              </a:buBlip>
            </a:pPr>
            <a:r>
              <a:rPr kumimoji="1" lang="en-US" altLang="zh-CN" sz="1800" i="1" smtClean="0">
                <a:solidFill>
                  <a:srgbClr val="0000FF"/>
                </a:solidFill>
                <a:latin typeface="Consolas" pitchFamily="49" charset="0"/>
                <a:ea typeface="仿宋" pitchFamily="49" charset="-122"/>
                <a:cs typeface="Consolas" pitchFamily="49" charset="0"/>
              </a:rPr>
              <a:t>h</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FF00FF"/>
                </a:solidFill>
                <a:latin typeface="Consolas" pitchFamily="49" charset="0"/>
                <a:ea typeface="仿宋" pitchFamily="49" charset="-122"/>
                <a:cs typeface="Consolas" pitchFamily="49" charset="0"/>
              </a:rPr>
              <a:t>16</a:t>
            </a:r>
            <a:r>
              <a:rPr kumimoji="1" lang="en-US" altLang="zh-CN" sz="1800" smtClean="0">
                <a:solidFill>
                  <a:srgbClr val="0000FF"/>
                </a:solidFill>
                <a:latin typeface="Consolas" pitchFamily="49" charset="0"/>
                <a:ea typeface="仿宋" pitchFamily="49" charset="-122"/>
                <a:cs typeface="Consolas" pitchFamily="49" charset="0"/>
              </a:rPr>
              <a:t>)=3			</a:t>
            </a:r>
            <a:r>
              <a:rPr lang="en-US" sz="1800" smtClean="0">
                <a:solidFill>
                  <a:srgbClr val="0000FF"/>
                </a:solidFill>
                <a:latin typeface="Consolas" pitchFamily="49" charset="0"/>
                <a:ea typeface="仿宋" pitchFamily="49" charset="-122"/>
                <a:cs typeface="Consolas" pitchFamily="49" charset="0"/>
              </a:rPr>
              <a:t>ha[3]=16,</a:t>
            </a:r>
            <a:r>
              <a:rPr lang="zh-CN" altLang="en-US" sz="1800" smtClean="0">
                <a:solidFill>
                  <a:srgbClr val="0000FF"/>
                </a:solidFill>
                <a:latin typeface="Consolas" pitchFamily="49" charset="0"/>
                <a:ea typeface="仿宋" pitchFamily="49" charset="-122"/>
                <a:cs typeface="Consolas" pitchFamily="49" charset="0"/>
              </a:rPr>
              <a:t>共</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次探测</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smtClean="0">
                <a:solidFill>
                  <a:srgbClr val="0000FF"/>
                </a:solidFill>
                <a:latin typeface="Consolas" pitchFamily="49" charset="0"/>
                <a:ea typeface="仿宋" pitchFamily="49" charset="-122"/>
                <a:cs typeface="Consolas" pitchFamily="49" charset="0"/>
              </a:rPr>
              <a:t>h</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FF00FF"/>
                </a:solidFill>
                <a:latin typeface="Consolas" pitchFamily="49" charset="0"/>
                <a:ea typeface="仿宋" pitchFamily="49" charset="-122"/>
                <a:cs typeface="Consolas" pitchFamily="49" charset="0"/>
              </a:rPr>
              <a:t>74</a:t>
            </a:r>
            <a:r>
              <a:rPr kumimoji="1" lang="en-US" altLang="zh-CN" sz="1800" smtClean="0">
                <a:solidFill>
                  <a:srgbClr val="0000FF"/>
                </a:solidFill>
                <a:latin typeface="Consolas" pitchFamily="49" charset="0"/>
                <a:ea typeface="仿宋" pitchFamily="49" charset="-122"/>
                <a:cs typeface="Consolas" pitchFamily="49" charset="0"/>
              </a:rPr>
              <a:t>)=9			</a:t>
            </a:r>
            <a:r>
              <a:rPr lang="en-US" sz="1800" smtClean="0">
                <a:solidFill>
                  <a:srgbClr val="0000FF"/>
                </a:solidFill>
                <a:latin typeface="Consolas" pitchFamily="49" charset="0"/>
                <a:ea typeface="仿宋" pitchFamily="49" charset="-122"/>
                <a:cs typeface="Consolas" pitchFamily="49" charset="0"/>
              </a:rPr>
              <a:t>ha[9]=74,</a:t>
            </a:r>
            <a:r>
              <a:rPr lang="zh-CN" altLang="en-US" sz="1800" smtClean="0">
                <a:solidFill>
                  <a:srgbClr val="0000FF"/>
                </a:solidFill>
                <a:latin typeface="Consolas" pitchFamily="49" charset="0"/>
                <a:ea typeface="仿宋" pitchFamily="49" charset="-122"/>
                <a:cs typeface="Consolas" pitchFamily="49" charset="0"/>
              </a:rPr>
              <a:t>共</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次探测</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smtClean="0">
                <a:solidFill>
                  <a:srgbClr val="0000FF"/>
                </a:solidFill>
                <a:latin typeface="Consolas" pitchFamily="49" charset="0"/>
                <a:ea typeface="仿宋" pitchFamily="49" charset="-122"/>
                <a:cs typeface="Consolas" pitchFamily="49" charset="0"/>
              </a:rPr>
              <a:t>h</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FF00FF"/>
                </a:solidFill>
                <a:latin typeface="Consolas" pitchFamily="49" charset="0"/>
                <a:ea typeface="仿宋" pitchFamily="49" charset="-122"/>
                <a:cs typeface="Consolas" pitchFamily="49" charset="0"/>
              </a:rPr>
              <a:t>60</a:t>
            </a:r>
            <a:r>
              <a:rPr kumimoji="1" lang="en-US" altLang="zh-CN" sz="1800" smtClean="0">
                <a:solidFill>
                  <a:srgbClr val="0000FF"/>
                </a:solidFill>
                <a:latin typeface="Consolas" pitchFamily="49" charset="0"/>
                <a:ea typeface="仿宋" pitchFamily="49" charset="-122"/>
                <a:cs typeface="Consolas" pitchFamily="49" charset="0"/>
              </a:rPr>
              <a:t>)=8			</a:t>
            </a:r>
            <a:r>
              <a:rPr lang="en-US" sz="1800" smtClean="0">
                <a:solidFill>
                  <a:srgbClr val="0000FF"/>
                </a:solidFill>
                <a:latin typeface="Consolas" pitchFamily="49" charset="0"/>
                <a:ea typeface="仿宋" pitchFamily="49" charset="-122"/>
                <a:cs typeface="Consolas" pitchFamily="49" charset="0"/>
              </a:rPr>
              <a:t>ha[8]=60,</a:t>
            </a:r>
            <a:r>
              <a:rPr lang="zh-CN" altLang="en-US" sz="1800" smtClean="0">
                <a:solidFill>
                  <a:srgbClr val="0000FF"/>
                </a:solidFill>
                <a:latin typeface="Consolas" pitchFamily="49" charset="0"/>
                <a:ea typeface="仿宋" pitchFamily="49" charset="-122"/>
                <a:cs typeface="Consolas" pitchFamily="49" charset="0"/>
              </a:rPr>
              <a:t>共</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次探测</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smtClean="0">
                <a:solidFill>
                  <a:srgbClr val="0000FF"/>
                </a:solidFill>
                <a:latin typeface="Consolas" pitchFamily="49" charset="0"/>
                <a:ea typeface="仿宋" pitchFamily="49" charset="-122"/>
                <a:cs typeface="Consolas" pitchFamily="49" charset="0"/>
              </a:rPr>
              <a:t>h</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FF00FF"/>
                </a:solidFill>
                <a:latin typeface="Consolas" pitchFamily="49" charset="0"/>
                <a:ea typeface="仿宋" pitchFamily="49" charset="-122"/>
                <a:cs typeface="Consolas" pitchFamily="49" charset="0"/>
              </a:rPr>
              <a:t>43</a:t>
            </a:r>
            <a:r>
              <a:rPr kumimoji="1" lang="en-US" altLang="zh-CN" sz="1800" smtClean="0">
                <a:solidFill>
                  <a:srgbClr val="0000FF"/>
                </a:solidFill>
                <a:latin typeface="Consolas" pitchFamily="49" charset="0"/>
                <a:ea typeface="仿宋" pitchFamily="49" charset="-122"/>
                <a:cs typeface="Consolas" pitchFamily="49" charset="0"/>
              </a:rPr>
              <a:t>)=4			</a:t>
            </a:r>
            <a:r>
              <a:rPr lang="en-US" sz="1800" smtClean="0">
                <a:solidFill>
                  <a:srgbClr val="0000FF"/>
                </a:solidFill>
                <a:latin typeface="Consolas" pitchFamily="49" charset="0"/>
                <a:ea typeface="仿宋" pitchFamily="49" charset="-122"/>
                <a:cs typeface="Consolas" pitchFamily="49" charset="0"/>
              </a:rPr>
              <a:t>ha[4]=43,</a:t>
            </a:r>
            <a:r>
              <a:rPr lang="zh-CN" altLang="en-US" sz="1800" smtClean="0">
                <a:solidFill>
                  <a:srgbClr val="0000FF"/>
                </a:solidFill>
                <a:latin typeface="Consolas" pitchFamily="49" charset="0"/>
                <a:ea typeface="仿宋" pitchFamily="49" charset="-122"/>
                <a:cs typeface="Consolas" pitchFamily="49" charset="0"/>
              </a:rPr>
              <a:t>共</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次探测</a:t>
            </a:r>
            <a:endParaRPr kumimoji="1" lang="zh-CN" altLang="en-US" sz="1800" smtClean="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smtClean="0">
                <a:solidFill>
                  <a:srgbClr val="0000FF"/>
                </a:solidFill>
                <a:latin typeface="Consolas" pitchFamily="49" charset="0"/>
                <a:ea typeface="仿宋" pitchFamily="49" charset="-122"/>
                <a:cs typeface="Consolas" pitchFamily="49" charset="0"/>
              </a:rPr>
              <a:t>h</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FF00FF"/>
                </a:solidFill>
                <a:latin typeface="Consolas" pitchFamily="49" charset="0"/>
                <a:ea typeface="仿宋" pitchFamily="49" charset="-122"/>
                <a:cs typeface="Consolas" pitchFamily="49" charset="0"/>
              </a:rPr>
              <a:t>54</a:t>
            </a:r>
            <a:r>
              <a:rPr kumimoji="1" lang="en-US" altLang="zh-CN" sz="1800" smtClean="0">
                <a:solidFill>
                  <a:srgbClr val="0000FF"/>
                </a:solidFill>
                <a:latin typeface="Consolas" pitchFamily="49" charset="0"/>
                <a:ea typeface="仿宋" pitchFamily="49" charset="-122"/>
                <a:cs typeface="Consolas" pitchFamily="49" charset="0"/>
              </a:rPr>
              <a:t>)=2			</a:t>
            </a:r>
            <a:r>
              <a:rPr lang="en-US" sz="1800" smtClean="0">
                <a:solidFill>
                  <a:srgbClr val="0000FF"/>
                </a:solidFill>
                <a:latin typeface="Consolas" pitchFamily="49" charset="0"/>
                <a:ea typeface="仿宋" pitchFamily="49" charset="-122"/>
                <a:cs typeface="Consolas" pitchFamily="49" charset="0"/>
              </a:rPr>
              <a:t>ha[2]=54,</a:t>
            </a:r>
            <a:r>
              <a:rPr lang="zh-CN" altLang="en-US" sz="1800" smtClean="0">
                <a:solidFill>
                  <a:srgbClr val="0000FF"/>
                </a:solidFill>
                <a:latin typeface="Consolas" pitchFamily="49" charset="0"/>
                <a:ea typeface="仿宋" pitchFamily="49" charset="-122"/>
                <a:cs typeface="Consolas" pitchFamily="49" charset="0"/>
              </a:rPr>
              <a:t>共</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次探测</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smtClean="0">
                <a:solidFill>
                  <a:srgbClr val="0000FF"/>
                </a:solidFill>
                <a:latin typeface="Consolas" pitchFamily="49" charset="0"/>
                <a:ea typeface="仿宋" pitchFamily="49" charset="-122"/>
                <a:cs typeface="Consolas" pitchFamily="49" charset="0"/>
              </a:rPr>
              <a:t>h</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FF00FF"/>
                </a:solidFill>
                <a:latin typeface="Consolas" pitchFamily="49" charset="0"/>
                <a:ea typeface="仿宋" pitchFamily="49" charset="-122"/>
                <a:cs typeface="Consolas" pitchFamily="49" charset="0"/>
              </a:rPr>
              <a:t>90</a:t>
            </a:r>
            <a:r>
              <a:rPr kumimoji="1" lang="en-US" altLang="zh-CN" sz="1800" smtClean="0">
                <a:solidFill>
                  <a:srgbClr val="0000FF"/>
                </a:solidFill>
                <a:latin typeface="Consolas" pitchFamily="49" charset="0"/>
                <a:ea typeface="仿宋" pitchFamily="49" charset="-122"/>
                <a:cs typeface="Consolas" pitchFamily="49" charset="0"/>
              </a:rPr>
              <a:t>)=12			</a:t>
            </a:r>
            <a:r>
              <a:rPr lang="en-US" sz="1800" smtClean="0">
                <a:solidFill>
                  <a:srgbClr val="0000FF"/>
                </a:solidFill>
                <a:latin typeface="Consolas" pitchFamily="49" charset="0"/>
                <a:ea typeface="仿宋" pitchFamily="49" charset="-122"/>
                <a:cs typeface="Consolas" pitchFamily="49" charset="0"/>
              </a:rPr>
              <a:t>ha[12]=90,</a:t>
            </a:r>
            <a:r>
              <a:rPr lang="zh-CN" altLang="en-US" sz="1800" smtClean="0">
                <a:solidFill>
                  <a:srgbClr val="0000FF"/>
                </a:solidFill>
                <a:latin typeface="Consolas" pitchFamily="49" charset="0"/>
                <a:ea typeface="仿宋" pitchFamily="49" charset="-122"/>
                <a:cs typeface="Consolas" pitchFamily="49" charset="0"/>
              </a:rPr>
              <a:t>共</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次探测</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smtClean="0">
                <a:solidFill>
                  <a:srgbClr val="0000FF"/>
                </a:solidFill>
                <a:latin typeface="Consolas" pitchFamily="49" charset="0"/>
                <a:ea typeface="仿宋" pitchFamily="49" charset="-122"/>
                <a:cs typeface="Consolas" pitchFamily="49" charset="0"/>
              </a:rPr>
              <a:t>h</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FF00FF"/>
                </a:solidFill>
                <a:latin typeface="Consolas" pitchFamily="49" charset="0"/>
                <a:ea typeface="仿宋" pitchFamily="49" charset="-122"/>
                <a:cs typeface="Consolas" pitchFamily="49" charset="0"/>
              </a:rPr>
              <a:t>46</a:t>
            </a:r>
            <a:r>
              <a:rPr kumimoji="1" lang="en-US" altLang="zh-CN" sz="1800" smtClean="0">
                <a:solidFill>
                  <a:srgbClr val="0000FF"/>
                </a:solidFill>
                <a:latin typeface="Consolas" pitchFamily="49" charset="0"/>
                <a:ea typeface="仿宋" pitchFamily="49" charset="-122"/>
                <a:cs typeface="Consolas" pitchFamily="49" charset="0"/>
              </a:rPr>
              <a:t>)=7			</a:t>
            </a:r>
            <a:r>
              <a:rPr lang="en-US" sz="1800" smtClean="0">
                <a:solidFill>
                  <a:srgbClr val="0000FF"/>
                </a:solidFill>
                <a:latin typeface="Consolas" pitchFamily="49" charset="0"/>
                <a:ea typeface="仿宋" pitchFamily="49" charset="-122"/>
                <a:cs typeface="Consolas" pitchFamily="49" charset="0"/>
              </a:rPr>
              <a:t>ha[7]=46,</a:t>
            </a:r>
            <a:r>
              <a:rPr lang="zh-CN" altLang="en-US" sz="1800" smtClean="0">
                <a:solidFill>
                  <a:srgbClr val="0000FF"/>
                </a:solidFill>
                <a:latin typeface="Consolas" pitchFamily="49" charset="0"/>
                <a:ea typeface="仿宋" pitchFamily="49" charset="-122"/>
                <a:cs typeface="Consolas" pitchFamily="49" charset="0"/>
              </a:rPr>
              <a:t>共</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次探测</a:t>
            </a:r>
            <a:endParaRPr kumimoji="1" lang="en-US" altLang="zh-CN" sz="1800" smtClean="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smtClean="0">
                <a:solidFill>
                  <a:srgbClr val="0000FF"/>
                </a:solidFill>
                <a:latin typeface="Consolas" pitchFamily="49" charset="0"/>
                <a:ea typeface="仿宋" pitchFamily="49" charset="-122"/>
                <a:cs typeface="Consolas" pitchFamily="49" charset="0"/>
              </a:rPr>
              <a:t>h</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FF00FF"/>
                </a:solidFill>
                <a:latin typeface="Consolas" pitchFamily="49" charset="0"/>
                <a:ea typeface="仿宋" pitchFamily="49" charset="-122"/>
                <a:cs typeface="Consolas" pitchFamily="49" charset="0"/>
              </a:rPr>
              <a:t>31</a:t>
            </a:r>
            <a:r>
              <a:rPr kumimoji="1" lang="en-US" altLang="zh-CN" sz="1800" smtClean="0">
                <a:solidFill>
                  <a:srgbClr val="0000FF"/>
                </a:solidFill>
                <a:latin typeface="Consolas" pitchFamily="49" charset="0"/>
                <a:ea typeface="仿宋" pitchFamily="49" charset="-122"/>
                <a:cs typeface="Consolas" pitchFamily="49" charset="0"/>
              </a:rPr>
              <a:t>)=5			</a:t>
            </a:r>
            <a:r>
              <a:rPr lang="en-US" sz="1800" smtClean="0">
                <a:solidFill>
                  <a:srgbClr val="0000FF"/>
                </a:solidFill>
                <a:latin typeface="Consolas" pitchFamily="49" charset="0"/>
                <a:ea typeface="仿宋" pitchFamily="49" charset="-122"/>
                <a:cs typeface="Consolas" pitchFamily="49" charset="0"/>
              </a:rPr>
              <a:t>ha[5]=31,</a:t>
            </a:r>
            <a:r>
              <a:rPr lang="zh-CN" altLang="en-US" sz="1800" smtClean="0">
                <a:solidFill>
                  <a:srgbClr val="0000FF"/>
                </a:solidFill>
                <a:latin typeface="Consolas" pitchFamily="49" charset="0"/>
                <a:ea typeface="仿宋" pitchFamily="49" charset="-122"/>
                <a:cs typeface="Consolas" pitchFamily="49" charset="0"/>
              </a:rPr>
              <a:t>共</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次探测</a:t>
            </a:r>
            <a:endParaRPr kumimoji="1" lang="zh-CN" altLang="en-US" sz="1800" smtClean="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102</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7572428" cy="28342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2400"/>
              </a:lnSpc>
              <a:spcBef>
                <a:spcPts val="600"/>
              </a:spcBef>
              <a:buBlip>
                <a:blip r:embed="rId2"/>
              </a:buBlip>
            </a:pPr>
            <a:r>
              <a:rPr lang="en-US" sz="1800" i="1" smtClean="0">
                <a:solidFill>
                  <a:srgbClr val="0000FF"/>
                </a:solidFill>
                <a:latin typeface="Consolas" pitchFamily="49" charset="0"/>
                <a:ea typeface="仿宋" pitchFamily="49" charset="-122"/>
                <a:cs typeface="Consolas" pitchFamily="49" charset="0"/>
              </a:rPr>
              <a:t>h</a:t>
            </a:r>
            <a:r>
              <a:rPr lang="en-US" sz="1800" smtClean="0">
                <a:solidFill>
                  <a:srgbClr val="0000FF"/>
                </a:solidFill>
                <a:latin typeface="Consolas" pitchFamily="49" charset="0"/>
                <a:ea typeface="仿宋" pitchFamily="49" charset="-122"/>
                <a:cs typeface="Consolas" pitchFamily="49" charset="0"/>
              </a:rPr>
              <a:t>(29)=3 				</a:t>
            </a:r>
            <a:r>
              <a:rPr lang="zh-CN" altLang="en-US" sz="1800" smtClean="0">
                <a:solidFill>
                  <a:srgbClr val="0000FF"/>
                </a:solidFill>
                <a:latin typeface="Consolas" pitchFamily="49" charset="0"/>
                <a:ea typeface="仿宋" pitchFamily="49" charset="-122"/>
                <a:cs typeface="Consolas" pitchFamily="49" charset="0"/>
              </a:rPr>
              <a:t>有冲突</a:t>
            </a:r>
          </a:p>
          <a:p>
            <a:pPr algn="l">
              <a:lnSpc>
                <a:spcPts val="2400"/>
              </a:lnSpc>
              <a:spcBef>
                <a:spcPts val="600"/>
              </a:spcBef>
            </a:pPr>
            <a:r>
              <a:rPr lang="en-US" sz="1800" smtClean="0">
                <a:solidFill>
                  <a:srgbClr val="0000FF"/>
                </a:solidFill>
                <a:latin typeface="Consolas" pitchFamily="49" charset="0"/>
                <a:ea typeface="仿宋" pitchFamily="49" charset="-122"/>
                <a:cs typeface="Consolas" pitchFamily="49" charset="0"/>
              </a:rPr>
              <a:t>    </a:t>
            </a:r>
            <a:r>
              <a:rPr lang="en-US" sz="1800" i="1" smtClean="0">
                <a:solidFill>
                  <a:srgbClr val="0000FF"/>
                </a:solidFill>
                <a:latin typeface="Consolas" pitchFamily="49" charset="0"/>
                <a:ea typeface="仿宋" pitchFamily="49" charset="-122"/>
                <a:cs typeface="Consolas" pitchFamily="49" charset="0"/>
              </a:rPr>
              <a:t>d</a:t>
            </a:r>
            <a:r>
              <a:rPr lang="en-US" sz="1800" baseline="-25000" smtClean="0">
                <a:solidFill>
                  <a:srgbClr val="0000FF"/>
                </a:solidFill>
                <a:latin typeface="Consolas" pitchFamily="49" charset="0"/>
                <a:ea typeface="仿宋" pitchFamily="49" charset="-122"/>
                <a:cs typeface="Consolas" pitchFamily="49" charset="0"/>
              </a:rPr>
              <a:t>0</a:t>
            </a:r>
            <a:r>
              <a:rPr lang="en-US"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d</a:t>
            </a:r>
            <a:r>
              <a:rPr lang="en-US" sz="1800" baseline="-25000" smtClean="0">
                <a:solidFill>
                  <a:srgbClr val="0000FF"/>
                </a:solidFill>
                <a:latin typeface="Consolas" pitchFamily="49" charset="0"/>
                <a:ea typeface="仿宋" pitchFamily="49" charset="-122"/>
                <a:cs typeface="Consolas" pitchFamily="49" charset="0"/>
              </a:rPr>
              <a:t>1</a:t>
            </a:r>
            <a:r>
              <a:rPr lang="en-US" sz="1800" smtClean="0">
                <a:solidFill>
                  <a:srgbClr val="0000FF"/>
                </a:solidFill>
                <a:latin typeface="Consolas" pitchFamily="49" charset="0"/>
                <a:ea typeface="仿宋" pitchFamily="49" charset="-122"/>
                <a:cs typeface="Consolas" pitchFamily="49" charset="0"/>
              </a:rPr>
              <a:t>=(3+1) % 13=4		</a:t>
            </a:r>
            <a:r>
              <a:rPr lang="zh-CN" altLang="en-US" sz="1800" smtClean="0">
                <a:solidFill>
                  <a:srgbClr val="0000FF"/>
                </a:solidFill>
                <a:latin typeface="Consolas" pitchFamily="49" charset="0"/>
                <a:ea typeface="仿宋" pitchFamily="49" charset="-122"/>
                <a:cs typeface="Consolas" pitchFamily="49" charset="0"/>
              </a:rPr>
              <a:t>仍有冲突</a:t>
            </a:r>
          </a:p>
          <a:p>
            <a:pPr algn="l">
              <a:lnSpc>
                <a:spcPts val="2400"/>
              </a:lnSpc>
              <a:spcBef>
                <a:spcPts val="600"/>
              </a:spcBef>
            </a:pPr>
            <a:r>
              <a:rPr lang="en-US" sz="1800" smtClean="0">
                <a:solidFill>
                  <a:srgbClr val="0000FF"/>
                </a:solidFill>
                <a:latin typeface="Consolas" pitchFamily="49" charset="0"/>
                <a:ea typeface="仿宋" pitchFamily="49" charset="-122"/>
                <a:cs typeface="Consolas" pitchFamily="49" charset="0"/>
              </a:rPr>
              <a:t>    </a:t>
            </a:r>
            <a:r>
              <a:rPr lang="en-US" sz="1800" i="1" smtClean="0">
                <a:solidFill>
                  <a:srgbClr val="0000FF"/>
                </a:solidFill>
                <a:latin typeface="Consolas" pitchFamily="49" charset="0"/>
                <a:ea typeface="仿宋" pitchFamily="49" charset="-122"/>
                <a:cs typeface="Consolas" pitchFamily="49" charset="0"/>
              </a:rPr>
              <a:t>d</a:t>
            </a:r>
            <a:r>
              <a:rPr lang="en-US" sz="1800" baseline="-25000" smtClean="0">
                <a:solidFill>
                  <a:srgbClr val="0000FF"/>
                </a:solidFill>
                <a:latin typeface="Consolas" pitchFamily="49" charset="0"/>
                <a:ea typeface="仿宋" pitchFamily="49" charset="-122"/>
                <a:cs typeface="Consolas" pitchFamily="49" charset="0"/>
              </a:rPr>
              <a:t>2</a:t>
            </a:r>
            <a:r>
              <a:rPr lang="en-US" sz="1800" smtClean="0">
                <a:solidFill>
                  <a:srgbClr val="0000FF"/>
                </a:solidFill>
                <a:latin typeface="Consolas" pitchFamily="49" charset="0"/>
                <a:ea typeface="仿宋" pitchFamily="49" charset="-122"/>
                <a:cs typeface="Consolas" pitchFamily="49" charset="0"/>
              </a:rPr>
              <a:t>=(4+1) % 13=5			</a:t>
            </a:r>
            <a:r>
              <a:rPr lang="zh-CN" altLang="en-US" sz="1800" smtClean="0">
                <a:solidFill>
                  <a:srgbClr val="0000FF"/>
                </a:solidFill>
                <a:latin typeface="Consolas" pitchFamily="49" charset="0"/>
                <a:ea typeface="仿宋" pitchFamily="49" charset="-122"/>
                <a:cs typeface="Consolas" pitchFamily="49" charset="0"/>
              </a:rPr>
              <a:t>仍有冲突</a:t>
            </a:r>
          </a:p>
          <a:p>
            <a:pPr algn="l">
              <a:lnSpc>
                <a:spcPts val="2400"/>
              </a:lnSpc>
              <a:spcBef>
                <a:spcPts val="600"/>
              </a:spcBef>
            </a:pPr>
            <a:r>
              <a:rPr lang="en-US" sz="1800" smtClean="0">
                <a:solidFill>
                  <a:srgbClr val="0000FF"/>
                </a:solidFill>
                <a:latin typeface="Consolas" pitchFamily="49" charset="0"/>
                <a:ea typeface="仿宋" pitchFamily="49" charset="-122"/>
                <a:cs typeface="Consolas" pitchFamily="49" charset="0"/>
              </a:rPr>
              <a:t>    </a:t>
            </a:r>
            <a:r>
              <a:rPr lang="en-US" sz="1800" i="1" smtClean="0">
                <a:solidFill>
                  <a:srgbClr val="0000FF"/>
                </a:solidFill>
                <a:latin typeface="Consolas" pitchFamily="49" charset="0"/>
                <a:ea typeface="仿宋" pitchFamily="49" charset="-122"/>
                <a:cs typeface="Consolas" pitchFamily="49" charset="0"/>
              </a:rPr>
              <a:t>d</a:t>
            </a:r>
            <a:r>
              <a:rPr lang="en-US" sz="1800" baseline="-25000" smtClean="0">
                <a:solidFill>
                  <a:srgbClr val="0000FF"/>
                </a:solidFill>
                <a:latin typeface="Consolas" pitchFamily="49" charset="0"/>
                <a:ea typeface="仿宋" pitchFamily="49" charset="-122"/>
                <a:cs typeface="Consolas" pitchFamily="49" charset="0"/>
              </a:rPr>
              <a:t>3</a:t>
            </a:r>
            <a:r>
              <a:rPr lang="en-US" sz="1800" smtClean="0">
                <a:solidFill>
                  <a:srgbClr val="0000FF"/>
                </a:solidFill>
                <a:latin typeface="Consolas" pitchFamily="49" charset="0"/>
                <a:ea typeface="仿宋" pitchFamily="49" charset="-122"/>
                <a:cs typeface="Consolas" pitchFamily="49" charset="0"/>
              </a:rPr>
              <a:t>=(5+1) % 13=6			ha[6]=29,</a:t>
            </a:r>
            <a:r>
              <a:rPr lang="zh-CN" altLang="en-US" sz="1800" smtClean="0">
                <a:solidFill>
                  <a:srgbClr val="0000FF"/>
                </a:solidFill>
                <a:latin typeface="Consolas" pitchFamily="49" charset="0"/>
                <a:ea typeface="仿宋" pitchFamily="49" charset="-122"/>
                <a:cs typeface="Consolas" pitchFamily="49" charset="0"/>
              </a:rPr>
              <a:t>共</a:t>
            </a:r>
            <a:r>
              <a:rPr lang="en-US"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次探测</a:t>
            </a:r>
          </a:p>
          <a:p>
            <a:pPr marL="457200" indent="-457200" algn="l">
              <a:lnSpc>
                <a:spcPts val="2400"/>
              </a:lnSpc>
              <a:spcBef>
                <a:spcPts val="600"/>
              </a:spcBef>
              <a:buBlip>
                <a:blip r:embed="rId2"/>
              </a:buBlip>
            </a:pPr>
            <a:r>
              <a:rPr lang="en-US" sz="1800" i="1" smtClean="0">
                <a:solidFill>
                  <a:srgbClr val="0000FF"/>
                </a:solidFill>
                <a:latin typeface="Consolas" pitchFamily="49" charset="0"/>
                <a:ea typeface="仿宋" pitchFamily="49" charset="-122"/>
                <a:cs typeface="Consolas" pitchFamily="49" charset="0"/>
              </a:rPr>
              <a:t>h</a:t>
            </a:r>
            <a:r>
              <a:rPr lang="en-US" sz="1800" smtClean="0">
                <a:solidFill>
                  <a:srgbClr val="0000FF"/>
                </a:solidFill>
                <a:latin typeface="Consolas" pitchFamily="49" charset="0"/>
                <a:ea typeface="仿宋" pitchFamily="49" charset="-122"/>
                <a:cs typeface="Consolas" pitchFamily="49" charset="0"/>
              </a:rPr>
              <a:t>(88)=10				</a:t>
            </a:r>
            <a:r>
              <a:rPr lang="en-US" altLang="zh-CN" sz="1800" smtClean="0">
                <a:solidFill>
                  <a:srgbClr val="0000FF"/>
                </a:solidFill>
                <a:latin typeface="Consolas" pitchFamily="49" charset="0"/>
                <a:ea typeface="仿宋" pitchFamily="49" charset="-122"/>
                <a:cs typeface="Consolas" pitchFamily="49" charset="0"/>
              </a:rPr>
              <a:t>ha[10]=88,</a:t>
            </a:r>
            <a:r>
              <a:rPr lang="zh-CN" altLang="en-US" sz="1800" smtClean="0">
                <a:solidFill>
                  <a:srgbClr val="0000FF"/>
                </a:solidFill>
                <a:latin typeface="Consolas" pitchFamily="49" charset="0"/>
                <a:ea typeface="仿宋" pitchFamily="49" charset="-122"/>
                <a:cs typeface="Consolas" pitchFamily="49" charset="0"/>
              </a:rPr>
              <a:t>共</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次探测</a:t>
            </a:r>
          </a:p>
          <a:p>
            <a:pPr marL="457200" indent="-457200" algn="l">
              <a:lnSpc>
                <a:spcPts val="2400"/>
              </a:lnSpc>
              <a:spcBef>
                <a:spcPts val="600"/>
              </a:spcBef>
              <a:buBlip>
                <a:blip r:embed="rId2"/>
              </a:buBlip>
            </a:pPr>
            <a:r>
              <a:rPr lang="en-US" sz="1800" i="1" smtClean="0">
                <a:solidFill>
                  <a:srgbClr val="0000FF"/>
                </a:solidFill>
                <a:latin typeface="Consolas" pitchFamily="49" charset="0"/>
                <a:ea typeface="仿宋" pitchFamily="49" charset="-122"/>
                <a:cs typeface="Consolas" pitchFamily="49" charset="0"/>
              </a:rPr>
              <a:t>h</a:t>
            </a:r>
            <a:r>
              <a:rPr lang="en-US" sz="1800" smtClean="0">
                <a:solidFill>
                  <a:srgbClr val="0000FF"/>
                </a:solidFill>
                <a:latin typeface="Consolas" pitchFamily="49" charset="0"/>
                <a:ea typeface="仿宋" pitchFamily="49" charset="-122"/>
                <a:cs typeface="Consolas" pitchFamily="49" charset="0"/>
              </a:rPr>
              <a:t>(77)=12				</a:t>
            </a:r>
            <a:r>
              <a:rPr lang="zh-CN" altLang="en-US" sz="1800" smtClean="0">
                <a:solidFill>
                  <a:srgbClr val="0000FF"/>
                </a:solidFill>
                <a:latin typeface="Consolas" pitchFamily="49" charset="0"/>
                <a:ea typeface="仿宋" pitchFamily="49" charset="-122"/>
                <a:cs typeface="Consolas" pitchFamily="49" charset="0"/>
              </a:rPr>
              <a:t>有冲突</a:t>
            </a:r>
          </a:p>
          <a:p>
            <a:pPr algn="l">
              <a:lnSpc>
                <a:spcPts val="2400"/>
              </a:lnSpc>
              <a:spcBef>
                <a:spcPts val="600"/>
              </a:spcBef>
            </a:pPr>
            <a:r>
              <a:rPr lang="en-US" sz="1800" smtClean="0">
                <a:solidFill>
                  <a:srgbClr val="0000FF"/>
                </a:solidFill>
                <a:latin typeface="Consolas" pitchFamily="49" charset="0"/>
                <a:ea typeface="仿宋" pitchFamily="49" charset="-122"/>
                <a:cs typeface="Consolas" pitchFamily="49" charset="0"/>
              </a:rPr>
              <a:t>    </a:t>
            </a:r>
            <a:r>
              <a:rPr lang="en-US" sz="1800" i="1" smtClean="0">
                <a:solidFill>
                  <a:srgbClr val="0000FF"/>
                </a:solidFill>
                <a:latin typeface="Consolas" pitchFamily="49" charset="0"/>
                <a:ea typeface="仿宋" pitchFamily="49" charset="-122"/>
                <a:cs typeface="Consolas" pitchFamily="49" charset="0"/>
              </a:rPr>
              <a:t>d</a:t>
            </a:r>
            <a:r>
              <a:rPr lang="en-US" sz="1800" baseline="-25000" smtClean="0">
                <a:solidFill>
                  <a:srgbClr val="0000FF"/>
                </a:solidFill>
                <a:latin typeface="Consolas" pitchFamily="49" charset="0"/>
                <a:ea typeface="仿宋" pitchFamily="49" charset="-122"/>
                <a:cs typeface="Consolas" pitchFamily="49" charset="0"/>
              </a:rPr>
              <a:t>0</a:t>
            </a:r>
            <a:r>
              <a:rPr lang="en-US" sz="1800" smtClean="0">
                <a:solidFill>
                  <a:srgbClr val="0000FF"/>
                </a:solidFill>
                <a:latin typeface="Consolas" pitchFamily="49" charset="0"/>
                <a:ea typeface="仿宋" pitchFamily="49" charset="-122"/>
                <a:cs typeface="Consolas" pitchFamily="49" charset="0"/>
              </a:rPr>
              <a:t>=12</a:t>
            </a:r>
            <a:r>
              <a:rPr lang="zh-CN" altLang="en-US" sz="1800" smtClean="0">
                <a:solidFill>
                  <a:srgbClr val="0000FF"/>
                </a:solidFill>
                <a:latin typeface="Consolas" pitchFamily="49" charset="0"/>
                <a:ea typeface="仿宋" pitchFamily="49" charset="-122"/>
                <a:cs typeface="Consolas" pitchFamily="49" charset="0"/>
              </a:rPr>
              <a:t>，</a:t>
            </a:r>
            <a:r>
              <a:rPr lang="en-US" sz="1800" i="1" smtClean="0">
                <a:solidFill>
                  <a:srgbClr val="0000FF"/>
                </a:solidFill>
                <a:latin typeface="Consolas" pitchFamily="49" charset="0"/>
                <a:ea typeface="仿宋" pitchFamily="49" charset="-122"/>
                <a:cs typeface="Consolas" pitchFamily="49" charset="0"/>
              </a:rPr>
              <a:t>d</a:t>
            </a:r>
            <a:r>
              <a:rPr lang="en-US" sz="1800" baseline="-25000" smtClean="0">
                <a:solidFill>
                  <a:srgbClr val="0000FF"/>
                </a:solidFill>
                <a:latin typeface="Consolas" pitchFamily="49" charset="0"/>
                <a:ea typeface="仿宋" pitchFamily="49" charset="-122"/>
                <a:cs typeface="Consolas" pitchFamily="49" charset="0"/>
              </a:rPr>
              <a:t>1</a:t>
            </a:r>
            <a:r>
              <a:rPr lang="en-US" sz="1800" smtClean="0">
                <a:solidFill>
                  <a:srgbClr val="0000FF"/>
                </a:solidFill>
                <a:latin typeface="Consolas" pitchFamily="49" charset="0"/>
                <a:ea typeface="仿宋" pitchFamily="49" charset="-122"/>
                <a:cs typeface="Consolas" pitchFamily="49" charset="0"/>
              </a:rPr>
              <a:t>=(12+1) % 13=0		ha[0]=77</a:t>
            </a:r>
            <a:r>
              <a:rPr lang="zh-CN" altLang="en-US" sz="1800" smtClean="0">
                <a:solidFill>
                  <a:srgbClr val="0000FF"/>
                </a:solidFill>
                <a:latin typeface="Consolas" pitchFamily="49" charset="0"/>
                <a:ea typeface="仿宋" pitchFamily="49" charset="-122"/>
                <a:cs typeface="Consolas" pitchFamily="49" charset="0"/>
              </a:rPr>
              <a:t>，共</a:t>
            </a:r>
            <a:r>
              <a:rPr lang="en-US"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次探测</a:t>
            </a:r>
            <a:endParaRPr lang="zh-CN" altLang="en-US" sz="1800">
              <a:solidFill>
                <a:srgbClr val="0000FF"/>
              </a:solidFill>
              <a:latin typeface="Consolas" pitchFamily="49" charset="0"/>
              <a:ea typeface="仿宋" pitchFamily="49" charset="-122"/>
              <a:cs typeface="Consolas" pitchFamily="49" charset="0"/>
            </a:endParaRPr>
          </a:p>
        </p:txBody>
      </p:sp>
      <p:graphicFrame>
        <p:nvGraphicFramePr>
          <p:cNvPr id="5" name="Group 2"/>
          <p:cNvGraphicFramePr>
            <a:graphicFrameLocks noGrp="1"/>
          </p:cNvGraphicFramePr>
          <p:nvPr/>
        </p:nvGraphicFramePr>
        <p:xfrm>
          <a:off x="785786" y="4675217"/>
          <a:ext cx="7572428" cy="1325551"/>
        </p:xfrm>
        <a:graphic>
          <a:graphicData uri="http://schemas.openxmlformats.org/drawingml/2006/table">
            <a:tbl>
              <a:tblPr>
                <a:tableStyleId>{8799B23B-EC83-4686-B30A-512413B5E67A}</a:tableStyleId>
              </a:tblPr>
              <a:tblGrid>
                <a:gridCol w="1143008"/>
                <a:gridCol w="500066"/>
                <a:gridCol w="416095"/>
                <a:gridCol w="531399"/>
                <a:gridCol w="531399"/>
                <a:gridCol w="464973"/>
                <a:gridCol w="531399"/>
                <a:gridCol w="531399"/>
                <a:gridCol w="464973"/>
                <a:gridCol w="464973"/>
                <a:gridCol w="464973"/>
                <a:gridCol w="531399"/>
                <a:gridCol w="464973"/>
                <a:gridCol w="531399"/>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下标</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chemeClr val="bg1">
                              <a:lumMod val="50000"/>
                            </a:schemeClr>
                          </a:solidFill>
                          <a:effectLst/>
                          <a:latin typeface="Consolas" pitchFamily="49" charset="0"/>
                          <a:cs typeface="Consolas" pitchFamily="49" charset="0"/>
                        </a:rPr>
                        <a:t>0</a:t>
                      </a:r>
                      <a:endParaRPr kumimoji="0" lang="en-US" altLang="zh-CN" sz="1800" b="1" i="0" u="none" strike="noStrike" cap="none" normalizeH="0" baseline="0" dirty="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chemeClr val="bg1">
                              <a:lumMod val="50000"/>
                            </a:schemeClr>
                          </a:solidFill>
                          <a:effectLst/>
                          <a:latin typeface="Consolas" pitchFamily="49" charset="0"/>
                          <a:cs typeface="Consolas" pitchFamily="49" charset="0"/>
                        </a:rPr>
                        <a:t>1</a:t>
                      </a:r>
                      <a:endParaRPr kumimoji="0" lang="en-US" altLang="zh-CN" sz="1800" b="1" i="0" u="none" strike="noStrike" cap="none" normalizeH="0" baseline="0" dirty="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chemeClr val="bg1">
                              <a:lumMod val="50000"/>
                            </a:schemeClr>
                          </a:solidFill>
                          <a:effectLst/>
                          <a:latin typeface="Consolas" pitchFamily="49" charset="0"/>
                          <a:cs typeface="Consolas" pitchFamily="49" charset="0"/>
                        </a:rPr>
                        <a:t>2</a:t>
                      </a:r>
                      <a:endParaRPr kumimoji="0" lang="en-US" altLang="zh-CN" sz="1800" b="1" i="0" u="none" strike="noStrike" cap="none" normalizeH="0" baseline="0" dirty="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chemeClr val="bg1">
                              <a:lumMod val="50000"/>
                            </a:schemeClr>
                          </a:solidFill>
                          <a:effectLst/>
                          <a:latin typeface="Consolas" pitchFamily="49" charset="0"/>
                          <a:cs typeface="Consolas" pitchFamily="49" charset="0"/>
                        </a:rPr>
                        <a:t>3</a:t>
                      </a:r>
                      <a:endParaRPr kumimoji="0" lang="en-US" altLang="zh-CN" sz="1800" b="1" i="0" u="none" strike="noStrike" cap="none" normalizeH="0" baseline="0" dirty="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chemeClr val="bg1">
                              <a:lumMod val="50000"/>
                            </a:schemeClr>
                          </a:solidFill>
                          <a:effectLst/>
                          <a:latin typeface="Consolas" pitchFamily="49" charset="0"/>
                          <a:cs typeface="Consolas" pitchFamily="49" charset="0"/>
                        </a:rPr>
                        <a:t>4</a:t>
                      </a:r>
                      <a:endParaRPr kumimoji="0" lang="en-US" altLang="zh-CN" sz="1800" b="1" i="0" u="none" strike="noStrike" cap="none" normalizeH="0" baseline="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chemeClr val="bg1">
                              <a:lumMod val="50000"/>
                            </a:schemeClr>
                          </a:solidFill>
                          <a:effectLst/>
                          <a:latin typeface="Consolas" pitchFamily="49" charset="0"/>
                          <a:cs typeface="Consolas" pitchFamily="49" charset="0"/>
                        </a:rPr>
                        <a:t>5</a:t>
                      </a:r>
                      <a:endParaRPr kumimoji="0" lang="en-US" altLang="zh-CN" sz="1800" b="1" i="0" u="none" strike="noStrike" cap="none" normalizeH="0" baseline="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chemeClr val="bg1">
                              <a:lumMod val="50000"/>
                            </a:schemeClr>
                          </a:solidFill>
                          <a:effectLst/>
                          <a:latin typeface="Consolas" pitchFamily="49" charset="0"/>
                          <a:cs typeface="Consolas" pitchFamily="49" charset="0"/>
                        </a:rPr>
                        <a:t>6</a:t>
                      </a:r>
                      <a:endParaRPr kumimoji="0" lang="en-US" altLang="zh-CN" sz="1800" b="1" i="0" u="none" strike="noStrike" cap="none" normalizeH="0" baseline="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chemeClr val="bg1">
                              <a:lumMod val="50000"/>
                            </a:schemeClr>
                          </a:solidFill>
                          <a:effectLst/>
                          <a:latin typeface="Consolas" pitchFamily="49" charset="0"/>
                          <a:cs typeface="Consolas" pitchFamily="49" charset="0"/>
                        </a:rPr>
                        <a:t>7</a:t>
                      </a:r>
                      <a:endParaRPr kumimoji="0" lang="en-US" altLang="zh-CN" sz="1800" b="1" i="0" u="none" strike="noStrike" cap="none" normalizeH="0" baseline="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chemeClr val="bg1">
                              <a:lumMod val="50000"/>
                            </a:schemeClr>
                          </a:solidFill>
                          <a:effectLst/>
                          <a:latin typeface="Consolas" pitchFamily="49" charset="0"/>
                          <a:cs typeface="Consolas" pitchFamily="49" charset="0"/>
                        </a:rPr>
                        <a:t>8</a:t>
                      </a:r>
                      <a:endParaRPr kumimoji="0" lang="en-US" altLang="zh-CN" sz="1800" b="1" i="0" u="none" strike="noStrike" cap="none" normalizeH="0" baseline="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chemeClr val="bg1">
                              <a:lumMod val="50000"/>
                            </a:schemeClr>
                          </a:solidFill>
                          <a:effectLst/>
                          <a:latin typeface="Consolas" pitchFamily="49" charset="0"/>
                          <a:cs typeface="Consolas" pitchFamily="49" charset="0"/>
                        </a:rPr>
                        <a:t>9</a:t>
                      </a:r>
                      <a:endParaRPr kumimoji="0" lang="en-US" altLang="zh-CN" sz="1800" b="1" i="0" u="none" strike="noStrike" cap="none" normalizeH="0" baseline="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chemeClr val="bg1">
                              <a:lumMod val="50000"/>
                            </a:schemeClr>
                          </a:solidFill>
                          <a:effectLst/>
                          <a:latin typeface="Consolas" pitchFamily="49" charset="0"/>
                          <a:cs typeface="Consolas" pitchFamily="49" charset="0"/>
                        </a:rPr>
                        <a:t>10</a:t>
                      </a:r>
                      <a:endParaRPr kumimoji="0" lang="en-US" altLang="zh-CN" sz="1800" b="1" i="0" u="none" strike="noStrike" cap="none" normalizeH="0" baseline="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chemeClr val="bg1">
                              <a:lumMod val="50000"/>
                            </a:schemeClr>
                          </a:solidFill>
                          <a:effectLst/>
                          <a:latin typeface="Consolas" pitchFamily="49" charset="0"/>
                          <a:cs typeface="Consolas" pitchFamily="49" charset="0"/>
                        </a:rPr>
                        <a:t>11</a:t>
                      </a:r>
                      <a:endParaRPr kumimoji="0" lang="en-US" altLang="zh-CN" sz="1800" b="1" i="0" u="none" strike="noStrike" cap="none" normalizeH="0" baseline="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chemeClr val="bg1">
                              <a:lumMod val="50000"/>
                            </a:schemeClr>
                          </a:solidFill>
                          <a:effectLst/>
                          <a:latin typeface="Consolas" pitchFamily="49" charset="0"/>
                          <a:cs typeface="Consolas" pitchFamily="49" charset="0"/>
                        </a:rPr>
                        <a:t>12</a:t>
                      </a:r>
                      <a:endParaRPr kumimoji="0" lang="en-US" altLang="zh-CN" sz="1800" b="1" i="0" u="none" strike="noStrike" cap="none" normalizeH="0" baseline="0" smtClean="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77</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54</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16</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43</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31</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29</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46</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74</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88</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90</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anchor="ctr" horzOverflow="overflow"/>
                </a:tc>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探测次数</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smtClean="0">
                        <a:ln>
                          <a:noFill/>
                        </a:ln>
                        <a:solidFill>
                          <a:srgbClr val="FF00FF"/>
                        </a:solidFill>
                        <a:effectLst/>
                        <a:latin typeface="Consolas" pitchFamily="49" charset="0"/>
                        <a:ea typeface="楷体" pitchFamily="49" charset="-122"/>
                        <a:cs typeface="Consolas" pitchFamily="49" charset="0"/>
                      </a:endParaRPr>
                    </a:p>
                  </a:txBody>
                  <a:tcPr anchor="ctr" horzOverflow="overflow"/>
                </a:tc>
              </a:tr>
            </a:tbl>
          </a:graphicData>
        </a:graphic>
      </p:graphicFrame>
      <p:sp>
        <p:nvSpPr>
          <p:cNvPr id="6" name="Text Box 64"/>
          <p:cNvSpPr txBox="1">
            <a:spLocks noChangeArrowheads="1"/>
          </p:cNvSpPr>
          <p:nvPr/>
        </p:nvSpPr>
        <p:spPr bwMode="auto">
          <a:xfrm>
            <a:off x="3071802" y="4186638"/>
            <a:ext cx="2571768" cy="338554"/>
          </a:xfrm>
          <a:prstGeom prst="rect">
            <a:avLst/>
          </a:prstGeom>
          <a:noFill/>
          <a:ln w="9525">
            <a:noFill/>
            <a:miter lim="800000"/>
            <a:headEnd/>
            <a:tailEnd/>
          </a:ln>
        </p:spPr>
        <p:txBody>
          <a:bodyPr wrap="square">
            <a:spAutoFit/>
          </a:bodyPr>
          <a:lstStyle/>
          <a:p>
            <a:pPr algn="l" fontAlgn="t">
              <a:spcBef>
                <a:spcPct val="50000"/>
              </a:spcBef>
            </a:pPr>
            <a:r>
              <a:rPr kumimoji="1" lang="zh-CN" altLang="en-US" sz="2000" dirty="0">
                <a:solidFill>
                  <a:srgbClr val="0000FF"/>
                </a:solidFill>
                <a:latin typeface="Consolas" pitchFamily="49" charset="0"/>
                <a:ea typeface="仿宋" pitchFamily="49" charset="-122"/>
                <a:cs typeface="Consolas" pitchFamily="49" charset="0"/>
              </a:rPr>
              <a:t>哈希表</a:t>
            </a:r>
            <a:r>
              <a:rPr kumimoji="1" lang="en-US" altLang="zh-CN" sz="2000" dirty="0">
                <a:solidFill>
                  <a:srgbClr val="0000FF"/>
                </a:solidFill>
                <a:latin typeface="Consolas" pitchFamily="49" charset="0"/>
                <a:ea typeface="仿宋" pitchFamily="49" charset="-122"/>
                <a:cs typeface="Consolas" pitchFamily="49" charset="0"/>
              </a:rPr>
              <a:t>ha[0..12]</a:t>
            </a:r>
          </a:p>
        </p:txBody>
      </p:sp>
      <p:sp>
        <p:nvSpPr>
          <p:cNvPr id="7" name="下箭头 6"/>
          <p:cNvSpPr/>
          <p:nvPr/>
        </p:nvSpPr>
        <p:spPr>
          <a:xfrm>
            <a:off x="4071934" y="3571876"/>
            <a:ext cx="142876" cy="357190"/>
          </a:xfrm>
          <a:prstGeom prst="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103</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714348" y="689801"/>
            <a:ext cx="185738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拉链法</a:t>
            </a:r>
            <a:endParaRPr lang="zh-CN" altLang="en-US" sz="2200" dirty="0" smtClean="0">
              <a:solidFill>
                <a:schemeClr val="bg1"/>
              </a:solidFill>
              <a:latin typeface="Consolas" pitchFamily="49" charset="0"/>
              <a:ea typeface="微软雅黑" pitchFamily="34" charset="-122"/>
              <a:cs typeface="Consolas" pitchFamily="49" charset="0"/>
            </a:endParaRPr>
          </a:p>
        </p:txBody>
      </p:sp>
      <p:sp>
        <p:nvSpPr>
          <p:cNvPr id="6" name="Text Box 2"/>
          <p:cNvSpPr txBox="1">
            <a:spLocks noChangeArrowheads="1"/>
          </p:cNvSpPr>
          <p:nvPr/>
        </p:nvSpPr>
        <p:spPr bwMode="auto">
          <a:xfrm>
            <a:off x="785786" y="1571612"/>
            <a:ext cx="7358114" cy="288794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just">
              <a:lnSpc>
                <a:spcPct val="130000"/>
              </a:lnSpc>
              <a:spcBef>
                <a:spcPct val="50000"/>
              </a:spcBef>
              <a:buBlip>
                <a:blip r:embed="rId2"/>
              </a:buBlip>
            </a:pPr>
            <a:r>
              <a:rPr kumimoji="1" lang="zh-CN" altLang="en-US" sz="2000" smtClean="0">
                <a:solidFill>
                  <a:srgbClr val="FF0000"/>
                </a:solidFill>
                <a:latin typeface="Consolas" pitchFamily="49" charset="0"/>
                <a:ea typeface="仿宋" pitchFamily="49" charset="-122"/>
                <a:cs typeface="Consolas" pitchFamily="49" charset="0"/>
              </a:rPr>
              <a:t>拉链</a:t>
            </a:r>
            <a:r>
              <a:rPr kumimoji="1" lang="zh-CN" altLang="en-US" sz="2000" dirty="0">
                <a:solidFill>
                  <a:srgbClr val="FF0000"/>
                </a:solidFill>
                <a:latin typeface="Consolas" pitchFamily="49" charset="0"/>
                <a:ea typeface="仿宋" pitchFamily="49" charset="-122"/>
                <a:cs typeface="Consolas" pitchFamily="49" charset="0"/>
              </a:rPr>
              <a:t>法</a:t>
            </a:r>
            <a:r>
              <a:rPr kumimoji="1" lang="zh-CN" altLang="en-US" sz="2000" dirty="0">
                <a:solidFill>
                  <a:srgbClr val="0000FF"/>
                </a:solidFill>
                <a:latin typeface="Consolas" pitchFamily="49" charset="0"/>
                <a:ea typeface="仿宋" pitchFamily="49" charset="-122"/>
                <a:cs typeface="Consolas" pitchFamily="49" charset="0"/>
              </a:rPr>
              <a:t>是把所有的同义词用单链表链接起来的方法。</a:t>
            </a:r>
          </a:p>
          <a:p>
            <a:pPr marL="457200" indent="-457200" algn="just">
              <a:lnSpc>
                <a:spcPct val="1300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在</a:t>
            </a:r>
            <a:r>
              <a:rPr kumimoji="1" lang="zh-CN" altLang="en-US" sz="2000" dirty="0">
                <a:solidFill>
                  <a:srgbClr val="0000FF"/>
                </a:solidFill>
                <a:latin typeface="Consolas" pitchFamily="49" charset="0"/>
                <a:ea typeface="仿宋" pitchFamily="49" charset="-122"/>
                <a:cs typeface="Consolas" pitchFamily="49" charset="0"/>
              </a:rPr>
              <a:t>这种方法中，哈希表每个单元中存放的不</a:t>
            </a:r>
            <a:r>
              <a:rPr kumimoji="1" lang="zh-CN" altLang="en-US" sz="2000">
                <a:solidFill>
                  <a:srgbClr val="0000FF"/>
                </a:solidFill>
                <a:latin typeface="Consolas" pitchFamily="49" charset="0"/>
                <a:ea typeface="仿宋" pitchFamily="49" charset="-122"/>
                <a:cs typeface="Consolas" pitchFamily="49" charset="0"/>
              </a:rPr>
              <a:t>再</a:t>
            </a:r>
            <a:r>
              <a:rPr kumimoji="1" lang="zh-CN" altLang="en-US" sz="2000" smtClean="0">
                <a:solidFill>
                  <a:srgbClr val="0000FF"/>
                </a:solidFill>
                <a:latin typeface="Consolas" pitchFamily="49" charset="0"/>
                <a:ea typeface="仿宋" pitchFamily="49" charset="-122"/>
                <a:cs typeface="Consolas" pitchFamily="49" charset="0"/>
              </a:rPr>
              <a:t>是元素本</a:t>
            </a:r>
            <a:r>
              <a:rPr kumimoji="1" lang="zh-CN" altLang="en-US" sz="2000" dirty="0">
                <a:solidFill>
                  <a:srgbClr val="0000FF"/>
                </a:solidFill>
                <a:latin typeface="Consolas" pitchFamily="49" charset="0"/>
                <a:ea typeface="仿宋" pitchFamily="49" charset="-122"/>
                <a:cs typeface="Consolas" pitchFamily="49" charset="0"/>
              </a:rPr>
              <a:t>身，而是相应同义词单链</a:t>
            </a:r>
            <a:r>
              <a:rPr kumimoji="1" lang="zh-CN" altLang="en-US" sz="2000">
                <a:solidFill>
                  <a:srgbClr val="0000FF"/>
                </a:solidFill>
                <a:latin typeface="Consolas" pitchFamily="49" charset="0"/>
                <a:ea typeface="仿宋" pitchFamily="49" charset="-122"/>
                <a:cs typeface="Consolas" pitchFamily="49" charset="0"/>
              </a:rPr>
              <a:t>表</a:t>
            </a:r>
            <a:r>
              <a:rPr kumimoji="1" lang="zh-CN" altLang="en-US" sz="2000" smtClean="0">
                <a:solidFill>
                  <a:srgbClr val="0000FF"/>
                </a:solidFill>
                <a:latin typeface="Consolas" pitchFamily="49" charset="0"/>
                <a:ea typeface="仿宋" pitchFamily="49" charset="-122"/>
                <a:cs typeface="Consolas" pitchFamily="49" charset="0"/>
              </a:rPr>
              <a:t>的首结点指</a:t>
            </a:r>
            <a:r>
              <a:rPr kumimoji="1" lang="zh-CN" altLang="en-US" sz="2000" dirty="0">
                <a:solidFill>
                  <a:srgbClr val="0000FF"/>
                </a:solidFill>
                <a:latin typeface="Consolas" pitchFamily="49" charset="0"/>
                <a:ea typeface="仿宋" pitchFamily="49" charset="-122"/>
                <a:cs typeface="Consolas" pitchFamily="49" charset="0"/>
              </a:rPr>
              <a:t>针</a:t>
            </a:r>
            <a:r>
              <a:rPr kumimoji="1" lang="zh-CN" altLang="en-US" sz="2000" dirty="0" smtClean="0">
                <a:solidFill>
                  <a:srgbClr val="0000FF"/>
                </a:solidFill>
                <a:latin typeface="Consolas" pitchFamily="49" charset="0"/>
                <a:ea typeface="仿宋" pitchFamily="49" charset="-122"/>
                <a:cs typeface="Consolas" pitchFamily="49" charset="0"/>
              </a:rPr>
              <a:t>。</a:t>
            </a:r>
            <a:endParaRPr kumimoji="1" lang="en-US" altLang="zh-CN" sz="2000" dirty="0" smtClean="0">
              <a:solidFill>
                <a:srgbClr val="0000FF"/>
              </a:solidFill>
              <a:latin typeface="Consolas" pitchFamily="49" charset="0"/>
              <a:ea typeface="仿宋" pitchFamily="49" charset="-122"/>
              <a:cs typeface="Consolas" pitchFamily="49" charset="0"/>
            </a:endParaRPr>
          </a:p>
          <a:p>
            <a:pPr marL="457200" indent="-457200" algn="just">
              <a:lnSpc>
                <a:spcPct val="1300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由于</a:t>
            </a:r>
            <a:r>
              <a:rPr kumimoji="1" lang="zh-CN" altLang="en-US" sz="2000" dirty="0">
                <a:solidFill>
                  <a:srgbClr val="0000FF"/>
                </a:solidFill>
                <a:latin typeface="Consolas" pitchFamily="49" charset="0"/>
                <a:ea typeface="仿宋" pitchFamily="49" charset="-122"/>
                <a:cs typeface="Consolas" pitchFamily="49" charset="0"/>
              </a:rPr>
              <a:t>单链表中可插入任意多</a:t>
            </a:r>
            <a:r>
              <a:rPr kumimoji="1" lang="zh-CN" altLang="en-US" sz="2000" dirty="0" smtClean="0">
                <a:solidFill>
                  <a:srgbClr val="0000FF"/>
                </a:solidFill>
                <a:latin typeface="Consolas" pitchFamily="49" charset="0"/>
                <a:ea typeface="仿宋" pitchFamily="49" charset="-122"/>
                <a:cs typeface="Consolas" pitchFamily="49" charset="0"/>
              </a:rPr>
              <a:t>个结点，</a:t>
            </a:r>
            <a:r>
              <a:rPr kumimoji="1" lang="zh-CN" altLang="en-US" sz="2000" dirty="0">
                <a:solidFill>
                  <a:srgbClr val="0000FF"/>
                </a:solidFill>
                <a:latin typeface="Consolas" pitchFamily="49" charset="0"/>
                <a:ea typeface="仿宋" pitchFamily="49" charset="-122"/>
                <a:cs typeface="Consolas" pitchFamily="49" charset="0"/>
              </a:rPr>
              <a:t>所以此时装填因子</a:t>
            </a:r>
            <a:r>
              <a:rPr kumimoji="1" lang="en-US" altLang="zh-CN" sz="2000" dirty="0">
                <a:solidFill>
                  <a:srgbClr val="0000FF"/>
                </a:solidFill>
                <a:latin typeface="Consolas" pitchFamily="49" charset="0"/>
                <a:ea typeface="仿宋" pitchFamily="49" charset="-122"/>
                <a:cs typeface="Consolas" pitchFamily="49" charset="0"/>
              </a:rPr>
              <a:t>α</a:t>
            </a:r>
            <a:r>
              <a:rPr kumimoji="1" lang="zh-CN" altLang="en-US" sz="2000" dirty="0">
                <a:solidFill>
                  <a:srgbClr val="0000FF"/>
                </a:solidFill>
                <a:latin typeface="Consolas" pitchFamily="49" charset="0"/>
                <a:ea typeface="仿宋" pitchFamily="49" charset="-122"/>
                <a:cs typeface="Consolas" pitchFamily="49" charset="0"/>
              </a:rPr>
              <a:t>根据同义词的多少既可以设定为大于</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，也可以设定为小于或等于</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，通常</a:t>
            </a:r>
            <a:r>
              <a:rPr kumimoji="1" lang="zh-CN" altLang="en-US" sz="2000">
                <a:solidFill>
                  <a:srgbClr val="0000FF"/>
                </a:solidFill>
                <a:latin typeface="Consolas" pitchFamily="49" charset="0"/>
                <a:ea typeface="仿宋" pitchFamily="49" charset="-122"/>
                <a:cs typeface="Consolas" pitchFamily="49" charset="0"/>
              </a:rPr>
              <a:t>取</a:t>
            </a:r>
            <a:r>
              <a:rPr kumimoji="1" lang="en-US" altLang="zh-CN" sz="2000" i="1" smtClean="0">
                <a:solidFill>
                  <a:srgbClr val="0000FF"/>
                </a:solidFill>
                <a:latin typeface="Consolas" pitchFamily="49" charset="0"/>
                <a:ea typeface="仿宋" pitchFamily="49" charset="-122"/>
                <a:cs typeface="Consolas" pitchFamily="49" charset="0"/>
              </a:rPr>
              <a:t>α</a:t>
            </a:r>
            <a:r>
              <a:rPr kumimoji="1" lang="en-US" altLang="zh-CN" sz="2000" smtClean="0">
                <a:solidFill>
                  <a:srgbClr val="0000FF"/>
                </a:solidFill>
                <a:latin typeface="Consolas" pitchFamily="49" charset="0"/>
                <a:ea typeface="仿宋" pitchFamily="49" charset="-122"/>
                <a:cs typeface="Consolas" pitchFamily="49" charset="0"/>
              </a:rPr>
              <a:t>=0.75</a:t>
            </a:r>
            <a:r>
              <a:rPr kumimoji="1" lang="zh-CN" altLang="en-US" sz="2000" smtClean="0">
                <a:solidFill>
                  <a:srgbClr val="0000FF"/>
                </a:solidFill>
                <a:latin typeface="Consolas" pitchFamily="49" charset="0"/>
                <a:ea typeface="仿宋" pitchFamily="49" charset="-122"/>
                <a:cs typeface="Consolas" pitchFamily="49" charset="0"/>
              </a:rPr>
              <a:t>。</a:t>
            </a: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104</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455"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453" name="Rectangle 37"/>
          <p:cNvSpPr>
            <a:spLocks noChangeArrowheads="1"/>
          </p:cNvSpPr>
          <p:nvPr/>
        </p:nvSpPr>
        <p:spPr bwMode="auto">
          <a:xfrm>
            <a:off x="2016640" y="2033084"/>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0452" name="Rectangle 36"/>
          <p:cNvSpPr>
            <a:spLocks noChangeArrowheads="1"/>
          </p:cNvSpPr>
          <p:nvPr/>
        </p:nvSpPr>
        <p:spPr bwMode="auto">
          <a:xfrm>
            <a:off x="1665816" y="2101306"/>
            <a:ext cx="146177"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FF0000"/>
                </a:solidFill>
                <a:effectLst/>
                <a:latin typeface="Consolas" pitchFamily="49" charset="0"/>
                <a:ea typeface="仿宋" pitchFamily="49" charset="-122"/>
                <a:cs typeface="Consolas" pitchFamily="49" charset="0"/>
              </a:rPr>
              <a:t>i</a:t>
            </a:r>
            <a:endPar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p:txBody>
      </p:sp>
      <p:sp>
        <p:nvSpPr>
          <p:cNvPr id="60451" name="Rectangle 35"/>
          <p:cNvSpPr>
            <a:spLocks noChangeArrowheads="1"/>
          </p:cNvSpPr>
          <p:nvPr/>
        </p:nvSpPr>
        <p:spPr bwMode="auto">
          <a:xfrm>
            <a:off x="928662" y="1714488"/>
            <a:ext cx="310966" cy="205123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哈</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希</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地</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址</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空</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仿宋" pitchFamily="49" charset="-122"/>
                <a:cs typeface="Consolas" pitchFamily="49" charset="0"/>
              </a:rPr>
              <a:t>间</a:t>
            </a:r>
          </a:p>
        </p:txBody>
      </p:sp>
      <p:sp>
        <p:nvSpPr>
          <p:cNvPr id="60450" name="Rectangle 34"/>
          <p:cNvSpPr>
            <a:spLocks noChangeArrowheads="1"/>
          </p:cNvSpPr>
          <p:nvPr/>
        </p:nvSpPr>
        <p:spPr bwMode="auto">
          <a:xfrm>
            <a:off x="3173386" y="2033084"/>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6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x</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的元素</a:t>
            </a:r>
          </a:p>
        </p:txBody>
      </p:sp>
      <p:sp>
        <p:nvSpPr>
          <p:cNvPr id="60449" name="Rectangle 33"/>
          <p:cNvSpPr>
            <a:spLocks noChangeArrowheads="1"/>
          </p:cNvSpPr>
          <p:nvPr/>
        </p:nvSpPr>
        <p:spPr bwMode="auto">
          <a:xfrm>
            <a:off x="4069937" y="2033084"/>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0448" name="Rectangle 32"/>
          <p:cNvSpPr>
            <a:spLocks noChangeArrowheads="1"/>
          </p:cNvSpPr>
          <p:nvPr/>
        </p:nvSpPr>
        <p:spPr bwMode="auto">
          <a:xfrm>
            <a:off x="4820311" y="2033084"/>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6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y</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的元素</a:t>
            </a:r>
          </a:p>
        </p:txBody>
      </p:sp>
      <p:sp>
        <p:nvSpPr>
          <p:cNvPr id="60447" name="Rectangle 31"/>
          <p:cNvSpPr>
            <a:spLocks noChangeArrowheads="1"/>
          </p:cNvSpPr>
          <p:nvPr/>
        </p:nvSpPr>
        <p:spPr bwMode="auto">
          <a:xfrm>
            <a:off x="5716862" y="2033084"/>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0446" name="AutoShape 30"/>
          <p:cNvSpPr>
            <a:spLocks noChangeShapeType="1"/>
          </p:cNvSpPr>
          <p:nvPr/>
        </p:nvSpPr>
        <p:spPr bwMode="auto">
          <a:xfrm flipV="1">
            <a:off x="2359669" y="2198766"/>
            <a:ext cx="813718"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45" name="AutoShape 29"/>
          <p:cNvSpPr>
            <a:spLocks noChangeShapeType="1"/>
          </p:cNvSpPr>
          <p:nvPr/>
        </p:nvSpPr>
        <p:spPr bwMode="auto">
          <a:xfrm flipV="1">
            <a:off x="4425634" y="2198766"/>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44" name="AutoShape 28"/>
          <p:cNvSpPr>
            <a:spLocks noChangeShapeType="1"/>
          </p:cNvSpPr>
          <p:nvPr/>
        </p:nvSpPr>
        <p:spPr bwMode="auto">
          <a:xfrm flipV="1">
            <a:off x="6062814" y="2198766"/>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43" name="Rectangle 27"/>
          <p:cNvSpPr>
            <a:spLocks noChangeArrowheads="1"/>
          </p:cNvSpPr>
          <p:nvPr/>
        </p:nvSpPr>
        <p:spPr bwMode="auto">
          <a:xfrm>
            <a:off x="6527656" y="2101306"/>
            <a:ext cx="320614"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mj-ea"/>
                <a:ea typeface="+mj-ea"/>
                <a:cs typeface="Consolas" pitchFamily="49" charset="0"/>
              </a:rPr>
              <a:t>…</a:t>
            </a:r>
          </a:p>
        </p:txBody>
      </p:sp>
      <p:sp>
        <p:nvSpPr>
          <p:cNvPr id="60442" name="AutoShape 26"/>
          <p:cNvSpPr>
            <a:spLocks/>
          </p:cNvSpPr>
          <p:nvPr/>
        </p:nvSpPr>
        <p:spPr bwMode="auto">
          <a:xfrm rot="5400000">
            <a:off x="5004488" y="321830"/>
            <a:ext cx="139367" cy="3170088"/>
          </a:xfrm>
          <a:prstGeom prst="leftBrace">
            <a:avLst>
              <a:gd name="adj1" fmla="val 189569"/>
              <a:gd name="adj2" fmla="val 50000"/>
            </a:avLst>
          </a:prstGeom>
          <a:ln w="1270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41" name="Rectangle 25"/>
          <p:cNvSpPr>
            <a:spLocks noChangeArrowheads="1"/>
          </p:cNvSpPr>
          <p:nvPr/>
        </p:nvSpPr>
        <p:spPr bwMode="auto">
          <a:xfrm>
            <a:off x="4019121" y="1428736"/>
            <a:ext cx="2195953" cy="2857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800" b="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800" b="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y</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mj-ea"/>
                <a:ea typeface="+mj-ea"/>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FF0000"/>
                </a:solidFill>
                <a:effectLst/>
                <a:latin typeface="Consolas" pitchFamily="49" charset="0"/>
                <a:ea typeface="仿宋" pitchFamily="49" charset="-122"/>
                <a:cs typeface="Consolas" pitchFamily="49" charset="0"/>
              </a:rPr>
              <a:t>i</a:t>
            </a:r>
            <a:endPar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p:txBody>
      </p:sp>
      <p:sp>
        <p:nvSpPr>
          <p:cNvPr id="60440" name="Rectangle 24"/>
          <p:cNvSpPr>
            <a:spLocks noChangeArrowheads="1"/>
          </p:cNvSpPr>
          <p:nvPr/>
        </p:nvSpPr>
        <p:spPr bwMode="auto">
          <a:xfrm>
            <a:off x="2016640" y="3013529"/>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0439" name="Rectangle 23"/>
          <p:cNvSpPr>
            <a:spLocks noChangeArrowheads="1"/>
          </p:cNvSpPr>
          <p:nvPr/>
        </p:nvSpPr>
        <p:spPr bwMode="auto">
          <a:xfrm>
            <a:off x="1665816" y="3089548"/>
            <a:ext cx="146177" cy="233903"/>
          </a:xfrm>
          <a:prstGeom prst="rect">
            <a:avLst/>
          </a:prstGeom>
          <a:solidFill>
            <a:srgbClr val="FFFFFF"/>
          </a:solidFill>
          <a:ln w="9525">
            <a:noFill/>
            <a:miter lim="800000"/>
            <a:headEnd/>
            <a:tailEnd type="none" w="sm" len="sm"/>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FF0000"/>
                </a:solidFill>
                <a:effectLst/>
                <a:latin typeface="Consolas" pitchFamily="49" charset="0"/>
                <a:ea typeface="仿宋" pitchFamily="49" charset="-122"/>
                <a:cs typeface="Consolas" pitchFamily="49" charset="0"/>
              </a:rPr>
              <a:t>j</a:t>
            </a:r>
            <a:endPar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p:txBody>
      </p:sp>
      <p:sp>
        <p:nvSpPr>
          <p:cNvPr id="60438" name="Rectangle 22"/>
          <p:cNvSpPr>
            <a:spLocks noChangeArrowheads="1"/>
          </p:cNvSpPr>
          <p:nvPr/>
        </p:nvSpPr>
        <p:spPr bwMode="auto">
          <a:xfrm>
            <a:off x="3183131" y="3013529"/>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6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的元素</a:t>
            </a:r>
          </a:p>
        </p:txBody>
      </p:sp>
      <p:sp>
        <p:nvSpPr>
          <p:cNvPr id="60437" name="Rectangle 21"/>
          <p:cNvSpPr>
            <a:spLocks noChangeArrowheads="1"/>
          </p:cNvSpPr>
          <p:nvPr/>
        </p:nvSpPr>
        <p:spPr bwMode="auto">
          <a:xfrm>
            <a:off x="4079682" y="3013529"/>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0436" name="Rectangle 20"/>
          <p:cNvSpPr>
            <a:spLocks noChangeArrowheads="1"/>
          </p:cNvSpPr>
          <p:nvPr/>
        </p:nvSpPr>
        <p:spPr bwMode="auto">
          <a:xfrm>
            <a:off x="4830057" y="3013529"/>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6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的元素</a:t>
            </a:r>
          </a:p>
        </p:txBody>
      </p:sp>
      <p:sp>
        <p:nvSpPr>
          <p:cNvPr id="60435" name="Rectangle 19"/>
          <p:cNvSpPr>
            <a:spLocks noChangeArrowheads="1"/>
          </p:cNvSpPr>
          <p:nvPr/>
        </p:nvSpPr>
        <p:spPr bwMode="auto">
          <a:xfrm>
            <a:off x="5726608" y="3013529"/>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0434" name="AutoShape 18"/>
          <p:cNvSpPr>
            <a:spLocks noChangeShapeType="1"/>
          </p:cNvSpPr>
          <p:nvPr/>
        </p:nvSpPr>
        <p:spPr bwMode="auto">
          <a:xfrm flipV="1">
            <a:off x="2369414" y="3179211"/>
            <a:ext cx="813718"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33" name="AutoShape 17"/>
          <p:cNvSpPr>
            <a:spLocks noChangeShapeType="1"/>
          </p:cNvSpPr>
          <p:nvPr/>
        </p:nvSpPr>
        <p:spPr bwMode="auto">
          <a:xfrm flipV="1">
            <a:off x="4435379" y="3179211"/>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32" name="AutoShape 16"/>
          <p:cNvSpPr>
            <a:spLocks noChangeShapeType="1"/>
          </p:cNvSpPr>
          <p:nvPr/>
        </p:nvSpPr>
        <p:spPr bwMode="auto">
          <a:xfrm flipV="1">
            <a:off x="6072559" y="3179211"/>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31" name="Rectangle 15"/>
          <p:cNvSpPr>
            <a:spLocks noChangeArrowheads="1"/>
          </p:cNvSpPr>
          <p:nvPr/>
        </p:nvSpPr>
        <p:spPr bwMode="auto">
          <a:xfrm>
            <a:off x="6537402" y="3081751"/>
            <a:ext cx="320614"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mj-ea"/>
                <a:ea typeface="+mj-ea"/>
                <a:cs typeface="Consolas" pitchFamily="49" charset="0"/>
              </a:rPr>
              <a:t>…</a:t>
            </a:r>
          </a:p>
        </p:txBody>
      </p:sp>
      <p:sp>
        <p:nvSpPr>
          <p:cNvPr id="60430" name="AutoShape 14"/>
          <p:cNvSpPr>
            <a:spLocks/>
          </p:cNvSpPr>
          <p:nvPr/>
        </p:nvSpPr>
        <p:spPr bwMode="auto">
          <a:xfrm rot="16200000">
            <a:off x="5004488" y="1913640"/>
            <a:ext cx="139367" cy="3170088"/>
          </a:xfrm>
          <a:prstGeom prst="leftBrace">
            <a:avLst>
              <a:gd name="adj1" fmla="val 189569"/>
              <a:gd name="adj2" fmla="val 50000"/>
            </a:avLst>
          </a:prstGeom>
          <a:ln w="1270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29" name="Rectangle 13"/>
          <p:cNvSpPr>
            <a:spLocks noChangeArrowheads="1"/>
          </p:cNvSpPr>
          <p:nvPr/>
        </p:nvSpPr>
        <p:spPr bwMode="auto">
          <a:xfrm>
            <a:off x="4019121" y="3714753"/>
            <a:ext cx="2186209" cy="28575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800" b="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s</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800" b="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mj-ea"/>
                <a:ea typeface="+mj-ea"/>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FF0000"/>
                </a:solidFill>
                <a:effectLst/>
                <a:latin typeface="Consolas" pitchFamily="49" charset="0"/>
                <a:ea typeface="仿宋" pitchFamily="49" charset="-122"/>
                <a:cs typeface="Consolas" pitchFamily="49" charset="0"/>
              </a:rPr>
              <a:t>j</a:t>
            </a:r>
            <a:endPar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p:txBody>
      </p:sp>
      <p:sp>
        <p:nvSpPr>
          <p:cNvPr id="60428" name="Rectangle 12"/>
          <p:cNvSpPr>
            <a:spLocks noChangeArrowheads="1"/>
          </p:cNvSpPr>
          <p:nvPr/>
        </p:nvSpPr>
        <p:spPr bwMode="auto">
          <a:xfrm>
            <a:off x="2016640" y="2366396"/>
            <a:ext cx="670464" cy="64713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90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60427" name="Rectangle 11"/>
          <p:cNvSpPr>
            <a:spLocks noChangeArrowheads="1"/>
          </p:cNvSpPr>
          <p:nvPr/>
        </p:nvSpPr>
        <p:spPr bwMode="auto">
          <a:xfrm>
            <a:off x="2016640" y="1553582"/>
            <a:ext cx="670464" cy="479502"/>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5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60426" name="Rectangle 10"/>
          <p:cNvSpPr>
            <a:spLocks noChangeArrowheads="1"/>
          </p:cNvSpPr>
          <p:nvPr/>
        </p:nvSpPr>
        <p:spPr bwMode="auto">
          <a:xfrm>
            <a:off x="2016640" y="1222219"/>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mj-ea"/>
                <a:ea typeface="+mj-ea"/>
                <a:cs typeface="Consolas" pitchFamily="49" charset="0"/>
              </a:rPr>
              <a:t>…</a:t>
            </a:r>
          </a:p>
        </p:txBody>
      </p:sp>
      <p:sp>
        <p:nvSpPr>
          <p:cNvPr id="60425" name="Rectangle 9"/>
          <p:cNvSpPr>
            <a:spLocks noChangeArrowheads="1"/>
          </p:cNvSpPr>
          <p:nvPr/>
        </p:nvSpPr>
        <p:spPr bwMode="auto">
          <a:xfrm>
            <a:off x="1709669" y="1270949"/>
            <a:ext cx="146177"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60424" name="Rectangle 8"/>
          <p:cNvSpPr>
            <a:spLocks noChangeArrowheads="1"/>
          </p:cNvSpPr>
          <p:nvPr/>
        </p:nvSpPr>
        <p:spPr bwMode="auto">
          <a:xfrm>
            <a:off x="2016640" y="3352689"/>
            <a:ext cx="670464" cy="38399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60423" name="Rectangle 7"/>
          <p:cNvSpPr>
            <a:spLocks noChangeArrowheads="1"/>
          </p:cNvSpPr>
          <p:nvPr/>
        </p:nvSpPr>
        <p:spPr bwMode="auto">
          <a:xfrm>
            <a:off x="2016640" y="3732782"/>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mj-ea"/>
                <a:ea typeface="+mj-ea"/>
                <a:cs typeface="Consolas" pitchFamily="49" charset="0"/>
              </a:rPr>
              <a:t>…</a:t>
            </a:r>
          </a:p>
        </p:txBody>
      </p:sp>
      <p:sp>
        <p:nvSpPr>
          <p:cNvPr id="60422" name="Rectangle 6"/>
          <p:cNvSpPr>
            <a:spLocks noChangeArrowheads="1"/>
          </p:cNvSpPr>
          <p:nvPr/>
        </p:nvSpPr>
        <p:spPr bwMode="auto">
          <a:xfrm>
            <a:off x="1603447" y="3781512"/>
            <a:ext cx="388830"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m</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60421" name="Rectangle 5"/>
          <p:cNvSpPr>
            <a:spLocks noChangeArrowheads="1"/>
          </p:cNvSpPr>
          <p:nvPr/>
        </p:nvSpPr>
        <p:spPr bwMode="auto">
          <a:xfrm>
            <a:off x="1690179" y="1715365"/>
            <a:ext cx="155922"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60420" name="Rectangle 4"/>
          <p:cNvSpPr>
            <a:spLocks noChangeArrowheads="1"/>
          </p:cNvSpPr>
          <p:nvPr/>
        </p:nvSpPr>
        <p:spPr bwMode="auto">
          <a:xfrm>
            <a:off x="1690179" y="2596401"/>
            <a:ext cx="155922"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60419" name="Rectangle 3"/>
          <p:cNvSpPr>
            <a:spLocks noChangeArrowheads="1"/>
          </p:cNvSpPr>
          <p:nvPr/>
        </p:nvSpPr>
        <p:spPr bwMode="auto">
          <a:xfrm>
            <a:off x="1690179" y="3477437"/>
            <a:ext cx="155922"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60418" name="AutoShape 2"/>
          <p:cNvSpPr>
            <a:spLocks/>
          </p:cNvSpPr>
          <p:nvPr/>
        </p:nvSpPr>
        <p:spPr bwMode="auto">
          <a:xfrm>
            <a:off x="1370539" y="1426884"/>
            <a:ext cx="165667" cy="2455986"/>
          </a:xfrm>
          <a:prstGeom prst="leftBrace">
            <a:avLst>
              <a:gd name="adj1" fmla="val 123529"/>
              <a:gd name="adj2" fmla="val 50000"/>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灯片编号占位符 46"/>
          <p:cNvSpPr>
            <a:spLocks noGrp="1"/>
          </p:cNvSpPr>
          <p:nvPr>
            <p:ph type="sldNum" sz="quarter" idx="12"/>
          </p:nvPr>
        </p:nvSpPr>
        <p:spPr/>
        <p:txBody>
          <a:bodyPr/>
          <a:lstStyle/>
          <a:p>
            <a:fld id="{7AF016A1-9F15-429F-9EFD-84004B73C732}" type="slidenum">
              <a:rPr lang="en-US" altLang="zh-CN" smtClean="0"/>
              <a:pPr/>
              <a:t>105</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42844" y="357166"/>
            <a:ext cx="8858312" cy="861774"/>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FF0000"/>
                </a:solidFill>
                <a:latin typeface="Consolas" pitchFamily="49" charset="0"/>
                <a:ea typeface="仿宋" pitchFamily="49" charset="-122"/>
                <a:cs typeface="Consolas" pitchFamily="49" charset="0"/>
              </a:rPr>
              <a:t>【例</a:t>
            </a:r>
            <a:r>
              <a:rPr lang="en-US" altLang="zh-CN" sz="2000" smtClean="0">
                <a:solidFill>
                  <a:srgbClr val="FF0000"/>
                </a:solidFill>
                <a:latin typeface="Consolas" pitchFamily="49" charset="0"/>
                <a:ea typeface="仿宋" pitchFamily="49" charset="-122"/>
                <a:cs typeface="Consolas" pitchFamily="49" charset="0"/>
              </a:rPr>
              <a:t>9.15</a:t>
            </a:r>
            <a:r>
              <a:rPr lang="zh-CN" altLang="zh-CN" sz="2000" smtClean="0">
                <a:solidFill>
                  <a:srgbClr val="FF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假设哈希表长度</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=13</a:t>
            </a:r>
            <a:r>
              <a:rPr lang="zh-CN" altLang="zh-CN" sz="2000" smtClean="0">
                <a:solidFill>
                  <a:srgbClr val="0000FF"/>
                </a:solidFill>
                <a:latin typeface="Consolas" pitchFamily="49" charset="0"/>
                <a:ea typeface="仿宋" pitchFamily="49" charset="-122"/>
                <a:cs typeface="Consolas" pitchFamily="49" charset="0"/>
              </a:rPr>
              <a:t>，采用除留余数法和拉链法解决冲突建立关键字集合</a:t>
            </a:r>
            <a:r>
              <a:rPr lang="en-US" altLang="zh-CN" sz="2000" smtClean="0">
                <a:solidFill>
                  <a:srgbClr val="0000FF"/>
                </a:solidFill>
                <a:latin typeface="Consolas" pitchFamily="49" charset="0"/>
                <a:ea typeface="仿宋" pitchFamily="49" charset="-122"/>
                <a:cs typeface="Consolas" pitchFamily="49" charset="0"/>
              </a:rPr>
              <a:t>{16</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74</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60</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43</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54</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90</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46</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29</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88</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77}</a:t>
            </a:r>
            <a:r>
              <a:rPr lang="zh-CN" altLang="zh-CN" sz="2000" smtClean="0">
                <a:solidFill>
                  <a:srgbClr val="0000FF"/>
                </a:solidFill>
                <a:latin typeface="Consolas" pitchFamily="49" charset="0"/>
                <a:ea typeface="仿宋" pitchFamily="49" charset="-122"/>
                <a:cs typeface="Consolas" pitchFamily="49" charset="0"/>
              </a:rPr>
              <a:t>的哈希表。</a:t>
            </a:r>
          </a:p>
        </p:txBody>
      </p:sp>
      <p:sp>
        <p:nvSpPr>
          <p:cNvPr id="6" name="TextBox 5"/>
          <p:cNvSpPr txBox="1"/>
          <p:nvPr/>
        </p:nvSpPr>
        <p:spPr>
          <a:xfrm>
            <a:off x="2071670" y="2579967"/>
            <a:ext cx="1571636" cy="384942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(16)=3</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(74)=9</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(60)=8</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(43)=4</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(54)=2</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(90)=12</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(46)=7</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(31)=5</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(29)=3</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(88)=10</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(77)=12</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500166" y="1285860"/>
            <a:ext cx="7072362" cy="1092607"/>
          </a:xfrm>
          <a:prstGeom prst="rect">
            <a:avLst/>
          </a:prstGeom>
          <a:noFill/>
        </p:spPr>
        <p:txBody>
          <a:bodyPr wrap="square" rtlCol="0">
            <a:spAutoFit/>
          </a:bodyPr>
          <a:lstStyle/>
          <a:p>
            <a:pPr algn="l">
              <a:lnSpc>
                <a:spcPts val="2600"/>
              </a:lnSpc>
              <a:spcBef>
                <a:spcPts val="0"/>
              </a:spcBef>
            </a:pP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=13</a:t>
            </a:r>
            <a:r>
              <a:rPr lang="zh-CN" altLang="zh-CN" sz="2000" smtClean="0">
                <a:solidFill>
                  <a:srgbClr val="0000FF"/>
                </a:solidFill>
                <a:latin typeface="Consolas" pitchFamily="49" charset="0"/>
                <a:ea typeface="仿宋" pitchFamily="49" charset="-122"/>
                <a:cs typeface="Consolas" pitchFamily="49" charset="0"/>
              </a:rPr>
              <a:t>，除留余数法的哈希函数为</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 mod </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应为小于等于</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的素数，假设</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取值</a:t>
            </a:r>
            <a:r>
              <a:rPr lang="en-US" altLang="zh-CN" sz="2000" smtClean="0">
                <a:solidFill>
                  <a:srgbClr val="0000FF"/>
                </a:solidFill>
                <a:latin typeface="Consolas" pitchFamily="49" charset="0"/>
                <a:ea typeface="仿宋" pitchFamily="49" charset="-122"/>
                <a:cs typeface="Consolas" pitchFamily="49" charset="0"/>
              </a:rPr>
              <a:t>13</a:t>
            </a:r>
            <a:r>
              <a:rPr lang="zh-CN" altLang="zh-CN" sz="2000" smtClean="0">
                <a:solidFill>
                  <a:srgbClr val="0000FF"/>
                </a:solidFill>
                <a:latin typeface="Consolas" pitchFamily="49" charset="0"/>
                <a:ea typeface="仿宋" pitchFamily="49" charset="-122"/>
                <a:cs typeface="Consolas" pitchFamily="49" charset="0"/>
              </a:rPr>
              <a:t>，当出现哈希冲突时采用拉链法解决冲突。</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5000628" y="2508529"/>
            <a:ext cx="1571636" cy="38857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(54)=2</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(16)=3</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(29)=3</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(43)=4</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(31)=5</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(46)=7</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(74)=9</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(60)=8</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(88)=10</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(90)=12</a:t>
            </a:r>
          </a:p>
          <a:p>
            <a:pPr algn="l">
              <a:lnSpc>
                <a:spcPts val="2600"/>
              </a:lnSpc>
              <a:spcBef>
                <a:spcPts val="0"/>
              </a:spcBef>
            </a:pPr>
            <a:r>
              <a:rPr lang="en-US" altLang="zh-CN" sz="1800" i="1" smtClean="0">
                <a:solidFill>
                  <a:srgbClr val="0000FF"/>
                </a:solidFill>
                <a:latin typeface="Consolas" pitchFamily="49" charset="0"/>
                <a:cs typeface="Consolas" pitchFamily="49" charset="0"/>
              </a:rPr>
              <a:t>h</a:t>
            </a:r>
            <a:r>
              <a:rPr lang="en-US" altLang="zh-CN" sz="1800" smtClean="0">
                <a:solidFill>
                  <a:srgbClr val="0000FF"/>
                </a:solidFill>
                <a:latin typeface="Consolas" pitchFamily="49" charset="0"/>
                <a:cs typeface="Consolas" pitchFamily="49" charset="0"/>
              </a:rPr>
              <a:t>(77)=12</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9" name="右箭头 8"/>
          <p:cNvSpPr/>
          <p:nvPr/>
        </p:nvSpPr>
        <p:spPr>
          <a:xfrm>
            <a:off x="4000496" y="4080165"/>
            <a:ext cx="500066" cy="28575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pic>
        <p:nvPicPr>
          <p:cNvPr id="11" name="Picture 2"/>
          <p:cNvPicPr>
            <a:picLocks noChangeAspect="1" noChangeArrowheads="1"/>
          </p:cNvPicPr>
          <p:nvPr/>
        </p:nvPicPr>
        <p:blipFill>
          <a:blip r:embed="rId2" cstate="print"/>
          <a:srcRect/>
          <a:stretch>
            <a:fillRect/>
          </a:stretch>
        </p:blipFill>
        <p:spPr bwMode="auto">
          <a:xfrm>
            <a:off x="285720" y="1142984"/>
            <a:ext cx="1071538" cy="1273899"/>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7AF016A1-9F15-429F-9EFD-84004B73C732}" type="slidenum">
              <a:rPr lang="en-US" altLang="zh-CN" smtClean="0"/>
              <a:pPr/>
              <a:t>106</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000100" y="285728"/>
            <a:ext cx="5357850" cy="400110"/>
          </a:xfrm>
          <a:prstGeom prst="rect">
            <a:avLst/>
          </a:prstGeom>
          <a:noFill/>
          <a:ln w="9525">
            <a:noFill/>
            <a:miter lim="800000"/>
            <a:headEnd/>
            <a:tailEnd/>
          </a:ln>
        </p:spPr>
        <p:txBody>
          <a:bodyPr wrap="square">
            <a:spAutoFit/>
          </a:bodyPr>
          <a:lstStyle/>
          <a:p>
            <a:pPr algn="l">
              <a:lnSpc>
                <a:spcPct val="100000"/>
              </a:lnSpc>
              <a:spcBef>
                <a:spcPct val="50000"/>
              </a:spcBef>
            </a:pPr>
            <a:r>
              <a:rPr kumimoji="1" lang="zh-CN" altLang="en-US" sz="2000" smtClean="0">
                <a:solidFill>
                  <a:srgbClr val="0000FF"/>
                </a:solidFill>
                <a:latin typeface="Consolas" pitchFamily="49" charset="0"/>
                <a:ea typeface="仿宋" pitchFamily="49" charset="-122"/>
                <a:cs typeface="Consolas" pitchFamily="49" charset="0"/>
              </a:rPr>
              <a:t>采</a:t>
            </a:r>
            <a:r>
              <a:rPr kumimoji="1" lang="zh-CN" altLang="en-US" sz="2000" dirty="0">
                <a:solidFill>
                  <a:srgbClr val="0000FF"/>
                </a:solidFill>
                <a:latin typeface="Consolas" pitchFamily="49" charset="0"/>
                <a:ea typeface="仿宋" pitchFamily="49" charset="-122"/>
                <a:cs typeface="Consolas" pitchFamily="49" charset="0"/>
              </a:rPr>
              <a:t>用拉链法解决冲突建立的链表如下图所示。</a:t>
            </a:r>
          </a:p>
        </p:txBody>
      </p:sp>
      <p:sp>
        <p:nvSpPr>
          <p:cNvPr id="18436" name="Rectangle 3"/>
          <p:cNvSpPr>
            <a:spLocks noChangeArrowheads="1"/>
          </p:cNvSpPr>
          <p:nvPr/>
        </p:nvSpPr>
        <p:spPr bwMode="auto">
          <a:xfrm>
            <a:off x="3638550" y="1862138"/>
            <a:ext cx="9144000" cy="0"/>
          </a:xfrm>
          <a:prstGeom prst="rect">
            <a:avLst/>
          </a:prstGeom>
          <a:noFill/>
          <a:ln w="9525">
            <a:noFill/>
            <a:miter lim="800000"/>
            <a:headEnd/>
            <a:tailEnd/>
          </a:ln>
        </p:spPr>
        <p:txBody>
          <a:bodyPr>
            <a:spAutoFit/>
          </a:bodyPr>
          <a:lstStyle/>
          <a:p>
            <a:endParaRPr lang="zh-CN" altLang="en-US"/>
          </a:p>
        </p:txBody>
      </p:sp>
      <p:sp>
        <p:nvSpPr>
          <p:cNvPr id="18438" name="Rectangle 5"/>
          <p:cNvSpPr>
            <a:spLocks noChangeArrowheads="1"/>
          </p:cNvSpPr>
          <p:nvPr/>
        </p:nvSpPr>
        <p:spPr bwMode="auto">
          <a:xfrm>
            <a:off x="0" y="2314575"/>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组合 69"/>
          <p:cNvGrpSpPr/>
          <p:nvPr/>
        </p:nvGrpSpPr>
        <p:grpSpPr>
          <a:xfrm>
            <a:off x="3071802" y="857232"/>
            <a:ext cx="3260748" cy="5605502"/>
            <a:chOff x="4643438" y="857232"/>
            <a:chExt cx="3260748" cy="5605502"/>
          </a:xfrm>
        </p:grpSpPr>
        <p:sp>
          <p:nvSpPr>
            <p:cNvPr id="10" name="矩形 9"/>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1" name="TextBox 10"/>
            <p:cNvSpPr txBox="1"/>
            <p:nvPr/>
          </p:nvSpPr>
          <p:spPr>
            <a:xfrm>
              <a:off x="4643438" y="1752588"/>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2</a:t>
              </a:r>
              <a:endParaRPr lang="zh-CN" altLang="en-US" sz="1800" b="0">
                <a:solidFill>
                  <a:srgbClr val="00B0F0"/>
                </a:solidFill>
                <a:latin typeface="Consolas" pitchFamily="49" charset="0"/>
                <a:cs typeface="Consolas" pitchFamily="49" charset="0"/>
              </a:endParaRPr>
            </a:p>
          </p:txBody>
        </p:sp>
        <p:sp>
          <p:nvSpPr>
            <p:cNvPr id="12" name="矩形 11"/>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3" name="TextBox 12"/>
            <p:cNvSpPr txBox="1"/>
            <p:nvPr/>
          </p:nvSpPr>
          <p:spPr>
            <a:xfrm>
              <a:off x="4643438" y="2181216"/>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3</a:t>
              </a:r>
              <a:endParaRPr lang="zh-CN" altLang="en-US" sz="1800" b="0">
                <a:solidFill>
                  <a:srgbClr val="00B0F0"/>
                </a:solidFill>
                <a:latin typeface="Consolas" pitchFamily="49" charset="0"/>
                <a:cs typeface="Consolas" pitchFamily="49" charset="0"/>
              </a:endParaRPr>
            </a:p>
          </p:txBody>
        </p:sp>
        <p:sp>
          <p:nvSpPr>
            <p:cNvPr id="14" name="矩形 13"/>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15" name="TextBox 14"/>
            <p:cNvSpPr txBox="1"/>
            <p:nvPr/>
          </p:nvSpPr>
          <p:spPr>
            <a:xfrm>
              <a:off x="4643438" y="882632"/>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0</a:t>
              </a:r>
              <a:endParaRPr lang="zh-CN" altLang="en-US" sz="1800" b="0">
                <a:solidFill>
                  <a:srgbClr val="00B0F0"/>
                </a:solidFill>
                <a:latin typeface="Consolas" pitchFamily="49" charset="0"/>
                <a:cs typeface="Consolas" pitchFamily="49" charset="0"/>
              </a:endParaRPr>
            </a:p>
          </p:txBody>
        </p:sp>
        <p:sp>
          <p:nvSpPr>
            <p:cNvPr id="16" name="矩形 15"/>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17" name="TextBox 16"/>
            <p:cNvSpPr txBox="1"/>
            <p:nvPr/>
          </p:nvSpPr>
          <p:spPr>
            <a:xfrm>
              <a:off x="4643438" y="1311260"/>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a:t>
              </a:r>
              <a:endParaRPr lang="zh-CN" altLang="en-US" sz="1800" b="0">
                <a:solidFill>
                  <a:srgbClr val="00B0F0"/>
                </a:solidFill>
                <a:latin typeface="Consolas" pitchFamily="49" charset="0"/>
                <a:cs typeface="Consolas" pitchFamily="49" charset="0"/>
              </a:endParaRPr>
            </a:p>
          </p:txBody>
        </p:sp>
        <p:sp>
          <p:nvSpPr>
            <p:cNvPr id="18" name="矩形 17"/>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19" name="TextBox 18"/>
            <p:cNvSpPr txBox="1"/>
            <p:nvPr/>
          </p:nvSpPr>
          <p:spPr>
            <a:xfrm>
              <a:off x="4643438" y="3479800"/>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6</a:t>
              </a:r>
              <a:endParaRPr lang="zh-CN" altLang="en-US" sz="1800" b="0">
                <a:solidFill>
                  <a:srgbClr val="00B0F0"/>
                </a:solidFill>
                <a:latin typeface="Consolas" pitchFamily="49" charset="0"/>
                <a:cs typeface="Consolas" pitchFamily="49" charset="0"/>
              </a:endParaRPr>
            </a:p>
          </p:txBody>
        </p:sp>
        <p:sp>
          <p:nvSpPr>
            <p:cNvPr id="20" name="矩形 19"/>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1" name="TextBox 20"/>
            <p:cNvSpPr txBox="1"/>
            <p:nvPr/>
          </p:nvSpPr>
          <p:spPr>
            <a:xfrm>
              <a:off x="4643438" y="3908428"/>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7</a:t>
              </a:r>
              <a:endParaRPr lang="zh-CN" altLang="en-US" sz="1800" b="0">
                <a:solidFill>
                  <a:srgbClr val="00B0F0"/>
                </a:solidFill>
                <a:latin typeface="Consolas" pitchFamily="49" charset="0"/>
                <a:cs typeface="Consolas" pitchFamily="49" charset="0"/>
              </a:endParaRPr>
            </a:p>
          </p:txBody>
        </p:sp>
        <p:sp>
          <p:nvSpPr>
            <p:cNvPr id="22" name="矩形 21"/>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3" name="TextBox 22"/>
            <p:cNvSpPr txBox="1"/>
            <p:nvPr/>
          </p:nvSpPr>
          <p:spPr>
            <a:xfrm>
              <a:off x="4643438" y="2609844"/>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4</a:t>
              </a:r>
              <a:endParaRPr lang="zh-CN" altLang="en-US" sz="1800" b="0">
                <a:solidFill>
                  <a:srgbClr val="00B0F0"/>
                </a:solidFill>
                <a:latin typeface="Consolas" pitchFamily="49" charset="0"/>
                <a:cs typeface="Consolas" pitchFamily="49" charset="0"/>
              </a:endParaRPr>
            </a:p>
          </p:txBody>
        </p:sp>
        <p:sp>
          <p:nvSpPr>
            <p:cNvPr id="24" name="矩形 23"/>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5" name="TextBox 24"/>
            <p:cNvSpPr txBox="1"/>
            <p:nvPr/>
          </p:nvSpPr>
          <p:spPr>
            <a:xfrm>
              <a:off x="4643438" y="3038472"/>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5</a:t>
              </a:r>
              <a:endParaRPr lang="zh-CN" altLang="en-US" sz="1800" b="0">
                <a:solidFill>
                  <a:srgbClr val="00B0F0"/>
                </a:solidFill>
                <a:latin typeface="Consolas" pitchFamily="49" charset="0"/>
                <a:cs typeface="Consolas" pitchFamily="49" charset="0"/>
              </a:endParaRPr>
            </a:p>
          </p:txBody>
        </p:sp>
        <p:sp>
          <p:nvSpPr>
            <p:cNvPr id="26" name="矩形 25"/>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7" name="TextBox 26"/>
            <p:cNvSpPr txBox="1"/>
            <p:nvPr/>
          </p:nvSpPr>
          <p:spPr>
            <a:xfrm>
              <a:off x="4643438" y="4344994"/>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8</a:t>
              </a:r>
              <a:endParaRPr lang="zh-CN" altLang="en-US" sz="1800" b="0">
                <a:solidFill>
                  <a:srgbClr val="00B0F0"/>
                </a:solidFill>
                <a:latin typeface="Consolas" pitchFamily="49" charset="0"/>
                <a:cs typeface="Consolas" pitchFamily="49" charset="0"/>
              </a:endParaRPr>
            </a:p>
          </p:txBody>
        </p:sp>
        <p:sp>
          <p:nvSpPr>
            <p:cNvPr id="28" name="矩形 27"/>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29" name="TextBox 28"/>
            <p:cNvSpPr txBox="1"/>
            <p:nvPr/>
          </p:nvSpPr>
          <p:spPr>
            <a:xfrm>
              <a:off x="4643438" y="5643578"/>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11</a:t>
              </a:r>
              <a:endParaRPr lang="zh-CN" altLang="en-US" sz="1800" b="0">
                <a:solidFill>
                  <a:srgbClr val="00B0F0"/>
                </a:solidFill>
                <a:latin typeface="Consolas" pitchFamily="49" charset="0"/>
                <a:cs typeface="Consolas" pitchFamily="49" charset="0"/>
              </a:endParaRPr>
            </a:p>
          </p:txBody>
        </p:sp>
        <p:sp>
          <p:nvSpPr>
            <p:cNvPr id="30" name="矩形 29"/>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31" name="TextBox 30"/>
            <p:cNvSpPr txBox="1"/>
            <p:nvPr/>
          </p:nvSpPr>
          <p:spPr>
            <a:xfrm>
              <a:off x="4643438" y="6072206"/>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12</a:t>
              </a:r>
              <a:endParaRPr lang="zh-CN" altLang="en-US" sz="1800" b="0">
                <a:solidFill>
                  <a:srgbClr val="00B0F0"/>
                </a:solidFill>
                <a:latin typeface="Consolas" pitchFamily="49" charset="0"/>
                <a:cs typeface="Consolas" pitchFamily="49" charset="0"/>
              </a:endParaRPr>
            </a:p>
          </p:txBody>
        </p:sp>
        <p:sp>
          <p:nvSpPr>
            <p:cNvPr id="32" name="矩形 31"/>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33" name="TextBox 32"/>
            <p:cNvSpPr txBox="1"/>
            <p:nvPr/>
          </p:nvSpPr>
          <p:spPr>
            <a:xfrm>
              <a:off x="4643438" y="4773622"/>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9</a:t>
              </a:r>
              <a:endParaRPr lang="zh-CN" altLang="en-US" sz="1800" b="0">
                <a:solidFill>
                  <a:srgbClr val="00B0F0"/>
                </a:solidFill>
                <a:latin typeface="Consolas" pitchFamily="49" charset="0"/>
                <a:cs typeface="Consolas" pitchFamily="49" charset="0"/>
              </a:endParaRPr>
            </a:p>
          </p:txBody>
        </p:sp>
        <p:sp>
          <p:nvSpPr>
            <p:cNvPr id="34" name="矩形 33"/>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35" name="TextBox 34"/>
            <p:cNvSpPr txBox="1"/>
            <p:nvPr/>
          </p:nvSpPr>
          <p:spPr>
            <a:xfrm>
              <a:off x="4643438" y="5202250"/>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10</a:t>
              </a:r>
              <a:endParaRPr lang="zh-CN" altLang="en-US" sz="1800" b="0">
                <a:solidFill>
                  <a:srgbClr val="00B0F0"/>
                </a:solidFill>
                <a:latin typeface="Consolas" pitchFamily="49" charset="0"/>
                <a:cs typeface="Consolas" pitchFamily="49" charset="0"/>
              </a:endParaRPr>
            </a:p>
          </p:txBody>
        </p:sp>
        <p:sp>
          <p:nvSpPr>
            <p:cNvPr id="36" name="矩形 35"/>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54</a:t>
              </a:r>
              <a:endParaRPr lang="zh-CN" altLang="en-US" sz="1800" b="0">
                <a:solidFill>
                  <a:srgbClr val="0000FF"/>
                </a:solidFill>
                <a:latin typeface="Consolas" pitchFamily="49" charset="0"/>
                <a:cs typeface="Consolas" pitchFamily="49" charset="0"/>
              </a:endParaRPr>
            </a:p>
          </p:txBody>
        </p:sp>
        <p:sp>
          <p:nvSpPr>
            <p:cNvPr id="37" name="矩形 36"/>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9" name="直接箭头连接符 38"/>
            <p:cNvCxnSpPr>
              <a:endCxn id="36" idx="1"/>
            </p:cNvCxnSpPr>
            <p:nvPr/>
          </p:nvCxnSpPr>
          <p:spPr>
            <a:xfrm flipV="1">
              <a:off x="5286380" y="192252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0" name="矩形 39"/>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29</a:t>
              </a:r>
              <a:endParaRPr lang="zh-CN" altLang="en-US" sz="1800" b="0">
                <a:solidFill>
                  <a:srgbClr val="0000FF"/>
                </a:solidFill>
                <a:latin typeface="Consolas" pitchFamily="49" charset="0"/>
                <a:cs typeface="Consolas" pitchFamily="49" charset="0"/>
              </a:endParaRPr>
            </a:p>
          </p:txBody>
        </p:sp>
        <p:sp>
          <p:nvSpPr>
            <p:cNvPr id="41" name="矩形 40"/>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2" name="直接箭头连接符 41"/>
            <p:cNvCxnSpPr>
              <a:endCxn id="40" idx="1"/>
            </p:cNvCxnSpPr>
            <p:nvPr/>
          </p:nvCxnSpPr>
          <p:spPr>
            <a:xfrm flipV="1">
              <a:off x="5286380" y="237164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16</a:t>
              </a:r>
              <a:endParaRPr lang="zh-CN" altLang="en-US" sz="1800" b="0">
                <a:solidFill>
                  <a:srgbClr val="0000FF"/>
                </a:solidFill>
                <a:latin typeface="Consolas" pitchFamily="49" charset="0"/>
                <a:cs typeface="Consolas" pitchFamily="49" charset="0"/>
              </a:endParaRPr>
            </a:p>
          </p:txBody>
        </p:sp>
        <p:sp>
          <p:nvSpPr>
            <p:cNvPr id="44" name="矩形 43"/>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5" name="直接箭头连接符 44"/>
            <p:cNvCxnSpPr>
              <a:endCxn id="43" idx="1"/>
            </p:cNvCxnSpPr>
            <p:nvPr/>
          </p:nvCxnSpPr>
          <p:spPr>
            <a:xfrm flipV="1">
              <a:off x="6475426" y="237655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6" name="矩形 45"/>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43</a:t>
              </a:r>
              <a:endParaRPr lang="zh-CN" altLang="en-US" sz="1800" b="0">
                <a:solidFill>
                  <a:srgbClr val="0000FF"/>
                </a:solidFill>
                <a:latin typeface="Consolas" pitchFamily="49" charset="0"/>
                <a:cs typeface="Consolas" pitchFamily="49" charset="0"/>
              </a:endParaRPr>
            </a:p>
          </p:txBody>
        </p:sp>
        <p:sp>
          <p:nvSpPr>
            <p:cNvPr id="47" name="矩形 46"/>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8" name="直接箭头连接符 47"/>
            <p:cNvCxnSpPr>
              <a:endCxn id="46" idx="1"/>
            </p:cNvCxnSpPr>
            <p:nvPr/>
          </p:nvCxnSpPr>
          <p:spPr>
            <a:xfrm flipV="1">
              <a:off x="5286380" y="281297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9" name="矩形 48"/>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31</a:t>
              </a:r>
              <a:endParaRPr lang="zh-CN" altLang="en-US" sz="1800" b="0">
                <a:solidFill>
                  <a:srgbClr val="0000FF"/>
                </a:solidFill>
                <a:latin typeface="Consolas" pitchFamily="49" charset="0"/>
                <a:cs typeface="Consolas" pitchFamily="49" charset="0"/>
              </a:endParaRPr>
            </a:p>
          </p:txBody>
        </p:sp>
        <p:sp>
          <p:nvSpPr>
            <p:cNvPr id="50" name="矩形 49"/>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1" name="直接箭头连接符 50"/>
            <p:cNvCxnSpPr>
              <a:endCxn id="49" idx="1"/>
            </p:cNvCxnSpPr>
            <p:nvPr/>
          </p:nvCxnSpPr>
          <p:spPr>
            <a:xfrm flipV="1">
              <a:off x="5286380" y="325430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2" name="矩形 51"/>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sp>
          <p:nvSpPr>
            <p:cNvPr id="53" name="矩形 52"/>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4" name="直接箭头连接符 53"/>
            <p:cNvCxnSpPr>
              <a:endCxn id="52" idx="1"/>
            </p:cNvCxnSpPr>
            <p:nvPr/>
          </p:nvCxnSpPr>
          <p:spPr>
            <a:xfrm flipV="1">
              <a:off x="5286380" y="409885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5" name="矩形 54"/>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sp>
          <p:nvSpPr>
            <p:cNvPr id="56" name="矩形 55"/>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7" name="直接箭头连接符 56"/>
            <p:cNvCxnSpPr>
              <a:endCxn id="55" idx="1"/>
            </p:cNvCxnSpPr>
            <p:nvPr/>
          </p:nvCxnSpPr>
          <p:spPr>
            <a:xfrm flipV="1">
              <a:off x="5286380" y="455288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8" name="矩形 57"/>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sp>
          <p:nvSpPr>
            <p:cNvPr id="59" name="矩形 58"/>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0" name="直接箭头连接符 59"/>
            <p:cNvCxnSpPr>
              <a:endCxn id="58" idx="1"/>
            </p:cNvCxnSpPr>
            <p:nvPr/>
          </p:nvCxnSpPr>
          <p:spPr>
            <a:xfrm flipV="1">
              <a:off x="5286380" y="498151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1" name="矩形 60"/>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88</a:t>
              </a:r>
              <a:endParaRPr lang="zh-CN" altLang="en-US" sz="1800" b="0">
                <a:solidFill>
                  <a:srgbClr val="0000FF"/>
                </a:solidFill>
                <a:latin typeface="Consolas" pitchFamily="49" charset="0"/>
                <a:cs typeface="Consolas" pitchFamily="49" charset="0"/>
              </a:endParaRPr>
            </a:p>
          </p:txBody>
        </p:sp>
        <p:sp>
          <p:nvSpPr>
            <p:cNvPr id="62" name="矩形 61"/>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3" name="直接箭头连接符 62"/>
            <p:cNvCxnSpPr>
              <a:endCxn id="61" idx="1"/>
            </p:cNvCxnSpPr>
            <p:nvPr/>
          </p:nvCxnSpPr>
          <p:spPr>
            <a:xfrm flipV="1">
              <a:off x="5286380" y="541014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4" name="矩形 63"/>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77</a:t>
              </a:r>
              <a:endParaRPr lang="zh-CN" altLang="en-US" sz="1800" b="0">
                <a:solidFill>
                  <a:srgbClr val="0000FF"/>
                </a:solidFill>
                <a:latin typeface="Consolas" pitchFamily="49" charset="0"/>
                <a:cs typeface="Consolas" pitchFamily="49" charset="0"/>
              </a:endParaRPr>
            </a:p>
          </p:txBody>
        </p:sp>
        <p:sp>
          <p:nvSpPr>
            <p:cNvPr id="65" name="矩形 64"/>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6" name="直接箭头连接符 65"/>
            <p:cNvCxnSpPr>
              <a:endCxn id="64" idx="1"/>
            </p:cNvCxnSpPr>
            <p:nvPr/>
          </p:nvCxnSpPr>
          <p:spPr>
            <a:xfrm flipV="1">
              <a:off x="5286380" y="626248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7" name="矩形 66"/>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90</a:t>
              </a:r>
              <a:endParaRPr lang="zh-CN" altLang="en-US" sz="1800" b="0">
                <a:solidFill>
                  <a:srgbClr val="0000FF"/>
                </a:solidFill>
                <a:latin typeface="Consolas" pitchFamily="49" charset="0"/>
                <a:cs typeface="Consolas" pitchFamily="49" charset="0"/>
              </a:endParaRPr>
            </a:p>
          </p:txBody>
        </p:sp>
        <p:sp>
          <p:nvSpPr>
            <p:cNvPr id="68" name="矩形 67"/>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9" name="直接箭头连接符 68"/>
            <p:cNvCxnSpPr>
              <a:endCxn id="67" idx="1"/>
            </p:cNvCxnSpPr>
            <p:nvPr/>
          </p:nvCxnSpPr>
          <p:spPr>
            <a:xfrm flipV="1">
              <a:off x="6475426" y="62673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71" name="TextBox 70"/>
          <p:cNvSpPr txBox="1"/>
          <p:nvPr/>
        </p:nvSpPr>
        <p:spPr>
          <a:xfrm>
            <a:off x="1142976" y="3143248"/>
            <a:ext cx="1571636" cy="707886"/>
          </a:xfrm>
          <a:prstGeom prst="rect">
            <a:avLst/>
          </a:prstGeom>
          <a:noFill/>
        </p:spPr>
        <p:txBody>
          <a:bodyPr wrap="square" rtlCol="0">
            <a:spAutoFit/>
          </a:bodyPr>
          <a:lstStyle/>
          <a:p>
            <a:pPr>
              <a:lnSpc>
                <a:spcPct val="100000"/>
              </a:lnSpc>
            </a:pPr>
            <a:r>
              <a:rPr kumimoji="1" lang="zh-CN" altLang="en-US" sz="2000" smtClean="0">
                <a:solidFill>
                  <a:srgbClr val="0000FF"/>
                </a:solidFill>
                <a:latin typeface="仿宋" pitchFamily="49" charset="-122"/>
                <a:ea typeface="仿宋" pitchFamily="49" charset="-122"/>
                <a:cs typeface="Consolas" pitchFamily="49" charset="0"/>
              </a:rPr>
              <a:t>存放的不再是元素本身</a:t>
            </a:r>
            <a:endParaRPr lang="zh-CN" altLang="en-US" sz="2000">
              <a:latin typeface="仿宋" pitchFamily="49" charset="-122"/>
              <a:ea typeface="仿宋" pitchFamily="49" charset="-122"/>
            </a:endParaRPr>
          </a:p>
        </p:txBody>
      </p:sp>
      <p:cxnSp>
        <p:nvCxnSpPr>
          <p:cNvPr id="73" name="直接箭头连接符 72"/>
          <p:cNvCxnSpPr>
            <a:stCxn id="71" idx="3"/>
          </p:cNvCxnSpPr>
          <p:nvPr/>
        </p:nvCxnSpPr>
        <p:spPr>
          <a:xfrm flipV="1">
            <a:off x="2714612" y="3143250"/>
            <a:ext cx="928694" cy="353941"/>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78" name="灯片编号占位符 77"/>
          <p:cNvSpPr>
            <a:spLocks noGrp="1"/>
          </p:cNvSpPr>
          <p:nvPr>
            <p:ph type="sldNum" sz="quarter" idx="12"/>
          </p:nvPr>
        </p:nvSpPr>
        <p:spPr/>
        <p:txBody>
          <a:bodyPr/>
          <a:lstStyle/>
          <a:p>
            <a:fld id="{7AF016A1-9F15-429F-9EFD-84004B73C732}" type="slidenum">
              <a:rPr lang="en-US" altLang="zh-CN" smtClean="0"/>
              <a:pPr/>
              <a:t>107</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285728"/>
            <a:ext cx="464347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9.4.4 </a:t>
            </a:r>
            <a:r>
              <a:rPr lang="zh-CN" altLang="zh-CN" smtClean="0">
                <a:latin typeface="Consolas" pitchFamily="49" charset="0"/>
                <a:ea typeface="微软雅黑" pitchFamily="34" charset="-122"/>
                <a:cs typeface="Consolas" pitchFamily="49" charset="0"/>
              </a:rPr>
              <a:t>哈希表查找及性能分析</a:t>
            </a:r>
            <a:endParaRPr lang="zh-CN" altLang="zh-CN">
              <a:latin typeface="Consolas" pitchFamily="49" charset="0"/>
              <a:ea typeface="微软雅黑" pitchFamily="34" charset="-122"/>
              <a:cs typeface="Consolas" pitchFamily="49" charset="0"/>
            </a:endParaRPr>
          </a:p>
        </p:txBody>
      </p:sp>
      <p:sp>
        <p:nvSpPr>
          <p:cNvPr id="6" name="TextBox 5"/>
          <p:cNvSpPr txBox="1"/>
          <p:nvPr/>
        </p:nvSpPr>
        <p:spPr>
          <a:xfrm>
            <a:off x="642910" y="928670"/>
            <a:ext cx="55721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采用开放定址法建立的哈希表的查找</a:t>
            </a:r>
            <a:endParaRPr lang="zh-CN" altLang="en-US" sz="2200" dirty="0" smtClean="0">
              <a:solidFill>
                <a:schemeClr val="bg1"/>
              </a:solidFill>
              <a:latin typeface="Consolas" pitchFamily="49" charset="0"/>
              <a:ea typeface="微软雅黑" pitchFamily="34" charset="-122"/>
              <a:cs typeface="Consolas" pitchFamily="49" charset="0"/>
            </a:endParaRPr>
          </a:p>
        </p:txBody>
      </p:sp>
      <p:sp>
        <p:nvSpPr>
          <p:cNvPr id="10" name="Text Box 2"/>
          <p:cNvSpPr txBox="1">
            <a:spLocks noChangeArrowheads="1"/>
          </p:cNvSpPr>
          <p:nvPr/>
        </p:nvSpPr>
        <p:spPr bwMode="auto">
          <a:xfrm>
            <a:off x="642910" y="1714488"/>
            <a:ext cx="7786742" cy="352670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l">
              <a:lnSpc>
                <a:spcPts val="3000"/>
              </a:lnSpc>
              <a:spcBef>
                <a:spcPts val="600"/>
              </a:spcBef>
            </a:pPr>
            <a:r>
              <a:rPr lang="zh-CN" altLang="en-US" sz="2000">
                <a:solidFill>
                  <a:srgbClr val="0000FF"/>
                </a:solidFill>
                <a:latin typeface="Consolas" pitchFamily="49" charset="0"/>
                <a:ea typeface="仿宋" pitchFamily="49" charset="-122"/>
                <a:cs typeface="Consolas" pitchFamily="49" charset="0"/>
              </a:rPr>
              <a:t>　 </a:t>
            </a:r>
            <a:r>
              <a:rPr lang="en-US" altLang="zh-CN" sz="2000" smtClean="0">
                <a:solidFill>
                  <a:srgbClr val="FF0000"/>
                </a:solidFill>
                <a:latin typeface="Consolas" pitchFamily="49" charset="0"/>
                <a:ea typeface="仿宋" pitchFamily="49" charset="-122"/>
                <a:cs typeface="Consolas" pitchFamily="49" charset="0"/>
              </a:rPr>
              <a:t>【</a:t>
            </a:r>
            <a:r>
              <a:rPr lang="zh-CN" altLang="en-US" sz="2000" smtClean="0">
                <a:solidFill>
                  <a:srgbClr val="FF0000"/>
                </a:solidFill>
                <a:latin typeface="Consolas" pitchFamily="49" charset="0"/>
                <a:ea typeface="仿宋" pitchFamily="49" charset="-122"/>
                <a:cs typeface="Consolas" pitchFamily="49" charset="0"/>
              </a:rPr>
              <a:t>例</a:t>
            </a:r>
            <a:r>
              <a:rPr lang="en-US" altLang="zh-CN" sz="2000" smtClean="0">
                <a:solidFill>
                  <a:srgbClr val="FF0000"/>
                </a:solidFill>
                <a:latin typeface="Consolas" pitchFamily="49" charset="0"/>
                <a:ea typeface="仿宋" pitchFamily="49" charset="-122"/>
                <a:cs typeface="Consolas" pitchFamily="49" charset="0"/>
              </a:rPr>
              <a:t>9.16】</a:t>
            </a:r>
            <a:r>
              <a:rPr kumimoji="1" lang="en-US" altLang="zh-CN" sz="2000" smtClean="0">
                <a:solidFill>
                  <a:srgbClr val="0000FF"/>
                </a:solidFill>
                <a:latin typeface="Consolas" pitchFamily="49" charset="0"/>
                <a:ea typeface="仿宋" pitchFamily="49" charset="-122"/>
                <a:cs typeface="Consolas" pitchFamily="49" charset="0"/>
              </a:rPr>
              <a:t> </a:t>
            </a:r>
            <a:r>
              <a:rPr lang="zh-CN" altLang="en-US" sz="2000" dirty="0">
                <a:solidFill>
                  <a:srgbClr val="0000FF"/>
                </a:solidFill>
                <a:latin typeface="Consolas" pitchFamily="49" charset="0"/>
                <a:ea typeface="仿宋" pitchFamily="49" charset="-122"/>
                <a:cs typeface="Consolas" pitchFamily="49" charset="0"/>
              </a:rPr>
              <a:t>将</a:t>
            </a:r>
            <a:r>
              <a:rPr lang="zh-CN" altLang="en-US" sz="2000">
                <a:solidFill>
                  <a:srgbClr val="0000FF"/>
                </a:solidFill>
                <a:latin typeface="Consolas" pitchFamily="49" charset="0"/>
                <a:ea typeface="仿宋" pitchFamily="49" charset="-122"/>
                <a:cs typeface="Consolas" pitchFamily="49" charset="0"/>
              </a:rPr>
              <a:t>关键字</a:t>
            </a:r>
            <a:r>
              <a:rPr lang="zh-CN" altLang="en-US" sz="2000" smtClean="0">
                <a:solidFill>
                  <a:srgbClr val="0000FF"/>
                </a:solidFill>
                <a:latin typeface="Consolas" pitchFamily="49" charset="0"/>
                <a:ea typeface="仿宋" pitchFamily="49" charset="-122"/>
                <a:cs typeface="Consolas" pitchFamily="49" charset="0"/>
              </a:rPr>
              <a:t>序列</a:t>
            </a:r>
            <a:r>
              <a:rPr lang="en-US" altLang="zh-CN" sz="2000" smtClean="0">
                <a:solidFill>
                  <a:srgbClr val="0000FF"/>
                </a:solidFill>
                <a:latin typeface="Consolas" pitchFamily="49" charset="0"/>
                <a:ea typeface="仿宋" pitchFamily="49" charset="-122"/>
                <a:cs typeface="Consolas" pitchFamily="49" charset="0"/>
              </a:rPr>
              <a:t>(7,8,30,11,18,9,14)</a:t>
            </a:r>
            <a:r>
              <a:rPr lang="zh-CN" altLang="en-US" sz="2000" smtClean="0">
                <a:solidFill>
                  <a:srgbClr val="0000FF"/>
                </a:solidFill>
                <a:latin typeface="Consolas" pitchFamily="49" charset="0"/>
                <a:ea typeface="仿宋" pitchFamily="49" charset="-122"/>
                <a:cs typeface="Consolas" pitchFamily="49" charset="0"/>
              </a:rPr>
              <a:t>散</a:t>
            </a:r>
            <a:r>
              <a:rPr lang="zh-CN" altLang="en-US" sz="2000" dirty="0">
                <a:solidFill>
                  <a:srgbClr val="0000FF"/>
                </a:solidFill>
                <a:latin typeface="Consolas" pitchFamily="49" charset="0"/>
                <a:ea typeface="仿宋" pitchFamily="49" charset="-122"/>
                <a:cs typeface="Consolas" pitchFamily="49" charset="0"/>
              </a:rPr>
              <a:t>列存储到散列表中，散列表的存储空间是一个下标从</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开始的一维数组，散列函数为：</a:t>
            </a: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key</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key</a:t>
            </a:r>
            <a:r>
              <a:rPr lang="en-US" altLang="zh-CN" sz="2000" dirty="0" err="1">
                <a:solidFill>
                  <a:srgbClr val="0000FF"/>
                </a:solidFill>
                <a:latin typeface="Consolas" pitchFamily="49" charset="0"/>
                <a:ea typeface="仿宋" pitchFamily="49" charset="-122"/>
                <a:cs typeface="Consolas" pitchFamily="49" charset="0"/>
              </a:rPr>
              <a:t>×3</a:t>
            </a:r>
            <a:r>
              <a:rPr lang="en-US" altLang="zh-CN" sz="2000" dirty="0">
                <a:solidFill>
                  <a:srgbClr val="0000FF"/>
                </a:solidFill>
                <a:latin typeface="Consolas" pitchFamily="49" charset="0"/>
                <a:ea typeface="仿宋" pitchFamily="49" charset="-122"/>
                <a:cs typeface="Consolas" pitchFamily="49" charset="0"/>
              </a:rPr>
              <a:t>) mod 7</a:t>
            </a:r>
            <a:r>
              <a:rPr lang="zh-CN" altLang="en-US" sz="2000" dirty="0">
                <a:solidFill>
                  <a:srgbClr val="0000FF"/>
                </a:solidFill>
                <a:latin typeface="Consolas" pitchFamily="49" charset="0"/>
                <a:ea typeface="仿宋" pitchFamily="49" charset="-122"/>
                <a:cs typeface="Consolas" pitchFamily="49" charset="0"/>
              </a:rPr>
              <a:t>，处理冲突采用线性探测再散列法，要求装填（载）因子为</a:t>
            </a:r>
            <a:r>
              <a:rPr lang="en-US" altLang="zh-CN" sz="2000" dirty="0">
                <a:solidFill>
                  <a:srgbClr val="0000FF"/>
                </a:solidFill>
                <a:latin typeface="Consolas" pitchFamily="49" charset="0"/>
                <a:ea typeface="仿宋" pitchFamily="49" charset="-122"/>
                <a:cs typeface="Consolas" pitchFamily="49" charset="0"/>
              </a:rPr>
              <a:t>0.7</a:t>
            </a:r>
            <a:r>
              <a:rPr lang="zh-CN" altLang="en-US" sz="2000" dirty="0">
                <a:solidFill>
                  <a:srgbClr val="0000FF"/>
                </a:solidFill>
                <a:latin typeface="Consolas" pitchFamily="49" charset="0"/>
                <a:ea typeface="仿宋" pitchFamily="49" charset="-122"/>
                <a:cs typeface="Consolas" pitchFamily="49" charset="0"/>
              </a:rPr>
              <a:t>。</a:t>
            </a:r>
          </a:p>
          <a:p>
            <a:pPr algn="l">
              <a:lnSpc>
                <a:spcPts val="3000"/>
              </a:lnSpc>
              <a:spcBef>
                <a:spcPts val="600"/>
              </a:spcBef>
            </a:pP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）请画出所构造的散列表。</a:t>
            </a:r>
          </a:p>
          <a:p>
            <a:pPr algn="l">
              <a:lnSpc>
                <a:spcPts val="3000"/>
              </a:lnSpc>
              <a:spcBef>
                <a:spcPts val="600"/>
              </a:spcBef>
            </a:pP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）分别计算等概率情况下，查找成功和查找不成功的平均查找长度。</a:t>
            </a:r>
          </a:p>
          <a:p>
            <a:pPr algn="l">
              <a:lnSpc>
                <a:spcPts val="3000"/>
              </a:lnSpc>
              <a:spcBef>
                <a:spcPts val="600"/>
              </a:spcBef>
            </a:pPr>
            <a:r>
              <a:rPr lang="zh-CN" altLang="en-US" sz="2000" dirty="0">
                <a:solidFill>
                  <a:srgbClr val="0000FF"/>
                </a:solidFill>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　</a:t>
            </a:r>
            <a:r>
              <a:rPr lang="zh-CN" altLang="en-US" sz="2000" smtClean="0">
                <a:solidFill>
                  <a:srgbClr val="0000FF"/>
                </a:solidFill>
                <a:latin typeface="Consolas" pitchFamily="49" charset="0"/>
                <a:ea typeface="仿宋" pitchFamily="49" charset="-122"/>
                <a:cs typeface="Consolas" pitchFamily="49" charset="0"/>
              </a:rPr>
              <a:t>    </a:t>
            </a:r>
            <a:r>
              <a:rPr lang="zh-CN" altLang="en-US" sz="2000" smtClean="0">
                <a:solidFill>
                  <a:srgbClr val="FF0000"/>
                </a:solidFill>
                <a:latin typeface="楷体" pitchFamily="49" charset="-122"/>
                <a:ea typeface="楷体" pitchFamily="49" charset="-122"/>
                <a:cs typeface="Consolas" pitchFamily="49" charset="0"/>
              </a:rPr>
              <a:t>说明</a:t>
            </a:r>
            <a:r>
              <a:rPr lang="zh-CN" altLang="en-US" sz="2000" dirty="0">
                <a:solidFill>
                  <a:srgbClr val="FF0000"/>
                </a:solidFill>
                <a:latin typeface="楷体" pitchFamily="49" charset="-122"/>
                <a:ea typeface="楷体" pitchFamily="49" charset="-122"/>
                <a:cs typeface="Consolas" pitchFamily="49" charset="0"/>
              </a:rPr>
              <a:t>：本题为</a:t>
            </a:r>
            <a:r>
              <a:rPr lang="en-US" altLang="zh-CN" sz="2000" dirty="0">
                <a:solidFill>
                  <a:srgbClr val="FF0000"/>
                </a:solidFill>
                <a:latin typeface="楷体" pitchFamily="49" charset="-122"/>
                <a:ea typeface="楷体" pitchFamily="49" charset="-122"/>
                <a:cs typeface="Consolas" pitchFamily="49" charset="0"/>
              </a:rPr>
              <a:t>2010</a:t>
            </a:r>
            <a:r>
              <a:rPr lang="zh-CN" altLang="en-US" sz="2000" dirty="0">
                <a:solidFill>
                  <a:srgbClr val="FF0000"/>
                </a:solidFill>
                <a:latin typeface="楷体" pitchFamily="49" charset="-122"/>
                <a:ea typeface="楷体" pitchFamily="49" charset="-122"/>
                <a:cs typeface="Consolas" pitchFamily="49" charset="0"/>
              </a:rPr>
              <a:t>年全国考研题。</a:t>
            </a: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108</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142976" y="857232"/>
            <a:ext cx="7215238" cy="5443670"/>
          </a:xfrm>
          <a:prstGeom prst="rect">
            <a:avLst/>
          </a:prstGeom>
          <a:ln>
            <a:solidFill>
              <a:schemeClr val="accent6">
                <a:lumMod val="20000"/>
                <a:lumOff val="80000"/>
              </a:schemeClr>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gn="l">
              <a:lnSpc>
                <a:spcPts val="3000"/>
              </a:lnSpc>
              <a:spcBef>
                <a:spcPts val="0"/>
              </a:spcBef>
            </a:pPr>
            <a:r>
              <a:rPr lang="zh-CN" altLang="en-US" sz="2000" smtClean="0">
                <a:solidFill>
                  <a:srgbClr val="3333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=7</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α=0.7=</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，则</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/0.7=10</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en-US" sz="2000" smtClean="0">
                <a:solidFill>
                  <a:srgbClr val="0000FF"/>
                </a:solidFill>
                <a:latin typeface="Consolas" pitchFamily="49" charset="0"/>
                <a:ea typeface="仿宋" pitchFamily="49" charset="-122"/>
                <a:cs typeface="Consolas" pitchFamily="49" charset="0"/>
              </a:rPr>
              <a:t>计算</a:t>
            </a:r>
            <a:r>
              <a:rPr lang="zh-CN" altLang="en-US" sz="2000" dirty="0">
                <a:solidFill>
                  <a:srgbClr val="0000FF"/>
                </a:solidFill>
                <a:latin typeface="Consolas" pitchFamily="49" charset="0"/>
                <a:ea typeface="仿宋" pitchFamily="49" charset="-122"/>
                <a:cs typeface="Consolas" pitchFamily="49" charset="0"/>
              </a:rPr>
              <a:t>各关键字存储地址的过程如下：</a:t>
            </a:r>
            <a:endParaRPr lang="zh-CN" altLang="pt-BR" sz="20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2000" i="1">
                <a:solidFill>
                  <a:srgbClr val="0000FF"/>
                </a:solidFill>
                <a:latin typeface="Consolas" pitchFamily="49" charset="0"/>
                <a:ea typeface="仿宋" pitchFamily="49" charset="-122"/>
                <a:cs typeface="Consolas" pitchFamily="49" charset="0"/>
              </a:rPr>
              <a:t>　</a:t>
            </a:r>
            <a:r>
              <a:rPr lang="zh-CN" altLang="pt-BR" sz="1800" i="1" smtClean="0">
                <a:solidFill>
                  <a:srgbClr val="0000FF"/>
                </a:solidFill>
                <a:latin typeface="Consolas" pitchFamily="49" charset="0"/>
                <a:ea typeface="仿宋" pitchFamily="49" charset="-122"/>
                <a:cs typeface="Consolas" pitchFamily="49" charset="0"/>
              </a:rPr>
              <a:t>  </a:t>
            </a:r>
            <a:r>
              <a:rPr lang="pt-BR" altLang="zh-CN" sz="1800" i="1" smtClean="0">
                <a:solidFill>
                  <a:srgbClr val="0000FF"/>
                </a:solidFill>
                <a:latin typeface="Consolas" pitchFamily="49" charset="0"/>
                <a:ea typeface="仿宋" pitchFamily="49" charset="-122"/>
                <a:cs typeface="Consolas" pitchFamily="49" charset="0"/>
              </a:rPr>
              <a:t>H</a:t>
            </a:r>
            <a:r>
              <a:rPr lang="pt-BR" altLang="zh-CN" sz="1800" smtClean="0">
                <a:solidFill>
                  <a:srgbClr val="0000FF"/>
                </a:solidFill>
                <a:latin typeface="Consolas" pitchFamily="49" charset="0"/>
                <a:ea typeface="仿宋" pitchFamily="49" charset="-122"/>
                <a:cs typeface="Consolas" pitchFamily="49" charset="0"/>
              </a:rPr>
              <a:t>(7</a:t>
            </a:r>
            <a:r>
              <a:rPr lang="pt-BR" altLang="zh-CN" sz="1800" dirty="0">
                <a:solidFill>
                  <a:srgbClr val="0000FF"/>
                </a:solidFill>
                <a:latin typeface="Consolas" pitchFamily="49" charset="0"/>
                <a:ea typeface="仿宋" pitchFamily="49" charset="-122"/>
                <a:cs typeface="Consolas" pitchFamily="49" charset="0"/>
              </a:rPr>
              <a:t>)=7×3 mod 7=0</a:t>
            </a:r>
            <a:endParaRPr lang="pt-BR" altLang="zh-CN"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00FF"/>
                </a:solidFill>
                <a:latin typeface="Consolas" pitchFamily="49" charset="0"/>
                <a:ea typeface="仿宋" pitchFamily="49" charset="-122"/>
                <a:cs typeface="Consolas" pitchFamily="49" charset="0"/>
              </a:rPr>
              <a:t>　</a:t>
            </a:r>
            <a:r>
              <a:rPr lang="zh-CN" altLang="pt-BR" sz="1800" i="1" smtClean="0">
                <a:solidFill>
                  <a:srgbClr val="0000FF"/>
                </a:solidFill>
                <a:latin typeface="Consolas" pitchFamily="49" charset="0"/>
                <a:ea typeface="仿宋" pitchFamily="49" charset="-122"/>
                <a:cs typeface="Consolas" pitchFamily="49" charset="0"/>
              </a:rPr>
              <a:t>  </a:t>
            </a:r>
            <a:r>
              <a:rPr lang="pt-BR" altLang="zh-CN" sz="1800" i="1" smtClean="0">
                <a:solidFill>
                  <a:srgbClr val="0000FF"/>
                </a:solidFill>
                <a:latin typeface="Consolas" pitchFamily="49" charset="0"/>
                <a:ea typeface="仿宋" pitchFamily="49" charset="-122"/>
                <a:cs typeface="Consolas" pitchFamily="49" charset="0"/>
              </a:rPr>
              <a:t>H</a:t>
            </a:r>
            <a:r>
              <a:rPr lang="pt-BR" altLang="zh-CN" sz="1800" smtClean="0">
                <a:solidFill>
                  <a:srgbClr val="0000FF"/>
                </a:solidFill>
                <a:latin typeface="Consolas" pitchFamily="49" charset="0"/>
                <a:ea typeface="仿宋" pitchFamily="49" charset="-122"/>
                <a:cs typeface="Consolas" pitchFamily="49" charset="0"/>
              </a:rPr>
              <a:t>(8</a:t>
            </a:r>
            <a:r>
              <a:rPr lang="pt-BR" altLang="zh-CN" sz="1800" dirty="0">
                <a:solidFill>
                  <a:srgbClr val="0000FF"/>
                </a:solidFill>
                <a:latin typeface="Consolas" pitchFamily="49" charset="0"/>
                <a:ea typeface="仿宋" pitchFamily="49" charset="-122"/>
                <a:cs typeface="Consolas" pitchFamily="49" charset="0"/>
              </a:rPr>
              <a:t>)=8×3 mod 7=3</a:t>
            </a:r>
            <a:endParaRPr lang="pt-BR" altLang="zh-CN"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00FF"/>
                </a:solidFill>
                <a:latin typeface="Consolas" pitchFamily="49" charset="0"/>
                <a:ea typeface="仿宋" pitchFamily="49" charset="-122"/>
                <a:cs typeface="Consolas" pitchFamily="49" charset="0"/>
              </a:rPr>
              <a:t>　</a:t>
            </a:r>
            <a:r>
              <a:rPr lang="zh-CN" altLang="pt-BR" sz="1800" i="1" smtClean="0">
                <a:solidFill>
                  <a:srgbClr val="0000FF"/>
                </a:solidFill>
                <a:latin typeface="Consolas" pitchFamily="49" charset="0"/>
                <a:ea typeface="仿宋" pitchFamily="49" charset="-122"/>
                <a:cs typeface="Consolas" pitchFamily="49" charset="0"/>
              </a:rPr>
              <a:t>  </a:t>
            </a:r>
            <a:r>
              <a:rPr lang="pt-BR" altLang="zh-CN" sz="1800" i="1" smtClean="0">
                <a:solidFill>
                  <a:srgbClr val="0000FF"/>
                </a:solidFill>
                <a:latin typeface="Consolas" pitchFamily="49" charset="0"/>
                <a:ea typeface="仿宋" pitchFamily="49" charset="-122"/>
                <a:cs typeface="Consolas" pitchFamily="49" charset="0"/>
              </a:rPr>
              <a:t>H</a:t>
            </a:r>
            <a:r>
              <a:rPr lang="pt-BR" altLang="zh-CN" sz="1800" smtClean="0">
                <a:solidFill>
                  <a:srgbClr val="0000FF"/>
                </a:solidFill>
                <a:latin typeface="Consolas" pitchFamily="49" charset="0"/>
                <a:ea typeface="仿宋" pitchFamily="49" charset="-122"/>
                <a:cs typeface="Consolas" pitchFamily="49" charset="0"/>
              </a:rPr>
              <a:t>(30</a:t>
            </a:r>
            <a:r>
              <a:rPr lang="pt-BR" altLang="zh-CN" sz="1800" dirty="0">
                <a:solidFill>
                  <a:srgbClr val="0000FF"/>
                </a:solidFill>
                <a:latin typeface="Consolas" pitchFamily="49" charset="0"/>
                <a:ea typeface="仿宋" pitchFamily="49" charset="-122"/>
                <a:cs typeface="Consolas" pitchFamily="49" charset="0"/>
              </a:rPr>
              <a:t>)=30×3 mod 7=6</a:t>
            </a:r>
            <a:endParaRPr lang="pt-BR" altLang="zh-CN"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00FF"/>
                </a:solidFill>
                <a:latin typeface="Consolas" pitchFamily="49" charset="0"/>
                <a:ea typeface="仿宋" pitchFamily="49" charset="-122"/>
                <a:cs typeface="Consolas" pitchFamily="49" charset="0"/>
              </a:rPr>
              <a:t>　</a:t>
            </a:r>
            <a:r>
              <a:rPr lang="zh-CN" altLang="pt-BR" sz="1800" i="1" smtClean="0">
                <a:solidFill>
                  <a:srgbClr val="0000FF"/>
                </a:solidFill>
                <a:latin typeface="Consolas" pitchFamily="49" charset="0"/>
                <a:ea typeface="仿宋" pitchFamily="49" charset="-122"/>
                <a:cs typeface="Consolas" pitchFamily="49" charset="0"/>
              </a:rPr>
              <a:t>  </a:t>
            </a:r>
            <a:r>
              <a:rPr lang="pt-BR" altLang="zh-CN" sz="1800" i="1" smtClean="0">
                <a:solidFill>
                  <a:srgbClr val="0000FF"/>
                </a:solidFill>
                <a:latin typeface="Consolas" pitchFamily="49" charset="0"/>
                <a:ea typeface="仿宋" pitchFamily="49" charset="-122"/>
                <a:cs typeface="Consolas" pitchFamily="49" charset="0"/>
              </a:rPr>
              <a:t>H</a:t>
            </a:r>
            <a:r>
              <a:rPr lang="pt-BR" altLang="zh-CN" sz="1800" smtClean="0">
                <a:solidFill>
                  <a:srgbClr val="0000FF"/>
                </a:solidFill>
                <a:latin typeface="Consolas" pitchFamily="49" charset="0"/>
                <a:ea typeface="仿宋" pitchFamily="49" charset="-122"/>
                <a:cs typeface="Consolas" pitchFamily="49" charset="0"/>
              </a:rPr>
              <a:t>(11</a:t>
            </a:r>
            <a:r>
              <a:rPr lang="pt-BR" altLang="zh-CN" sz="1800" dirty="0">
                <a:solidFill>
                  <a:srgbClr val="0000FF"/>
                </a:solidFill>
                <a:latin typeface="Consolas" pitchFamily="49" charset="0"/>
                <a:ea typeface="仿宋" pitchFamily="49" charset="-122"/>
                <a:cs typeface="Consolas" pitchFamily="49" charset="0"/>
              </a:rPr>
              <a:t>)=11×3 mod 7=5</a:t>
            </a:r>
            <a:endParaRPr lang="pt-BR" altLang="zh-CN"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00FF"/>
                </a:solidFill>
                <a:latin typeface="Consolas" pitchFamily="49" charset="0"/>
                <a:ea typeface="仿宋" pitchFamily="49" charset="-122"/>
                <a:cs typeface="Consolas" pitchFamily="49" charset="0"/>
              </a:rPr>
              <a:t>　</a:t>
            </a:r>
            <a:r>
              <a:rPr lang="zh-CN" altLang="pt-BR" sz="1800" i="1" smtClean="0">
                <a:solidFill>
                  <a:srgbClr val="0000FF"/>
                </a:solidFill>
                <a:latin typeface="Consolas" pitchFamily="49" charset="0"/>
                <a:ea typeface="仿宋" pitchFamily="49" charset="-122"/>
                <a:cs typeface="Consolas" pitchFamily="49" charset="0"/>
              </a:rPr>
              <a:t>  </a:t>
            </a:r>
            <a:r>
              <a:rPr lang="pt-BR" altLang="zh-CN" sz="1800" i="1" smtClean="0">
                <a:solidFill>
                  <a:srgbClr val="0000FF"/>
                </a:solidFill>
                <a:latin typeface="Consolas" pitchFamily="49" charset="0"/>
                <a:ea typeface="仿宋" pitchFamily="49" charset="-122"/>
                <a:cs typeface="Consolas" pitchFamily="49" charset="0"/>
              </a:rPr>
              <a:t>H</a:t>
            </a:r>
            <a:r>
              <a:rPr lang="pt-BR" altLang="zh-CN" sz="1800" smtClean="0">
                <a:solidFill>
                  <a:srgbClr val="0000FF"/>
                </a:solidFill>
                <a:latin typeface="Consolas" pitchFamily="49" charset="0"/>
                <a:ea typeface="仿宋" pitchFamily="49" charset="-122"/>
                <a:cs typeface="Consolas" pitchFamily="49" charset="0"/>
              </a:rPr>
              <a:t>(18</a:t>
            </a:r>
            <a:r>
              <a:rPr lang="pt-BR" altLang="zh-CN" sz="1800" dirty="0">
                <a:solidFill>
                  <a:srgbClr val="0000FF"/>
                </a:solidFill>
                <a:latin typeface="Consolas" pitchFamily="49" charset="0"/>
                <a:ea typeface="仿宋" pitchFamily="49" charset="-122"/>
                <a:cs typeface="Consolas" pitchFamily="49" charset="0"/>
              </a:rPr>
              <a:t>)=18×3 mod 7=5	</a:t>
            </a:r>
            <a:r>
              <a:rPr lang="zh-CN" altLang="pt-BR" sz="1800" dirty="0">
                <a:solidFill>
                  <a:srgbClr val="0000FF"/>
                </a:solidFill>
                <a:latin typeface="Consolas" pitchFamily="49" charset="0"/>
                <a:ea typeface="仿宋" pitchFamily="49" charset="-122"/>
                <a:cs typeface="Consolas" pitchFamily="49" charset="0"/>
              </a:rPr>
              <a:t>冲突</a:t>
            </a:r>
            <a:endParaRPr lang="zh-CN" altLang="pt-BR"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3333FF"/>
                </a:solidFill>
                <a:latin typeface="Consolas" pitchFamily="49" charset="0"/>
                <a:ea typeface="仿宋" pitchFamily="49" charset="-122"/>
                <a:cs typeface="Consolas" pitchFamily="49" charset="0"/>
              </a:rPr>
              <a:t>　</a:t>
            </a:r>
            <a:r>
              <a:rPr lang="zh-CN" altLang="pt-BR" sz="1800" i="1" smtClean="0">
                <a:solidFill>
                  <a:srgbClr val="3333FF"/>
                </a:solidFill>
                <a:latin typeface="Consolas" pitchFamily="49" charset="0"/>
                <a:ea typeface="仿宋" pitchFamily="49" charset="-122"/>
                <a:cs typeface="Consolas" pitchFamily="49" charset="0"/>
              </a:rPr>
              <a:t>    </a:t>
            </a:r>
            <a:r>
              <a:rPr lang="pt-BR" altLang="zh-CN" sz="1800" i="1" smtClean="0">
                <a:solidFill>
                  <a:srgbClr val="006600"/>
                </a:solidFill>
                <a:latin typeface="Consolas" pitchFamily="49" charset="0"/>
                <a:ea typeface="仿宋" pitchFamily="49" charset="-122"/>
                <a:cs typeface="Consolas" pitchFamily="49" charset="0"/>
              </a:rPr>
              <a:t>d</a:t>
            </a:r>
            <a:r>
              <a:rPr lang="pt-BR" altLang="zh-CN" sz="1800" baseline="-25000" smtClean="0">
                <a:solidFill>
                  <a:srgbClr val="006600"/>
                </a:solidFill>
                <a:latin typeface="Consolas" pitchFamily="49" charset="0"/>
                <a:ea typeface="仿宋" pitchFamily="49" charset="-122"/>
                <a:cs typeface="Consolas" pitchFamily="49" charset="0"/>
              </a:rPr>
              <a:t>1</a:t>
            </a:r>
            <a:r>
              <a:rPr lang="pt-BR" altLang="zh-CN" sz="1800" dirty="0">
                <a:solidFill>
                  <a:srgbClr val="006600"/>
                </a:solidFill>
                <a:latin typeface="Consolas" pitchFamily="49" charset="0"/>
                <a:ea typeface="仿宋" pitchFamily="49" charset="-122"/>
                <a:cs typeface="Consolas" pitchFamily="49" charset="0"/>
              </a:rPr>
              <a:t>=(5+1) mod 10=6	</a:t>
            </a:r>
            <a:r>
              <a:rPr lang="zh-CN" altLang="pt-BR" sz="1800" dirty="0">
                <a:solidFill>
                  <a:srgbClr val="006600"/>
                </a:solidFill>
                <a:latin typeface="Consolas" pitchFamily="49" charset="0"/>
                <a:ea typeface="仿宋" pitchFamily="49" charset="-122"/>
                <a:cs typeface="Consolas" pitchFamily="49" charset="0"/>
              </a:rPr>
              <a:t>仍冲突</a:t>
            </a:r>
            <a:endParaRPr lang="zh-CN" altLang="pt-BR" sz="1800" i="1"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6600"/>
                </a:solidFill>
                <a:latin typeface="Consolas" pitchFamily="49" charset="0"/>
                <a:ea typeface="仿宋" pitchFamily="49" charset="-122"/>
                <a:cs typeface="Consolas" pitchFamily="49" charset="0"/>
              </a:rPr>
              <a:t>　</a:t>
            </a:r>
            <a:r>
              <a:rPr lang="zh-CN" altLang="pt-BR" sz="1800" i="1" smtClean="0">
                <a:solidFill>
                  <a:srgbClr val="006600"/>
                </a:solidFill>
                <a:latin typeface="Consolas" pitchFamily="49" charset="0"/>
                <a:ea typeface="仿宋" pitchFamily="49" charset="-122"/>
                <a:cs typeface="Consolas" pitchFamily="49" charset="0"/>
              </a:rPr>
              <a:t>    </a:t>
            </a:r>
            <a:r>
              <a:rPr lang="pt-BR" altLang="zh-CN" sz="1800" i="1" smtClean="0">
                <a:solidFill>
                  <a:srgbClr val="006600"/>
                </a:solidFill>
                <a:latin typeface="Consolas" pitchFamily="49" charset="0"/>
                <a:ea typeface="仿宋" pitchFamily="49" charset="-122"/>
                <a:cs typeface="Consolas" pitchFamily="49" charset="0"/>
              </a:rPr>
              <a:t>d</a:t>
            </a:r>
            <a:r>
              <a:rPr lang="pt-BR" altLang="zh-CN" sz="1800" baseline="-25000" smtClean="0">
                <a:solidFill>
                  <a:srgbClr val="006600"/>
                </a:solidFill>
                <a:latin typeface="Consolas" pitchFamily="49" charset="0"/>
                <a:ea typeface="仿宋" pitchFamily="49" charset="-122"/>
                <a:cs typeface="Consolas" pitchFamily="49" charset="0"/>
              </a:rPr>
              <a:t>2</a:t>
            </a:r>
            <a:r>
              <a:rPr lang="pt-BR" altLang="zh-CN" sz="1800" dirty="0">
                <a:solidFill>
                  <a:srgbClr val="006600"/>
                </a:solidFill>
                <a:latin typeface="Consolas" pitchFamily="49" charset="0"/>
                <a:ea typeface="仿宋" pitchFamily="49" charset="-122"/>
                <a:cs typeface="Consolas" pitchFamily="49" charset="0"/>
              </a:rPr>
              <a:t>=(6+1) mod 10=7</a:t>
            </a:r>
            <a:endParaRPr lang="pt-BR" altLang="zh-CN" sz="1800" i="1"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3333FF"/>
                </a:solidFill>
                <a:latin typeface="Consolas" pitchFamily="49" charset="0"/>
                <a:ea typeface="仿宋" pitchFamily="49" charset="-122"/>
                <a:cs typeface="Consolas" pitchFamily="49" charset="0"/>
              </a:rPr>
              <a:t>　</a:t>
            </a:r>
            <a:r>
              <a:rPr lang="zh-CN" altLang="pt-BR" sz="1800" i="1" smtClean="0">
                <a:solidFill>
                  <a:srgbClr val="0000FF"/>
                </a:solidFill>
                <a:latin typeface="Consolas" pitchFamily="49" charset="0"/>
                <a:ea typeface="仿宋" pitchFamily="49" charset="-122"/>
                <a:cs typeface="Consolas" pitchFamily="49" charset="0"/>
              </a:rPr>
              <a:t>  </a:t>
            </a:r>
            <a:r>
              <a:rPr lang="pt-BR" altLang="zh-CN" sz="1800" i="1" smtClean="0">
                <a:solidFill>
                  <a:srgbClr val="0000FF"/>
                </a:solidFill>
                <a:latin typeface="Consolas" pitchFamily="49" charset="0"/>
                <a:ea typeface="仿宋" pitchFamily="49" charset="-122"/>
                <a:cs typeface="Consolas" pitchFamily="49" charset="0"/>
              </a:rPr>
              <a:t>H</a:t>
            </a:r>
            <a:r>
              <a:rPr lang="pt-BR" altLang="zh-CN" sz="1800" smtClean="0">
                <a:solidFill>
                  <a:srgbClr val="0000FF"/>
                </a:solidFill>
                <a:latin typeface="Consolas" pitchFamily="49" charset="0"/>
                <a:ea typeface="仿宋" pitchFamily="49" charset="-122"/>
                <a:cs typeface="Consolas" pitchFamily="49" charset="0"/>
              </a:rPr>
              <a:t>(9</a:t>
            </a:r>
            <a:r>
              <a:rPr lang="pt-BR" altLang="zh-CN" sz="1800" dirty="0">
                <a:solidFill>
                  <a:srgbClr val="0000FF"/>
                </a:solidFill>
                <a:latin typeface="Consolas" pitchFamily="49" charset="0"/>
                <a:ea typeface="仿宋" pitchFamily="49" charset="-122"/>
                <a:cs typeface="Consolas" pitchFamily="49" charset="0"/>
              </a:rPr>
              <a:t>)=9×3 mod 7=6	</a:t>
            </a:r>
            <a:r>
              <a:rPr lang="zh-CN" altLang="pt-BR" sz="1800" dirty="0">
                <a:solidFill>
                  <a:srgbClr val="0000FF"/>
                </a:solidFill>
                <a:latin typeface="Consolas" pitchFamily="49" charset="0"/>
                <a:ea typeface="仿宋" pitchFamily="49" charset="-122"/>
                <a:cs typeface="Consolas" pitchFamily="49" charset="0"/>
              </a:rPr>
              <a:t>冲突</a:t>
            </a:r>
            <a:endParaRPr lang="zh-CN" altLang="pt-BR"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3333FF"/>
                </a:solidFill>
                <a:latin typeface="Consolas" pitchFamily="49" charset="0"/>
                <a:ea typeface="仿宋" pitchFamily="49" charset="-122"/>
                <a:cs typeface="Consolas" pitchFamily="49" charset="0"/>
              </a:rPr>
              <a:t>　</a:t>
            </a:r>
            <a:r>
              <a:rPr lang="zh-CN" altLang="pt-BR" sz="1800" i="1" smtClean="0">
                <a:solidFill>
                  <a:srgbClr val="3333FF"/>
                </a:solidFill>
                <a:latin typeface="Consolas" pitchFamily="49" charset="0"/>
                <a:ea typeface="仿宋" pitchFamily="49" charset="-122"/>
                <a:cs typeface="Consolas" pitchFamily="49" charset="0"/>
              </a:rPr>
              <a:t>    </a:t>
            </a:r>
            <a:r>
              <a:rPr lang="pt-BR" altLang="zh-CN" sz="1800" i="1" smtClean="0">
                <a:solidFill>
                  <a:srgbClr val="006600"/>
                </a:solidFill>
                <a:latin typeface="Consolas" pitchFamily="49" charset="0"/>
                <a:ea typeface="仿宋" pitchFamily="49" charset="-122"/>
                <a:cs typeface="Consolas" pitchFamily="49" charset="0"/>
              </a:rPr>
              <a:t>d</a:t>
            </a:r>
            <a:r>
              <a:rPr lang="pt-BR" altLang="zh-CN" sz="1800" baseline="-25000" smtClean="0">
                <a:solidFill>
                  <a:srgbClr val="006600"/>
                </a:solidFill>
                <a:latin typeface="Consolas" pitchFamily="49" charset="0"/>
                <a:ea typeface="仿宋" pitchFamily="49" charset="-122"/>
                <a:cs typeface="Consolas" pitchFamily="49" charset="0"/>
              </a:rPr>
              <a:t>1</a:t>
            </a:r>
            <a:r>
              <a:rPr lang="pt-BR" altLang="zh-CN" sz="1800" dirty="0">
                <a:solidFill>
                  <a:srgbClr val="006600"/>
                </a:solidFill>
                <a:latin typeface="Consolas" pitchFamily="49" charset="0"/>
                <a:ea typeface="仿宋" pitchFamily="49" charset="-122"/>
                <a:cs typeface="Consolas" pitchFamily="49" charset="0"/>
              </a:rPr>
              <a:t>=(6+1) mod 10=7	</a:t>
            </a:r>
            <a:r>
              <a:rPr lang="zh-CN" altLang="pt-BR" sz="1800" dirty="0">
                <a:solidFill>
                  <a:srgbClr val="006600"/>
                </a:solidFill>
                <a:latin typeface="Consolas" pitchFamily="49" charset="0"/>
                <a:ea typeface="仿宋" pitchFamily="49" charset="-122"/>
                <a:cs typeface="Consolas" pitchFamily="49" charset="0"/>
              </a:rPr>
              <a:t>仍冲突</a:t>
            </a:r>
            <a:endParaRPr lang="zh-CN" altLang="pt-BR" sz="1800" i="1"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6600"/>
                </a:solidFill>
                <a:latin typeface="Consolas" pitchFamily="49" charset="0"/>
                <a:ea typeface="仿宋" pitchFamily="49" charset="-122"/>
                <a:cs typeface="Consolas" pitchFamily="49" charset="0"/>
              </a:rPr>
              <a:t>　</a:t>
            </a:r>
            <a:r>
              <a:rPr lang="zh-CN" altLang="pt-BR" sz="1800" i="1" smtClean="0">
                <a:solidFill>
                  <a:srgbClr val="006600"/>
                </a:solidFill>
                <a:latin typeface="Consolas" pitchFamily="49" charset="0"/>
                <a:ea typeface="仿宋" pitchFamily="49" charset="-122"/>
                <a:cs typeface="Consolas" pitchFamily="49" charset="0"/>
              </a:rPr>
              <a:t>    </a:t>
            </a:r>
            <a:r>
              <a:rPr lang="pt-BR" altLang="zh-CN" sz="1800" i="1" smtClean="0">
                <a:solidFill>
                  <a:srgbClr val="006600"/>
                </a:solidFill>
                <a:latin typeface="Consolas" pitchFamily="49" charset="0"/>
                <a:ea typeface="仿宋" pitchFamily="49" charset="-122"/>
                <a:cs typeface="Consolas" pitchFamily="49" charset="0"/>
              </a:rPr>
              <a:t>d</a:t>
            </a:r>
            <a:r>
              <a:rPr lang="pt-BR" altLang="zh-CN" sz="1800" baseline="-25000" smtClean="0">
                <a:solidFill>
                  <a:srgbClr val="006600"/>
                </a:solidFill>
                <a:latin typeface="Consolas" pitchFamily="49" charset="0"/>
                <a:ea typeface="仿宋" pitchFamily="49" charset="-122"/>
                <a:cs typeface="Consolas" pitchFamily="49" charset="0"/>
              </a:rPr>
              <a:t>2</a:t>
            </a:r>
            <a:r>
              <a:rPr lang="pt-BR" altLang="zh-CN" sz="1800" dirty="0">
                <a:solidFill>
                  <a:srgbClr val="006600"/>
                </a:solidFill>
                <a:latin typeface="Consolas" pitchFamily="49" charset="0"/>
                <a:ea typeface="仿宋" pitchFamily="49" charset="-122"/>
                <a:cs typeface="Consolas" pitchFamily="49" charset="0"/>
              </a:rPr>
              <a:t>=(7+1) mod 10=8</a:t>
            </a:r>
            <a:endParaRPr lang="pt-BR" altLang="zh-CN" sz="1800" i="1"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3333FF"/>
                </a:solidFill>
                <a:latin typeface="Consolas" pitchFamily="49" charset="0"/>
                <a:ea typeface="仿宋" pitchFamily="49" charset="-122"/>
                <a:cs typeface="Consolas" pitchFamily="49" charset="0"/>
              </a:rPr>
              <a:t>　</a:t>
            </a:r>
            <a:r>
              <a:rPr lang="zh-CN" altLang="pt-BR" sz="1800" i="1" smtClean="0">
                <a:solidFill>
                  <a:srgbClr val="0000FF"/>
                </a:solidFill>
                <a:latin typeface="Consolas" pitchFamily="49" charset="0"/>
                <a:ea typeface="仿宋" pitchFamily="49" charset="-122"/>
                <a:cs typeface="Consolas" pitchFamily="49" charset="0"/>
              </a:rPr>
              <a:t>  </a:t>
            </a:r>
            <a:r>
              <a:rPr lang="pt-BR" altLang="zh-CN" sz="1800" i="1" smtClean="0">
                <a:solidFill>
                  <a:srgbClr val="0000FF"/>
                </a:solidFill>
                <a:latin typeface="Consolas" pitchFamily="49" charset="0"/>
                <a:ea typeface="仿宋" pitchFamily="49" charset="-122"/>
                <a:cs typeface="Consolas" pitchFamily="49" charset="0"/>
              </a:rPr>
              <a:t>H</a:t>
            </a:r>
            <a:r>
              <a:rPr lang="pt-BR" altLang="zh-CN" sz="1800" smtClean="0">
                <a:solidFill>
                  <a:srgbClr val="0000FF"/>
                </a:solidFill>
                <a:latin typeface="Consolas" pitchFamily="49" charset="0"/>
                <a:ea typeface="仿宋" pitchFamily="49" charset="-122"/>
                <a:cs typeface="Consolas" pitchFamily="49" charset="0"/>
              </a:rPr>
              <a:t>(14</a:t>
            </a:r>
            <a:r>
              <a:rPr lang="pt-BR" altLang="zh-CN" sz="1800" dirty="0">
                <a:solidFill>
                  <a:srgbClr val="0000FF"/>
                </a:solidFill>
                <a:latin typeface="Consolas" pitchFamily="49" charset="0"/>
                <a:ea typeface="仿宋" pitchFamily="49" charset="-122"/>
                <a:cs typeface="Consolas" pitchFamily="49" charset="0"/>
              </a:rPr>
              <a:t>)=14×3 mod 7=0	</a:t>
            </a:r>
            <a:r>
              <a:rPr lang="zh-CN" altLang="pt-BR" sz="1800" dirty="0">
                <a:solidFill>
                  <a:srgbClr val="0000FF"/>
                </a:solidFill>
                <a:latin typeface="Consolas" pitchFamily="49" charset="0"/>
                <a:ea typeface="仿宋" pitchFamily="49" charset="-122"/>
                <a:cs typeface="Consolas" pitchFamily="49" charset="0"/>
              </a:rPr>
              <a:t>冲突</a:t>
            </a:r>
            <a:endParaRPr lang="zh-CN" altLang="pt-BR"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3333FF"/>
                </a:solidFill>
                <a:latin typeface="Consolas" pitchFamily="49" charset="0"/>
                <a:ea typeface="仿宋" pitchFamily="49" charset="-122"/>
                <a:cs typeface="Consolas" pitchFamily="49" charset="0"/>
              </a:rPr>
              <a:t>　</a:t>
            </a:r>
            <a:r>
              <a:rPr lang="zh-CN" altLang="pt-BR" sz="1800" i="1" smtClean="0">
                <a:solidFill>
                  <a:srgbClr val="3333FF"/>
                </a:solidFill>
                <a:latin typeface="Consolas" pitchFamily="49" charset="0"/>
                <a:ea typeface="仿宋" pitchFamily="49" charset="-122"/>
                <a:cs typeface="Consolas" pitchFamily="49" charset="0"/>
              </a:rPr>
              <a:t>    </a:t>
            </a:r>
            <a:r>
              <a:rPr lang="pt-BR" altLang="zh-CN" sz="1800" i="1" smtClean="0">
                <a:solidFill>
                  <a:srgbClr val="006600"/>
                </a:solidFill>
                <a:latin typeface="Consolas" pitchFamily="49" charset="0"/>
                <a:ea typeface="仿宋" pitchFamily="49" charset="-122"/>
                <a:cs typeface="Consolas" pitchFamily="49" charset="0"/>
              </a:rPr>
              <a:t>d</a:t>
            </a:r>
            <a:r>
              <a:rPr lang="pt-BR" altLang="zh-CN" sz="1800" baseline="-25000" smtClean="0">
                <a:solidFill>
                  <a:srgbClr val="006600"/>
                </a:solidFill>
                <a:latin typeface="Consolas" pitchFamily="49" charset="0"/>
                <a:ea typeface="仿宋" pitchFamily="49" charset="-122"/>
                <a:cs typeface="Consolas" pitchFamily="49" charset="0"/>
              </a:rPr>
              <a:t>1</a:t>
            </a:r>
            <a:r>
              <a:rPr lang="pt-BR" altLang="zh-CN" sz="1800" dirty="0">
                <a:solidFill>
                  <a:srgbClr val="006600"/>
                </a:solidFill>
                <a:latin typeface="Consolas" pitchFamily="49" charset="0"/>
                <a:ea typeface="仿宋" pitchFamily="49" charset="-122"/>
                <a:cs typeface="Consolas" pitchFamily="49" charset="0"/>
              </a:rPr>
              <a:t>=(0+1) mod 10=1</a:t>
            </a:r>
            <a:endParaRPr lang="en-US" altLang="zh-CN" sz="1800" dirty="0">
              <a:solidFill>
                <a:srgbClr val="006600"/>
              </a:solidFill>
              <a:latin typeface="Consolas" pitchFamily="49" charset="0"/>
              <a:ea typeface="仿宋" pitchFamily="49" charset="-122"/>
              <a:cs typeface="Consolas" pitchFamily="49" charset="0"/>
            </a:endParaRPr>
          </a:p>
        </p:txBody>
      </p:sp>
      <p:pic>
        <p:nvPicPr>
          <p:cNvPr id="5" name="Picture 2"/>
          <p:cNvPicPr>
            <a:picLocks noChangeAspect="1" noChangeArrowheads="1"/>
          </p:cNvPicPr>
          <p:nvPr/>
        </p:nvPicPr>
        <p:blipFill>
          <a:blip r:embed="rId2" cstate="print"/>
          <a:srcRect/>
          <a:stretch>
            <a:fillRect/>
          </a:stretch>
        </p:blipFill>
        <p:spPr bwMode="auto">
          <a:xfrm>
            <a:off x="285720" y="0"/>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7AF016A1-9F15-429F-9EFD-84004B73C732}" type="slidenum">
              <a:rPr lang="en-US" altLang="zh-CN" smtClean="0"/>
              <a:pPr/>
              <a:t>109</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3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3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23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23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23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23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23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23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23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83688"/>
            <a:ext cx="7858180" cy="300950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SeqSearch2</a:t>
            </a:r>
            <a:r>
              <a:rPr lang="en-US" altLang="zh-CN" sz="1800" smtClean="0">
                <a:solidFill>
                  <a:srgbClr val="0000FF"/>
                </a:solidFill>
                <a:latin typeface="Consolas" pitchFamily="49" charset="0"/>
                <a:ea typeface="仿宋" pitchFamily="49" charset="-122"/>
                <a:cs typeface="Consolas" pitchFamily="49" charset="0"/>
              </a:rPr>
              <a:t>(vector&lt;int&gt;&amp; R,int 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顺序查找算法</a:t>
            </a:r>
            <a:r>
              <a:rPr lang="en-US" altLang="zh-CN" sz="1800" smtClean="0">
                <a:solidFill>
                  <a:schemeClr val="bg1">
                    <a:lumMod val="50000"/>
                  </a:schemeClr>
                </a:solidFill>
                <a:latin typeface="Consolas" pitchFamily="49" charset="0"/>
                <a:ea typeface="仿宋" pitchFamily="49" charset="-122"/>
                <a:cs typeface="Consolas" pitchFamily="49" charset="0"/>
              </a:rPr>
              <a:t>2</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n=R.size();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R.push_back(k);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末尾添加一个哨兵</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i=0;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smtClean="0">
                <a:solidFill>
                  <a:srgbClr val="FF00FF"/>
                </a:solidFill>
                <a:latin typeface="Consolas" pitchFamily="49" charset="0"/>
                <a:ea typeface="仿宋" pitchFamily="49" charset="-122"/>
                <a:cs typeface="Consolas" pitchFamily="49" charset="0"/>
              </a:rPr>
              <a:t>R[i]!=k</a:t>
            </a:r>
            <a:r>
              <a:rPr lang="en-US" altLang="zh-CN" sz="1800" smtClean="0">
                <a:solidFill>
                  <a:srgbClr val="0000FF"/>
                </a:solidFill>
                <a:latin typeface="Consolas" pitchFamily="49" charset="0"/>
                <a:ea typeface="仿宋" pitchFamily="49" charset="-122"/>
                <a:cs typeface="Consolas" pitchFamily="49" charset="0"/>
              </a:rPr>
              <a:t>) 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从表头往后找</a:t>
            </a:r>
          </a:p>
          <a:p>
            <a:pPr algn="l">
              <a:lnSpc>
                <a:spcPts val="2500"/>
              </a:lnSpc>
              <a:spcBef>
                <a:spcPts val="120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i==n</a:t>
            </a:r>
            <a:r>
              <a:rPr lang="en-US" altLang="zh-CN" sz="1800" smtClean="0">
                <a:solidFill>
                  <a:srgbClr val="0000FF"/>
                </a:solidFill>
                <a:latin typeface="Consolas" pitchFamily="49" charset="0"/>
                <a:ea typeface="仿宋" pitchFamily="49" charset="-122"/>
                <a:cs typeface="Consolas" pitchFamily="49" charset="0"/>
              </a:rPr>
              <a:t>) return -1;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未找到返回</a:t>
            </a:r>
            <a:r>
              <a:rPr lang="en-US" altLang="zh-CN" sz="1800" smtClean="0">
                <a:solidFill>
                  <a:schemeClr val="bg1">
                    <a:lumMod val="50000"/>
                  </a:schemeClr>
                </a:solidFill>
                <a:latin typeface="Consolas" pitchFamily="49" charset="0"/>
                <a:ea typeface="仿宋" pitchFamily="49" charset="-122"/>
                <a:cs typeface="Consolas" pitchFamily="49" charset="0"/>
              </a:rPr>
              <a:t>-1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else return 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找到后返回其序号</a:t>
            </a:r>
            <a:r>
              <a:rPr lang="en-US" altLang="zh-CN" sz="1800" smtClean="0">
                <a:solidFill>
                  <a:schemeClr val="bg1">
                    <a:lumMod val="50000"/>
                  </a:schemeClr>
                </a:solidFill>
                <a:latin typeface="Consolas" pitchFamily="49" charset="0"/>
                <a:ea typeface="仿宋" pitchFamily="49" charset="-122"/>
                <a:cs typeface="Consolas" pitchFamily="49" charset="0"/>
              </a:rPr>
              <a:t>i</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14348" y="500042"/>
            <a:ext cx="285752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设置一个哨兵</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11" name="组合 10"/>
          <p:cNvGrpSpPr/>
          <p:nvPr/>
        </p:nvGrpSpPr>
        <p:grpSpPr>
          <a:xfrm>
            <a:off x="500034" y="4643446"/>
            <a:ext cx="7858180" cy="896901"/>
            <a:chOff x="428596" y="4143380"/>
            <a:chExt cx="7858180" cy="896901"/>
          </a:xfrm>
        </p:grpSpPr>
        <p:sp>
          <p:nvSpPr>
            <p:cNvPr id="6" name="TextBox 5"/>
            <p:cNvSpPr txBox="1"/>
            <p:nvPr/>
          </p:nvSpPr>
          <p:spPr>
            <a:xfrm>
              <a:off x="1357290" y="4214818"/>
              <a:ext cx="6929486" cy="707886"/>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由于查找算法主要考虑关键字之间的比较，两个算法的效率差不多</a:t>
              </a:r>
            </a:p>
          </p:txBody>
        </p:sp>
        <p:grpSp>
          <p:nvGrpSpPr>
            <p:cNvPr id="7" name="组合 6"/>
            <p:cNvGrpSpPr/>
            <p:nvPr/>
          </p:nvGrpSpPr>
          <p:grpSpPr>
            <a:xfrm>
              <a:off x="428596" y="4143380"/>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grpSp>
      <p:grpSp>
        <p:nvGrpSpPr>
          <p:cNvPr id="15" name="组合 14"/>
          <p:cNvGrpSpPr/>
          <p:nvPr/>
        </p:nvGrpSpPr>
        <p:grpSpPr>
          <a:xfrm>
            <a:off x="2643174" y="447240"/>
            <a:ext cx="2214578" cy="2124504"/>
            <a:chOff x="2428860" y="447240"/>
            <a:chExt cx="2428892" cy="1945191"/>
          </a:xfrm>
        </p:grpSpPr>
        <p:sp>
          <p:nvSpPr>
            <p:cNvPr id="12" name="TextBox 11"/>
            <p:cNvSpPr txBox="1"/>
            <p:nvPr/>
          </p:nvSpPr>
          <p:spPr>
            <a:xfrm>
              <a:off x="3000364" y="447240"/>
              <a:ext cx="185738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华文中宋" pitchFamily="2" charset="-122"/>
                  <a:ea typeface="华文中宋" pitchFamily="2" charset="-122"/>
                  <a:cs typeface="Consolas" pitchFamily="49" charset="0"/>
                </a:rPr>
                <a:t>关键字比较</a:t>
              </a:r>
            </a:p>
          </p:txBody>
        </p:sp>
        <p:sp>
          <p:nvSpPr>
            <p:cNvPr id="14" name="任意多边形 13"/>
            <p:cNvSpPr/>
            <p:nvPr/>
          </p:nvSpPr>
          <p:spPr>
            <a:xfrm>
              <a:off x="2428860" y="714356"/>
              <a:ext cx="1396721" cy="1678075"/>
            </a:xfrm>
            <a:custGeom>
              <a:avLst/>
              <a:gdLst>
                <a:gd name="connsiteX0" fmla="*/ 1396721 w 1396721"/>
                <a:gd name="connsiteY0" fmla="*/ 0 h 1678075"/>
                <a:gd name="connsiteX1" fmla="*/ 1256044 w 1396721"/>
                <a:gd name="connsiteY1" fmla="*/ 673239 h 1678075"/>
                <a:gd name="connsiteX2" fmla="*/ 984739 w 1396721"/>
                <a:gd name="connsiteY2" fmla="*/ 1065125 h 1678075"/>
                <a:gd name="connsiteX3" fmla="*/ 0 w 1396721"/>
                <a:gd name="connsiteY3" fmla="*/ 1678075 h 1678075"/>
              </a:gdLst>
              <a:ahLst/>
              <a:cxnLst>
                <a:cxn ang="0">
                  <a:pos x="connsiteX0" y="connsiteY0"/>
                </a:cxn>
                <a:cxn ang="0">
                  <a:pos x="connsiteX1" y="connsiteY1"/>
                </a:cxn>
                <a:cxn ang="0">
                  <a:pos x="connsiteX2" y="connsiteY2"/>
                </a:cxn>
                <a:cxn ang="0">
                  <a:pos x="connsiteX3" y="connsiteY3"/>
                </a:cxn>
              </a:cxnLst>
              <a:rect l="l" t="t" r="r" b="b"/>
              <a:pathLst>
                <a:path w="1396721" h="1678075">
                  <a:moveTo>
                    <a:pt x="1396721" y="0"/>
                  </a:moveTo>
                  <a:cubicBezTo>
                    <a:pt x="1360714" y="247859"/>
                    <a:pt x="1324708" y="495718"/>
                    <a:pt x="1256044" y="673239"/>
                  </a:cubicBezTo>
                  <a:cubicBezTo>
                    <a:pt x="1187380" y="850760"/>
                    <a:pt x="1194080" y="897652"/>
                    <a:pt x="984739" y="1065125"/>
                  </a:cubicBezTo>
                  <a:cubicBezTo>
                    <a:pt x="775398" y="1232598"/>
                    <a:pt x="387699" y="1455336"/>
                    <a:pt x="0" y="1678075"/>
                  </a:cubicBezTo>
                </a:path>
              </a:pathLst>
            </a:cu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grpSp>
      <p:sp>
        <p:nvSpPr>
          <p:cNvPr id="22" name="灯片编号占位符 21"/>
          <p:cNvSpPr>
            <a:spLocks noGrp="1"/>
          </p:cNvSpPr>
          <p:nvPr>
            <p:ph type="sldNum" sz="quarter" idx="12"/>
          </p:nvPr>
        </p:nvSpPr>
        <p:spPr/>
        <p:txBody>
          <a:bodyPr/>
          <a:lstStyle/>
          <a:p>
            <a:fld id="{7AF016A1-9F15-429F-9EFD-84004B73C732}" type="slidenum">
              <a:rPr lang="en-US" altLang="zh-CN" smtClean="0"/>
              <a:pPr/>
              <a:t>11</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079532" y="333375"/>
            <a:ext cx="3638542" cy="400110"/>
          </a:xfrm>
          <a:prstGeom prst="rect">
            <a:avLst/>
          </a:prstGeom>
          <a:noFill/>
          <a:ln w="9525">
            <a:noFill/>
            <a:miter lim="800000"/>
            <a:headEnd/>
            <a:tailEnd/>
          </a:ln>
        </p:spPr>
        <p:txBody>
          <a:bodyPr wrap="square">
            <a:spAutoFit/>
          </a:bodyPr>
          <a:lstStyle/>
          <a:p>
            <a:pPr algn="l">
              <a:lnSpc>
                <a:spcPct val="100000"/>
              </a:lnSpc>
              <a:spcBef>
                <a:spcPct val="50000"/>
              </a:spcBef>
            </a:pPr>
            <a:r>
              <a:rPr lang="zh-CN" altLang="en-US" sz="2000" dirty="0">
                <a:solidFill>
                  <a:srgbClr val="0000FF"/>
                </a:solidFill>
                <a:latin typeface="仿宋" pitchFamily="49" charset="-122"/>
                <a:ea typeface="仿宋" pitchFamily="49" charset="-122"/>
                <a:cs typeface="Times New Roman" pitchFamily="18" charset="0"/>
              </a:rPr>
              <a:t>构造的</a:t>
            </a:r>
            <a:r>
              <a:rPr lang="zh-CN" altLang="en-US" sz="2000">
                <a:solidFill>
                  <a:srgbClr val="0000FF"/>
                </a:solidFill>
                <a:latin typeface="仿宋" pitchFamily="49" charset="-122"/>
                <a:ea typeface="仿宋" pitchFamily="49" charset="-122"/>
                <a:cs typeface="Times New Roman" pitchFamily="18" charset="0"/>
              </a:rPr>
              <a:t>哈希</a:t>
            </a:r>
            <a:r>
              <a:rPr lang="zh-CN" altLang="en-US" sz="2000" smtClean="0">
                <a:solidFill>
                  <a:srgbClr val="0000FF"/>
                </a:solidFill>
                <a:latin typeface="仿宋" pitchFamily="49" charset="-122"/>
                <a:ea typeface="仿宋" pitchFamily="49" charset="-122"/>
                <a:cs typeface="Times New Roman" pitchFamily="18" charset="0"/>
              </a:rPr>
              <a:t>表：</a:t>
            </a:r>
            <a:endParaRPr lang="zh-CN" altLang="en-US" sz="2000" dirty="0">
              <a:solidFill>
                <a:srgbClr val="0000FF"/>
              </a:solidFill>
              <a:latin typeface="仿宋" pitchFamily="49" charset="-122"/>
              <a:ea typeface="仿宋" pitchFamily="49" charset="-122"/>
              <a:cs typeface="Times New Roman" pitchFamily="18" charset="0"/>
            </a:endParaRPr>
          </a:p>
        </p:txBody>
      </p:sp>
      <p:graphicFrame>
        <p:nvGraphicFramePr>
          <p:cNvPr id="207875" name="Group 3"/>
          <p:cNvGraphicFramePr>
            <a:graphicFrameLocks noGrp="1"/>
          </p:cNvGraphicFramePr>
          <p:nvPr/>
        </p:nvGraphicFramePr>
        <p:xfrm>
          <a:off x="642910" y="981075"/>
          <a:ext cx="7920038" cy="1097280"/>
        </p:xfrm>
        <a:graphic>
          <a:graphicData uri="http://schemas.openxmlformats.org/drawingml/2006/table">
            <a:tbl>
              <a:tblPr>
                <a:tableStyleId>{ED083AE6-46FA-4A59-8FB0-9F97EB10719F}</a:tableStyleId>
              </a:tblPr>
              <a:tblGrid>
                <a:gridCol w="1223963"/>
                <a:gridCol w="647700"/>
                <a:gridCol w="647700"/>
                <a:gridCol w="720725"/>
                <a:gridCol w="720725"/>
                <a:gridCol w="574675"/>
                <a:gridCol w="720725"/>
                <a:gridCol w="720725"/>
                <a:gridCol w="647700"/>
                <a:gridCol w="719137"/>
                <a:gridCol w="576263"/>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下标</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0</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1</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2</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solidFill>
                            <a:schemeClr val="bg1">
                              <a:lumMod val="50000"/>
                            </a:schemeClr>
                          </a:solidFill>
                          <a:effectLst/>
                          <a:latin typeface="Consolas" pitchFamily="49" charset="0"/>
                          <a:ea typeface="仿宋" pitchFamily="49" charset="-122"/>
                          <a:cs typeface="Consolas" pitchFamily="49" charset="0"/>
                        </a:rPr>
                        <a:t>3</a:t>
                      </a:r>
                      <a:endParaRPr kumimoji="0" lang="en-US" altLang="zh-CN" sz="1800" b="0" i="0" u="none" strike="noStrike" cap="none" normalizeH="0" baseline="0" dirty="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4</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5</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6</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7</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8</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9</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关键字</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7</a:t>
                      </a:r>
                      <a:endParaRPr kumimoji="0" lang="en-US"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14</a:t>
                      </a:r>
                      <a:endParaRPr kumimoji="0" lang="en-US"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8</a:t>
                      </a:r>
                      <a:endParaRPr kumimoji="0" lang="en-US"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11</a:t>
                      </a:r>
                      <a:endParaRPr kumimoji="0" lang="en-US" altLang="zh-CN"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18</a:t>
                      </a:r>
                      <a:endParaRPr kumimoji="0" lang="en-US" altLang="zh-CN"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endParaRPr kumimoji="0" lang="en-US" altLang="zh-CN"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探测次数</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r>
            </a:tbl>
          </a:graphicData>
        </a:graphic>
      </p:graphicFrame>
      <p:sp>
        <p:nvSpPr>
          <p:cNvPr id="96309" name="Text Box 53"/>
          <p:cNvSpPr txBox="1">
            <a:spLocks noChangeArrowheads="1"/>
          </p:cNvSpPr>
          <p:nvPr/>
        </p:nvSpPr>
        <p:spPr bwMode="auto">
          <a:xfrm>
            <a:off x="1428728" y="2500306"/>
            <a:ext cx="6064237" cy="861774"/>
          </a:xfrm>
          <a:prstGeom prst="rect">
            <a:avLst/>
          </a:prstGeom>
          <a:noFill/>
          <a:ln w="9525">
            <a:noFill/>
            <a:miter lim="800000"/>
            <a:headEnd/>
            <a:tailEnd/>
          </a:ln>
        </p:spPr>
        <p:txBody>
          <a:bodyPr wrap="square">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）在等概率情况下：</a:t>
            </a:r>
          </a:p>
          <a:p>
            <a:pPr algn="l">
              <a:lnSpc>
                <a:spcPct val="100000"/>
              </a:lnSpc>
            </a:pPr>
            <a:r>
              <a:rPr lang="en-US" altLang="zh-CN" sz="2000" smtClean="0">
                <a:solidFill>
                  <a:srgbClr val="0000FF"/>
                </a:solidFill>
                <a:latin typeface="Consolas" pitchFamily="49" charset="0"/>
                <a:ea typeface="仿宋" pitchFamily="49" charset="-122"/>
                <a:cs typeface="Consolas" pitchFamily="49" charset="0"/>
              </a:rPr>
              <a:t>    ASL</a:t>
            </a:r>
            <a:r>
              <a:rPr lang="zh-CN" altLang="en-US" sz="2000" baseline="-25000">
                <a:solidFill>
                  <a:srgbClr val="0000FF"/>
                </a:solidFill>
                <a:latin typeface="Consolas" pitchFamily="49" charset="0"/>
                <a:ea typeface="仿宋" pitchFamily="49" charset="-122"/>
                <a:cs typeface="Consolas" pitchFamily="49" charset="0"/>
              </a:rPr>
              <a:t>成功</a:t>
            </a:r>
            <a:r>
              <a:rPr lang="en-US" altLang="zh-CN" sz="2000">
                <a:solidFill>
                  <a:srgbClr val="0000FF"/>
                </a:solidFill>
                <a:latin typeface="Consolas" pitchFamily="49" charset="0"/>
                <a:ea typeface="仿宋" pitchFamily="49" charset="-122"/>
                <a:cs typeface="Consolas" pitchFamily="49" charset="0"/>
              </a:rPr>
              <a:t>=(1+2+1+1+1+3+3)/7=12/7=1.71</a:t>
            </a: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110</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000100" y="571480"/>
            <a:ext cx="4178299" cy="400110"/>
          </a:xfrm>
          <a:prstGeom prst="rect">
            <a:avLst/>
          </a:prstGeom>
          <a:noFill/>
          <a:ln w="9525">
            <a:noFill/>
            <a:miter lim="800000"/>
            <a:headEnd/>
            <a:tailEnd/>
          </a:ln>
        </p:spPr>
        <p:txBody>
          <a:bodyPr wrap="square">
            <a:spAutoFit/>
          </a:bodyPr>
          <a:lstStyle/>
          <a:p>
            <a:pPr lvl="0" algn="l">
              <a:lnSpc>
                <a:spcPct val="100000"/>
              </a:lnSpc>
              <a:spcBef>
                <a:spcPct val="50000"/>
              </a:spcBef>
            </a:pPr>
            <a:r>
              <a:rPr lang="zh-CN" altLang="en-US" sz="2000" smtClean="0">
                <a:solidFill>
                  <a:srgbClr val="FF0000"/>
                </a:solidFill>
                <a:latin typeface="Consolas" pitchFamily="49" charset="0"/>
                <a:ea typeface="仿宋" pitchFamily="49" charset="-122"/>
                <a:cs typeface="Consolas" pitchFamily="49" charset="0"/>
              </a:rPr>
              <a:t>不</a:t>
            </a:r>
            <a:r>
              <a:rPr lang="zh-CN" altLang="en-US" sz="2000" dirty="0">
                <a:solidFill>
                  <a:srgbClr val="FF0000"/>
                </a:solidFill>
                <a:latin typeface="Consolas" pitchFamily="49" charset="0"/>
                <a:ea typeface="仿宋" pitchFamily="49" charset="-122"/>
                <a:cs typeface="Consolas" pitchFamily="49" charset="0"/>
              </a:rPr>
              <a:t>成功的</a:t>
            </a:r>
            <a:r>
              <a:rPr lang="zh-CN" altLang="en-US" sz="2000">
                <a:solidFill>
                  <a:srgbClr val="FF0000"/>
                </a:solidFill>
                <a:latin typeface="Consolas" pitchFamily="49" charset="0"/>
                <a:ea typeface="仿宋" pitchFamily="49" charset="-122"/>
                <a:cs typeface="Consolas" pitchFamily="49" charset="0"/>
              </a:rPr>
              <a:t>情况</a:t>
            </a:r>
            <a:r>
              <a:rPr lang="zh-CN" altLang="en-US" sz="2000" smtClean="0">
                <a:solidFill>
                  <a:srgbClr val="0000FF"/>
                </a:solidFill>
                <a:latin typeface="Consolas" pitchFamily="49" charset="0"/>
                <a:ea typeface="仿宋" pitchFamily="49" charset="-122"/>
                <a:cs typeface="Consolas" pitchFamily="49" charset="0"/>
              </a:rPr>
              <a:t>下所有探测次数：</a:t>
            </a:r>
          </a:p>
        </p:txBody>
      </p:sp>
      <p:graphicFrame>
        <p:nvGraphicFramePr>
          <p:cNvPr id="208899" name="Group 3"/>
          <p:cNvGraphicFramePr>
            <a:graphicFrameLocks noGrp="1"/>
          </p:cNvGraphicFramePr>
          <p:nvPr/>
        </p:nvGraphicFramePr>
        <p:xfrm>
          <a:off x="785786" y="1500174"/>
          <a:ext cx="7643866" cy="1115695"/>
        </p:xfrm>
        <a:graphic>
          <a:graphicData uri="http://schemas.openxmlformats.org/drawingml/2006/table">
            <a:tbl>
              <a:tblPr>
                <a:tableStyleId>{ED083AE6-46FA-4A59-8FB0-9F97EB10719F}</a:tableStyleId>
              </a:tblPr>
              <a:tblGrid>
                <a:gridCol w="1214446"/>
                <a:gridCol w="714380"/>
                <a:gridCol w="714380"/>
                <a:gridCol w="571504"/>
                <a:gridCol w="642942"/>
                <a:gridCol w="522007"/>
                <a:gridCol w="668438"/>
                <a:gridCol w="665653"/>
                <a:gridCol w="668438"/>
                <a:gridCol w="668438"/>
                <a:gridCol w="593240"/>
              </a:tblGrid>
              <a:tr h="384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下标</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solidFill>
                            <a:schemeClr val="bg1">
                              <a:lumMod val="50000"/>
                            </a:schemeClr>
                          </a:solidFill>
                          <a:effectLst/>
                          <a:latin typeface="Consolas" pitchFamily="49" charset="0"/>
                          <a:ea typeface="仿宋" pitchFamily="49" charset="-122"/>
                          <a:cs typeface="Consolas" pitchFamily="49" charset="0"/>
                        </a:rPr>
                        <a:t>0</a:t>
                      </a:r>
                      <a:endParaRPr kumimoji="0" lang="en-US" altLang="zh-CN" sz="1800" b="0" i="0" u="none" strike="noStrike" cap="none" normalizeH="0" baseline="0" dirty="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1</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2</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3</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4</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5</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6</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7</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8</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9</a:t>
                      </a:r>
                      <a:endPar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关键字</a:t>
                      </a:r>
                      <a:endParaRPr kumimoji="0" lang="zh-CN" altLang="en-US"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7</a:t>
                      </a:r>
                      <a:endParaRPr kumimoji="0" lang="en-US"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14</a:t>
                      </a:r>
                      <a:endParaRPr kumimoji="0" lang="en-US"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8</a:t>
                      </a:r>
                      <a:endParaRPr kumimoji="0" lang="en-US"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11</a:t>
                      </a:r>
                      <a:endParaRPr kumimoji="0" lang="en-US"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30</a:t>
                      </a:r>
                      <a:endParaRPr kumimoji="0" lang="en-US"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18</a:t>
                      </a:r>
                      <a:endParaRPr kumimoji="0" lang="en-US"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a:t>
                      </a:r>
                      <a:endParaRPr kumimoji="0" lang="en-US"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smtClean="0">
                          <a:ln>
                            <a:noFill/>
                          </a:ln>
                          <a:solidFill>
                            <a:srgbClr val="0000FF"/>
                          </a:solidFill>
                          <a:effectLst/>
                          <a:latin typeface="Consolas" pitchFamily="49" charset="0"/>
                          <a:ea typeface="仿宋" pitchFamily="49" charset="-122"/>
                          <a:cs typeface="Consolas" pitchFamily="49" charset="0"/>
                        </a:rPr>
                        <a:t>探测次数</a:t>
                      </a:r>
                      <a:endParaRPr kumimoji="0" lang="zh-CN" altLang="en-US" sz="18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smtClean="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5</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4</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dirty="0" smtClean="0">
                        <a:ln>
                          <a:noFill/>
                        </a:ln>
                        <a:solidFill>
                          <a:srgbClr val="FF00FF"/>
                        </a:solidFill>
                        <a:effectLst/>
                        <a:latin typeface="Consolas" pitchFamily="49" charset="0"/>
                        <a:ea typeface="仿宋" pitchFamily="49" charset="-122"/>
                        <a:cs typeface="Consolas" pitchFamily="49" charset="0"/>
                      </a:endParaRPr>
                    </a:p>
                  </a:txBody>
                  <a:tcPr horzOverflow="overflow"/>
                </a:tc>
              </a:tr>
            </a:tbl>
          </a:graphicData>
        </a:graphic>
      </p:graphicFrame>
      <p:sp>
        <p:nvSpPr>
          <p:cNvPr id="97333" name="Text Box 53"/>
          <p:cNvSpPr txBox="1">
            <a:spLocks noChangeArrowheads="1"/>
          </p:cNvSpPr>
          <p:nvPr/>
        </p:nvSpPr>
        <p:spPr bwMode="auto">
          <a:xfrm>
            <a:off x="1571604" y="3214686"/>
            <a:ext cx="5786478" cy="861774"/>
          </a:xfrm>
          <a:prstGeom prst="rect">
            <a:avLst/>
          </a:prstGeom>
          <a:noFill/>
          <a:ln w="9525">
            <a:noFill/>
            <a:miter lim="800000"/>
            <a:headEnd/>
            <a:tailEnd/>
          </a:ln>
        </p:spPr>
        <p:txBody>
          <a:bodyPr wrap="square">
            <a:spAutoFit/>
          </a:bodyPr>
          <a:lstStyle/>
          <a:p>
            <a:pPr algn="l">
              <a:lnSpc>
                <a:spcPct val="100000"/>
              </a:lnSpc>
            </a:pPr>
            <a:r>
              <a:rPr lang="zh-CN" altLang="en-US" sz="2000" dirty="0">
                <a:solidFill>
                  <a:srgbClr val="0000FF"/>
                </a:solidFill>
                <a:latin typeface="Consolas" pitchFamily="49" charset="0"/>
                <a:ea typeface="仿宋" pitchFamily="49" charset="-122"/>
                <a:cs typeface="Consolas" pitchFamily="49" charset="0"/>
              </a:rPr>
              <a:t>所以有：</a:t>
            </a:r>
          </a:p>
          <a:p>
            <a:pPr algn="l">
              <a:lnSpc>
                <a:spcPct val="100000"/>
              </a:lnSpc>
            </a:pPr>
            <a:r>
              <a:rPr lang="en-US" altLang="zh-CN" sz="2000" smtClean="0">
                <a:solidFill>
                  <a:srgbClr val="0000FF"/>
                </a:solidFill>
                <a:latin typeface="Consolas" pitchFamily="49" charset="0"/>
                <a:ea typeface="仿宋" pitchFamily="49" charset="-122"/>
                <a:cs typeface="Consolas" pitchFamily="49" charset="0"/>
              </a:rPr>
              <a:t>   ASL</a:t>
            </a:r>
            <a:r>
              <a:rPr lang="zh-CN" altLang="en-US" sz="2000" baseline="-25000" dirty="0">
                <a:solidFill>
                  <a:srgbClr val="0000FF"/>
                </a:solidFill>
                <a:latin typeface="Consolas" pitchFamily="49" charset="0"/>
                <a:ea typeface="仿宋" pitchFamily="49" charset="-122"/>
                <a:cs typeface="Consolas" pitchFamily="49" charset="0"/>
              </a:rPr>
              <a:t>不成功</a:t>
            </a:r>
            <a:r>
              <a:rPr lang="en-US" altLang="zh-CN" sz="2000" dirty="0">
                <a:solidFill>
                  <a:srgbClr val="0000FF"/>
                </a:solidFill>
                <a:latin typeface="Consolas" pitchFamily="49" charset="0"/>
                <a:ea typeface="仿宋" pitchFamily="49" charset="-122"/>
                <a:cs typeface="Consolas" pitchFamily="49" charset="0"/>
              </a:rPr>
              <a:t>=(3+2+1+2+1+5+4)/7=18/7=2.57</a:t>
            </a: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111</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00042"/>
            <a:ext cx="528641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采用拉链法建立的哈希表的查找</a:t>
            </a:r>
            <a:endParaRPr lang="zh-CN" altLang="en-US" sz="2200" dirty="0" smtClean="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1142976" y="1643050"/>
            <a:ext cx="3714776" cy="114143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36000" bIns="180000" rtlCol="0">
            <a:spAutoFit/>
          </a:bodyPr>
          <a:lstStyle/>
          <a:p>
            <a:pPr marL="457200" indent="-457200" algn="l">
              <a:lnSpc>
                <a:spcPct val="1500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哈</a:t>
            </a:r>
            <a:r>
              <a:rPr lang="zh-CN" altLang="zh-CN" sz="2000" smtClean="0">
                <a:solidFill>
                  <a:srgbClr val="0000FF"/>
                </a:solidFill>
                <a:latin typeface="Consolas" pitchFamily="49" charset="0"/>
                <a:ea typeface="仿宋" pitchFamily="49" charset="-122"/>
                <a:cs typeface="Consolas" pitchFamily="49" charset="0"/>
              </a:rPr>
              <a:t>希函数为</a:t>
            </a:r>
            <a:r>
              <a:rPr lang="en-US" altLang="zh-CN" sz="2000" i="1" smtClean="0">
                <a:solidFill>
                  <a:srgbClr val="FF00FF"/>
                </a:solidFill>
                <a:latin typeface="Consolas" pitchFamily="49" charset="0"/>
                <a:ea typeface="仿宋" pitchFamily="49" charset="-122"/>
                <a:cs typeface="Consolas" pitchFamily="49" charset="0"/>
              </a:rPr>
              <a:t>h</a:t>
            </a:r>
            <a:r>
              <a:rPr lang="en-US" altLang="zh-CN" sz="2000" smtClean="0">
                <a:solidFill>
                  <a:srgbClr val="FF00FF"/>
                </a:solidFill>
                <a:latin typeface="Consolas" pitchFamily="49" charset="0"/>
                <a:ea typeface="仿宋" pitchFamily="49" charset="-122"/>
                <a:cs typeface="Consolas" pitchFamily="49" charset="0"/>
              </a:rPr>
              <a:t>(</a:t>
            </a:r>
            <a:r>
              <a:rPr lang="en-US" altLang="zh-CN" sz="2000" i="1" smtClean="0">
                <a:solidFill>
                  <a:srgbClr val="FF00FF"/>
                </a:solidFill>
                <a:latin typeface="Consolas" pitchFamily="49" charset="0"/>
                <a:ea typeface="仿宋" pitchFamily="49" charset="-122"/>
                <a:cs typeface="Consolas" pitchFamily="49" charset="0"/>
              </a:rPr>
              <a:t>k</a:t>
            </a:r>
            <a:r>
              <a:rPr lang="en-US" altLang="zh-CN" sz="2000" smtClean="0">
                <a:solidFill>
                  <a:srgbClr val="FF00FF"/>
                </a:solidFill>
                <a:latin typeface="Consolas" pitchFamily="49" charset="0"/>
                <a:ea typeface="仿宋" pitchFamily="49" charset="-122"/>
                <a:cs typeface="Consolas" pitchFamily="49" charset="0"/>
              </a:rPr>
              <a:t>)=</a:t>
            </a:r>
            <a:r>
              <a:rPr lang="en-US" altLang="zh-CN" sz="2000" i="1" smtClean="0">
                <a:solidFill>
                  <a:srgbClr val="FF00FF"/>
                </a:solidFill>
                <a:latin typeface="Consolas" pitchFamily="49" charset="0"/>
                <a:ea typeface="仿宋" pitchFamily="49" charset="-122"/>
                <a:cs typeface="Consolas" pitchFamily="49" charset="0"/>
              </a:rPr>
              <a:t>k</a:t>
            </a:r>
            <a:r>
              <a:rPr lang="en-US" altLang="zh-CN" sz="2000" smtClean="0">
                <a:solidFill>
                  <a:srgbClr val="FF00FF"/>
                </a:solidFill>
                <a:latin typeface="Consolas" pitchFamily="49" charset="0"/>
                <a:ea typeface="仿宋" pitchFamily="49" charset="-122"/>
                <a:cs typeface="Consolas" pitchFamily="49" charset="0"/>
              </a:rPr>
              <a:t> % </a:t>
            </a:r>
            <a:r>
              <a:rPr lang="en-US" altLang="zh-CN" sz="2000" i="1" smtClean="0">
                <a:solidFill>
                  <a:srgbClr val="FF00FF"/>
                </a:solidFill>
                <a:latin typeface="Consolas" pitchFamily="49" charset="0"/>
                <a:ea typeface="仿宋" pitchFamily="49" charset="-122"/>
                <a:cs typeface="Consolas" pitchFamily="49" charset="0"/>
              </a:rPr>
              <a:t>m</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采</a:t>
            </a:r>
            <a:r>
              <a:rPr lang="zh-CN" altLang="zh-CN" sz="2000" smtClean="0">
                <a:solidFill>
                  <a:srgbClr val="0000FF"/>
                </a:solidFill>
                <a:latin typeface="Consolas" pitchFamily="49" charset="0"/>
                <a:ea typeface="仿宋" pitchFamily="49" charset="-122"/>
                <a:cs typeface="Consolas" pitchFamily="49" charset="0"/>
              </a:rPr>
              <a:t>用拉链法解决冲突</a:t>
            </a:r>
            <a:r>
              <a:rPr lang="zh-CN" altLang="en-US" sz="2000" smtClean="0">
                <a:solidFill>
                  <a:srgbClr val="0000FF"/>
                </a:solidFill>
                <a:latin typeface="Consolas" pitchFamily="49" charset="0"/>
                <a:ea typeface="仿宋" pitchFamily="49" charset="-122"/>
                <a:cs typeface="Consolas" pitchFamily="49" charset="0"/>
              </a:rPr>
              <a:t>。</a:t>
            </a: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112</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976" y="857232"/>
            <a:ext cx="3260748" cy="5605502"/>
            <a:chOff x="4643438" y="857232"/>
            <a:chExt cx="3260748" cy="5605502"/>
          </a:xfrm>
        </p:grpSpPr>
        <p:sp>
          <p:nvSpPr>
            <p:cNvPr id="3" name="矩形 2"/>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4" name="TextBox 3"/>
            <p:cNvSpPr txBox="1"/>
            <p:nvPr/>
          </p:nvSpPr>
          <p:spPr>
            <a:xfrm>
              <a:off x="4643438" y="1752588"/>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2</a:t>
              </a:r>
              <a:endParaRPr lang="zh-CN" altLang="en-US" sz="1800" b="0">
                <a:solidFill>
                  <a:srgbClr val="00B0F0"/>
                </a:solidFill>
                <a:latin typeface="Consolas" pitchFamily="49" charset="0"/>
                <a:cs typeface="Consolas" pitchFamily="49" charset="0"/>
              </a:endParaRPr>
            </a:p>
          </p:txBody>
        </p:sp>
        <p:sp>
          <p:nvSpPr>
            <p:cNvPr id="5" name="矩形 4"/>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6" name="TextBox 5"/>
            <p:cNvSpPr txBox="1"/>
            <p:nvPr/>
          </p:nvSpPr>
          <p:spPr>
            <a:xfrm>
              <a:off x="4643438" y="2181216"/>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3</a:t>
              </a:r>
              <a:endParaRPr lang="zh-CN" altLang="en-US" sz="1800" b="0">
                <a:solidFill>
                  <a:srgbClr val="00B0F0"/>
                </a:solidFill>
                <a:latin typeface="Consolas" pitchFamily="49" charset="0"/>
                <a:cs typeface="Consolas" pitchFamily="49" charset="0"/>
              </a:endParaRPr>
            </a:p>
          </p:txBody>
        </p:sp>
        <p:sp>
          <p:nvSpPr>
            <p:cNvPr id="7" name="矩形 6"/>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8" name="TextBox 7"/>
            <p:cNvSpPr txBox="1"/>
            <p:nvPr/>
          </p:nvSpPr>
          <p:spPr>
            <a:xfrm>
              <a:off x="4643438" y="882632"/>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0</a:t>
              </a:r>
              <a:endParaRPr lang="zh-CN" altLang="en-US" sz="1800" b="0">
                <a:solidFill>
                  <a:srgbClr val="00B0F0"/>
                </a:solidFill>
                <a:latin typeface="Consolas" pitchFamily="49" charset="0"/>
                <a:cs typeface="Consolas" pitchFamily="49" charset="0"/>
              </a:endParaRPr>
            </a:p>
          </p:txBody>
        </p:sp>
        <p:sp>
          <p:nvSpPr>
            <p:cNvPr id="9" name="矩形 8"/>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10" name="TextBox 9"/>
            <p:cNvSpPr txBox="1"/>
            <p:nvPr/>
          </p:nvSpPr>
          <p:spPr>
            <a:xfrm>
              <a:off x="4643438" y="1311260"/>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a:t>
              </a:r>
              <a:endParaRPr lang="zh-CN" altLang="en-US" sz="1800" b="0">
                <a:solidFill>
                  <a:srgbClr val="00B0F0"/>
                </a:solidFill>
                <a:latin typeface="Consolas" pitchFamily="49" charset="0"/>
                <a:cs typeface="Consolas" pitchFamily="49" charset="0"/>
              </a:endParaRPr>
            </a:p>
          </p:txBody>
        </p:sp>
        <p:sp>
          <p:nvSpPr>
            <p:cNvPr id="11" name="矩形 10"/>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12" name="TextBox 11"/>
            <p:cNvSpPr txBox="1"/>
            <p:nvPr/>
          </p:nvSpPr>
          <p:spPr>
            <a:xfrm>
              <a:off x="4643438" y="3479800"/>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6</a:t>
              </a:r>
              <a:endParaRPr lang="zh-CN" altLang="en-US" sz="1800" b="0">
                <a:solidFill>
                  <a:srgbClr val="00B0F0"/>
                </a:solidFill>
                <a:latin typeface="Consolas" pitchFamily="49" charset="0"/>
                <a:cs typeface="Consolas" pitchFamily="49" charset="0"/>
              </a:endParaRPr>
            </a:p>
          </p:txBody>
        </p:sp>
        <p:sp>
          <p:nvSpPr>
            <p:cNvPr id="13" name="矩形 12"/>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4" name="TextBox 13"/>
            <p:cNvSpPr txBox="1"/>
            <p:nvPr/>
          </p:nvSpPr>
          <p:spPr>
            <a:xfrm>
              <a:off x="4643438" y="3908428"/>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7</a:t>
              </a:r>
              <a:endParaRPr lang="zh-CN" altLang="en-US" sz="1800" b="0">
                <a:solidFill>
                  <a:srgbClr val="00B0F0"/>
                </a:solidFill>
                <a:latin typeface="Consolas" pitchFamily="49" charset="0"/>
                <a:cs typeface="Consolas" pitchFamily="49" charset="0"/>
              </a:endParaRPr>
            </a:p>
          </p:txBody>
        </p:sp>
        <p:sp>
          <p:nvSpPr>
            <p:cNvPr id="15" name="矩形 14"/>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6" name="TextBox 15"/>
            <p:cNvSpPr txBox="1"/>
            <p:nvPr/>
          </p:nvSpPr>
          <p:spPr>
            <a:xfrm>
              <a:off x="4643438" y="2609844"/>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4</a:t>
              </a:r>
              <a:endParaRPr lang="zh-CN" altLang="en-US" sz="1800" b="0">
                <a:solidFill>
                  <a:srgbClr val="00B0F0"/>
                </a:solidFill>
                <a:latin typeface="Consolas" pitchFamily="49" charset="0"/>
                <a:cs typeface="Consolas" pitchFamily="49" charset="0"/>
              </a:endParaRPr>
            </a:p>
          </p:txBody>
        </p:sp>
        <p:sp>
          <p:nvSpPr>
            <p:cNvPr id="17" name="矩形 16"/>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8" name="TextBox 17"/>
            <p:cNvSpPr txBox="1"/>
            <p:nvPr/>
          </p:nvSpPr>
          <p:spPr>
            <a:xfrm>
              <a:off x="4643438" y="3038472"/>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5</a:t>
              </a:r>
              <a:endParaRPr lang="zh-CN" altLang="en-US" sz="1800" b="0">
                <a:solidFill>
                  <a:srgbClr val="00B0F0"/>
                </a:solidFill>
                <a:latin typeface="Consolas" pitchFamily="49" charset="0"/>
                <a:cs typeface="Consolas" pitchFamily="49" charset="0"/>
              </a:endParaRPr>
            </a:p>
          </p:txBody>
        </p:sp>
        <p:sp>
          <p:nvSpPr>
            <p:cNvPr id="19" name="矩形 18"/>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0" name="TextBox 19"/>
            <p:cNvSpPr txBox="1"/>
            <p:nvPr/>
          </p:nvSpPr>
          <p:spPr>
            <a:xfrm>
              <a:off x="4643438" y="4344994"/>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8</a:t>
              </a:r>
              <a:endParaRPr lang="zh-CN" altLang="en-US" sz="1800" b="0">
                <a:solidFill>
                  <a:srgbClr val="00B0F0"/>
                </a:solidFill>
                <a:latin typeface="Consolas" pitchFamily="49" charset="0"/>
                <a:cs typeface="Consolas" pitchFamily="49" charset="0"/>
              </a:endParaRPr>
            </a:p>
          </p:txBody>
        </p:sp>
        <p:sp>
          <p:nvSpPr>
            <p:cNvPr id="21" name="矩形 20"/>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22" name="TextBox 21"/>
            <p:cNvSpPr txBox="1"/>
            <p:nvPr/>
          </p:nvSpPr>
          <p:spPr>
            <a:xfrm>
              <a:off x="4643438" y="5643578"/>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11</a:t>
              </a:r>
              <a:endParaRPr lang="zh-CN" altLang="en-US" sz="1800" b="0">
                <a:solidFill>
                  <a:srgbClr val="00B0F0"/>
                </a:solidFill>
                <a:latin typeface="Consolas" pitchFamily="49" charset="0"/>
                <a:cs typeface="Consolas" pitchFamily="49" charset="0"/>
              </a:endParaRPr>
            </a:p>
          </p:txBody>
        </p:sp>
        <p:sp>
          <p:nvSpPr>
            <p:cNvPr id="23" name="矩形 22"/>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4" name="TextBox 23"/>
            <p:cNvSpPr txBox="1"/>
            <p:nvPr/>
          </p:nvSpPr>
          <p:spPr>
            <a:xfrm>
              <a:off x="4643438" y="6072206"/>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12</a:t>
              </a:r>
              <a:endParaRPr lang="zh-CN" altLang="en-US" sz="1800" b="0">
                <a:solidFill>
                  <a:srgbClr val="00B0F0"/>
                </a:solidFill>
                <a:latin typeface="Consolas" pitchFamily="49" charset="0"/>
                <a:cs typeface="Consolas" pitchFamily="49" charset="0"/>
              </a:endParaRPr>
            </a:p>
          </p:txBody>
        </p:sp>
        <p:sp>
          <p:nvSpPr>
            <p:cNvPr id="25" name="矩形 24"/>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6" name="TextBox 25"/>
            <p:cNvSpPr txBox="1"/>
            <p:nvPr/>
          </p:nvSpPr>
          <p:spPr>
            <a:xfrm>
              <a:off x="4643438" y="4773622"/>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9</a:t>
              </a:r>
              <a:endParaRPr lang="zh-CN" altLang="en-US" sz="1800" b="0">
                <a:solidFill>
                  <a:srgbClr val="00B0F0"/>
                </a:solidFill>
                <a:latin typeface="Consolas" pitchFamily="49" charset="0"/>
                <a:cs typeface="Consolas" pitchFamily="49" charset="0"/>
              </a:endParaRPr>
            </a:p>
          </p:txBody>
        </p:sp>
        <p:sp>
          <p:nvSpPr>
            <p:cNvPr id="27" name="矩形 26"/>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8" name="TextBox 27"/>
            <p:cNvSpPr txBox="1"/>
            <p:nvPr/>
          </p:nvSpPr>
          <p:spPr>
            <a:xfrm>
              <a:off x="4643438" y="5202250"/>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10</a:t>
              </a:r>
              <a:endParaRPr lang="zh-CN" altLang="en-US" sz="1800" b="0">
                <a:solidFill>
                  <a:srgbClr val="00B0F0"/>
                </a:solidFill>
                <a:latin typeface="Consolas" pitchFamily="49" charset="0"/>
                <a:cs typeface="Consolas" pitchFamily="49" charset="0"/>
              </a:endParaRPr>
            </a:p>
          </p:txBody>
        </p:sp>
        <p:sp>
          <p:nvSpPr>
            <p:cNvPr id="29" name="矩形 28"/>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54</a:t>
              </a:r>
              <a:endParaRPr lang="zh-CN" altLang="en-US" sz="1800" b="0">
                <a:solidFill>
                  <a:srgbClr val="0000FF"/>
                </a:solidFill>
                <a:latin typeface="Consolas" pitchFamily="49" charset="0"/>
                <a:cs typeface="Consolas" pitchFamily="49" charset="0"/>
              </a:endParaRPr>
            </a:p>
          </p:txBody>
        </p:sp>
        <p:sp>
          <p:nvSpPr>
            <p:cNvPr id="30" name="矩形 29"/>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1" name="直接箭头连接符 30"/>
            <p:cNvCxnSpPr>
              <a:endCxn id="29" idx="1"/>
            </p:cNvCxnSpPr>
            <p:nvPr/>
          </p:nvCxnSpPr>
          <p:spPr>
            <a:xfrm flipV="1">
              <a:off x="5286380" y="192252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29</a:t>
              </a:r>
              <a:endParaRPr lang="zh-CN" altLang="en-US" sz="1800" b="0">
                <a:solidFill>
                  <a:srgbClr val="0000FF"/>
                </a:solidFill>
                <a:latin typeface="Consolas" pitchFamily="49" charset="0"/>
                <a:cs typeface="Consolas" pitchFamily="49" charset="0"/>
              </a:endParaRPr>
            </a:p>
          </p:txBody>
        </p:sp>
        <p:sp>
          <p:nvSpPr>
            <p:cNvPr id="33" name="矩形 32"/>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4" name="直接箭头连接符 33"/>
            <p:cNvCxnSpPr>
              <a:endCxn id="32" idx="1"/>
            </p:cNvCxnSpPr>
            <p:nvPr/>
          </p:nvCxnSpPr>
          <p:spPr>
            <a:xfrm flipV="1">
              <a:off x="5286380" y="237164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5" name="矩形 34"/>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16</a:t>
              </a:r>
              <a:endParaRPr lang="zh-CN" altLang="en-US" sz="1800" b="0">
                <a:solidFill>
                  <a:srgbClr val="0000FF"/>
                </a:solidFill>
                <a:latin typeface="Consolas" pitchFamily="49" charset="0"/>
                <a:cs typeface="Consolas" pitchFamily="49" charset="0"/>
              </a:endParaRPr>
            </a:p>
          </p:txBody>
        </p:sp>
        <p:sp>
          <p:nvSpPr>
            <p:cNvPr id="36" name="矩形 35"/>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7" name="直接箭头连接符 36"/>
            <p:cNvCxnSpPr>
              <a:endCxn id="35" idx="1"/>
            </p:cNvCxnSpPr>
            <p:nvPr/>
          </p:nvCxnSpPr>
          <p:spPr>
            <a:xfrm flipV="1">
              <a:off x="6475426" y="237655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矩形 37"/>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43</a:t>
              </a:r>
              <a:endParaRPr lang="zh-CN" altLang="en-US" sz="1800" b="0">
                <a:solidFill>
                  <a:srgbClr val="0000FF"/>
                </a:solidFill>
                <a:latin typeface="Consolas" pitchFamily="49" charset="0"/>
                <a:cs typeface="Consolas" pitchFamily="49" charset="0"/>
              </a:endParaRPr>
            </a:p>
          </p:txBody>
        </p:sp>
        <p:sp>
          <p:nvSpPr>
            <p:cNvPr id="39" name="矩形 38"/>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0" name="直接箭头连接符 39"/>
            <p:cNvCxnSpPr>
              <a:endCxn id="38" idx="1"/>
            </p:cNvCxnSpPr>
            <p:nvPr/>
          </p:nvCxnSpPr>
          <p:spPr>
            <a:xfrm flipV="1">
              <a:off x="5286380" y="281297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1" name="矩形 40"/>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31</a:t>
              </a:r>
              <a:endParaRPr lang="zh-CN" altLang="en-US" sz="1800" b="0">
                <a:solidFill>
                  <a:srgbClr val="0000FF"/>
                </a:solidFill>
                <a:latin typeface="Consolas" pitchFamily="49" charset="0"/>
                <a:cs typeface="Consolas" pitchFamily="49" charset="0"/>
              </a:endParaRPr>
            </a:p>
          </p:txBody>
        </p:sp>
        <p:sp>
          <p:nvSpPr>
            <p:cNvPr id="42" name="矩形 41"/>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3" name="直接箭头连接符 42"/>
            <p:cNvCxnSpPr>
              <a:endCxn id="41" idx="1"/>
            </p:cNvCxnSpPr>
            <p:nvPr/>
          </p:nvCxnSpPr>
          <p:spPr>
            <a:xfrm flipV="1">
              <a:off x="5286380" y="325430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4" name="矩形 43"/>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sp>
          <p:nvSpPr>
            <p:cNvPr id="45" name="矩形 44"/>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6" name="直接箭头连接符 45"/>
            <p:cNvCxnSpPr>
              <a:endCxn id="44" idx="1"/>
            </p:cNvCxnSpPr>
            <p:nvPr/>
          </p:nvCxnSpPr>
          <p:spPr>
            <a:xfrm flipV="1">
              <a:off x="5286380" y="409885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7" name="矩形 46"/>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sp>
          <p:nvSpPr>
            <p:cNvPr id="48" name="矩形 47"/>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9" name="直接箭头连接符 48"/>
            <p:cNvCxnSpPr>
              <a:endCxn id="47" idx="1"/>
            </p:cNvCxnSpPr>
            <p:nvPr/>
          </p:nvCxnSpPr>
          <p:spPr>
            <a:xfrm flipV="1">
              <a:off x="5286380" y="455288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0" name="矩形 49"/>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sp>
          <p:nvSpPr>
            <p:cNvPr id="51" name="矩形 50"/>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2" name="直接箭头连接符 51"/>
            <p:cNvCxnSpPr>
              <a:endCxn id="50" idx="1"/>
            </p:cNvCxnSpPr>
            <p:nvPr/>
          </p:nvCxnSpPr>
          <p:spPr>
            <a:xfrm flipV="1">
              <a:off x="5286380" y="498151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3" name="矩形 52"/>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88</a:t>
              </a:r>
              <a:endParaRPr lang="zh-CN" altLang="en-US" sz="1800" b="0">
                <a:solidFill>
                  <a:srgbClr val="0000FF"/>
                </a:solidFill>
                <a:latin typeface="Consolas" pitchFamily="49" charset="0"/>
                <a:cs typeface="Consolas" pitchFamily="49" charset="0"/>
              </a:endParaRPr>
            </a:p>
          </p:txBody>
        </p:sp>
        <p:sp>
          <p:nvSpPr>
            <p:cNvPr id="54" name="矩形 53"/>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5" name="直接箭头连接符 54"/>
            <p:cNvCxnSpPr>
              <a:endCxn id="53" idx="1"/>
            </p:cNvCxnSpPr>
            <p:nvPr/>
          </p:nvCxnSpPr>
          <p:spPr>
            <a:xfrm flipV="1">
              <a:off x="5286380" y="541014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6" name="矩形 55"/>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FF0000"/>
                  </a:solidFill>
                  <a:latin typeface="Consolas" pitchFamily="49" charset="0"/>
                  <a:cs typeface="Consolas" pitchFamily="49" charset="0"/>
                </a:rPr>
                <a:t>77</a:t>
              </a:r>
              <a:endParaRPr lang="zh-CN" altLang="en-US" sz="1800" b="0">
                <a:solidFill>
                  <a:srgbClr val="FF0000"/>
                </a:solidFill>
                <a:latin typeface="Consolas" pitchFamily="49" charset="0"/>
                <a:cs typeface="Consolas" pitchFamily="49" charset="0"/>
              </a:endParaRPr>
            </a:p>
          </p:txBody>
        </p:sp>
        <p:sp>
          <p:nvSpPr>
            <p:cNvPr id="57" name="矩形 56"/>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8" name="直接箭头连接符 57"/>
            <p:cNvCxnSpPr>
              <a:endCxn id="56" idx="1"/>
            </p:cNvCxnSpPr>
            <p:nvPr/>
          </p:nvCxnSpPr>
          <p:spPr>
            <a:xfrm flipV="1">
              <a:off x="5286380" y="626248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9" name="矩形 58"/>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90</a:t>
              </a:r>
              <a:endParaRPr lang="zh-CN" altLang="en-US" sz="1800" b="0">
                <a:solidFill>
                  <a:srgbClr val="0000FF"/>
                </a:solidFill>
                <a:latin typeface="Consolas" pitchFamily="49" charset="0"/>
                <a:cs typeface="Consolas" pitchFamily="49" charset="0"/>
              </a:endParaRPr>
            </a:p>
          </p:txBody>
        </p:sp>
        <p:sp>
          <p:nvSpPr>
            <p:cNvPr id="60" name="矩形 59"/>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1" name="直接箭头连接符 60"/>
            <p:cNvCxnSpPr>
              <a:endCxn id="59" idx="1"/>
            </p:cNvCxnSpPr>
            <p:nvPr/>
          </p:nvCxnSpPr>
          <p:spPr>
            <a:xfrm flipV="1">
              <a:off x="6475426" y="62673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62" name="TextBox 61"/>
          <p:cNvSpPr txBox="1"/>
          <p:nvPr/>
        </p:nvSpPr>
        <p:spPr>
          <a:xfrm>
            <a:off x="1500166" y="214290"/>
            <a:ext cx="5000660" cy="400110"/>
          </a:xfrm>
          <a:prstGeom prst="rect">
            <a:avLst/>
          </a:prstGeom>
          <a:noFill/>
        </p:spPr>
        <p:txBody>
          <a:bodyPr wrap="square" rtlCol="0">
            <a:spAutoFit/>
          </a:bodyPr>
          <a:lstStyle/>
          <a:p>
            <a:pPr algn="l">
              <a:lnSpc>
                <a:spcPct val="100000"/>
              </a:lnSpc>
            </a:pPr>
            <a:r>
              <a:rPr lang="zh-CN" altLang="en-US" sz="2000" smtClean="0">
                <a:solidFill>
                  <a:srgbClr val="FF0000"/>
                </a:solidFill>
                <a:latin typeface="华文中宋" pitchFamily="2" charset="-122"/>
                <a:ea typeface="华文中宋" pitchFamily="2" charset="-122"/>
                <a:cs typeface="Consolas" pitchFamily="49" charset="0"/>
              </a:rPr>
              <a:t>成功的查找</a:t>
            </a:r>
            <a:r>
              <a:rPr lang="zh-CN" altLang="en-US" sz="2000" smtClean="0">
                <a:solidFill>
                  <a:srgbClr val="0000FF"/>
                </a:solidFill>
                <a:latin typeface="Consolas" pitchFamily="49" charset="0"/>
                <a:ea typeface="仿宋" pitchFamily="49" charset="-122"/>
                <a:cs typeface="Consolas" pitchFamily="49" charset="0"/>
              </a:rPr>
              <a:t>：在</a:t>
            </a:r>
            <a:r>
              <a:rPr lang="en-US" altLang="zh-CN" sz="2000" smtClean="0">
                <a:solidFill>
                  <a:srgbClr val="0000FF"/>
                </a:solidFill>
                <a:latin typeface="Consolas" pitchFamily="49" charset="0"/>
                <a:ea typeface="仿宋" pitchFamily="49" charset="-122"/>
                <a:cs typeface="Consolas" pitchFamily="49" charset="0"/>
              </a:rPr>
              <a:t>ha</a:t>
            </a:r>
            <a:r>
              <a:rPr lang="zh-CN" altLang="en-US" sz="2000" smtClean="0">
                <a:solidFill>
                  <a:srgbClr val="0000FF"/>
                </a:solidFill>
                <a:latin typeface="Consolas" pitchFamily="49" charset="0"/>
                <a:ea typeface="仿宋" pitchFamily="49" charset="-122"/>
                <a:cs typeface="Consolas" pitchFamily="49" charset="0"/>
              </a:rPr>
              <a:t>中找到对应的关键字</a:t>
            </a:r>
            <a:endParaRPr lang="zh-CN" altLang="en-US" sz="2000">
              <a:solidFill>
                <a:srgbClr val="0000FF"/>
              </a:solidFill>
              <a:latin typeface="Consolas" pitchFamily="49" charset="0"/>
              <a:ea typeface="仿宋" pitchFamily="49" charset="-122"/>
              <a:cs typeface="Consolas" pitchFamily="49" charset="0"/>
            </a:endParaRPr>
          </a:p>
        </p:txBody>
      </p:sp>
      <p:grpSp>
        <p:nvGrpSpPr>
          <p:cNvPr id="63" name="组合 62"/>
          <p:cNvGrpSpPr/>
          <p:nvPr/>
        </p:nvGrpSpPr>
        <p:grpSpPr>
          <a:xfrm>
            <a:off x="4500562" y="3857628"/>
            <a:ext cx="4000528" cy="891239"/>
            <a:chOff x="1714480" y="2786058"/>
            <a:chExt cx="3714776" cy="661711"/>
          </a:xfrm>
        </p:grpSpPr>
        <p:sp>
          <p:nvSpPr>
            <p:cNvPr id="64" name="TextBox 63"/>
            <p:cNvSpPr txBox="1"/>
            <p:nvPr/>
          </p:nvSpPr>
          <p:spPr>
            <a:xfrm>
              <a:off x="1714480" y="3000372"/>
              <a:ext cx="1285884" cy="233083"/>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ASL</a:t>
              </a:r>
              <a:r>
                <a:rPr lang="en-US" altLang="zh-CN" sz="1800" baseline="-25000" smtClean="0">
                  <a:solidFill>
                    <a:srgbClr val="0000FF"/>
                  </a:solidFill>
                  <a:latin typeface="Consolas" pitchFamily="49" charset="0"/>
                  <a:cs typeface="Consolas" pitchFamily="49" charset="0"/>
                </a:rPr>
                <a:t>succ</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65" name="TextBox 64"/>
            <p:cNvSpPr txBox="1"/>
            <p:nvPr/>
          </p:nvSpPr>
          <p:spPr>
            <a:xfrm>
              <a:off x="3000364" y="2786058"/>
              <a:ext cx="1428760" cy="233083"/>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1×9+2×2</a:t>
              </a:r>
              <a:endParaRPr lang="zh-CN" altLang="en-US" sz="1800">
                <a:solidFill>
                  <a:srgbClr val="0000FF"/>
                </a:solidFill>
                <a:latin typeface="Consolas" pitchFamily="49" charset="0"/>
                <a:cs typeface="Consolas" pitchFamily="49" charset="0"/>
              </a:endParaRPr>
            </a:p>
          </p:txBody>
        </p:sp>
        <p:sp>
          <p:nvSpPr>
            <p:cNvPr id="66" name="TextBox 65"/>
            <p:cNvSpPr txBox="1"/>
            <p:nvPr/>
          </p:nvSpPr>
          <p:spPr>
            <a:xfrm>
              <a:off x="3428992" y="3214686"/>
              <a:ext cx="571504" cy="233083"/>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cxnSp>
          <p:nvCxnSpPr>
            <p:cNvPr id="67" name="直接连接符 66"/>
            <p:cNvCxnSpPr/>
            <p:nvPr/>
          </p:nvCxnSpPr>
          <p:spPr>
            <a:xfrm>
              <a:off x="3021002" y="3143248"/>
              <a:ext cx="1265246" cy="4677"/>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286248" y="3028890"/>
              <a:ext cx="1143008" cy="233083"/>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 1.18</a:t>
              </a:r>
              <a:endParaRPr lang="zh-CN" altLang="en-US" sz="1800">
                <a:solidFill>
                  <a:srgbClr val="0000FF"/>
                </a:solidFill>
                <a:latin typeface="Consolas" pitchFamily="49" charset="0"/>
                <a:cs typeface="Consolas" pitchFamily="49" charset="0"/>
              </a:endParaRPr>
            </a:p>
          </p:txBody>
        </p:sp>
      </p:grpSp>
      <p:sp>
        <p:nvSpPr>
          <p:cNvPr id="69" name="TextBox 68"/>
          <p:cNvSpPr txBox="1"/>
          <p:nvPr/>
        </p:nvSpPr>
        <p:spPr>
          <a:xfrm>
            <a:off x="4357686" y="928670"/>
            <a:ext cx="4429156" cy="861774"/>
          </a:xfrm>
          <a:prstGeom prst="rect">
            <a:avLst/>
          </a:prstGeom>
          <a:noFill/>
        </p:spPr>
        <p:txBody>
          <a:bodyPr wrap="square" rtlCol="0">
            <a:spAutoFit/>
          </a:bodyPr>
          <a:lstStyle/>
          <a:p>
            <a:pPr marL="457200" indent="-457200" algn="l">
              <a:lnSpc>
                <a:spcPct val="100000"/>
              </a:lnSpc>
              <a:buBlip>
                <a:blip r:embed="rId2"/>
              </a:buBlip>
            </a:pPr>
            <a:r>
              <a:rPr lang="en-US" sz="2000" i="1" smtClean="0">
                <a:solidFill>
                  <a:srgbClr val="0000FF"/>
                </a:solidFill>
                <a:latin typeface="Consolas" pitchFamily="49" charset="0"/>
                <a:ea typeface="仿宋" pitchFamily="49" charset="-122"/>
                <a:cs typeface="Consolas" pitchFamily="49" charset="0"/>
              </a:rPr>
              <a:t>h</a:t>
            </a:r>
            <a:r>
              <a:rPr lang="en-US" sz="2000" smtClean="0">
                <a:solidFill>
                  <a:srgbClr val="0000FF"/>
                </a:solidFill>
                <a:latin typeface="Consolas" pitchFamily="49" charset="0"/>
                <a:ea typeface="仿宋" pitchFamily="49" charset="-122"/>
                <a:cs typeface="Consolas" pitchFamily="49" charset="0"/>
              </a:rPr>
              <a:t>(</a:t>
            </a:r>
            <a:r>
              <a:rPr lang="en-US" sz="2000" smtClean="0">
                <a:solidFill>
                  <a:srgbClr val="FF00FF"/>
                </a:solidFill>
                <a:latin typeface="Consolas" pitchFamily="49" charset="0"/>
                <a:ea typeface="仿宋" pitchFamily="49" charset="-122"/>
                <a:cs typeface="Consolas" pitchFamily="49" charset="0"/>
              </a:rPr>
              <a:t>77</a:t>
            </a:r>
            <a:r>
              <a:rPr lang="en-US" sz="2000" smtClean="0">
                <a:solidFill>
                  <a:srgbClr val="0000FF"/>
                </a:solidFill>
                <a:latin typeface="Consolas" pitchFamily="49" charset="0"/>
                <a:ea typeface="仿宋" pitchFamily="49" charset="-122"/>
                <a:cs typeface="Consolas" pitchFamily="49" charset="0"/>
              </a:rPr>
              <a:t>)=12</a:t>
            </a:r>
            <a:r>
              <a:rPr lang="zh-CN" altLang="en-US" sz="2000" smtClean="0">
                <a:solidFill>
                  <a:srgbClr val="0000FF"/>
                </a:solidFill>
                <a:latin typeface="Consolas" pitchFamily="49" charset="0"/>
                <a:ea typeface="仿宋" pitchFamily="49" charset="-122"/>
                <a:cs typeface="Consolas" pitchFamily="49" charset="0"/>
              </a:rPr>
              <a:t>，在</a:t>
            </a:r>
            <a:r>
              <a:rPr lang="en-US" altLang="zh-CN" sz="2000" smtClean="0">
                <a:solidFill>
                  <a:srgbClr val="0000FF"/>
                </a:solidFill>
                <a:latin typeface="Consolas" pitchFamily="49" charset="0"/>
                <a:ea typeface="仿宋" pitchFamily="49" charset="-122"/>
                <a:cs typeface="Consolas" pitchFamily="49" charset="0"/>
              </a:rPr>
              <a:t>ha[12]</a:t>
            </a:r>
            <a:r>
              <a:rPr lang="zh-CN" altLang="en-US" sz="2000" smtClean="0">
                <a:solidFill>
                  <a:srgbClr val="0000FF"/>
                </a:solidFill>
                <a:latin typeface="Consolas" pitchFamily="49" charset="0"/>
                <a:ea typeface="仿宋" pitchFamily="49" charset="-122"/>
                <a:cs typeface="Consolas" pitchFamily="49" charset="0"/>
              </a:rPr>
              <a:t>的单链表中</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00000"/>
              </a:lnSpc>
              <a:buBlip>
                <a:blip r:embed="rId2"/>
              </a:buBlip>
            </a:pPr>
            <a:r>
              <a:rPr lang="zh-CN" altLang="en-US" sz="2000" smtClean="0">
                <a:solidFill>
                  <a:srgbClr val="0000FF"/>
                </a:solidFill>
                <a:latin typeface="Consolas" pitchFamily="49" charset="0"/>
                <a:ea typeface="仿宋" pitchFamily="49" charset="-122"/>
                <a:cs typeface="Consolas" pitchFamily="49" charset="0"/>
              </a:rPr>
              <a:t>共</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次比较</a:t>
            </a:r>
            <a:endParaRPr lang="zh-CN" altLang="en-US" sz="2000">
              <a:solidFill>
                <a:srgbClr val="0000FF"/>
              </a:solidFill>
              <a:latin typeface="Consolas" pitchFamily="49" charset="0"/>
              <a:ea typeface="仿宋" pitchFamily="49" charset="-122"/>
              <a:cs typeface="Consolas" pitchFamily="49" charset="0"/>
            </a:endParaRPr>
          </a:p>
        </p:txBody>
      </p:sp>
      <p:sp>
        <p:nvSpPr>
          <p:cNvPr id="70" name="TextBox 69"/>
          <p:cNvSpPr txBox="1"/>
          <p:nvPr/>
        </p:nvSpPr>
        <p:spPr>
          <a:xfrm>
            <a:off x="5214942" y="2071678"/>
            <a:ext cx="2928958" cy="707886"/>
          </a:xfrm>
          <a:prstGeom prst="rect">
            <a:avLst/>
          </a:prstGeom>
          <a:noFill/>
        </p:spPr>
        <p:txBody>
          <a:bodyPr wrap="square" rtlCol="0">
            <a:spAutoFit/>
          </a:bodyPr>
          <a:lstStyle/>
          <a:p>
            <a:pPr>
              <a:lnSpc>
                <a:spcPct val="100000"/>
              </a:lnSpc>
            </a:pPr>
            <a:r>
              <a:rPr lang="zh-CN" altLang="en-US" sz="2000" smtClean="0">
                <a:solidFill>
                  <a:srgbClr val="0000FF"/>
                </a:solidFill>
                <a:latin typeface="Consolas" pitchFamily="49" charset="0"/>
                <a:ea typeface="仿宋" pitchFamily="49" charset="-122"/>
                <a:cs typeface="Consolas" pitchFamily="49" charset="0"/>
              </a:rPr>
              <a:t>比较次数</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对应结点在单链表中的序号（从</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开始）</a:t>
            </a:r>
            <a:endParaRPr lang="zh-CN" altLang="en-US" sz="2000"/>
          </a:p>
        </p:txBody>
      </p:sp>
      <p:sp>
        <p:nvSpPr>
          <p:cNvPr id="71" name="下箭头 70"/>
          <p:cNvSpPr/>
          <p:nvPr/>
        </p:nvSpPr>
        <p:spPr>
          <a:xfrm>
            <a:off x="6429388" y="3071810"/>
            <a:ext cx="285752"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72" name="组合 73"/>
          <p:cNvGrpSpPr/>
          <p:nvPr/>
        </p:nvGrpSpPr>
        <p:grpSpPr>
          <a:xfrm>
            <a:off x="142844" y="571480"/>
            <a:ext cx="928694" cy="1071570"/>
            <a:chOff x="214282" y="142852"/>
            <a:chExt cx="1000100" cy="1071569"/>
          </a:xfrm>
        </p:grpSpPr>
        <p:sp>
          <p:nvSpPr>
            <p:cNvPr id="75"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76"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77"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78" name="Text Box 23"/>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smtClean="0">
                  <a:solidFill>
                    <a:srgbClr val="FF0000"/>
                  </a:solidFill>
                  <a:latin typeface="微软雅黑" pitchFamily="34" charset="-122"/>
                  <a:ea typeface="微软雅黑" pitchFamily="34" charset="-122"/>
                  <a:cs typeface="Consolas" pitchFamily="49" charset="0"/>
                </a:rPr>
                <a:t>示例</a:t>
              </a:r>
              <a:endParaRPr lang="zh-CN" altLang="en-US" sz="1800" b="1">
                <a:solidFill>
                  <a:srgbClr val="FF0000"/>
                </a:solidFill>
                <a:latin typeface="微软雅黑" pitchFamily="34" charset="-122"/>
                <a:ea typeface="微软雅黑" pitchFamily="34" charset="-122"/>
                <a:cs typeface="Consolas" pitchFamily="49" charset="0"/>
              </a:endParaRPr>
            </a:p>
          </p:txBody>
        </p:sp>
      </p:grpSp>
      <p:sp>
        <p:nvSpPr>
          <p:cNvPr id="85" name="灯片编号占位符 84"/>
          <p:cNvSpPr>
            <a:spLocks noGrp="1"/>
          </p:cNvSpPr>
          <p:nvPr>
            <p:ph type="sldNum" sz="quarter" idx="12"/>
          </p:nvPr>
        </p:nvSpPr>
        <p:spPr/>
        <p:txBody>
          <a:bodyPr/>
          <a:lstStyle/>
          <a:p>
            <a:fld id="{7AF016A1-9F15-429F-9EFD-84004B73C732}" type="slidenum">
              <a:rPr lang="en-US" altLang="zh-CN" smtClean="0"/>
              <a:pPr/>
              <a:t>113</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0100" y="857232"/>
            <a:ext cx="3260748" cy="5605502"/>
            <a:chOff x="4643438" y="857232"/>
            <a:chExt cx="3260748" cy="5605502"/>
          </a:xfrm>
        </p:grpSpPr>
        <p:sp>
          <p:nvSpPr>
            <p:cNvPr id="3" name="矩形 2"/>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4" name="TextBox 3"/>
            <p:cNvSpPr txBox="1"/>
            <p:nvPr/>
          </p:nvSpPr>
          <p:spPr>
            <a:xfrm>
              <a:off x="4643438" y="1752588"/>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2</a:t>
              </a:r>
              <a:endParaRPr lang="zh-CN" altLang="en-US" sz="1800" b="0">
                <a:solidFill>
                  <a:srgbClr val="00B0F0"/>
                </a:solidFill>
                <a:latin typeface="Consolas" pitchFamily="49" charset="0"/>
                <a:cs typeface="Consolas" pitchFamily="49" charset="0"/>
              </a:endParaRPr>
            </a:p>
          </p:txBody>
        </p:sp>
        <p:sp>
          <p:nvSpPr>
            <p:cNvPr id="5" name="矩形 4"/>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6" name="TextBox 5"/>
            <p:cNvSpPr txBox="1"/>
            <p:nvPr/>
          </p:nvSpPr>
          <p:spPr>
            <a:xfrm>
              <a:off x="4643438" y="2181216"/>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3</a:t>
              </a:r>
              <a:endParaRPr lang="zh-CN" altLang="en-US" sz="1800" b="0">
                <a:solidFill>
                  <a:srgbClr val="00B0F0"/>
                </a:solidFill>
                <a:latin typeface="Consolas" pitchFamily="49" charset="0"/>
                <a:cs typeface="Consolas" pitchFamily="49" charset="0"/>
              </a:endParaRPr>
            </a:p>
          </p:txBody>
        </p:sp>
        <p:sp>
          <p:nvSpPr>
            <p:cNvPr id="7" name="矩形 6"/>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8" name="TextBox 7"/>
            <p:cNvSpPr txBox="1"/>
            <p:nvPr/>
          </p:nvSpPr>
          <p:spPr>
            <a:xfrm>
              <a:off x="4643438" y="882632"/>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0</a:t>
              </a:r>
              <a:endParaRPr lang="zh-CN" altLang="en-US" sz="1800" b="0">
                <a:solidFill>
                  <a:srgbClr val="00B0F0"/>
                </a:solidFill>
                <a:latin typeface="Consolas" pitchFamily="49" charset="0"/>
                <a:cs typeface="Consolas" pitchFamily="49" charset="0"/>
              </a:endParaRPr>
            </a:p>
          </p:txBody>
        </p:sp>
        <p:sp>
          <p:nvSpPr>
            <p:cNvPr id="9" name="矩形 8"/>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10" name="TextBox 9"/>
            <p:cNvSpPr txBox="1"/>
            <p:nvPr/>
          </p:nvSpPr>
          <p:spPr>
            <a:xfrm>
              <a:off x="4643438" y="1311260"/>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a:t>
              </a:r>
              <a:endParaRPr lang="zh-CN" altLang="en-US" sz="1800" b="0">
                <a:solidFill>
                  <a:srgbClr val="00B0F0"/>
                </a:solidFill>
                <a:latin typeface="Consolas" pitchFamily="49" charset="0"/>
                <a:cs typeface="Consolas" pitchFamily="49" charset="0"/>
              </a:endParaRPr>
            </a:p>
          </p:txBody>
        </p:sp>
        <p:sp>
          <p:nvSpPr>
            <p:cNvPr id="11" name="矩形 10"/>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12" name="TextBox 11"/>
            <p:cNvSpPr txBox="1"/>
            <p:nvPr/>
          </p:nvSpPr>
          <p:spPr>
            <a:xfrm>
              <a:off x="4643438" y="3479800"/>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6</a:t>
              </a:r>
              <a:endParaRPr lang="zh-CN" altLang="en-US" sz="1800" b="0">
                <a:solidFill>
                  <a:srgbClr val="00B0F0"/>
                </a:solidFill>
                <a:latin typeface="Consolas" pitchFamily="49" charset="0"/>
                <a:cs typeface="Consolas" pitchFamily="49" charset="0"/>
              </a:endParaRPr>
            </a:p>
          </p:txBody>
        </p:sp>
        <p:sp>
          <p:nvSpPr>
            <p:cNvPr id="13" name="矩形 12"/>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4" name="TextBox 13"/>
            <p:cNvSpPr txBox="1"/>
            <p:nvPr/>
          </p:nvSpPr>
          <p:spPr>
            <a:xfrm>
              <a:off x="4643438" y="3908428"/>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7</a:t>
              </a:r>
              <a:endParaRPr lang="zh-CN" altLang="en-US" sz="1800" b="0">
                <a:solidFill>
                  <a:srgbClr val="00B0F0"/>
                </a:solidFill>
                <a:latin typeface="Consolas" pitchFamily="49" charset="0"/>
                <a:cs typeface="Consolas" pitchFamily="49" charset="0"/>
              </a:endParaRPr>
            </a:p>
          </p:txBody>
        </p:sp>
        <p:sp>
          <p:nvSpPr>
            <p:cNvPr id="15" name="矩形 14"/>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6" name="TextBox 15"/>
            <p:cNvSpPr txBox="1"/>
            <p:nvPr/>
          </p:nvSpPr>
          <p:spPr>
            <a:xfrm>
              <a:off x="4643438" y="2609844"/>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4</a:t>
              </a:r>
              <a:endParaRPr lang="zh-CN" altLang="en-US" sz="1800" b="0">
                <a:solidFill>
                  <a:srgbClr val="00B0F0"/>
                </a:solidFill>
                <a:latin typeface="Consolas" pitchFamily="49" charset="0"/>
                <a:cs typeface="Consolas" pitchFamily="49" charset="0"/>
              </a:endParaRPr>
            </a:p>
          </p:txBody>
        </p:sp>
        <p:sp>
          <p:nvSpPr>
            <p:cNvPr id="17" name="矩形 16"/>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8" name="TextBox 17"/>
            <p:cNvSpPr txBox="1"/>
            <p:nvPr/>
          </p:nvSpPr>
          <p:spPr>
            <a:xfrm>
              <a:off x="4643438" y="3038472"/>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5</a:t>
              </a:r>
              <a:endParaRPr lang="zh-CN" altLang="en-US" sz="1800" b="0">
                <a:solidFill>
                  <a:srgbClr val="00B0F0"/>
                </a:solidFill>
                <a:latin typeface="Consolas" pitchFamily="49" charset="0"/>
                <a:cs typeface="Consolas" pitchFamily="49" charset="0"/>
              </a:endParaRPr>
            </a:p>
          </p:txBody>
        </p:sp>
        <p:sp>
          <p:nvSpPr>
            <p:cNvPr id="19" name="矩形 18"/>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0" name="TextBox 19"/>
            <p:cNvSpPr txBox="1"/>
            <p:nvPr/>
          </p:nvSpPr>
          <p:spPr>
            <a:xfrm>
              <a:off x="4643438" y="4344994"/>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8</a:t>
              </a:r>
              <a:endParaRPr lang="zh-CN" altLang="en-US" sz="1800" b="0">
                <a:solidFill>
                  <a:srgbClr val="00B0F0"/>
                </a:solidFill>
                <a:latin typeface="Consolas" pitchFamily="49" charset="0"/>
                <a:cs typeface="Consolas" pitchFamily="49" charset="0"/>
              </a:endParaRPr>
            </a:p>
          </p:txBody>
        </p:sp>
        <p:sp>
          <p:nvSpPr>
            <p:cNvPr id="21" name="矩形 20"/>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smtClean="0"/>
                <a:t>∧</a:t>
              </a:r>
              <a:endParaRPr lang="zh-CN" altLang="en-US" sz="1800" b="0"/>
            </a:p>
          </p:txBody>
        </p:sp>
        <p:sp>
          <p:nvSpPr>
            <p:cNvPr id="22" name="TextBox 21"/>
            <p:cNvSpPr txBox="1"/>
            <p:nvPr/>
          </p:nvSpPr>
          <p:spPr>
            <a:xfrm>
              <a:off x="4643438" y="5643578"/>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11</a:t>
              </a:r>
              <a:endParaRPr lang="zh-CN" altLang="en-US" sz="1800" b="0">
                <a:solidFill>
                  <a:srgbClr val="00B0F0"/>
                </a:solidFill>
                <a:latin typeface="Consolas" pitchFamily="49" charset="0"/>
                <a:cs typeface="Consolas" pitchFamily="49" charset="0"/>
              </a:endParaRPr>
            </a:p>
          </p:txBody>
        </p:sp>
        <p:sp>
          <p:nvSpPr>
            <p:cNvPr id="23" name="矩形 22"/>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4" name="TextBox 23"/>
            <p:cNvSpPr txBox="1"/>
            <p:nvPr/>
          </p:nvSpPr>
          <p:spPr>
            <a:xfrm>
              <a:off x="4643438" y="6072206"/>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12</a:t>
              </a:r>
              <a:endParaRPr lang="zh-CN" altLang="en-US" sz="1800" b="0">
                <a:solidFill>
                  <a:srgbClr val="00B0F0"/>
                </a:solidFill>
                <a:latin typeface="Consolas" pitchFamily="49" charset="0"/>
                <a:cs typeface="Consolas" pitchFamily="49" charset="0"/>
              </a:endParaRPr>
            </a:p>
          </p:txBody>
        </p:sp>
        <p:sp>
          <p:nvSpPr>
            <p:cNvPr id="25" name="矩形 24"/>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6" name="TextBox 25"/>
            <p:cNvSpPr txBox="1"/>
            <p:nvPr/>
          </p:nvSpPr>
          <p:spPr>
            <a:xfrm>
              <a:off x="4643438" y="4773622"/>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9</a:t>
              </a:r>
              <a:endParaRPr lang="zh-CN" altLang="en-US" sz="1800" b="0">
                <a:solidFill>
                  <a:srgbClr val="00B0F0"/>
                </a:solidFill>
                <a:latin typeface="Consolas" pitchFamily="49" charset="0"/>
                <a:cs typeface="Consolas" pitchFamily="49" charset="0"/>
              </a:endParaRPr>
            </a:p>
          </p:txBody>
        </p:sp>
        <p:sp>
          <p:nvSpPr>
            <p:cNvPr id="27" name="矩形 26"/>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8" name="TextBox 27"/>
            <p:cNvSpPr txBox="1"/>
            <p:nvPr/>
          </p:nvSpPr>
          <p:spPr>
            <a:xfrm>
              <a:off x="4643438" y="5202250"/>
              <a:ext cx="285752" cy="313932"/>
            </a:xfrm>
            <a:prstGeom prst="rect">
              <a:avLst/>
            </a:prstGeom>
            <a:noFill/>
          </p:spPr>
          <p:txBody>
            <a:bodyPr wrap="square" lIns="0" rIns="0" rtlCol="0">
              <a:spAutoFit/>
            </a:bodyPr>
            <a:lstStyle/>
            <a:p>
              <a:r>
                <a:rPr lang="en-US" altLang="zh-CN" sz="1800" b="0" smtClean="0">
                  <a:solidFill>
                    <a:srgbClr val="00B0F0"/>
                  </a:solidFill>
                  <a:latin typeface="Consolas" pitchFamily="49" charset="0"/>
                  <a:cs typeface="Consolas" pitchFamily="49" charset="0"/>
                </a:rPr>
                <a:t>10</a:t>
              </a:r>
              <a:endParaRPr lang="zh-CN" altLang="en-US" sz="1800" b="0">
                <a:solidFill>
                  <a:srgbClr val="00B0F0"/>
                </a:solidFill>
                <a:latin typeface="Consolas" pitchFamily="49" charset="0"/>
                <a:cs typeface="Consolas" pitchFamily="49" charset="0"/>
              </a:endParaRPr>
            </a:p>
          </p:txBody>
        </p:sp>
        <p:sp>
          <p:nvSpPr>
            <p:cNvPr id="29" name="矩形 28"/>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54</a:t>
              </a:r>
              <a:endParaRPr lang="zh-CN" altLang="en-US" sz="1800" b="0">
                <a:solidFill>
                  <a:srgbClr val="0000FF"/>
                </a:solidFill>
                <a:latin typeface="Consolas" pitchFamily="49" charset="0"/>
                <a:cs typeface="Consolas" pitchFamily="49" charset="0"/>
              </a:endParaRPr>
            </a:p>
          </p:txBody>
        </p:sp>
        <p:sp>
          <p:nvSpPr>
            <p:cNvPr id="30" name="矩形 29"/>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1" name="直接箭头连接符 30"/>
            <p:cNvCxnSpPr>
              <a:endCxn id="29" idx="1"/>
            </p:cNvCxnSpPr>
            <p:nvPr/>
          </p:nvCxnSpPr>
          <p:spPr>
            <a:xfrm flipV="1">
              <a:off x="5286380" y="192252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29</a:t>
              </a:r>
              <a:endParaRPr lang="zh-CN" altLang="en-US" sz="1800" b="0">
                <a:solidFill>
                  <a:srgbClr val="0000FF"/>
                </a:solidFill>
                <a:latin typeface="Consolas" pitchFamily="49" charset="0"/>
                <a:cs typeface="Consolas" pitchFamily="49" charset="0"/>
              </a:endParaRPr>
            </a:p>
          </p:txBody>
        </p:sp>
        <p:sp>
          <p:nvSpPr>
            <p:cNvPr id="33" name="矩形 32"/>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4" name="直接箭头连接符 33"/>
            <p:cNvCxnSpPr>
              <a:endCxn id="32" idx="1"/>
            </p:cNvCxnSpPr>
            <p:nvPr/>
          </p:nvCxnSpPr>
          <p:spPr>
            <a:xfrm flipV="1">
              <a:off x="5286380" y="237164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5" name="矩形 34"/>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16</a:t>
              </a:r>
              <a:endParaRPr lang="zh-CN" altLang="en-US" sz="1800" b="0">
                <a:solidFill>
                  <a:srgbClr val="0000FF"/>
                </a:solidFill>
                <a:latin typeface="Consolas" pitchFamily="49" charset="0"/>
                <a:cs typeface="Consolas" pitchFamily="49" charset="0"/>
              </a:endParaRPr>
            </a:p>
          </p:txBody>
        </p:sp>
        <p:sp>
          <p:nvSpPr>
            <p:cNvPr id="36" name="矩形 35"/>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7" name="直接箭头连接符 36"/>
            <p:cNvCxnSpPr>
              <a:endCxn id="35" idx="1"/>
            </p:cNvCxnSpPr>
            <p:nvPr/>
          </p:nvCxnSpPr>
          <p:spPr>
            <a:xfrm flipV="1">
              <a:off x="6475426" y="237655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矩形 37"/>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43</a:t>
              </a:r>
              <a:endParaRPr lang="zh-CN" altLang="en-US" sz="1800" b="0">
                <a:solidFill>
                  <a:srgbClr val="0000FF"/>
                </a:solidFill>
                <a:latin typeface="Consolas" pitchFamily="49" charset="0"/>
                <a:cs typeface="Consolas" pitchFamily="49" charset="0"/>
              </a:endParaRPr>
            </a:p>
          </p:txBody>
        </p:sp>
        <p:sp>
          <p:nvSpPr>
            <p:cNvPr id="39" name="矩形 38"/>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0" name="直接箭头连接符 39"/>
            <p:cNvCxnSpPr>
              <a:endCxn id="38" idx="1"/>
            </p:cNvCxnSpPr>
            <p:nvPr/>
          </p:nvCxnSpPr>
          <p:spPr>
            <a:xfrm flipV="1">
              <a:off x="5286380" y="281297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1" name="矩形 40"/>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31</a:t>
              </a:r>
              <a:endParaRPr lang="zh-CN" altLang="en-US" sz="1800" b="0">
                <a:solidFill>
                  <a:srgbClr val="0000FF"/>
                </a:solidFill>
                <a:latin typeface="Consolas" pitchFamily="49" charset="0"/>
                <a:cs typeface="Consolas" pitchFamily="49" charset="0"/>
              </a:endParaRPr>
            </a:p>
          </p:txBody>
        </p:sp>
        <p:sp>
          <p:nvSpPr>
            <p:cNvPr id="42" name="矩形 41"/>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3" name="直接箭头连接符 42"/>
            <p:cNvCxnSpPr>
              <a:endCxn id="41" idx="1"/>
            </p:cNvCxnSpPr>
            <p:nvPr/>
          </p:nvCxnSpPr>
          <p:spPr>
            <a:xfrm flipV="1">
              <a:off x="5286380" y="325430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4" name="矩形 43"/>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sp>
          <p:nvSpPr>
            <p:cNvPr id="45" name="矩形 44"/>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6" name="直接箭头连接符 45"/>
            <p:cNvCxnSpPr>
              <a:endCxn id="44" idx="1"/>
            </p:cNvCxnSpPr>
            <p:nvPr/>
          </p:nvCxnSpPr>
          <p:spPr>
            <a:xfrm flipV="1">
              <a:off x="5286380" y="409885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7" name="矩形 46"/>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sp>
          <p:nvSpPr>
            <p:cNvPr id="48" name="矩形 47"/>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9" name="直接箭头连接符 48"/>
            <p:cNvCxnSpPr>
              <a:endCxn id="47" idx="1"/>
            </p:cNvCxnSpPr>
            <p:nvPr/>
          </p:nvCxnSpPr>
          <p:spPr>
            <a:xfrm flipV="1">
              <a:off x="5286380" y="455288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0" name="矩形 49"/>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sp>
          <p:nvSpPr>
            <p:cNvPr id="51" name="矩形 50"/>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2" name="直接箭头连接符 51"/>
            <p:cNvCxnSpPr>
              <a:endCxn id="50" idx="1"/>
            </p:cNvCxnSpPr>
            <p:nvPr/>
          </p:nvCxnSpPr>
          <p:spPr>
            <a:xfrm flipV="1">
              <a:off x="5286380" y="498151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3" name="矩形 52"/>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88</a:t>
              </a:r>
              <a:endParaRPr lang="zh-CN" altLang="en-US" sz="1800" b="0">
                <a:solidFill>
                  <a:srgbClr val="0000FF"/>
                </a:solidFill>
                <a:latin typeface="Consolas" pitchFamily="49" charset="0"/>
                <a:cs typeface="Consolas" pitchFamily="49" charset="0"/>
              </a:endParaRPr>
            </a:p>
          </p:txBody>
        </p:sp>
        <p:sp>
          <p:nvSpPr>
            <p:cNvPr id="54" name="矩形 53"/>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5" name="直接箭头连接符 54"/>
            <p:cNvCxnSpPr>
              <a:endCxn id="53" idx="1"/>
            </p:cNvCxnSpPr>
            <p:nvPr/>
          </p:nvCxnSpPr>
          <p:spPr>
            <a:xfrm flipV="1">
              <a:off x="5286380" y="541014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6" name="矩形 55"/>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77</a:t>
              </a:r>
              <a:endParaRPr lang="zh-CN" altLang="en-US" sz="1800" b="0">
                <a:solidFill>
                  <a:srgbClr val="0000FF"/>
                </a:solidFill>
                <a:latin typeface="Consolas" pitchFamily="49" charset="0"/>
                <a:cs typeface="Consolas" pitchFamily="49" charset="0"/>
              </a:endParaRPr>
            </a:p>
          </p:txBody>
        </p:sp>
        <p:sp>
          <p:nvSpPr>
            <p:cNvPr id="57" name="矩形 56"/>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8" name="直接箭头连接符 57"/>
            <p:cNvCxnSpPr>
              <a:endCxn id="56" idx="1"/>
            </p:cNvCxnSpPr>
            <p:nvPr/>
          </p:nvCxnSpPr>
          <p:spPr>
            <a:xfrm flipV="1">
              <a:off x="5286380" y="626248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9" name="矩形 58"/>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90</a:t>
              </a:r>
              <a:endParaRPr lang="zh-CN" altLang="en-US" sz="1800" b="0">
                <a:solidFill>
                  <a:srgbClr val="0000FF"/>
                </a:solidFill>
                <a:latin typeface="Consolas" pitchFamily="49" charset="0"/>
                <a:cs typeface="Consolas" pitchFamily="49" charset="0"/>
              </a:endParaRPr>
            </a:p>
          </p:txBody>
        </p:sp>
        <p:sp>
          <p:nvSpPr>
            <p:cNvPr id="60" name="矩形 59"/>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smtClean="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1" name="直接箭头连接符 60"/>
            <p:cNvCxnSpPr>
              <a:endCxn id="59" idx="1"/>
            </p:cNvCxnSpPr>
            <p:nvPr/>
          </p:nvCxnSpPr>
          <p:spPr>
            <a:xfrm flipV="1">
              <a:off x="6475426" y="62673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62" name="组合 62"/>
          <p:cNvGrpSpPr/>
          <p:nvPr/>
        </p:nvGrpSpPr>
        <p:grpSpPr>
          <a:xfrm>
            <a:off x="4714876" y="3864948"/>
            <a:ext cx="3929090" cy="805052"/>
            <a:chOff x="1428728" y="2793378"/>
            <a:chExt cx="3929090" cy="805052"/>
          </a:xfrm>
        </p:grpSpPr>
        <p:sp>
          <p:nvSpPr>
            <p:cNvPr id="64" name="TextBox 63"/>
            <p:cNvSpPr txBox="1"/>
            <p:nvPr/>
          </p:nvSpPr>
          <p:spPr>
            <a:xfrm>
              <a:off x="1428728" y="3000372"/>
              <a:ext cx="1571636" cy="3139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ASL</a:t>
              </a:r>
              <a:r>
                <a:rPr lang="en-US" altLang="zh-CN" sz="1800" baseline="-25000" smtClean="0">
                  <a:solidFill>
                    <a:srgbClr val="0000FF"/>
                  </a:solidFill>
                  <a:latin typeface="Consolas" pitchFamily="49" charset="0"/>
                  <a:cs typeface="Consolas" pitchFamily="49" charset="0"/>
                </a:rPr>
                <a:t>unsucc</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65" name="TextBox 64"/>
            <p:cNvSpPr txBox="1"/>
            <p:nvPr/>
          </p:nvSpPr>
          <p:spPr>
            <a:xfrm>
              <a:off x="2765412" y="2793378"/>
              <a:ext cx="1285884" cy="3139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7×1+2×2</a:t>
              </a:r>
              <a:endParaRPr lang="zh-CN" altLang="en-US" sz="1800">
                <a:solidFill>
                  <a:srgbClr val="0000FF"/>
                </a:solidFill>
                <a:latin typeface="Consolas" pitchFamily="49" charset="0"/>
                <a:cs typeface="Consolas" pitchFamily="49" charset="0"/>
              </a:endParaRPr>
            </a:p>
          </p:txBody>
        </p:sp>
        <p:sp>
          <p:nvSpPr>
            <p:cNvPr id="66" name="TextBox 65"/>
            <p:cNvSpPr txBox="1"/>
            <p:nvPr/>
          </p:nvSpPr>
          <p:spPr>
            <a:xfrm>
              <a:off x="3122602" y="3284498"/>
              <a:ext cx="571504" cy="3139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13</a:t>
              </a:r>
              <a:endParaRPr lang="zh-CN" altLang="en-US" sz="1800">
                <a:solidFill>
                  <a:srgbClr val="0000FF"/>
                </a:solidFill>
                <a:latin typeface="Consolas" pitchFamily="49" charset="0"/>
                <a:cs typeface="Consolas" pitchFamily="49" charset="0"/>
              </a:endParaRPr>
            </a:p>
          </p:txBody>
        </p:sp>
        <p:cxnSp>
          <p:nvCxnSpPr>
            <p:cNvPr id="67" name="直接连接符 66"/>
            <p:cNvCxnSpPr/>
            <p:nvPr/>
          </p:nvCxnSpPr>
          <p:spPr>
            <a:xfrm>
              <a:off x="2868078" y="3169817"/>
              <a:ext cx="1265246" cy="4677"/>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071934" y="3028890"/>
              <a:ext cx="1285884" cy="3139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 0.846</a:t>
              </a:r>
              <a:endParaRPr lang="zh-CN" altLang="en-US" sz="1800">
                <a:solidFill>
                  <a:srgbClr val="0000FF"/>
                </a:solidFill>
                <a:latin typeface="Consolas" pitchFamily="49" charset="0"/>
                <a:cs typeface="Consolas" pitchFamily="49" charset="0"/>
              </a:endParaRPr>
            </a:p>
          </p:txBody>
        </p:sp>
      </p:grpSp>
      <p:sp>
        <p:nvSpPr>
          <p:cNvPr id="69" name="TextBox 68"/>
          <p:cNvSpPr txBox="1"/>
          <p:nvPr/>
        </p:nvSpPr>
        <p:spPr>
          <a:xfrm>
            <a:off x="4429124" y="928670"/>
            <a:ext cx="4357718" cy="861774"/>
          </a:xfrm>
          <a:prstGeom prst="rect">
            <a:avLst/>
          </a:prstGeom>
          <a:noFill/>
        </p:spPr>
        <p:txBody>
          <a:bodyPr wrap="square" rtlCol="0">
            <a:spAutoFit/>
          </a:bodyPr>
          <a:lstStyle/>
          <a:p>
            <a:pPr marL="457200" indent="-457200" algn="l">
              <a:lnSpc>
                <a:spcPct val="100000"/>
              </a:lnSpc>
              <a:buBlip>
                <a:blip r:embed="rId2"/>
              </a:buBlip>
            </a:pPr>
            <a:r>
              <a:rPr lang="en-US" sz="2000" i="1" smtClean="0">
                <a:solidFill>
                  <a:srgbClr val="0000FF"/>
                </a:solidFill>
                <a:latin typeface="Consolas" pitchFamily="49" charset="0"/>
                <a:ea typeface="仿宋" pitchFamily="49" charset="-122"/>
                <a:cs typeface="Consolas" pitchFamily="49" charset="0"/>
              </a:rPr>
              <a:t>h</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x</a:t>
            </a:r>
            <a:r>
              <a:rPr lang="en-US" sz="2000" smtClean="0">
                <a:solidFill>
                  <a:srgbClr val="0000FF"/>
                </a:solidFill>
                <a:latin typeface="Consolas" pitchFamily="49" charset="0"/>
                <a:ea typeface="仿宋" pitchFamily="49" charset="-122"/>
                <a:cs typeface="Consolas" pitchFamily="49" charset="0"/>
              </a:rPr>
              <a:t>)=3</a:t>
            </a:r>
            <a:r>
              <a:rPr lang="zh-CN" altLang="en-US" sz="2000" smtClean="0">
                <a:solidFill>
                  <a:srgbClr val="0000FF"/>
                </a:solidFill>
                <a:latin typeface="Consolas" pitchFamily="49" charset="0"/>
                <a:ea typeface="仿宋" pitchFamily="49" charset="-122"/>
                <a:cs typeface="Consolas" pitchFamily="49" charset="0"/>
              </a:rPr>
              <a:t>，在</a:t>
            </a:r>
            <a:r>
              <a:rPr lang="en-US" altLang="zh-CN" sz="2000" smtClean="0">
                <a:solidFill>
                  <a:srgbClr val="0000FF"/>
                </a:solidFill>
                <a:latin typeface="Consolas" pitchFamily="49" charset="0"/>
                <a:ea typeface="仿宋" pitchFamily="49" charset="-122"/>
                <a:cs typeface="Consolas" pitchFamily="49" charset="0"/>
              </a:rPr>
              <a:t>ha[3]</a:t>
            </a:r>
            <a:r>
              <a:rPr lang="zh-CN" altLang="en-US" sz="2000" smtClean="0">
                <a:solidFill>
                  <a:srgbClr val="0000FF"/>
                </a:solidFill>
                <a:latin typeface="Consolas" pitchFamily="49" charset="0"/>
                <a:ea typeface="仿宋" pitchFamily="49" charset="-122"/>
                <a:cs typeface="Consolas" pitchFamily="49" charset="0"/>
              </a:rPr>
              <a:t>的单链表中</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00000"/>
              </a:lnSpc>
              <a:buBlip>
                <a:blip r:embed="rId2"/>
              </a:buBlip>
            </a:pPr>
            <a:r>
              <a:rPr lang="zh-CN" altLang="en-US" sz="2000" smtClean="0">
                <a:solidFill>
                  <a:srgbClr val="0000FF"/>
                </a:solidFill>
                <a:latin typeface="Consolas" pitchFamily="49" charset="0"/>
                <a:ea typeface="仿宋" pitchFamily="49" charset="-122"/>
                <a:cs typeface="Consolas" pitchFamily="49" charset="0"/>
              </a:rPr>
              <a:t>共</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次比较</a:t>
            </a:r>
            <a:endParaRPr lang="zh-CN" altLang="en-US" sz="2000">
              <a:solidFill>
                <a:srgbClr val="0000FF"/>
              </a:solidFill>
              <a:latin typeface="Consolas" pitchFamily="49" charset="0"/>
              <a:ea typeface="仿宋" pitchFamily="49" charset="-122"/>
              <a:cs typeface="Consolas" pitchFamily="49" charset="0"/>
            </a:endParaRPr>
          </a:p>
        </p:txBody>
      </p:sp>
      <p:sp>
        <p:nvSpPr>
          <p:cNvPr id="70" name="TextBox 69"/>
          <p:cNvSpPr txBox="1"/>
          <p:nvPr/>
        </p:nvSpPr>
        <p:spPr>
          <a:xfrm>
            <a:off x="4572000" y="2071678"/>
            <a:ext cx="442915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比较的次数</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对应单链表中的结点个数</a:t>
            </a:r>
            <a:endParaRPr lang="zh-CN" altLang="en-US" sz="2000"/>
          </a:p>
        </p:txBody>
      </p:sp>
      <p:sp>
        <p:nvSpPr>
          <p:cNvPr id="71" name="下箭头 70"/>
          <p:cNvSpPr/>
          <p:nvPr/>
        </p:nvSpPr>
        <p:spPr>
          <a:xfrm>
            <a:off x="6429388" y="307181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2" name="TextBox 71"/>
          <p:cNvSpPr txBox="1"/>
          <p:nvPr/>
        </p:nvSpPr>
        <p:spPr>
          <a:xfrm>
            <a:off x="1571604" y="214290"/>
            <a:ext cx="5786478" cy="400110"/>
          </a:xfrm>
          <a:prstGeom prst="rect">
            <a:avLst/>
          </a:prstGeom>
          <a:noFill/>
        </p:spPr>
        <p:txBody>
          <a:bodyPr wrap="square" rtlCol="0">
            <a:spAutoFit/>
          </a:bodyPr>
          <a:lstStyle/>
          <a:p>
            <a:pPr algn="l">
              <a:lnSpc>
                <a:spcPct val="100000"/>
              </a:lnSpc>
            </a:pPr>
            <a:r>
              <a:rPr lang="zh-CN" altLang="en-US" sz="2000" smtClean="0">
                <a:solidFill>
                  <a:srgbClr val="FF0000"/>
                </a:solidFill>
                <a:latin typeface="华文中宋" pitchFamily="2" charset="-122"/>
                <a:ea typeface="华文中宋" pitchFamily="2" charset="-122"/>
                <a:cs typeface="Consolas" pitchFamily="49" charset="0"/>
              </a:rPr>
              <a:t>不成功的查找</a:t>
            </a:r>
            <a:r>
              <a:rPr lang="zh-CN" altLang="en-US" sz="2000" smtClean="0">
                <a:solidFill>
                  <a:srgbClr val="0000FF"/>
                </a:solidFill>
                <a:latin typeface="Consolas" pitchFamily="49" charset="0"/>
                <a:ea typeface="仿宋" pitchFamily="49" charset="-122"/>
                <a:cs typeface="Consolas" pitchFamily="49" charset="0"/>
              </a:rPr>
              <a:t>：在</a:t>
            </a:r>
            <a:r>
              <a:rPr lang="en-US" altLang="zh-CN" sz="2000" smtClean="0">
                <a:solidFill>
                  <a:srgbClr val="0000FF"/>
                </a:solidFill>
                <a:latin typeface="Consolas" pitchFamily="49" charset="0"/>
                <a:ea typeface="仿宋" pitchFamily="49" charset="-122"/>
                <a:cs typeface="Consolas" pitchFamily="49" charset="0"/>
              </a:rPr>
              <a:t>ha</a:t>
            </a:r>
            <a:r>
              <a:rPr lang="zh-CN" altLang="en-US" sz="2000" smtClean="0">
                <a:solidFill>
                  <a:srgbClr val="0000FF"/>
                </a:solidFill>
                <a:latin typeface="Consolas" pitchFamily="49" charset="0"/>
                <a:ea typeface="仿宋" pitchFamily="49" charset="-122"/>
                <a:cs typeface="Consolas" pitchFamily="49" charset="0"/>
              </a:rPr>
              <a:t>中找不到对应的关键字</a:t>
            </a:r>
            <a:r>
              <a:rPr lang="en-US" altLang="zh-CN" sz="2000" i="1" smtClean="0">
                <a:solidFill>
                  <a:srgbClr val="0000FF"/>
                </a:solidFill>
                <a:latin typeface="Consolas" pitchFamily="49" charset="0"/>
                <a:ea typeface="仿宋" pitchFamily="49" charset="-122"/>
                <a:cs typeface="Consolas" pitchFamily="49" charset="0"/>
              </a:rPr>
              <a:t>x</a:t>
            </a:r>
            <a:endParaRPr lang="zh-CN" altLang="en-US" sz="2000" i="1">
              <a:solidFill>
                <a:srgbClr val="0000FF"/>
              </a:solidFill>
              <a:latin typeface="Consolas" pitchFamily="49" charset="0"/>
              <a:ea typeface="仿宋" pitchFamily="49" charset="-122"/>
              <a:cs typeface="Consolas" pitchFamily="49" charset="0"/>
            </a:endParaRPr>
          </a:p>
        </p:txBody>
      </p:sp>
      <p:sp>
        <p:nvSpPr>
          <p:cNvPr id="73" name="Text Box 8"/>
          <p:cNvSpPr txBox="1">
            <a:spLocks noChangeArrowheads="1"/>
          </p:cNvSpPr>
          <p:nvPr/>
        </p:nvSpPr>
        <p:spPr bwMode="auto">
          <a:xfrm>
            <a:off x="6357951" y="5000636"/>
            <a:ext cx="714380" cy="400110"/>
          </a:xfrm>
          <a:prstGeom prst="rect">
            <a:avLst/>
          </a:prstGeom>
          <a:noFill/>
          <a:ln w="9525">
            <a:noFill/>
            <a:miter lim="800000"/>
            <a:headEnd/>
            <a:tailEnd/>
          </a:ln>
        </p:spPr>
        <p:txBody>
          <a:bodyPr wrap="square">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=α</a:t>
            </a:r>
          </a:p>
        </p:txBody>
      </p:sp>
      <p:sp>
        <p:nvSpPr>
          <p:cNvPr id="80" name="灯片编号占位符 79"/>
          <p:cNvSpPr>
            <a:spLocks noGrp="1"/>
          </p:cNvSpPr>
          <p:nvPr>
            <p:ph type="sldNum" sz="quarter" idx="12"/>
          </p:nvPr>
        </p:nvSpPr>
        <p:spPr/>
        <p:txBody>
          <a:bodyPr/>
          <a:lstStyle/>
          <a:p>
            <a:fld id="{7AF016A1-9F15-429F-9EFD-84004B73C732}" type="slidenum">
              <a:rPr lang="en-US" altLang="zh-CN" smtClean="0"/>
              <a:pPr/>
              <a:t>114</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animBg="1"/>
      <p:bldP spid="7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642918"/>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9.4.5</a:t>
            </a:r>
            <a:r>
              <a:rPr lang="zh-CN" altLang="en-US" smtClean="0">
                <a:latin typeface="Consolas" pitchFamily="49" charset="0"/>
                <a:ea typeface="微软雅黑" pitchFamily="34" charset="-122"/>
                <a:cs typeface="Consolas" pitchFamily="49" charset="0"/>
              </a:rPr>
              <a:t>*</a:t>
            </a:r>
            <a:r>
              <a:rPr lang="en-US" altLang="zh-CN" smtClean="0">
                <a:latin typeface="Consolas" pitchFamily="49" charset="0"/>
                <a:ea typeface="微软雅黑" pitchFamily="34" charset="-122"/>
                <a:cs typeface="Consolas" pitchFamily="49" charset="0"/>
              </a:rPr>
              <a:t> STL</a:t>
            </a:r>
            <a:r>
              <a:rPr lang="zh-CN" altLang="en-US" smtClean="0">
                <a:latin typeface="Consolas" pitchFamily="49" charset="0"/>
                <a:ea typeface="微软雅黑" pitchFamily="34" charset="-122"/>
                <a:cs typeface="Consolas" pitchFamily="49" charset="0"/>
              </a:rPr>
              <a:t>中的</a:t>
            </a:r>
            <a:r>
              <a:rPr lang="zh-CN" altLang="zh-CN" smtClean="0">
                <a:latin typeface="Consolas" pitchFamily="49" charset="0"/>
                <a:ea typeface="微软雅黑" pitchFamily="34" charset="-122"/>
                <a:cs typeface="Consolas" pitchFamily="49" charset="0"/>
              </a:rPr>
              <a:t>哈希</a:t>
            </a:r>
            <a:r>
              <a:rPr lang="zh-CN" altLang="en-US" smtClean="0">
                <a:latin typeface="Consolas" pitchFamily="49" charset="0"/>
                <a:ea typeface="微软雅黑" pitchFamily="34" charset="-122"/>
                <a:cs typeface="Consolas" pitchFamily="49" charset="0"/>
              </a:rPr>
              <a:t>表</a:t>
            </a:r>
            <a:endParaRPr lang="zh-CN" altLang="zh-CN">
              <a:latin typeface="Consolas" pitchFamily="49" charset="0"/>
              <a:ea typeface="微软雅黑" pitchFamily="34" charset="-122"/>
              <a:cs typeface="Consolas" pitchFamily="49" charset="0"/>
            </a:endParaRPr>
          </a:p>
        </p:txBody>
      </p:sp>
      <p:sp>
        <p:nvSpPr>
          <p:cNvPr id="7" name="TextBox 6"/>
          <p:cNvSpPr txBox="1"/>
          <p:nvPr/>
        </p:nvSpPr>
        <p:spPr>
          <a:xfrm>
            <a:off x="571472" y="1714488"/>
            <a:ext cx="392909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unordered_map</a:t>
            </a:r>
            <a:r>
              <a:rPr lang="zh-CN" altLang="zh-CN" sz="2200" smtClean="0">
                <a:latin typeface="Consolas" pitchFamily="49" charset="0"/>
                <a:ea typeface="微软雅黑" pitchFamily="34" charset="-122"/>
                <a:cs typeface="Consolas" pitchFamily="49" charset="0"/>
              </a:rPr>
              <a:t>容</a:t>
            </a:r>
            <a:r>
              <a:rPr lang="zh-CN" altLang="zh-CN" sz="2200" smtClean="0">
                <a:latin typeface="Consolas" pitchFamily="49" charset="0"/>
                <a:ea typeface="微软雅黑" pitchFamily="34" charset="-122"/>
                <a:cs typeface="Consolas" pitchFamily="49" charset="0"/>
              </a:rPr>
              <a:t>器</a:t>
            </a:r>
            <a:endParaRPr lang="zh-CN" altLang="en-US" sz="2200" dirty="0" smtClean="0">
              <a:solidFill>
                <a:schemeClr val="bg1"/>
              </a:solidFill>
              <a:latin typeface="Consolas" pitchFamily="49" charset="0"/>
              <a:ea typeface="微软雅黑" pitchFamily="34" charset="-122"/>
              <a:cs typeface="Consolas" pitchFamily="49" charset="0"/>
            </a:endParaRPr>
          </a:p>
        </p:txBody>
      </p:sp>
      <p:sp>
        <p:nvSpPr>
          <p:cNvPr id="8" name="TextBox 7"/>
          <p:cNvSpPr txBox="1"/>
          <p:nvPr/>
        </p:nvSpPr>
        <p:spPr>
          <a:xfrm>
            <a:off x="571472" y="2428868"/>
            <a:ext cx="392909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unordered_set</a:t>
            </a:r>
            <a:r>
              <a:rPr lang="zh-CN" altLang="zh-CN" sz="2200" smtClean="0">
                <a:latin typeface="Consolas" pitchFamily="49" charset="0"/>
                <a:ea typeface="微软雅黑" pitchFamily="34" charset="-122"/>
                <a:cs typeface="Consolas" pitchFamily="49" charset="0"/>
              </a:rPr>
              <a:t>容器</a:t>
            </a:r>
            <a:endParaRPr lang="zh-CN" altLang="en-US" sz="2200" dirty="0" smtClean="0">
              <a:solidFill>
                <a:schemeClr val="bg1"/>
              </a:solidFill>
              <a:latin typeface="Consolas" pitchFamily="49" charset="0"/>
              <a:ea typeface="微软雅黑" pitchFamily="34" charset="-122"/>
              <a:cs typeface="Consolas" pitchFamily="49" charset="0"/>
            </a:endParaRPr>
          </a:p>
        </p:txBody>
      </p:sp>
      <p:pic>
        <p:nvPicPr>
          <p:cNvPr id="9" name="Picture 2"/>
          <p:cNvPicPr>
            <a:picLocks noChangeAspect="1" noChangeArrowheads="1"/>
          </p:cNvPicPr>
          <p:nvPr/>
        </p:nvPicPr>
        <p:blipFill>
          <a:blip r:embed="rId2" cstate="print"/>
          <a:srcRect/>
          <a:stretch>
            <a:fillRect/>
          </a:stretch>
        </p:blipFill>
        <p:spPr bwMode="auto">
          <a:xfrm>
            <a:off x="928662" y="3429000"/>
            <a:ext cx="1838325" cy="1781175"/>
          </a:xfrm>
          <a:prstGeom prst="rect">
            <a:avLst/>
          </a:prstGeom>
          <a:noFill/>
          <a:ln w="9525">
            <a:noFill/>
            <a:miter lim="800000"/>
            <a:headEnd/>
            <a:tailEnd/>
          </a:ln>
        </p:spPr>
      </p:pic>
      <p:sp>
        <p:nvSpPr>
          <p:cNvPr id="10" name="TextBox 9"/>
          <p:cNvSpPr txBox="1"/>
          <p:nvPr/>
        </p:nvSpPr>
        <p:spPr>
          <a:xfrm>
            <a:off x="2714612" y="4143380"/>
            <a:ext cx="85725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FF"/>
                </a:solidFill>
                <a:latin typeface="微软雅黑" pitchFamily="34" charset="-122"/>
                <a:ea typeface="微软雅黑" pitchFamily="34" charset="-122"/>
                <a:cs typeface="Consolas" pitchFamily="49" charset="0"/>
              </a:rPr>
              <a:t>自学</a:t>
            </a:r>
            <a:endParaRPr lang="zh-CN" altLang="en-US" sz="2000" smtClean="0">
              <a:solidFill>
                <a:srgbClr val="FF00FF"/>
              </a:solidFill>
              <a:latin typeface="微软雅黑" pitchFamily="34" charset="-122"/>
              <a:ea typeface="微软雅黑" pitchFamily="34" charset="-122"/>
              <a:cs typeface="Consolas"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115</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9.2.2  </a:t>
            </a:r>
            <a:r>
              <a:rPr lang="zh-CN" altLang="zh-CN" smtClean="0">
                <a:latin typeface="Consolas" pitchFamily="49" charset="0"/>
                <a:ea typeface="微软雅黑" pitchFamily="34" charset="-122"/>
                <a:cs typeface="Consolas" pitchFamily="49" charset="0"/>
              </a:rPr>
              <a:t>折半查找</a:t>
            </a:r>
            <a:endParaRPr lang="zh-CN" altLang="zh-CN"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571472" y="857232"/>
            <a:ext cx="264320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a:t>
            </a:r>
            <a:r>
              <a:rPr lang="zh-CN" altLang="zh-CN" sz="2200" smtClean="0">
                <a:latin typeface="Consolas" pitchFamily="49" charset="0"/>
                <a:ea typeface="微软雅黑" pitchFamily="34" charset="-122"/>
                <a:cs typeface="Consolas" pitchFamily="49" charset="0"/>
              </a:rPr>
              <a:t>折半查找算法</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642910" y="1500174"/>
            <a:ext cx="1571636" cy="45318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基本思路</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7" name="TextBox 6"/>
          <p:cNvSpPr txBox="1"/>
          <p:nvPr/>
        </p:nvSpPr>
        <p:spPr>
          <a:xfrm>
            <a:off x="428596" y="2143116"/>
            <a:ext cx="8286808" cy="411661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600"/>
              </a:spcBef>
              <a:buBlip>
                <a:blip r:embed="rId2"/>
              </a:buBlip>
            </a:pP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[low..high]</a:t>
            </a:r>
            <a:r>
              <a:rPr lang="zh-CN" altLang="zh-CN" sz="2000" smtClean="0">
                <a:solidFill>
                  <a:srgbClr val="0000FF"/>
                </a:solidFill>
                <a:latin typeface="Consolas" pitchFamily="49" charset="0"/>
                <a:ea typeface="仿宋" pitchFamily="49" charset="-122"/>
                <a:cs typeface="Consolas" pitchFamily="49" charset="0"/>
              </a:rPr>
              <a:t>是当前的非空查找区间（下界为</a:t>
            </a:r>
            <a:r>
              <a:rPr lang="en-US" altLang="zh-CN" sz="2000" smtClean="0">
                <a:solidFill>
                  <a:srgbClr val="0000FF"/>
                </a:solidFill>
                <a:latin typeface="Consolas" pitchFamily="49" charset="0"/>
                <a:ea typeface="仿宋" pitchFamily="49" charset="-122"/>
                <a:cs typeface="Consolas" pitchFamily="49" charset="0"/>
              </a:rPr>
              <a:t>low</a:t>
            </a:r>
            <a:r>
              <a:rPr lang="zh-CN" altLang="zh-CN" sz="2000" smtClean="0">
                <a:solidFill>
                  <a:srgbClr val="0000FF"/>
                </a:solidFill>
                <a:latin typeface="Consolas" pitchFamily="49" charset="0"/>
                <a:ea typeface="仿宋" pitchFamily="49" charset="-122"/>
                <a:cs typeface="Consolas" pitchFamily="49" charset="0"/>
              </a:rPr>
              <a:t>，上界为</a:t>
            </a:r>
            <a:r>
              <a:rPr lang="en-US" altLang="zh-CN" sz="2000" smtClean="0">
                <a:solidFill>
                  <a:srgbClr val="0000FF"/>
                </a:solidFill>
                <a:latin typeface="Consolas" pitchFamily="49" charset="0"/>
                <a:ea typeface="仿宋" pitchFamily="49" charset="-122"/>
                <a:cs typeface="Consolas" pitchFamily="49" charset="0"/>
              </a:rPr>
              <a:t>high</a:t>
            </a:r>
            <a:r>
              <a:rPr lang="zh-CN" altLang="zh-CN" sz="2000" smtClean="0">
                <a:solidFill>
                  <a:srgbClr val="0000FF"/>
                </a:solidFill>
                <a:latin typeface="Consolas" pitchFamily="49" charset="0"/>
                <a:ea typeface="仿宋" pitchFamily="49" charset="-122"/>
                <a:cs typeface="Consolas" pitchFamily="49" charset="0"/>
              </a:rPr>
              <a:t>），中点位置</a:t>
            </a:r>
            <a:r>
              <a:rPr lang="en-US" altLang="zh-CN" sz="2000" smtClean="0">
                <a:solidFill>
                  <a:srgbClr val="0000FF"/>
                </a:solidFill>
                <a:latin typeface="Consolas" pitchFamily="49" charset="0"/>
                <a:ea typeface="仿宋" pitchFamily="49" charset="-122"/>
                <a:cs typeface="Consolas" pitchFamily="49" charset="0"/>
              </a:rPr>
              <a:t>mid=</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rPr>
              <a:t>(low+high)/2</a:t>
            </a:r>
            <a:r>
              <a:rPr lang="en-US" altLang="zh-CN" sz="2000" smtClean="0">
                <a:solidFill>
                  <a:srgbClr val="0000FF"/>
                </a:solidFill>
                <a:latin typeface="Consolas" pitchFamily="49" charset="0"/>
                <a:ea typeface="仿宋" pitchFamily="49" charset="-122"/>
                <a:cs typeface="Consolas" pitchFamily="49" charset="0"/>
                <a:sym typeface="Symbol"/>
              </a:rPr>
              <a:t></a:t>
            </a:r>
            <a:r>
              <a:rPr lang="zh-CN" altLang="zh-CN" sz="2000" smtClean="0">
                <a:solidFill>
                  <a:srgbClr val="0000FF"/>
                </a:solidFill>
                <a:latin typeface="Consolas" pitchFamily="49" charset="0"/>
                <a:ea typeface="仿宋" pitchFamily="49" charset="-122"/>
                <a:cs typeface="Consolas" pitchFamily="49" charset="0"/>
              </a:rPr>
              <a:t>（或者</a:t>
            </a:r>
            <a:r>
              <a:rPr lang="en-US" altLang="zh-CN" sz="2000" smtClean="0">
                <a:solidFill>
                  <a:srgbClr val="0000FF"/>
                </a:solidFill>
                <a:latin typeface="Consolas" pitchFamily="49" charset="0"/>
                <a:ea typeface="仿宋" pitchFamily="49" charset="-122"/>
                <a:cs typeface="Consolas" pitchFamily="49" charset="0"/>
              </a:rPr>
              <a:t>mid=(low+high)&gt;&gt;1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值与</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[mid]</a:t>
            </a:r>
            <a:r>
              <a:rPr lang="zh-CN" altLang="zh-CN" sz="2000" smtClean="0">
                <a:solidFill>
                  <a:srgbClr val="0000FF"/>
                </a:solidFill>
                <a:latin typeface="Consolas" pitchFamily="49" charset="0"/>
                <a:ea typeface="仿宋" pitchFamily="49" charset="-122"/>
                <a:cs typeface="Consolas" pitchFamily="49" charset="0"/>
              </a:rPr>
              <a:t>比较：</a:t>
            </a:r>
          </a:p>
          <a:p>
            <a:pPr marL="914400" lvl="1" indent="-457200" algn="l">
              <a:lnSpc>
                <a:spcPts val="2800"/>
              </a:lnSpc>
              <a:spcBef>
                <a:spcPts val="60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FF0000"/>
                </a:solidFill>
                <a:latin typeface="Consolas" pitchFamily="49" charset="0"/>
                <a:ea typeface="仿宋" pitchFamily="49" charset="-122"/>
                <a:cs typeface="Consolas" pitchFamily="49" charset="0"/>
              </a:rPr>
              <a:t>k</a:t>
            </a:r>
            <a:r>
              <a:rPr lang="en-US"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R</a:t>
            </a:r>
            <a:r>
              <a:rPr lang="en-US" altLang="zh-CN" sz="2000" smtClean="0">
                <a:solidFill>
                  <a:srgbClr val="FF0000"/>
                </a:solidFill>
                <a:latin typeface="Consolas" pitchFamily="49" charset="0"/>
                <a:ea typeface="仿宋" pitchFamily="49" charset="-122"/>
                <a:cs typeface="Consolas" pitchFamily="49" charset="0"/>
              </a:rPr>
              <a:t>[mid]</a:t>
            </a:r>
            <a:r>
              <a:rPr lang="zh-CN" altLang="zh-CN" sz="2000" smtClean="0">
                <a:solidFill>
                  <a:srgbClr val="0000FF"/>
                </a:solidFill>
                <a:latin typeface="Consolas" pitchFamily="49" charset="0"/>
                <a:ea typeface="仿宋" pitchFamily="49" charset="-122"/>
                <a:cs typeface="Consolas" pitchFamily="49" charset="0"/>
              </a:rPr>
              <a:t>，则查找成功并返回该元素的序号</a:t>
            </a:r>
            <a:r>
              <a:rPr lang="en-US" altLang="zh-CN" sz="2000" smtClean="0">
                <a:solidFill>
                  <a:srgbClr val="0000FF"/>
                </a:solidFill>
                <a:latin typeface="Consolas" pitchFamily="49" charset="0"/>
                <a:ea typeface="仿宋" pitchFamily="49" charset="-122"/>
                <a:cs typeface="Consolas" pitchFamily="49" charset="0"/>
              </a:rPr>
              <a:t>mid</a:t>
            </a:r>
            <a:r>
              <a:rPr lang="zh-CN" altLang="zh-CN" sz="2000" smtClean="0">
                <a:solidFill>
                  <a:srgbClr val="0000FF"/>
                </a:solidFill>
                <a:latin typeface="Consolas" pitchFamily="49" charset="0"/>
                <a:ea typeface="仿宋" pitchFamily="49" charset="-122"/>
                <a:cs typeface="Consolas" pitchFamily="49" charset="0"/>
              </a:rPr>
              <a:t>。</a:t>
            </a:r>
          </a:p>
          <a:p>
            <a:pPr marL="914400" lvl="1" indent="-457200" algn="l">
              <a:lnSpc>
                <a:spcPts val="2800"/>
              </a:lnSpc>
              <a:spcBef>
                <a:spcPts val="60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FF0000"/>
                </a:solidFill>
                <a:latin typeface="Consolas" pitchFamily="49" charset="0"/>
                <a:ea typeface="仿宋" pitchFamily="49" charset="-122"/>
                <a:cs typeface="Consolas" pitchFamily="49" charset="0"/>
              </a:rPr>
              <a:t>k</a:t>
            </a:r>
            <a:r>
              <a:rPr lang="en-US" altLang="zh-CN" sz="2000" smtClean="0">
                <a:solidFill>
                  <a:srgbClr val="FF0000"/>
                </a:solidFill>
                <a:latin typeface="Consolas" pitchFamily="49" charset="0"/>
                <a:ea typeface="仿宋" pitchFamily="49" charset="-122"/>
                <a:cs typeface="Consolas" pitchFamily="49" charset="0"/>
              </a:rPr>
              <a:t>&lt;</a:t>
            </a:r>
            <a:r>
              <a:rPr lang="en-US" altLang="zh-CN" sz="2000" i="1" smtClean="0">
                <a:solidFill>
                  <a:srgbClr val="FF0000"/>
                </a:solidFill>
                <a:latin typeface="Consolas" pitchFamily="49" charset="0"/>
                <a:ea typeface="仿宋" pitchFamily="49" charset="-122"/>
                <a:cs typeface="Consolas" pitchFamily="49" charset="0"/>
              </a:rPr>
              <a:t>R</a:t>
            </a:r>
            <a:r>
              <a:rPr lang="en-US" altLang="zh-CN" sz="2000" smtClean="0">
                <a:solidFill>
                  <a:srgbClr val="FF0000"/>
                </a:solidFill>
                <a:latin typeface="Consolas" pitchFamily="49" charset="0"/>
                <a:ea typeface="仿宋" pitchFamily="49" charset="-122"/>
                <a:cs typeface="Consolas" pitchFamily="49" charset="0"/>
              </a:rPr>
              <a:t>[mid]</a:t>
            </a:r>
            <a:r>
              <a:rPr lang="zh-CN" altLang="zh-CN" sz="2000" smtClean="0">
                <a:solidFill>
                  <a:srgbClr val="0000FF"/>
                </a:solidFill>
                <a:latin typeface="Consolas" pitchFamily="49" charset="0"/>
                <a:ea typeface="仿宋" pitchFamily="49" charset="-122"/>
                <a:cs typeface="Consolas" pitchFamily="49" charset="0"/>
              </a:rPr>
              <a:t>，则在左子表</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[low..mid-1]</a:t>
            </a:r>
            <a:r>
              <a:rPr lang="zh-CN" altLang="en-US" sz="2000" smtClean="0">
                <a:solidFill>
                  <a:srgbClr val="0000FF"/>
                </a:solidFill>
                <a:latin typeface="Consolas" pitchFamily="49" charset="0"/>
                <a:ea typeface="仿宋" pitchFamily="49" charset="-122"/>
                <a:cs typeface="Consolas" pitchFamily="49" charset="0"/>
              </a:rPr>
              <a:t>中查找</a:t>
            </a:r>
            <a:r>
              <a:rPr lang="zh-CN" altLang="zh-CN" sz="2000" smtClean="0">
                <a:solidFill>
                  <a:srgbClr val="0000FF"/>
                </a:solidFill>
                <a:latin typeface="Consolas" pitchFamily="49" charset="0"/>
                <a:ea typeface="仿宋" pitchFamily="49" charset="-122"/>
                <a:cs typeface="Consolas" pitchFamily="49" charset="0"/>
              </a:rPr>
              <a:t>，即下界不变，上界改为</a:t>
            </a:r>
            <a:r>
              <a:rPr lang="en-US" altLang="zh-CN" sz="2000" smtClean="0">
                <a:solidFill>
                  <a:srgbClr val="0000FF"/>
                </a:solidFill>
                <a:latin typeface="Consolas" pitchFamily="49" charset="0"/>
                <a:ea typeface="仿宋" pitchFamily="49" charset="-122"/>
                <a:cs typeface="Consolas" pitchFamily="49" charset="0"/>
              </a:rPr>
              <a:t>mid-1</a:t>
            </a:r>
            <a:r>
              <a:rPr lang="zh-CN" altLang="zh-CN" sz="2000" smtClean="0">
                <a:solidFill>
                  <a:srgbClr val="0000FF"/>
                </a:solidFill>
                <a:latin typeface="Consolas" pitchFamily="49" charset="0"/>
                <a:ea typeface="仿宋" pitchFamily="49" charset="-122"/>
                <a:cs typeface="Consolas" pitchFamily="49" charset="0"/>
              </a:rPr>
              <a:t>。</a:t>
            </a:r>
          </a:p>
          <a:p>
            <a:pPr marL="914400" lvl="1" indent="-457200" algn="l">
              <a:lnSpc>
                <a:spcPts val="2800"/>
              </a:lnSpc>
              <a:spcBef>
                <a:spcPts val="60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FF0000"/>
                </a:solidFill>
                <a:latin typeface="Consolas" pitchFamily="49" charset="0"/>
                <a:ea typeface="仿宋" pitchFamily="49" charset="-122"/>
                <a:cs typeface="Consolas" pitchFamily="49" charset="0"/>
              </a:rPr>
              <a:t>k&gt;R</a:t>
            </a:r>
            <a:r>
              <a:rPr lang="en-US" altLang="zh-CN" sz="2000" smtClean="0">
                <a:solidFill>
                  <a:srgbClr val="FF0000"/>
                </a:solidFill>
                <a:latin typeface="Consolas" pitchFamily="49" charset="0"/>
                <a:ea typeface="仿宋" pitchFamily="49" charset="-122"/>
                <a:cs typeface="Consolas" pitchFamily="49" charset="0"/>
              </a:rPr>
              <a:t>[mid]</a:t>
            </a:r>
            <a:r>
              <a:rPr lang="zh-CN" altLang="zh-CN" sz="2000" smtClean="0">
                <a:solidFill>
                  <a:srgbClr val="0000FF"/>
                </a:solidFill>
                <a:latin typeface="Consolas" pitchFamily="49" charset="0"/>
                <a:ea typeface="仿宋" pitchFamily="49" charset="-122"/>
                <a:cs typeface="Consolas" pitchFamily="49" charset="0"/>
              </a:rPr>
              <a:t>，则</a:t>
            </a:r>
            <a:r>
              <a:rPr lang="zh-CN" altLang="en-US" sz="2000" smtClean="0">
                <a:solidFill>
                  <a:srgbClr val="0000FF"/>
                </a:solidFill>
                <a:latin typeface="Consolas" pitchFamily="49" charset="0"/>
                <a:ea typeface="仿宋" pitchFamily="49" charset="-122"/>
                <a:cs typeface="Consolas" pitchFamily="49" charset="0"/>
              </a:rPr>
              <a:t>在右子表</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[mid+1..high]</a:t>
            </a:r>
            <a:r>
              <a:rPr lang="zh-CN" altLang="en-US" sz="2000" smtClean="0">
                <a:solidFill>
                  <a:srgbClr val="0000FF"/>
                </a:solidFill>
                <a:latin typeface="Consolas" pitchFamily="49" charset="0"/>
                <a:ea typeface="仿宋" pitchFamily="49" charset="-122"/>
                <a:cs typeface="Consolas" pitchFamily="49" charset="0"/>
              </a:rPr>
              <a:t>中查找</a:t>
            </a:r>
            <a:r>
              <a:rPr lang="zh-CN" altLang="zh-CN" sz="2000" smtClean="0">
                <a:solidFill>
                  <a:srgbClr val="0000FF"/>
                </a:solidFill>
                <a:latin typeface="Consolas" pitchFamily="49" charset="0"/>
                <a:ea typeface="仿宋" pitchFamily="49" charset="-122"/>
                <a:cs typeface="Consolas" pitchFamily="49" charset="0"/>
              </a:rPr>
              <a:t>，即下界改为</a:t>
            </a:r>
            <a:r>
              <a:rPr lang="en-US" altLang="zh-CN" sz="2000" smtClean="0">
                <a:solidFill>
                  <a:srgbClr val="0000FF"/>
                </a:solidFill>
                <a:latin typeface="Consolas" pitchFamily="49" charset="0"/>
                <a:ea typeface="仿宋" pitchFamily="49" charset="-122"/>
                <a:cs typeface="Consolas" pitchFamily="49" charset="0"/>
              </a:rPr>
              <a:t>mid+1</a:t>
            </a:r>
            <a:r>
              <a:rPr lang="zh-CN" altLang="zh-CN" sz="2000" smtClean="0">
                <a:solidFill>
                  <a:srgbClr val="0000FF"/>
                </a:solidFill>
                <a:latin typeface="Consolas" pitchFamily="49" charset="0"/>
                <a:ea typeface="仿宋" pitchFamily="49" charset="-122"/>
                <a:cs typeface="Consolas" pitchFamily="49" charset="0"/>
              </a:rPr>
              <a:t>，上界不变。</a:t>
            </a: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下一次查找是针对非空新查找区间进行的，其过程与上述过程类似。若新查找区间为空，表示查找失败，返回</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2214514" y="1530318"/>
            <a:ext cx="464350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查找表</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为递增有序顺序表</a:t>
            </a: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12</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215370" cy="82702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9.2</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在关键字有序序列（</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18</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40</a:t>
            </a:r>
            <a:r>
              <a:rPr lang="zh-CN" altLang="zh-CN" sz="2000" smtClean="0">
                <a:solidFill>
                  <a:srgbClr val="0000FF"/>
                </a:solidFill>
                <a:latin typeface="Consolas" pitchFamily="49" charset="0"/>
                <a:ea typeface="楷体" pitchFamily="49" charset="-122"/>
                <a:cs typeface="Consolas" pitchFamily="49" charset="0"/>
              </a:rPr>
              <a:t>）中采用折半查找方法查找关键字为</a:t>
            </a:r>
            <a:r>
              <a:rPr lang="en-US" altLang="zh-CN" sz="2000" smtClean="0">
                <a:solidFill>
                  <a:srgbClr val="FF0000"/>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的元素。</a:t>
            </a:r>
          </a:p>
        </p:txBody>
      </p:sp>
      <p:grpSp>
        <p:nvGrpSpPr>
          <p:cNvPr id="27" name="组合 26"/>
          <p:cNvGrpSpPr/>
          <p:nvPr/>
        </p:nvGrpSpPr>
        <p:grpSpPr>
          <a:xfrm>
            <a:off x="1928794" y="2473521"/>
            <a:ext cx="4643470" cy="741165"/>
            <a:chOff x="1928794" y="2044893"/>
            <a:chExt cx="4643470" cy="741165"/>
          </a:xfrm>
        </p:grpSpPr>
        <p:sp>
          <p:nvSpPr>
            <p:cNvPr id="33793" name="Text Box 1"/>
            <p:cNvSpPr txBox="1">
              <a:spLocks noChangeArrowheads="1"/>
            </p:cNvSpPr>
            <p:nvPr/>
          </p:nvSpPr>
          <p:spPr bwMode="auto">
            <a:xfrm>
              <a:off x="1928794" y="2428868"/>
              <a:ext cx="4643470" cy="357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  </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4</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7</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10</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14  18  26  32  40</a:t>
              </a: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3799" name="Text Box 7"/>
            <p:cNvSpPr txBox="1">
              <a:spLocks noChangeArrowheads="1"/>
            </p:cNvSpPr>
            <p:nvPr/>
          </p:nvSpPr>
          <p:spPr bwMode="auto">
            <a:xfrm>
              <a:off x="231613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1</a:t>
              </a:r>
              <a:endParaRPr kumimoji="0" lang="zh-CN"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sp>
          <p:nvSpPr>
            <p:cNvPr id="33800" name="Text Box 8"/>
            <p:cNvSpPr txBox="1">
              <a:spLocks noChangeArrowheads="1"/>
            </p:cNvSpPr>
            <p:nvPr/>
          </p:nvSpPr>
          <p:spPr bwMode="auto">
            <a:xfrm>
              <a:off x="267332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2</a:t>
              </a:r>
              <a:endParaRPr kumimoji="0" lang="zh-CN"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sp>
          <p:nvSpPr>
            <p:cNvPr id="33801" name="Text Box 9"/>
            <p:cNvSpPr txBox="1">
              <a:spLocks noChangeArrowheads="1"/>
            </p:cNvSpPr>
            <p:nvPr/>
          </p:nvSpPr>
          <p:spPr bwMode="auto">
            <a:xfrm>
              <a:off x="307180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3</a:t>
              </a:r>
              <a:endParaRPr kumimoji="0" lang="zh-CN"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sp>
          <p:nvSpPr>
            <p:cNvPr id="33802" name="Text Box 10"/>
            <p:cNvSpPr txBox="1">
              <a:spLocks noChangeArrowheads="1"/>
            </p:cNvSpPr>
            <p:nvPr/>
          </p:nvSpPr>
          <p:spPr bwMode="auto">
            <a:xfrm>
              <a:off x="3500430" y="2044893"/>
              <a:ext cx="181458"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4</a:t>
              </a:r>
              <a:endParaRPr kumimoji="0" lang="zh-CN"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sp>
          <p:nvSpPr>
            <p:cNvPr id="33803" name="Text Box 11"/>
            <p:cNvSpPr txBox="1">
              <a:spLocks noChangeArrowheads="1"/>
            </p:cNvSpPr>
            <p:nvPr/>
          </p:nvSpPr>
          <p:spPr bwMode="auto">
            <a:xfrm>
              <a:off x="4000496"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5</a:t>
              </a:r>
              <a:endParaRPr kumimoji="0" lang="zh-CN"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sp>
          <p:nvSpPr>
            <p:cNvPr id="33804" name="Text Box 12"/>
            <p:cNvSpPr txBox="1">
              <a:spLocks noChangeArrowheads="1"/>
            </p:cNvSpPr>
            <p:nvPr/>
          </p:nvSpPr>
          <p:spPr bwMode="auto">
            <a:xfrm>
              <a:off x="450056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6</a:t>
              </a:r>
              <a:endParaRPr kumimoji="0" lang="zh-CN"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sp>
          <p:nvSpPr>
            <p:cNvPr id="33805" name="Text Box 13"/>
            <p:cNvSpPr txBox="1">
              <a:spLocks noChangeArrowheads="1"/>
            </p:cNvSpPr>
            <p:nvPr/>
          </p:nvSpPr>
          <p:spPr bwMode="auto">
            <a:xfrm>
              <a:off x="5030776"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7</a:t>
              </a:r>
              <a:endParaRPr kumimoji="0" lang="zh-CN"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sp>
          <p:nvSpPr>
            <p:cNvPr id="33806" name="Text Box 14"/>
            <p:cNvSpPr txBox="1">
              <a:spLocks noChangeArrowheads="1"/>
            </p:cNvSpPr>
            <p:nvPr/>
          </p:nvSpPr>
          <p:spPr bwMode="auto">
            <a:xfrm>
              <a:off x="5500694"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8</a:t>
              </a:r>
              <a:endParaRPr kumimoji="0" lang="zh-CN"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sp>
          <p:nvSpPr>
            <p:cNvPr id="33807" name="Text Box 15"/>
            <p:cNvSpPr txBox="1">
              <a:spLocks noChangeArrowheads="1"/>
            </p:cNvSpPr>
            <p:nvPr/>
          </p:nvSpPr>
          <p:spPr bwMode="auto">
            <a:xfrm>
              <a:off x="6030908"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9</a:t>
              </a:r>
              <a:endParaRPr kumimoji="0" lang="zh-CN"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sp>
          <p:nvSpPr>
            <p:cNvPr id="23" name="Text Box 7"/>
            <p:cNvSpPr txBox="1">
              <a:spLocks noChangeArrowheads="1"/>
            </p:cNvSpPr>
            <p:nvPr/>
          </p:nvSpPr>
          <p:spPr bwMode="auto">
            <a:xfrm>
              <a:off x="195894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smtClean="0">
                  <a:solidFill>
                    <a:srgbClr val="00B0F0"/>
                  </a:solidFill>
                  <a:latin typeface="Consolas" pitchFamily="49" charset="0"/>
                  <a:ea typeface="仿宋" pitchFamily="49" charset="-122"/>
                  <a:cs typeface="Consolas" pitchFamily="49" charset="0"/>
                </a:rPr>
                <a:t>0</a:t>
              </a:r>
              <a:endParaRPr kumimoji="0" lang="zh-CN"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grpSp>
      <p:grpSp>
        <p:nvGrpSpPr>
          <p:cNvPr id="29" name="组合 28"/>
          <p:cNvGrpSpPr/>
          <p:nvPr/>
        </p:nvGrpSpPr>
        <p:grpSpPr>
          <a:xfrm>
            <a:off x="1784816" y="3254878"/>
            <a:ext cx="428628" cy="602750"/>
            <a:chOff x="1784816" y="2826250"/>
            <a:chExt cx="428628" cy="602750"/>
          </a:xfrm>
        </p:grpSpPr>
        <p:sp>
          <p:nvSpPr>
            <p:cNvPr id="33794" name="Text Box 2"/>
            <p:cNvSpPr txBox="1">
              <a:spLocks noChangeArrowheads="1"/>
            </p:cNvSpPr>
            <p:nvPr/>
          </p:nvSpPr>
          <p:spPr bwMode="auto">
            <a:xfrm>
              <a:off x="1784816" y="3143248"/>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a:t>
              </a: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25" name="直接箭头连接符 24"/>
            <p:cNvCxnSpPr/>
            <p:nvPr/>
          </p:nvCxnSpPr>
          <p:spPr>
            <a:xfrm rot="5400000" flipH="1" flipV="1">
              <a:off x="1856562" y="2968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30" name="组合 29"/>
          <p:cNvGrpSpPr/>
          <p:nvPr/>
        </p:nvGrpSpPr>
        <p:grpSpPr>
          <a:xfrm>
            <a:off x="5857884" y="3254878"/>
            <a:ext cx="642942" cy="602750"/>
            <a:chOff x="5857884" y="2826250"/>
            <a:chExt cx="642942" cy="602750"/>
          </a:xfrm>
        </p:grpSpPr>
        <p:sp>
          <p:nvSpPr>
            <p:cNvPr id="33797" name="Text Box 5"/>
            <p:cNvSpPr txBox="1">
              <a:spLocks noChangeArrowheads="1"/>
            </p:cNvSpPr>
            <p:nvPr/>
          </p:nvSpPr>
          <p:spPr bwMode="auto">
            <a:xfrm>
              <a:off x="5857884" y="3143248"/>
              <a:ext cx="642942"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high</a:t>
              </a: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26" name="直接箭头连接符 25"/>
            <p:cNvCxnSpPr/>
            <p:nvPr/>
          </p:nvCxnSpPr>
          <p:spPr>
            <a:xfrm rot="5400000" flipH="1" flipV="1">
              <a:off x="5930116" y="2968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28" name="矩形 27"/>
          <p:cNvSpPr/>
          <p:nvPr/>
        </p:nvSpPr>
        <p:spPr bwMode="auto">
          <a:xfrm>
            <a:off x="1775870" y="2786058"/>
            <a:ext cx="4572032" cy="428628"/>
          </a:xfrm>
          <a:prstGeom prst="rect">
            <a:avLst/>
          </a:prstGeom>
          <a:ln w="19050">
            <a:solidFill>
              <a:srgbClr val="FF00FF"/>
            </a:solidFill>
            <a:prstDash val="dash"/>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31" name="组合 30"/>
          <p:cNvGrpSpPr/>
          <p:nvPr/>
        </p:nvGrpSpPr>
        <p:grpSpPr>
          <a:xfrm>
            <a:off x="3357554" y="3254878"/>
            <a:ext cx="428628" cy="602750"/>
            <a:chOff x="1784816" y="2826250"/>
            <a:chExt cx="428628" cy="602750"/>
          </a:xfrm>
        </p:grpSpPr>
        <p:sp>
          <p:nvSpPr>
            <p:cNvPr id="32" name="Text Box 2"/>
            <p:cNvSpPr txBox="1">
              <a:spLocks noChangeArrowheads="1"/>
            </p:cNvSpPr>
            <p:nvPr/>
          </p:nvSpPr>
          <p:spPr bwMode="auto">
            <a:xfrm>
              <a:off x="1784816" y="3143248"/>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smtClean="0">
                  <a:solidFill>
                    <a:srgbClr val="0000FF"/>
                  </a:solidFill>
                  <a:latin typeface="Consolas" pitchFamily="49" charset="0"/>
                  <a:ea typeface="仿宋" pitchFamily="49" charset="-122"/>
                  <a:cs typeface="Consolas" pitchFamily="49" charset="0"/>
                </a:rPr>
                <a:t>mid</a:t>
              </a: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33" name="直接箭头连接符 32"/>
            <p:cNvCxnSpPr/>
            <p:nvPr/>
          </p:nvCxnSpPr>
          <p:spPr>
            <a:xfrm rot="5400000" flipH="1" flipV="1">
              <a:off x="1856562" y="2968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4" name="TextBox 33"/>
          <p:cNvSpPr txBox="1"/>
          <p:nvPr/>
        </p:nvSpPr>
        <p:spPr>
          <a:xfrm>
            <a:off x="1000100" y="1571612"/>
            <a:ext cx="642942"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=7</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35" name="组合 34"/>
          <p:cNvGrpSpPr/>
          <p:nvPr/>
        </p:nvGrpSpPr>
        <p:grpSpPr>
          <a:xfrm>
            <a:off x="2143108" y="3255980"/>
            <a:ext cx="428628" cy="888502"/>
            <a:chOff x="1784816" y="2540498"/>
            <a:chExt cx="428628" cy="888502"/>
          </a:xfrm>
        </p:grpSpPr>
        <p:sp>
          <p:nvSpPr>
            <p:cNvPr id="36" name="Text Box 2"/>
            <p:cNvSpPr txBox="1">
              <a:spLocks noChangeArrowheads="1"/>
            </p:cNvSpPr>
            <p:nvPr/>
          </p:nvSpPr>
          <p:spPr bwMode="auto">
            <a:xfrm>
              <a:off x="1784816" y="3143248"/>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smtClean="0">
                  <a:solidFill>
                    <a:srgbClr val="0000FF"/>
                  </a:solidFill>
                  <a:latin typeface="Consolas" pitchFamily="49" charset="0"/>
                  <a:ea typeface="仿宋" pitchFamily="49" charset="-122"/>
                  <a:cs typeface="Consolas" pitchFamily="49" charset="0"/>
                </a:rPr>
                <a:t>mid</a:t>
              </a: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37" name="直接箭头连接符 36"/>
            <p:cNvCxnSpPr/>
            <p:nvPr/>
          </p:nvCxnSpPr>
          <p:spPr>
            <a:xfrm rot="5400000" flipH="1" flipV="1">
              <a:off x="1711438" y="2827704"/>
              <a:ext cx="576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8" name="矩形 37"/>
          <p:cNvSpPr/>
          <p:nvPr/>
        </p:nvSpPr>
        <p:spPr bwMode="auto">
          <a:xfrm>
            <a:off x="1764720" y="2786058"/>
            <a:ext cx="1571636" cy="428628"/>
          </a:xfrm>
          <a:prstGeom prst="rect">
            <a:avLst/>
          </a:prstGeom>
          <a:ln w="19050">
            <a:solidFill>
              <a:srgbClr val="FF00FF"/>
            </a:solidFill>
            <a:prstDash val="dash"/>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42" name="矩形 41"/>
          <p:cNvSpPr/>
          <p:nvPr/>
        </p:nvSpPr>
        <p:spPr bwMode="auto">
          <a:xfrm>
            <a:off x="2613030" y="2786058"/>
            <a:ext cx="642942" cy="428628"/>
          </a:xfrm>
          <a:prstGeom prst="rect">
            <a:avLst/>
          </a:prstGeom>
          <a:ln w="19050">
            <a:solidFill>
              <a:srgbClr val="FF00FF"/>
            </a:solidFill>
            <a:prstDash val="dash"/>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45" name="组合 44"/>
          <p:cNvGrpSpPr/>
          <p:nvPr/>
        </p:nvGrpSpPr>
        <p:grpSpPr>
          <a:xfrm>
            <a:off x="2551640" y="1786234"/>
            <a:ext cx="428628" cy="683928"/>
            <a:chOff x="6357950" y="1888610"/>
            <a:chExt cx="428628" cy="683928"/>
          </a:xfrm>
        </p:grpSpPr>
        <p:sp>
          <p:nvSpPr>
            <p:cNvPr id="40" name="Text Box 2"/>
            <p:cNvSpPr txBox="1">
              <a:spLocks noChangeArrowheads="1"/>
            </p:cNvSpPr>
            <p:nvPr/>
          </p:nvSpPr>
          <p:spPr bwMode="auto">
            <a:xfrm>
              <a:off x="6357950" y="1888610"/>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smtClean="0">
                  <a:solidFill>
                    <a:srgbClr val="0000FF"/>
                  </a:solidFill>
                  <a:latin typeface="Consolas" pitchFamily="49" charset="0"/>
                  <a:ea typeface="仿宋" pitchFamily="49" charset="-122"/>
                  <a:cs typeface="Consolas" pitchFamily="49" charset="0"/>
                </a:rPr>
                <a:t>mid</a:t>
              </a: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44" name="直接箭头连接符 43"/>
            <p:cNvCxnSpPr/>
            <p:nvPr/>
          </p:nvCxnSpPr>
          <p:spPr>
            <a:xfrm rot="5400000">
              <a:off x="6343429" y="2373053"/>
              <a:ext cx="39738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46" name="TextBox 45"/>
          <p:cNvSpPr txBox="1"/>
          <p:nvPr/>
        </p:nvSpPr>
        <p:spPr>
          <a:xfrm>
            <a:off x="1500166" y="4429132"/>
            <a:ext cx="307183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仿宋" pitchFamily="49" charset="-122"/>
                <a:cs typeface="Consolas" pitchFamily="49" charset="0"/>
              </a:rPr>
              <a:t>R[mid]=</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sym typeface="Wingdings"/>
              </a:rPr>
              <a:t> </a:t>
            </a:r>
            <a:r>
              <a:rPr lang="zh-CN" altLang="en-US" sz="2000" smtClean="0">
                <a:solidFill>
                  <a:srgbClr val="FF0000"/>
                </a:solidFill>
                <a:latin typeface="Consolas" pitchFamily="49" charset="0"/>
                <a:ea typeface="仿宋" pitchFamily="49" charset="-122"/>
                <a:cs typeface="Consolas" pitchFamily="49" charset="0"/>
              </a:rPr>
              <a:t>查找成功</a:t>
            </a:r>
          </a:p>
        </p:txBody>
      </p:sp>
      <p:sp>
        <p:nvSpPr>
          <p:cNvPr id="50" name="灯片编号占位符 49"/>
          <p:cNvSpPr>
            <a:spLocks noGrp="1"/>
          </p:cNvSpPr>
          <p:nvPr>
            <p:ph type="sldNum" sz="quarter" idx="12"/>
          </p:nvPr>
        </p:nvSpPr>
        <p:spPr/>
        <p:txBody>
          <a:bodyPr/>
          <a:lstStyle/>
          <a:p>
            <a:fld id="{7AF016A1-9F15-429F-9EFD-84004B73C732}" type="slidenum">
              <a:rPr lang="en-US" altLang="zh-CN" smtClean="0"/>
              <a:pPr/>
              <a:t>13</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4132 0.00856 C -0.08802 0.00717 -0.26319 0.00162 -0.32153 -0.00023 " pathEditMode="relative" rAng="0" ptsTypes="aa">
                                      <p:cBhvr>
                                        <p:cTn id="24" dur="2000" fill="hold"/>
                                        <p:tgtEl>
                                          <p:spTgt spid="30"/>
                                        </p:tgtEl>
                                        <p:attrNameLst>
                                          <p:attrName>ppt_x</p:attrName>
                                          <p:attrName>ppt_y</p:attrName>
                                        </p:attrNameLst>
                                      </p:cBhvr>
                                      <p:rCtr x="-140" y="-4"/>
                                    </p:animMotion>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31"/>
                                        </p:tgtEl>
                                      </p:cBhvr>
                                    </p:animEffect>
                                    <p:set>
                                      <p:cBhvr>
                                        <p:cTn id="29" dur="1" fill="hold">
                                          <p:stCondLst>
                                            <p:cond delay="499"/>
                                          </p:stCondLst>
                                        </p:cTn>
                                        <p:tgtEl>
                                          <p:spTgt spid="31"/>
                                        </p:tgtEl>
                                        <p:attrNameLst>
                                          <p:attrName>style.visibility</p:attrName>
                                        </p:attrNameLst>
                                      </p:cBhvr>
                                      <p:to>
                                        <p:strVal val="hidden"/>
                                      </p:to>
                                    </p:set>
                                  </p:childTnLst>
                                </p:cTn>
                              </p:par>
                            </p:childTnLst>
                          </p:cTn>
                        </p:par>
                        <p:par>
                          <p:cTn id="30" fill="hold">
                            <p:stCondLst>
                              <p:cond delay="500"/>
                            </p:stCondLst>
                            <p:childTnLst>
                              <p:par>
                                <p:cTn id="31" presetID="22" presetClass="exit" presetSubtype="4" fill="hold" grpId="1" nodeType="afterEffect">
                                  <p:stCondLst>
                                    <p:cond delay="0"/>
                                  </p:stCondLst>
                                  <p:childTnLst>
                                    <p:animEffect transition="out" filter="wipe(down)">
                                      <p:cBhvr>
                                        <p:cTn id="32" dur="500"/>
                                        <p:tgtEl>
                                          <p:spTgt spid="28"/>
                                        </p:tgtEl>
                                      </p:cBhvr>
                                    </p:animEffect>
                                    <p:set>
                                      <p:cBhvr>
                                        <p:cTn id="33" dur="1" fill="hold">
                                          <p:stCondLst>
                                            <p:cond delay="499"/>
                                          </p:stCondLst>
                                        </p:cTn>
                                        <p:tgtEl>
                                          <p:spTgt spid="28"/>
                                        </p:tgtEl>
                                        <p:attrNameLst>
                                          <p:attrName>style.visibility</p:attrName>
                                        </p:attrNameLst>
                                      </p:cBhvr>
                                      <p:to>
                                        <p:strVal val="hidden"/>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02864 -0.00324 C 0.03628 -0.00277 0.06527 -0.00092 0.07482 -0.00023 " pathEditMode="relative" rAng="0" ptsTypes="aa">
                                      <p:cBhvr>
                                        <p:cTn id="44" dur="2000" fill="hold"/>
                                        <p:tgtEl>
                                          <p:spTgt spid="29"/>
                                        </p:tgtEl>
                                        <p:attrNameLst>
                                          <p:attrName>ppt_x</p:attrName>
                                          <p:attrName>ppt_y</p:attrName>
                                        </p:attrNameLst>
                                      </p:cBhvr>
                                      <p:rCtr x="23" y="1"/>
                                    </p:animMotion>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nodeType="clickEffect">
                                  <p:stCondLst>
                                    <p:cond delay="0"/>
                                  </p:stCondLst>
                                  <p:childTnLst>
                                    <p:animEffect transition="out" filter="wipe(down)">
                                      <p:cBhvr>
                                        <p:cTn id="48" dur="500"/>
                                        <p:tgtEl>
                                          <p:spTgt spid="35"/>
                                        </p:tgtEl>
                                      </p:cBhvr>
                                    </p:animEffect>
                                    <p:set>
                                      <p:cBhvr>
                                        <p:cTn id="49" dur="1" fill="hold">
                                          <p:stCondLst>
                                            <p:cond delay="499"/>
                                          </p:stCondLst>
                                        </p:cTn>
                                        <p:tgtEl>
                                          <p:spTgt spid="35"/>
                                        </p:tgtEl>
                                        <p:attrNameLst>
                                          <p:attrName>style.visibility</p:attrName>
                                        </p:attrNameLst>
                                      </p:cBhvr>
                                      <p:to>
                                        <p:strVal val="hidden"/>
                                      </p:to>
                                    </p:set>
                                  </p:childTnLst>
                                </p:cTn>
                              </p:par>
                            </p:childTnLst>
                          </p:cTn>
                        </p:par>
                        <p:par>
                          <p:cTn id="50" fill="hold">
                            <p:stCondLst>
                              <p:cond delay="500"/>
                            </p:stCondLst>
                            <p:childTnLst>
                              <p:par>
                                <p:cTn id="51" presetID="22" presetClass="exit" presetSubtype="4" fill="hold" grpId="1" nodeType="afterEffect">
                                  <p:stCondLst>
                                    <p:cond delay="0"/>
                                  </p:stCondLst>
                                  <p:childTnLst>
                                    <p:animEffect transition="out" filter="wipe(down)">
                                      <p:cBhvr>
                                        <p:cTn id="52" dur="500"/>
                                        <p:tgtEl>
                                          <p:spTgt spid="38"/>
                                        </p:tgtEl>
                                      </p:cBhvr>
                                    </p:animEffect>
                                    <p:set>
                                      <p:cBhvr>
                                        <p:cTn id="53" dur="1" fill="hold">
                                          <p:stCondLst>
                                            <p:cond delay="499"/>
                                          </p:stCondLst>
                                        </p:cTn>
                                        <p:tgtEl>
                                          <p:spTgt spid="38"/>
                                        </p:tgtEl>
                                        <p:attrNameLst>
                                          <p:attrName>style.visibility</p:attrName>
                                        </p:attrNameLst>
                                      </p:cBhvr>
                                      <p:to>
                                        <p:strVal val="hidden"/>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4" grpId="0"/>
      <p:bldP spid="38" grpId="0" animBg="1"/>
      <p:bldP spid="38" grpId="1" animBg="1"/>
      <p:bldP spid="42" grpId="0" animBg="1"/>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47593"/>
            <a:ext cx="8429684" cy="458211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BinSearch1</a:t>
            </a:r>
            <a:r>
              <a:rPr lang="en-US" altLang="zh-CN" sz="1800" smtClean="0">
                <a:solidFill>
                  <a:srgbClr val="0000FF"/>
                </a:solidFill>
                <a:latin typeface="Consolas" pitchFamily="49" charset="0"/>
                <a:ea typeface="仿宋" pitchFamily="49" charset="-122"/>
                <a:cs typeface="Consolas" pitchFamily="49" charset="0"/>
              </a:rPr>
              <a:t>(vector&lt;int&gt;&amp; R,int 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拆半查找非递归算法</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int n=R.size();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int low=0,high=n-1;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(low&lt;=high)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当前区间非空时</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int mid=(low+high)/2;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求查找区间的中间位置</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k==R[mid]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查找成功返回其序号</a:t>
            </a:r>
            <a:r>
              <a:rPr lang="en-US" altLang="zh-CN" sz="1800" smtClean="0">
                <a:solidFill>
                  <a:schemeClr val="bg1">
                    <a:lumMod val="50000"/>
                  </a:schemeClr>
                </a:solidFill>
                <a:latin typeface="Consolas" pitchFamily="49" charset="0"/>
                <a:ea typeface="仿宋" pitchFamily="49" charset="-122"/>
                <a:cs typeface="Consolas" pitchFamily="49" charset="0"/>
              </a:rPr>
              <a:t>mid</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mid;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k&lt;R[mid]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继续在</a:t>
            </a:r>
            <a:r>
              <a:rPr lang="en-US" altLang="zh-CN" sz="1800" smtClean="0">
                <a:solidFill>
                  <a:schemeClr val="bg1">
                    <a:lumMod val="50000"/>
                  </a:schemeClr>
                </a:solidFill>
                <a:latin typeface="Consolas" pitchFamily="49" charset="0"/>
                <a:ea typeface="仿宋" pitchFamily="49" charset="-122"/>
                <a:cs typeface="Consolas" pitchFamily="49" charset="0"/>
              </a:rPr>
              <a:t>R[low..mid-1]</a:t>
            </a:r>
            <a:r>
              <a:rPr lang="zh-CN" altLang="zh-CN" sz="1800" smtClean="0">
                <a:solidFill>
                  <a:schemeClr val="bg1">
                    <a:lumMod val="50000"/>
                  </a:schemeClr>
                </a:solidFill>
                <a:latin typeface="Consolas" pitchFamily="49" charset="0"/>
                <a:ea typeface="仿宋" pitchFamily="49" charset="-122"/>
                <a:cs typeface="Consolas" pitchFamily="49" charset="0"/>
              </a:rPr>
              <a:t>中查找</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high=mid-1;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chemeClr val="bg1">
                    <a:lumMod val="50000"/>
                  </a:schemeClr>
                </a:solidFill>
                <a:latin typeface="Consolas" pitchFamily="49" charset="0"/>
                <a:ea typeface="仿宋" pitchFamily="49" charset="-122"/>
                <a:cs typeface="Consolas" pitchFamily="49" charset="0"/>
              </a:rPr>
              <a:t>//k&gt;R[mid]</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low=mid+1;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继续在</a:t>
            </a:r>
            <a:r>
              <a:rPr lang="en-US" altLang="zh-CN" sz="1800" smtClean="0">
                <a:solidFill>
                  <a:schemeClr val="bg1">
                    <a:lumMod val="50000"/>
                  </a:schemeClr>
                </a:solidFill>
                <a:latin typeface="Consolas" pitchFamily="49" charset="0"/>
                <a:ea typeface="仿宋" pitchFamily="49" charset="-122"/>
                <a:cs typeface="Consolas" pitchFamily="49" charset="0"/>
              </a:rPr>
              <a:t>R[mid+1..high]</a:t>
            </a:r>
            <a:r>
              <a:rPr lang="zh-CN" altLang="zh-CN" sz="1800" smtClean="0">
                <a:solidFill>
                  <a:schemeClr val="bg1">
                    <a:lumMod val="50000"/>
                  </a:schemeClr>
                </a:solidFill>
                <a:latin typeface="Consolas" pitchFamily="49" charset="0"/>
                <a:ea typeface="仿宋" pitchFamily="49" charset="-122"/>
                <a:cs typeface="Consolas" pitchFamily="49" charset="0"/>
              </a:rPr>
              <a:t>中查找</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当前查找区间空时返回</a:t>
            </a:r>
            <a:r>
              <a:rPr lang="en-US" altLang="zh-CN" sz="1800" smtClean="0">
                <a:solidFill>
                  <a:schemeClr val="bg1">
                    <a:lumMod val="50000"/>
                  </a:schemeClr>
                </a:solidFill>
                <a:latin typeface="Consolas" pitchFamily="49" charset="0"/>
                <a:ea typeface="仿宋" pitchFamily="49" charset="-122"/>
                <a:cs typeface="Consolas" pitchFamily="49" charset="0"/>
              </a:rPr>
              <a:t>-1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14</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357166"/>
            <a:ext cx="8572560" cy="606162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BinSearch2</a:t>
            </a:r>
            <a:r>
              <a:rPr lang="en-US" altLang="zh-CN" sz="1800" smtClean="0">
                <a:solidFill>
                  <a:srgbClr val="0000FF"/>
                </a:solidFill>
                <a:latin typeface="Consolas" pitchFamily="49" charset="0"/>
                <a:ea typeface="仿宋" pitchFamily="49" charset="-122"/>
                <a:cs typeface="Consolas" pitchFamily="49" charset="0"/>
              </a:rPr>
              <a:t>(vector&lt;int&gt;&amp; R,int k)		</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拆半查找递归算法</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BinSearch21</a:t>
            </a:r>
            <a:r>
              <a:rPr lang="en-US" altLang="zh-CN" sz="1800" smtClean="0">
                <a:solidFill>
                  <a:srgbClr val="0000FF"/>
                </a:solidFill>
                <a:latin typeface="Consolas" pitchFamily="49" charset="0"/>
                <a:ea typeface="仿宋" pitchFamily="49" charset="-122"/>
                <a:cs typeface="Consolas" pitchFamily="49" charset="0"/>
              </a:rPr>
              <a:t>(R,0,R.size()-1,k);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p>
          <a:p>
            <a:pPr algn="l">
              <a:lnSpc>
                <a:spcPts val="2500"/>
              </a:lnSpc>
              <a:spcBef>
                <a:spcPts val="0"/>
              </a:spcBef>
            </a:pP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BinSearch21</a:t>
            </a:r>
            <a:r>
              <a:rPr lang="en-US" altLang="zh-CN" sz="1800" smtClean="0">
                <a:solidFill>
                  <a:srgbClr val="0000FF"/>
                </a:solidFill>
                <a:latin typeface="Consolas" pitchFamily="49" charset="0"/>
                <a:ea typeface="仿宋" pitchFamily="49" charset="-122"/>
                <a:cs typeface="Consolas" pitchFamily="49" charset="0"/>
              </a:rPr>
              <a:t>(vector&lt;int&gt;&amp; R,int low,int high,int k)</a:t>
            </a:r>
          </a:p>
          <a:p>
            <a:pPr algn="l">
              <a:lnSpc>
                <a:spcPts val="25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被</a:t>
            </a:r>
            <a:r>
              <a:rPr lang="en-US" altLang="zh-CN" sz="1800" smtClean="0">
                <a:solidFill>
                  <a:srgbClr val="C00000"/>
                </a:solidFill>
                <a:latin typeface="Consolas" pitchFamily="49" charset="0"/>
                <a:ea typeface="仿宋" pitchFamily="49" charset="-122"/>
                <a:cs typeface="Consolas" pitchFamily="49" charset="0"/>
              </a:rPr>
              <a:t>BinSearch2</a:t>
            </a:r>
            <a:r>
              <a:rPr lang="zh-CN" altLang="zh-CN" sz="1800" smtClean="0">
                <a:solidFill>
                  <a:srgbClr val="C00000"/>
                </a:solidFill>
                <a:latin typeface="Consolas" pitchFamily="49" charset="0"/>
                <a:ea typeface="仿宋" pitchFamily="49" charset="-122"/>
                <a:cs typeface="Consolas" pitchFamily="49" charset="0"/>
              </a:rPr>
              <a:t>方法调用</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(low&lt;=high)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当前查找区间非空时</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int mid=(low+high)/2;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求查找区间的中间位置</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(k==R[mid])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查找成功返回其序号</a:t>
            </a:r>
            <a:r>
              <a:rPr lang="en-US" altLang="zh-CN" sz="1800" smtClean="0">
                <a:solidFill>
                  <a:schemeClr val="bg1">
                    <a:lumMod val="65000"/>
                  </a:schemeClr>
                </a:solidFill>
                <a:latin typeface="Consolas" pitchFamily="49" charset="0"/>
                <a:ea typeface="仿宋" pitchFamily="49" charset="-122"/>
                <a:cs typeface="Consolas" pitchFamily="49" charset="0"/>
              </a:rPr>
              <a:t>mid</a:t>
            </a:r>
            <a:endParaRPr lang="zh-CN" altLang="zh-CN" sz="1800" smtClean="0">
              <a:solidFill>
                <a:schemeClr val="bg1">
                  <a:lumMod val="65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mid;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(k&lt;R[mid])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递归在左区间中查找</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BinSearch21</a:t>
            </a:r>
            <a:r>
              <a:rPr lang="en-US" altLang="zh-CN" sz="1800" smtClean="0">
                <a:solidFill>
                  <a:srgbClr val="0000FF"/>
                </a:solidFill>
                <a:latin typeface="Consolas" pitchFamily="49" charset="0"/>
                <a:ea typeface="仿宋" pitchFamily="49" charset="-122"/>
                <a:cs typeface="Consolas" pitchFamily="49" charset="0"/>
              </a:rPr>
              <a:t>(R,low,mid-1,k);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chemeClr val="bg1">
                    <a:lumMod val="65000"/>
                  </a:schemeClr>
                </a:solidFill>
                <a:latin typeface="Consolas" pitchFamily="49" charset="0"/>
                <a:ea typeface="仿宋" pitchFamily="49" charset="-122"/>
                <a:cs typeface="Consolas" pitchFamily="49" charset="0"/>
              </a:rPr>
              <a:t>//k&gt;R[mid],</a:t>
            </a:r>
            <a:r>
              <a:rPr lang="zh-CN" altLang="zh-CN" sz="1800" smtClean="0">
                <a:solidFill>
                  <a:schemeClr val="bg1">
                    <a:lumMod val="65000"/>
                  </a:schemeClr>
                </a:solidFill>
                <a:latin typeface="Consolas" pitchFamily="49" charset="0"/>
                <a:ea typeface="仿宋" pitchFamily="49" charset="-122"/>
                <a:cs typeface="Consolas" pitchFamily="49" charset="0"/>
              </a:rPr>
              <a:t>递归在右区间中查找</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BinSearch21</a:t>
            </a:r>
            <a:r>
              <a:rPr lang="en-US" altLang="zh-CN" sz="1800" smtClean="0">
                <a:solidFill>
                  <a:srgbClr val="0000FF"/>
                </a:solidFill>
                <a:latin typeface="Consolas" pitchFamily="49" charset="0"/>
                <a:ea typeface="仿宋" pitchFamily="49" charset="-122"/>
                <a:cs typeface="Consolas" pitchFamily="49" charset="0"/>
              </a:rPr>
              <a:t>(R,mid+1,high,k);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else return -1;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当前查找区间空时返回</a:t>
            </a:r>
            <a:r>
              <a:rPr lang="en-US" altLang="zh-CN" sz="1800" smtClean="0">
                <a:solidFill>
                  <a:schemeClr val="bg1">
                    <a:lumMod val="65000"/>
                  </a:schemeClr>
                </a:solidFill>
                <a:latin typeface="Consolas" pitchFamily="49" charset="0"/>
                <a:ea typeface="仿宋" pitchFamily="49" charset="-122"/>
                <a:cs typeface="Consolas" pitchFamily="49" charset="0"/>
              </a:rPr>
              <a:t>-1</a:t>
            </a:r>
            <a:endParaRPr lang="zh-CN" altLang="zh-CN" sz="1800" smtClean="0">
              <a:solidFill>
                <a:schemeClr val="bg1">
                  <a:lumMod val="65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15</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814312"/>
            <a:ext cx="771530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具有</a:t>
            </a:r>
            <a:r>
              <a:rPr lang="en-US" altLang="zh-CN" sz="2000" smtClean="0">
                <a:solidFill>
                  <a:srgbClr val="0000FF"/>
                </a:solidFill>
                <a:latin typeface="Consolas" pitchFamily="49" charset="0"/>
                <a:ea typeface="仿宋" pitchFamily="49" charset="-122"/>
                <a:cs typeface="Consolas" pitchFamily="49" charset="0"/>
              </a:rPr>
              <a:t>11</a:t>
            </a:r>
            <a:r>
              <a:rPr lang="zh-CN" altLang="zh-CN" sz="2000" smtClean="0">
                <a:solidFill>
                  <a:srgbClr val="0000FF"/>
                </a:solidFill>
                <a:latin typeface="Consolas" pitchFamily="49" charset="0"/>
                <a:ea typeface="仿宋" pitchFamily="49" charset="-122"/>
                <a:cs typeface="Consolas" pitchFamily="49" charset="0"/>
              </a:rPr>
              <a:t>个元素（</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[0..10]</a:t>
            </a:r>
            <a:r>
              <a:rPr lang="zh-CN" altLang="zh-CN" sz="2000" smtClean="0">
                <a:solidFill>
                  <a:srgbClr val="0000FF"/>
                </a:solidFill>
                <a:latin typeface="Consolas" pitchFamily="49" charset="0"/>
                <a:ea typeface="仿宋" pitchFamily="49" charset="-122"/>
                <a:cs typeface="Consolas" pitchFamily="49" charset="0"/>
              </a:rPr>
              <a:t>）的有序表可用</a:t>
            </a:r>
            <a:r>
              <a:rPr lang="zh-CN" altLang="en-US" sz="2000" smtClean="0">
                <a:solidFill>
                  <a:srgbClr val="0000FF"/>
                </a:solidFill>
                <a:latin typeface="Consolas" pitchFamily="49" charset="0"/>
                <a:ea typeface="仿宋" pitchFamily="49" charset="-122"/>
                <a:cs typeface="Consolas" pitchFamily="49" charset="0"/>
              </a:rPr>
              <a:t>下</a:t>
            </a:r>
            <a:r>
              <a:rPr lang="zh-CN" altLang="zh-CN" sz="2000" smtClean="0">
                <a:solidFill>
                  <a:srgbClr val="0000FF"/>
                </a:solidFill>
                <a:latin typeface="Consolas" pitchFamily="49" charset="0"/>
                <a:ea typeface="仿宋" pitchFamily="49" charset="-122"/>
                <a:cs typeface="Consolas" pitchFamily="49" charset="0"/>
              </a:rPr>
              <a:t>图的判定树来表示</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31848" name="Rectangle 104"/>
          <p:cNvSpPr>
            <a:spLocks noChangeArrowheads="1"/>
          </p:cNvSpPr>
          <p:nvPr/>
        </p:nvSpPr>
        <p:spPr bwMode="auto">
          <a:xfrm>
            <a:off x="0" y="279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9" name="组合 108"/>
          <p:cNvGrpSpPr/>
          <p:nvPr/>
        </p:nvGrpSpPr>
        <p:grpSpPr>
          <a:xfrm>
            <a:off x="933730" y="1350972"/>
            <a:ext cx="7424484" cy="3786213"/>
            <a:chOff x="933730" y="1071547"/>
            <a:chExt cx="7424484" cy="3786213"/>
          </a:xfrm>
        </p:grpSpPr>
        <p:sp>
          <p:nvSpPr>
            <p:cNvPr id="31846" name="Freeform 102"/>
            <p:cNvSpPr>
              <a:spLocks/>
            </p:cNvSpPr>
            <p:nvPr/>
          </p:nvSpPr>
          <p:spPr bwMode="auto">
            <a:xfrm>
              <a:off x="1357290" y="3032648"/>
              <a:ext cx="254478" cy="539228"/>
            </a:xfrm>
            <a:custGeom>
              <a:avLst/>
              <a:gdLst/>
              <a:ahLst/>
              <a:cxnLst>
                <a:cxn ang="0">
                  <a:pos x="440" y="0"/>
                </a:cxn>
                <a:cxn ang="0">
                  <a:pos x="0" y="475"/>
                </a:cxn>
              </a:cxnLst>
              <a:rect l="0" t="0" r="r" b="b"/>
              <a:pathLst>
                <a:path w="440" h="475">
                  <a:moveTo>
                    <a:pt x="440" y="0"/>
                  </a:moveTo>
                  <a:lnTo>
                    <a:pt x="0" y="4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5" name="Line 101"/>
            <p:cNvSpPr>
              <a:spLocks noChangeShapeType="1"/>
            </p:cNvSpPr>
            <p:nvPr/>
          </p:nvSpPr>
          <p:spPr bwMode="auto">
            <a:xfrm flipH="1">
              <a:off x="1858965" y="2266340"/>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4" name="Freeform 100"/>
            <p:cNvSpPr>
              <a:spLocks/>
            </p:cNvSpPr>
            <p:nvPr/>
          </p:nvSpPr>
          <p:spPr bwMode="auto">
            <a:xfrm>
              <a:off x="4847996" y="3066108"/>
              <a:ext cx="260150" cy="485689"/>
            </a:xfrm>
            <a:custGeom>
              <a:avLst/>
              <a:gdLst/>
              <a:ahLst/>
              <a:cxnLst>
                <a:cxn ang="0">
                  <a:pos x="240" y="0"/>
                </a:cxn>
                <a:cxn ang="0">
                  <a:pos x="0" y="450"/>
                </a:cxn>
              </a:cxnLst>
              <a:rect l="0" t="0" r="r" b="b"/>
              <a:pathLst>
                <a:path w="240" h="450">
                  <a:moveTo>
                    <a:pt x="240" y="0"/>
                  </a:moveTo>
                  <a:lnTo>
                    <a:pt x="0" y="45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3" name="Line 99"/>
            <p:cNvSpPr>
              <a:spLocks noChangeShapeType="1"/>
            </p:cNvSpPr>
            <p:nvPr/>
          </p:nvSpPr>
          <p:spPr bwMode="auto">
            <a:xfrm flipH="1">
              <a:off x="5288416" y="2272816"/>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2" name="Freeform 98"/>
            <p:cNvSpPr>
              <a:spLocks/>
            </p:cNvSpPr>
            <p:nvPr/>
          </p:nvSpPr>
          <p:spPr bwMode="auto">
            <a:xfrm>
              <a:off x="2843199" y="2276466"/>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1" name="Line 97"/>
            <p:cNvSpPr>
              <a:spLocks noChangeShapeType="1"/>
            </p:cNvSpPr>
            <p:nvPr/>
          </p:nvSpPr>
          <p:spPr bwMode="auto">
            <a:xfrm flipH="1">
              <a:off x="5168596" y="3760103"/>
              <a:ext cx="345428" cy="57635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0" name="Line 96"/>
            <p:cNvSpPr>
              <a:spLocks noChangeShapeType="1"/>
            </p:cNvSpPr>
            <p:nvPr/>
          </p:nvSpPr>
          <p:spPr bwMode="auto">
            <a:xfrm>
              <a:off x="5708327" y="3727724"/>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9" name="Line 95"/>
            <p:cNvSpPr>
              <a:spLocks noChangeShapeType="1"/>
            </p:cNvSpPr>
            <p:nvPr/>
          </p:nvSpPr>
          <p:spPr bwMode="auto">
            <a:xfrm flipH="1">
              <a:off x="3467361" y="3714752"/>
              <a:ext cx="318820" cy="62170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8" name="Line 94"/>
            <p:cNvSpPr>
              <a:spLocks noChangeShapeType="1"/>
            </p:cNvSpPr>
            <p:nvPr/>
          </p:nvSpPr>
          <p:spPr bwMode="auto">
            <a:xfrm>
              <a:off x="4008174" y="3727724"/>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7" name="Line 93"/>
            <p:cNvSpPr>
              <a:spLocks noChangeShapeType="1"/>
            </p:cNvSpPr>
            <p:nvPr/>
          </p:nvSpPr>
          <p:spPr bwMode="auto">
            <a:xfrm flipH="1">
              <a:off x="1571603" y="3742835"/>
              <a:ext cx="288440" cy="54342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6" name="Freeform 92"/>
            <p:cNvSpPr>
              <a:spLocks/>
            </p:cNvSpPr>
            <p:nvPr/>
          </p:nvSpPr>
          <p:spPr bwMode="auto">
            <a:xfrm>
              <a:off x="2138546" y="3744993"/>
              <a:ext cx="234243" cy="542892"/>
            </a:xfrm>
            <a:custGeom>
              <a:avLst/>
              <a:gdLst/>
              <a:ahLst/>
              <a:cxnLst>
                <a:cxn ang="0">
                  <a:pos x="0" y="0"/>
                </a:cxn>
                <a:cxn ang="0">
                  <a:pos x="217" y="502"/>
                </a:cxn>
              </a:cxnLst>
              <a:rect l="0" t="0" r="r" b="b"/>
              <a:pathLst>
                <a:path w="217" h="502">
                  <a:moveTo>
                    <a:pt x="0" y="0"/>
                  </a:moveTo>
                  <a:lnTo>
                    <a:pt x="217" y="5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5" name="Line 91"/>
            <p:cNvSpPr>
              <a:spLocks noChangeShapeType="1"/>
            </p:cNvSpPr>
            <p:nvPr/>
          </p:nvSpPr>
          <p:spPr bwMode="auto">
            <a:xfrm flipH="1">
              <a:off x="2928926" y="3053156"/>
              <a:ext cx="318226" cy="51872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4" name="Line 90"/>
            <p:cNvSpPr>
              <a:spLocks noChangeShapeType="1"/>
            </p:cNvSpPr>
            <p:nvPr/>
          </p:nvSpPr>
          <p:spPr bwMode="auto">
            <a:xfrm>
              <a:off x="3522416" y="3036967"/>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3" name="Freeform 89"/>
            <p:cNvSpPr>
              <a:spLocks/>
            </p:cNvSpPr>
            <p:nvPr/>
          </p:nvSpPr>
          <p:spPr bwMode="auto">
            <a:xfrm>
              <a:off x="5358581" y="3112518"/>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2" name="Freeform 88"/>
            <p:cNvSpPr>
              <a:spLocks/>
            </p:cNvSpPr>
            <p:nvPr/>
          </p:nvSpPr>
          <p:spPr bwMode="auto">
            <a:xfrm>
              <a:off x="6443441" y="3089853"/>
              <a:ext cx="226687" cy="445754"/>
            </a:xfrm>
            <a:custGeom>
              <a:avLst/>
              <a:gdLst/>
              <a:ahLst/>
              <a:cxnLst>
                <a:cxn ang="0">
                  <a:pos x="210" y="0"/>
                </a:cxn>
                <a:cxn ang="0">
                  <a:pos x="0" y="413"/>
                </a:cxn>
              </a:cxnLst>
              <a:rect l="0" t="0" r="r" b="b"/>
              <a:pathLst>
                <a:path w="210" h="413">
                  <a:moveTo>
                    <a:pt x="210" y="0"/>
                  </a:moveTo>
                  <a:lnTo>
                    <a:pt x="0" y="4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1" name="Line 87"/>
            <p:cNvSpPr>
              <a:spLocks noChangeShapeType="1"/>
            </p:cNvSpPr>
            <p:nvPr/>
          </p:nvSpPr>
          <p:spPr bwMode="auto">
            <a:xfrm>
              <a:off x="6865510" y="3093091"/>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0" name="Oval 86"/>
            <p:cNvSpPr>
              <a:spLocks noChangeArrowheads="1"/>
            </p:cNvSpPr>
            <p:nvPr/>
          </p:nvSpPr>
          <p:spPr bwMode="auto">
            <a:xfrm>
              <a:off x="4068624" y="1353246"/>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31829" name="Oval 85"/>
            <p:cNvSpPr>
              <a:spLocks noChangeArrowheads="1"/>
            </p:cNvSpPr>
            <p:nvPr/>
          </p:nvSpPr>
          <p:spPr bwMode="auto">
            <a:xfrm>
              <a:off x="2480735" y="2025655"/>
              <a:ext cx="38968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1828" name="Oval 84"/>
            <p:cNvSpPr>
              <a:spLocks noChangeArrowheads="1"/>
            </p:cNvSpPr>
            <p:nvPr/>
          </p:nvSpPr>
          <p:spPr bwMode="auto">
            <a:xfrm>
              <a:off x="5726678" y="2019179"/>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31827" name="Oval 83"/>
            <p:cNvSpPr>
              <a:spLocks noChangeArrowheads="1"/>
            </p:cNvSpPr>
            <p:nvPr/>
          </p:nvSpPr>
          <p:spPr bwMode="auto">
            <a:xfrm>
              <a:off x="1547000" y="2788726"/>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31826" name="Oval 82"/>
            <p:cNvSpPr>
              <a:spLocks noChangeArrowheads="1"/>
            </p:cNvSpPr>
            <p:nvPr/>
          </p:nvSpPr>
          <p:spPr bwMode="auto">
            <a:xfrm>
              <a:off x="3220167" y="2781171"/>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1825" name="Oval 81"/>
            <p:cNvSpPr>
              <a:spLocks noChangeArrowheads="1"/>
            </p:cNvSpPr>
            <p:nvPr/>
          </p:nvSpPr>
          <p:spPr bwMode="auto">
            <a:xfrm>
              <a:off x="5041219" y="2795202"/>
              <a:ext cx="387527"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31824" name="Oval 80"/>
            <p:cNvSpPr>
              <a:spLocks noChangeArrowheads="1"/>
            </p:cNvSpPr>
            <p:nvPr/>
          </p:nvSpPr>
          <p:spPr bwMode="auto">
            <a:xfrm>
              <a:off x="6551387" y="2787646"/>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31823" name="Text Box 79"/>
            <p:cNvSpPr txBox="1">
              <a:spLocks noChangeArrowheads="1"/>
            </p:cNvSpPr>
            <p:nvPr/>
          </p:nvSpPr>
          <p:spPr bwMode="auto">
            <a:xfrm>
              <a:off x="933730" y="3542083"/>
              <a:ext cx="637874"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31822" name="Oval 78"/>
            <p:cNvSpPr>
              <a:spLocks noChangeArrowheads="1"/>
            </p:cNvSpPr>
            <p:nvPr/>
          </p:nvSpPr>
          <p:spPr bwMode="auto">
            <a:xfrm>
              <a:off x="1806071" y="3480562"/>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1821" name="Text Box 77"/>
            <p:cNvSpPr txBox="1">
              <a:spLocks noChangeArrowheads="1"/>
            </p:cNvSpPr>
            <p:nvPr/>
          </p:nvSpPr>
          <p:spPr bwMode="auto">
            <a:xfrm>
              <a:off x="2681758" y="3538845"/>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1820" name="Oval 76"/>
            <p:cNvSpPr>
              <a:spLocks noChangeArrowheads="1"/>
            </p:cNvSpPr>
            <p:nvPr/>
          </p:nvSpPr>
          <p:spPr bwMode="auto">
            <a:xfrm>
              <a:off x="3689733" y="3476245"/>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1819" name="Text Box 75"/>
            <p:cNvSpPr txBox="1">
              <a:spLocks noChangeArrowheads="1"/>
            </p:cNvSpPr>
            <p:nvPr/>
          </p:nvSpPr>
          <p:spPr bwMode="auto">
            <a:xfrm>
              <a:off x="4528718" y="3542083"/>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31818" name="Oval 74"/>
            <p:cNvSpPr>
              <a:spLocks noChangeArrowheads="1"/>
            </p:cNvSpPr>
            <p:nvPr/>
          </p:nvSpPr>
          <p:spPr bwMode="auto">
            <a:xfrm>
              <a:off x="5400680" y="3480562"/>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31817" name="Text Box 73"/>
            <p:cNvSpPr txBox="1">
              <a:spLocks noChangeArrowheads="1"/>
            </p:cNvSpPr>
            <p:nvPr/>
          </p:nvSpPr>
          <p:spPr bwMode="auto">
            <a:xfrm>
              <a:off x="6137116" y="3538845"/>
              <a:ext cx="67232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31816" name="Oval 72"/>
            <p:cNvSpPr>
              <a:spLocks noChangeArrowheads="1"/>
            </p:cNvSpPr>
            <p:nvPr/>
          </p:nvSpPr>
          <p:spPr bwMode="auto">
            <a:xfrm>
              <a:off x="7065211" y="3476245"/>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31815" name="Text Box 71"/>
            <p:cNvSpPr txBox="1">
              <a:spLocks noChangeArrowheads="1"/>
            </p:cNvSpPr>
            <p:nvPr/>
          </p:nvSpPr>
          <p:spPr bwMode="auto">
            <a:xfrm>
              <a:off x="1264133" y="4298678"/>
              <a:ext cx="59322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1814" name="Text Box 70"/>
            <p:cNvSpPr txBox="1">
              <a:spLocks noChangeArrowheads="1"/>
            </p:cNvSpPr>
            <p:nvPr/>
          </p:nvSpPr>
          <p:spPr bwMode="auto">
            <a:xfrm>
              <a:off x="2122666" y="4298678"/>
              <a:ext cx="591946"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1813" name="Text Box 69"/>
            <p:cNvSpPr txBox="1">
              <a:spLocks noChangeArrowheads="1"/>
            </p:cNvSpPr>
            <p:nvPr/>
          </p:nvSpPr>
          <p:spPr bwMode="auto">
            <a:xfrm>
              <a:off x="3134051" y="4298678"/>
              <a:ext cx="60215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1812" name="Text Box 68"/>
            <p:cNvSpPr txBox="1">
              <a:spLocks noChangeArrowheads="1"/>
            </p:cNvSpPr>
            <p:nvPr/>
          </p:nvSpPr>
          <p:spPr bwMode="auto">
            <a:xfrm>
              <a:off x="4009496" y="4298678"/>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31811" name="Text Box 67"/>
            <p:cNvSpPr txBox="1">
              <a:spLocks noChangeArrowheads="1"/>
            </p:cNvSpPr>
            <p:nvPr/>
          </p:nvSpPr>
          <p:spPr bwMode="auto">
            <a:xfrm>
              <a:off x="4857953" y="4298678"/>
              <a:ext cx="60215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31810" name="Text Box 66"/>
            <p:cNvSpPr txBox="1">
              <a:spLocks noChangeArrowheads="1"/>
            </p:cNvSpPr>
            <p:nvPr/>
          </p:nvSpPr>
          <p:spPr bwMode="auto">
            <a:xfrm>
              <a:off x="5648120" y="4298678"/>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31809" name="Text Box 65"/>
            <p:cNvSpPr txBox="1">
              <a:spLocks noChangeArrowheads="1"/>
            </p:cNvSpPr>
            <p:nvPr/>
          </p:nvSpPr>
          <p:spPr bwMode="auto">
            <a:xfrm>
              <a:off x="6365710" y="4298678"/>
              <a:ext cx="831787"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31808" name="Text Box 64"/>
            <p:cNvSpPr txBox="1">
              <a:spLocks noChangeArrowheads="1"/>
            </p:cNvSpPr>
            <p:nvPr/>
          </p:nvSpPr>
          <p:spPr bwMode="auto">
            <a:xfrm>
              <a:off x="7329013" y="4298678"/>
              <a:ext cx="794791"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807" name="Freeform 63"/>
            <p:cNvSpPr>
              <a:spLocks/>
            </p:cNvSpPr>
            <p:nvPr/>
          </p:nvSpPr>
          <p:spPr bwMode="auto">
            <a:xfrm>
              <a:off x="2792700" y="1521618"/>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6" name="Freeform 62"/>
            <p:cNvSpPr>
              <a:spLocks/>
            </p:cNvSpPr>
            <p:nvPr/>
          </p:nvSpPr>
          <p:spPr bwMode="auto">
            <a:xfrm>
              <a:off x="4457230" y="1521618"/>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5" name="Freeform 61"/>
            <p:cNvSpPr>
              <a:spLocks/>
            </p:cNvSpPr>
            <p:nvPr/>
          </p:nvSpPr>
          <p:spPr bwMode="auto">
            <a:xfrm>
              <a:off x="6089377" y="2254468"/>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4" name="Freeform 60"/>
            <p:cNvSpPr>
              <a:spLocks/>
            </p:cNvSpPr>
            <p:nvPr/>
          </p:nvSpPr>
          <p:spPr bwMode="auto">
            <a:xfrm>
              <a:off x="7391208" y="3753627"/>
              <a:ext cx="242879" cy="518068"/>
            </a:xfrm>
            <a:custGeom>
              <a:avLst/>
              <a:gdLst/>
              <a:ahLst/>
              <a:cxnLst>
                <a:cxn ang="0">
                  <a:pos x="0" y="0"/>
                </a:cxn>
                <a:cxn ang="0">
                  <a:pos x="225" y="480"/>
                </a:cxn>
              </a:cxnLst>
              <a:rect l="0" t="0" r="r" b="b"/>
              <a:pathLst>
                <a:path w="225" h="480">
                  <a:moveTo>
                    <a:pt x="0" y="0"/>
                  </a:moveTo>
                  <a:lnTo>
                    <a:pt x="225" y="4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3" name="Freeform 59"/>
            <p:cNvSpPr>
              <a:spLocks/>
            </p:cNvSpPr>
            <p:nvPr/>
          </p:nvSpPr>
          <p:spPr bwMode="auto">
            <a:xfrm>
              <a:off x="6775915" y="3753627"/>
              <a:ext cx="341110" cy="550447"/>
            </a:xfrm>
            <a:custGeom>
              <a:avLst/>
              <a:gdLst/>
              <a:ahLst/>
              <a:cxnLst>
                <a:cxn ang="0">
                  <a:pos x="315" y="0"/>
                </a:cxn>
                <a:cxn ang="0">
                  <a:pos x="0" y="510"/>
                </a:cxn>
              </a:cxnLst>
              <a:rect l="0" t="0" r="r" b="b"/>
              <a:pathLst>
                <a:path w="315" h="510">
                  <a:moveTo>
                    <a:pt x="315" y="0"/>
                  </a:moveTo>
                  <a:lnTo>
                    <a:pt x="0" y="51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2" name="Line 58"/>
            <p:cNvSpPr>
              <a:spLocks noChangeShapeType="1"/>
            </p:cNvSpPr>
            <p:nvPr/>
          </p:nvSpPr>
          <p:spPr bwMode="auto">
            <a:xfrm>
              <a:off x="1849250" y="3118994"/>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1" name="Text Box 57"/>
            <p:cNvSpPr txBox="1">
              <a:spLocks noChangeArrowheads="1"/>
            </p:cNvSpPr>
            <p:nvPr/>
          </p:nvSpPr>
          <p:spPr bwMode="auto">
            <a:xfrm>
              <a:off x="3440377" y="1497873"/>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p>
          </p:txBody>
        </p:sp>
        <p:sp>
          <p:nvSpPr>
            <p:cNvPr id="31800" name="Text Box 56"/>
            <p:cNvSpPr txBox="1">
              <a:spLocks noChangeArrowheads="1"/>
            </p:cNvSpPr>
            <p:nvPr/>
          </p:nvSpPr>
          <p:spPr bwMode="auto">
            <a:xfrm>
              <a:off x="4845837" y="1497873"/>
              <a:ext cx="238561"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&gt;</a:t>
              </a:r>
            </a:p>
          </p:txBody>
        </p:sp>
        <p:sp>
          <p:nvSpPr>
            <p:cNvPr id="31799" name="Text Box 55"/>
            <p:cNvSpPr txBox="1">
              <a:spLocks noChangeArrowheads="1"/>
            </p:cNvSpPr>
            <p:nvPr/>
          </p:nvSpPr>
          <p:spPr bwMode="auto">
            <a:xfrm>
              <a:off x="4146345" y="1695386"/>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798" name="Text Box 54"/>
            <p:cNvSpPr txBox="1">
              <a:spLocks noChangeArrowheads="1"/>
            </p:cNvSpPr>
            <p:nvPr/>
          </p:nvSpPr>
          <p:spPr bwMode="auto">
            <a:xfrm>
              <a:off x="2191378" y="2162168"/>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p>
          </p:txBody>
        </p:sp>
        <p:sp>
          <p:nvSpPr>
            <p:cNvPr id="31797" name="Text Box 53"/>
            <p:cNvSpPr txBox="1">
              <a:spLocks noChangeArrowheads="1"/>
            </p:cNvSpPr>
            <p:nvPr/>
          </p:nvSpPr>
          <p:spPr bwMode="auto">
            <a:xfrm>
              <a:off x="2928926" y="2143116"/>
              <a:ext cx="238561"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&gt;</a:t>
              </a:r>
            </a:p>
          </p:txBody>
        </p:sp>
        <p:sp>
          <p:nvSpPr>
            <p:cNvPr id="31796" name="Text Box 52"/>
            <p:cNvSpPr txBox="1">
              <a:spLocks noChangeArrowheads="1"/>
            </p:cNvSpPr>
            <p:nvPr/>
          </p:nvSpPr>
          <p:spPr bwMode="auto">
            <a:xfrm>
              <a:off x="2555285" y="2314570"/>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795" name="Text Box 51"/>
            <p:cNvSpPr txBox="1">
              <a:spLocks noChangeArrowheads="1"/>
            </p:cNvSpPr>
            <p:nvPr/>
          </p:nvSpPr>
          <p:spPr bwMode="auto">
            <a:xfrm>
              <a:off x="1300781" y="3033706"/>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p>
          </p:txBody>
        </p:sp>
        <p:sp>
          <p:nvSpPr>
            <p:cNvPr id="31794" name="Text Box 50"/>
            <p:cNvSpPr txBox="1">
              <a:spLocks noChangeArrowheads="1"/>
            </p:cNvSpPr>
            <p:nvPr/>
          </p:nvSpPr>
          <p:spPr bwMode="auto">
            <a:xfrm>
              <a:off x="1900216" y="3022569"/>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&gt;</a:t>
              </a:r>
            </a:p>
          </p:txBody>
        </p:sp>
        <p:sp>
          <p:nvSpPr>
            <p:cNvPr id="31793" name="Text Box 49"/>
            <p:cNvSpPr txBox="1">
              <a:spLocks noChangeArrowheads="1"/>
            </p:cNvSpPr>
            <p:nvPr/>
          </p:nvSpPr>
          <p:spPr bwMode="auto">
            <a:xfrm>
              <a:off x="1607450" y="3115756"/>
              <a:ext cx="238561"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792" name="Text Box 48"/>
            <p:cNvSpPr txBox="1">
              <a:spLocks noChangeArrowheads="1"/>
            </p:cNvSpPr>
            <p:nvPr/>
          </p:nvSpPr>
          <p:spPr bwMode="auto">
            <a:xfrm>
              <a:off x="2977196" y="2947986"/>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p>
          </p:txBody>
        </p:sp>
        <p:sp>
          <p:nvSpPr>
            <p:cNvPr id="31791" name="Text Box 47"/>
            <p:cNvSpPr txBox="1">
              <a:spLocks noChangeArrowheads="1"/>
            </p:cNvSpPr>
            <p:nvPr/>
          </p:nvSpPr>
          <p:spPr bwMode="auto">
            <a:xfrm>
              <a:off x="3576631" y="2955894"/>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&gt;</a:t>
              </a:r>
            </a:p>
          </p:txBody>
        </p:sp>
        <p:sp>
          <p:nvSpPr>
            <p:cNvPr id="31790" name="Text Box 46"/>
            <p:cNvSpPr txBox="1">
              <a:spLocks noChangeArrowheads="1"/>
            </p:cNvSpPr>
            <p:nvPr/>
          </p:nvSpPr>
          <p:spPr bwMode="auto">
            <a:xfrm>
              <a:off x="3292491" y="307181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789" name="Text Box 45"/>
            <p:cNvSpPr txBox="1">
              <a:spLocks noChangeArrowheads="1"/>
            </p:cNvSpPr>
            <p:nvPr/>
          </p:nvSpPr>
          <p:spPr bwMode="auto">
            <a:xfrm>
              <a:off x="5406088" y="2214554"/>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p>
          </p:txBody>
        </p:sp>
        <p:sp>
          <p:nvSpPr>
            <p:cNvPr id="31788" name="Text Box 44"/>
            <p:cNvSpPr txBox="1">
              <a:spLocks noChangeArrowheads="1"/>
            </p:cNvSpPr>
            <p:nvPr/>
          </p:nvSpPr>
          <p:spPr bwMode="auto">
            <a:xfrm>
              <a:off x="6191906" y="2176450"/>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&gt;</a:t>
              </a:r>
            </a:p>
          </p:txBody>
        </p:sp>
        <p:sp>
          <p:nvSpPr>
            <p:cNvPr id="31787" name="Text Box 43"/>
            <p:cNvSpPr txBox="1">
              <a:spLocks noChangeArrowheads="1"/>
            </p:cNvSpPr>
            <p:nvPr/>
          </p:nvSpPr>
          <p:spPr bwMode="auto">
            <a:xfrm>
              <a:off x="5829227" y="2325116"/>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786" name="Text Box 42"/>
            <p:cNvSpPr txBox="1">
              <a:spLocks noChangeArrowheads="1"/>
            </p:cNvSpPr>
            <p:nvPr/>
          </p:nvSpPr>
          <p:spPr bwMode="auto">
            <a:xfrm>
              <a:off x="6406220" y="3062284"/>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p>
          </p:txBody>
        </p:sp>
        <p:sp>
          <p:nvSpPr>
            <p:cNvPr id="31785" name="Text Box 41"/>
            <p:cNvSpPr txBox="1">
              <a:spLocks noChangeArrowheads="1"/>
            </p:cNvSpPr>
            <p:nvPr/>
          </p:nvSpPr>
          <p:spPr bwMode="auto">
            <a:xfrm>
              <a:off x="6929454" y="3040535"/>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&gt;</a:t>
              </a:r>
            </a:p>
          </p:txBody>
        </p:sp>
        <p:sp>
          <p:nvSpPr>
            <p:cNvPr id="31784" name="Text Box 40"/>
            <p:cNvSpPr txBox="1">
              <a:spLocks noChangeArrowheads="1"/>
            </p:cNvSpPr>
            <p:nvPr/>
          </p:nvSpPr>
          <p:spPr bwMode="auto">
            <a:xfrm>
              <a:off x="6662950" y="3110289"/>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783" name="Text Box 39"/>
            <p:cNvSpPr txBox="1">
              <a:spLocks noChangeArrowheads="1"/>
            </p:cNvSpPr>
            <p:nvPr/>
          </p:nvSpPr>
          <p:spPr bwMode="auto">
            <a:xfrm>
              <a:off x="1600822" y="3681418"/>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p>
          </p:txBody>
        </p:sp>
        <p:sp>
          <p:nvSpPr>
            <p:cNvPr id="31782" name="Text Box 38"/>
            <p:cNvSpPr txBox="1">
              <a:spLocks noChangeArrowheads="1"/>
            </p:cNvSpPr>
            <p:nvPr/>
          </p:nvSpPr>
          <p:spPr bwMode="auto">
            <a:xfrm>
              <a:off x="2152634" y="3652840"/>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&gt;</a:t>
              </a:r>
            </a:p>
          </p:txBody>
        </p:sp>
        <p:sp>
          <p:nvSpPr>
            <p:cNvPr id="31781" name="Text Box 37"/>
            <p:cNvSpPr txBox="1">
              <a:spLocks noChangeArrowheads="1"/>
            </p:cNvSpPr>
            <p:nvPr/>
          </p:nvSpPr>
          <p:spPr bwMode="auto">
            <a:xfrm>
              <a:off x="1877127" y="378619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780" name="Text Box 36"/>
            <p:cNvSpPr txBox="1">
              <a:spLocks noChangeArrowheads="1"/>
            </p:cNvSpPr>
            <p:nvPr/>
          </p:nvSpPr>
          <p:spPr bwMode="auto">
            <a:xfrm>
              <a:off x="4820295" y="3040542"/>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p>
          </p:txBody>
        </p:sp>
        <p:sp>
          <p:nvSpPr>
            <p:cNvPr id="31779" name="Text Box 35"/>
            <p:cNvSpPr txBox="1">
              <a:spLocks noChangeArrowheads="1"/>
            </p:cNvSpPr>
            <p:nvPr/>
          </p:nvSpPr>
          <p:spPr bwMode="auto">
            <a:xfrm>
              <a:off x="5397642" y="302418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&gt;</a:t>
              </a:r>
            </a:p>
          </p:txBody>
        </p:sp>
        <p:sp>
          <p:nvSpPr>
            <p:cNvPr id="31778" name="Text Box 34"/>
            <p:cNvSpPr txBox="1">
              <a:spLocks noChangeArrowheads="1"/>
            </p:cNvSpPr>
            <p:nvPr/>
          </p:nvSpPr>
          <p:spPr bwMode="auto">
            <a:xfrm>
              <a:off x="5123893" y="3094007"/>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777" name="Text Box 33"/>
            <p:cNvSpPr txBox="1">
              <a:spLocks noChangeArrowheads="1"/>
            </p:cNvSpPr>
            <p:nvPr/>
          </p:nvSpPr>
          <p:spPr bwMode="auto">
            <a:xfrm>
              <a:off x="3491551" y="3714752"/>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p>
          </p:txBody>
        </p:sp>
        <p:sp>
          <p:nvSpPr>
            <p:cNvPr id="31776" name="Text Box 32"/>
            <p:cNvSpPr txBox="1">
              <a:spLocks noChangeArrowheads="1"/>
            </p:cNvSpPr>
            <p:nvPr/>
          </p:nvSpPr>
          <p:spPr bwMode="auto">
            <a:xfrm>
              <a:off x="4048766" y="3647545"/>
              <a:ext cx="237482" cy="1910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&gt;</a:t>
              </a:r>
            </a:p>
          </p:txBody>
        </p:sp>
        <p:sp>
          <p:nvSpPr>
            <p:cNvPr id="31775" name="Text Box 31"/>
            <p:cNvSpPr txBox="1">
              <a:spLocks noChangeArrowheads="1"/>
            </p:cNvSpPr>
            <p:nvPr/>
          </p:nvSpPr>
          <p:spPr bwMode="auto">
            <a:xfrm>
              <a:off x="3784915" y="3771901"/>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774" name="Text Box 30"/>
            <p:cNvSpPr txBox="1">
              <a:spLocks noChangeArrowheads="1"/>
            </p:cNvSpPr>
            <p:nvPr/>
          </p:nvSpPr>
          <p:spPr bwMode="auto">
            <a:xfrm>
              <a:off x="5214942" y="3705226"/>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p>
          </p:txBody>
        </p:sp>
        <p:sp>
          <p:nvSpPr>
            <p:cNvPr id="31773" name="Text Box 29"/>
            <p:cNvSpPr txBox="1">
              <a:spLocks noChangeArrowheads="1"/>
            </p:cNvSpPr>
            <p:nvPr/>
          </p:nvSpPr>
          <p:spPr bwMode="auto">
            <a:xfrm>
              <a:off x="5786446" y="3705226"/>
              <a:ext cx="238561"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&gt;</a:t>
              </a:r>
            </a:p>
          </p:txBody>
        </p:sp>
        <p:sp>
          <p:nvSpPr>
            <p:cNvPr id="31772" name="Text Box 28"/>
            <p:cNvSpPr txBox="1">
              <a:spLocks noChangeArrowheads="1"/>
            </p:cNvSpPr>
            <p:nvPr/>
          </p:nvSpPr>
          <p:spPr bwMode="auto">
            <a:xfrm>
              <a:off x="5490910" y="378619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771" name="Text Box 27"/>
            <p:cNvSpPr txBox="1">
              <a:spLocks noChangeArrowheads="1"/>
            </p:cNvSpPr>
            <p:nvPr/>
          </p:nvSpPr>
          <p:spPr bwMode="auto">
            <a:xfrm>
              <a:off x="6834848" y="3671892"/>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p>
          </p:txBody>
        </p:sp>
        <p:sp>
          <p:nvSpPr>
            <p:cNvPr id="31770" name="Text Box 26"/>
            <p:cNvSpPr txBox="1">
              <a:spLocks noChangeArrowheads="1"/>
            </p:cNvSpPr>
            <p:nvPr/>
          </p:nvSpPr>
          <p:spPr bwMode="auto">
            <a:xfrm>
              <a:off x="7424757" y="3695707"/>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&gt;</a:t>
              </a:r>
            </a:p>
          </p:txBody>
        </p:sp>
        <p:sp>
          <p:nvSpPr>
            <p:cNvPr id="31769" name="Text Box 25"/>
            <p:cNvSpPr txBox="1">
              <a:spLocks noChangeArrowheads="1"/>
            </p:cNvSpPr>
            <p:nvPr/>
          </p:nvSpPr>
          <p:spPr bwMode="auto">
            <a:xfrm>
              <a:off x="7133595" y="3788285"/>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1768" name="Text Box 24"/>
            <p:cNvSpPr txBox="1">
              <a:spLocks noChangeArrowheads="1"/>
            </p:cNvSpPr>
            <p:nvPr/>
          </p:nvSpPr>
          <p:spPr bwMode="auto">
            <a:xfrm>
              <a:off x="3884036" y="1071547"/>
              <a:ext cx="973716" cy="214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[0..10]</a:t>
              </a:r>
            </a:p>
          </p:txBody>
        </p:sp>
        <p:sp>
          <p:nvSpPr>
            <p:cNvPr id="31767" name="Text Box 23"/>
            <p:cNvSpPr txBox="1">
              <a:spLocks noChangeArrowheads="1"/>
            </p:cNvSpPr>
            <p:nvPr/>
          </p:nvSpPr>
          <p:spPr bwMode="auto">
            <a:xfrm>
              <a:off x="2227060" y="1714815"/>
              <a:ext cx="844741" cy="213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[0..4]</a:t>
              </a:r>
            </a:p>
          </p:txBody>
        </p:sp>
        <p:sp>
          <p:nvSpPr>
            <p:cNvPr id="31766" name="Text Box 22"/>
            <p:cNvSpPr txBox="1">
              <a:spLocks noChangeArrowheads="1"/>
            </p:cNvSpPr>
            <p:nvPr/>
          </p:nvSpPr>
          <p:spPr bwMode="auto">
            <a:xfrm>
              <a:off x="5741984" y="1714488"/>
              <a:ext cx="1044594" cy="2856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[6..10]</a:t>
              </a:r>
            </a:p>
          </p:txBody>
        </p:sp>
        <p:sp>
          <p:nvSpPr>
            <p:cNvPr id="31765" name="Text Box 21"/>
            <p:cNvSpPr txBox="1">
              <a:spLocks noChangeArrowheads="1"/>
            </p:cNvSpPr>
            <p:nvPr/>
          </p:nvSpPr>
          <p:spPr bwMode="auto">
            <a:xfrm>
              <a:off x="3334590" y="2484361"/>
              <a:ext cx="880220" cy="301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[3..4]</a:t>
              </a:r>
            </a:p>
          </p:txBody>
        </p:sp>
        <p:sp>
          <p:nvSpPr>
            <p:cNvPr id="31764" name="Text Box 20"/>
            <p:cNvSpPr txBox="1">
              <a:spLocks noChangeArrowheads="1"/>
            </p:cNvSpPr>
            <p:nvPr/>
          </p:nvSpPr>
          <p:spPr bwMode="auto">
            <a:xfrm>
              <a:off x="1133366" y="2500307"/>
              <a:ext cx="866866" cy="214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[0..1]</a:t>
              </a:r>
            </a:p>
          </p:txBody>
        </p:sp>
        <p:sp>
          <p:nvSpPr>
            <p:cNvPr id="31763" name="Text Box 19"/>
            <p:cNvSpPr txBox="1">
              <a:spLocks noChangeArrowheads="1"/>
            </p:cNvSpPr>
            <p:nvPr/>
          </p:nvSpPr>
          <p:spPr bwMode="auto">
            <a:xfrm>
              <a:off x="6682002" y="2484361"/>
              <a:ext cx="1176146" cy="301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[9..10]</a:t>
              </a:r>
            </a:p>
          </p:txBody>
        </p:sp>
        <p:sp>
          <p:nvSpPr>
            <p:cNvPr id="31762" name="Text Box 18"/>
            <p:cNvSpPr txBox="1">
              <a:spLocks noChangeArrowheads="1"/>
            </p:cNvSpPr>
            <p:nvPr/>
          </p:nvSpPr>
          <p:spPr bwMode="auto">
            <a:xfrm>
              <a:off x="4429124" y="2548040"/>
              <a:ext cx="811796" cy="2380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[6..7]</a:t>
              </a:r>
            </a:p>
          </p:txBody>
        </p:sp>
        <p:sp>
          <p:nvSpPr>
            <p:cNvPr id="31761" name="Text Box 17"/>
            <p:cNvSpPr txBox="1">
              <a:spLocks noChangeArrowheads="1"/>
            </p:cNvSpPr>
            <p:nvPr/>
          </p:nvSpPr>
          <p:spPr bwMode="auto">
            <a:xfrm>
              <a:off x="7221732" y="3248511"/>
              <a:ext cx="1136482" cy="3233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[10..10]</a:t>
              </a:r>
            </a:p>
          </p:txBody>
        </p:sp>
        <p:sp>
          <p:nvSpPr>
            <p:cNvPr id="31760" name="Text Box 16"/>
            <p:cNvSpPr txBox="1">
              <a:spLocks noChangeArrowheads="1"/>
            </p:cNvSpPr>
            <p:nvPr/>
          </p:nvSpPr>
          <p:spPr bwMode="auto">
            <a:xfrm>
              <a:off x="5570856" y="3228192"/>
              <a:ext cx="858531" cy="2722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[7..7]</a:t>
              </a:r>
            </a:p>
          </p:txBody>
        </p:sp>
        <p:sp>
          <p:nvSpPr>
            <p:cNvPr id="31759" name="Text Box 15"/>
            <p:cNvSpPr txBox="1">
              <a:spLocks noChangeArrowheads="1"/>
            </p:cNvSpPr>
            <p:nvPr/>
          </p:nvSpPr>
          <p:spPr bwMode="auto">
            <a:xfrm>
              <a:off x="3902386" y="3248511"/>
              <a:ext cx="883927" cy="2519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[4..4]</a:t>
              </a:r>
            </a:p>
          </p:txBody>
        </p:sp>
        <p:sp>
          <p:nvSpPr>
            <p:cNvPr id="31758" name="Text Box 14"/>
            <p:cNvSpPr txBox="1">
              <a:spLocks noChangeArrowheads="1"/>
            </p:cNvSpPr>
            <p:nvPr/>
          </p:nvSpPr>
          <p:spPr bwMode="auto">
            <a:xfrm>
              <a:off x="2045216" y="3256184"/>
              <a:ext cx="883709" cy="2442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[1..1]</a:t>
              </a:r>
            </a:p>
          </p:txBody>
        </p:sp>
        <p:sp>
          <p:nvSpPr>
            <p:cNvPr id="31757" name="Text Box 13"/>
            <p:cNvSpPr txBox="1">
              <a:spLocks noChangeArrowheads="1"/>
            </p:cNvSpPr>
            <p:nvPr/>
          </p:nvSpPr>
          <p:spPr bwMode="auto">
            <a:xfrm>
              <a:off x="983521" y="3847527"/>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56" name="Text Box 12"/>
            <p:cNvSpPr txBox="1">
              <a:spLocks noChangeArrowheads="1"/>
            </p:cNvSpPr>
            <p:nvPr/>
          </p:nvSpPr>
          <p:spPr bwMode="auto">
            <a:xfrm>
              <a:off x="1310598" y="4611678"/>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55" name="Text Box 11"/>
            <p:cNvSpPr txBox="1">
              <a:spLocks noChangeArrowheads="1"/>
            </p:cNvSpPr>
            <p:nvPr/>
          </p:nvSpPr>
          <p:spPr bwMode="auto">
            <a:xfrm>
              <a:off x="2201154"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54" name="Text Box 10"/>
            <p:cNvSpPr txBox="1">
              <a:spLocks noChangeArrowheads="1"/>
            </p:cNvSpPr>
            <p:nvPr/>
          </p:nvSpPr>
          <p:spPr bwMode="auto">
            <a:xfrm>
              <a:off x="2827242" y="3854003"/>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2</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53" name="Text Box 9"/>
            <p:cNvSpPr txBox="1">
              <a:spLocks noChangeArrowheads="1"/>
            </p:cNvSpPr>
            <p:nvPr/>
          </p:nvSpPr>
          <p:spPr bwMode="auto">
            <a:xfrm>
              <a:off x="3319477"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52" name="Text Box 8"/>
            <p:cNvSpPr txBox="1">
              <a:spLocks noChangeArrowheads="1"/>
            </p:cNvSpPr>
            <p:nvPr/>
          </p:nvSpPr>
          <p:spPr bwMode="auto">
            <a:xfrm>
              <a:off x="4147425" y="4611678"/>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4</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51" name="Text Box 7"/>
            <p:cNvSpPr txBox="1">
              <a:spLocks noChangeArrowheads="1"/>
            </p:cNvSpPr>
            <p:nvPr/>
          </p:nvSpPr>
          <p:spPr bwMode="auto">
            <a:xfrm>
              <a:off x="5070365"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6</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50" name="Text Box 6"/>
            <p:cNvSpPr txBox="1">
              <a:spLocks noChangeArrowheads="1"/>
            </p:cNvSpPr>
            <p:nvPr/>
          </p:nvSpPr>
          <p:spPr bwMode="auto">
            <a:xfrm>
              <a:off x="4711983" y="3842131"/>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49" name="Text Box 5"/>
            <p:cNvSpPr txBox="1">
              <a:spLocks noChangeArrowheads="1"/>
            </p:cNvSpPr>
            <p:nvPr/>
          </p:nvSpPr>
          <p:spPr bwMode="auto">
            <a:xfrm>
              <a:off x="6338733" y="3837814"/>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8</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48" name="Text Box 4"/>
            <p:cNvSpPr txBox="1">
              <a:spLocks noChangeArrowheads="1"/>
            </p:cNvSpPr>
            <p:nvPr/>
          </p:nvSpPr>
          <p:spPr bwMode="auto">
            <a:xfrm>
              <a:off x="5829227"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7</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47" name="Text Box 3"/>
            <p:cNvSpPr txBox="1">
              <a:spLocks noChangeArrowheads="1"/>
            </p:cNvSpPr>
            <p:nvPr/>
          </p:nvSpPr>
          <p:spPr bwMode="auto">
            <a:xfrm>
              <a:off x="6648538"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9</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46" name="Text Box 2"/>
            <p:cNvSpPr txBox="1">
              <a:spLocks noChangeArrowheads="1"/>
            </p:cNvSpPr>
            <p:nvPr/>
          </p:nvSpPr>
          <p:spPr bwMode="auto">
            <a:xfrm>
              <a:off x="7472168"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sp>
        <p:nvSpPr>
          <p:cNvPr id="108" name="TextBox 107"/>
          <p:cNvSpPr txBox="1"/>
          <p:nvPr/>
        </p:nvSpPr>
        <p:spPr>
          <a:xfrm>
            <a:off x="500034" y="5565813"/>
            <a:ext cx="8143932" cy="75918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600"/>
              </a:lnSpc>
              <a:spcBef>
                <a:spcPts val="0"/>
              </a:spcBef>
              <a:buBlip>
                <a:blip r:embed="rId2"/>
              </a:buBlip>
            </a:pPr>
            <a:r>
              <a:rPr lang="zh-CN" altLang="zh-CN" sz="2000" smtClean="0">
                <a:solidFill>
                  <a:srgbClr val="FF0000"/>
                </a:solidFill>
                <a:latin typeface="Consolas" pitchFamily="49" charset="0"/>
                <a:ea typeface="仿宋" pitchFamily="49" charset="-122"/>
                <a:cs typeface="Consolas" pitchFamily="49" charset="0"/>
              </a:rPr>
              <a:t>内部结点</a:t>
            </a:r>
            <a:r>
              <a:rPr lang="zh-CN" altLang="zh-CN" sz="2000" smtClean="0">
                <a:solidFill>
                  <a:srgbClr val="0000FF"/>
                </a:solidFill>
                <a:latin typeface="Consolas" pitchFamily="49" charset="0"/>
                <a:ea typeface="仿宋" pitchFamily="49" charset="-122"/>
                <a:cs typeface="Consolas" pitchFamily="49" charset="0"/>
              </a:rPr>
              <a:t>中的数字表示该元素在有序表中的下标</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0"/>
              </a:spcBef>
              <a:buBlip>
                <a:blip r:embed="rId2"/>
              </a:buBlip>
            </a:pPr>
            <a:r>
              <a:rPr lang="zh-CN" altLang="zh-CN" sz="2000" smtClean="0">
                <a:solidFill>
                  <a:srgbClr val="FF0000"/>
                </a:solidFill>
                <a:latin typeface="Consolas" pitchFamily="49" charset="0"/>
                <a:ea typeface="仿宋" pitchFamily="49" charset="-122"/>
                <a:cs typeface="Consolas" pitchFamily="49" charset="0"/>
              </a:rPr>
              <a:t>外部结点</a:t>
            </a:r>
            <a:r>
              <a:rPr lang="zh-CN" altLang="zh-CN" sz="2000" smtClean="0">
                <a:solidFill>
                  <a:srgbClr val="0000FF"/>
                </a:solidFill>
                <a:latin typeface="Consolas" pitchFamily="49" charset="0"/>
                <a:ea typeface="仿宋" pitchFamily="49" charset="-122"/>
                <a:cs typeface="Consolas" pitchFamily="49" charset="0"/>
              </a:rPr>
              <a:t>中的两个值表示查找不成功时关键字对应的元素序号范围</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13" name="TextBox 112"/>
          <p:cNvSpPr txBox="1"/>
          <p:nvPr/>
        </p:nvSpPr>
        <p:spPr>
          <a:xfrm>
            <a:off x="285720" y="214290"/>
            <a:ext cx="292895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折半查找算法分析</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118" name="灯片编号占位符 117"/>
          <p:cNvSpPr>
            <a:spLocks noGrp="1"/>
          </p:cNvSpPr>
          <p:nvPr>
            <p:ph type="sldNum" sz="quarter" idx="12"/>
          </p:nvPr>
        </p:nvSpPr>
        <p:spPr/>
        <p:txBody>
          <a:bodyPr/>
          <a:lstStyle/>
          <a:p>
            <a:fld id="{7AF016A1-9F15-429F-9EFD-84004B73C732}" type="slidenum">
              <a:rPr lang="en-US" altLang="zh-CN" smtClean="0"/>
              <a:pPr/>
              <a:t>16</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785794"/>
            <a:ext cx="8072494" cy="2477601"/>
          </a:xfrm>
          <a:prstGeom prst="rect">
            <a:avLst/>
          </a:prstGeom>
          <a:noFill/>
        </p:spPr>
        <p:txBody>
          <a:bodyPr wrap="square" rtlCol="0">
            <a:spAutoFit/>
          </a:bodyPr>
          <a:lstStyle/>
          <a:p>
            <a:pPr algn="l">
              <a:lnSpc>
                <a:spcPts val="28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9.4</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给定</a:t>
            </a:r>
            <a:r>
              <a:rPr lang="en-US"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个元素的有序表（</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28</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29</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40</a:t>
            </a:r>
            <a:r>
              <a:rPr lang="zh-CN" altLang="zh-CN" sz="2000" smtClean="0">
                <a:solidFill>
                  <a:srgbClr val="0000FF"/>
                </a:solidFill>
                <a:latin typeface="Consolas" pitchFamily="49" charset="0"/>
                <a:ea typeface="楷体" pitchFamily="49" charset="-122"/>
                <a:cs typeface="Consolas" pitchFamily="49" charset="0"/>
              </a:rPr>
              <a:t>），采用折半查找，试问</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）若查找给定值为</a:t>
            </a:r>
            <a:r>
              <a:rPr lang="en-US" altLang="zh-CN" sz="2000" smtClean="0">
                <a:solidFill>
                  <a:srgbClr val="0000FF"/>
                </a:solidFill>
                <a:latin typeface="Consolas" pitchFamily="49" charset="0"/>
                <a:ea typeface="楷体" pitchFamily="49" charset="-122"/>
                <a:cs typeface="Consolas" pitchFamily="49" charset="0"/>
              </a:rPr>
              <a:t>20</a:t>
            </a:r>
            <a:r>
              <a:rPr lang="zh-CN" altLang="zh-CN" sz="2000" smtClean="0">
                <a:solidFill>
                  <a:srgbClr val="0000FF"/>
                </a:solidFill>
                <a:latin typeface="Consolas" pitchFamily="49" charset="0"/>
                <a:ea typeface="楷体" pitchFamily="49" charset="-122"/>
                <a:cs typeface="Consolas" pitchFamily="49" charset="0"/>
              </a:rPr>
              <a:t>的元素，将依次与表中哪些元素比较？</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）若查找给定值为</a:t>
            </a:r>
            <a:r>
              <a:rPr lang="en-US" altLang="zh-CN" sz="2000" smtClean="0">
                <a:solidFill>
                  <a:srgbClr val="0000FF"/>
                </a:solidFill>
                <a:latin typeface="Consolas" pitchFamily="49" charset="0"/>
                <a:ea typeface="楷体" pitchFamily="49" charset="-122"/>
                <a:cs typeface="Consolas" pitchFamily="49" charset="0"/>
              </a:rPr>
              <a:t>26</a:t>
            </a:r>
            <a:r>
              <a:rPr lang="zh-CN" altLang="zh-CN" sz="2000" smtClean="0">
                <a:solidFill>
                  <a:srgbClr val="0000FF"/>
                </a:solidFill>
                <a:latin typeface="Consolas" pitchFamily="49" charset="0"/>
                <a:ea typeface="楷体" pitchFamily="49" charset="-122"/>
                <a:cs typeface="Consolas" pitchFamily="49" charset="0"/>
              </a:rPr>
              <a:t>的元素，将依次与哪些元素比较？</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）假设查找表中每个元素的概率相同，求查找成功时的平均查找长度和查找不成功时的平均查找长度。</a:t>
            </a: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17</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8143932" cy="810478"/>
          </a:xfrm>
          <a:prstGeom prst="rect">
            <a:avLst/>
          </a:prstGeom>
          <a:noFill/>
        </p:spPr>
        <p:txBody>
          <a:bodyPr wrap="square" rtlCol="0">
            <a:spAutoFit/>
          </a:bodyPr>
          <a:lstStyle/>
          <a:p>
            <a:pPr algn="l">
              <a:lnSpc>
                <a:spcPts val="2800"/>
              </a:lnSpc>
              <a:spcBef>
                <a:spcPts val="600"/>
              </a:spcBef>
            </a:pPr>
            <a:r>
              <a:rPr lang="zh-CN" alt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有序表</a:t>
            </a:r>
            <a:r>
              <a:rPr lang="zh-CN" altLang="en-US" sz="2000" smtClean="0">
                <a:solidFill>
                  <a:srgbClr val="0000FF"/>
                </a:solidFill>
                <a:latin typeface="Consolas" pitchFamily="49" charset="0"/>
                <a:ea typeface="楷体" pitchFamily="49" charset="-122"/>
                <a:cs typeface="Consolas" pitchFamily="49" charset="0"/>
              </a:rPr>
              <a:t>为</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28</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29</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40</a:t>
            </a:r>
            <a:r>
              <a:rPr lang="zh-CN" altLang="zh-CN" sz="2000" smtClean="0">
                <a:solidFill>
                  <a:srgbClr val="0000FF"/>
                </a:solidFill>
                <a:latin typeface="Consolas" pitchFamily="49" charset="0"/>
                <a:ea typeface="楷体" pitchFamily="49" charset="-122"/>
                <a:cs typeface="Consolas" pitchFamily="49" charset="0"/>
              </a:rPr>
              <a:t>），查找给定值为</a:t>
            </a:r>
            <a:r>
              <a:rPr lang="en-US" altLang="zh-CN" sz="2000" smtClean="0">
                <a:solidFill>
                  <a:srgbClr val="FF0000"/>
                </a:solidFill>
                <a:latin typeface="Consolas" pitchFamily="49" charset="0"/>
                <a:ea typeface="楷体" pitchFamily="49" charset="-122"/>
                <a:cs typeface="Consolas" pitchFamily="49" charset="0"/>
              </a:rPr>
              <a:t>20</a:t>
            </a:r>
            <a:r>
              <a:rPr lang="zh-CN" altLang="zh-CN" sz="2000" smtClean="0">
                <a:solidFill>
                  <a:srgbClr val="0000FF"/>
                </a:solidFill>
                <a:latin typeface="Consolas" pitchFamily="49" charset="0"/>
                <a:ea typeface="楷体" pitchFamily="49" charset="-122"/>
                <a:cs typeface="Consolas" pitchFamily="49" charset="0"/>
              </a:rPr>
              <a:t>的元素，将依次与表中哪些元素比较？</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31848" name="Rectangle 10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9" name="组合 108"/>
          <p:cNvGrpSpPr/>
          <p:nvPr/>
        </p:nvGrpSpPr>
        <p:grpSpPr>
          <a:xfrm>
            <a:off x="1470494" y="1996187"/>
            <a:ext cx="5905738" cy="2464060"/>
            <a:chOff x="1470494" y="1996187"/>
            <a:chExt cx="5905738" cy="2464060"/>
          </a:xfrm>
        </p:grpSpPr>
        <p:sp>
          <p:nvSpPr>
            <p:cNvPr id="31845" name="Line 101"/>
            <p:cNvSpPr>
              <a:spLocks noChangeShapeType="1"/>
            </p:cNvSpPr>
            <p:nvPr/>
          </p:nvSpPr>
          <p:spPr bwMode="auto">
            <a:xfrm flipH="1">
              <a:off x="1782459" y="2909281"/>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3" name="Line 99"/>
            <p:cNvSpPr>
              <a:spLocks noChangeShapeType="1"/>
            </p:cNvSpPr>
            <p:nvPr/>
          </p:nvSpPr>
          <p:spPr bwMode="auto">
            <a:xfrm flipH="1">
              <a:off x="5211910" y="2915757"/>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2" name="Freeform 98"/>
            <p:cNvSpPr>
              <a:spLocks/>
            </p:cNvSpPr>
            <p:nvPr/>
          </p:nvSpPr>
          <p:spPr bwMode="auto">
            <a:xfrm>
              <a:off x="2766693" y="2919407"/>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4" name="Line 90"/>
            <p:cNvSpPr>
              <a:spLocks noChangeShapeType="1"/>
            </p:cNvSpPr>
            <p:nvPr/>
          </p:nvSpPr>
          <p:spPr bwMode="auto">
            <a:xfrm>
              <a:off x="3445910" y="3679908"/>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3" name="Freeform 89"/>
            <p:cNvSpPr>
              <a:spLocks/>
            </p:cNvSpPr>
            <p:nvPr/>
          </p:nvSpPr>
          <p:spPr bwMode="auto">
            <a:xfrm>
              <a:off x="5282075" y="3755459"/>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1" name="Line 87"/>
            <p:cNvSpPr>
              <a:spLocks noChangeShapeType="1"/>
            </p:cNvSpPr>
            <p:nvPr/>
          </p:nvSpPr>
          <p:spPr bwMode="auto">
            <a:xfrm>
              <a:off x="6789004" y="3736032"/>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0" name="Oval 86"/>
            <p:cNvSpPr>
              <a:spLocks noChangeArrowheads="1"/>
            </p:cNvSpPr>
            <p:nvPr/>
          </p:nvSpPr>
          <p:spPr bwMode="auto">
            <a:xfrm>
              <a:off x="3992118" y="1996187"/>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25</a:t>
              </a:r>
            </a:p>
          </p:txBody>
        </p:sp>
        <p:sp>
          <p:nvSpPr>
            <p:cNvPr id="31829" name="Oval 85"/>
            <p:cNvSpPr>
              <a:spLocks noChangeArrowheads="1"/>
            </p:cNvSpPr>
            <p:nvPr/>
          </p:nvSpPr>
          <p:spPr bwMode="auto">
            <a:xfrm>
              <a:off x="2404229" y="2668596"/>
              <a:ext cx="38968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10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8" name="Oval 84"/>
            <p:cNvSpPr>
              <a:spLocks noChangeArrowheads="1"/>
            </p:cNvSpPr>
            <p:nvPr/>
          </p:nvSpPr>
          <p:spPr bwMode="auto">
            <a:xfrm>
              <a:off x="5650172" y="2662120"/>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7" name="Oval 83"/>
            <p:cNvSpPr>
              <a:spLocks noChangeArrowheads="1"/>
            </p:cNvSpPr>
            <p:nvPr/>
          </p:nvSpPr>
          <p:spPr bwMode="auto">
            <a:xfrm>
              <a:off x="1470494" y="343166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1826" name="Oval 82"/>
            <p:cNvSpPr>
              <a:spLocks noChangeArrowheads="1"/>
            </p:cNvSpPr>
            <p:nvPr/>
          </p:nvSpPr>
          <p:spPr bwMode="auto">
            <a:xfrm>
              <a:off x="3143661" y="3424112"/>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15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5" name="Oval 81"/>
            <p:cNvSpPr>
              <a:spLocks noChangeArrowheads="1"/>
            </p:cNvSpPr>
            <p:nvPr/>
          </p:nvSpPr>
          <p:spPr bwMode="auto">
            <a:xfrm>
              <a:off x="4964713" y="3438143"/>
              <a:ext cx="387527"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28</a:t>
              </a:r>
            </a:p>
          </p:txBody>
        </p:sp>
        <p:sp>
          <p:nvSpPr>
            <p:cNvPr id="31824" name="Oval 80"/>
            <p:cNvSpPr>
              <a:spLocks noChangeArrowheads="1"/>
            </p:cNvSpPr>
            <p:nvPr/>
          </p:nvSpPr>
          <p:spPr bwMode="auto">
            <a:xfrm>
              <a:off x="6474881" y="343058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2" name="Oval 78"/>
            <p:cNvSpPr>
              <a:spLocks noChangeArrowheads="1"/>
            </p:cNvSpPr>
            <p:nvPr/>
          </p:nvSpPr>
          <p:spPr bwMode="auto">
            <a:xfrm>
              <a:off x="1729565"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0" name="Oval 76"/>
            <p:cNvSpPr>
              <a:spLocks noChangeArrowheads="1"/>
            </p:cNvSpPr>
            <p:nvPr/>
          </p:nvSpPr>
          <p:spPr bwMode="auto">
            <a:xfrm>
              <a:off x="3613227" y="4119186"/>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20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18" name="Oval 74"/>
            <p:cNvSpPr>
              <a:spLocks noChangeArrowheads="1"/>
            </p:cNvSpPr>
            <p:nvPr/>
          </p:nvSpPr>
          <p:spPr bwMode="auto">
            <a:xfrm>
              <a:off x="5324174"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29</a:t>
              </a:r>
            </a:p>
          </p:txBody>
        </p:sp>
        <p:sp>
          <p:nvSpPr>
            <p:cNvPr id="31816" name="Oval 72"/>
            <p:cNvSpPr>
              <a:spLocks noChangeArrowheads="1"/>
            </p:cNvSpPr>
            <p:nvPr/>
          </p:nvSpPr>
          <p:spPr bwMode="auto">
            <a:xfrm>
              <a:off x="6988705" y="4119186"/>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4</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31807" name="Freeform 63"/>
            <p:cNvSpPr>
              <a:spLocks/>
            </p:cNvSpPr>
            <p:nvPr/>
          </p:nvSpPr>
          <p:spPr bwMode="auto">
            <a:xfrm>
              <a:off x="2716194" y="2164559"/>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6" name="Freeform 62"/>
            <p:cNvSpPr>
              <a:spLocks/>
            </p:cNvSpPr>
            <p:nvPr/>
          </p:nvSpPr>
          <p:spPr bwMode="auto">
            <a:xfrm>
              <a:off x="4380724" y="2164559"/>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5" name="Freeform 61"/>
            <p:cNvSpPr>
              <a:spLocks/>
            </p:cNvSpPr>
            <p:nvPr/>
          </p:nvSpPr>
          <p:spPr bwMode="auto">
            <a:xfrm>
              <a:off x="6012871" y="2897409"/>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2" name="Line 58"/>
            <p:cNvSpPr>
              <a:spLocks noChangeShapeType="1"/>
            </p:cNvSpPr>
            <p:nvPr/>
          </p:nvSpPr>
          <p:spPr bwMode="auto">
            <a:xfrm>
              <a:off x="1772744" y="3761935"/>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grpSp>
      <p:sp>
        <p:nvSpPr>
          <p:cNvPr id="111" name="任意多边形 110"/>
          <p:cNvSpPr/>
          <p:nvPr/>
        </p:nvSpPr>
        <p:spPr>
          <a:xfrm>
            <a:off x="2763128" y="2250831"/>
            <a:ext cx="1236116" cy="1919235"/>
          </a:xfrm>
          <a:custGeom>
            <a:avLst/>
            <a:gdLst>
              <a:gd name="connsiteX0" fmla="*/ 1321358 w 1321358"/>
              <a:gd name="connsiteY0" fmla="*/ 0 h 1919235"/>
              <a:gd name="connsiteX1" fmla="*/ 165798 w 1321358"/>
              <a:gd name="connsiteY1" fmla="*/ 502417 h 1919235"/>
              <a:gd name="connsiteX2" fmla="*/ 326571 w 1321358"/>
              <a:gd name="connsiteY2" fmla="*/ 793820 h 1919235"/>
              <a:gd name="connsiteX3" fmla="*/ 648118 w 1321358"/>
              <a:gd name="connsiteY3" fmla="*/ 1155560 h 1919235"/>
              <a:gd name="connsiteX4" fmla="*/ 1240971 w 1321358"/>
              <a:gd name="connsiteY4" fmla="*/ 1919235 h 1919235"/>
              <a:gd name="connsiteX0" fmla="*/ 1236116 w 1236116"/>
              <a:gd name="connsiteY0" fmla="*/ 0 h 1919235"/>
              <a:gd name="connsiteX1" fmla="*/ 165798 w 1236116"/>
              <a:gd name="connsiteY1" fmla="*/ 463789 h 1919235"/>
              <a:gd name="connsiteX2" fmla="*/ 241329 w 1236116"/>
              <a:gd name="connsiteY2" fmla="*/ 793820 h 1919235"/>
              <a:gd name="connsiteX3" fmla="*/ 562876 w 1236116"/>
              <a:gd name="connsiteY3" fmla="*/ 1155560 h 1919235"/>
              <a:gd name="connsiteX4" fmla="*/ 1155729 w 1236116"/>
              <a:gd name="connsiteY4" fmla="*/ 1919235 h 1919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6116" h="1919235">
                <a:moveTo>
                  <a:pt x="1236116" y="0"/>
                </a:moveTo>
                <a:cubicBezTo>
                  <a:pt x="741235" y="185057"/>
                  <a:pt x="331596" y="331486"/>
                  <a:pt x="165798" y="463789"/>
                </a:cubicBezTo>
                <a:cubicBezTo>
                  <a:pt x="0" y="596092"/>
                  <a:pt x="175149" y="678525"/>
                  <a:pt x="241329" y="793820"/>
                </a:cubicBezTo>
                <a:cubicBezTo>
                  <a:pt x="307509" y="909115"/>
                  <a:pt x="410476" y="967991"/>
                  <a:pt x="562876" y="1155560"/>
                </a:cubicBezTo>
                <a:cubicBezTo>
                  <a:pt x="715276" y="1343129"/>
                  <a:pt x="935502" y="1631182"/>
                  <a:pt x="1155729" y="1919235"/>
                </a:cubicBezTo>
              </a:path>
            </a:pathLst>
          </a:custGeom>
          <a:ln w="28575">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34" name="灯片编号占位符 33"/>
          <p:cNvSpPr>
            <a:spLocks noGrp="1"/>
          </p:cNvSpPr>
          <p:nvPr>
            <p:ph type="sldNum" sz="quarter" idx="12"/>
          </p:nvPr>
        </p:nvSpPr>
        <p:spPr/>
        <p:txBody>
          <a:bodyPr/>
          <a:lstStyle/>
          <a:p>
            <a:fld id="{7AF016A1-9F15-429F-9EFD-84004B73C732}" type="slidenum">
              <a:rPr lang="en-US" altLang="zh-CN" smtClean="0"/>
              <a:pPr/>
              <a:t>18</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strips(downLeft)">
                                      <p:cBhvr>
                                        <p:cTn id="11"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00042"/>
            <a:ext cx="8143932" cy="810478"/>
          </a:xfrm>
          <a:prstGeom prst="rect">
            <a:avLst/>
          </a:prstGeom>
          <a:noFill/>
        </p:spPr>
        <p:txBody>
          <a:bodyPr wrap="square" rtlCol="0">
            <a:spAutoFit/>
          </a:bodyPr>
          <a:lstStyle/>
          <a:p>
            <a:pPr algn="l">
              <a:lnSpc>
                <a:spcPts val="2800"/>
              </a:lnSpc>
              <a:spcBef>
                <a:spcPts val="600"/>
              </a:spcBef>
            </a:pPr>
            <a:r>
              <a:rPr lang="zh-CN" alt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有序表</a:t>
            </a:r>
            <a:r>
              <a:rPr lang="zh-CN" altLang="en-US" sz="2000" smtClean="0">
                <a:solidFill>
                  <a:srgbClr val="0000FF"/>
                </a:solidFill>
                <a:latin typeface="Consolas" pitchFamily="49" charset="0"/>
                <a:ea typeface="楷体" pitchFamily="49" charset="-122"/>
                <a:cs typeface="Consolas" pitchFamily="49" charset="0"/>
              </a:rPr>
              <a:t>为</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28</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29</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40</a:t>
            </a:r>
            <a:r>
              <a:rPr lang="zh-CN" altLang="zh-CN" sz="2000" smtClean="0">
                <a:solidFill>
                  <a:srgbClr val="0000FF"/>
                </a:solidFill>
                <a:latin typeface="Consolas" pitchFamily="49" charset="0"/>
                <a:ea typeface="楷体" pitchFamily="49" charset="-122"/>
                <a:cs typeface="Consolas" pitchFamily="49" charset="0"/>
              </a:rPr>
              <a:t>），查找给定值为</a:t>
            </a:r>
            <a:r>
              <a:rPr lang="en-US" altLang="zh-CN" sz="2000" smtClean="0">
                <a:solidFill>
                  <a:srgbClr val="FF0000"/>
                </a:solidFill>
                <a:latin typeface="Consolas" pitchFamily="49" charset="0"/>
                <a:ea typeface="楷体" pitchFamily="49" charset="-122"/>
                <a:cs typeface="Consolas" pitchFamily="49" charset="0"/>
              </a:rPr>
              <a:t>26</a:t>
            </a:r>
            <a:r>
              <a:rPr lang="zh-CN" altLang="zh-CN" sz="2000" smtClean="0">
                <a:solidFill>
                  <a:srgbClr val="0000FF"/>
                </a:solidFill>
                <a:latin typeface="Consolas" pitchFamily="49" charset="0"/>
                <a:ea typeface="楷体" pitchFamily="49" charset="-122"/>
                <a:cs typeface="Consolas" pitchFamily="49" charset="0"/>
              </a:rPr>
              <a:t>的元素，将依次与哪些元素比较？</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31848" name="Rectangle 10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0" name="组合 49"/>
          <p:cNvGrpSpPr/>
          <p:nvPr/>
        </p:nvGrpSpPr>
        <p:grpSpPr>
          <a:xfrm>
            <a:off x="1087778" y="1714488"/>
            <a:ext cx="6606215" cy="3199069"/>
            <a:chOff x="1087778" y="1714488"/>
            <a:chExt cx="6606215" cy="3199069"/>
          </a:xfrm>
        </p:grpSpPr>
        <p:sp>
          <p:nvSpPr>
            <p:cNvPr id="31846" name="Freeform 102"/>
            <p:cNvSpPr>
              <a:spLocks/>
            </p:cNvSpPr>
            <p:nvPr/>
          </p:nvSpPr>
          <p:spPr bwMode="auto">
            <a:xfrm>
              <a:off x="1280784" y="3393890"/>
              <a:ext cx="254478" cy="539228"/>
            </a:xfrm>
            <a:custGeom>
              <a:avLst/>
              <a:gdLst/>
              <a:ahLst/>
              <a:cxnLst>
                <a:cxn ang="0">
                  <a:pos x="440" y="0"/>
                </a:cxn>
                <a:cxn ang="0">
                  <a:pos x="0" y="475"/>
                </a:cxn>
              </a:cxnLst>
              <a:rect l="0" t="0" r="r" b="b"/>
              <a:pathLst>
                <a:path w="440" h="475">
                  <a:moveTo>
                    <a:pt x="440" y="0"/>
                  </a:moveTo>
                  <a:lnTo>
                    <a:pt x="0" y="4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5" name="Line 101"/>
            <p:cNvSpPr>
              <a:spLocks noChangeShapeType="1"/>
            </p:cNvSpPr>
            <p:nvPr/>
          </p:nvSpPr>
          <p:spPr bwMode="auto">
            <a:xfrm flipH="1">
              <a:off x="1782459" y="2627582"/>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4" name="Freeform 100"/>
            <p:cNvSpPr>
              <a:spLocks/>
            </p:cNvSpPr>
            <p:nvPr/>
          </p:nvSpPr>
          <p:spPr bwMode="auto">
            <a:xfrm>
              <a:off x="4771490" y="3427350"/>
              <a:ext cx="260150" cy="485689"/>
            </a:xfrm>
            <a:custGeom>
              <a:avLst/>
              <a:gdLst/>
              <a:ahLst/>
              <a:cxnLst>
                <a:cxn ang="0">
                  <a:pos x="240" y="0"/>
                </a:cxn>
                <a:cxn ang="0">
                  <a:pos x="0" y="450"/>
                </a:cxn>
              </a:cxnLst>
              <a:rect l="0" t="0" r="r" b="b"/>
              <a:pathLst>
                <a:path w="240" h="450">
                  <a:moveTo>
                    <a:pt x="240" y="0"/>
                  </a:moveTo>
                  <a:lnTo>
                    <a:pt x="0" y="45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3" name="Line 99"/>
            <p:cNvSpPr>
              <a:spLocks noChangeShapeType="1"/>
            </p:cNvSpPr>
            <p:nvPr/>
          </p:nvSpPr>
          <p:spPr bwMode="auto">
            <a:xfrm flipH="1">
              <a:off x="5211910" y="2634058"/>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2" name="Freeform 98"/>
            <p:cNvSpPr>
              <a:spLocks/>
            </p:cNvSpPr>
            <p:nvPr/>
          </p:nvSpPr>
          <p:spPr bwMode="auto">
            <a:xfrm>
              <a:off x="2766693" y="2637708"/>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1" name="Line 97"/>
            <p:cNvSpPr>
              <a:spLocks noChangeShapeType="1"/>
            </p:cNvSpPr>
            <p:nvPr/>
          </p:nvSpPr>
          <p:spPr bwMode="auto">
            <a:xfrm flipH="1">
              <a:off x="5092090" y="4121345"/>
              <a:ext cx="345428" cy="57635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0" name="Line 96"/>
            <p:cNvSpPr>
              <a:spLocks noChangeShapeType="1"/>
            </p:cNvSpPr>
            <p:nvPr/>
          </p:nvSpPr>
          <p:spPr bwMode="auto">
            <a:xfrm>
              <a:off x="5631821"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9" name="Line 95"/>
            <p:cNvSpPr>
              <a:spLocks noChangeShapeType="1"/>
            </p:cNvSpPr>
            <p:nvPr/>
          </p:nvSpPr>
          <p:spPr bwMode="auto">
            <a:xfrm flipH="1">
              <a:off x="3390855" y="4075994"/>
              <a:ext cx="318820" cy="62170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8" name="Line 94"/>
            <p:cNvSpPr>
              <a:spLocks noChangeShapeType="1"/>
            </p:cNvSpPr>
            <p:nvPr/>
          </p:nvSpPr>
          <p:spPr bwMode="auto">
            <a:xfrm>
              <a:off x="3931668"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7" name="Line 93"/>
            <p:cNvSpPr>
              <a:spLocks noChangeShapeType="1"/>
            </p:cNvSpPr>
            <p:nvPr/>
          </p:nvSpPr>
          <p:spPr bwMode="auto">
            <a:xfrm flipH="1">
              <a:off x="1495097" y="4104077"/>
              <a:ext cx="288440" cy="54342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6" name="Freeform 92"/>
            <p:cNvSpPr>
              <a:spLocks/>
            </p:cNvSpPr>
            <p:nvPr/>
          </p:nvSpPr>
          <p:spPr bwMode="auto">
            <a:xfrm>
              <a:off x="2062040" y="4106235"/>
              <a:ext cx="234243" cy="542892"/>
            </a:xfrm>
            <a:custGeom>
              <a:avLst/>
              <a:gdLst/>
              <a:ahLst/>
              <a:cxnLst>
                <a:cxn ang="0">
                  <a:pos x="0" y="0"/>
                </a:cxn>
                <a:cxn ang="0">
                  <a:pos x="217" y="502"/>
                </a:cxn>
              </a:cxnLst>
              <a:rect l="0" t="0" r="r" b="b"/>
              <a:pathLst>
                <a:path w="217" h="502">
                  <a:moveTo>
                    <a:pt x="0" y="0"/>
                  </a:moveTo>
                  <a:lnTo>
                    <a:pt x="217" y="5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5" name="Line 91"/>
            <p:cNvSpPr>
              <a:spLocks noChangeShapeType="1"/>
            </p:cNvSpPr>
            <p:nvPr/>
          </p:nvSpPr>
          <p:spPr bwMode="auto">
            <a:xfrm flipH="1">
              <a:off x="2852420" y="3414398"/>
              <a:ext cx="318226" cy="51872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4" name="Line 90"/>
            <p:cNvSpPr>
              <a:spLocks noChangeShapeType="1"/>
            </p:cNvSpPr>
            <p:nvPr/>
          </p:nvSpPr>
          <p:spPr bwMode="auto">
            <a:xfrm>
              <a:off x="3445910" y="3398209"/>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3" name="Freeform 89"/>
            <p:cNvSpPr>
              <a:spLocks/>
            </p:cNvSpPr>
            <p:nvPr/>
          </p:nvSpPr>
          <p:spPr bwMode="auto">
            <a:xfrm>
              <a:off x="5282075" y="3473760"/>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2" name="Freeform 88"/>
            <p:cNvSpPr>
              <a:spLocks/>
            </p:cNvSpPr>
            <p:nvPr/>
          </p:nvSpPr>
          <p:spPr bwMode="auto">
            <a:xfrm>
              <a:off x="6366935" y="3451095"/>
              <a:ext cx="226687" cy="445754"/>
            </a:xfrm>
            <a:custGeom>
              <a:avLst/>
              <a:gdLst/>
              <a:ahLst/>
              <a:cxnLst>
                <a:cxn ang="0">
                  <a:pos x="210" y="0"/>
                </a:cxn>
                <a:cxn ang="0">
                  <a:pos x="0" y="413"/>
                </a:cxn>
              </a:cxnLst>
              <a:rect l="0" t="0" r="r" b="b"/>
              <a:pathLst>
                <a:path w="210" h="413">
                  <a:moveTo>
                    <a:pt x="210" y="0"/>
                  </a:moveTo>
                  <a:lnTo>
                    <a:pt x="0" y="4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1" name="Line 87"/>
            <p:cNvSpPr>
              <a:spLocks noChangeShapeType="1"/>
            </p:cNvSpPr>
            <p:nvPr/>
          </p:nvSpPr>
          <p:spPr bwMode="auto">
            <a:xfrm>
              <a:off x="6789004" y="3454333"/>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0" name="Oval 86"/>
            <p:cNvSpPr>
              <a:spLocks noChangeArrowheads="1"/>
            </p:cNvSpPr>
            <p:nvPr/>
          </p:nvSpPr>
          <p:spPr bwMode="auto">
            <a:xfrm>
              <a:off x="3992118" y="1714488"/>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25</a:t>
              </a:r>
            </a:p>
          </p:txBody>
        </p:sp>
        <p:sp>
          <p:nvSpPr>
            <p:cNvPr id="31829" name="Oval 85"/>
            <p:cNvSpPr>
              <a:spLocks noChangeArrowheads="1"/>
            </p:cNvSpPr>
            <p:nvPr/>
          </p:nvSpPr>
          <p:spPr bwMode="auto">
            <a:xfrm>
              <a:off x="2404229" y="2386897"/>
              <a:ext cx="38968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10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8" name="Oval 84"/>
            <p:cNvSpPr>
              <a:spLocks noChangeArrowheads="1"/>
            </p:cNvSpPr>
            <p:nvPr/>
          </p:nvSpPr>
          <p:spPr bwMode="auto">
            <a:xfrm>
              <a:off x="5650172" y="2380421"/>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7" name="Oval 83"/>
            <p:cNvSpPr>
              <a:spLocks noChangeArrowheads="1"/>
            </p:cNvSpPr>
            <p:nvPr/>
          </p:nvSpPr>
          <p:spPr bwMode="auto">
            <a:xfrm>
              <a:off x="1470494" y="314996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1826" name="Oval 82"/>
            <p:cNvSpPr>
              <a:spLocks noChangeArrowheads="1"/>
            </p:cNvSpPr>
            <p:nvPr/>
          </p:nvSpPr>
          <p:spPr bwMode="auto">
            <a:xfrm>
              <a:off x="3143661" y="314241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15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5" name="Oval 81"/>
            <p:cNvSpPr>
              <a:spLocks noChangeArrowheads="1"/>
            </p:cNvSpPr>
            <p:nvPr/>
          </p:nvSpPr>
          <p:spPr bwMode="auto">
            <a:xfrm>
              <a:off x="4964713" y="3156444"/>
              <a:ext cx="387527"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28</a:t>
              </a:r>
            </a:p>
          </p:txBody>
        </p:sp>
        <p:sp>
          <p:nvSpPr>
            <p:cNvPr id="31824" name="Oval 80"/>
            <p:cNvSpPr>
              <a:spLocks noChangeArrowheads="1"/>
            </p:cNvSpPr>
            <p:nvPr/>
          </p:nvSpPr>
          <p:spPr bwMode="auto">
            <a:xfrm>
              <a:off x="6474881" y="314888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3" name="Text Box 79"/>
            <p:cNvSpPr txBox="1">
              <a:spLocks noChangeArrowheads="1"/>
            </p:cNvSpPr>
            <p:nvPr/>
          </p:nvSpPr>
          <p:spPr bwMode="auto">
            <a:xfrm>
              <a:off x="1087778" y="3903325"/>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2" name="Oval 78"/>
            <p:cNvSpPr>
              <a:spLocks noChangeArrowheads="1"/>
            </p:cNvSpPr>
            <p:nvPr/>
          </p:nvSpPr>
          <p:spPr bwMode="auto">
            <a:xfrm>
              <a:off x="1729565"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1" name="Text Box 77"/>
            <p:cNvSpPr txBox="1">
              <a:spLocks noChangeArrowheads="1"/>
            </p:cNvSpPr>
            <p:nvPr/>
          </p:nvSpPr>
          <p:spPr bwMode="auto">
            <a:xfrm>
              <a:off x="2721327" y="3900087"/>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20" name="Oval 76"/>
            <p:cNvSpPr>
              <a:spLocks noChangeArrowheads="1"/>
            </p:cNvSpPr>
            <p:nvPr/>
          </p:nvSpPr>
          <p:spPr bwMode="auto">
            <a:xfrm>
              <a:off x="3613227" y="3837487"/>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20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19" name="Text Box 75"/>
            <p:cNvSpPr txBox="1">
              <a:spLocks noChangeArrowheads="1"/>
            </p:cNvSpPr>
            <p:nvPr/>
          </p:nvSpPr>
          <p:spPr bwMode="auto">
            <a:xfrm>
              <a:off x="4578715" y="3903325"/>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18" name="Oval 74"/>
            <p:cNvSpPr>
              <a:spLocks noChangeArrowheads="1"/>
            </p:cNvSpPr>
            <p:nvPr/>
          </p:nvSpPr>
          <p:spPr bwMode="auto">
            <a:xfrm>
              <a:off x="5324174"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29</a:t>
              </a:r>
            </a:p>
          </p:txBody>
        </p:sp>
        <p:sp>
          <p:nvSpPr>
            <p:cNvPr id="31817" name="Text Box 73"/>
            <p:cNvSpPr txBox="1">
              <a:spLocks noChangeArrowheads="1"/>
            </p:cNvSpPr>
            <p:nvPr/>
          </p:nvSpPr>
          <p:spPr bwMode="auto">
            <a:xfrm>
              <a:off x="6183689" y="3900087"/>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16" name="Oval 72"/>
            <p:cNvSpPr>
              <a:spLocks noChangeArrowheads="1"/>
            </p:cNvSpPr>
            <p:nvPr/>
          </p:nvSpPr>
          <p:spPr bwMode="auto">
            <a:xfrm>
              <a:off x="6988705" y="3837487"/>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4</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31815" name="Text Box 71"/>
            <p:cNvSpPr txBox="1">
              <a:spLocks noChangeArrowheads="1"/>
            </p:cNvSpPr>
            <p:nvPr/>
          </p:nvSpPr>
          <p:spPr bwMode="auto">
            <a:xfrm>
              <a:off x="1304902"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14" name="Text Box 70"/>
            <p:cNvSpPr txBox="1">
              <a:spLocks noChangeArrowheads="1"/>
            </p:cNvSpPr>
            <p:nvPr/>
          </p:nvSpPr>
          <p:spPr bwMode="auto">
            <a:xfrm>
              <a:off x="2046160"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13" name="Text Box 69"/>
            <p:cNvSpPr txBox="1">
              <a:spLocks noChangeArrowheads="1"/>
            </p:cNvSpPr>
            <p:nvPr/>
          </p:nvSpPr>
          <p:spPr bwMode="auto">
            <a:xfrm>
              <a:off x="3202343"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12" name="Text Box 68"/>
            <p:cNvSpPr txBox="1">
              <a:spLocks noChangeArrowheads="1"/>
            </p:cNvSpPr>
            <p:nvPr/>
          </p:nvSpPr>
          <p:spPr bwMode="auto">
            <a:xfrm>
              <a:off x="4009190"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11" name="Text Box 67"/>
            <p:cNvSpPr txBox="1">
              <a:spLocks noChangeArrowheads="1"/>
            </p:cNvSpPr>
            <p:nvPr/>
          </p:nvSpPr>
          <p:spPr bwMode="auto">
            <a:xfrm>
              <a:off x="4929190"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10" name="Text Box 66"/>
            <p:cNvSpPr txBox="1">
              <a:spLocks noChangeArrowheads="1"/>
            </p:cNvSpPr>
            <p:nvPr/>
          </p:nvSpPr>
          <p:spPr bwMode="auto">
            <a:xfrm>
              <a:off x="5702673"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09" name="Text Box 65"/>
            <p:cNvSpPr txBox="1">
              <a:spLocks noChangeArrowheads="1"/>
            </p:cNvSpPr>
            <p:nvPr/>
          </p:nvSpPr>
          <p:spPr bwMode="auto">
            <a:xfrm>
              <a:off x="6616274"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08" name="Text Box 64"/>
            <p:cNvSpPr txBox="1">
              <a:spLocks noChangeArrowheads="1"/>
            </p:cNvSpPr>
            <p:nvPr/>
          </p:nvSpPr>
          <p:spPr bwMode="auto">
            <a:xfrm>
              <a:off x="7333993"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807" name="Freeform 63"/>
            <p:cNvSpPr>
              <a:spLocks/>
            </p:cNvSpPr>
            <p:nvPr/>
          </p:nvSpPr>
          <p:spPr bwMode="auto">
            <a:xfrm>
              <a:off x="2716194" y="1882860"/>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6" name="Freeform 62"/>
            <p:cNvSpPr>
              <a:spLocks/>
            </p:cNvSpPr>
            <p:nvPr/>
          </p:nvSpPr>
          <p:spPr bwMode="auto">
            <a:xfrm>
              <a:off x="4390772" y="1902956"/>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5" name="Freeform 61"/>
            <p:cNvSpPr>
              <a:spLocks/>
            </p:cNvSpPr>
            <p:nvPr/>
          </p:nvSpPr>
          <p:spPr bwMode="auto">
            <a:xfrm>
              <a:off x="6012871" y="2615710"/>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4" name="Freeform 60"/>
            <p:cNvSpPr>
              <a:spLocks/>
            </p:cNvSpPr>
            <p:nvPr/>
          </p:nvSpPr>
          <p:spPr bwMode="auto">
            <a:xfrm>
              <a:off x="7314702" y="4114869"/>
              <a:ext cx="242879" cy="518068"/>
            </a:xfrm>
            <a:custGeom>
              <a:avLst/>
              <a:gdLst/>
              <a:ahLst/>
              <a:cxnLst>
                <a:cxn ang="0">
                  <a:pos x="0" y="0"/>
                </a:cxn>
                <a:cxn ang="0">
                  <a:pos x="225" y="480"/>
                </a:cxn>
              </a:cxnLst>
              <a:rect l="0" t="0" r="r" b="b"/>
              <a:pathLst>
                <a:path w="225" h="480">
                  <a:moveTo>
                    <a:pt x="0" y="0"/>
                  </a:moveTo>
                  <a:lnTo>
                    <a:pt x="225" y="4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3" name="Freeform 59"/>
            <p:cNvSpPr>
              <a:spLocks/>
            </p:cNvSpPr>
            <p:nvPr/>
          </p:nvSpPr>
          <p:spPr bwMode="auto">
            <a:xfrm>
              <a:off x="6770042" y="4114869"/>
              <a:ext cx="288000" cy="550447"/>
            </a:xfrm>
            <a:custGeom>
              <a:avLst/>
              <a:gdLst/>
              <a:ahLst/>
              <a:cxnLst>
                <a:cxn ang="0">
                  <a:pos x="315" y="0"/>
                </a:cxn>
                <a:cxn ang="0">
                  <a:pos x="0" y="510"/>
                </a:cxn>
              </a:cxnLst>
              <a:rect l="0" t="0" r="r" b="b"/>
              <a:pathLst>
                <a:path w="315" h="510">
                  <a:moveTo>
                    <a:pt x="315" y="0"/>
                  </a:moveTo>
                  <a:lnTo>
                    <a:pt x="0" y="51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2" name="Line 58"/>
            <p:cNvSpPr>
              <a:spLocks noChangeShapeType="1"/>
            </p:cNvSpPr>
            <p:nvPr/>
          </p:nvSpPr>
          <p:spPr bwMode="auto">
            <a:xfrm>
              <a:off x="1772744" y="3480236"/>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grpSp>
      <p:sp>
        <p:nvSpPr>
          <p:cNvPr id="51" name="任意多边形 50"/>
          <p:cNvSpPr/>
          <p:nvPr/>
        </p:nvSpPr>
        <p:spPr>
          <a:xfrm>
            <a:off x="4350936" y="2009670"/>
            <a:ext cx="1240972" cy="1889090"/>
          </a:xfrm>
          <a:custGeom>
            <a:avLst/>
            <a:gdLst>
              <a:gd name="connsiteX0" fmla="*/ 0 w 1240972"/>
              <a:gd name="connsiteY0" fmla="*/ 0 h 1889090"/>
              <a:gd name="connsiteX1" fmla="*/ 964642 w 1240972"/>
              <a:gd name="connsiteY1" fmla="*/ 391886 h 1889090"/>
              <a:gd name="connsiteX2" fmla="*/ 1215851 w 1240972"/>
              <a:gd name="connsiteY2" fmla="*/ 512466 h 1889090"/>
              <a:gd name="connsiteX3" fmla="*/ 813917 w 1240972"/>
              <a:gd name="connsiteY3" fmla="*/ 1034981 h 1889090"/>
              <a:gd name="connsiteX4" fmla="*/ 351693 w 1240972"/>
              <a:gd name="connsiteY4" fmla="*/ 1889090 h 1889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972" h="1889090">
                <a:moveTo>
                  <a:pt x="0" y="0"/>
                </a:moveTo>
                <a:lnTo>
                  <a:pt x="964642" y="391886"/>
                </a:lnTo>
                <a:cubicBezTo>
                  <a:pt x="1167284" y="477297"/>
                  <a:pt x="1240972" y="405284"/>
                  <a:pt x="1215851" y="512466"/>
                </a:cubicBezTo>
                <a:cubicBezTo>
                  <a:pt x="1190730" y="619648"/>
                  <a:pt x="957943" y="805544"/>
                  <a:pt x="813917" y="1034981"/>
                </a:cubicBezTo>
                <a:cubicBezTo>
                  <a:pt x="669891" y="1264418"/>
                  <a:pt x="510792" y="1576754"/>
                  <a:pt x="351693" y="1889090"/>
                </a:cubicBezTo>
              </a:path>
            </a:pathLst>
          </a:custGeom>
          <a:ln w="28575">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8" name="灯片编号占位符 57"/>
          <p:cNvSpPr>
            <a:spLocks noGrp="1"/>
          </p:cNvSpPr>
          <p:nvPr>
            <p:ph type="sldNum" sz="quarter" idx="12"/>
          </p:nvPr>
        </p:nvSpPr>
        <p:spPr/>
        <p:txBody>
          <a:bodyPr/>
          <a:lstStyle/>
          <a:p>
            <a:fld id="{7AF016A1-9F15-429F-9EFD-84004B73C732}" type="slidenum">
              <a:rPr lang="en-US" altLang="zh-CN" smtClean="0"/>
              <a:pPr/>
              <a:t>19</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strips(downRight)">
                                      <p:cBhvr>
                                        <p:cTn id="11"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42910" y="1643050"/>
            <a:ext cx="7929618" cy="30650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一般情况下，被查找的对象称为</a:t>
            </a:r>
            <a:r>
              <a:rPr lang="zh-CN" altLang="zh-CN" sz="2000" smtClean="0">
                <a:solidFill>
                  <a:srgbClr val="FF0000"/>
                </a:solidFill>
                <a:latin typeface="微软雅黑" pitchFamily="34" charset="-122"/>
                <a:ea typeface="微软雅黑" pitchFamily="34" charset="-122"/>
                <a:cs typeface="Consolas" pitchFamily="49" charset="0"/>
              </a:rPr>
              <a:t>查找表</a:t>
            </a:r>
            <a:r>
              <a:rPr lang="zh-CN" altLang="zh-CN" sz="2000" smtClean="0">
                <a:solidFill>
                  <a:srgbClr val="0000FF"/>
                </a:solidFill>
                <a:latin typeface="Consolas" pitchFamily="49" charset="0"/>
                <a:ea typeface="仿宋" pitchFamily="49" charset="-122"/>
                <a:cs typeface="Consolas" pitchFamily="49" charset="0"/>
              </a:rPr>
              <a:t>，查找表包含一组元素（或记录），每个元素由若干个数据项组成，并假设有</a:t>
            </a:r>
            <a:r>
              <a:rPr lang="zh-CN" altLang="zh-CN" sz="2000" smtClean="0">
                <a:solidFill>
                  <a:srgbClr val="009900"/>
                </a:solidFill>
                <a:latin typeface="Consolas" pitchFamily="49" charset="0"/>
                <a:ea typeface="仿宋" pitchFamily="49" charset="-122"/>
                <a:cs typeface="Consolas" pitchFamily="49" charset="0"/>
              </a:rPr>
              <a:t>能唯一标识元素的数据项</a:t>
            </a:r>
            <a:r>
              <a:rPr lang="zh-CN" altLang="zh-CN" sz="2000" smtClean="0">
                <a:solidFill>
                  <a:srgbClr val="0000FF"/>
                </a:solidFill>
                <a:latin typeface="Consolas" pitchFamily="49" charset="0"/>
                <a:ea typeface="仿宋" pitchFamily="49" charset="-122"/>
                <a:cs typeface="Consolas" pitchFamily="49" charset="0"/>
              </a:rPr>
              <a:t>，称为</a:t>
            </a:r>
            <a:r>
              <a:rPr lang="zh-CN" altLang="zh-CN" sz="2000" smtClean="0">
                <a:solidFill>
                  <a:srgbClr val="009900"/>
                </a:solidFill>
                <a:latin typeface="Consolas" pitchFamily="49" charset="0"/>
                <a:ea typeface="仿宋" pitchFamily="49" charset="-122"/>
                <a:cs typeface="Consolas" pitchFamily="49" charset="0"/>
              </a:rPr>
              <a:t>主关键字</a:t>
            </a:r>
            <a:r>
              <a:rPr lang="zh-CN" altLang="en-US" sz="2000" smtClean="0">
                <a:solidFill>
                  <a:srgbClr val="0000FF"/>
                </a:solidFill>
                <a:latin typeface="Consolas" pitchFamily="49" charset="0"/>
                <a:ea typeface="仿宋" pitchFamily="49" charset="-122"/>
                <a:cs typeface="Consolas" pitchFamily="49" charset="0"/>
              </a:rPr>
              <a:t>（默认按</a:t>
            </a:r>
            <a:r>
              <a:rPr lang="zh-CN" altLang="zh-CN" sz="2000" smtClean="0">
                <a:solidFill>
                  <a:srgbClr val="0000FF"/>
                </a:solidFill>
                <a:latin typeface="Consolas" pitchFamily="49" charset="0"/>
                <a:ea typeface="仿宋" pitchFamily="49" charset="-122"/>
                <a:cs typeface="Consolas" pitchFamily="49" charset="0"/>
              </a:rPr>
              <a:t>主关键字</a:t>
            </a:r>
            <a:r>
              <a:rPr lang="zh-CN" altLang="en-US" sz="2000" smtClean="0">
                <a:solidFill>
                  <a:srgbClr val="0000FF"/>
                </a:solidFill>
                <a:latin typeface="Consolas" pitchFamily="49" charset="0"/>
                <a:ea typeface="仿宋" pitchFamily="49" charset="-122"/>
                <a:cs typeface="Consolas" pitchFamily="49" charset="0"/>
              </a:rPr>
              <a:t>查找）。</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zh-CN" sz="2000" smtClean="0">
                <a:solidFill>
                  <a:srgbClr val="FF0000"/>
                </a:solidFill>
                <a:latin typeface="微软雅黑" pitchFamily="34" charset="-122"/>
                <a:ea typeface="微软雅黑" pitchFamily="34" charset="-122"/>
                <a:cs typeface="Consolas" pitchFamily="49" charset="0"/>
              </a:rPr>
              <a:t>查</a:t>
            </a:r>
            <a:r>
              <a:rPr lang="zh-CN" altLang="zh-CN" sz="2000" smtClean="0">
                <a:solidFill>
                  <a:srgbClr val="FF0000"/>
                </a:solidFill>
                <a:latin typeface="微软雅黑" pitchFamily="34" charset="-122"/>
                <a:ea typeface="微软雅黑" pitchFamily="34" charset="-122"/>
                <a:cs typeface="Consolas" pitchFamily="49" charset="0"/>
              </a:rPr>
              <a:t>找</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给定一个值</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，在含有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个元素的查找表中找出关键字等于</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的元素。若找到这样的元素，表示查找成功，返回该元素的信息或该元素在表中的位置；否则查找不成功或者查找失败，返回相应的指示信息。</a:t>
            </a:r>
          </a:p>
        </p:txBody>
      </p:sp>
      <p:sp>
        <p:nvSpPr>
          <p:cNvPr id="15" name="TextBox 14"/>
          <p:cNvSpPr txBox="1"/>
          <p:nvPr/>
        </p:nvSpPr>
        <p:spPr>
          <a:xfrm>
            <a:off x="2428860" y="428604"/>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9.1 </a:t>
            </a:r>
            <a:r>
              <a:rPr lang="zh-CN" altLang="zh-CN" sz="2800" smtClean="0">
                <a:solidFill>
                  <a:srgbClr val="FF0000"/>
                </a:solidFill>
                <a:latin typeface="Consolas" pitchFamily="49" charset="0"/>
                <a:ea typeface="微软雅黑" pitchFamily="34" charset="-122"/>
                <a:cs typeface="Consolas" pitchFamily="49" charset="0"/>
              </a:rPr>
              <a:t>查找的基本概念</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2</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8143932" cy="775982"/>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）假设查找表中每个元素的概率相同，求查找成功时的平均查找长度和查找不成功时的平均查找长度。</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5" name="组合 4"/>
          <p:cNvGrpSpPr/>
          <p:nvPr/>
        </p:nvGrpSpPr>
        <p:grpSpPr>
          <a:xfrm>
            <a:off x="214282" y="1643050"/>
            <a:ext cx="5905738" cy="2464060"/>
            <a:chOff x="1470494" y="1996187"/>
            <a:chExt cx="5905738" cy="2464060"/>
          </a:xfrm>
        </p:grpSpPr>
        <p:sp>
          <p:nvSpPr>
            <p:cNvPr id="6" name="Line 101"/>
            <p:cNvSpPr>
              <a:spLocks noChangeShapeType="1"/>
            </p:cNvSpPr>
            <p:nvPr/>
          </p:nvSpPr>
          <p:spPr bwMode="auto">
            <a:xfrm flipH="1">
              <a:off x="1782459" y="2909281"/>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7" name="Line 99"/>
            <p:cNvSpPr>
              <a:spLocks noChangeShapeType="1"/>
            </p:cNvSpPr>
            <p:nvPr/>
          </p:nvSpPr>
          <p:spPr bwMode="auto">
            <a:xfrm flipH="1">
              <a:off x="5211910" y="2915757"/>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Freeform 98"/>
            <p:cNvSpPr>
              <a:spLocks/>
            </p:cNvSpPr>
            <p:nvPr/>
          </p:nvSpPr>
          <p:spPr bwMode="auto">
            <a:xfrm>
              <a:off x="2766693" y="2919407"/>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9" name="Line 90"/>
            <p:cNvSpPr>
              <a:spLocks noChangeShapeType="1"/>
            </p:cNvSpPr>
            <p:nvPr/>
          </p:nvSpPr>
          <p:spPr bwMode="auto">
            <a:xfrm>
              <a:off x="3445910" y="3679908"/>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Freeform 89"/>
            <p:cNvSpPr>
              <a:spLocks/>
            </p:cNvSpPr>
            <p:nvPr/>
          </p:nvSpPr>
          <p:spPr bwMode="auto">
            <a:xfrm>
              <a:off x="5282075" y="3755459"/>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 name="Line 87"/>
            <p:cNvSpPr>
              <a:spLocks noChangeShapeType="1"/>
            </p:cNvSpPr>
            <p:nvPr/>
          </p:nvSpPr>
          <p:spPr bwMode="auto">
            <a:xfrm>
              <a:off x="6789004" y="3736032"/>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Oval 86"/>
            <p:cNvSpPr>
              <a:spLocks noChangeArrowheads="1"/>
            </p:cNvSpPr>
            <p:nvPr/>
          </p:nvSpPr>
          <p:spPr bwMode="auto">
            <a:xfrm>
              <a:off x="3992118" y="1996187"/>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25</a:t>
              </a:r>
            </a:p>
          </p:txBody>
        </p:sp>
        <p:sp>
          <p:nvSpPr>
            <p:cNvPr id="13" name="Oval 85"/>
            <p:cNvSpPr>
              <a:spLocks noChangeArrowheads="1"/>
            </p:cNvSpPr>
            <p:nvPr/>
          </p:nvSpPr>
          <p:spPr bwMode="auto">
            <a:xfrm>
              <a:off x="2404229" y="2668596"/>
              <a:ext cx="38968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10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 name="Oval 84"/>
            <p:cNvSpPr>
              <a:spLocks noChangeArrowheads="1"/>
            </p:cNvSpPr>
            <p:nvPr/>
          </p:nvSpPr>
          <p:spPr bwMode="auto">
            <a:xfrm>
              <a:off x="5650172" y="2662120"/>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 name="Oval 83"/>
            <p:cNvSpPr>
              <a:spLocks noChangeArrowheads="1"/>
            </p:cNvSpPr>
            <p:nvPr/>
          </p:nvSpPr>
          <p:spPr bwMode="auto">
            <a:xfrm>
              <a:off x="1470494" y="343166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6" name="Oval 82"/>
            <p:cNvSpPr>
              <a:spLocks noChangeArrowheads="1"/>
            </p:cNvSpPr>
            <p:nvPr/>
          </p:nvSpPr>
          <p:spPr bwMode="auto">
            <a:xfrm>
              <a:off x="3143661" y="3424112"/>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15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7" name="Oval 81"/>
            <p:cNvSpPr>
              <a:spLocks noChangeArrowheads="1"/>
            </p:cNvSpPr>
            <p:nvPr/>
          </p:nvSpPr>
          <p:spPr bwMode="auto">
            <a:xfrm>
              <a:off x="4964713" y="3438143"/>
              <a:ext cx="387527"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28</a:t>
              </a:r>
            </a:p>
          </p:txBody>
        </p:sp>
        <p:sp>
          <p:nvSpPr>
            <p:cNvPr id="18" name="Oval 80"/>
            <p:cNvSpPr>
              <a:spLocks noChangeArrowheads="1"/>
            </p:cNvSpPr>
            <p:nvPr/>
          </p:nvSpPr>
          <p:spPr bwMode="auto">
            <a:xfrm>
              <a:off x="6474881" y="343058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9" name="Oval 78"/>
            <p:cNvSpPr>
              <a:spLocks noChangeArrowheads="1"/>
            </p:cNvSpPr>
            <p:nvPr/>
          </p:nvSpPr>
          <p:spPr bwMode="auto">
            <a:xfrm>
              <a:off x="1729565"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 name="Oval 76"/>
            <p:cNvSpPr>
              <a:spLocks noChangeArrowheads="1"/>
            </p:cNvSpPr>
            <p:nvPr/>
          </p:nvSpPr>
          <p:spPr bwMode="auto">
            <a:xfrm>
              <a:off x="3613227" y="4119186"/>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20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1" name="Oval 74"/>
            <p:cNvSpPr>
              <a:spLocks noChangeArrowheads="1"/>
            </p:cNvSpPr>
            <p:nvPr/>
          </p:nvSpPr>
          <p:spPr bwMode="auto">
            <a:xfrm>
              <a:off x="5324174"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29</a:t>
              </a:r>
            </a:p>
          </p:txBody>
        </p:sp>
        <p:sp>
          <p:nvSpPr>
            <p:cNvPr id="22" name="Oval 72"/>
            <p:cNvSpPr>
              <a:spLocks noChangeArrowheads="1"/>
            </p:cNvSpPr>
            <p:nvPr/>
          </p:nvSpPr>
          <p:spPr bwMode="auto">
            <a:xfrm>
              <a:off x="6988705" y="4119186"/>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4</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3" name="Freeform 63"/>
            <p:cNvSpPr>
              <a:spLocks/>
            </p:cNvSpPr>
            <p:nvPr/>
          </p:nvSpPr>
          <p:spPr bwMode="auto">
            <a:xfrm>
              <a:off x="2716194" y="2164559"/>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4" name="Freeform 62"/>
            <p:cNvSpPr>
              <a:spLocks/>
            </p:cNvSpPr>
            <p:nvPr/>
          </p:nvSpPr>
          <p:spPr bwMode="auto">
            <a:xfrm>
              <a:off x="4380724" y="2164559"/>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5" name="Freeform 61"/>
            <p:cNvSpPr>
              <a:spLocks/>
            </p:cNvSpPr>
            <p:nvPr/>
          </p:nvSpPr>
          <p:spPr bwMode="auto">
            <a:xfrm>
              <a:off x="6012871" y="2897409"/>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6" name="Line 58"/>
            <p:cNvSpPr>
              <a:spLocks noChangeShapeType="1"/>
            </p:cNvSpPr>
            <p:nvPr/>
          </p:nvSpPr>
          <p:spPr bwMode="auto">
            <a:xfrm>
              <a:off x="1772744" y="3761935"/>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grpSp>
      <p:grpSp>
        <p:nvGrpSpPr>
          <p:cNvPr id="37" name="组合 36"/>
          <p:cNvGrpSpPr/>
          <p:nvPr/>
        </p:nvGrpSpPr>
        <p:grpSpPr>
          <a:xfrm>
            <a:off x="3783372" y="1500174"/>
            <a:ext cx="5217784" cy="2602546"/>
            <a:chOff x="3783372" y="1500174"/>
            <a:chExt cx="5217784" cy="2602546"/>
          </a:xfrm>
        </p:grpSpPr>
        <p:sp>
          <p:nvSpPr>
            <p:cNvPr id="27" name="TextBox 26"/>
            <p:cNvSpPr txBox="1"/>
            <p:nvPr/>
          </p:nvSpPr>
          <p:spPr>
            <a:xfrm>
              <a:off x="6429388" y="1500174"/>
              <a:ext cx="214314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个结点，</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次比较</a:t>
              </a:r>
            </a:p>
          </p:txBody>
        </p:sp>
        <p:cxnSp>
          <p:nvCxnSpPr>
            <p:cNvPr id="29" name="直接连接符 28"/>
            <p:cNvCxnSpPr/>
            <p:nvPr/>
          </p:nvCxnSpPr>
          <p:spPr>
            <a:xfrm flipV="1">
              <a:off x="3783372" y="1679499"/>
              <a:ext cx="2643206"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6408977" y="2304628"/>
              <a:ext cx="2592179"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个结点，每个</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次比较</a:t>
              </a:r>
            </a:p>
          </p:txBody>
        </p:sp>
        <p:cxnSp>
          <p:nvCxnSpPr>
            <p:cNvPr id="32" name="直接连接符 31"/>
            <p:cNvCxnSpPr/>
            <p:nvPr/>
          </p:nvCxnSpPr>
          <p:spPr>
            <a:xfrm flipV="1">
              <a:off x="4986578" y="2483953"/>
              <a:ext cx="1440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6403874" y="3039104"/>
              <a:ext cx="2525844"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个结点，每个</a:t>
              </a:r>
              <a:r>
                <a:rPr lang="en-US" altLang="zh-CN"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次比较</a:t>
              </a:r>
            </a:p>
          </p:txBody>
        </p:sp>
        <p:cxnSp>
          <p:nvCxnSpPr>
            <p:cNvPr id="34" name="直接连接符 33"/>
            <p:cNvCxnSpPr/>
            <p:nvPr/>
          </p:nvCxnSpPr>
          <p:spPr>
            <a:xfrm flipV="1">
              <a:off x="5599466" y="3218429"/>
              <a:ext cx="900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6403874" y="3733388"/>
              <a:ext cx="2525844"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个结点，每个</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次比较</a:t>
              </a:r>
            </a:p>
          </p:txBody>
        </p:sp>
        <p:cxnSp>
          <p:nvCxnSpPr>
            <p:cNvPr id="36" name="直接连接符 35"/>
            <p:cNvCxnSpPr/>
            <p:nvPr/>
          </p:nvCxnSpPr>
          <p:spPr>
            <a:xfrm flipV="1">
              <a:off x="6140826" y="3912713"/>
              <a:ext cx="360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grpSp>
      <p:pic>
        <p:nvPicPr>
          <p:cNvPr id="30721" name="Picture 1"/>
          <p:cNvPicPr>
            <a:picLocks noChangeAspect="1" noChangeArrowheads="1"/>
          </p:cNvPicPr>
          <p:nvPr/>
        </p:nvPicPr>
        <p:blipFill>
          <a:blip r:embed="rId2" cstate="print"/>
          <a:srcRect/>
          <a:stretch>
            <a:fillRect/>
          </a:stretch>
        </p:blipFill>
        <p:spPr bwMode="auto">
          <a:xfrm>
            <a:off x="1857355" y="4714884"/>
            <a:ext cx="4524407" cy="714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4" name="灯片编号占位符 43"/>
          <p:cNvSpPr>
            <a:spLocks noGrp="1"/>
          </p:cNvSpPr>
          <p:nvPr>
            <p:ph type="sldNum" sz="quarter" idx="12"/>
          </p:nvPr>
        </p:nvSpPr>
        <p:spPr/>
        <p:txBody>
          <a:bodyPr/>
          <a:lstStyle/>
          <a:p>
            <a:fld id="{7AF016A1-9F15-429F-9EFD-84004B73C732}" type="slidenum">
              <a:rPr lang="en-US" altLang="zh-CN" smtClean="0"/>
              <a:pPr/>
              <a:t>20</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2844" y="428604"/>
            <a:ext cx="6143668" cy="3500461"/>
            <a:chOff x="1098240" y="1714488"/>
            <a:chExt cx="6602569" cy="3199069"/>
          </a:xfrm>
        </p:grpSpPr>
        <p:sp>
          <p:nvSpPr>
            <p:cNvPr id="5" name="Freeform 102"/>
            <p:cNvSpPr>
              <a:spLocks/>
            </p:cNvSpPr>
            <p:nvPr/>
          </p:nvSpPr>
          <p:spPr bwMode="auto">
            <a:xfrm>
              <a:off x="1280784" y="3393890"/>
              <a:ext cx="254478" cy="539228"/>
            </a:xfrm>
            <a:custGeom>
              <a:avLst/>
              <a:gdLst/>
              <a:ahLst/>
              <a:cxnLst>
                <a:cxn ang="0">
                  <a:pos x="440" y="0"/>
                </a:cxn>
                <a:cxn ang="0">
                  <a:pos x="0" y="475"/>
                </a:cxn>
              </a:cxnLst>
              <a:rect l="0" t="0" r="r" b="b"/>
              <a:pathLst>
                <a:path w="440" h="475">
                  <a:moveTo>
                    <a:pt x="440" y="0"/>
                  </a:moveTo>
                  <a:lnTo>
                    <a:pt x="0" y="4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6" name="Line 101"/>
            <p:cNvSpPr>
              <a:spLocks noChangeShapeType="1"/>
            </p:cNvSpPr>
            <p:nvPr/>
          </p:nvSpPr>
          <p:spPr bwMode="auto">
            <a:xfrm flipH="1">
              <a:off x="1782459" y="2627582"/>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7" name="Freeform 100"/>
            <p:cNvSpPr>
              <a:spLocks/>
            </p:cNvSpPr>
            <p:nvPr/>
          </p:nvSpPr>
          <p:spPr bwMode="auto">
            <a:xfrm>
              <a:off x="4771490" y="3427350"/>
              <a:ext cx="260150" cy="485689"/>
            </a:xfrm>
            <a:custGeom>
              <a:avLst/>
              <a:gdLst/>
              <a:ahLst/>
              <a:cxnLst>
                <a:cxn ang="0">
                  <a:pos x="240" y="0"/>
                </a:cxn>
                <a:cxn ang="0">
                  <a:pos x="0" y="450"/>
                </a:cxn>
              </a:cxnLst>
              <a:rect l="0" t="0" r="r" b="b"/>
              <a:pathLst>
                <a:path w="240" h="450">
                  <a:moveTo>
                    <a:pt x="240" y="0"/>
                  </a:moveTo>
                  <a:lnTo>
                    <a:pt x="0" y="45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Line 99"/>
            <p:cNvSpPr>
              <a:spLocks noChangeShapeType="1"/>
            </p:cNvSpPr>
            <p:nvPr/>
          </p:nvSpPr>
          <p:spPr bwMode="auto">
            <a:xfrm flipH="1">
              <a:off x="5211910" y="2634058"/>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9" name="Freeform 98"/>
            <p:cNvSpPr>
              <a:spLocks/>
            </p:cNvSpPr>
            <p:nvPr/>
          </p:nvSpPr>
          <p:spPr bwMode="auto">
            <a:xfrm>
              <a:off x="2766693" y="2637708"/>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Line 97"/>
            <p:cNvSpPr>
              <a:spLocks noChangeShapeType="1"/>
            </p:cNvSpPr>
            <p:nvPr/>
          </p:nvSpPr>
          <p:spPr bwMode="auto">
            <a:xfrm flipH="1">
              <a:off x="5092090" y="4121345"/>
              <a:ext cx="345428" cy="57635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 name="Line 96"/>
            <p:cNvSpPr>
              <a:spLocks noChangeShapeType="1"/>
            </p:cNvSpPr>
            <p:nvPr/>
          </p:nvSpPr>
          <p:spPr bwMode="auto">
            <a:xfrm>
              <a:off x="5631821"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Line 95"/>
            <p:cNvSpPr>
              <a:spLocks noChangeShapeType="1"/>
            </p:cNvSpPr>
            <p:nvPr/>
          </p:nvSpPr>
          <p:spPr bwMode="auto">
            <a:xfrm flipH="1">
              <a:off x="3390855" y="4075994"/>
              <a:ext cx="318820" cy="62170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Line 94"/>
            <p:cNvSpPr>
              <a:spLocks noChangeShapeType="1"/>
            </p:cNvSpPr>
            <p:nvPr/>
          </p:nvSpPr>
          <p:spPr bwMode="auto">
            <a:xfrm>
              <a:off x="3931668"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Line 93"/>
            <p:cNvSpPr>
              <a:spLocks noChangeShapeType="1"/>
            </p:cNvSpPr>
            <p:nvPr/>
          </p:nvSpPr>
          <p:spPr bwMode="auto">
            <a:xfrm flipH="1">
              <a:off x="1495097" y="4104077"/>
              <a:ext cx="288440" cy="54342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92"/>
            <p:cNvSpPr>
              <a:spLocks/>
            </p:cNvSpPr>
            <p:nvPr/>
          </p:nvSpPr>
          <p:spPr bwMode="auto">
            <a:xfrm>
              <a:off x="2062040" y="4106235"/>
              <a:ext cx="234243" cy="542892"/>
            </a:xfrm>
            <a:custGeom>
              <a:avLst/>
              <a:gdLst/>
              <a:ahLst/>
              <a:cxnLst>
                <a:cxn ang="0">
                  <a:pos x="0" y="0"/>
                </a:cxn>
                <a:cxn ang="0">
                  <a:pos x="217" y="502"/>
                </a:cxn>
              </a:cxnLst>
              <a:rect l="0" t="0" r="r" b="b"/>
              <a:pathLst>
                <a:path w="217" h="502">
                  <a:moveTo>
                    <a:pt x="0" y="0"/>
                  </a:moveTo>
                  <a:lnTo>
                    <a:pt x="217" y="5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6" name="Line 91"/>
            <p:cNvSpPr>
              <a:spLocks noChangeShapeType="1"/>
            </p:cNvSpPr>
            <p:nvPr/>
          </p:nvSpPr>
          <p:spPr bwMode="auto">
            <a:xfrm flipH="1">
              <a:off x="2852420" y="3414398"/>
              <a:ext cx="318226" cy="51872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7" name="Line 90"/>
            <p:cNvSpPr>
              <a:spLocks noChangeShapeType="1"/>
            </p:cNvSpPr>
            <p:nvPr/>
          </p:nvSpPr>
          <p:spPr bwMode="auto">
            <a:xfrm>
              <a:off x="3445910" y="3398209"/>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8" name="Freeform 89"/>
            <p:cNvSpPr>
              <a:spLocks/>
            </p:cNvSpPr>
            <p:nvPr/>
          </p:nvSpPr>
          <p:spPr bwMode="auto">
            <a:xfrm>
              <a:off x="5282075" y="3473760"/>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9" name="Freeform 88"/>
            <p:cNvSpPr>
              <a:spLocks/>
            </p:cNvSpPr>
            <p:nvPr/>
          </p:nvSpPr>
          <p:spPr bwMode="auto">
            <a:xfrm>
              <a:off x="6366935" y="3451095"/>
              <a:ext cx="226687" cy="445754"/>
            </a:xfrm>
            <a:custGeom>
              <a:avLst/>
              <a:gdLst/>
              <a:ahLst/>
              <a:cxnLst>
                <a:cxn ang="0">
                  <a:pos x="210" y="0"/>
                </a:cxn>
                <a:cxn ang="0">
                  <a:pos x="0" y="413"/>
                </a:cxn>
              </a:cxnLst>
              <a:rect l="0" t="0" r="r" b="b"/>
              <a:pathLst>
                <a:path w="210" h="413">
                  <a:moveTo>
                    <a:pt x="210" y="0"/>
                  </a:moveTo>
                  <a:lnTo>
                    <a:pt x="0" y="4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0" name="Line 87"/>
            <p:cNvSpPr>
              <a:spLocks noChangeShapeType="1"/>
            </p:cNvSpPr>
            <p:nvPr/>
          </p:nvSpPr>
          <p:spPr bwMode="auto">
            <a:xfrm>
              <a:off x="6789004" y="3454333"/>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1" name="Oval 86"/>
            <p:cNvSpPr>
              <a:spLocks noChangeArrowheads="1"/>
            </p:cNvSpPr>
            <p:nvPr/>
          </p:nvSpPr>
          <p:spPr bwMode="auto">
            <a:xfrm>
              <a:off x="3992118" y="1714488"/>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25</a:t>
              </a:r>
            </a:p>
          </p:txBody>
        </p:sp>
        <p:sp>
          <p:nvSpPr>
            <p:cNvPr id="22" name="Oval 85"/>
            <p:cNvSpPr>
              <a:spLocks noChangeArrowheads="1"/>
            </p:cNvSpPr>
            <p:nvPr/>
          </p:nvSpPr>
          <p:spPr bwMode="auto">
            <a:xfrm>
              <a:off x="2404229" y="2386897"/>
              <a:ext cx="38968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10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3" name="Oval 84"/>
            <p:cNvSpPr>
              <a:spLocks noChangeArrowheads="1"/>
            </p:cNvSpPr>
            <p:nvPr/>
          </p:nvSpPr>
          <p:spPr bwMode="auto">
            <a:xfrm>
              <a:off x="5650172" y="2380421"/>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4" name="Oval 83"/>
            <p:cNvSpPr>
              <a:spLocks noChangeArrowheads="1"/>
            </p:cNvSpPr>
            <p:nvPr/>
          </p:nvSpPr>
          <p:spPr bwMode="auto">
            <a:xfrm>
              <a:off x="1470494" y="314996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5" name="Oval 82"/>
            <p:cNvSpPr>
              <a:spLocks noChangeArrowheads="1"/>
            </p:cNvSpPr>
            <p:nvPr/>
          </p:nvSpPr>
          <p:spPr bwMode="auto">
            <a:xfrm>
              <a:off x="3143661" y="314241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15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6" name="Oval 81"/>
            <p:cNvSpPr>
              <a:spLocks noChangeArrowheads="1"/>
            </p:cNvSpPr>
            <p:nvPr/>
          </p:nvSpPr>
          <p:spPr bwMode="auto">
            <a:xfrm>
              <a:off x="4964713" y="3156444"/>
              <a:ext cx="387527"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28</a:t>
              </a:r>
            </a:p>
          </p:txBody>
        </p:sp>
        <p:sp>
          <p:nvSpPr>
            <p:cNvPr id="27" name="Oval 80"/>
            <p:cNvSpPr>
              <a:spLocks noChangeArrowheads="1"/>
            </p:cNvSpPr>
            <p:nvPr/>
          </p:nvSpPr>
          <p:spPr bwMode="auto">
            <a:xfrm>
              <a:off x="6474881" y="314888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8" name="Text Box 79"/>
            <p:cNvSpPr txBox="1">
              <a:spLocks noChangeArrowheads="1"/>
            </p:cNvSpPr>
            <p:nvPr/>
          </p:nvSpPr>
          <p:spPr bwMode="auto">
            <a:xfrm>
              <a:off x="1098240" y="3903325"/>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9" name="Oval 78"/>
            <p:cNvSpPr>
              <a:spLocks noChangeArrowheads="1"/>
            </p:cNvSpPr>
            <p:nvPr/>
          </p:nvSpPr>
          <p:spPr bwMode="auto">
            <a:xfrm>
              <a:off x="1729565"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0" name="Text Box 77"/>
            <p:cNvSpPr txBox="1">
              <a:spLocks noChangeArrowheads="1"/>
            </p:cNvSpPr>
            <p:nvPr/>
          </p:nvSpPr>
          <p:spPr bwMode="auto">
            <a:xfrm>
              <a:off x="2681231" y="3900087"/>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 name="Oval 76"/>
            <p:cNvSpPr>
              <a:spLocks noChangeArrowheads="1"/>
            </p:cNvSpPr>
            <p:nvPr/>
          </p:nvSpPr>
          <p:spPr bwMode="auto">
            <a:xfrm>
              <a:off x="3613227" y="3837487"/>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20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2" name="Text Box 75"/>
            <p:cNvSpPr txBox="1">
              <a:spLocks noChangeArrowheads="1"/>
            </p:cNvSpPr>
            <p:nvPr/>
          </p:nvSpPr>
          <p:spPr bwMode="auto">
            <a:xfrm>
              <a:off x="4587848" y="3903325"/>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3" name="Oval 74"/>
            <p:cNvSpPr>
              <a:spLocks noChangeArrowheads="1"/>
            </p:cNvSpPr>
            <p:nvPr/>
          </p:nvSpPr>
          <p:spPr bwMode="auto">
            <a:xfrm>
              <a:off x="5324174"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29</a:t>
              </a:r>
            </a:p>
          </p:txBody>
        </p:sp>
        <p:sp>
          <p:nvSpPr>
            <p:cNvPr id="34" name="Text Box 73"/>
            <p:cNvSpPr txBox="1">
              <a:spLocks noChangeArrowheads="1"/>
            </p:cNvSpPr>
            <p:nvPr/>
          </p:nvSpPr>
          <p:spPr bwMode="auto">
            <a:xfrm>
              <a:off x="6148620" y="3900087"/>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5" name="Oval 72"/>
            <p:cNvSpPr>
              <a:spLocks noChangeArrowheads="1"/>
            </p:cNvSpPr>
            <p:nvPr/>
          </p:nvSpPr>
          <p:spPr bwMode="auto">
            <a:xfrm>
              <a:off x="6988705" y="3837487"/>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4</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36" name="Text Box 71"/>
            <p:cNvSpPr txBox="1">
              <a:spLocks noChangeArrowheads="1"/>
            </p:cNvSpPr>
            <p:nvPr/>
          </p:nvSpPr>
          <p:spPr bwMode="auto">
            <a:xfrm>
              <a:off x="1261052"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7" name="Text Box 70"/>
            <p:cNvSpPr txBox="1">
              <a:spLocks noChangeArrowheads="1"/>
            </p:cNvSpPr>
            <p:nvPr/>
          </p:nvSpPr>
          <p:spPr bwMode="auto">
            <a:xfrm>
              <a:off x="2046160"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8" name="Text Box 69"/>
            <p:cNvSpPr txBox="1">
              <a:spLocks noChangeArrowheads="1"/>
            </p:cNvSpPr>
            <p:nvPr/>
          </p:nvSpPr>
          <p:spPr bwMode="auto">
            <a:xfrm>
              <a:off x="3209371"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9" name="Text Box 68"/>
            <p:cNvSpPr txBox="1">
              <a:spLocks noChangeArrowheads="1"/>
            </p:cNvSpPr>
            <p:nvPr/>
          </p:nvSpPr>
          <p:spPr bwMode="auto">
            <a:xfrm>
              <a:off x="3947453"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0" name="Text Box 67"/>
            <p:cNvSpPr txBox="1">
              <a:spLocks noChangeArrowheads="1"/>
            </p:cNvSpPr>
            <p:nvPr/>
          </p:nvSpPr>
          <p:spPr bwMode="auto">
            <a:xfrm>
              <a:off x="4940608"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1" name="Text Box 66"/>
            <p:cNvSpPr txBox="1">
              <a:spLocks noChangeArrowheads="1"/>
            </p:cNvSpPr>
            <p:nvPr/>
          </p:nvSpPr>
          <p:spPr bwMode="auto">
            <a:xfrm>
              <a:off x="5714454"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2" name="Text Box 65"/>
            <p:cNvSpPr txBox="1">
              <a:spLocks noChangeArrowheads="1"/>
            </p:cNvSpPr>
            <p:nvPr/>
          </p:nvSpPr>
          <p:spPr bwMode="auto">
            <a:xfrm>
              <a:off x="6552448"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3" name="Text Box 64"/>
            <p:cNvSpPr txBox="1">
              <a:spLocks noChangeArrowheads="1"/>
            </p:cNvSpPr>
            <p:nvPr/>
          </p:nvSpPr>
          <p:spPr bwMode="auto">
            <a:xfrm>
              <a:off x="7290576"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4" name="Freeform 63"/>
            <p:cNvSpPr>
              <a:spLocks/>
            </p:cNvSpPr>
            <p:nvPr/>
          </p:nvSpPr>
          <p:spPr bwMode="auto">
            <a:xfrm>
              <a:off x="2716194" y="1882860"/>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5" name="Freeform 62"/>
            <p:cNvSpPr>
              <a:spLocks/>
            </p:cNvSpPr>
            <p:nvPr/>
          </p:nvSpPr>
          <p:spPr bwMode="auto">
            <a:xfrm>
              <a:off x="4390772" y="1902956"/>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6" name="Freeform 61"/>
            <p:cNvSpPr>
              <a:spLocks/>
            </p:cNvSpPr>
            <p:nvPr/>
          </p:nvSpPr>
          <p:spPr bwMode="auto">
            <a:xfrm>
              <a:off x="6012871" y="2615710"/>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7" name="Freeform 60"/>
            <p:cNvSpPr>
              <a:spLocks/>
            </p:cNvSpPr>
            <p:nvPr/>
          </p:nvSpPr>
          <p:spPr bwMode="auto">
            <a:xfrm>
              <a:off x="7314702" y="4114869"/>
              <a:ext cx="242879" cy="518068"/>
            </a:xfrm>
            <a:custGeom>
              <a:avLst/>
              <a:gdLst/>
              <a:ahLst/>
              <a:cxnLst>
                <a:cxn ang="0">
                  <a:pos x="0" y="0"/>
                </a:cxn>
                <a:cxn ang="0">
                  <a:pos x="225" y="480"/>
                </a:cxn>
              </a:cxnLst>
              <a:rect l="0" t="0" r="r" b="b"/>
              <a:pathLst>
                <a:path w="225" h="480">
                  <a:moveTo>
                    <a:pt x="0" y="0"/>
                  </a:moveTo>
                  <a:lnTo>
                    <a:pt x="225" y="4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8" name="Freeform 59"/>
            <p:cNvSpPr>
              <a:spLocks/>
            </p:cNvSpPr>
            <p:nvPr/>
          </p:nvSpPr>
          <p:spPr bwMode="auto">
            <a:xfrm>
              <a:off x="6753679" y="4114869"/>
              <a:ext cx="287163" cy="550447"/>
            </a:xfrm>
            <a:custGeom>
              <a:avLst/>
              <a:gdLst/>
              <a:ahLst/>
              <a:cxnLst>
                <a:cxn ang="0">
                  <a:pos x="315" y="0"/>
                </a:cxn>
                <a:cxn ang="0">
                  <a:pos x="0" y="510"/>
                </a:cxn>
              </a:cxnLst>
              <a:rect l="0" t="0" r="r" b="b"/>
              <a:pathLst>
                <a:path w="315" h="510">
                  <a:moveTo>
                    <a:pt x="315" y="0"/>
                  </a:moveTo>
                  <a:lnTo>
                    <a:pt x="0" y="51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9" name="Line 58"/>
            <p:cNvSpPr>
              <a:spLocks noChangeShapeType="1"/>
            </p:cNvSpPr>
            <p:nvPr/>
          </p:nvSpPr>
          <p:spPr bwMode="auto">
            <a:xfrm>
              <a:off x="1772744" y="3480236"/>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grpSp>
      <p:grpSp>
        <p:nvGrpSpPr>
          <p:cNvPr id="54" name="组合 53"/>
          <p:cNvGrpSpPr/>
          <p:nvPr/>
        </p:nvGrpSpPr>
        <p:grpSpPr>
          <a:xfrm>
            <a:off x="5976947" y="2786058"/>
            <a:ext cx="3095647" cy="1180336"/>
            <a:chOff x="5976947" y="2500306"/>
            <a:chExt cx="3095647" cy="1180336"/>
          </a:xfrm>
        </p:grpSpPr>
        <p:sp>
          <p:nvSpPr>
            <p:cNvPr id="50" name="TextBox 49"/>
            <p:cNvSpPr txBox="1"/>
            <p:nvPr/>
          </p:nvSpPr>
          <p:spPr>
            <a:xfrm>
              <a:off x="6429388" y="2500306"/>
              <a:ext cx="264320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个结点，每个</a:t>
              </a:r>
              <a:r>
                <a:rPr lang="en-US" altLang="zh-CN"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次比较</a:t>
              </a:r>
            </a:p>
          </p:txBody>
        </p:sp>
        <p:cxnSp>
          <p:nvCxnSpPr>
            <p:cNvPr id="51" name="直接连接符 50"/>
            <p:cNvCxnSpPr/>
            <p:nvPr/>
          </p:nvCxnSpPr>
          <p:spPr>
            <a:xfrm flipV="1">
              <a:off x="5976947" y="2682328"/>
              <a:ext cx="540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a:off x="6500826" y="3311310"/>
              <a:ext cx="2571768"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8</a:t>
              </a:r>
              <a:r>
                <a:rPr lang="zh-CN" altLang="en-US" sz="1800" smtClean="0">
                  <a:solidFill>
                    <a:srgbClr val="0000FF"/>
                  </a:solidFill>
                  <a:latin typeface="Consolas" pitchFamily="49" charset="0"/>
                  <a:ea typeface="仿宋" pitchFamily="49" charset="-122"/>
                  <a:cs typeface="Consolas" pitchFamily="49" charset="0"/>
                </a:rPr>
                <a:t>个结点，每个</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次比较</a:t>
              </a:r>
            </a:p>
          </p:txBody>
        </p:sp>
        <p:cxnSp>
          <p:nvCxnSpPr>
            <p:cNvPr id="53" name="直接连接符 52"/>
            <p:cNvCxnSpPr/>
            <p:nvPr/>
          </p:nvCxnSpPr>
          <p:spPr>
            <a:xfrm flipV="1">
              <a:off x="6310136" y="3502559"/>
              <a:ext cx="252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grpSp>
      <p:pic>
        <p:nvPicPr>
          <p:cNvPr id="29697" name="Picture 1"/>
          <p:cNvPicPr>
            <a:picLocks noChangeAspect="1" noChangeArrowheads="1"/>
          </p:cNvPicPr>
          <p:nvPr/>
        </p:nvPicPr>
        <p:blipFill>
          <a:blip r:embed="rId2" cstate="print"/>
          <a:srcRect/>
          <a:stretch>
            <a:fillRect/>
          </a:stretch>
        </p:blipFill>
        <p:spPr bwMode="auto">
          <a:xfrm>
            <a:off x="2428860" y="5357826"/>
            <a:ext cx="3286148" cy="6617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5" name="下箭头 54"/>
          <p:cNvSpPr/>
          <p:nvPr/>
        </p:nvSpPr>
        <p:spPr bwMode="auto">
          <a:xfrm>
            <a:off x="3857620" y="4429132"/>
            <a:ext cx="357190" cy="571504"/>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62" name="灯片编号占位符 61"/>
          <p:cNvSpPr>
            <a:spLocks noGrp="1"/>
          </p:cNvSpPr>
          <p:nvPr>
            <p:ph type="sldNum" sz="quarter" idx="12"/>
          </p:nvPr>
        </p:nvSpPr>
        <p:spPr/>
        <p:txBody>
          <a:bodyPr/>
          <a:lstStyle/>
          <a:p>
            <a:fld id="{7AF016A1-9F15-429F-9EFD-84004B73C732}" type="slidenum">
              <a:rPr lang="en-US" altLang="zh-CN" smtClean="0"/>
              <a:pPr/>
              <a:t>21</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9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357166"/>
            <a:ext cx="8501122" cy="213507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借助一棵二叉判定树很容易求得折半查找的平均查找长度。</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为讨论方便起见，不妨设内部结点的总数为</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baseline="30000"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，这样的判定树是高度为</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的满二叉树（高度</a:t>
            </a:r>
            <a:r>
              <a:rPr lang="en-US" altLang="zh-CN" sz="2000" i="1" smtClean="0">
                <a:solidFill>
                  <a:srgbClr val="0000FF"/>
                </a:solidFill>
                <a:latin typeface="Consolas" pitchFamily="49" charset="0"/>
                <a:ea typeface="仿宋" pitchFamily="49" charset="-122"/>
                <a:cs typeface="Consolas" pitchFamily="49" charset="0"/>
              </a:rPr>
              <a:t>h</a:t>
            </a:r>
            <a:r>
              <a:rPr lang="zh-CN" altLang="zh-CN" sz="2000" smtClean="0">
                <a:solidFill>
                  <a:srgbClr val="0000FF"/>
                </a:solidFill>
                <a:latin typeface="Consolas" pitchFamily="49" charset="0"/>
                <a:ea typeface="仿宋" pitchFamily="49" charset="-122"/>
                <a:cs typeface="Consolas" pitchFamily="49" charset="0"/>
              </a:rPr>
              <a:t>不计外部结点）。该满二叉树中第</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h</a:t>
            </a:r>
            <a:r>
              <a:rPr lang="zh-CN" altLang="zh-CN" sz="2000" smtClean="0">
                <a:solidFill>
                  <a:srgbClr val="0000FF"/>
                </a:solidFill>
                <a:latin typeface="Consolas" pitchFamily="49" charset="0"/>
                <a:ea typeface="仿宋" pitchFamily="49" charset="-122"/>
                <a:cs typeface="Consolas" pitchFamily="49" charset="0"/>
              </a:rPr>
              <a:t>）层上的结点个数为</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baseline="30000" smtClean="0">
                <a:solidFill>
                  <a:srgbClr val="0000FF"/>
                </a:solidFill>
                <a:latin typeface="Consolas" pitchFamily="49" charset="0"/>
                <a:ea typeface="仿宋" pitchFamily="49" charset="-122"/>
                <a:cs typeface="Consolas" pitchFamily="49" charset="0"/>
              </a:rPr>
              <a:t>j</a:t>
            </a:r>
            <a:r>
              <a:rPr lang="en-US" altLang="zh-CN" sz="2000" baseline="30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，查找该层上的每个结点需要进行</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次比较。</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71472" y="4957779"/>
            <a:ext cx="778674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因此，在等概率假设下，折半查找成功情况下的平均查找长度为：</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27672"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 name="组合 28"/>
          <p:cNvGrpSpPr/>
          <p:nvPr/>
        </p:nvGrpSpPr>
        <p:grpSpPr>
          <a:xfrm>
            <a:off x="1795426" y="2644047"/>
            <a:ext cx="3991020" cy="2142275"/>
            <a:chOff x="1938302" y="2224065"/>
            <a:chExt cx="3991020" cy="2142275"/>
          </a:xfrm>
        </p:grpSpPr>
        <p:sp>
          <p:nvSpPr>
            <p:cNvPr id="27670" name="Oval 22"/>
            <p:cNvSpPr>
              <a:spLocks noChangeArrowheads="1"/>
            </p:cNvSpPr>
            <p:nvPr/>
          </p:nvSpPr>
          <p:spPr bwMode="auto">
            <a:xfrm>
              <a:off x="2866499" y="2224065"/>
              <a:ext cx="363673" cy="3031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7669" name="Text Box 21"/>
            <p:cNvSpPr txBox="1">
              <a:spLocks noChangeArrowheads="1"/>
            </p:cNvSpPr>
            <p:nvPr/>
          </p:nvSpPr>
          <p:spPr bwMode="auto">
            <a:xfrm>
              <a:off x="4600480" y="2854146"/>
              <a:ext cx="132884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=log</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2</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n</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7668" name="Oval 20"/>
            <p:cNvSpPr>
              <a:spLocks noChangeArrowheads="1"/>
            </p:cNvSpPr>
            <p:nvPr/>
          </p:nvSpPr>
          <p:spPr bwMode="auto">
            <a:xfrm>
              <a:off x="2324555"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7667" name="Oval 19"/>
            <p:cNvSpPr>
              <a:spLocks noChangeArrowheads="1"/>
            </p:cNvSpPr>
            <p:nvPr/>
          </p:nvSpPr>
          <p:spPr bwMode="auto">
            <a:xfrm>
              <a:off x="3451227"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7666" name="AutoShape 18"/>
            <p:cNvSpPr>
              <a:spLocks noChangeShapeType="1"/>
            </p:cNvSpPr>
            <p:nvPr/>
          </p:nvSpPr>
          <p:spPr bwMode="auto">
            <a:xfrm flipH="1">
              <a:off x="2634747" y="2483230"/>
              <a:ext cx="285233"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5" name="AutoShape 17"/>
            <p:cNvSpPr>
              <a:spLocks noChangeShapeType="1"/>
            </p:cNvSpPr>
            <p:nvPr/>
          </p:nvSpPr>
          <p:spPr bwMode="auto">
            <a:xfrm>
              <a:off x="3176690" y="2483230"/>
              <a:ext cx="328018"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4" name="Text Box 16"/>
            <p:cNvSpPr txBox="1">
              <a:spLocks noChangeArrowheads="1"/>
            </p:cNvSpPr>
            <p:nvPr/>
          </p:nvSpPr>
          <p:spPr bwMode="auto">
            <a:xfrm>
              <a:off x="2634747" y="3223872"/>
              <a:ext cx="88541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mj-ea"/>
                  <a:ea typeface="+mj-ea"/>
                  <a:cs typeface="Consolas" pitchFamily="49" charset="0"/>
                </a:rPr>
                <a:t>……</a:t>
              </a:r>
            </a:p>
          </p:txBody>
        </p:sp>
        <p:sp>
          <p:nvSpPr>
            <p:cNvPr id="27663" name="Oval 15"/>
            <p:cNvSpPr>
              <a:spLocks noChangeArrowheads="1"/>
            </p:cNvSpPr>
            <p:nvPr/>
          </p:nvSpPr>
          <p:spPr bwMode="auto">
            <a:xfrm>
              <a:off x="2082107" y="3556745"/>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7662" name="AutoShape 14"/>
            <p:cNvSpPr>
              <a:spLocks noChangeArrowheads="1"/>
            </p:cNvSpPr>
            <p:nvPr/>
          </p:nvSpPr>
          <p:spPr bwMode="auto">
            <a:xfrm>
              <a:off x="1938302"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1" name="AutoShape 13"/>
            <p:cNvSpPr>
              <a:spLocks noChangeShapeType="1"/>
            </p:cNvSpPr>
            <p:nvPr/>
          </p:nvSpPr>
          <p:spPr bwMode="auto">
            <a:xfrm flipH="1">
              <a:off x="2006045" y="3817100"/>
              <a:ext cx="129543"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0" name="AutoShape 12"/>
            <p:cNvSpPr>
              <a:spLocks noChangeArrowheads="1"/>
            </p:cNvSpPr>
            <p:nvPr/>
          </p:nvSpPr>
          <p:spPr bwMode="auto">
            <a:xfrm>
              <a:off x="2437460"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9" name="AutoShape 11"/>
            <p:cNvSpPr>
              <a:spLocks noChangeShapeType="1"/>
            </p:cNvSpPr>
            <p:nvPr/>
          </p:nvSpPr>
          <p:spPr bwMode="auto">
            <a:xfrm>
              <a:off x="2392298" y="3817100"/>
              <a:ext cx="112905"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8" name="Text Box 10"/>
            <p:cNvSpPr txBox="1">
              <a:spLocks noChangeArrowheads="1"/>
            </p:cNvSpPr>
            <p:nvPr/>
          </p:nvSpPr>
          <p:spPr bwMode="auto">
            <a:xfrm>
              <a:off x="2770233" y="3700594"/>
              <a:ext cx="64415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mj-ea"/>
                  <a:ea typeface="+mj-ea"/>
                  <a:cs typeface="Consolas" pitchFamily="49" charset="0"/>
                </a:rPr>
                <a:t>…</a:t>
              </a:r>
            </a:p>
          </p:txBody>
        </p:sp>
        <p:sp>
          <p:nvSpPr>
            <p:cNvPr id="27657" name="Oval 9"/>
            <p:cNvSpPr>
              <a:spLocks noChangeArrowheads="1"/>
            </p:cNvSpPr>
            <p:nvPr/>
          </p:nvSpPr>
          <p:spPr bwMode="auto">
            <a:xfrm>
              <a:off x="3715068" y="3563878"/>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7656" name="AutoShape 8"/>
            <p:cNvSpPr>
              <a:spLocks noChangeArrowheads="1"/>
            </p:cNvSpPr>
            <p:nvPr/>
          </p:nvSpPr>
          <p:spPr bwMode="auto">
            <a:xfrm>
              <a:off x="3560567"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5" name="AutoShape 7"/>
            <p:cNvSpPr>
              <a:spLocks noChangeShapeType="1"/>
            </p:cNvSpPr>
            <p:nvPr/>
          </p:nvSpPr>
          <p:spPr bwMode="auto">
            <a:xfrm flipH="1">
              <a:off x="3628310" y="3824233"/>
              <a:ext cx="14024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4" name="AutoShape 6"/>
            <p:cNvSpPr>
              <a:spLocks noChangeArrowheads="1"/>
            </p:cNvSpPr>
            <p:nvPr/>
          </p:nvSpPr>
          <p:spPr bwMode="auto">
            <a:xfrm>
              <a:off x="4113206"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3" name="AutoShape 5"/>
            <p:cNvSpPr>
              <a:spLocks noChangeShapeType="1"/>
            </p:cNvSpPr>
            <p:nvPr/>
          </p:nvSpPr>
          <p:spPr bwMode="auto">
            <a:xfrm>
              <a:off x="4025259" y="3824233"/>
              <a:ext cx="15569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2" name="AutoShape 4"/>
            <p:cNvSpPr>
              <a:spLocks/>
            </p:cNvSpPr>
            <p:nvPr/>
          </p:nvSpPr>
          <p:spPr bwMode="auto">
            <a:xfrm>
              <a:off x="4306927" y="2224065"/>
              <a:ext cx="169952" cy="1546670"/>
            </a:xfrm>
            <a:prstGeom prst="rightBrace">
              <a:avLst>
                <a:gd name="adj1" fmla="val 75816"/>
                <a:gd name="adj2" fmla="val 50000"/>
              </a:avLst>
            </a:prstGeom>
            <a:ln w="1905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1" name="Text Box 3"/>
            <p:cNvSpPr txBox="1">
              <a:spLocks noChangeArrowheads="1"/>
            </p:cNvSpPr>
            <p:nvPr/>
          </p:nvSpPr>
          <p:spPr bwMode="auto">
            <a:xfrm>
              <a:off x="4600480" y="4110741"/>
              <a:ext cx="1257404"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外部结点层</a:t>
              </a:r>
            </a:p>
          </p:txBody>
        </p:sp>
      </p:grpSp>
      <p:pic>
        <p:nvPicPr>
          <p:cNvPr id="1026" name="Picture 2"/>
          <p:cNvPicPr>
            <a:picLocks noChangeAspect="1" noChangeArrowheads="1"/>
          </p:cNvPicPr>
          <p:nvPr/>
        </p:nvPicPr>
        <p:blipFill>
          <a:blip r:embed="rId3" cstate="print"/>
          <a:srcRect/>
          <a:stretch>
            <a:fillRect/>
          </a:stretch>
        </p:blipFill>
        <p:spPr bwMode="auto">
          <a:xfrm>
            <a:off x="1357290" y="5529283"/>
            <a:ext cx="6143625" cy="828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5" name="灯片编号占位符 34"/>
          <p:cNvSpPr>
            <a:spLocks noGrp="1"/>
          </p:cNvSpPr>
          <p:nvPr>
            <p:ph type="sldNum" sz="quarter" idx="12"/>
          </p:nvPr>
        </p:nvSpPr>
        <p:spPr/>
        <p:txBody>
          <a:bodyPr/>
          <a:lstStyle/>
          <a:p>
            <a:fld id="{7AF016A1-9F15-429F-9EFD-84004B73C732}" type="slidenum">
              <a:rPr lang="en-US" altLang="zh-CN" smtClean="0"/>
              <a:pPr/>
              <a:t>22</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4618786"/>
            <a:ext cx="7786742"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从成功和不成功情况下的平均查找长度看出，折半查找的时间复杂度为</a:t>
            </a:r>
            <a:r>
              <a:rPr lang="en-US" altLang="zh-CN" sz="2000" smtClean="0">
                <a:solidFill>
                  <a:srgbClr val="0000FF"/>
                </a:solidFill>
                <a:latin typeface="Consolas" pitchFamily="49" charset="0"/>
                <a:ea typeface="仿宋" pitchFamily="49" charset="-122"/>
                <a:cs typeface="Consolas" pitchFamily="49" charset="0"/>
              </a:rPr>
              <a:t>O(log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，是一种高效的查找算法。</a:t>
            </a:r>
          </a:p>
        </p:txBody>
      </p:sp>
      <p:grpSp>
        <p:nvGrpSpPr>
          <p:cNvPr id="5" name="组合 4"/>
          <p:cNvGrpSpPr/>
          <p:nvPr/>
        </p:nvGrpSpPr>
        <p:grpSpPr>
          <a:xfrm>
            <a:off x="2009740" y="715221"/>
            <a:ext cx="3991020" cy="2053113"/>
            <a:chOff x="1938302" y="2224065"/>
            <a:chExt cx="3991020" cy="2053113"/>
          </a:xfrm>
        </p:grpSpPr>
        <p:sp>
          <p:nvSpPr>
            <p:cNvPr id="6" name="Oval 22"/>
            <p:cNvSpPr>
              <a:spLocks noChangeArrowheads="1"/>
            </p:cNvSpPr>
            <p:nvPr/>
          </p:nvSpPr>
          <p:spPr bwMode="auto">
            <a:xfrm>
              <a:off x="2866499" y="2224065"/>
              <a:ext cx="363673" cy="3031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7" name="Text Box 21"/>
            <p:cNvSpPr txBox="1">
              <a:spLocks noChangeArrowheads="1"/>
            </p:cNvSpPr>
            <p:nvPr/>
          </p:nvSpPr>
          <p:spPr bwMode="auto">
            <a:xfrm>
              <a:off x="4600480" y="2854146"/>
              <a:ext cx="132884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=log</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2</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n</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8" name="Oval 20"/>
            <p:cNvSpPr>
              <a:spLocks noChangeArrowheads="1"/>
            </p:cNvSpPr>
            <p:nvPr/>
          </p:nvSpPr>
          <p:spPr bwMode="auto">
            <a:xfrm>
              <a:off x="2324555"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 name="Oval 19"/>
            <p:cNvSpPr>
              <a:spLocks noChangeArrowheads="1"/>
            </p:cNvSpPr>
            <p:nvPr/>
          </p:nvSpPr>
          <p:spPr bwMode="auto">
            <a:xfrm>
              <a:off x="3451227"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 name="AutoShape 18"/>
            <p:cNvSpPr>
              <a:spLocks noChangeShapeType="1"/>
            </p:cNvSpPr>
            <p:nvPr/>
          </p:nvSpPr>
          <p:spPr bwMode="auto">
            <a:xfrm flipH="1">
              <a:off x="2634747" y="2483230"/>
              <a:ext cx="285233"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 name="AutoShape 17"/>
            <p:cNvSpPr>
              <a:spLocks noChangeShapeType="1"/>
            </p:cNvSpPr>
            <p:nvPr/>
          </p:nvSpPr>
          <p:spPr bwMode="auto">
            <a:xfrm>
              <a:off x="3176690" y="2483230"/>
              <a:ext cx="328018"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Text Box 16"/>
            <p:cNvSpPr txBox="1">
              <a:spLocks noChangeArrowheads="1"/>
            </p:cNvSpPr>
            <p:nvPr/>
          </p:nvSpPr>
          <p:spPr bwMode="auto">
            <a:xfrm>
              <a:off x="2634747" y="3223872"/>
              <a:ext cx="88541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mj-ea"/>
                  <a:ea typeface="+mj-ea"/>
                  <a:cs typeface="Consolas" pitchFamily="49" charset="0"/>
                </a:rPr>
                <a:t>……</a:t>
              </a:r>
            </a:p>
          </p:txBody>
        </p:sp>
        <p:sp>
          <p:nvSpPr>
            <p:cNvPr id="13" name="Oval 15"/>
            <p:cNvSpPr>
              <a:spLocks noChangeArrowheads="1"/>
            </p:cNvSpPr>
            <p:nvPr/>
          </p:nvSpPr>
          <p:spPr bwMode="auto">
            <a:xfrm>
              <a:off x="2082107" y="3556745"/>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 name="AutoShape 14"/>
            <p:cNvSpPr>
              <a:spLocks noChangeArrowheads="1"/>
            </p:cNvSpPr>
            <p:nvPr/>
          </p:nvSpPr>
          <p:spPr bwMode="auto">
            <a:xfrm>
              <a:off x="1938302"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AutoShape 13"/>
            <p:cNvSpPr>
              <a:spLocks noChangeShapeType="1"/>
            </p:cNvSpPr>
            <p:nvPr/>
          </p:nvSpPr>
          <p:spPr bwMode="auto">
            <a:xfrm flipH="1">
              <a:off x="2006045" y="3817100"/>
              <a:ext cx="129543"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AutoShape 12"/>
            <p:cNvSpPr>
              <a:spLocks noChangeArrowheads="1"/>
            </p:cNvSpPr>
            <p:nvPr/>
          </p:nvSpPr>
          <p:spPr bwMode="auto">
            <a:xfrm>
              <a:off x="2437460"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AutoShape 11"/>
            <p:cNvSpPr>
              <a:spLocks noChangeShapeType="1"/>
            </p:cNvSpPr>
            <p:nvPr/>
          </p:nvSpPr>
          <p:spPr bwMode="auto">
            <a:xfrm>
              <a:off x="2392298" y="3817100"/>
              <a:ext cx="112905"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Text Box 10"/>
            <p:cNvSpPr txBox="1">
              <a:spLocks noChangeArrowheads="1"/>
            </p:cNvSpPr>
            <p:nvPr/>
          </p:nvSpPr>
          <p:spPr bwMode="auto">
            <a:xfrm>
              <a:off x="2770233" y="3700594"/>
              <a:ext cx="64415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mj-ea"/>
                  <a:ea typeface="+mj-ea"/>
                  <a:cs typeface="Consolas" pitchFamily="49" charset="0"/>
                </a:rPr>
                <a:t>…</a:t>
              </a:r>
            </a:p>
          </p:txBody>
        </p:sp>
        <p:sp>
          <p:nvSpPr>
            <p:cNvPr id="19" name="Oval 9"/>
            <p:cNvSpPr>
              <a:spLocks noChangeArrowheads="1"/>
            </p:cNvSpPr>
            <p:nvPr/>
          </p:nvSpPr>
          <p:spPr bwMode="auto">
            <a:xfrm>
              <a:off x="3715068" y="3563878"/>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 name="AutoShape 8"/>
            <p:cNvSpPr>
              <a:spLocks noChangeArrowheads="1"/>
            </p:cNvSpPr>
            <p:nvPr/>
          </p:nvSpPr>
          <p:spPr bwMode="auto">
            <a:xfrm>
              <a:off x="3560567"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1" name="AutoShape 7"/>
            <p:cNvSpPr>
              <a:spLocks noChangeShapeType="1"/>
            </p:cNvSpPr>
            <p:nvPr/>
          </p:nvSpPr>
          <p:spPr bwMode="auto">
            <a:xfrm flipH="1">
              <a:off x="3628310" y="3824233"/>
              <a:ext cx="14024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2" name="AutoShape 6"/>
            <p:cNvSpPr>
              <a:spLocks noChangeArrowheads="1"/>
            </p:cNvSpPr>
            <p:nvPr/>
          </p:nvSpPr>
          <p:spPr bwMode="auto">
            <a:xfrm>
              <a:off x="4113206"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3" name="AutoShape 5"/>
            <p:cNvSpPr>
              <a:spLocks noChangeShapeType="1"/>
            </p:cNvSpPr>
            <p:nvPr/>
          </p:nvSpPr>
          <p:spPr bwMode="auto">
            <a:xfrm>
              <a:off x="4025259" y="3824233"/>
              <a:ext cx="15569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AutoShape 4"/>
            <p:cNvSpPr>
              <a:spLocks/>
            </p:cNvSpPr>
            <p:nvPr/>
          </p:nvSpPr>
          <p:spPr bwMode="auto">
            <a:xfrm>
              <a:off x="4306927" y="2224065"/>
              <a:ext cx="169952" cy="1546670"/>
            </a:xfrm>
            <a:prstGeom prst="rightBrace">
              <a:avLst>
                <a:gd name="adj1" fmla="val 75816"/>
                <a:gd name="adj2" fmla="val 50000"/>
              </a:avLst>
            </a:prstGeom>
            <a:ln w="1905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5" name="Text Box 3"/>
            <p:cNvSpPr txBox="1">
              <a:spLocks noChangeArrowheads="1"/>
            </p:cNvSpPr>
            <p:nvPr/>
          </p:nvSpPr>
          <p:spPr bwMode="auto">
            <a:xfrm>
              <a:off x="4600480" y="4009150"/>
              <a:ext cx="1257404"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外部结点层</a:t>
              </a:r>
            </a:p>
          </p:txBody>
        </p:sp>
      </p:grpSp>
      <p:sp>
        <p:nvSpPr>
          <p:cNvPr id="26" name="TextBox 25"/>
          <p:cNvSpPr txBox="1"/>
          <p:nvPr/>
        </p:nvSpPr>
        <p:spPr>
          <a:xfrm>
            <a:off x="642910" y="3143248"/>
            <a:ext cx="8001056" cy="1169551"/>
          </a:xfrm>
          <a:prstGeom prst="rect">
            <a:avLst/>
          </a:prstGeom>
          <a:noFill/>
        </p:spPr>
        <p:txBody>
          <a:bodyPr wrap="square" rtlCol="0">
            <a:spAutoFit/>
          </a:bodyPr>
          <a:lstStyle/>
          <a:p>
            <a:pPr algn="l">
              <a:lnSpc>
                <a:spcPts val="2800"/>
              </a:lnSpc>
              <a:spcBef>
                <a:spcPts val="0"/>
              </a:spcBef>
            </a:pPr>
            <a:r>
              <a:rPr lang="zh-CN" altLang="zh-CN" sz="2000" smtClean="0">
                <a:solidFill>
                  <a:srgbClr val="0000FF"/>
                </a:solidFill>
                <a:latin typeface="Consolas" pitchFamily="49" charset="0"/>
                <a:ea typeface="仿宋" pitchFamily="49" charset="-122"/>
                <a:cs typeface="Consolas" pitchFamily="49" charset="0"/>
              </a:rPr>
              <a:t>层次最大的外部结点就是不成功查找所需关键字比较次数最多的结点，它一定是层次最大的内部结点的孩子结点，其关键字比较次数恰好是</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+1-1=</a:t>
            </a:r>
            <a:r>
              <a:rPr lang="en-US" altLang="zh-CN" sz="2000" i="1" smtClean="0">
                <a:solidFill>
                  <a:srgbClr val="0000FF"/>
                </a:solidFill>
                <a:latin typeface="Consolas" pitchFamily="49" charset="0"/>
                <a:ea typeface="仿宋" pitchFamily="49" charset="-122"/>
                <a:cs typeface="Consolas" pitchFamily="49" charset="0"/>
              </a:rPr>
              <a:t>h</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27" name="下箭头 26"/>
          <p:cNvSpPr/>
          <p:nvPr/>
        </p:nvSpPr>
        <p:spPr bwMode="auto">
          <a:xfrm>
            <a:off x="3571868" y="4071942"/>
            <a:ext cx="214314"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4" name="灯片编号占位符 33"/>
          <p:cNvSpPr>
            <a:spLocks noGrp="1"/>
          </p:cNvSpPr>
          <p:nvPr>
            <p:ph type="sldNum" sz="quarter" idx="12"/>
          </p:nvPr>
        </p:nvSpPr>
        <p:spPr/>
        <p:txBody>
          <a:bodyPr/>
          <a:lstStyle/>
          <a:p>
            <a:fld id="{7AF016A1-9F15-429F-9EFD-84004B73C732}" type="slidenum">
              <a:rPr lang="en-US" altLang="zh-CN" smtClean="0"/>
              <a:pPr/>
              <a:t>23</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392238"/>
            <a:ext cx="7858180" cy="23939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当</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不等于</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baseline="30000"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时，其折半查找判定树不一定为满二叉树，但可以证明</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个结点的判定树的高度与</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个结点的完全二叉树的高度相等，即</a:t>
            </a:r>
            <a:r>
              <a:rPr lang="en-US" altLang="zh-CN" sz="2000" i="1" smtClean="0">
                <a:solidFill>
                  <a:srgbClr val="0000FF"/>
                </a:solidFill>
                <a:latin typeface="Consolas" pitchFamily="49" charset="0"/>
                <a:ea typeface="仿宋" pitchFamily="49" charset="-122"/>
                <a:cs typeface="Consolas" pitchFamily="49" charset="0"/>
              </a:rPr>
              <a:t>h</a:t>
            </a:r>
            <a:r>
              <a:rPr lang="zh-CN" altLang="zh-CN"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sym typeface="Symbol"/>
              </a:rPr>
              <a:t></a:t>
            </a:r>
            <a:r>
              <a:rPr lang="zh-CN" altLang="zh-CN" sz="2000" smtClean="0">
                <a:solidFill>
                  <a:srgbClr val="0000FF"/>
                </a:solidFill>
                <a:latin typeface="Consolas" pitchFamily="49" charset="0"/>
                <a:ea typeface="仿宋" pitchFamily="49" charset="-122"/>
                <a:cs typeface="Consolas" pitchFamily="49" charset="0"/>
              </a:rPr>
              <a:t>或者</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FF00FF"/>
                </a:solidFill>
                <a:latin typeface="Consolas" pitchFamily="49" charset="0"/>
                <a:ea typeface="仿宋" pitchFamily="49" charset="-122"/>
                <a:cs typeface="Consolas" pitchFamily="49" charset="0"/>
              </a:rPr>
              <a:t>查找成功时关键字比较次数最多</a:t>
            </a:r>
            <a:r>
              <a:rPr lang="zh-CN" altLang="zh-CN" sz="2000" smtClean="0">
                <a:solidFill>
                  <a:srgbClr val="0000FF"/>
                </a:solidFill>
                <a:latin typeface="Consolas" pitchFamily="49" charset="0"/>
                <a:ea typeface="仿宋" pitchFamily="49" charset="-122"/>
                <a:cs typeface="Consolas" pitchFamily="49" charset="0"/>
              </a:rPr>
              <a:t>为判定树的高度</a:t>
            </a:r>
            <a:r>
              <a:rPr lang="en-US" altLang="zh-CN" sz="2000" i="1" smtClean="0">
                <a:solidFill>
                  <a:srgbClr val="0000FF"/>
                </a:solidFill>
                <a:latin typeface="Consolas" pitchFamily="49" charset="0"/>
                <a:ea typeface="仿宋" pitchFamily="49" charset="-122"/>
                <a:cs typeface="Consolas" pitchFamily="49" charset="0"/>
              </a:rPr>
              <a:t>h</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FF00FF"/>
                </a:solidFill>
                <a:latin typeface="Consolas" pitchFamily="49" charset="0"/>
                <a:ea typeface="仿宋" pitchFamily="49" charset="-122"/>
                <a:cs typeface="Consolas" pitchFamily="49" charset="0"/>
              </a:rPr>
              <a:t>查找不成功时关键字比较次数最多</a:t>
            </a:r>
            <a:r>
              <a:rPr lang="zh-CN" altLang="zh-CN" sz="2000" smtClean="0">
                <a:solidFill>
                  <a:srgbClr val="0000FF"/>
                </a:solidFill>
                <a:latin typeface="Consolas" pitchFamily="49" charset="0"/>
                <a:ea typeface="仿宋" pitchFamily="49" charset="-122"/>
                <a:cs typeface="Consolas" pitchFamily="49" charset="0"/>
              </a:rPr>
              <a:t>也为判定树的高度</a:t>
            </a:r>
            <a:r>
              <a:rPr lang="en-US" altLang="zh-CN" sz="2000" i="1" smtClean="0">
                <a:solidFill>
                  <a:srgbClr val="0000FF"/>
                </a:solidFill>
                <a:latin typeface="Consolas" pitchFamily="49" charset="0"/>
                <a:ea typeface="仿宋" pitchFamily="49" charset="-122"/>
                <a:cs typeface="Consolas" pitchFamily="49" charset="0"/>
              </a:rPr>
              <a:t>h</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4" name="组合 3"/>
          <p:cNvGrpSpPr/>
          <p:nvPr/>
        </p:nvGrpSpPr>
        <p:grpSpPr>
          <a:xfrm>
            <a:off x="714348" y="285728"/>
            <a:ext cx="896901" cy="896901"/>
            <a:chOff x="388951" y="5103867"/>
            <a:chExt cx="896901" cy="896901"/>
          </a:xfrm>
        </p:grpSpPr>
        <p:sp>
          <p:nvSpPr>
            <p:cNvPr id="7" name="椭圆 6"/>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椭圆 7"/>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文本框 14"/>
            <p:cNvSpPr txBox="1"/>
            <p:nvPr/>
          </p:nvSpPr>
          <p:spPr>
            <a:xfrm>
              <a:off x="525185" y="5431228"/>
              <a:ext cx="646331"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结论</a:t>
              </a:r>
              <a:endParaRPr lang="zh-CN" altLang="en-US" sz="1800" b="1" dirty="0">
                <a:solidFill>
                  <a:srgbClr val="FF0000"/>
                </a:solidFill>
                <a:latin typeface="微软雅黑" pitchFamily="34" charset="-122"/>
                <a:ea typeface="微软雅黑" pitchFamily="34" charset="-122"/>
              </a:endParaRPr>
            </a:p>
          </p:txBody>
        </p:sp>
      </p:grpSp>
      <p:sp>
        <p:nvSpPr>
          <p:cNvPr id="15" name="灯片编号占位符 14"/>
          <p:cNvSpPr>
            <a:spLocks noGrp="1"/>
          </p:cNvSpPr>
          <p:nvPr>
            <p:ph type="sldNum" sz="quarter" idx="12"/>
          </p:nvPr>
        </p:nvSpPr>
        <p:spPr/>
        <p:txBody>
          <a:bodyPr/>
          <a:lstStyle/>
          <a:p>
            <a:fld id="{7AF016A1-9F15-429F-9EFD-84004B73C732}" type="slidenum">
              <a:rPr lang="en-US" altLang="zh-CN" smtClean="0"/>
              <a:pPr/>
              <a:t>24</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14290"/>
            <a:ext cx="414340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STL</a:t>
            </a:r>
            <a:r>
              <a:rPr lang="zh-CN" altLang="zh-CN" sz="2200" smtClean="0">
                <a:latin typeface="Consolas" pitchFamily="49" charset="0"/>
                <a:ea typeface="微软雅黑" pitchFamily="34" charset="-122"/>
                <a:cs typeface="Consolas" pitchFamily="49" charset="0"/>
              </a:rPr>
              <a:t>中的折半查找算法</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7" name="TextBox 6"/>
          <p:cNvSpPr txBox="1"/>
          <p:nvPr/>
        </p:nvSpPr>
        <p:spPr>
          <a:xfrm>
            <a:off x="500034" y="857232"/>
            <a:ext cx="8501122"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对于以数组为低层结构的有序表（如数组、</a:t>
            </a:r>
            <a:r>
              <a:rPr lang="en-US" altLang="zh-CN" sz="2000" smtClean="0">
                <a:solidFill>
                  <a:srgbClr val="0000FF"/>
                </a:solidFill>
                <a:latin typeface="Consolas" pitchFamily="49" charset="0"/>
                <a:ea typeface="仿宋" pitchFamily="49" charset="-122"/>
                <a:cs typeface="Consolas" pitchFamily="49" charset="0"/>
              </a:rPr>
              <a:t>vector</a:t>
            </a:r>
            <a:r>
              <a:rPr lang="zh-CN" altLang="zh-CN" sz="2000" smtClean="0">
                <a:solidFill>
                  <a:srgbClr val="0000FF"/>
                </a:solidFill>
                <a:latin typeface="Consolas" pitchFamily="49" charset="0"/>
                <a:ea typeface="仿宋" pitchFamily="49" charset="-122"/>
                <a:cs typeface="Consolas" pitchFamily="49" charset="0"/>
              </a:rPr>
              <a:t>或者</a:t>
            </a:r>
            <a:r>
              <a:rPr lang="en-US" altLang="zh-CN" sz="2000" smtClean="0">
                <a:solidFill>
                  <a:srgbClr val="0000FF"/>
                </a:solidFill>
                <a:latin typeface="Consolas" pitchFamily="49" charset="0"/>
                <a:ea typeface="仿宋" pitchFamily="49" charset="-122"/>
                <a:cs typeface="Consolas" pitchFamily="49" charset="0"/>
              </a:rPr>
              <a:t>deque</a:t>
            </a:r>
            <a:r>
              <a:rPr lang="zh-CN" altLang="zh-CN" sz="2000" smtClean="0">
                <a:solidFill>
                  <a:srgbClr val="0000FF"/>
                </a:solidFill>
                <a:latin typeface="Consolas" pitchFamily="49" charset="0"/>
                <a:ea typeface="仿宋" pitchFamily="49" charset="-122"/>
                <a:cs typeface="Consolas" pitchFamily="49" charset="0"/>
              </a:rPr>
              <a:t>容器等），</a:t>
            </a:r>
            <a:r>
              <a:rPr lang="en-US" altLang="zh-CN" sz="2000" smtClean="0">
                <a:solidFill>
                  <a:srgbClr val="0000FF"/>
                </a:solidFill>
                <a:latin typeface="Consolas" pitchFamily="49" charset="0"/>
                <a:ea typeface="仿宋" pitchFamily="49" charset="-122"/>
                <a:cs typeface="Consolas" pitchFamily="49" charset="0"/>
              </a:rPr>
              <a:t>STL</a:t>
            </a:r>
            <a:r>
              <a:rPr lang="zh-CN" altLang="zh-CN" sz="2000" smtClean="0">
                <a:solidFill>
                  <a:srgbClr val="0000FF"/>
                </a:solidFill>
                <a:latin typeface="Consolas" pitchFamily="49" charset="0"/>
                <a:ea typeface="仿宋" pitchFamily="49" charset="-122"/>
                <a:cs typeface="Consolas" pitchFamily="49" charset="0"/>
              </a:rPr>
              <a:t>中提供了一系列以折半查找为基础的快速查找通用算法：</a:t>
            </a:r>
            <a:endParaRPr lang="zh-CN" altLang="zh-CN" sz="200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642910" y="1714488"/>
            <a:ext cx="8143932" cy="468087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400"/>
              </a:lnSpc>
              <a:buBlip>
                <a:blip r:embed="rId2"/>
              </a:buBlip>
            </a:pPr>
            <a:r>
              <a:rPr lang="en-US" altLang="zh-CN" sz="2000" smtClean="0">
                <a:solidFill>
                  <a:srgbClr val="FF0000"/>
                </a:solidFill>
                <a:latin typeface="Consolas" pitchFamily="49" charset="0"/>
                <a:ea typeface="仿宋" pitchFamily="49" charset="-122"/>
                <a:cs typeface="Consolas" pitchFamily="49" charset="0"/>
              </a:rPr>
              <a:t>binary_search(beg</a:t>
            </a:r>
            <a:r>
              <a:rPr lang="zh-CN" altLang="zh-CN" sz="2000" smtClean="0">
                <a:solidFill>
                  <a:srgbClr val="FF0000"/>
                </a:solidFill>
                <a:latin typeface="Consolas" pitchFamily="49" charset="0"/>
                <a:ea typeface="仿宋" pitchFamily="49" charset="-122"/>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end</a:t>
            </a:r>
            <a:r>
              <a:rPr lang="zh-CN"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x</a:t>
            </a:r>
            <a:r>
              <a:rPr lang="zh-CN" altLang="zh-CN" sz="2000" smtClean="0">
                <a:solidFill>
                  <a:srgbClr val="FF0000"/>
                </a:solidFill>
                <a:latin typeface="Consolas" pitchFamily="49" charset="0"/>
                <a:ea typeface="仿宋" pitchFamily="49" charset="-122"/>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[comp])</a:t>
            </a:r>
            <a:r>
              <a:rPr lang="zh-CN" altLang="zh-CN" sz="2000" smtClean="0">
                <a:solidFill>
                  <a:srgbClr val="0000FF"/>
                </a:solidFill>
                <a:latin typeface="Consolas" pitchFamily="49" charset="0"/>
                <a:ea typeface="仿宋" pitchFamily="49" charset="-122"/>
                <a:cs typeface="Consolas" pitchFamily="49" charset="0"/>
              </a:rPr>
              <a:t>在</a:t>
            </a:r>
            <a:r>
              <a:rPr lang="en-US" altLang="zh-CN" sz="2000" smtClean="0">
                <a:solidFill>
                  <a:srgbClr val="0000FF"/>
                </a:solidFill>
                <a:latin typeface="Consolas" pitchFamily="49" charset="0"/>
                <a:ea typeface="仿宋" pitchFamily="49" charset="-122"/>
                <a:cs typeface="Consolas" pitchFamily="49" charset="0"/>
              </a:rPr>
              <a:t>[beg</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end)</a:t>
            </a:r>
            <a:r>
              <a:rPr lang="zh-CN" altLang="zh-CN" sz="2000" smtClean="0">
                <a:solidFill>
                  <a:srgbClr val="0000FF"/>
                </a:solidFill>
                <a:latin typeface="Consolas" pitchFamily="49" charset="0"/>
                <a:ea typeface="仿宋" pitchFamily="49" charset="-122"/>
                <a:cs typeface="Consolas" pitchFamily="49" charset="0"/>
              </a:rPr>
              <a:t>范围内查找</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，如果找到则返回</a:t>
            </a:r>
            <a:r>
              <a:rPr lang="en-US" altLang="zh-CN" sz="2000" smtClean="0">
                <a:solidFill>
                  <a:srgbClr val="0000FF"/>
                </a:solidFill>
                <a:latin typeface="Consolas" pitchFamily="49" charset="0"/>
                <a:ea typeface="仿宋" pitchFamily="49" charset="-122"/>
                <a:cs typeface="Consolas" pitchFamily="49" charset="0"/>
              </a:rPr>
              <a:t>true</a:t>
            </a:r>
            <a:r>
              <a:rPr lang="zh-CN" altLang="zh-CN" sz="2000" smtClean="0">
                <a:solidFill>
                  <a:srgbClr val="0000FF"/>
                </a:solidFill>
                <a:latin typeface="Consolas" pitchFamily="49" charset="0"/>
                <a:ea typeface="仿宋" pitchFamily="49" charset="-122"/>
                <a:cs typeface="Consolas" pitchFamily="49" charset="0"/>
              </a:rPr>
              <a:t>，否则返回</a:t>
            </a:r>
            <a:r>
              <a:rPr lang="en-US" altLang="zh-CN" sz="2000" smtClean="0">
                <a:solidFill>
                  <a:srgbClr val="0000FF"/>
                </a:solidFill>
                <a:latin typeface="Consolas" pitchFamily="49" charset="0"/>
                <a:ea typeface="仿宋" pitchFamily="49" charset="-122"/>
                <a:cs typeface="Consolas" pitchFamily="49" charset="0"/>
              </a:rPr>
              <a:t>false</a:t>
            </a:r>
            <a:r>
              <a:rPr lang="zh-CN" altLang="zh-CN" sz="2000" smtClean="0">
                <a:solidFill>
                  <a:srgbClr val="0000FF"/>
                </a:solidFill>
                <a:latin typeface="Consolas" pitchFamily="49" charset="0"/>
                <a:ea typeface="仿宋" pitchFamily="49" charset="-122"/>
                <a:cs typeface="Consolas" pitchFamily="49" charset="0"/>
              </a:rPr>
              <a:t>。其中</a:t>
            </a:r>
            <a:r>
              <a:rPr lang="en-US" altLang="zh-CN" sz="2000" smtClean="0">
                <a:solidFill>
                  <a:srgbClr val="0000FF"/>
                </a:solidFill>
                <a:latin typeface="Consolas" pitchFamily="49" charset="0"/>
                <a:ea typeface="仿宋" pitchFamily="49" charset="-122"/>
                <a:cs typeface="Consolas" pitchFamily="49" charset="0"/>
              </a:rPr>
              <a:t>comp</a:t>
            </a:r>
            <a:r>
              <a:rPr lang="zh-CN" altLang="zh-CN" sz="2000" smtClean="0">
                <a:solidFill>
                  <a:srgbClr val="0000FF"/>
                </a:solidFill>
                <a:latin typeface="Consolas" pitchFamily="49" charset="0"/>
                <a:ea typeface="仿宋" pitchFamily="49" charset="-122"/>
                <a:cs typeface="Consolas" pitchFamily="49" charset="0"/>
              </a:rPr>
              <a:t>是与排序一致的比较函数，省略时使用底层类型的小于运算符。</a:t>
            </a:r>
          </a:p>
          <a:p>
            <a:pPr marL="457200" indent="-457200" algn="l">
              <a:lnSpc>
                <a:spcPts val="2400"/>
              </a:lnSpc>
              <a:buBlip>
                <a:blip r:embed="rId2"/>
              </a:buBlip>
            </a:pPr>
            <a:r>
              <a:rPr lang="en-US" altLang="zh-CN" sz="2000" smtClean="0">
                <a:solidFill>
                  <a:srgbClr val="FF0000"/>
                </a:solidFill>
                <a:latin typeface="Consolas" pitchFamily="49" charset="0"/>
                <a:ea typeface="仿宋" pitchFamily="49" charset="-122"/>
                <a:cs typeface="Consolas" pitchFamily="49" charset="0"/>
              </a:rPr>
              <a:t>lower_bound(beg</a:t>
            </a:r>
            <a:r>
              <a:rPr lang="zh-CN" altLang="zh-CN" sz="2000" smtClean="0">
                <a:solidFill>
                  <a:srgbClr val="FF0000"/>
                </a:solidFill>
                <a:latin typeface="Consolas" pitchFamily="49" charset="0"/>
                <a:ea typeface="仿宋" pitchFamily="49" charset="-122"/>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end</a:t>
            </a:r>
            <a:r>
              <a:rPr lang="zh-CN"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x</a:t>
            </a:r>
            <a:r>
              <a:rPr lang="zh-CN" altLang="zh-CN" sz="2000" smtClean="0">
                <a:solidFill>
                  <a:srgbClr val="FF0000"/>
                </a:solidFill>
                <a:latin typeface="Consolas" pitchFamily="49" charset="0"/>
                <a:ea typeface="仿宋" pitchFamily="49" charset="-122"/>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[comp])</a:t>
            </a:r>
            <a:r>
              <a:rPr lang="zh-CN" altLang="zh-CN" sz="2000" smtClean="0">
                <a:solidFill>
                  <a:srgbClr val="0000FF"/>
                </a:solidFill>
                <a:latin typeface="Consolas" pitchFamily="49" charset="0"/>
                <a:ea typeface="仿宋" pitchFamily="49" charset="-122"/>
                <a:cs typeface="Consolas" pitchFamily="49" charset="0"/>
              </a:rPr>
              <a:t>在</a:t>
            </a:r>
            <a:r>
              <a:rPr lang="en-US" altLang="zh-CN" sz="2000" smtClean="0">
                <a:solidFill>
                  <a:srgbClr val="0000FF"/>
                </a:solidFill>
                <a:latin typeface="Consolas" pitchFamily="49" charset="0"/>
                <a:ea typeface="仿宋" pitchFamily="49" charset="-122"/>
                <a:cs typeface="Consolas" pitchFamily="49" charset="0"/>
              </a:rPr>
              <a:t>[beg</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end)</a:t>
            </a:r>
            <a:r>
              <a:rPr lang="zh-CN" altLang="zh-CN" sz="2000" smtClean="0">
                <a:solidFill>
                  <a:srgbClr val="0000FF"/>
                </a:solidFill>
                <a:latin typeface="Consolas" pitchFamily="49" charset="0"/>
                <a:ea typeface="仿宋" pitchFamily="49" charset="-122"/>
                <a:cs typeface="Consolas" pitchFamily="49" charset="0"/>
              </a:rPr>
              <a:t>范围内查找第一个大于等于</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的元素地址。其中</a:t>
            </a:r>
            <a:r>
              <a:rPr lang="en-US" altLang="zh-CN" sz="2000" smtClean="0">
                <a:solidFill>
                  <a:srgbClr val="0000FF"/>
                </a:solidFill>
                <a:latin typeface="Consolas" pitchFamily="49" charset="0"/>
                <a:ea typeface="仿宋" pitchFamily="49" charset="-122"/>
                <a:cs typeface="Consolas" pitchFamily="49" charset="0"/>
              </a:rPr>
              <a:t>comp</a:t>
            </a:r>
            <a:r>
              <a:rPr lang="zh-CN" altLang="zh-CN" sz="2000" smtClean="0">
                <a:solidFill>
                  <a:srgbClr val="0000FF"/>
                </a:solidFill>
                <a:latin typeface="Consolas" pitchFamily="49" charset="0"/>
                <a:ea typeface="仿宋" pitchFamily="49" charset="-122"/>
                <a:cs typeface="Consolas" pitchFamily="49" charset="0"/>
              </a:rPr>
              <a:t>是与排序一致的比较函数，省略时使用底层类型的小于运算符。</a:t>
            </a:r>
          </a:p>
          <a:p>
            <a:pPr marL="457200" indent="-457200" algn="l">
              <a:lnSpc>
                <a:spcPts val="2400"/>
              </a:lnSpc>
              <a:buBlip>
                <a:blip r:embed="rId2"/>
              </a:buBlip>
            </a:pPr>
            <a:r>
              <a:rPr lang="en-US" altLang="zh-CN" sz="2000" smtClean="0">
                <a:solidFill>
                  <a:srgbClr val="FF0000"/>
                </a:solidFill>
                <a:latin typeface="Consolas" pitchFamily="49" charset="0"/>
                <a:ea typeface="仿宋" pitchFamily="49" charset="-122"/>
                <a:cs typeface="Consolas" pitchFamily="49" charset="0"/>
              </a:rPr>
              <a:t>upper_bound(beg</a:t>
            </a:r>
            <a:r>
              <a:rPr lang="zh-CN" altLang="zh-CN" sz="2000" smtClean="0">
                <a:solidFill>
                  <a:srgbClr val="FF0000"/>
                </a:solidFill>
                <a:latin typeface="Consolas" pitchFamily="49" charset="0"/>
                <a:ea typeface="仿宋" pitchFamily="49" charset="-122"/>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end</a:t>
            </a:r>
            <a:r>
              <a:rPr lang="zh-CN"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x</a:t>
            </a:r>
            <a:r>
              <a:rPr lang="zh-CN" altLang="zh-CN" sz="2000" smtClean="0">
                <a:solidFill>
                  <a:srgbClr val="FF0000"/>
                </a:solidFill>
                <a:latin typeface="Consolas" pitchFamily="49" charset="0"/>
                <a:ea typeface="仿宋" pitchFamily="49" charset="-122"/>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[comp])</a:t>
            </a:r>
            <a:r>
              <a:rPr lang="zh-CN" altLang="zh-CN" sz="2000" smtClean="0">
                <a:solidFill>
                  <a:srgbClr val="0000FF"/>
                </a:solidFill>
                <a:latin typeface="Consolas" pitchFamily="49" charset="0"/>
                <a:ea typeface="仿宋" pitchFamily="49" charset="-122"/>
                <a:cs typeface="Consolas" pitchFamily="49" charset="0"/>
              </a:rPr>
              <a:t>在</a:t>
            </a:r>
            <a:r>
              <a:rPr lang="en-US" altLang="zh-CN" sz="2000" smtClean="0">
                <a:solidFill>
                  <a:srgbClr val="0000FF"/>
                </a:solidFill>
                <a:latin typeface="Consolas" pitchFamily="49" charset="0"/>
                <a:ea typeface="仿宋" pitchFamily="49" charset="-122"/>
                <a:cs typeface="Consolas" pitchFamily="49" charset="0"/>
              </a:rPr>
              <a:t>[beg</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end)</a:t>
            </a:r>
            <a:r>
              <a:rPr lang="zh-CN" altLang="zh-CN" sz="2000" smtClean="0">
                <a:solidFill>
                  <a:srgbClr val="0000FF"/>
                </a:solidFill>
                <a:latin typeface="Consolas" pitchFamily="49" charset="0"/>
                <a:ea typeface="仿宋" pitchFamily="49" charset="-122"/>
                <a:cs typeface="Consolas" pitchFamily="49" charset="0"/>
              </a:rPr>
              <a:t>范围内查找第一个大于</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的元素地址，即插入点位置。其中</a:t>
            </a:r>
            <a:r>
              <a:rPr lang="en-US" altLang="zh-CN" sz="2000" smtClean="0">
                <a:solidFill>
                  <a:srgbClr val="0000FF"/>
                </a:solidFill>
                <a:latin typeface="Consolas" pitchFamily="49" charset="0"/>
                <a:ea typeface="仿宋" pitchFamily="49" charset="-122"/>
                <a:cs typeface="Consolas" pitchFamily="49" charset="0"/>
              </a:rPr>
              <a:t>comp</a:t>
            </a:r>
            <a:r>
              <a:rPr lang="zh-CN" altLang="zh-CN" sz="2000" smtClean="0">
                <a:solidFill>
                  <a:srgbClr val="0000FF"/>
                </a:solidFill>
                <a:latin typeface="Consolas" pitchFamily="49" charset="0"/>
                <a:ea typeface="仿宋" pitchFamily="49" charset="-122"/>
                <a:cs typeface="Consolas" pitchFamily="49" charset="0"/>
              </a:rPr>
              <a:t>是与排序一致的比较函数，省略时使用底层类型的小于运算符。</a:t>
            </a:r>
          </a:p>
          <a:p>
            <a:pPr marL="457200" indent="-457200" algn="l">
              <a:lnSpc>
                <a:spcPts val="2400"/>
              </a:lnSpc>
              <a:buBlip>
                <a:blip r:embed="rId2"/>
              </a:buBlip>
            </a:pPr>
            <a:r>
              <a:rPr lang="en-US" altLang="zh-CN" sz="2000" smtClean="0">
                <a:solidFill>
                  <a:srgbClr val="FF0000"/>
                </a:solidFill>
                <a:latin typeface="Consolas" pitchFamily="49" charset="0"/>
                <a:ea typeface="仿宋" pitchFamily="49" charset="-122"/>
                <a:cs typeface="Consolas" pitchFamily="49" charset="0"/>
              </a:rPr>
              <a:t>equal_range(beg</a:t>
            </a:r>
            <a:r>
              <a:rPr lang="zh-CN" altLang="zh-CN" sz="2000" smtClean="0">
                <a:solidFill>
                  <a:srgbClr val="FF0000"/>
                </a:solidFill>
                <a:latin typeface="Consolas" pitchFamily="49" charset="0"/>
                <a:ea typeface="仿宋" pitchFamily="49" charset="-122"/>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end</a:t>
            </a:r>
            <a:r>
              <a:rPr lang="zh-CN"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x</a:t>
            </a:r>
            <a:r>
              <a:rPr lang="zh-CN" altLang="zh-CN" sz="2000" smtClean="0">
                <a:solidFill>
                  <a:srgbClr val="FF0000"/>
                </a:solidFill>
                <a:latin typeface="Consolas" pitchFamily="49" charset="0"/>
                <a:ea typeface="仿宋" pitchFamily="49" charset="-122"/>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[comp])</a:t>
            </a:r>
            <a:r>
              <a:rPr lang="zh-CN" altLang="zh-CN" sz="2000" smtClean="0">
                <a:solidFill>
                  <a:srgbClr val="0000FF"/>
                </a:solidFill>
                <a:latin typeface="Consolas" pitchFamily="49" charset="0"/>
                <a:ea typeface="仿宋" pitchFamily="49" charset="-122"/>
                <a:cs typeface="Consolas" pitchFamily="49" charset="0"/>
              </a:rPr>
              <a:t>返回一对地址，第一个即</a:t>
            </a:r>
            <a:r>
              <a:rPr lang="en-US" altLang="zh-CN" sz="2000" smtClean="0">
                <a:solidFill>
                  <a:srgbClr val="0000FF"/>
                </a:solidFill>
                <a:latin typeface="Consolas" pitchFamily="49" charset="0"/>
                <a:ea typeface="仿宋" pitchFamily="49" charset="-122"/>
                <a:cs typeface="Consolas" pitchFamily="49" charset="0"/>
              </a:rPr>
              <a:t>first</a:t>
            </a:r>
            <a:r>
              <a:rPr lang="zh-CN" altLang="zh-CN"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lower_bound</a:t>
            </a:r>
            <a:r>
              <a:rPr lang="zh-CN" altLang="zh-CN" sz="2000" smtClean="0">
                <a:solidFill>
                  <a:srgbClr val="0000FF"/>
                </a:solidFill>
                <a:latin typeface="Consolas" pitchFamily="49" charset="0"/>
                <a:ea typeface="仿宋" pitchFamily="49" charset="-122"/>
                <a:cs typeface="Consolas" pitchFamily="49" charset="0"/>
              </a:rPr>
              <a:t>的结果，第二个</a:t>
            </a:r>
            <a:r>
              <a:rPr lang="en-US" altLang="zh-CN" sz="2000" smtClean="0">
                <a:solidFill>
                  <a:srgbClr val="0000FF"/>
                </a:solidFill>
                <a:latin typeface="Consolas" pitchFamily="49" charset="0"/>
                <a:ea typeface="仿宋" pitchFamily="49" charset="-122"/>
                <a:cs typeface="Consolas" pitchFamily="49" charset="0"/>
              </a:rPr>
              <a:t>second</a:t>
            </a:r>
            <a:r>
              <a:rPr lang="zh-CN" altLang="zh-CN"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upper_bound</a:t>
            </a:r>
            <a:r>
              <a:rPr lang="zh-CN" altLang="zh-CN" sz="2000" smtClean="0">
                <a:solidFill>
                  <a:srgbClr val="0000FF"/>
                </a:solidFill>
                <a:latin typeface="Consolas" pitchFamily="49" charset="0"/>
                <a:ea typeface="仿宋" pitchFamily="49" charset="-122"/>
                <a:cs typeface="Consolas" pitchFamily="49" charset="0"/>
              </a:rPr>
              <a:t>的结果。其中</a:t>
            </a:r>
            <a:r>
              <a:rPr lang="en-US" altLang="zh-CN" sz="2000" smtClean="0">
                <a:solidFill>
                  <a:srgbClr val="0000FF"/>
                </a:solidFill>
                <a:latin typeface="Consolas" pitchFamily="49" charset="0"/>
                <a:ea typeface="仿宋" pitchFamily="49" charset="-122"/>
                <a:cs typeface="Consolas" pitchFamily="49" charset="0"/>
              </a:rPr>
              <a:t>comp</a:t>
            </a:r>
            <a:r>
              <a:rPr lang="zh-CN" altLang="zh-CN" sz="2000" smtClean="0">
                <a:solidFill>
                  <a:srgbClr val="0000FF"/>
                </a:solidFill>
                <a:latin typeface="Consolas" pitchFamily="49" charset="0"/>
                <a:ea typeface="仿宋" pitchFamily="49" charset="-122"/>
                <a:cs typeface="Consolas" pitchFamily="49" charset="0"/>
              </a:rPr>
              <a:t>是与排序一致的比较函数，省略时使用底层类型的小于运算符。</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25</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357166"/>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9.2.3 </a:t>
            </a:r>
            <a:r>
              <a:rPr lang="zh-CN" altLang="zh-CN" smtClean="0">
                <a:latin typeface="Consolas" pitchFamily="49" charset="0"/>
                <a:ea typeface="微软雅黑" pitchFamily="34" charset="-122"/>
                <a:cs typeface="Consolas" pitchFamily="49" charset="0"/>
              </a:rPr>
              <a:t>索引存储结构和分块查找</a:t>
            </a:r>
            <a:endParaRPr lang="zh-CN" altLang="zh-CN"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714348" y="1261305"/>
            <a:ext cx="264320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索引存储结构</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642910" y="2071678"/>
            <a:ext cx="7929618" cy="213902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索引存储结构是在采用数据表存储数据的同时，还建立附加的</a:t>
            </a:r>
            <a:r>
              <a:rPr lang="zh-CN" altLang="zh-CN" sz="2000" smtClean="0">
                <a:solidFill>
                  <a:srgbClr val="FF0000"/>
                </a:solidFill>
                <a:latin typeface="Consolas" pitchFamily="49" charset="0"/>
                <a:ea typeface="仿宋" pitchFamily="49" charset="-122"/>
                <a:cs typeface="Consolas" pitchFamily="49" charset="0"/>
              </a:rPr>
              <a:t>索引表</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索引表中的每一项称为索引项，索引项的一般形式为</a:t>
            </a:r>
            <a:r>
              <a:rPr lang="zh-CN" altLang="zh-CN" sz="2000" smtClean="0">
                <a:solidFill>
                  <a:srgbClr val="FF0000"/>
                </a:solidFill>
                <a:latin typeface="Consolas" pitchFamily="49" charset="0"/>
                <a:ea typeface="仿宋" pitchFamily="49" charset="-122"/>
                <a:cs typeface="Consolas" pitchFamily="49" charset="0"/>
              </a:rPr>
              <a:t>（关键字，地址）</a:t>
            </a:r>
            <a:r>
              <a:rPr lang="zh-CN" altLang="zh-CN" sz="2000" smtClean="0">
                <a:solidFill>
                  <a:srgbClr val="0000FF"/>
                </a:solidFill>
                <a:latin typeface="Consolas" pitchFamily="49" charset="0"/>
                <a:ea typeface="仿宋" pitchFamily="49" charset="-122"/>
                <a:cs typeface="Consolas" pitchFamily="49" charset="0"/>
              </a:rPr>
              <a:t>，其中，关键字唯一标识一个元素，地址为该关键字元素在数据表中的存储地址，整个索引表按关键字有序排列。</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928794" y="4572008"/>
            <a:ext cx="428628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华文中宋" pitchFamily="2" charset="-122"/>
                <a:ea typeface="华文中宋" pitchFamily="2" charset="-122"/>
                <a:cs typeface="Consolas" pitchFamily="49" charset="0"/>
              </a:rPr>
              <a:t>索引存储结构</a:t>
            </a:r>
            <a:r>
              <a:rPr lang="en-US" altLang="zh-CN" sz="2000" smtClean="0">
                <a:solidFill>
                  <a:srgbClr val="0000FF"/>
                </a:solidFill>
                <a:latin typeface="华文中宋" pitchFamily="2" charset="-122"/>
                <a:ea typeface="华文中宋" pitchFamily="2" charset="-122"/>
                <a:cs typeface="Consolas" pitchFamily="49" charset="0"/>
              </a:rPr>
              <a:t>  =  </a:t>
            </a:r>
            <a:r>
              <a:rPr lang="zh-CN" altLang="en-US" sz="2000" smtClean="0">
                <a:solidFill>
                  <a:srgbClr val="0000FF"/>
                </a:solidFill>
                <a:latin typeface="华文中宋" pitchFamily="2" charset="-122"/>
                <a:ea typeface="华文中宋" pitchFamily="2" charset="-122"/>
                <a:cs typeface="Consolas" pitchFamily="49" charset="0"/>
              </a:rPr>
              <a:t>数据表 </a:t>
            </a:r>
            <a:r>
              <a:rPr lang="en-US" altLang="zh-CN" sz="2000" smtClean="0">
                <a:solidFill>
                  <a:srgbClr val="0000FF"/>
                </a:solidFill>
                <a:latin typeface="华文中宋" pitchFamily="2" charset="-122"/>
                <a:ea typeface="华文中宋" pitchFamily="2" charset="-122"/>
                <a:cs typeface="Consolas" pitchFamily="49" charset="0"/>
              </a:rPr>
              <a:t>+ </a:t>
            </a:r>
            <a:r>
              <a:rPr lang="zh-CN" altLang="en-US" sz="2000" smtClean="0">
                <a:solidFill>
                  <a:srgbClr val="0000FF"/>
                </a:solidFill>
                <a:latin typeface="华文中宋" pitchFamily="2" charset="-122"/>
                <a:ea typeface="华文中宋" pitchFamily="2" charset="-122"/>
                <a:cs typeface="Consolas" pitchFamily="49" charset="0"/>
              </a:rPr>
              <a:t>索引表</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26</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5"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63" name="Rectangle 51"/>
          <p:cNvSpPr>
            <a:spLocks noChangeArrowheads="1"/>
          </p:cNvSpPr>
          <p:nvPr/>
        </p:nvSpPr>
        <p:spPr bwMode="auto">
          <a:xfrm>
            <a:off x="2643174" y="428604"/>
            <a:ext cx="857315" cy="29210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smtClean="0">
                <a:ln>
                  <a:noFill/>
                </a:ln>
                <a:solidFill>
                  <a:srgbClr val="FF0000"/>
                </a:solidFill>
                <a:effectLst/>
                <a:latin typeface="Consolas" pitchFamily="49" charset="0"/>
                <a:ea typeface="仿宋" pitchFamily="49" charset="-122"/>
                <a:cs typeface="Consolas" pitchFamily="49" charset="0"/>
              </a:rPr>
              <a:t>数据表</a:t>
            </a:r>
          </a:p>
        </p:txBody>
      </p:sp>
      <p:sp>
        <p:nvSpPr>
          <p:cNvPr id="13362" name="Rectangle 50"/>
          <p:cNvSpPr>
            <a:spLocks noChangeArrowheads="1"/>
          </p:cNvSpPr>
          <p:nvPr/>
        </p:nvSpPr>
        <p:spPr bwMode="auto">
          <a:xfrm>
            <a:off x="2143108" y="878236"/>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学号</a:t>
            </a:r>
          </a:p>
        </p:txBody>
      </p:sp>
      <p:sp>
        <p:nvSpPr>
          <p:cNvPr id="13361" name="Rectangle 49"/>
          <p:cNvSpPr>
            <a:spLocks noChangeArrowheads="1"/>
          </p:cNvSpPr>
          <p:nvPr/>
        </p:nvSpPr>
        <p:spPr bwMode="auto">
          <a:xfrm>
            <a:off x="2923769" y="878236"/>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姓名</a:t>
            </a:r>
          </a:p>
        </p:txBody>
      </p:sp>
      <p:sp>
        <p:nvSpPr>
          <p:cNvPr id="13360" name="Rectangle 48"/>
          <p:cNvSpPr>
            <a:spLocks noChangeArrowheads="1"/>
          </p:cNvSpPr>
          <p:nvPr/>
        </p:nvSpPr>
        <p:spPr bwMode="auto">
          <a:xfrm>
            <a:off x="3671290" y="878236"/>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分数</a:t>
            </a:r>
          </a:p>
        </p:txBody>
      </p:sp>
      <p:sp>
        <p:nvSpPr>
          <p:cNvPr id="13359" name="Rectangle 47"/>
          <p:cNvSpPr>
            <a:spLocks noChangeArrowheads="1"/>
          </p:cNvSpPr>
          <p:nvPr/>
        </p:nvSpPr>
        <p:spPr bwMode="auto">
          <a:xfrm>
            <a:off x="1214414" y="878236"/>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地址</a:t>
            </a:r>
          </a:p>
        </p:txBody>
      </p:sp>
      <p:sp>
        <p:nvSpPr>
          <p:cNvPr id="13358" name="Rectangle 46"/>
          <p:cNvSpPr>
            <a:spLocks noChangeArrowheads="1"/>
          </p:cNvSpPr>
          <p:nvPr/>
        </p:nvSpPr>
        <p:spPr bwMode="auto">
          <a:xfrm>
            <a:off x="2061622" y="1235792"/>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2018001</a:t>
            </a:r>
          </a:p>
        </p:txBody>
      </p:sp>
      <p:sp>
        <p:nvSpPr>
          <p:cNvPr id="13357" name="Rectangle 45"/>
          <p:cNvSpPr>
            <a:spLocks noChangeArrowheads="1"/>
          </p:cNvSpPr>
          <p:nvPr/>
        </p:nvSpPr>
        <p:spPr bwMode="auto">
          <a:xfrm>
            <a:off x="2923769" y="1235792"/>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王华</a:t>
            </a:r>
          </a:p>
        </p:txBody>
      </p:sp>
      <p:sp>
        <p:nvSpPr>
          <p:cNvPr id="13356" name="Rectangle 44"/>
          <p:cNvSpPr>
            <a:spLocks noChangeArrowheads="1"/>
          </p:cNvSpPr>
          <p:nvPr/>
        </p:nvSpPr>
        <p:spPr bwMode="auto">
          <a:xfrm>
            <a:off x="3671290" y="1235792"/>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90</a:t>
            </a:r>
          </a:p>
        </p:txBody>
      </p:sp>
      <p:sp>
        <p:nvSpPr>
          <p:cNvPr id="13355" name="Rectangle 43"/>
          <p:cNvSpPr>
            <a:spLocks noChangeArrowheads="1"/>
          </p:cNvSpPr>
          <p:nvPr/>
        </p:nvSpPr>
        <p:spPr bwMode="auto">
          <a:xfrm>
            <a:off x="1363918" y="1235792"/>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3354" name="Rectangle 42"/>
          <p:cNvSpPr>
            <a:spLocks noChangeArrowheads="1"/>
          </p:cNvSpPr>
          <p:nvPr/>
        </p:nvSpPr>
        <p:spPr bwMode="auto">
          <a:xfrm>
            <a:off x="2061622" y="1587486"/>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2018010</a:t>
            </a:r>
          </a:p>
        </p:txBody>
      </p:sp>
      <p:sp>
        <p:nvSpPr>
          <p:cNvPr id="13353" name="Rectangle 41"/>
          <p:cNvSpPr>
            <a:spLocks noChangeArrowheads="1"/>
          </p:cNvSpPr>
          <p:nvPr/>
        </p:nvSpPr>
        <p:spPr bwMode="auto">
          <a:xfrm>
            <a:off x="2923769" y="1587486"/>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刘丽</a:t>
            </a:r>
          </a:p>
        </p:txBody>
      </p:sp>
      <p:sp>
        <p:nvSpPr>
          <p:cNvPr id="13352" name="Rectangle 40"/>
          <p:cNvSpPr>
            <a:spLocks noChangeArrowheads="1"/>
          </p:cNvSpPr>
          <p:nvPr/>
        </p:nvSpPr>
        <p:spPr bwMode="auto">
          <a:xfrm>
            <a:off x="3671290" y="1587486"/>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62</a:t>
            </a:r>
          </a:p>
        </p:txBody>
      </p:sp>
      <p:sp>
        <p:nvSpPr>
          <p:cNvPr id="13351" name="Rectangle 39"/>
          <p:cNvSpPr>
            <a:spLocks noChangeArrowheads="1"/>
          </p:cNvSpPr>
          <p:nvPr/>
        </p:nvSpPr>
        <p:spPr bwMode="auto">
          <a:xfrm>
            <a:off x="1363918" y="1587486"/>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3350" name="Rectangle 38"/>
          <p:cNvSpPr>
            <a:spLocks noChangeArrowheads="1"/>
          </p:cNvSpPr>
          <p:nvPr/>
        </p:nvSpPr>
        <p:spPr bwMode="auto">
          <a:xfrm>
            <a:off x="2061622" y="1945042"/>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2018006</a:t>
            </a:r>
          </a:p>
        </p:txBody>
      </p:sp>
      <p:sp>
        <p:nvSpPr>
          <p:cNvPr id="13349" name="Rectangle 37"/>
          <p:cNvSpPr>
            <a:spLocks noChangeArrowheads="1"/>
          </p:cNvSpPr>
          <p:nvPr/>
        </p:nvSpPr>
        <p:spPr bwMode="auto">
          <a:xfrm>
            <a:off x="2923769" y="1945042"/>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陈明</a:t>
            </a:r>
          </a:p>
        </p:txBody>
      </p:sp>
      <p:sp>
        <p:nvSpPr>
          <p:cNvPr id="13348" name="Rectangle 36"/>
          <p:cNvSpPr>
            <a:spLocks noChangeArrowheads="1"/>
          </p:cNvSpPr>
          <p:nvPr/>
        </p:nvSpPr>
        <p:spPr bwMode="auto">
          <a:xfrm>
            <a:off x="3671290" y="1945042"/>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54</a:t>
            </a:r>
          </a:p>
        </p:txBody>
      </p:sp>
      <p:sp>
        <p:nvSpPr>
          <p:cNvPr id="13347" name="Rectangle 35"/>
          <p:cNvSpPr>
            <a:spLocks noChangeArrowheads="1"/>
          </p:cNvSpPr>
          <p:nvPr/>
        </p:nvSpPr>
        <p:spPr bwMode="auto">
          <a:xfrm>
            <a:off x="1363918" y="1945042"/>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3346" name="Rectangle 34"/>
          <p:cNvSpPr>
            <a:spLocks noChangeArrowheads="1"/>
          </p:cNvSpPr>
          <p:nvPr/>
        </p:nvSpPr>
        <p:spPr bwMode="auto">
          <a:xfrm>
            <a:off x="2061622" y="2290875"/>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2018009</a:t>
            </a:r>
          </a:p>
        </p:txBody>
      </p:sp>
      <p:sp>
        <p:nvSpPr>
          <p:cNvPr id="13345" name="Rectangle 33"/>
          <p:cNvSpPr>
            <a:spLocks noChangeArrowheads="1"/>
          </p:cNvSpPr>
          <p:nvPr/>
        </p:nvSpPr>
        <p:spPr bwMode="auto">
          <a:xfrm>
            <a:off x="2923769" y="2290875"/>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张强</a:t>
            </a:r>
          </a:p>
        </p:txBody>
      </p:sp>
      <p:sp>
        <p:nvSpPr>
          <p:cNvPr id="13344" name="Rectangle 32"/>
          <p:cNvSpPr>
            <a:spLocks noChangeArrowheads="1"/>
          </p:cNvSpPr>
          <p:nvPr/>
        </p:nvSpPr>
        <p:spPr bwMode="auto">
          <a:xfrm>
            <a:off x="3671290" y="2290875"/>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95</a:t>
            </a:r>
          </a:p>
        </p:txBody>
      </p:sp>
      <p:sp>
        <p:nvSpPr>
          <p:cNvPr id="13343" name="Rectangle 31"/>
          <p:cNvSpPr>
            <a:spLocks noChangeArrowheads="1"/>
          </p:cNvSpPr>
          <p:nvPr/>
        </p:nvSpPr>
        <p:spPr bwMode="auto">
          <a:xfrm>
            <a:off x="1363918" y="2290875"/>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3342" name="Rectangle 30"/>
          <p:cNvSpPr>
            <a:spLocks noChangeArrowheads="1"/>
          </p:cNvSpPr>
          <p:nvPr/>
        </p:nvSpPr>
        <p:spPr bwMode="auto">
          <a:xfrm>
            <a:off x="2061622" y="2648430"/>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2018007</a:t>
            </a:r>
          </a:p>
        </p:txBody>
      </p:sp>
      <p:sp>
        <p:nvSpPr>
          <p:cNvPr id="13341" name="Rectangle 29"/>
          <p:cNvSpPr>
            <a:spLocks noChangeArrowheads="1"/>
          </p:cNvSpPr>
          <p:nvPr/>
        </p:nvSpPr>
        <p:spPr bwMode="auto">
          <a:xfrm>
            <a:off x="2923769" y="2648430"/>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许兵</a:t>
            </a:r>
          </a:p>
        </p:txBody>
      </p:sp>
      <p:sp>
        <p:nvSpPr>
          <p:cNvPr id="13340" name="Rectangle 28"/>
          <p:cNvSpPr>
            <a:spLocks noChangeArrowheads="1"/>
          </p:cNvSpPr>
          <p:nvPr/>
        </p:nvSpPr>
        <p:spPr bwMode="auto">
          <a:xfrm>
            <a:off x="3671290" y="2648430"/>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76</a:t>
            </a:r>
          </a:p>
        </p:txBody>
      </p:sp>
      <p:sp>
        <p:nvSpPr>
          <p:cNvPr id="13339" name="Rectangle 27"/>
          <p:cNvSpPr>
            <a:spLocks noChangeArrowheads="1"/>
          </p:cNvSpPr>
          <p:nvPr/>
        </p:nvSpPr>
        <p:spPr bwMode="auto">
          <a:xfrm>
            <a:off x="1363918" y="2648430"/>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3338" name="Rectangle 26"/>
          <p:cNvSpPr>
            <a:spLocks noChangeArrowheads="1"/>
          </p:cNvSpPr>
          <p:nvPr/>
        </p:nvSpPr>
        <p:spPr bwMode="auto">
          <a:xfrm>
            <a:off x="2061622" y="3000125"/>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2018012</a:t>
            </a:r>
          </a:p>
        </p:txBody>
      </p:sp>
      <p:sp>
        <p:nvSpPr>
          <p:cNvPr id="13337" name="Rectangle 25"/>
          <p:cNvSpPr>
            <a:spLocks noChangeArrowheads="1"/>
          </p:cNvSpPr>
          <p:nvPr/>
        </p:nvSpPr>
        <p:spPr bwMode="auto">
          <a:xfrm>
            <a:off x="2923769" y="3000125"/>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李萍</a:t>
            </a:r>
          </a:p>
        </p:txBody>
      </p:sp>
      <p:sp>
        <p:nvSpPr>
          <p:cNvPr id="13336" name="Rectangle 24"/>
          <p:cNvSpPr>
            <a:spLocks noChangeArrowheads="1"/>
          </p:cNvSpPr>
          <p:nvPr/>
        </p:nvSpPr>
        <p:spPr bwMode="auto">
          <a:xfrm>
            <a:off x="3671290" y="3000125"/>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88</a:t>
            </a:r>
          </a:p>
        </p:txBody>
      </p:sp>
      <p:sp>
        <p:nvSpPr>
          <p:cNvPr id="13335" name="Rectangle 23"/>
          <p:cNvSpPr>
            <a:spLocks noChangeArrowheads="1"/>
          </p:cNvSpPr>
          <p:nvPr/>
        </p:nvSpPr>
        <p:spPr bwMode="auto">
          <a:xfrm>
            <a:off x="1363918" y="3000125"/>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3334" name="Rectangle 22"/>
          <p:cNvSpPr>
            <a:spLocks noChangeArrowheads="1"/>
          </p:cNvSpPr>
          <p:nvPr/>
        </p:nvSpPr>
        <p:spPr bwMode="auto">
          <a:xfrm>
            <a:off x="2061622" y="3357681"/>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2018005</a:t>
            </a:r>
          </a:p>
        </p:txBody>
      </p:sp>
      <p:sp>
        <p:nvSpPr>
          <p:cNvPr id="13333" name="Rectangle 21"/>
          <p:cNvSpPr>
            <a:spLocks noChangeArrowheads="1"/>
          </p:cNvSpPr>
          <p:nvPr/>
        </p:nvSpPr>
        <p:spPr bwMode="auto">
          <a:xfrm>
            <a:off x="2923769" y="3357681"/>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李英</a:t>
            </a:r>
          </a:p>
        </p:txBody>
      </p:sp>
      <p:sp>
        <p:nvSpPr>
          <p:cNvPr id="13332" name="Rectangle 20"/>
          <p:cNvSpPr>
            <a:spLocks noChangeArrowheads="1"/>
          </p:cNvSpPr>
          <p:nvPr/>
        </p:nvSpPr>
        <p:spPr bwMode="auto">
          <a:xfrm>
            <a:off x="3671290" y="3357681"/>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82</a:t>
            </a:r>
          </a:p>
        </p:txBody>
      </p:sp>
      <p:sp>
        <p:nvSpPr>
          <p:cNvPr id="13331" name="Rectangle 19"/>
          <p:cNvSpPr>
            <a:spLocks noChangeArrowheads="1"/>
          </p:cNvSpPr>
          <p:nvPr/>
        </p:nvSpPr>
        <p:spPr bwMode="auto">
          <a:xfrm>
            <a:off x="1363918" y="3357681"/>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13330" name="Rectangle 18"/>
          <p:cNvSpPr>
            <a:spLocks noChangeArrowheads="1"/>
          </p:cNvSpPr>
          <p:nvPr/>
        </p:nvSpPr>
        <p:spPr bwMode="auto">
          <a:xfrm>
            <a:off x="6130627" y="428604"/>
            <a:ext cx="857315" cy="29210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smtClean="0">
                <a:ln>
                  <a:noFill/>
                </a:ln>
                <a:solidFill>
                  <a:srgbClr val="FF0000"/>
                </a:solidFill>
                <a:effectLst/>
                <a:latin typeface="Consolas" pitchFamily="49" charset="0"/>
                <a:ea typeface="仿宋" pitchFamily="49" charset="-122"/>
                <a:cs typeface="Consolas" pitchFamily="49" charset="0"/>
              </a:rPr>
              <a:t>索引表</a:t>
            </a:r>
          </a:p>
        </p:txBody>
      </p:sp>
      <p:sp>
        <p:nvSpPr>
          <p:cNvPr id="13329" name="Rectangle 17"/>
          <p:cNvSpPr>
            <a:spLocks noChangeArrowheads="1"/>
          </p:cNvSpPr>
          <p:nvPr/>
        </p:nvSpPr>
        <p:spPr bwMode="auto">
          <a:xfrm>
            <a:off x="5739511" y="866512"/>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学号</a:t>
            </a:r>
          </a:p>
        </p:txBody>
      </p:sp>
      <p:sp>
        <p:nvSpPr>
          <p:cNvPr id="13328" name="Rectangle 16"/>
          <p:cNvSpPr>
            <a:spLocks noChangeArrowheads="1"/>
          </p:cNvSpPr>
          <p:nvPr/>
        </p:nvSpPr>
        <p:spPr bwMode="auto">
          <a:xfrm>
            <a:off x="6602744" y="866512"/>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地址</a:t>
            </a:r>
          </a:p>
        </p:txBody>
      </p:sp>
      <p:sp>
        <p:nvSpPr>
          <p:cNvPr id="13327" name="Rectangle 15"/>
          <p:cNvSpPr>
            <a:spLocks noChangeArrowheads="1"/>
          </p:cNvSpPr>
          <p:nvPr/>
        </p:nvSpPr>
        <p:spPr bwMode="auto">
          <a:xfrm>
            <a:off x="5739510" y="1224068"/>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2018001</a:t>
            </a:r>
          </a:p>
        </p:txBody>
      </p:sp>
      <p:sp>
        <p:nvSpPr>
          <p:cNvPr id="13326" name="Rectangle 14"/>
          <p:cNvSpPr>
            <a:spLocks noChangeArrowheads="1"/>
          </p:cNvSpPr>
          <p:nvPr/>
        </p:nvSpPr>
        <p:spPr bwMode="auto">
          <a:xfrm>
            <a:off x="6602744" y="1224068"/>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3325" name="Rectangle 13"/>
          <p:cNvSpPr>
            <a:spLocks noChangeArrowheads="1"/>
          </p:cNvSpPr>
          <p:nvPr/>
        </p:nvSpPr>
        <p:spPr bwMode="auto">
          <a:xfrm>
            <a:off x="5739510" y="1575763"/>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2018005</a:t>
            </a:r>
          </a:p>
        </p:txBody>
      </p:sp>
      <p:sp>
        <p:nvSpPr>
          <p:cNvPr id="13324" name="Rectangle 12"/>
          <p:cNvSpPr>
            <a:spLocks noChangeArrowheads="1"/>
          </p:cNvSpPr>
          <p:nvPr/>
        </p:nvSpPr>
        <p:spPr bwMode="auto">
          <a:xfrm>
            <a:off x="6602744" y="1575763"/>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13323" name="Rectangle 11"/>
          <p:cNvSpPr>
            <a:spLocks noChangeArrowheads="1"/>
          </p:cNvSpPr>
          <p:nvPr/>
        </p:nvSpPr>
        <p:spPr bwMode="auto">
          <a:xfrm>
            <a:off x="5739510" y="1933319"/>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2018006</a:t>
            </a:r>
          </a:p>
        </p:txBody>
      </p:sp>
      <p:sp>
        <p:nvSpPr>
          <p:cNvPr id="13322" name="Rectangle 10"/>
          <p:cNvSpPr>
            <a:spLocks noChangeArrowheads="1"/>
          </p:cNvSpPr>
          <p:nvPr/>
        </p:nvSpPr>
        <p:spPr bwMode="auto">
          <a:xfrm>
            <a:off x="6602744" y="1933319"/>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3321" name="Rectangle 9"/>
          <p:cNvSpPr>
            <a:spLocks noChangeArrowheads="1"/>
          </p:cNvSpPr>
          <p:nvPr/>
        </p:nvSpPr>
        <p:spPr bwMode="auto">
          <a:xfrm>
            <a:off x="5739510" y="2279151"/>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2018007</a:t>
            </a:r>
          </a:p>
        </p:txBody>
      </p:sp>
      <p:sp>
        <p:nvSpPr>
          <p:cNvPr id="13320" name="Rectangle 8"/>
          <p:cNvSpPr>
            <a:spLocks noChangeArrowheads="1"/>
          </p:cNvSpPr>
          <p:nvPr/>
        </p:nvSpPr>
        <p:spPr bwMode="auto">
          <a:xfrm>
            <a:off x="6602744" y="2279151"/>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3319" name="Rectangle 7"/>
          <p:cNvSpPr>
            <a:spLocks noChangeArrowheads="1"/>
          </p:cNvSpPr>
          <p:nvPr/>
        </p:nvSpPr>
        <p:spPr bwMode="auto">
          <a:xfrm>
            <a:off x="5739510" y="2636707"/>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2018009</a:t>
            </a:r>
          </a:p>
        </p:txBody>
      </p:sp>
      <p:sp>
        <p:nvSpPr>
          <p:cNvPr id="13318" name="Rectangle 6"/>
          <p:cNvSpPr>
            <a:spLocks noChangeArrowheads="1"/>
          </p:cNvSpPr>
          <p:nvPr/>
        </p:nvSpPr>
        <p:spPr bwMode="auto">
          <a:xfrm>
            <a:off x="6602744" y="2636707"/>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3317" name="Rectangle 5"/>
          <p:cNvSpPr>
            <a:spLocks noChangeArrowheads="1"/>
          </p:cNvSpPr>
          <p:nvPr/>
        </p:nvSpPr>
        <p:spPr bwMode="auto">
          <a:xfrm>
            <a:off x="5739510" y="2988402"/>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2018010</a:t>
            </a:r>
          </a:p>
        </p:txBody>
      </p:sp>
      <p:sp>
        <p:nvSpPr>
          <p:cNvPr id="13316" name="Rectangle 4"/>
          <p:cNvSpPr>
            <a:spLocks noChangeArrowheads="1"/>
          </p:cNvSpPr>
          <p:nvPr/>
        </p:nvSpPr>
        <p:spPr bwMode="auto">
          <a:xfrm>
            <a:off x="6602744" y="2988402"/>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3315" name="Rectangle 3"/>
          <p:cNvSpPr>
            <a:spLocks noChangeArrowheads="1"/>
          </p:cNvSpPr>
          <p:nvPr/>
        </p:nvSpPr>
        <p:spPr bwMode="auto">
          <a:xfrm>
            <a:off x="5739510" y="3345958"/>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2018012</a:t>
            </a:r>
          </a:p>
        </p:txBody>
      </p:sp>
      <p:sp>
        <p:nvSpPr>
          <p:cNvPr id="13314" name="Rectangle 2"/>
          <p:cNvSpPr>
            <a:spLocks noChangeArrowheads="1"/>
          </p:cNvSpPr>
          <p:nvPr/>
        </p:nvSpPr>
        <p:spPr bwMode="auto">
          <a:xfrm>
            <a:off x="6602744" y="3345958"/>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56" name="TextBox 55"/>
          <p:cNvSpPr txBox="1"/>
          <p:nvPr/>
        </p:nvSpPr>
        <p:spPr>
          <a:xfrm>
            <a:off x="857224" y="4000504"/>
            <a:ext cx="7500990"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600"/>
              </a:spcBef>
            </a:pPr>
            <a:r>
              <a:rPr lang="zh-CN" altLang="zh-CN" sz="2000" smtClean="0">
                <a:solidFill>
                  <a:srgbClr val="0000FF"/>
                </a:solidFill>
                <a:latin typeface="Consolas" pitchFamily="49" charset="0"/>
                <a:ea typeface="仿宋" pitchFamily="49" charset="-122"/>
                <a:cs typeface="Consolas" pitchFamily="49" charset="0"/>
              </a:rPr>
              <a:t>按关键字</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的查找过程</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先在索引表按折半查找方法找到关键字为</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的索引项，得到其地址，所花时间为</a:t>
            </a:r>
            <a:r>
              <a:rPr lang="en-US" altLang="zh-CN" sz="2000" smtClean="0">
                <a:solidFill>
                  <a:srgbClr val="0000FF"/>
                </a:solidFill>
                <a:latin typeface="Consolas" pitchFamily="49" charset="0"/>
                <a:ea typeface="仿宋" pitchFamily="49" charset="-122"/>
                <a:cs typeface="Consolas" pitchFamily="49" charset="0"/>
              </a:rPr>
              <a:t>O(log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再通过地址在数据表中找到对应的元素，所花时间为</a:t>
            </a:r>
            <a:r>
              <a:rPr lang="en-US" altLang="zh-CN" sz="2000" smtClean="0">
                <a:solidFill>
                  <a:srgbClr val="0000FF"/>
                </a:solidFill>
                <a:latin typeface="Consolas" pitchFamily="49" charset="0"/>
                <a:ea typeface="仿宋" pitchFamily="49" charset="-122"/>
                <a:cs typeface="Consolas" pitchFamily="49" charset="0"/>
              </a:rPr>
              <a:t>O(1)</a:t>
            </a:r>
            <a:r>
              <a:rPr lang="zh-CN" altLang="zh-CN" sz="2000" smtClean="0">
                <a:solidFill>
                  <a:srgbClr val="0000FF"/>
                </a:solidFill>
                <a:latin typeface="Consolas" pitchFamily="49" charset="0"/>
                <a:ea typeface="仿宋" pitchFamily="49" charset="-122"/>
                <a:cs typeface="Consolas" pitchFamily="49" charset="0"/>
              </a:rPr>
              <a:t>，合起来的查找时间为</a:t>
            </a:r>
            <a:r>
              <a:rPr lang="en-US" altLang="zh-CN" sz="2000" smtClean="0">
                <a:solidFill>
                  <a:srgbClr val="0000FF"/>
                </a:solidFill>
                <a:latin typeface="Consolas" pitchFamily="49" charset="0"/>
                <a:ea typeface="仿宋" pitchFamily="49" charset="-122"/>
                <a:cs typeface="Consolas" pitchFamily="49" charset="0"/>
              </a:rPr>
              <a:t>O(log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p>
        </p:txBody>
      </p:sp>
      <p:sp>
        <p:nvSpPr>
          <p:cNvPr id="62" name="灯片编号占位符 61"/>
          <p:cNvSpPr>
            <a:spLocks noGrp="1"/>
          </p:cNvSpPr>
          <p:nvPr>
            <p:ph type="sldNum" sz="quarter" idx="12"/>
          </p:nvPr>
        </p:nvSpPr>
        <p:spPr/>
        <p:txBody>
          <a:bodyPr/>
          <a:lstStyle/>
          <a:p>
            <a:fld id="{7AF016A1-9F15-429F-9EFD-84004B73C732}" type="slidenum">
              <a:rPr lang="en-US" altLang="zh-CN" smtClean="0"/>
              <a:pPr/>
              <a:t>27</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714356"/>
            <a:ext cx="228601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分块查找</a:t>
            </a:r>
            <a:endParaRPr lang="zh-CN" altLang="zh-CN" sz="2200" smtClean="0">
              <a:solidFill>
                <a:schemeClr val="bg1"/>
              </a:solidFill>
              <a:latin typeface="Consolas" pitchFamily="49" charset="0"/>
              <a:ea typeface="微软雅黑" pitchFamily="34" charset="-122"/>
              <a:cs typeface="Consolas" pitchFamily="49" charset="0"/>
            </a:endParaRPr>
          </a:p>
        </p:txBody>
      </p:sp>
      <p:grpSp>
        <p:nvGrpSpPr>
          <p:cNvPr id="20" name="组合 19"/>
          <p:cNvGrpSpPr/>
          <p:nvPr/>
        </p:nvGrpSpPr>
        <p:grpSpPr>
          <a:xfrm>
            <a:off x="1142976" y="2000240"/>
            <a:ext cx="6215106" cy="2311400"/>
            <a:chOff x="1142976" y="2000240"/>
            <a:chExt cx="6215106" cy="2311400"/>
          </a:xfrm>
        </p:grpSpPr>
        <p:sp>
          <p:nvSpPr>
            <p:cNvPr id="5" name="任意多边形 4"/>
            <p:cNvSpPr/>
            <p:nvPr/>
          </p:nvSpPr>
          <p:spPr>
            <a:xfrm>
              <a:off x="1142976" y="2000240"/>
              <a:ext cx="3962400" cy="2311400"/>
            </a:xfrm>
            <a:custGeom>
              <a:avLst/>
              <a:gdLst>
                <a:gd name="connsiteX0" fmla="*/ 0 w 3962400"/>
                <a:gd name="connsiteY0" fmla="*/ 2311400 h 2311400"/>
                <a:gd name="connsiteX1" fmla="*/ 254000 w 3962400"/>
                <a:gd name="connsiteY1" fmla="*/ 1955800 h 2311400"/>
                <a:gd name="connsiteX2" fmla="*/ 596900 w 3962400"/>
                <a:gd name="connsiteY2" fmla="*/ 1930400 h 2311400"/>
                <a:gd name="connsiteX3" fmla="*/ 863600 w 3962400"/>
                <a:gd name="connsiteY3" fmla="*/ 2032000 h 2311400"/>
                <a:gd name="connsiteX4" fmla="*/ 1041400 w 3962400"/>
                <a:gd name="connsiteY4" fmla="*/ 2146300 h 2311400"/>
                <a:gd name="connsiteX5" fmla="*/ 1231900 w 3962400"/>
                <a:gd name="connsiteY5" fmla="*/ 1917700 h 2311400"/>
                <a:gd name="connsiteX6" fmla="*/ 1587500 w 3962400"/>
                <a:gd name="connsiteY6" fmla="*/ 1346200 h 2311400"/>
                <a:gd name="connsiteX7" fmla="*/ 1739900 w 3962400"/>
                <a:gd name="connsiteY7" fmla="*/ 1219200 h 2311400"/>
                <a:gd name="connsiteX8" fmla="*/ 1968500 w 3962400"/>
                <a:gd name="connsiteY8" fmla="*/ 1371600 h 2311400"/>
                <a:gd name="connsiteX9" fmla="*/ 2057400 w 3962400"/>
                <a:gd name="connsiteY9" fmla="*/ 1524000 h 2311400"/>
                <a:gd name="connsiteX10" fmla="*/ 2260600 w 3962400"/>
                <a:gd name="connsiteY10" fmla="*/ 1511300 h 2311400"/>
                <a:gd name="connsiteX11" fmla="*/ 2286000 w 3962400"/>
                <a:gd name="connsiteY11" fmla="*/ 1346200 h 2311400"/>
                <a:gd name="connsiteX12" fmla="*/ 2324100 w 3962400"/>
                <a:gd name="connsiteY12" fmla="*/ 1143000 h 2311400"/>
                <a:gd name="connsiteX13" fmla="*/ 2400300 w 3962400"/>
                <a:gd name="connsiteY13" fmla="*/ 1028700 h 2311400"/>
                <a:gd name="connsiteX14" fmla="*/ 2476500 w 3962400"/>
                <a:gd name="connsiteY14" fmla="*/ 939800 h 2311400"/>
                <a:gd name="connsiteX15" fmla="*/ 2603500 w 3962400"/>
                <a:gd name="connsiteY15" fmla="*/ 736600 h 2311400"/>
                <a:gd name="connsiteX16" fmla="*/ 2882900 w 3962400"/>
                <a:gd name="connsiteY16" fmla="*/ 355600 h 2311400"/>
                <a:gd name="connsiteX17" fmla="*/ 3149600 w 3962400"/>
                <a:gd name="connsiteY17" fmla="*/ 609600 h 2311400"/>
                <a:gd name="connsiteX18" fmla="*/ 3200400 w 3962400"/>
                <a:gd name="connsiteY18" fmla="*/ 711200 h 2311400"/>
                <a:gd name="connsiteX19" fmla="*/ 3276600 w 3962400"/>
                <a:gd name="connsiteY19" fmla="*/ 774700 h 2311400"/>
                <a:gd name="connsiteX20" fmla="*/ 3390900 w 3962400"/>
                <a:gd name="connsiteY20" fmla="*/ 774700 h 2311400"/>
                <a:gd name="connsiteX21" fmla="*/ 3606800 w 3962400"/>
                <a:gd name="connsiteY21" fmla="*/ 571500 h 2311400"/>
                <a:gd name="connsiteX22" fmla="*/ 3606800 w 3962400"/>
                <a:gd name="connsiteY22" fmla="*/ 457200 h 2311400"/>
                <a:gd name="connsiteX23" fmla="*/ 3644900 w 3962400"/>
                <a:gd name="connsiteY23" fmla="*/ 266700 h 2311400"/>
                <a:gd name="connsiteX24" fmla="*/ 3721100 w 3962400"/>
                <a:gd name="connsiteY24" fmla="*/ 114300 h 2311400"/>
                <a:gd name="connsiteX25" fmla="*/ 3962400 w 3962400"/>
                <a:gd name="connsiteY25" fmla="*/ 0 h 2311400"/>
                <a:gd name="connsiteX0" fmla="*/ 0 w 3962400"/>
                <a:gd name="connsiteY0" fmla="*/ 2311400 h 2311400"/>
                <a:gd name="connsiteX1" fmla="*/ 254000 w 3962400"/>
                <a:gd name="connsiteY1" fmla="*/ 1955800 h 2311400"/>
                <a:gd name="connsiteX2" fmla="*/ 596900 w 3962400"/>
                <a:gd name="connsiteY2" fmla="*/ 1930400 h 2311400"/>
                <a:gd name="connsiteX3" fmla="*/ 863600 w 3962400"/>
                <a:gd name="connsiteY3" fmla="*/ 2032000 h 2311400"/>
                <a:gd name="connsiteX4" fmla="*/ 1041400 w 3962400"/>
                <a:gd name="connsiteY4" fmla="*/ 2146300 h 2311400"/>
                <a:gd name="connsiteX5" fmla="*/ 1231900 w 3962400"/>
                <a:gd name="connsiteY5" fmla="*/ 1917700 h 2311400"/>
                <a:gd name="connsiteX6" fmla="*/ 1587500 w 3962400"/>
                <a:gd name="connsiteY6" fmla="*/ 1346200 h 2311400"/>
                <a:gd name="connsiteX7" fmla="*/ 1739900 w 3962400"/>
                <a:gd name="connsiteY7" fmla="*/ 1219200 h 2311400"/>
                <a:gd name="connsiteX8" fmla="*/ 1968500 w 3962400"/>
                <a:gd name="connsiteY8" fmla="*/ 1371600 h 2311400"/>
                <a:gd name="connsiteX9" fmla="*/ 2057400 w 3962400"/>
                <a:gd name="connsiteY9" fmla="*/ 1524000 h 2311400"/>
                <a:gd name="connsiteX10" fmla="*/ 2260600 w 3962400"/>
                <a:gd name="connsiteY10" fmla="*/ 1511300 h 2311400"/>
                <a:gd name="connsiteX11" fmla="*/ 2286000 w 3962400"/>
                <a:gd name="connsiteY11" fmla="*/ 1346200 h 2311400"/>
                <a:gd name="connsiteX12" fmla="*/ 2324100 w 3962400"/>
                <a:gd name="connsiteY12" fmla="*/ 1143000 h 2311400"/>
                <a:gd name="connsiteX13" fmla="*/ 2400300 w 3962400"/>
                <a:gd name="connsiteY13" fmla="*/ 1028700 h 2311400"/>
                <a:gd name="connsiteX14" fmla="*/ 2476500 w 3962400"/>
                <a:gd name="connsiteY14" fmla="*/ 939800 h 2311400"/>
                <a:gd name="connsiteX15" fmla="*/ 2603500 w 3962400"/>
                <a:gd name="connsiteY15" fmla="*/ 736600 h 2311400"/>
                <a:gd name="connsiteX16" fmla="*/ 2882900 w 3962400"/>
                <a:gd name="connsiteY16" fmla="*/ 355600 h 2311400"/>
                <a:gd name="connsiteX17" fmla="*/ 3149600 w 3962400"/>
                <a:gd name="connsiteY17" fmla="*/ 609600 h 2311400"/>
                <a:gd name="connsiteX18" fmla="*/ 3200400 w 3962400"/>
                <a:gd name="connsiteY18" fmla="*/ 711200 h 2311400"/>
                <a:gd name="connsiteX19" fmla="*/ 3276600 w 3962400"/>
                <a:gd name="connsiteY19" fmla="*/ 774700 h 2311400"/>
                <a:gd name="connsiteX20" fmla="*/ 3390900 w 3962400"/>
                <a:gd name="connsiteY20" fmla="*/ 774700 h 2311400"/>
                <a:gd name="connsiteX21" fmla="*/ 3606800 w 3962400"/>
                <a:gd name="connsiteY21" fmla="*/ 571500 h 2311400"/>
                <a:gd name="connsiteX22" fmla="*/ 3606800 w 3962400"/>
                <a:gd name="connsiteY22" fmla="*/ 457200 h 2311400"/>
                <a:gd name="connsiteX23" fmla="*/ 3644900 w 3962400"/>
                <a:gd name="connsiteY23" fmla="*/ 266700 h 2311400"/>
                <a:gd name="connsiteX24" fmla="*/ 3721100 w 3962400"/>
                <a:gd name="connsiteY24" fmla="*/ 114300 h 2311400"/>
                <a:gd name="connsiteX25" fmla="*/ 3962400 w 3962400"/>
                <a:gd name="connsiteY25" fmla="*/ 0 h 23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2400" h="2311400">
                  <a:moveTo>
                    <a:pt x="0" y="2311400"/>
                  </a:moveTo>
                  <a:cubicBezTo>
                    <a:pt x="77258" y="2165350"/>
                    <a:pt x="154517" y="2019300"/>
                    <a:pt x="254000" y="1955800"/>
                  </a:cubicBezTo>
                  <a:cubicBezTo>
                    <a:pt x="353483" y="1892300"/>
                    <a:pt x="495300" y="1917700"/>
                    <a:pt x="596900" y="1930400"/>
                  </a:cubicBezTo>
                  <a:cubicBezTo>
                    <a:pt x="698500" y="1943100"/>
                    <a:pt x="789517" y="1996017"/>
                    <a:pt x="863600" y="2032000"/>
                  </a:cubicBezTo>
                  <a:cubicBezTo>
                    <a:pt x="937683" y="2067983"/>
                    <a:pt x="980017" y="2165350"/>
                    <a:pt x="1041400" y="2146300"/>
                  </a:cubicBezTo>
                  <a:cubicBezTo>
                    <a:pt x="1102783" y="2127250"/>
                    <a:pt x="1140883" y="2051050"/>
                    <a:pt x="1231900" y="1917700"/>
                  </a:cubicBezTo>
                  <a:cubicBezTo>
                    <a:pt x="1322917" y="1784350"/>
                    <a:pt x="1502833" y="1462617"/>
                    <a:pt x="1587500" y="1346200"/>
                  </a:cubicBezTo>
                  <a:cubicBezTo>
                    <a:pt x="1672167" y="1229783"/>
                    <a:pt x="1676400" y="1214967"/>
                    <a:pt x="1739900" y="1219200"/>
                  </a:cubicBezTo>
                  <a:cubicBezTo>
                    <a:pt x="1803400" y="1223433"/>
                    <a:pt x="1915583" y="1320800"/>
                    <a:pt x="1968500" y="1371600"/>
                  </a:cubicBezTo>
                  <a:cubicBezTo>
                    <a:pt x="2021417" y="1422400"/>
                    <a:pt x="2008717" y="1500717"/>
                    <a:pt x="2057400" y="1524000"/>
                  </a:cubicBezTo>
                  <a:cubicBezTo>
                    <a:pt x="2106083" y="1547283"/>
                    <a:pt x="2222500" y="1540933"/>
                    <a:pt x="2260600" y="1511300"/>
                  </a:cubicBezTo>
                  <a:cubicBezTo>
                    <a:pt x="2298700" y="1481667"/>
                    <a:pt x="2275417" y="1407583"/>
                    <a:pt x="2286000" y="1346200"/>
                  </a:cubicBezTo>
                  <a:cubicBezTo>
                    <a:pt x="2296583" y="1284817"/>
                    <a:pt x="2305050" y="1195917"/>
                    <a:pt x="2324100" y="1143000"/>
                  </a:cubicBezTo>
                  <a:cubicBezTo>
                    <a:pt x="2343150" y="1090083"/>
                    <a:pt x="2374900" y="1062567"/>
                    <a:pt x="2400300" y="1028700"/>
                  </a:cubicBezTo>
                  <a:cubicBezTo>
                    <a:pt x="2425700" y="994833"/>
                    <a:pt x="2442633" y="988483"/>
                    <a:pt x="2476500" y="939800"/>
                  </a:cubicBezTo>
                  <a:cubicBezTo>
                    <a:pt x="2510367" y="891117"/>
                    <a:pt x="2535767" y="833967"/>
                    <a:pt x="2603500" y="736600"/>
                  </a:cubicBezTo>
                  <a:cubicBezTo>
                    <a:pt x="2671233" y="639233"/>
                    <a:pt x="2791883" y="376767"/>
                    <a:pt x="2882900" y="355600"/>
                  </a:cubicBezTo>
                  <a:cubicBezTo>
                    <a:pt x="2973917" y="334433"/>
                    <a:pt x="3096683" y="550333"/>
                    <a:pt x="3149600" y="609600"/>
                  </a:cubicBezTo>
                  <a:cubicBezTo>
                    <a:pt x="3202517" y="668867"/>
                    <a:pt x="3179233" y="683683"/>
                    <a:pt x="3200400" y="711200"/>
                  </a:cubicBezTo>
                  <a:cubicBezTo>
                    <a:pt x="3221567" y="738717"/>
                    <a:pt x="3244850" y="764117"/>
                    <a:pt x="3276600" y="774700"/>
                  </a:cubicBezTo>
                  <a:cubicBezTo>
                    <a:pt x="3308350" y="785283"/>
                    <a:pt x="3335867" y="808567"/>
                    <a:pt x="3390900" y="774700"/>
                  </a:cubicBezTo>
                  <a:cubicBezTo>
                    <a:pt x="3445933" y="740833"/>
                    <a:pt x="3570817" y="624417"/>
                    <a:pt x="3606800" y="571500"/>
                  </a:cubicBezTo>
                  <a:cubicBezTo>
                    <a:pt x="3642783" y="518583"/>
                    <a:pt x="3600450" y="508000"/>
                    <a:pt x="3606800" y="457200"/>
                  </a:cubicBezTo>
                  <a:cubicBezTo>
                    <a:pt x="3613150" y="406400"/>
                    <a:pt x="3625850" y="323850"/>
                    <a:pt x="3644900" y="266700"/>
                  </a:cubicBezTo>
                  <a:cubicBezTo>
                    <a:pt x="3663950" y="209550"/>
                    <a:pt x="3668183" y="158750"/>
                    <a:pt x="3721100" y="114300"/>
                  </a:cubicBezTo>
                  <a:cubicBezTo>
                    <a:pt x="3774017" y="69850"/>
                    <a:pt x="3868208" y="34925"/>
                    <a:pt x="3962400" y="0"/>
                  </a:cubicBezTo>
                </a:path>
              </a:pathLst>
            </a:cu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429256" y="2028758"/>
              <a:ext cx="1928826" cy="313932"/>
            </a:xfrm>
            <a:prstGeom prst="rect">
              <a:avLst/>
            </a:prstGeom>
            <a:noFill/>
          </p:spPr>
          <p:txBody>
            <a:bodyPr wrap="square" rtlCol="0">
              <a:spAutoFit/>
            </a:bodyPr>
            <a:lstStyle/>
            <a:p>
              <a:pPr algn="l"/>
              <a:r>
                <a:rPr lang="zh-CN" altLang="en-US" sz="1800" dirty="0" smtClean="0">
                  <a:solidFill>
                    <a:srgbClr val="0000FF"/>
                  </a:solidFill>
                  <a:latin typeface="仿宋" pitchFamily="49" charset="-122"/>
                  <a:ea typeface="仿宋" pitchFamily="49" charset="-122"/>
                </a:rPr>
                <a:t>数据整体无序</a:t>
              </a:r>
              <a:endParaRPr lang="zh-CN" altLang="en-US" sz="1800" dirty="0">
                <a:solidFill>
                  <a:srgbClr val="0000FF"/>
                </a:solidFill>
                <a:latin typeface="仿宋" pitchFamily="49" charset="-122"/>
                <a:ea typeface="仿宋" pitchFamily="49" charset="-122"/>
              </a:endParaRPr>
            </a:p>
          </p:txBody>
        </p:sp>
      </p:grpSp>
      <p:grpSp>
        <p:nvGrpSpPr>
          <p:cNvPr id="21" name="组合 20"/>
          <p:cNvGrpSpPr/>
          <p:nvPr/>
        </p:nvGrpSpPr>
        <p:grpSpPr>
          <a:xfrm>
            <a:off x="1071538" y="1928802"/>
            <a:ext cx="6143668" cy="2571768"/>
            <a:chOff x="1071538" y="1928802"/>
            <a:chExt cx="6143668" cy="2571768"/>
          </a:xfrm>
        </p:grpSpPr>
        <p:sp>
          <p:nvSpPr>
            <p:cNvPr id="7" name="矩形 6"/>
            <p:cNvSpPr/>
            <p:nvPr/>
          </p:nvSpPr>
          <p:spPr>
            <a:xfrm>
              <a:off x="1071538" y="3643314"/>
              <a:ext cx="1357322" cy="857256"/>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矩形 7"/>
            <p:cNvSpPr/>
            <p:nvPr/>
          </p:nvSpPr>
          <p:spPr>
            <a:xfrm>
              <a:off x="2500298" y="2786058"/>
              <a:ext cx="1357322" cy="857256"/>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 name="矩形 8"/>
            <p:cNvSpPr/>
            <p:nvPr/>
          </p:nvSpPr>
          <p:spPr>
            <a:xfrm>
              <a:off x="3903658" y="1928802"/>
              <a:ext cx="1357322" cy="857256"/>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TextBox 11"/>
            <p:cNvSpPr txBox="1"/>
            <p:nvPr/>
          </p:nvSpPr>
          <p:spPr>
            <a:xfrm>
              <a:off x="5000628" y="3500438"/>
              <a:ext cx="2214578" cy="338554"/>
            </a:xfrm>
            <a:prstGeom prst="rect">
              <a:avLst/>
            </a:prstGeom>
            <a:noFill/>
          </p:spPr>
          <p:txBody>
            <a:bodyPr wrap="square" rtlCol="0">
              <a:spAutoFit/>
            </a:bodyPr>
            <a:lstStyle/>
            <a:p>
              <a:pPr algn="l"/>
              <a:r>
                <a:rPr lang="zh-CN" altLang="en-US" sz="2000" dirty="0" smtClean="0">
                  <a:solidFill>
                    <a:srgbClr val="0000FF"/>
                  </a:solidFill>
                  <a:latin typeface="Consolas" pitchFamily="49" charset="0"/>
                  <a:ea typeface="仿宋" pitchFamily="49" charset="-122"/>
                  <a:cs typeface="Consolas" pitchFamily="49" charset="0"/>
                </a:rPr>
                <a:t>分块后按块有序</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13" name="直接箭头连接符 12"/>
            <p:cNvCxnSpPr/>
            <p:nvPr/>
          </p:nvCxnSpPr>
          <p:spPr>
            <a:xfrm rot="10800000" flipV="1">
              <a:off x="2428860" y="3786190"/>
              <a:ext cx="2643206" cy="428628"/>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12" idx="1"/>
            </p:cNvCxnSpPr>
            <p:nvPr/>
          </p:nvCxnSpPr>
          <p:spPr>
            <a:xfrm rot="10800000">
              <a:off x="3857620" y="3286125"/>
              <a:ext cx="1143008" cy="383591"/>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rot="16200000" flipV="1">
              <a:off x="4684317" y="3041251"/>
              <a:ext cx="714380" cy="203994"/>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grpSp>
      <p:sp>
        <p:nvSpPr>
          <p:cNvPr id="24" name="灯片编号占位符 23"/>
          <p:cNvSpPr>
            <a:spLocks noGrp="1"/>
          </p:cNvSpPr>
          <p:nvPr>
            <p:ph type="sldNum" sz="quarter" idx="12"/>
          </p:nvPr>
        </p:nvSpPr>
        <p:spPr/>
        <p:txBody>
          <a:bodyPr/>
          <a:lstStyle/>
          <a:p>
            <a:fld id="{7AF016A1-9F15-429F-9EFD-84004B73C732}" type="slidenum">
              <a:rPr lang="en-US" altLang="zh-CN" smtClean="0"/>
              <a:pPr/>
              <a:t>28</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500034" y="500719"/>
            <a:ext cx="8208962" cy="1246495"/>
          </a:xfrm>
          <a:prstGeom prst="rect">
            <a:avLst/>
          </a:prstGeom>
          <a:noFill/>
          <a:ln w="9525">
            <a:noFill/>
            <a:miter lim="800000"/>
            <a:headEnd/>
            <a:tailEnd/>
          </a:ln>
          <a:effectLst/>
        </p:spPr>
        <p:txBody>
          <a:bodyPr>
            <a:spAutoFit/>
          </a:bodyPr>
          <a:lstStyle/>
          <a:p>
            <a:pPr algn="l">
              <a:lnSpc>
                <a:spcPts val="2600"/>
              </a:lnSpc>
              <a:spcBef>
                <a:spcPct val="50000"/>
              </a:spcBef>
            </a:pPr>
            <a:r>
              <a:rPr kumimoji="1" lang="en-US" altLang="zh-CN" sz="2000" b="0">
                <a:solidFill>
                  <a:srgbClr val="000000"/>
                </a:solidFill>
                <a:latin typeface="Consolas" pitchFamily="49" charset="0"/>
                <a:ea typeface="仿宋" pitchFamily="49" charset="-122"/>
                <a:cs typeface="Consolas" pitchFamily="49" charset="0"/>
              </a:rPr>
              <a:t>  </a:t>
            </a:r>
            <a:r>
              <a:rPr kumimoji="1" lang="zh-CN" altLang="en-US" sz="2000" smtClean="0">
                <a:solidFill>
                  <a:srgbClr val="0000FF"/>
                </a:solidFill>
                <a:latin typeface="Consolas" pitchFamily="49" charset="0"/>
                <a:ea typeface="仿宋" pitchFamily="49" charset="-122"/>
                <a:cs typeface="Consolas" pitchFamily="49" charset="0"/>
              </a:rPr>
              <a:t>例如</a:t>
            </a:r>
            <a:r>
              <a:rPr kumimoji="1" lang="zh-CN" altLang="en-US" sz="2000" dirty="0">
                <a:solidFill>
                  <a:srgbClr val="0000FF"/>
                </a:solidFill>
                <a:latin typeface="Consolas" pitchFamily="49" charset="0"/>
                <a:ea typeface="仿宋" pitchFamily="49" charset="-122"/>
                <a:cs typeface="Consolas" pitchFamily="49" charset="0"/>
              </a:rPr>
              <a:t>，设有一个线性表，其中包含</a:t>
            </a:r>
            <a:r>
              <a:rPr kumimoji="1" lang="en-US" altLang="zh-CN" sz="2000">
                <a:solidFill>
                  <a:srgbClr val="0000FF"/>
                </a:solidFill>
                <a:latin typeface="Consolas" pitchFamily="49" charset="0"/>
                <a:ea typeface="仿宋" pitchFamily="49" charset="-122"/>
                <a:cs typeface="Consolas" pitchFamily="49" charset="0"/>
              </a:rPr>
              <a:t>25</a:t>
            </a:r>
            <a:r>
              <a:rPr kumimoji="1" lang="zh-CN" altLang="en-US" sz="2000" smtClean="0">
                <a:solidFill>
                  <a:srgbClr val="0000FF"/>
                </a:solidFill>
                <a:latin typeface="Consolas" pitchFamily="49" charset="0"/>
                <a:ea typeface="仿宋" pitchFamily="49" charset="-122"/>
                <a:cs typeface="Consolas" pitchFamily="49" charset="0"/>
              </a:rPr>
              <a:t>个元素，</a:t>
            </a:r>
            <a:r>
              <a:rPr kumimoji="1" lang="zh-CN" altLang="en-US" sz="2000" dirty="0">
                <a:solidFill>
                  <a:srgbClr val="0000FF"/>
                </a:solidFill>
                <a:latin typeface="Consolas" pitchFamily="49" charset="0"/>
                <a:ea typeface="仿宋" pitchFamily="49" charset="-122"/>
                <a:cs typeface="Consolas" pitchFamily="49" charset="0"/>
              </a:rPr>
              <a:t>其</a:t>
            </a:r>
            <a:r>
              <a:rPr kumimoji="1" lang="zh-CN" altLang="en-US" sz="2000">
                <a:solidFill>
                  <a:srgbClr val="0000FF"/>
                </a:solidFill>
                <a:latin typeface="Consolas" pitchFamily="49" charset="0"/>
                <a:ea typeface="仿宋" pitchFamily="49" charset="-122"/>
                <a:cs typeface="Consolas" pitchFamily="49" charset="0"/>
              </a:rPr>
              <a:t>关键字</a:t>
            </a:r>
            <a:r>
              <a:rPr kumimoji="1" lang="zh-CN" altLang="en-US" sz="2000" smtClean="0">
                <a:solidFill>
                  <a:srgbClr val="0000FF"/>
                </a:solidFill>
                <a:latin typeface="Consolas" pitchFamily="49" charset="0"/>
                <a:ea typeface="仿宋" pitchFamily="49" charset="-122"/>
                <a:cs typeface="Consolas" pitchFamily="49" charset="0"/>
              </a:rPr>
              <a:t>序列为</a:t>
            </a:r>
            <a:r>
              <a:rPr kumimoji="1" lang="zh-CN" altLang="en-US" sz="2000" dirty="0">
                <a:solidFill>
                  <a:srgbClr val="0000FF"/>
                </a:solidFill>
                <a:latin typeface="Consolas" pitchFamily="49" charset="0"/>
                <a:ea typeface="仿宋" pitchFamily="49" charset="-122"/>
                <a:cs typeface="Consolas" pitchFamily="49" charset="0"/>
              </a:rPr>
              <a:t>：</a:t>
            </a:r>
          </a:p>
          <a:p>
            <a:pPr algn="l">
              <a:lnSpc>
                <a:spcPts val="2600"/>
              </a:lnSpc>
              <a:spcBef>
                <a:spcPct val="50000"/>
              </a:spcBef>
            </a:pPr>
            <a:r>
              <a:rPr kumimoji="1" lang="zh-CN" altLang="en-US" sz="2000" dirty="0">
                <a:latin typeface="Consolas" pitchFamily="49" charset="0"/>
                <a:ea typeface="仿宋" pitchFamily="49" charset="-122"/>
                <a:cs typeface="Consolas" pitchFamily="49" charset="0"/>
              </a:rPr>
              <a:t>　</a:t>
            </a:r>
            <a:r>
              <a:rPr kumimoji="1" lang="zh-CN" altLang="en-US" sz="2000">
                <a:latin typeface="Consolas" pitchFamily="49" charset="0"/>
                <a:ea typeface="仿宋" pitchFamily="49" charset="-122"/>
                <a:cs typeface="Consolas" pitchFamily="49" charset="0"/>
              </a:rPr>
              <a:t>　</a:t>
            </a:r>
            <a:r>
              <a:rPr kumimoji="1" lang="en-US" altLang="zh-CN" sz="2000" smtClean="0">
                <a:solidFill>
                  <a:srgbClr val="FF0000"/>
                </a:solidFill>
                <a:latin typeface="Consolas" pitchFamily="49" charset="0"/>
                <a:ea typeface="仿宋" pitchFamily="49" charset="-122"/>
                <a:cs typeface="Consolas" pitchFamily="49" charset="0"/>
              </a:rPr>
              <a:t>8</a:t>
            </a:r>
            <a:r>
              <a:rPr kumimoji="1" lang="zh-CN" altLang="en-US" sz="2000" smtClean="0">
                <a:solidFill>
                  <a:srgbClr val="FF0000"/>
                </a:solidFill>
                <a:latin typeface="Consolas" pitchFamily="49" charset="0"/>
                <a:ea typeface="仿宋" pitchFamily="49" charset="-122"/>
                <a:cs typeface="Consolas" pitchFamily="49" charset="0"/>
              </a:rPr>
              <a:t>，</a:t>
            </a:r>
            <a:r>
              <a:rPr kumimoji="1" lang="en-US" altLang="zh-CN" sz="2000" smtClean="0">
                <a:solidFill>
                  <a:srgbClr val="FF0000"/>
                </a:solidFill>
                <a:latin typeface="Consolas" pitchFamily="49" charset="0"/>
                <a:ea typeface="仿宋" pitchFamily="49" charset="-122"/>
                <a:cs typeface="Consolas" pitchFamily="49" charset="0"/>
              </a:rPr>
              <a:t>14</a:t>
            </a:r>
            <a:r>
              <a:rPr kumimoji="1" lang="zh-CN" altLang="en-US" sz="2000" smtClean="0">
                <a:solidFill>
                  <a:srgbClr val="FF0000"/>
                </a:solidFill>
                <a:latin typeface="Consolas" pitchFamily="49" charset="0"/>
                <a:ea typeface="仿宋" pitchFamily="49" charset="-122"/>
                <a:cs typeface="Consolas" pitchFamily="49" charset="0"/>
              </a:rPr>
              <a:t>，</a:t>
            </a:r>
            <a:r>
              <a:rPr kumimoji="1" lang="en-US" altLang="zh-CN" sz="2000" smtClean="0">
                <a:solidFill>
                  <a:srgbClr val="FF0000"/>
                </a:solidFill>
                <a:latin typeface="Consolas" pitchFamily="49" charset="0"/>
                <a:ea typeface="仿宋" pitchFamily="49" charset="-122"/>
                <a:cs typeface="Consolas" pitchFamily="49" charset="0"/>
              </a:rPr>
              <a:t>6</a:t>
            </a:r>
            <a:r>
              <a:rPr kumimoji="1" lang="zh-CN" altLang="en-US" sz="2000" smtClean="0">
                <a:solidFill>
                  <a:srgbClr val="FF0000"/>
                </a:solidFill>
                <a:latin typeface="Consolas" pitchFamily="49" charset="0"/>
                <a:ea typeface="仿宋" pitchFamily="49" charset="-122"/>
                <a:cs typeface="Consolas" pitchFamily="49" charset="0"/>
              </a:rPr>
              <a:t>，</a:t>
            </a:r>
            <a:r>
              <a:rPr kumimoji="1" lang="en-US" altLang="zh-CN" sz="2000" smtClean="0">
                <a:solidFill>
                  <a:srgbClr val="FF0000"/>
                </a:solidFill>
                <a:latin typeface="Consolas" pitchFamily="49" charset="0"/>
                <a:ea typeface="仿宋" pitchFamily="49" charset="-122"/>
                <a:cs typeface="Consolas" pitchFamily="49" charset="0"/>
              </a:rPr>
              <a:t>9</a:t>
            </a:r>
            <a:r>
              <a:rPr kumimoji="1" lang="zh-CN" altLang="en-US" sz="2000" smtClean="0">
                <a:solidFill>
                  <a:srgbClr val="FF0000"/>
                </a:solidFill>
                <a:latin typeface="Consolas" pitchFamily="49" charset="0"/>
                <a:ea typeface="仿宋" pitchFamily="49" charset="-122"/>
                <a:cs typeface="Consolas" pitchFamily="49" charset="0"/>
              </a:rPr>
              <a:t>，</a:t>
            </a:r>
            <a:r>
              <a:rPr kumimoji="1" lang="en-US" altLang="zh-CN" sz="2000" smtClean="0">
                <a:solidFill>
                  <a:srgbClr val="FF0000"/>
                </a:solidFill>
                <a:latin typeface="Consolas" pitchFamily="49" charset="0"/>
                <a:ea typeface="仿宋" pitchFamily="49" charset="-122"/>
                <a:cs typeface="Consolas" pitchFamily="49" charset="0"/>
              </a:rPr>
              <a:t>10</a:t>
            </a:r>
            <a:r>
              <a:rPr kumimoji="1" lang="zh-CN" altLang="en-US" sz="2000" smtClean="0">
                <a:latin typeface="Consolas" pitchFamily="49" charset="0"/>
                <a:ea typeface="仿宋" pitchFamily="49" charset="-122"/>
                <a:cs typeface="Consolas" pitchFamily="49" charset="0"/>
              </a:rPr>
              <a:t>，</a:t>
            </a:r>
            <a:r>
              <a:rPr kumimoji="1" lang="en-US" altLang="zh-CN" sz="2000" smtClean="0">
                <a:solidFill>
                  <a:srgbClr val="4F5E02"/>
                </a:solidFill>
                <a:latin typeface="Consolas" pitchFamily="49" charset="0"/>
                <a:ea typeface="仿宋" pitchFamily="49" charset="-122"/>
                <a:cs typeface="Consolas" pitchFamily="49" charset="0"/>
              </a:rPr>
              <a:t>22</a:t>
            </a:r>
            <a:r>
              <a:rPr kumimoji="1" lang="zh-CN" altLang="en-US" sz="2000" smtClean="0">
                <a:solidFill>
                  <a:srgbClr val="4F5E02"/>
                </a:solidFill>
                <a:latin typeface="Consolas" pitchFamily="49" charset="0"/>
                <a:ea typeface="仿宋" pitchFamily="49" charset="-122"/>
                <a:cs typeface="Consolas" pitchFamily="49" charset="0"/>
              </a:rPr>
              <a:t>，</a:t>
            </a:r>
            <a:r>
              <a:rPr kumimoji="1" lang="en-US" altLang="zh-CN" sz="2000" smtClean="0">
                <a:solidFill>
                  <a:srgbClr val="4F5E02"/>
                </a:solidFill>
                <a:latin typeface="Consolas" pitchFamily="49" charset="0"/>
                <a:ea typeface="仿宋" pitchFamily="49" charset="-122"/>
                <a:cs typeface="Consolas" pitchFamily="49" charset="0"/>
              </a:rPr>
              <a:t>34</a:t>
            </a:r>
            <a:r>
              <a:rPr kumimoji="1" lang="zh-CN" altLang="en-US" sz="2000" smtClean="0">
                <a:solidFill>
                  <a:srgbClr val="4F5E02"/>
                </a:solidFill>
                <a:latin typeface="Consolas" pitchFamily="49" charset="0"/>
                <a:ea typeface="仿宋" pitchFamily="49" charset="-122"/>
                <a:cs typeface="Consolas" pitchFamily="49" charset="0"/>
              </a:rPr>
              <a:t>，</a:t>
            </a:r>
            <a:r>
              <a:rPr kumimoji="1" lang="en-US" altLang="zh-CN" sz="2000" smtClean="0">
                <a:solidFill>
                  <a:srgbClr val="4F5E02"/>
                </a:solidFill>
                <a:latin typeface="Consolas" pitchFamily="49" charset="0"/>
                <a:ea typeface="仿宋" pitchFamily="49" charset="-122"/>
                <a:cs typeface="Consolas" pitchFamily="49" charset="0"/>
              </a:rPr>
              <a:t>18</a:t>
            </a:r>
            <a:r>
              <a:rPr kumimoji="1" lang="zh-CN" altLang="en-US" sz="2000" smtClean="0">
                <a:solidFill>
                  <a:srgbClr val="4F5E02"/>
                </a:solidFill>
                <a:latin typeface="Consolas" pitchFamily="49" charset="0"/>
                <a:ea typeface="仿宋" pitchFamily="49" charset="-122"/>
                <a:cs typeface="Consolas" pitchFamily="49" charset="0"/>
              </a:rPr>
              <a:t>，</a:t>
            </a:r>
            <a:r>
              <a:rPr kumimoji="1" lang="en-US" altLang="zh-CN" sz="2000" smtClean="0">
                <a:solidFill>
                  <a:srgbClr val="4F5E02"/>
                </a:solidFill>
                <a:latin typeface="Consolas" pitchFamily="49" charset="0"/>
                <a:ea typeface="仿宋" pitchFamily="49" charset="-122"/>
                <a:cs typeface="Consolas" pitchFamily="49" charset="0"/>
              </a:rPr>
              <a:t>19</a:t>
            </a:r>
            <a:r>
              <a:rPr kumimoji="1" lang="zh-CN" altLang="en-US" sz="2000" smtClean="0">
                <a:solidFill>
                  <a:srgbClr val="4F5E02"/>
                </a:solidFill>
                <a:latin typeface="Consolas" pitchFamily="49" charset="0"/>
                <a:ea typeface="仿宋" pitchFamily="49" charset="-122"/>
                <a:cs typeface="Consolas" pitchFamily="49" charset="0"/>
              </a:rPr>
              <a:t>，</a:t>
            </a:r>
            <a:r>
              <a:rPr kumimoji="1" lang="en-US" altLang="zh-CN" sz="2000" smtClean="0">
                <a:solidFill>
                  <a:srgbClr val="4F5E02"/>
                </a:solidFill>
                <a:latin typeface="Consolas" pitchFamily="49" charset="0"/>
                <a:ea typeface="仿宋" pitchFamily="49" charset="-122"/>
                <a:cs typeface="Consolas" pitchFamily="49" charset="0"/>
              </a:rPr>
              <a:t>31</a:t>
            </a:r>
            <a:r>
              <a:rPr kumimoji="1" lang="zh-CN" altLang="en-US" sz="2000" smtClean="0">
                <a:latin typeface="Consolas" pitchFamily="49" charset="0"/>
                <a:ea typeface="仿宋" pitchFamily="49" charset="-122"/>
                <a:cs typeface="Consolas" pitchFamily="49" charset="0"/>
              </a:rPr>
              <a:t>，</a:t>
            </a:r>
            <a:r>
              <a:rPr kumimoji="1" lang="en-US" altLang="zh-CN" sz="2000" smtClean="0">
                <a:solidFill>
                  <a:srgbClr val="FF33CC"/>
                </a:solidFill>
                <a:latin typeface="Consolas" pitchFamily="49" charset="0"/>
                <a:ea typeface="仿宋" pitchFamily="49" charset="-122"/>
                <a:cs typeface="Consolas" pitchFamily="49" charset="0"/>
              </a:rPr>
              <a:t>40</a:t>
            </a:r>
            <a:r>
              <a:rPr kumimoji="1" lang="zh-CN" altLang="en-US" sz="2000" smtClean="0">
                <a:solidFill>
                  <a:srgbClr val="FF33CC"/>
                </a:solidFill>
                <a:latin typeface="Consolas" pitchFamily="49" charset="0"/>
                <a:ea typeface="仿宋" pitchFamily="49" charset="-122"/>
                <a:cs typeface="Consolas" pitchFamily="49" charset="0"/>
              </a:rPr>
              <a:t>，</a:t>
            </a:r>
            <a:r>
              <a:rPr kumimoji="1" lang="en-US" altLang="zh-CN" sz="2000" smtClean="0">
                <a:solidFill>
                  <a:srgbClr val="FF33CC"/>
                </a:solidFill>
                <a:latin typeface="Consolas" pitchFamily="49" charset="0"/>
                <a:ea typeface="仿宋" pitchFamily="49" charset="-122"/>
                <a:cs typeface="Consolas" pitchFamily="49" charset="0"/>
              </a:rPr>
              <a:t>38</a:t>
            </a:r>
            <a:r>
              <a:rPr kumimoji="1" lang="zh-CN" altLang="en-US" sz="2000" smtClean="0">
                <a:solidFill>
                  <a:srgbClr val="FF33CC"/>
                </a:solidFill>
                <a:latin typeface="Consolas" pitchFamily="49" charset="0"/>
                <a:ea typeface="仿宋" pitchFamily="49" charset="-122"/>
                <a:cs typeface="Consolas" pitchFamily="49" charset="0"/>
              </a:rPr>
              <a:t>，</a:t>
            </a:r>
            <a:r>
              <a:rPr kumimoji="1" lang="en-US" altLang="zh-CN" sz="2000" smtClean="0">
                <a:solidFill>
                  <a:srgbClr val="FF33CC"/>
                </a:solidFill>
                <a:latin typeface="Consolas" pitchFamily="49" charset="0"/>
                <a:ea typeface="仿宋" pitchFamily="49" charset="-122"/>
                <a:cs typeface="Consolas" pitchFamily="49" charset="0"/>
              </a:rPr>
              <a:t>54</a:t>
            </a:r>
            <a:r>
              <a:rPr kumimoji="1" lang="zh-CN" altLang="en-US" sz="2000" smtClean="0">
                <a:solidFill>
                  <a:srgbClr val="FF33CC"/>
                </a:solidFill>
                <a:latin typeface="Consolas" pitchFamily="49" charset="0"/>
                <a:ea typeface="仿宋" pitchFamily="49" charset="-122"/>
                <a:cs typeface="Consolas" pitchFamily="49" charset="0"/>
              </a:rPr>
              <a:t>，</a:t>
            </a:r>
            <a:r>
              <a:rPr kumimoji="1" lang="en-US" altLang="zh-CN" sz="2000" smtClean="0">
                <a:solidFill>
                  <a:srgbClr val="FF33CC"/>
                </a:solidFill>
                <a:latin typeface="Consolas" pitchFamily="49" charset="0"/>
                <a:ea typeface="仿宋" pitchFamily="49" charset="-122"/>
                <a:cs typeface="Consolas" pitchFamily="49" charset="0"/>
              </a:rPr>
              <a:t>66</a:t>
            </a:r>
            <a:r>
              <a:rPr kumimoji="1" lang="zh-CN" altLang="en-US" sz="2000" smtClean="0">
                <a:solidFill>
                  <a:srgbClr val="FF33CC"/>
                </a:solidFill>
                <a:latin typeface="Consolas" pitchFamily="49" charset="0"/>
                <a:ea typeface="仿宋" pitchFamily="49" charset="-122"/>
                <a:cs typeface="Consolas" pitchFamily="49" charset="0"/>
              </a:rPr>
              <a:t>，</a:t>
            </a:r>
            <a:r>
              <a:rPr kumimoji="1" lang="en-US" altLang="zh-CN" sz="2000" smtClean="0">
                <a:solidFill>
                  <a:srgbClr val="FF33CC"/>
                </a:solidFill>
                <a:latin typeface="Consolas" pitchFamily="49" charset="0"/>
                <a:ea typeface="仿宋" pitchFamily="49" charset="-122"/>
                <a:cs typeface="Consolas" pitchFamily="49" charset="0"/>
              </a:rPr>
              <a:t> 46</a:t>
            </a:r>
            <a:r>
              <a:rPr kumimoji="1" lang="zh-CN" altLang="en-US" sz="2000" smtClean="0">
                <a:latin typeface="Consolas" pitchFamily="49" charset="0"/>
                <a:ea typeface="仿宋" pitchFamily="49" charset="-122"/>
                <a:cs typeface="Consolas" pitchFamily="49" charset="0"/>
              </a:rPr>
              <a:t>，</a:t>
            </a:r>
            <a:r>
              <a:rPr kumimoji="1" lang="en-US" altLang="zh-CN" sz="2000" smtClean="0">
                <a:solidFill>
                  <a:srgbClr val="002060"/>
                </a:solidFill>
                <a:latin typeface="Consolas" pitchFamily="49" charset="0"/>
                <a:ea typeface="仿宋" pitchFamily="49" charset="-122"/>
                <a:cs typeface="Consolas" pitchFamily="49" charset="0"/>
              </a:rPr>
              <a:t>71</a:t>
            </a:r>
            <a:r>
              <a:rPr kumimoji="1" lang="zh-CN" altLang="en-US" sz="2000" smtClean="0">
                <a:solidFill>
                  <a:srgbClr val="002060"/>
                </a:solidFill>
                <a:latin typeface="Consolas" pitchFamily="49" charset="0"/>
                <a:ea typeface="仿宋" pitchFamily="49" charset="-122"/>
                <a:cs typeface="Consolas" pitchFamily="49" charset="0"/>
              </a:rPr>
              <a:t>，</a:t>
            </a:r>
            <a:r>
              <a:rPr kumimoji="1" lang="en-US" altLang="zh-CN" sz="2000" smtClean="0">
                <a:solidFill>
                  <a:srgbClr val="002060"/>
                </a:solidFill>
                <a:latin typeface="Consolas" pitchFamily="49" charset="0"/>
                <a:ea typeface="仿宋" pitchFamily="49" charset="-122"/>
                <a:cs typeface="Consolas" pitchFamily="49" charset="0"/>
              </a:rPr>
              <a:t>78</a:t>
            </a:r>
            <a:r>
              <a:rPr kumimoji="1" lang="zh-CN" altLang="en-US" sz="2000" smtClean="0">
                <a:solidFill>
                  <a:srgbClr val="002060"/>
                </a:solidFill>
                <a:latin typeface="Consolas" pitchFamily="49" charset="0"/>
                <a:ea typeface="仿宋" pitchFamily="49" charset="-122"/>
                <a:cs typeface="Consolas" pitchFamily="49" charset="0"/>
              </a:rPr>
              <a:t>，</a:t>
            </a:r>
            <a:r>
              <a:rPr kumimoji="1" lang="en-US" altLang="zh-CN" sz="2000" smtClean="0">
                <a:solidFill>
                  <a:srgbClr val="002060"/>
                </a:solidFill>
                <a:latin typeface="Consolas" pitchFamily="49" charset="0"/>
                <a:ea typeface="仿宋" pitchFamily="49" charset="-122"/>
                <a:cs typeface="Consolas" pitchFamily="49" charset="0"/>
              </a:rPr>
              <a:t>68</a:t>
            </a:r>
            <a:r>
              <a:rPr kumimoji="1" lang="zh-CN" altLang="en-US" sz="2000" smtClean="0">
                <a:solidFill>
                  <a:srgbClr val="002060"/>
                </a:solidFill>
                <a:latin typeface="Consolas" pitchFamily="49" charset="0"/>
                <a:ea typeface="仿宋" pitchFamily="49" charset="-122"/>
                <a:cs typeface="Consolas" pitchFamily="49" charset="0"/>
              </a:rPr>
              <a:t>，</a:t>
            </a:r>
            <a:r>
              <a:rPr kumimoji="1" lang="en-US" altLang="zh-CN" sz="2000" smtClean="0">
                <a:solidFill>
                  <a:srgbClr val="002060"/>
                </a:solidFill>
                <a:latin typeface="Consolas" pitchFamily="49" charset="0"/>
                <a:ea typeface="仿宋" pitchFamily="49" charset="-122"/>
                <a:cs typeface="Consolas" pitchFamily="49" charset="0"/>
              </a:rPr>
              <a:t>80</a:t>
            </a:r>
            <a:r>
              <a:rPr kumimoji="1" lang="zh-CN" altLang="en-US" sz="2000" smtClean="0">
                <a:solidFill>
                  <a:srgbClr val="002060"/>
                </a:solidFill>
                <a:latin typeface="Consolas" pitchFamily="49" charset="0"/>
                <a:ea typeface="仿宋" pitchFamily="49" charset="-122"/>
                <a:cs typeface="Consolas" pitchFamily="49" charset="0"/>
              </a:rPr>
              <a:t>，</a:t>
            </a:r>
            <a:r>
              <a:rPr kumimoji="1" lang="en-US" altLang="zh-CN" sz="2000" smtClean="0">
                <a:solidFill>
                  <a:srgbClr val="002060"/>
                </a:solidFill>
                <a:latin typeface="Consolas" pitchFamily="49" charset="0"/>
                <a:ea typeface="仿宋" pitchFamily="49" charset="-122"/>
                <a:cs typeface="Consolas" pitchFamily="49" charset="0"/>
              </a:rPr>
              <a:t>85</a:t>
            </a:r>
            <a:r>
              <a:rPr kumimoji="1" lang="zh-CN" altLang="en-US" sz="2000" smtClean="0">
                <a:latin typeface="Consolas" pitchFamily="49" charset="0"/>
                <a:ea typeface="仿宋" pitchFamily="49" charset="-122"/>
                <a:cs typeface="Consolas" pitchFamily="49" charset="0"/>
              </a:rPr>
              <a:t>，</a:t>
            </a:r>
            <a:r>
              <a:rPr kumimoji="1" lang="en-US" altLang="zh-CN" sz="2000" smtClean="0">
                <a:latin typeface="Consolas" pitchFamily="49" charset="0"/>
                <a:ea typeface="仿宋" pitchFamily="49" charset="-122"/>
                <a:cs typeface="Consolas" pitchFamily="49" charset="0"/>
              </a:rPr>
              <a:t> 100</a:t>
            </a:r>
            <a:r>
              <a:rPr kumimoji="1" lang="zh-CN" altLang="en-US" sz="2000" smtClean="0">
                <a:latin typeface="Consolas" pitchFamily="49" charset="0"/>
                <a:ea typeface="仿宋" pitchFamily="49" charset="-122"/>
                <a:cs typeface="Consolas" pitchFamily="49" charset="0"/>
              </a:rPr>
              <a:t>，</a:t>
            </a:r>
            <a:r>
              <a:rPr kumimoji="1" lang="en-US" altLang="zh-CN" sz="2000" smtClean="0">
                <a:latin typeface="Consolas" pitchFamily="49" charset="0"/>
                <a:ea typeface="仿宋" pitchFamily="49" charset="-122"/>
                <a:cs typeface="Consolas" pitchFamily="49" charset="0"/>
              </a:rPr>
              <a:t> 94</a:t>
            </a:r>
            <a:r>
              <a:rPr kumimoji="1" lang="zh-CN" altLang="en-US" sz="2000" smtClean="0">
                <a:latin typeface="Consolas" pitchFamily="49" charset="0"/>
                <a:ea typeface="仿宋" pitchFamily="49" charset="-122"/>
                <a:cs typeface="Consolas" pitchFamily="49" charset="0"/>
              </a:rPr>
              <a:t>，</a:t>
            </a:r>
            <a:r>
              <a:rPr kumimoji="1" lang="en-US" altLang="zh-CN" sz="2000" smtClean="0">
                <a:latin typeface="Consolas" pitchFamily="49" charset="0"/>
                <a:ea typeface="仿宋" pitchFamily="49" charset="-122"/>
                <a:cs typeface="Consolas" pitchFamily="49" charset="0"/>
              </a:rPr>
              <a:t>88</a:t>
            </a:r>
            <a:r>
              <a:rPr kumimoji="1" lang="zh-CN" altLang="en-US" sz="2000" smtClean="0">
                <a:latin typeface="Consolas" pitchFamily="49" charset="0"/>
                <a:ea typeface="仿宋" pitchFamily="49" charset="-122"/>
                <a:cs typeface="Consolas" pitchFamily="49" charset="0"/>
              </a:rPr>
              <a:t>，</a:t>
            </a:r>
            <a:r>
              <a:rPr kumimoji="1" lang="en-US" altLang="zh-CN" sz="2000" smtClean="0">
                <a:latin typeface="Consolas" pitchFamily="49" charset="0"/>
                <a:ea typeface="仿宋" pitchFamily="49" charset="-122"/>
                <a:cs typeface="Consolas" pitchFamily="49" charset="0"/>
              </a:rPr>
              <a:t>96</a:t>
            </a:r>
            <a:r>
              <a:rPr kumimoji="1" lang="zh-CN" altLang="en-US" sz="2000" smtClean="0">
                <a:latin typeface="Consolas" pitchFamily="49" charset="0"/>
                <a:ea typeface="仿宋" pitchFamily="49" charset="-122"/>
                <a:cs typeface="Consolas" pitchFamily="49" charset="0"/>
              </a:rPr>
              <a:t>，</a:t>
            </a:r>
            <a:r>
              <a:rPr kumimoji="1" lang="en-US" altLang="zh-CN" sz="2000" smtClean="0">
                <a:latin typeface="Consolas" pitchFamily="49" charset="0"/>
                <a:ea typeface="仿宋" pitchFamily="49" charset="-122"/>
                <a:cs typeface="Consolas" pitchFamily="49" charset="0"/>
              </a:rPr>
              <a:t>87</a:t>
            </a:r>
            <a:r>
              <a:rPr kumimoji="1" lang="zh-CN" altLang="en-US" sz="2000" dirty="0">
                <a:latin typeface="Consolas" pitchFamily="49" charset="0"/>
                <a:ea typeface="仿宋" pitchFamily="49" charset="-122"/>
                <a:cs typeface="Consolas" pitchFamily="49" charset="0"/>
              </a:rPr>
              <a:t>　　</a:t>
            </a:r>
          </a:p>
        </p:txBody>
      </p:sp>
      <p:sp>
        <p:nvSpPr>
          <p:cNvPr id="12" name="TextBox 11"/>
          <p:cNvSpPr txBox="1"/>
          <p:nvPr/>
        </p:nvSpPr>
        <p:spPr>
          <a:xfrm>
            <a:off x="785786" y="2071678"/>
            <a:ext cx="6357982" cy="400110"/>
          </a:xfrm>
          <a:prstGeom prst="rect">
            <a:avLst/>
          </a:prstGeom>
          <a:noFill/>
        </p:spPr>
        <p:txBody>
          <a:bodyPr wrap="square" rtlCol="0">
            <a:spAutoFit/>
          </a:bodyPr>
          <a:lstStyle/>
          <a:p>
            <a:pPr algn="l">
              <a:lnSpc>
                <a:spcPct val="100000"/>
              </a:lnSpc>
            </a:pPr>
            <a:r>
              <a:rPr kumimoji="1" lang="zh-CN" altLang="en-US" sz="2000" dirty="0" smtClean="0">
                <a:solidFill>
                  <a:srgbClr val="0000FF"/>
                </a:solidFill>
                <a:latin typeface="Consolas" pitchFamily="49" charset="0"/>
                <a:ea typeface="仿宋" pitchFamily="49" charset="-122"/>
                <a:cs typeface="Consolas" pitchFamily="49" charset="0"/>
              </a:rPr>
              <a:t>分块</a:t>
            </a:r>
            <a:r>
              <a:rPr kumimoji="1" lang="zh-CN" altLang="en-US" sz="2000" smtClean="0">
                <a:solidFill>
                  <a:srgbClr val="0000FF"/>
                </a:solidFill>
                <a:latin typeface="Consolas" pitchFamily="49" charset="0"/>
                <a:ea typeface="仿宋" pitchFamily="49" charset="-122"/>
                <a:cs typeface="Consolas" pitchFamily="49" charset="0"/>
              </a:rPr>
              <a:t>：将</a:t>
            </a:r>
            <a:r>
              <a:rPr kumimoji="1" lang="en-US" altLang="zh-CN" sz="2000" i="1" smtClean="0">
                <a:solidFill>
                  <a:srgbClr val="0000FF"/>
                </a:solidFill>
                <a:latin typeface="Consolas" pitchFamily="49" charset="0"/>
                <a:ea typeface="仿宋" pitchFamily="49" charset="-122"/>
                <a:cs typeface="Consolas" pitchFamily="49" charset="0"/>
              </a:rPr>
              <a:t>n</a:t>
            </a:r>
            <a:r>
              <a:rPr kumimoji="1" lang="en-US" altLang="zh-CN" sz="2000" smtClean="0">
                <a:solidFill>
                  <a:srgbClr val="0000FF"/>
                </a:solidFill>
                <a:latin typeface="Consolas" pitchFamily="49" charset="0"/>
                <a:ea typeface="仿宋" pitchFamily="49" charset="-122"/>
                <a:cs typeface="Consolas" pitchFamily="49" charset="0"/>
              </a:rPr>
              <a:t>=25</a:t>
            </a:r>
            <a:r>
              <a:rPr kumimoji="1" lang="zh-CN" altLang="en-US" sz="2000" dirty="0" smtClean="0">
                <a:solidFill>
                  <a:srgbClr val="0000FF"/>
                </a:solidFill>
                <a:latin typeface="Consolas" pitchFamily="49" charset="0"/>
                <a:ea typeface="仿宋" pitchFamily="49" charset="-122"/>
                <a:cs typeface="Consolas" pitchFamily="49" charset="0"/>
              </a:rPr>
              <a:t>个</a:t>
            </a:r>
            <a:r>
              <a:rPr kumimoji="1" lang="zh-CN" altLang="en-US" sz="2000" smtClean="0">
                <a:solidFill>
                  <a:srgbClr val="0000FF"/>
                </a:solidFill>
                <a:latin typeface="Consolas" pitchFamily="49" charset="0"/>
                <a:ea typeface="仿宋" pitchFamily="49" charset="-122"/>
                <a:cs typeface="Consolas" pitchFamily="49" charset="0"/>
              </a:rPr>
              <a:t>记录分为</a:t>
            </a:r>
            <a:r>
              <a:rPr kumimoji="1" lang="en-US" altLang="zh-CN" sz="2000" i="1" smtClean="0">
                <a:solidFill>
                  <a:srgbClr val="0000FF"/>
                </a:solidFill>
                <a:latin typeface="Consolas" pitchFamily="49" charset="0"/>
                <a:ea typeface="仿宋" pitchFamily="49" charset="-122"/>
                <a:cs typeface="Consolas" pitchFamily="49" charset="0"/>
              </a:rPr>
              <a:t>b</a:t>
            </a:r>
            <a:r>
              <a:rPr kumimoji="1" lang="en-US" altLang="zh-CN" sz="2000" smtClean="0">
                <a:solidFill>
                  <a:srgbClr val="0000FF"/>
                </a:solidFill>
                <a:latin typeface="Consolas" pitchFamily="49" charset="0"/>
                <a:ea typeface="仿宋" pitchFamily="49" charset="-122"/>
                <a:cs typeface="Consolas" pitchFamily="49" charset="0"/>
              </a:rPr>
              <a:t>=5</a:t>
            </a:r>
            <a:r>
              <a:rPr kumimoji="1" lang="zh-CN" altLang="en-US" sz="2000" dirty="0" smtClean="0">
                <a:solidFill>
                  <a:srgbClr val="0000FF"/>
                </a:solidFill>
                <a:latin typeface="Consolas" pitchFamily="49" charset="0"/>
                <a:ea typeface="仿宋" pitchFamily="49" charset="-122"/>
                <a:cs typeface="Consolas" pitchFamily="49" charset="0"/>
              </a:rPr>
              <a:t>块，每块</a:t>
            </a:r>
            <a:r>
              <a:rPr kumimoji="1" lang="zh-CN" altLang="en-US" sz="2000" smtClean="0">
                <a:solidFill>
                  <a:srgbClr val="0000FF"/>
                </a:solidFill>
                <a:latin typeface="Consolas" pitchFamily="49" charset="0"/>
                <a:ea typeface="仿宋" pitchFamily="49" charset="-122"/>
                <a:cs typeface="Consolas" pitchFamily="49" charset="0"/>
              </a:rPr>
              <a:t>中有</a:t>
            </a:r>
            <a:r>
              <a:rPr kumimoji="1" lang="en-US" altLang="zh-CN" sz="2000" i="1" smtClean="0">
                <a:solidFill>
                  <a:srgbClr val="0000FF"/>
                </a:solidFill>
                <a:latin typeface="Consolas" pitchFamily="49" charset="0"/>
                <a:ea typeface="仿宋" pitchFamily="49" charset="-122"/>
                <a:cs typeface="Consolas" pitchFamily="49" charset="0"/>
              </a:rPr>
              <a:t>s</a:t>
            </a:r>
            <a:r>
              <a:rPr kumimoji="1" lang="en-US" altLang="zh-CN" sz="2000" smtClean="0">
                <a:solidFill>
                  <a:srgbClr val="0000FF"/>
                </a:solidFill>
                <a:latin typeface="Consolas" pitchFamily="49" charset="0"/>
                <a:ea typeface="仿宋" pitchFamily="49" charset="-122"/>
                <a:cs typeface="Consolas" pitchFamily="49" charset="0"/>
              </a:rPr>
              <a:t>=5</a:t>
            </a:r>
            <a:r>
              <a:rPr kumimoji="1" lang="zh-CN" altLang="en-US" sz="2000" smtClean="0">
                <a:solidFill>
                  <a:srgbClr val="0000FF"/>
                </a:solidFill>
                <a:latin typeface="Consolas" pitchFamily="49" charset="0"/>
                <a:ea typeface="仿宋" pitchFamily="49" charset="-122"/>
                <a:cs typeface="Consolas" pitchFamily="49" charset="0"/>
              </a:rPr>
              <a:t>个元素。</a:t>
            </a:r>
            <a:endParaRPr kumimoji="1" lang="en-US" altLang="zh-CN" sz="2000" smtClean="0">
              <a:solidFill>
                <a:srgbClr val="0000FF"/>
              </a:solidFill>
              <a:latin typeface="Consolas" pitchFamily="49" charset="0"/>
              <a:ea typeface="仿宋" pitchFamily="49" charset="-122"/>
              <a:cs typeface="Consolas" pitchFamily="49" charset="0"/>
            </a:endParaRPr>
          </a:p>
        </p:txBody>
      </p:sp>
      <p:sp>
        <p:nvSpPr>
          <p:cNvPr id="188417" name="Freeform 1"/>
          <p:cNvSpPr>
            <a:spLocks/>
          </p:cNvSpPr>
          <p:nvPr/>
        </p:nvSpPr>
        <p:spPr bwMode="auto">
          <a:xfrm>
            <a:off x="2294930" y="2950132"/>
            <a:ext cx="4751388" cy="1714512"/>
          </a:xfrm>
          <a:custGeom>
            <a:avLst/>
            <a:gdLst/>
            <a:ahLst/>
            <a:cxnLst>
              <a:cxn ang="0">
                <a:pos x="0" y="1134"/>
              </a:cxn>
              <a:cxn ang="0">
                <a:pos x="227" y="998"/>
              </a:cxn>
              <a:cxn ang="0">
                <a:pos x="363" y="1089"/>
              </a:cxn>
              <a:cxn ang="0">
                <a:pos x="589" y="1089"/>
              </a:cxn>
              <a:cxn ang="0">
                <a:pos x="635" y="907"/>
              </a:cxn>
              <a:cxn ang="0">
                <a:pos x="725" y="817"/>
              </a:cxn>
              <a:cxn ang="0">
                <a:pos x="816" y="862"/>
              </a:cxn>
              <a:cxn ang="0">
                <a:pos x="1134" y="862"/>
              </a:cxn>
              <a:cxn ang="0">
                <a:pos x="1179" y="771"/>
              </a:cxn>
              <a:cxn ang="0">
                <a:pos x="1315" y="590"/>
              </a:cxn>
              <a:cxn ang="0">
                <a:pos x="1451" y="635"/>
              </a:cxn>
              <a:cxn ang="0">
                <a:pos x="1542" y="680"/>
              </a:cxn>
              <a:cxn ang="0">
                <a:pos x="1723" y="635"/>
              </a:cxn>
              <a:cxn ang="0">
                <a:pos x="1769" y="590"/>
              </a:cxn>
              <a:cxn ang="0">
                <a:pos x="1859" y="454"/>
              </a:cxn>
              <a:cxn ang="0">
                <a:pos x="2041" y="408"/>
              </a:cxn>
              <a:cxn ang="0">
                <a:pos x="2132" y="454"/>
              </a:cxn>
              <a:cxn ang="0">
                <a:pos x="2268" y="499"/>
              </a:cxn>
              <a:cxn ang="0">
                <a:pos x="2358" y="499"/>
              </a:cxn>
              <a:cxn ang="0">
                <a:pos x="2449" y="363"/>
              </a:cxn>
              <a:cxn ang="0">
                <a:pos x="2540" y="91"/>
              </a:cxn>
              <a:cxn ang="0">
                <a:pos x="2676" y="91"/>
              </a:cxn>
              <a:cxn ang="0">
                <a:pos x="2767" y="182"/>
              </a:cxn>
              <a:cxn ang="0">
                <a:pos x="2857" y="182"/>
              </a:cxn>
              <a:cxn ang="0">
                <a:pos x="2903" y="45"/>
              </a:cxn>
              <a:cxn ang="0">
                <a:pos x="2993" y="0"/>
              </a:cxn>
            </a:cxnLst>
            <a:rect l="0" t="0" r="r" b="b"/>
            <a:pathLst>
              <a:path w="2993" h="1134">
                <a:moveTo>
                  <a:pt x="0" y="1134"/>
                </a:moveTo>
                <a:cubicBezTo>
                  <a:pt x="83" y="1070"/>
                  <a:pt x="166" y="1006"/>
                  <a:pt x="227" y="998"/>
                </a:cubicBezTo>
                <a:cubicBezTo>
                  <a:pt x="288" y="990"/>
                  <a:pt x="303" y="1074"/>
                  <a:pt x="363" y="1089"/>
                </a:cubicBezTo>
                <a:cubicBezTo>
                  <a:pt x="423" y="1104"/>
                  <a:pt x="544" y="1119"/>
                  <a:pt x="589" y="1089"/>
                </a:cubicBezTo>
                <a:cubicBezTo>
                  <a:pt x="634" y="1059"/>
                  <a:pt x="612" y="952"/>
                  <a:pt x="635" y="907"/>
                </a:cubicBezTo>
                <a:cubicBezTo>
                  <a:pt x="658" y="862"/>
                  <a:pt x="695" y="824"/>
                  <a:pt x="725" y="817"/>
                </a:cubicBezTo>
                <a:cubicBezTo>
                  <a:pt x="755" y="810"/>
                  <a:pt x="748" y="855"/>
                  <a:pt x="816" y="862"/>
                </a:cubicBezTo>
                <a:cubicBezTo>
                  <a:pt x="884" y="869"/>
                  <a:pt x="1074" y="877"/>
                  <a:pt x="1134" y="862"/>
                </a:cubicBezTo>
                <a:cubicBezTo>
                  <a:pt x="1194" y="847"/>
                  <a:pt x="1149" y="816"/>
                  <a:pt x="1179" y="771"/>
                </a:cubicBezTo>
                <a:cubicBezTo>
                  <a:pt x="1209" y="726"/>
                  <a:pt x="1270" y="613"/>
                  <a:pt x="1315" y="590"/>
                </a:cubicBezTo>
                <a:cubicBezTo>
                  <a:pt x="1360" y="567"/>
                  <a:pt x="1413" y="620"/>
                  <a:pt x="1451" y="635"/>
                </a:cubicBezTo>
                <a:cubicBezTo>
                  <a:pt x="1489" y="650"/>
                  <a:pt x="1497" y="680"/>
                  <a:pt x="1542" y="680"/>
                </a:cubicBezTo>
                <a:cubicBezTo>
                  <a:pt x="1587" y="680"/>
                  <a:pt x="1685" y="650"/>
                  <a:pt x="1723" y="635"/>
                </a:cubicBezTo>
                <a:cubicBezTo>
                  <a:pt x="1761" y="620"/>
                  <a:pt x="1746" y="620"/>
                  <a:pt x="1769" y="590"/>
                </a:cubicBezTo>
                <a:cubicBezTo>
                  <a:pt x="1792" y="560"/>
                  <a:pt x="1814" y="484"/>
                  <a:pt x="1859" y="454"/>
                </a:cubicBezTo>
                <a:cubicBezTo>
                  <a:pt x="1904" y="424"/>
                  <a:pt x="1996" y="408"/>
                  <a:pt x="2041" y="408"/>
                </a:cubicBezTo>
                <a:cubicBezTo>
                  <a:pt x="2086" y="408"/>
                  <a:pt x="2094" y="439"/>
                  <a:pt x="2132" y="454"/>
                </a:cubicBezTo>
                <a:cubicBezTo>
                  <a:pt x="2170" y="469"/>
                  <a:pt x="2230" y="492"/>
                  <a:pt x="2268" y="499"/>
                </a:cubicBezTo>
                <a:cubicBezTo>
                  <a:pt x="2306" y="506"/>
                  <a:pt x="2328" y="522"/>
                  <a:pt x="2358" y="499"/>
                </a:cubicBezTo>
                <a:cubicBezTo>
                  <a:pt x="2388" y="476"/>
                  <a:pt x="2419" y="431"/>
                  <a:pt x="2449" y="363"/>
                </a:cubicBezTo>
                <a:cubicBezTo>
                  <a:pt x="2479" y="295"/>
                  <a:pt x="2502" y="136"/>
                  <a:pt x="2540" y="91"/>
                </a:cubicBezTo>
                <a:cubicBezTo>
                  <a:pt x="2578" y="46"/>
                  <a:pt x="2638" y="76"/>
                  <a:pt x="2676" y="91"/>
                </a:cubicBezTo>
                <a:cubicBezTo>
                  <a:pt x="2714" y="106"/>
                  <a:pt x="2737" y="167"/>
                  <a:pt x="2767" y="182"/>
                </a:cubicBezTo>
                <a:cubicBezTo>
                  <a:pt x="2797" y="197"/>
                  <a:pt x="2834" y="205"/>
                  <a:pt x="2857" y="182"/>
                </a:cubicBezTo>
                <a:cubicBezTo>
                  <a:pt x="2880" y="159"/>
                  <a:pt x="2880" y="75"/>
                  <a:pt x="2903" y="45"/>
                </a:cubicBezTo>
                <a:cubicBezTo>
                  <a:pt x="2926" y="15"/>
                  <a:pt x="2959" y="7"/>
                  <a:pt x="2993" y="0"/>
                </a:cubicBezTo>
              </a:path>
            </a:pathLst>
          </a:custGeom>
          <a:noFill/>
          <a:ln w="38100" cap="flat" cmpd="sng">
            <a:solidFill>
              <a:srgbClr val="0000FF"/>
            </a:solidFill>
            <a:prstDash val="solid"/>
            <a:round/>
            <a:headEnd type="none" w="med" len="med"/>
            <a:tailEnd type="none" w="lg" len="lg"/>
          </a:ln>
          <a:effectLst/>
        </p:spPr>
        <p:txBody>
          <a:bodyPr wrap="square" anchor="ctr">
            <a:noAutofit/>
          </a:bodyPr>
          <a:lstStyle/>
          <a:p>
            <a:endParaRPr lang="zh-CN" altLang="en-US">
              <a:latin typeface="Consolas" pitchFamily="49" charset="0"/>
              <a:cs typeface="Consolas" pitchFamily="49" charset="0"/>
            </a:endParaRPr>
          </a:p>
        </p:txBody>
      </p:sp>
      <p:sp>
        <p:nvSpPr>
          <p:cNvPr id="188423" name="Line 7"/>
          <p:cNvSpPr>
            <a:spLocks noChangeShapeType="1"/>
          </p:cNvSpPr>
          <p:nvPr/>
        </p:nvSpPr>
        <p:spPr bwMode="auto">
          <a:xfrm flipV="1">
            <a:off x="2500298" y="3500439"/>
            <a:ext cx="5000660" cy="1857387"/>
          </a:xfrm>
          <a:prstGeom prst="line">
            <a:avLst/>
          </a:prstGeom>
          <a:noFill/>
          <a:ln w="28575">
            <a:solidFill>
              <a:srgbClr val="FF0000"/>
            </a:solidFill>
            <a:round/>
            <a:headEnd/>
            <a:tailEnd type="stealth" w="lg" len="lg"/>
          </a:ln>
          <a:effectLst/>
        </p:spPr>
        <p:txBody>
          <a:bodyPr wrap="square" anchor="ctr">
            <a:spAutoFit/>
          </a:bodyPr>
          <a:lstStyle/>
          <a:p>
            <a:endParaRPr lang="zh-CN" altLang="en-US">
              <a:latin typeface="Consolas" pitchFamily="49" charset="0"/>
              <a:cs typeface="Consolas" pitchFamily="49" charset="0"/>
            </a:endParaRPr>
          </a:p>
        </p:txBody>
      </p:sp>
      <p:sp>
        <p:nvSpPr>
          <p:cNvPr id="14" name="TextBox 13"/>
          <p:cNvSpPr txBox="1"/>
          <p:nvPr/>
        </p:nvSpPr>
        <p:spPr>
          <a:xfrm>
            <a:off x="785786" y="2928934"/>
            <a:ext cx="1428760"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微软雅黑" pitchFamily="34" charset="-122"/>
                <a:ea typeface="微软雅黑" pitchFamily="34" charset="-122"/>
                <a:cs typeface="Consolas" pitchFamily="49" charset="0"/>
              </a:rPr>
              <a:t>数据特性：</a:t>
            </a:r>
          </a:p>
        </p:txBody>
      </p:sp>
      <p:grpSp>
        <p:nvGrpSpPr>
          <p:cNvPr id="26" name="组合 25"/>
          <p:cNvGrpSpPr/>
          <p:nvPr/>
        </p:nvGrpSpPr>
        <p:grpSpPr>
          <a:xfrm>
            <a:off x="2263778" y="3144836"/>
            <a:ext cx="5087938" cy="1584325"/>
            <a:chOff x="2263778" y="3144836"/>
            <a:chExt cx="5087938" cy="1584325"/>
          </a:xfrm>
        </p:grpSpPr>
        <p:sp>
          <p:nvSpPr>
            <p:cNvPr id="188418" name="Line 2"/>
            <p:cNvSpPr>
              <a:spLocks noChangeShapeType="1"/>
            </p:cNvSpPr>
            <p:nvPr/>
          </p:nvSpPr>
          <p:spPr bwMode="auto">
            <a:xfrm>
              <a:off x="2263778" y="4729161"/>
              <a:ext cx="1008063"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19" name="Line 3"/>
            <p:cNvSpPr>
              <a:spLocks noChangeShapeType="1"/>
            </p:cNvSpPr>
            <p:nvPr/>
          </p:nvSpPr>
          <p:spPr bwMode="auto">
            <a:xfrm>
              <a:off x="3344866" y="4370386"/>
              <a:ext cx="1008062"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20" name="Line 4"/>
            <p:cNvSpPr>
              <a:spLocks noChangeShapeType="1"/>
            </p:cNvSpPr>
            <p:nvPr/>
          </p:nvSpPr>
          <p:spPr bwMode="auto">
            <a:xfrm>
              <a:off x="4352928" y="4010023"/>
              <a:ext cx="1008063"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21" name="Line 5"/>
            <p:cNvSpPr>
              <a:spLocks noChangeShapeType="1"/>
            </p:cNvSpPr>
            <p:nvPr/>
          </p:nvSpPr>
          <p:spPr bwMode="auto">
            <a:xfrm>
              <a:off x="5360991" y="3721098"/>
              <a:ext cx="1008062"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22" name="Line 6"/>
            <p:cNvSpPr>
              <a:spLocks noChangeShapeType="1"/>
            </p:cNvSpPr>
            <p:nvPr/>
          </p:nvSpPr>
          <p:spPr bwMode="auto">
            <a:xfrm>
              <a:off x="6343653" y="3144836"/>
              <a:ext cx="1008063"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grpSp>
      <p:grpSp>
        <p:nvGrpSpPr>
          <p:cNvPr id="28" name="组合 27"/>
          <p:cNvGrpSpPr/>
          <p:nvPr/>
        </p:nvGrpSpPr>
        <p:grpSpPr>
          <a:xfrm>
            <a:off x="2643174" y="3214686"/>
            <a:ext cx="4643470" cy="2471812"/>
            <a:chOff x="2643174" y="3214686"/>
            <a:chExt cx="4643470" cy="2471812"/>
          </a:xfrm>
        </p:grpSpPr>
        <p:sp>
          <p:nvSpPr>
            <p:cNvPr id="16" name="TextBox 15"/>
            <p:cNvSpPr txBox="1"/>
            <p:nvPr/>
          </p:nvSpPr>
          <p:spPr>
            <a:xfrm>
              <a:off x="3214678" y="5286388"/>
              <a:ext cx="407196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每组建立一个</a:t>
              </a:r>
              <a:r>
                <a:rPr kumimoji="1" lang="zh-CN" altLang="en-US" sz="2000" smtClean="0">
                  <a:solidFill>
                    <a:srgbClr val="0000FF"/>
                  </a:solidFill>
                  <a:latin typeface="Consolas" pitchFamily="49" charset="0"/>
                  <a:ea typeface="仿宋" pitchFamily="49" charset="-122"/>
                  <a:cs typeface="Consolas" pitchFamily="49" charset="0"/>
                </a:rPr>
                <a:t>索引项  </a:t>
              </a:r>
              <a:r>
                <a:rPr kumimoji="1" lang="zh-CN" altLang="en-US" sz="2000" smtClean="0">
                  <a:solidFill>
                    <a:srgbClr val="0000FF"/>
                  </a:solidFill>
                  <a:latin typeface="Consolas" pitchFamily="49" charset="0"/>
                  <a:ea typeface="仿宋" pitchFamily="49" charset="-122"/>
                  <a:cs typeface="Consolas" pitchFamily="49" charset="0"/>
                  <a:sym typeface="Wingdings"/>
                </a:rPr>
                <a:t> </a:t>
              </a:r>
              <a:r>
                <a:rPr kumimoji="1" lang="zh-CN" altLang="en-US" sz="2000" smtClean="0">
                  <a:solidFill>
                    <a:srgbClr val="FF0000"/>
                  </a:solidFill>
                  <a:latin typeface="Consolas" pitchFamily="49" charset="0"/>
                  <a:ea typeface="仿宋" pitchFamily="49" charset="-122"/>
                  <a:cs typeface="Consolas" pitchFamily="49" charset="0"/>
                </a:rPr>
                <a:t>索引表</a:t>
              </a:r>
              <a:endParaRPr lang="zh-CN" altLang="en-US" sz="2000">
                <a:solidFill>
                  <a:srgbClr val="FF0000"/>
                </a:solidFill>
                <a:latin typeface="Consolas" pitchFamily="49" charset="0"/>
                <a:ea typeface="仿宋" pitchFamily="49" charset="-122"/>
                <a:cs typeface="Consolas" pitchFamily="49" charset="0"/>
              </a:endParaRPr>
            </a:p>
          </p:txBody>
        </p:sp>
        <p:cxnSp>
          <p:nvCxnSpPr>
            <p:cNvPr id="19" name="直接箭头连接符 18"/>
            <p:cNvCxnSpPr/>
            <p:nvPr/>
          </p:nvCxnSpPr>
          <p:spPr>
            <a:xfrm rot="10800000">
              <a:off x="2643174" y="4786322"/>
              <a:ext cx="1071570" cy="571504"/>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1" name="直接箭头连接符 20"/>
            <p:cNvCxnSpPr/>
            <p:nvPr/>
          </p:nvCxnSpPr>
          <p:spPr>
            <a:xfrm rot="16200000" flipV="1">
              <a:off x="3679025" y="4607727"/>
              <a:ext cx="928694" cy="42862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3" name="直接箭头连接符 22"/>
            <p:cNvCxnSpPr/>
            <p:nvPr/>
          </p:nvCxnSpPr>
          <p:spPr>
            <a:xfrm rot="16200000" flipV="1">
              <a:off x="4393405" y="4464851"/>
              <a:ext cx="1143008" cy="214314"/>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5" name="直接箭头连接符 24"/>
            <p:cNvCxnSpPr/>
            <p:nvPr/>
          </p:nvCxnSpPr>
          <p:spPr>
            <a:xfrm rot="5400000" flipH="1" flipV="1">
              <a:off x="5143504" y="4357694"/>
              <a:ext cx="1357322" cy="214314"/>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7" name="直接箭头连接符 26"/>
            <p:cNvCxnSpPr/>
            <p:nvPr/>
          </p:nvCxnSpPr>
          <p:spPr>
            <a:xfrm rot="5400000" flipH="1" flipV="1">
              <a:off x="5750727" y="3821909"/>
              <a:ext cx="1928826" cy="714380"/>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grpSp>
      <p:sp>
        <p:nvSpPr>
          <p:cNvPr id="33" name="灯片编号占位符 32"/>
          <p:cNvSpPr>
            <a:spLocks noGrp="1"/>
          </p:cNvSpPr>
          <p:nvPr>
            <p:ph type="sldNum" sz="quarter" idx="12"/>
          </p:nvPr>
        </p:nvSpPr>
        <p:spPr/>
        <p:txBody>
          <a:bodyPr/>
          <a:lstStyle/>
          <a:p>
            <a:fld id="{7AF016A1-9F15-429F-9EFD-84004B73C732}" type="slidenum">
              <a:rPr lang="en-US" altLang="zh-CN" smtClean="0"/>
              <a:pPr/>
              <a:t>29</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84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188423"/>
                                        </p:tgtEl>
                                        <p:attrNameLst>
                                          <p:attrName>style.visibility</p:attrName>
                                        </p:attrNameLst>
                                      </p:cBhvr>
                                      <p:to>
                                        <p:strVal val="visible"/>
                                      </p:to>
                                    </p:set>
                                    <p:animEffect transition="in" filter="strips(upRight)">
                                      <p:cBhvr>
                                        <p:cTn id="21" dur="500"/>
                                        <p:tgtEl>
                                          <p:spTgt spid="18842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8417" grpId="0" animBg="1"/>
      <p:bldP spid="18842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4348" y="857232"/>
            <a:ext cx="807249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查找表按照操作方式分为静态查找表和动态查找表两类。</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857256" y="1571612"/>
            <a:ext cx="6357950" cy="11414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000"/>
              </a:lnSpc>
              <a:spcBef>
                <a:spcPts val="1200"/>
              </a:spcBef>
              <a:buBlip>
                <a:blip r:embed="rId2"/>
              </a:buBlip>
            </a:pPr>
            <a:r>
              <a:rPr lang="zh-CN" altLang="zh-CN" sz="2000" smtClean="0">
                <a:solidFill>
                  <a:srgbClr val="FF0000"/>
                </a:solidFill>
                <a:latin typeface="微软雅黑" pitchFamily="34" charset="-122"/>
                <a:ea typeface="微软雅黑" pitchFamily="34" charset="-122"/>
                <a:cs typeface="Consolas" pitchFamily="49" charset="0"/>
              </a:rPr>
              <a:t>静态查找</a:t>
            </a:r>
            <a:r>
              <a:rPr lang="zh-CN" altLang="zh-CN" sz="2000" smtClean="0">
                <a:solidFill>
                  <a:srgbClr val="FF0000"/>
                </a:solidFill>
                <a:latin typeface="微软雅黑" pitchFamily="34" charset="-122"/>
                <a:ea typeface="微软雅黑" pitchFamily="34" charset="-122"/>
                <a:cs typeface="Consolas" pitchFamily="49" charset="0"/>
              </a:rPr>
              <a:t>表</a:t>
            </a:r>
            <a:r>
              <a:rPr lang="zh-CN" altLang="en-US" sz="20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适合</a:t>
            </a:r>
            <a:r>
              <a:rPr lang="zh-CN" altLang="zh-CN" sz="2000" smtClean="0">
                <a:solidFill>
                  <a:srgbClr val="0000FF"/>
                </a:solidFill>
                <a:latin typeface="Consolas" pitchFamily="49" charset="0"/>
                <a:ea typeface="仿宋" pitchFamily="49" charset="-122"/>
                <a:cs typeface="Consolas" pitchFamily="49" charset="0"/>
              </a:rPr>
              <a:t>查找</a:t>
            </a:r>
            <a:r>
              <a:rPr lang="zh-CN" altLang="en-US" sz="2000" smtClean="0">
                <a:solidFill>
                  <a:srgbClr val="0000FF"/>
                </a:solidFill>
                <a:latin typeface="Consolas" pitchFamily="49" charset="0"/>
                <a:ea typeface="仿宋" pitchFamily="49" charset="-122"/>
                <a:cs typeface="Consolas" pitchFamily="49" charset="0"/>
              </a:rPr>
              <a:t>，不适合插入和删除</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FF0000"/>
                </a:solidFill>
                <a:latin typeface="微软雅黑" pitchFamily="34" charset="-122"/>
                <a:ea typeface="微软雅黑" pitchFamily="34" charset="-122"/>
                <a:cs typeface="Consolas" pitchFamily="49" charset="0"/>
              </a:rPr>
              <a:t>动态查找</a:t>
            </a:r>
            <a:r>
              <a:rPr lang="zh-CN" altLang="zh-CN" sz="2000" smtClean="0">
                <a:solidFill>
                  <a:srgbClr val="FF0000"/>
                </a:solidFill>
                <a:latin typeface="微软雅黑" pitchFamily="34" charset="-122"/>
                <a:ea typeface="微软雅黑" pitchFamily="34" charset="-122"/>
                <a:cs typeface="Consolas" pitchFamily="49" charset="0"/>
              </a:rPr>
              <a:t>表</a:t>
            </a:r>
            <a:r>
              <a:rPr lang="zh-CN" altLang="en-US" sz="20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适合</a:t>
            </a:r>
            <a:r>
              <a:rPr lang="zh-CN" altLang="zh-CN" sz="2000" smtClean="0">
                <a:solidFill>
                  <a:srgbClr val="0000FF"/>
                </a:solidFill>
                <a:latin typeface="Consolas" pitchFamily="49" charset="0"/>
                <a:ea typeface="仿宋" pitchFamily="49" charset="-122"/>
                <a:cs typeface="Consolas" pitchFamily="49" charset="0"/>
              </a:rPr>
              <a:t>查</a:t>
            </a:r>
            <a:r>
              <a:rPr lang="zh-CN" altLang="zh-CN" sz="2000" smtClean="0">
                <a:solidFill>
                  <a:srgbClr val="0000FF"/>
                </a:solidFill>
                <a:latin typeface="Consolas" pitchFamily="49" charset="0"/>
                <a:ea typeface="仿宋" pitchFamily="49" charset="-122"/>
                <a:cs typeface="Consolas" pitchFamily="49" charset="0"/>
              </a:rPr>
              <a:t>找</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插</a:t>
            </a:r>
            <a:r>
              <a:rPr lang="zh-CN" altLang="en-US" sz="2000" smtClean="0">
                <a:solidFill>
                  <a:srgbClr val="0000FF"/>
                </a:solidFill>
                <a:latin typeface="Consolas" pitchFamily="49" charset="0"/>
                <a:ea typeface="仿宋" pitchFamily="49" charset="-122"/>
                <a:cs typeface="Consolas" pitchFamily="49" charset="0"/>
              </a:rPr>
              <a:t>入和删</a:t>
            </a:r>
            <a:r>
              <a:rPr lang="zh-CN" altLang="en-US" sz="2000" smtClean="0">
                <a:solidFill>
                  <a:srgbClr val="0000FF"/>
                </a:solidFill>
                <a:latin typeface="Consolas" pitchFamily="49" charset="0"/>
                <a:ea typeface="仿宋" pitchFamily="49" charset="-122"/>
                <a:cs typeface="Consolas" pitchFamily="49" charset="0"/>
              </a:rPr>
              <a:t>除</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3</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758" name="Group 366"/>
          <p:cNvGraphicFramePr>
            <a:graphicFrameLocks noGrp="1"/>
          </p:cNvGraphicFramePr>
          <p:nvPr/>
        </p:nvGraphicFramePr>
        <p:xfrm>
          <a:off x="179388" y="3422650"/>
          <a:ext cx="8785225" cy="1402080"/>
        </p:xfrm>
        <a:graphic>
          <a:graphicData uri="http://schemas.openxmlformats.org/drawingml/2006/table">
            <a:tbl>
              <a:tblPr/>
              <a:tblGrid>
                <a:gridCol w="352425"/>
                <a:gridCol w="349250"/>
                <a:gridCol w="323850"/>
                <a:gridCol w="379412"/>
                <a:gridCol w="352425"/>
                <a:gridCol w="352425"/>
                <a:gridCol w="349250"/>
                <a:gridCol w="352425"/>
                <a:gridCol w="350838"/>
                <a:gridCol w="350837"/>
                <a:gridCol w="352425"/>
                <a:gridCol w="350838"/>
                <a:gridCol w="352425"/>
                <a:gridCol w="350837"/>
                <a:gridCol w="352425"/>
                <a:gridCol w="350838"/>
                <a:gridCol w="350837"/>
                <a:gridCol w="352425"/>
                <a:gridCol w="349250"/>
                <a:gridCol w="352425"/>
                <a:gridCol w="352425"/>
                <a:gridCol w="350838"/>
                <a:gridCol w="352425"/>
                <a:gridCol w="349250"/>
                <a:gridCol w="352425"/>
              </a:tblGrid>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Consolas" pitchFamily="49" charset="0"/>
                          <a:ea typeface="宋体" pitchFamily="2" charset="-122"/>
                          <a:cs typeface="Consolas" pitchFamily="49"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0</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24</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87785" name="Group 393"/>
          <p:cNvGraphicFramePr>
            <a:graphicFrameLocks noGrp="1"/>
          </p:cNvGraphicFramePr>
          <p:nvPr/>
        </p:nvGraphicFramePr>
        <p:xfrm>
          <a:off x="2700338" y="1322388"/>
          <a:ext cx="2903537" cy="775018"/>
        </p:xfrm>
        <a:graphic>
          <a:graphicData uri="http://schemas.openxmlformats.org/drawingml/2006/table">
            <a:tbl>
              <a:tblPr/>
              <a:tblGrid>
                <a:gridCol w="581025"/>
                <a:gridCol w="579437"/>
                <a:gridCol w="519113"/>
                <a:gridCol w="642937"/>
                <a:gridCol w="581025"/>
              </a:tblGrid>
              <a:tr h="439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7786" name="Text Box 394"/>
          <p:cNvSpPr txBox="1">
            <a:spLocks noChangeArrowheads="1"/>
          </p:cNvSpPr>
          <p:nvPr/>
        </p:nvSpPr>
        <p:spPr bwMode="auto">
          <a:xfrm>
            <a:off x="3635375" y="830263"/>
            <a:ext cx="936625" cy="246221"/>
          </a:xfrm>
          <a:prstGeom prst="rect">
            <a:avLst/>
          </a:prstGeom>
          <a:noFill/>
          <a:ln w="9525">
            <a:noFill/>
            <a:miter lim="800000"/>
            <a:headEnd/>
            <a:tailEnd/>
          </a:ln>
          <a:effectLst/>
        </p:spPr>
        <p:txBody>
          <a:bodyPr lIns="0" tIns="0" rIns="0" bIns="0">
            <a:spAutoFit/>
          </a:bodyPr>
          <a:lstStyle/>
          <a:p>
            <a:pPr algn="l">
              <a:spcBef>
                <a:spcPct val="50000"/>
              </a:spcBef>
            </a:pPr>
            <a:r>
              <a:rPr lang="zh-CN" altLang="en-US" sz="2000" dirty="0">
                <a:solidFill>
                  <a:srgbClr val="0000FF"/>
                </a:solidFill>
                <a:latin typeface="Consolas" pitchFamily="49" charset="0"/>
                <a:ea typeface="仿宋" pitchFamily="49" charset="-122"/>
                <a:cs typeface="Consolas" pitchFamily="49" charset="0"/>
              </a:rPr>
              <a:t>索引表</a:t>
            </a:r>
          </a:p>
        </p:txBody>
      </p:sp>
      <p:sp>
        <p:nvSpPr>
          <p:cNvPr id="187787" name="Text Box 395"/>
          <p:cNvSpPr txBox="1">
            <a:spLocks noChangeArrowheads="1"/>
          </p:cNvSpPr>
          <p:nvPr/>
        </p:nvSpPr>
        <p:spPr bwMode="auto">
          <a:xfrm>
            <a:off x="5724525" y="1335088"/>
            <a:ext cx="633425" cy="246221"/>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600">
                <a:solidFill>
                  <a:srgbClr val="0000FF"/>
                </a:solidFill>
                <a:latin typeface="Consolas" pitchFamily="49" charset="0"/>
                <a:ea typeface="仿宋" pitchFamily="49" charset="-122"/>
                <a:cs typeface="Consolas" pitchFamily="49" charset="0"/>
              </a:rPr>
              <a:t>key</a:t>
            </a:r>
          </a:p>
        </p:txBody>
      </p:sp>
      <p:sp>
        <p:nvSpPr>
          <p:cNvPr id="187788" name="Text Box 396"/>
          <p:cNvSpPr txBox="1">
            <a:spLocks noChangeArrowheads="1"/>
          </p:cNvSpPr>
          <p:nvPr/>
        </p:nvSpPr>
        <p:spPr bwMode="auto">
          <a:xfrm>
            <a:off x="5724525" y="1766888"/>
            <a:ext cx="633425" cy="246221"/>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600">
                <a:solidFill>
                  <a:srgbClr val="0000FF"/>
                </a:solidFill>
                <a:latin typeface="Consolas" pitchFamily="49" charset="0"/>
                <a:ea typeface="仿宋" pitchFamily="49" charset="-122"/>
                <a:cs typeface="Consolas" pitchFamily="49" charset="0"/>
              </a:rPr>
              <a:t>link</a:t>
            </a:r>
          </a:p>
        </p:txBody>
      </p:sp>
      <p:sp>
        <p:nvSpPr>
          <p:cNvPr id="187794" name="Text Box 402"/>
          <p:cNvSpPr txBox="1">
            <a:spLocks noChangeArrowheads="1"/>
          </p:cNvSpPr>
          <p:nvPr/>
        </p:nvSpPr>
        <p:spPr bwMode="auto">
          <a:xfrm>
            <a:off x="1000100" y="4643446"/>
            <a:ext cx="936625" cy="307777"/>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2000">
                <a:solidFill>
                  <a:srgbClr val="0000FF"/>
                </a:solidFill>
                <a:latin typeface="Consolas" pitchFamily="49" charset="0"/>
                <a:ea typeface="仿宋" pitchFamily="49" charset="-122"/>
                <a:cs typeface="Consolas" pitchFamily="49" charset="0"/>
              </a:rPr>
              <a:t>数据表</a:t>
            </a:r>
          </a:p>
        </p:txBody>
      </p:sp>
      <p:sp>
        <p:nvSpPr>
          <p:cNvPr id="187795" name="Text Box 403"/>
          <p:cNvSpPr txBox="1">
            <a:spLocks noChangeArrowheads="1"/>
          </p:cNvSpPr>
          <p:nvPr/>
        </p:nvSpPr>
        <p:spPr bwMode="auto">
          <a:xfrm>
            <a:off x="3214678" y="5214950"/>
            <a:ext cx="3143272" cy="400110"/>
          </a:xfrm>
          <a:prstGeom prst="rect">
            <a:avLst/>
          </a:prstGeom>
          <a:noFill/>
          <a:ln w="28575" algn="ctr">
            <a:noFill/>
            <a:miter lim="800000"/>
            <a:headEnd/>
            <a:tailEnd type="none" w="lg" len="lg"/>
          </a:ln>
          <a:effectLst/>
        </p:spPr>
        <p:txBody>
          <a:bodyPr wrap="square">
            <a:spAutoFit/>
          </a:bodyPr>
          <a:lstStyle/>
          <a:p>
            <a:pPr algn="l">
              <a:lnSpc>
                <a:spcPct val="100000"/>
              </a:lnSpc>
              <a:spcBef>
                <a:spcPct val="50000"/>
              </a:spcBef>
            </a:pPr>
            <a:r>
              <a:rPr kumimoji="1" lang="zh-CN" altLang="en-US" sz="2000">
                <a:solidFill>
                  <a:srgbClr val="0000FF"/>
                </a:solidFill>
                <a:latin typeface="楷体" pitchFamily="49" charset="-122"/>
                <a:ea typeface="楷体" pitchFamily="49" charset="-122"/>
                <a:cs typeface="Consolas" pitchFamily="49" charset="0"/>
              </a:rPr>
              <a:t>分块查找的索引存储结构</a:t>
            </a:r>
          </a:p>
        </p:txBody>
      </p:sp>
      <p:cxnSp>
        <p:nvCxnSpPr>
          <p:cNvPr id="28" name="直接箭头连接符 27"/>
          <p:cNvCxnSpPr/>
          <p:nvPr/>
        </p:nvCxnSpPr>
        <p:spPr>
          <a:xfrm rot="10800000" flipV="1">
            <a:off x="428596" y="2071678"/>
            <a:ext cx="2500330" cy="13573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p:nvPr/>
        </p:nvCxnSpPr>
        <p:spPr>
          <a:xfrm rot="5400000">
            <a:off x="2214546" y="2071678"/>
            <a:ext cx="1357322" cy="13573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rot="5400000">
            <a:off x="3357554" y="2643182"/>
            <a:ext cx="1357322" cy="2143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p:nvPr/>
        </p:nvCxnSpPr>
        <p:spPr>
          <a:xfrm rot="16200000" flipH="1">
            <a:off x="4500562" y="2285992"/>
            <a:ext cx="1357322" cy="9286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p:nvPr/>
        </p:nvCxnSpPr>
        <p:spPr>
          <a:xfrm>
            <a:off x="5357818" y="2071678"/>
            <a:ext cx="1928826" cy="13573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1" name="灯片编号占位符 20"/>
          <p:cNvSpPr>
            <a:spLocks noGrp="1"/>
          </p:cNvSpPr>
          <p:nvPr>
            <p:ph type="sldNum" sz="quarter" idx="12"/>
          </p:nvPr>
        </p:nvSpPr>
        <p:spPr/>
        <p:txBody>
          <a:bodyPr/>
          <a:lstStyle/>
          <a:p>
            <a:fld id="{7AF016A1-9F15-429F-9EFD-84004B73C732}" type="slidenum">
              <a:rPr lang="en-US" altLang="zh-CN" smtClean="0"/>
              <a:pPr/>
              <a:t>30</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94"/>
          <p:cNvSpPr txBox="1">
            <a:spLocks noChangeArrowheads="1"/>
          </p:cNvSpPr>
          <p:nvPr/>
        </p:nvSpPr>
        <p:spPr bwMode="auto">
          <a:xfrm>
            <a:off x="785786" y="1500174"/>
            <a:ext cx="7429552" cy="102545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72000" rIns="0" bIns="108000">
            <a:spAutoFit/>
          </a:bodyPr>
          <a:lstStyle/>
          <a:p>
            <a:pPr marL="457200" indent="-457200" algn="l">
              <a:lnSpc>
                <a:spcPts val="28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查找索</a:t>
            </a:r>
            <a:r>
              <a:rPr lang="zh-CN" altLang="en-US" sz="2000">
                <a:solidFill>
                  <a:srgbClr val="0000FF"/>
                </a:solidFill>
                <a:latin typeface="Consolas" pitchFamily="49" charset="0"/>
                <a:ea typeface="仿宋" pitchFamily="49" charset="-122"/>
                <a:cs typeface="Consolas" pitchFamily="49" charset="0"/>
              </a:rPr>
              <a:t>引</a:t>
            </a:r>
            <a:r>
              <a:rPr lang="zh-CN" altLang="en-US" sz="2000" smtClean="0">
                <a:solidFill>
                  <a:srgbClr val="0000FF"/>
                </a:solidFill>
                <a:latin typeface="Consolas" pitchFamily="49" charset="0"/>
                <a:ea typeface="仿宋" pitchFamily="49" charset="-122"/>
                <a:cs typeface="Consolas" pitchFamily="49" charset="0"/>
              </a:rPr>
              <a:t>表（有序）：可以顺序查找块，也可以</a:t>
            </a:r>
            <a:r>
              <a:rPr kumimoji="1" lang="zh-CN" altLang="en-US" sz="2000" smtClean="0">
                <a:solidFill>
                  <a:srgbClr val="0000FF"/>
                </a:solidFill>
                <a:latin typeface="Consolas" pitchFamily="49" charset="0"/>
                <a:ea typeface="仿宋" pitchFamily="49" charset="-122"/>
                <a:cs typeface="Consolas" pitchFamily="49" charset="0"/>
              </a:rPr>
              <a:t>二分查找块。</a:t>
            </a:r>
            <a:endParaRPr kumimoji="1"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查找数据块（无序）：只能</a:t>
            </a:r>
            <a:r>
              <a:rPr lang="zh-CN" altLang="en-US" sz="2000" smtClean="0">
                <a:solidFill>
                  <a:srgbClr val="0000FF"/>
                </a:solidFill>
                <a:latin typeface="Consolas" pitchFamily="49" charset="0"/>
                <a:ea typeface="仿宋" pitchFamily="49" charset="-122"/>
                <a:cs typeface="Consolas" pitchFamily="49" charset="0"/>
              </a:rPr>
              <a:t>顺序查找块中元素。</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85786" y="791158"/>
            <a:ext cx="1928826" cy="400110"/>
          </a:xfrm>
          <a:prstGeom prst="rect">
            <a:avLst/>
          </a:prstGeom>
          <a:noFill/>
        </p:spPr>
        <p:txBody>
          <a:bodyPr wrap="square" rtlCol="0">
            <a:spAutoFit/>
          </a:bodyPr>
          <a:lstStyle/>
          <a:p>
            <a:pPr algn="l">
              <a:lnSpc>
                <a:spcPct val="100000"/>
              </a:lnSpc>
            </a:pPr>
            <a:r>
              <a:rPr kumimoji="1" lang="zh-CN" altLang="en-US" sz="2000" smtClean="0">
                <a:solidFill>
                  <a:srgbClr val="FF0000"/>
                </a:solidFill>
                <a:latin typeface="Consolas" pitchFamily="49" charset="0"/>
                <a:ea typeface="微软雅黑" pitchFamily="34" charset="-122"/>
                <a:cs typeface="Consolas" pitchFamily="49" charset="0"/>
              </a:rPr>
              <a:t>分块查找过程：</a:t>
            </a:r>
            <a:endParaRPr lang="zh-CN" altLang="en-US" sz="2000">
              <a:solidFill>
                <a:srgbClr val="FF0000"/>
              </a:solidFill>
              <a:latin typeface="Consolas" pitchFamily="49" charset="0"/>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31</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758" name="Group 366"/>
          <p:cNvGraphicFramePr>
            <a:graphicFrameLocks noGrp="1"/>
          </p:cNvGraphicFramePr>
          <p:nvPr/>
        </p:nvGraphicFramePr>
        <p:xfrm>
          <a:off x="179388" y="3422650"/>
          <a:ext cx="8785225" cy="1402080"/>
        </p:xfrm>
        <a:graphic>
          <a:graphicData uri="http://schemas.openxmlformats.org/drawingml/2006/table">
            <a:tbl>
              <a:tblPr/>
              <a:tblGrid>
                <a:gridCol w="352425"/>
                <a:gridCol w="349250"/>
                <a:gridCol w="323850"/>
                <a:gridCol w="379412"/>
                <a:gridCol w="352425"/>
                <a:gridCol w="352425"/>
                <a:gridCol w="349250"/>
                <a:gridCol w="352425"/>
                <a:gridCol w="350838"/>
                <a:gridCol w="350837"/>
                <a:gridCol w="352425"/>
                <a:gridCol w="350838"/>
                <a:gridCol w="352425"/>
                <a:gridCol w="350837"/>
                <a:gridCol w="352425"/>
                <a:gridCol w="350838"/>
                <a:gridCol w="350837"/>
                <a:gridCol w="352425"/>
                <a:gridCol w="349250"/>
                <a:gridCol w="352425"/>
                <a:gridCol w="352425"/>
                <a:gridCol w="350838"/>
                <a:gridCol w="352425"/>
                <a:gridCol w="349250"/>
                <a:gridCol w="352425"/>
              </a:tblGrid>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Consolas" pitchFamily="49" charset="0"/>
                          <a:ea typeface="宋体" pitchFamily="2" charset="-122"/>
                          <a:cs typeface="Consolas" pitchFamily="49"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3333FF"/>
                          </a:solidFill>
                          <a:effectLst/>
                          <a:latin typeface="Consolas" pitchFamily="49" charset="0"/>
                          <a:ea typeface="宋体" pitchFamily="2" charset="-122"/>
                          <a:cs typeface="Consolas" pitchFamily="49" charset="0"/>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0</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Consolas" pitchFamily="49" charset="0"/>
                          <a:ea typeface="宋体" pitchFamily="2" charset="-122"/>
                          <a:cs typeface="Consolas" pitchFamily="49" charset="0"/>
                        </a:rPr>
                        <a:t>18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19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rgbClr val="00B0F0"/>
                          </a:solidFill>
                          <a:effectLst/>
                          <a:latin typeface="Consolas" pitchFamily="49" charset="0"/>
                          <a:ea typeface="宋体" pitchFamily="2" charset="-122"/>
                          <a:cs typeface="Consolas" pitchFamily="49" charset="0"/>
                        </a:rPr>
                        <a:t>24</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87785" name="Group 393"/>
          <p:cNvGraphicFramePr>
            <a:graphicFrameLocks noGrp="1"/>
          </p:cNvGraphicFramePr>
          <p:nvPr/>
        </p:nvGraphicFramePr>
        <p:xfrm>
          <a:off x="2700338" y="1322388"/>
          <a:ext cx="2903537" cy="775018"/>
        </p:xfrm>
        <a:graphic>
          <a:graphicData uri="http://schemas.openxmlformats.org/drawingml/2006/table">
            <a:tbl>
              <a:tblPr/>
              <a:tblGrid>
                <a:gridCol w="581025"/>
                <a:gridCol w="579437"/>
                <a:gridCol w="519113"/>
                <a:gridCol w="642937"/>
                <a:gridCol w="581025"/>
              </a:tblGrid>
              <a:tr h="439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宋体" pitchFamily="2" charset="-122"/>
                          <a:cs typeface="Consolas" pitchFamily="49"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7786" name="Text Box 394"/>
          <p:cNvSpPr txBox="1">
            <a:spLocks noChangeArrowheads="1"/>
          </p:cNvSpPr>
          <p:nvPr/>
        </p:nvSpPr>
        <p:spPr bwMode="auto">
          <a:xfrm>
            <a:off x="3635375" y="830263"/>
            <a:ext cx="936625" cy="246221"/>
          </a:xfrm>
          <a:prstGeom prst="rect">
            <a:avLst/>
          </a:prstGeom>
          <a:noFill/>
          <a:ln w="9525">
            <a:noFill/>
            <a:miter lim="800000"/>
            <a:headEnd/>
            <a:tailEnd/>
          </a:ln>
          <a:effectLst/>
        </p:spPr>
        <p:txBody>
          <a:bodyPr lIns="0" tIns="0" rIns="0" bIns="0">
            <a:spAutoFit/>
          </a:bodyPr>
          <a:lstStyle/>
          <a:p>
            <a:pPr algn="l">
              <a:spcBef>
                <a:spcPct val="50000"/>
              </a:spcBef>
            </a:pPr>
            <a:r>
              <a:rPr lang="zh-CN" altLang="en-US" sz="2000" dirty="0">
                <a:solidFill>
                  <a:srgbClr val="0000FF"/>
                </a:solidFill>
                <a:latin typeface="Consolas" pitchFamily="49" charset="0"/>
                <a:ea typeface="仿宋" pitchFamily="49" charset="-122"/>
                <a:cs typeface="Consolas" pitchFamily="49" charset="0"/>
              </a:rPr>
              <a:t>索引表</a:t>
            </a:r>
          </a:p>
        </p:txBody>
      </p:sp>
      <p:sp>
        <p:nvSpPr>
          <p:cNvPr id="187787" name="Text Box 395"/>
          <p:cNvSpPr txBox="1">
            <a:spLocks noChangeArrowheads="1"/>
          </p:cNvSpPr>
          <p:nvPr/>
        </p:nvSpPr>
        <p:spPr bwMode="auto">
          <a:xfrm>
            <a:off x="5724525" y="1335088"/>
            <a:ext cx="633425" cy="246221"/>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600">
                <a:solidFill>
                  <a:srgbClr val="0000FF"/>
                </a:solidFill>
                <a:latin typeface="Consolas" pitchFamily="49" charset="0"/>
                <a:ea typeface="仿宋" pitchFamily="49" charset="-122"/>
                <a:cs typeface="Consolas" pitchFamily="49" charset="0"/>
              </a:rPr>
              <a:t>key</a:t>
            </a:r>
          </a:p>
        </p:txBody>
      </p:sp>
      <p:sp>
        <p:nvSpPr>
          <p:cNvPr id="187788" name="Text Box 396"/>
          <p:cNvSpPr txBox="1">
            <a:spLocks noChangeArrowheads="1"/>
          </p:cNvSpPr>
          <p:nvPr/>
        </p:nvSpPr>
        <p:spPr bwMode="auto">
          <a:xfrm>
            <a:off x="5724525" y="1766888"/>
            <a:ext cx="633425" cy="246221"/>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600">
                <a:solidFill>
                  <a:srgbClr val="0000FF"/>
                </a:solidFill>
                <a:latin typeface="Consolas" pitchFamily="49" charset="0"/>
                <a:ea typeface="仿宋" pitchFamily="49" charset="-122"/>
                <a:cs typeface="Consolas" pitchFamily="49" charset="0"/>
              </a:rPr>
              <a:t>link</a:t>
            </a:r>
          </a:p>
        </p:txBody>
      </p:sp>
      <p:sp>
        <p:nvSpPr>
          <p:cNvPr id="187794" name="Text Box 402"/>
          <p:cNvSpPr txBox="1">
            <a:spLocks noChangeArrowheads="1"/>
          </p:cNvSpPr>
          <p:nvPr/>
        </p:nvSpPr>
        <p:spPr bwMode="auto">
          <a:xfrm>
            <a:off x="928662" y="4572008"/>
            <a:ext cx="936625" cy="307777"/>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2000">
                <a:solidFill>
                  <a:srgbClr val="0000FF"/>
                </a:solidFill>
                <a:latin typeface="Consolas" pitchFamily="49" charset="0"/>
                <a:ea typeface="仿宋" pitchFamily="49" charset="-122"/>
                <a:cs typeface="Consolas" pitchFamily="49" charset="0"/>
              </a:rPr>
              <a:t>数据表</a:t>
            </a:r>
          </a:p>
        </p:txBody>
      </p:sp>
      <p:sp>
        <p:nvSpPr>
          <p:cNvPr id="187796" name="Text Box 404"/>
          <p:cNvSpPr txBox="1">
            <a:spLocks noChangeArrowheads="1"/>
          </p:cNvSpPr>
          <p:nvPr/>
        </p:nvSpPr>
        <p:spPr bwMode="auto">
          <a:xfrm>
            <a:off x="571472" y="5357826"/>
            <a:ext cx="5214974" cy="910607"/>
          </a:xfrm>
          <a:prstGeom prst="rect">
            <a:avLst/>
          </a:prstGeom>
          <a:ln>
            <a:noFill/>
            <a:headEnd/>
            <a:tailEnd type="none" w="lg" len="lg"/>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algn="l">
              <a:lnSpc>
                <a:spcPct val="100000"/>
              </a:lnSpc>
              <a:spcBef>
                <a:spcPts val="600"/>
              </a:spcBef>
            </a:pP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）顺序查找索引表，比较</a:t>
            </a: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次</a:t>
            </a:r>
          </a:p>
          <a:p>
            <a:pPr algn="l">
              <a:lnSpc>
                <a:spcPct val="100000"/>
              </a:lnSpc>
              <a:spcBef>
                <a:spcPts val="600"/>
              </a:spcBef>
            </a:pP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）在对应块中查找，比较</a:t>
            </a: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次，共比较</a:t>
            </a:r>
            <a:r>
              <a:rPr lang="en-US" altLang="zh-CN" sz="2000" dirty="0">
                <a:solidFill>
                  <a:srgbClr val="0000FF"/>
                </a:solidFill>
                <a:latin typeface="Consolas" pitchFamily="49" charset="0"/>
                <a:ea typeface="仿宋" pitchFamily="49" charset="-122"/>
                <a:cs typeface="Consolas" pitchFamily="49" charset="0"/>
              </a:rPr>
              <a:t>8</a:t>
            </a:r>
            <a:r>
              <a:rPr lang="zh-CN" altLang="en-US" sz="2000" dirty="0">
                <a:solidFill>
                  <a:srgbClr val="0000FF"/>
                </a:solidFill>
                <a:latin typeface="Consolas" pitchFamily="49" charset="0"/>
                <a:ea typeface="仿宋" pitchFamily="49" charset="-122"/>
                <a:cs typeface="Consolas" pitchFamily="49" charset="0"/>
              </a:rPr>
              <a:t>次。</a:t>
            </a:r>
          </a:p>
        </p:txBody>
      </p:sp>
      <p:sp>
        <p:nvSpPr>
          <p:cNvPr id="187797" name="Oval 405"/>
          <p:cNvSpPr>
            <a:spLocks noChangeArrowheads="1"/>
          </p:cNvSpPr>
          <p:nvPr/>
        </p:nvSpPr>
        <p:spPr bwMode="auto">
          <a:xfrm>
            <a:off x="2867570" y="1309727"/>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799" name="Oval 407"/>
          <p:cNvSpPr>
            <a:spLocks noChangeArrowheads="1"/>
          </p:cNvSpPr>
          <p:nvPr/>
        </p:nvSpPr>
        <p:spPr bwMode="auto">
          <a:xfrm>
            <a:off x="3431132" y="1309727"/>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0" name="Oval 408"/>
          <p:cNvSpPr>
            <a:spLocks noChangeArrowheads="1"/>
          </p:cNvSpPr>
          <p:nvPr/>
        </p:nvSpPr>
        <p:spPr bwMode="auto">
          <a:xfrm>
            <a:off x="3994695" y="1309727"/>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1" name="Oval 409"/>
          <p:cNvSpPr>
            <a:spLocks noChangeArrowheads="1"/>
          </p:cNvSpPr>
          <p:nvPr/>
        </p:nvSpPr>
        <p:spPr bwMode="auto">
          <a:xfrm>
            <a:off x="4569370" y="1309727"/>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2" name="Oval 410"/>
          <p:cNvSpPr>
            <a:spLocks noChangeArrowheads="1"/>
          </p:cNvSpPr>
          <p:nvPr/>
        </p:nvSpPr>
        <p:spPr bwMode="auto">
          <a:xfrm>
            <a:off x="5485899" y="3521656"/>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3" name="Oval 411"/>
          <p:cNvSpPr>
            <a:spLocks noChangeArrowheads="1"/>
          </p:cNvSpPr>
          <p:nvPr/>
        </p:nvSpPr>
        <p:spPr bwMode="auto">
          <a:xfrm>
            <a:off x="5825624" y="3521656"/>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4" name="Oval 412"/>
          <p:cNvSpPr>
            <a:spLocks noChangeArrowheads="1"/>
          </p:cNvSpPr>
          <p:nvPr/>
        </p:nvSpPr>
        <p:spPr bwMode="auto">
          <a:xfrm>
            <a:off x="6193924" y="3521656"/>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5" name="Oval 413"/>
          <p:cNvSpPr>
            <a:spLocks noChangeArrowheads="1"/>
          </p:cNvSpPr>
          <p:nvPr/>
        </p:nvSpPr>
        <p:spPr bwMode="auto">
          <a:xfrm>
            <a:off x="6532061" y="3521656"/>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6" name="Text Box 414"/>
          <p:cNvSpPr txBox="1">
            <a:spLocks noChangeArrowheads="1"/>
          </p:cNvSpPr>
          <p:nvPr/>
        </p:nvSpPr>
        <p:spPr bwMode="auto">
          <a:xfrm>
            <a:off x="357158" y="285728"/>
            <a:ext cx="3286148" cy="400110"/>
          </a:xfrm>
          <a:prstGeom prst="rect">
            <a:avLst/>
          </a:prstGeom>
          <a:noFill/>
          <a:ln w="28575" algn="ctr">
            <a:noFill/>
            <a:miter lim="800000"/>
            <a:headEnd/>
            <a:tailEnd type="none" w="lg" len="lg"/>
          </a:ln>
          <a:effectLst/>
        </p:spPr>
        <p:txBody>
          <a:bodyPr wrap="square">
            <a:spAutoFit/>
          </a:bodyPr>
          <a:lstStyle/>
          <a:p>
            <a:pPr algn="l">
              <a:lnSpc>
                <a:spcPct val="100000"/>
              </a:lnSpc>
              <a:spcBef>
                <a:spcPct val="50000"/>
              </a:spcBef>
            </a:pPr>
            <a:r>
              <a:rPr lang="zh-CN" altLang="en-US" sz="2000" dirty="0">
                <a:solidFill>
                  <a:srgbClr val="FF0000"/>
                </a:solidFill>
                <a:latin typeface="Consolas" pitchFamily="49" charset="0"/>
                <a:ea typeface="微软雅黑" pitchFamily="34" charset="-122"/>
                <a:cs typeface="Consolas" pitchFamily="49" charset="0"/>
              </a:rPr>
              <a:t>查找关键</a:t>
            </a:r>
            <a:r>
              <a:rPr lang="zh-CN" altLang="en-US" sz="2000">
                <a:solidFill>
                  <a:srgbClr val="FF0000"/>
                </a:solidFill>
                <a:latin typeface="Consolas" pitchFamily="49" charset="0"/>
                <a:ea typeface="微软雅黑" pitchFamily="34" charset="-122"/>
                <a:cs typeface="Consolas" pitchFamily="49" charset="0"/>
              </a:rPr>
              <a:t>字</a:t>
            </a:r>
            <a:r>
              <a:rPr lang="zh-CN" altLang="en-US" sz="2000" smtClean="0">
                <a:solidFill>
                  <a:srgbClr val="FF0000"/>
                </a:solidFill>
                <a:latin typeface="Consolas" pitchFamily="49" charset="0"/>
                <a:ea typeface="微软雅黑" pitchFamily="34" charset="-122"/>
                <a:cs typeface="Consolas" pitchFamily="49" charset="0"/>
              </a:rPr>
              <a:t>为</a:t>
            </a:r>
            <a:r>
              <a:rPr lang="en-US" altLang="zh-CN" sz="2000" i="1" smtClean="0">
                <a:solidFill>
                  <a:srgbClr val="FF0000"/>
                </a:solidFill>
                <a:latin typeface="Consolas" pitchFamily="49" charset="0"/>
                <a:ea typeface="微软雅黑" pitchFamily="34" charset="-122"/>
                <a:cs typeface="Consolas" pitchFamily="49" charset="0"/>
              </a:rPr>
              <a:t>k</a:t>
            </a:r>
            <a:r>
              <a:rPr lang="en-US" altLang="zh-CN" sz="2000" smtClean="0">
                <a:solidFill>
                  <a:srgbClr val="FF0000"/>
                </a:solidFill>
                <a:latin typeface="Consolas" pitchFamily="49" charset="0"/>
                <a:ea typeface="微软雅黑" pitchFamily="34" charset="-122"/>
                <a:cs typeface="Consolas" pitchFamily="49" charset="0"/>
              </a:rPr>
              <a:t>=80</a:t>
            </a:r>
            <a:r>
              <a:rPr lang="zh-CN" altLang="en-US" sz="2000" smtClean="0">
                <a:solidFill>
                  <a:srgbClr val="FF0000"/>
                </a:solidFill>
                <a:latin typeface="Consolas" pitchFamily="49" charset="0"/>
                <a:ea typeface="微软雅黑" pitchFamily="34" charset="-122"/>
                <a:cs typeface="Consolas" pitchFamily="49" charset="0"/>
              </a:rPr>
              <a:t>的元素</a:t>
            </a:r>
            <a:endParaRPr lang="zh-CN" altLang="en-US" sz="2000" dirty="0">
              <a:solidFill>
                <a:srgbClr val="FF0000"/>
              </a:solidFill>
              <a:latin typeface="Consolas" pitchFamily="49" charset="0"/>
              <a:ea typeface="微软雅黑" pitchFamily="34" charset="-122"/>
              <a:cs typeface="Consolas" pitchFamily="49" charset="0"/>
            </a:endParaRPr>
          </a:p>
        </p:txBody>
      </p:sp>
      <p:cxnSp>
        <p:nvCxnSpPr>
          <p:cNvPr id="21" name="直接箭头连接符 20"/>
          <p:cNvCxnSpPr/>
          <p:nvPr/>
        </p:nvCxnSpPr>
        <p:spPr>
          <a:xfrm rot="16200000" flipH="1">
            <a:off x="4536281" y="2321711"/>
            <a:ext cx="1357322" cy="85725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5643570" y="4929198"/>
            <a:ext cx="271464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成功找到</a:t>
            </a:r>
            <a:r>
              <a:rPr lang="en-US" altLang="zh-CN" sz="2000" smtClean="0">
                <a:solidFill>
                  <a:srgbClr val="0000FF"/>
                </a:solidFill>
                <a:latin typeface="Consolas" pitchFamily="49" charset="0"/>
                <a:ea typeface="仿宋" pitchFamily="49" charset="-122"/>
                <a:cs typeface="Consolas" pitchFamily="49" charset="0"/>
              </a:rPr>
              <a:t>80</a:t>
            </a:r>
            <a:r>
              <a:rPr lang="zh-CN" altLang="en-US" sz="2000" smtClean="0">
                <a:solidFill>
                  <a:srgbClr val="0000FF"/>
                </a:solidFill>
                <a:latin typeface="Consolas" pitchFamily="49" charset="0"/>
                <a:ea typeface="仿宋" pitchFamily="49" charset="-122"/>
                <a:cs typeface="Consolas" pitchFamily="49" charset="0"/>
              </a:rPr>
              <a:t>的元素</a:t>
            </a:r>
          </a:p>
        </p:txBody>
      </p:sp>
      <p:sp>
        <p:nvSpPr>
          <p:cNvPr id="29" name="灯片编号占位符 28"/>
          <p:cNvSpPr>
            <a:spLocks noGrp="1"/>
          </p:cNvSpPr>
          <p:nvPr>
            <p:ph type="sldNum" sz="quarter" idx="12"/>
          </p:nvPr>
        </p:nvSpPr>
        <p:spPr/>
        <p:txBody>
          <a:bodyPr/>
          <a:lstStyle/>
          <a:p>
            <a:fld id="{7AF016A1-9F15-429F-9EFD-84004B73C732}" type="slidenum">
              <a:rPr lang="en-US" altLang="zh-CN" smtClean="0"/>
              <a:pPr/>
              <a:t>32</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7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8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8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downLeft)">
                                      <p:cBhvr>
                                        <p:cTn id="23" dur="1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780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780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780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780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7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96" grpId="0" animBg="1"/>
      <p:bldP spid="187797" grpId="0" animBg="1"/>
      <p:bldP spid="187799" grpId="0" animBg="1"/>
      <p:bldP spid="187800" grpId="0" animBg="1"/>
      <p:bldP spid="187801" grpId="0" animBg="1"/>
      <p:bldP spid="187802" grpId="0" animBg="1"/>
      <p:bldP spid="187803" grpId="0" animBg="1"/>
      <p:bldP spid="187804" grpId="0" animBg="1"/>
      <p:bldP spid="187805" grpId="0" animBg="1"/>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143108" y="642918"/>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9.3  </a:t>
            </a:r>
            <a:r>
              <a:rPr lang="zh-CN" altLang="zh-CN" sz="2800" smtClean="0">
                <a:solidFill>
                  <a:srgbClr val="FF0000"/>
                </a:solidFill>
                <a:latin typeface="Consolas" pitchFamily="49" charset="0"/>
                <a:ea typeface="微软雅黑" pitchFamily="34" charset="-122"/>
                <a:cs typeface="Consolas" pitchFamily="49" charset="0"/>
              </a:rPr>
              <a:t>树表的查找</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1" name="TextBox 40"/>
          <p:cNvSpPr txBox="1"/>
          <p:nvPr/>
        </p:nvSpPr>
        <p:spPr>
          <a:xfrm>
            <a:off x="642910" y="1857364"/>
            <a:ext cx="7858180" cy="1962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几种特殊树形结构</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统称为</a:t>
            </a:r>
            <a:r>
              <a:rPr lang="zh-CN" altLang="zh-CN" sz="2000" smtClean="0">
                <a:solidFill>
                  <a:srgbClr val="FF0000"/>
                </a:solidFill>
                <a:latin typeface="Consolas" pitchFamily="49" charset="0"/>
                <a:ea typeface="仿宋" pitchFamily="49" charset="-122"/>
                <a:cs typeface="Consolas" pitchFamily="49" charset="0"/>
              </a:rPr>
              <a:t>树表</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这里的树表采用链式存储结构，由于链式存储结构既适合查找，也适合数据修改，属于</a:t>
            </a:r>
            <a:r>
              <a:rPr lang="zh-CN" altLang="zh-CN" sz="2000" smtClean="0">
                <a:solidFill>
                  <a:srgbClr val="FF0000"/>
                </a:solidFill>
                <a:latin typeface="Consolas" pitchFamily="49" charset="0"/>
                <a:ea typeface="仿宋" pitchFamily="49" charset="-122"/>
                <a:cs typeface="Consolas" pitchFamily="49" charset="0"/>
              </a:rPr>
              <a:t>动态查找表</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对于动态查找表，不仅要讨论查找方法，还讨论修改方法。</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33</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85720" y="500042"/>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9.3.1 </a:t>
            </a:r>
            <a:r>
              <a:rPr lang="zh-CN" altLang="zh-CN" smtClean="0">
                <a:latin typeface="Consolas" pitchFamily="49" charset="0"/>
                <a:ea typeface="微软雅黑" pitchFamily="34" charset="-122"/>
                <a:cs typeface="Consolas" pitchFamily="49" charset="0"/>
              </a:rPr>
              <a:t>二叉排序树</a:t>
            </a:r>
            <a:endParaRPr lang="zh-CN" altLang="zh-CN"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642910" y="1428736"/>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二叉排序树的定义</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7" name="TextBox 6"/>
          <p:cNvSpPr txBox="1"/>
          <p:nvPr/>
        </p:nvSpPr>
        <p:spPr>
          <a:xfrm>
            <a:off x="1000100" y="3357562"/>
            <a:ext cx="7572428" cy="18082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若它的左子树非空，则左子树上所有结点值（默认为结点关键字）均</a:t>
            </a:r>
            <a:r>
              <a:rPr lang="zh-CN" altLang="zh-CN" sz="2000" smtClean="0">
                <a:solidFill>
                  <a:srgbClr val="FF00FF"/>
                </a:solidFill>
                <a:latin typeface="Consolas" pitchFamily="49" charset="0"/>
                <a:ea typeface="仿宋" pitchFamily="49" charset="-122"/>
                <a:cs typeface="Consolas" pitchFamily="49" charset="0"/>
              </a:rPr>
              <a:t>小于</a:t>
            </a:r>
            <a:r>
              <a:rPr lang="zh-CN" altLang="zh-CN" sz="2000" smtClean="0">
                <a:solidFill>
                  <a:srgbClr val="0000FF"/>
                </a:solidFill>
                <a:latin typeface="Consolas" pitchFamily="49" charset="0"/>
                <a:ea typeface="仿宋" pitchFamily="49" charset="-122"/>
                <a:cs typeface="Consolas" pitchFamily="49" charset="0"/>
              </a:rPr>
              <a:t>根结点值。</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若它的右子树非空，则右子树上所有结点值均</a:t>
            </a:r>
            <a:r>
              <a:rPr lang="zh-CN" altLang="zh-CN" sz="2000" smtClean="0">
                <a:solidFill>
                  <a:srgbClr val="FF00FF"/>
                </a:solidFill>
                <a:latin typeface="Consolas" pitchFamily="49" charset="0"/>
                <a:ea typeface="仿宋" pitchFamily="49" charset="-122"/>
                <a:cs typeface="Consolas" pitchFamily="49" charset="0"/>
              </a:rPr>
              <a:t>大于</a:t>
            </a:r>
            <a:r>
              <a:rPr lang="zh-CN" altLang="zh-CN" sz="2000" smtClean="0">
                <a:solidFill>
                  <a:srgbClr val="0000FF"/>
                </a:solidFill>
                <a:latin typeface="Consolas" pitchFamily="49" charset="0"/>
                <a:ea typeface="仿宋" pitchFamily="49" charset="-122"/>
                <a:cs typeface="Consolas" pitchFamily="49" charset="0"/>
              </a:rPr>
              <a:t>根结点值。</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左、右子树本身又各是一棵二叉排序树。</a:t>
            </a:r>
            <a:endParaRPr lang="zh-CN" altLang="zh-CN" sz="20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642910" y="2357430"/>
            <a:ext cx="7500990"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FF0000"/>
                </a:solidFill>
                <a:latin typeface="Consolas" pitchFamily="49" charset="0"/>
                <a:ea typeface="仿宋" pitchFamily="49" charset="-122"/>
                <a:cs typeface="Consolas" pitchFamily="49" charset="0"/>
              </a:rPr>
              <a:t>二叉排序树</a:t>
            </a:r>
            <a:r>
              <a:rPr lang="zh-CN" altLang="zh-CN" sz="2000" smtClean="0">
                <a:solidFill>
                  <a:srgbClr val="0000FF"/>
                </a:solidFill>
                <a:latin typeface="Consolas" pitchFamily="49" charset="0"/>
                <a:ea typeface="仿宋" pitchFamily="49" charset="-122"/>
                <a:cs typeface="Consolas" pitchFamily="49" charset="0"/>
              </a:rPr>
              <a:t>（简称</a:t>
            </a:r>
            <a:r>
              <a:rPr lang="en-US" altLang="zh-CN" sz="2000" smtClean="0">
                <a:solidFill>
                  <a:srgbClr val="0000FF"/>
                </a:solidFill>
                <a:latin typeface="Consolas" pitchFamily="49" charset="0"/>
                <a:ea typeface="仿宋" pitchFamily="49" charset="-122"/>
                <a:cs typeface="Consolas" pitchFamily="49" charset="0"/>
              </a:rPr>
              <a:t>BST</a:t>
            </a:r>
            <a:r>
              <a:rPr lang="zh-CN" altLang="zh-CN" sz="2000" smtClean="0">
                <a:solidFill>
                  <a:srgbClr val="0000FF"/>
                </a:solidFill>
                <a:latin typeface="Consolas" pitchFamily="49" charset="0"/>
                <a:ea typeface="仿宋" pitchFamily="49" charset="-122"/>
                <a:cs typeface="Consolas" pitchFamily="49" charset="0"/>
              </a:rPr>
              <a:t>）又称二叉查找（搜索）树，其定义为：二叉排序树或者是空树，或者是满足如下性质的二叉树：</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34</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714348" y="642918"/>
            <a:ext cx="2786082" cy="400110"/>
          </a:xfrm>
          <a:prstGeom prst="rect">
            <a:avLst/>
          </a:prstGeom>
          <a:noFill/>
          <a:ln w="9525">
            <a:noFill/>
            <a:miter lim="800000"/>
            <a:headEnd/>
            <a:tailEnd/>
          </a:ln>
        </p:spPr>
        <p:txBody>
          <a:bodyPr wrap="square">
            <a:spAutoFit/>
          </a:bodyPr>
          <a:lstStyle/>
          <a:p>
            <a:pPr algn="l">
              <a:lnSpc>
                <a:spcPct val="100000"/>
              </a:lnSpc>
              <a:spcBef>
                <a:spcPct val="50000"/>
              </a:spcBef>
            </a:pPr>
            <a:r>
              <a:rPr lang="zh-CN" altLang="en-US" sz="2000" dirty="0">
                <a:solidFill>
                  <a:srgbClr val="FF0000"/>
                </a:solidFill>
                <a:latin typeface="Consolas" pitchFamily="49" charset="0"/>
                <a:ea typeface="微软雅黑" pitchFamily="34" charset="-122"/>
                <a:cs typeface="Consolas" pitchFamily="49" charset="0"/>
              </a:rPr>
              <a:t>一棵二叉</a:t>
            </a:r>
            <a:r>
              <a:rPr lang="zh-CN" altLang="en-US" sz="2000">
                <a:solidFill>
                  <a:srgbClr val="FF0000"/>
                </a:solidFill>
                <a:latin typeface="Consolas" pitchFamily="49" charset="0"/>
                <a:ea typeface="微软雅黑" pitchFamily="34" charset="-122"/>
                <a:cs typeface="Consolas" pitchFamily="49" charset="0"/>
              </a:rPr>
              <a:t>排序</a:t>
            </a:r>
            <a:r>
              <a:rPr lang="zh-CN" altLang="en-US" sz="2000" smtClean="0">
                <a:solidFill>
                  <a:srgbClr val="FF0000"/>
                </a:solidFill>
                <a:latin typeface="Consolas" pitchFamily="49" charset="0"/>
                <a:ea typeface="微软雅黑" pitchFamily="34" charset="-122"/>
                <a:cs typeface="Consolas" pitchFamily="49" charset="0"/>
              </a:rPr>
              <a:t>树示例： </a:t>
            </a:r>
            <a:endParaRPr lang="zh-CN" altLang="en-US" sz="2000" dirty="0">
              <a:solidFill>
                <a:srgbClr val="FF0000"/>
              </a:solidFill>
              <a:latin typeface="Consolas" pitchFamily="49" charset="0"/>
              <a:ea typeface="微软雅黑" pitchFamily="34" charset="-122"/>
              <a:cs typeface="Consolas" pitchFamily="49" charset="0"/>
            </a:endParaRPr>
          </a:p>
        </p:txBody>
      </p:sp>
      <p:grpSp>
        <p:nvGrpSpPr>
          <p:cNvPr id="2" name="组合 7"/>
          <p:cNvGrpSpPr/>
          <p:nvPr/>
        </p:nvGrpSpPr>
        <p:grpSpPr>
          <a:xfrm>
            <a:off x="2786050" y="1176050"/>
            <a:ext cx="2786082" cy="2395826"/>
            <a:chOff x="3214678" y="2857496"/>
            <a:chExt cx="3143272" cy="2824454"/>
          </a:xfrm>
        </p:grpSpPr>
        <p:sp>
          <p:nvSpPr>
            <p:cNvPr id="9" name="椭圆 8"/>
            <p:cNvSpPr/>
            <p:nvPr/>
          </p:nvSpPr>
          <p:spPr>
            <a:xfrm>
              <a:off x="4357686" y="285749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dirty="0" smtClean="0">
                  <a:solidFill>
                    <a:srgbClr val="0000FF"/>
                  </a:solidFill>
                  <a:latin typeface="Consolas" pitchFamily="49" charset="0"/>
                  <a:ea typeface="仿宋" pitchFamily="49" charset="-122"/>
                  <a:cs typeface="Consolas" pitchFamily="49" charset="0"/>
                </a:rPr>
                <a:t>4</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0" name="椭圆 9"/>
            <p:cNvSpPr/>
            <p:nvPr/>
          </p:nvSpPr>
          <p:spPr>
            <a:xfrm>
              <a:off x="3643306" y="364331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smtClean="0">
                  <a:solidFill>
                    <a:srgbClr val="0000FF"/>
                  </a:solidFill>
                  <a:latin typeface="Consolas" pitchFamily="49" charset="0"/>
                  <a:ea typeface="仿宋" pitchFamily="49" charset="-122"/>
                  <a:cs typeface="Consolas" pitchFamily="49" charset="0"/>
                </a:rPr>
                <a:t>2</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1" name="椭圆 10"/>
            <p:cNvSpPr/>
            <p:nvPr/>
          </p:nvSpPr>
          <p:spPr>
            <a:xfrm>
              <a:off x="3214678" y="439606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lnSpc>
                  <a:spcPts val="1920"/>
                </a:lnSpc>
                <a:spcBef>
                  <a:spcPts val="0"/>
                </a:spcBef>
              </a:pPr>
              <a:r>
                <a:rPr lang="en-US" altLang="zh-CN" sz="1600" b="0" smtClean="0">
                  <a:solidFill>
                    <a:srgbClr val="0000FF"/>
                  </a:solidFill>
                  <a:latin typeface="Consolas" pitchFamily="49" charset="0"/>
                  <a:ea typeface="仿宋" pitchFamily="49" charset="-122"/>
                  <a:cs typeface="Consolas" pitchFamily="49" charset="0"/>
                </a:rPr>
                <a:t>1</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2" name="椭圆 11"/>
            <p:cNvSpPr/>
            <p:nvPr/>
          </p:nvSpPr>
          <p:spPr>
            <a:xfrm>
              <a:off x="4000496" y="4396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smtClean="0">
                  <a:solidFill>
                    <a:srgbClr val="0000FF"/>
                  </a:solidFill>
                  <a:latin typeface="Consolas" pitchFamily="49" charset="0"/>
                  <a:ea typeface="仿宋" pitchFamily="49" charset="-122"/>
                  <a:cs typeface="Consolas" pitchFamily="49" charset="0"/>
                </a:rPr>
                <a:t>3</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3" name="椭圆 12"/>
            <p:cNvSpPr/>
            <p:nvPr/>
          </p:nvSpPr>
          <p:spPr>
            <a:xfrm>
              <a:off x="5000628" y="364331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smtClean="0">
                  <a:solidFill>
                    <a:srgbClr val="0000FF"/>
                  </a:solidFill>
                  <a:latin typeface="Consolas" pitchFamily="49" charset="0"/>
                  <a:ea typeface="仿宋" pitchFamily="49" charset="-122"/>
                  <a:cs typeface="Consolas" pitchFamily="49" charset="0"/>
                </a:rPr>
                <a:t>5</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4" name="椭圆 13"/>
            <p:cNvSpPr/>
            <p:nvPr/>
          </p:nvSpPr>
          <p:spPr>
            <a:xfrm>
              <a:off x="5605198" y="4396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dirty="0" smtClean="0">
                  <a:solidFill>
                    <a:srgbClr val="0000FF"/>
                  </a:solidFill>
                  <a:latin typeface="Consolas" pitchFamily="49" charset="0"/>
                  <a:ea typeface="仿宋" pitchFamily="49" charset="-122"/>
                  <a:cs typeface="Consolas" pitchFamily="49" charset="0"/>
                </a:rPr>
                <a:t>7</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5" name="椭圆 14"/>
            <p:cNvSpPr/>
            <p:nvPr/>
          </p:nvSpPr>
          <p:spPr>
            <a:xfrm>
              <a:off x="5248008" y="5253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smtClean="0">
                  <a:solidFill>
                    <a:srgbClr val="0000FF"/>
                  </a:solidFill>
                  <a:latin typeface="Consolas" pitchFamily="49" charset="0"/>
                  <a:ea typeface="仿宋" pitchFamily="49" charset="-122"/>
                  <a:cs typeface="Consolas" pitchFamily="49" charset="0"/>
                </a:rPr>
                <a:t>6</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6" name="椭圆 15"/>
            <p:cNvSpPr/>
            <p:nvPr/>
          </p:nvSpPr>
          <p:spPr>
            <a:xfrm>
              <a:off x="5929322" y="5253322"/>
              <a:ext cx="428628"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l">
                <a:lnSpc>
                  <a:spcPts val="1920"/>
                </a:lnSpc>
                <a:spcBef>
                  <a:spcPts val="0"/>
                </a:spcBef>
              </a:pPr>
              <a:r>
                <a:rPr lang="en-US" altLang="zh-CN" sz="1600" b="0" dirty="0" smtClean="0">
                  <a:solidFill>
                    <a:srgbClr val="0000FF"/>
                  </a:solidFill>
                  <a:latin typeface="Consolas" pitchFamily="49" charset="0"/>
                  <a:ea typeface="仿宋" pitchFamily="49" charset="-122"/>
                  <a:cs typeface="Consolas" pitchFamily="49" charset="0"/>
                </a:rPr>
                <a:t>8</a:t>
              </a:r>
              <a:endParaRPr lang="zh-CN" altLang="en-US" sz="1600" b="0" dirty="0">
                <a:solidFill>
                  <a:srgbClr val="0000FF"/>
                </a:solidFill>
                <a:latin typeface="Consolas" pitchFamily="49" charset="0"/>
                <a:ea typeface="仿宋" pitchFamily="49" charset="-122"/>
                <a:cs typeface="Consolas" pitchFamily="49" charset="0"/>
              </a:endParaRPr>
            </a:p>
          </p:txBody>
        </p:sp>
        <p:cxnSp>
          <p:nvCxnSpPr>
            <p:cNvPr id="17" name="直接连接符 16"/>
            <p:cNvCxnSpPr>
              <a:stCxn id="9" idx="3"/>
              <a:endCxn id="10" idx="7"/>
            </p:cNvCxnSpPr>
            <p:nvPr/>
          </p:nvCxnSpPr>
          <p:spPr>
            <a:xfrm rot="5400000">
              <a:off x="3973444" y="3259072"/>
              <a:ext cx="482732" cy="41129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3"/>
              <a:endCxn id="11" idx="0"/>
            </p:cNvCxnSpPr>
            <p:nvPr/>
          </p:nvCxnSpPr>
          <p:spPr>
            <a:xfrm rot="5400000">
              <a:off x="3374088" y="4064076"/>
              <a:ext cx="386895" cy="2770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5"/>
              <a:endCxn id="12" idx="0"/>
            </p:cNvCxnSpPr>
            <p:nvPr/>
          </p:nvCxnSpPr>
          <p:spPr>
            <a:xfrm rot="16200000" flipH="1">
              <a:off x="3918539" y="4099794"/>
              <a:ext cx="386895" cy="2056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5"/>
              <a:endCxn id="13" idx="1"/>
            </p:cNvCxnSpPr>
            <p:nvPr/>
          </p:nvCxnSpPr>
          <p:spPr>
            <a:xfrm rot="16200000" flipH="1">
              <a:off x="4652105" y="3294791"/>
              <a:ext cx="482732" cy="33985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3" idx="5"/>
              <a:endCxn id="14" idx="1"/>
            </p:cNvCxnSpPr>
            <p:nvPr/>
          </p:nvCxnSpPr>
          <p:spPr>
            <a:xfrm rot="16200000" flipH="1">
              <a:off x="5292394" y="4083262"/>
              <a:ext cx="449666" cy="30148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3"/>
              <a:endCxn id="15" idx="0"/>
            </p:cNvCxnSpPr>
            <p:nvPr/>
          </p:nvCxnSpPr>
          <p:spPr>
            <a:xfrm rot="5400000">
              <a:off x="5319447" y="4904799"/>
              <a:ext cx="491399" cy="2056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6" idx="0"/>
            </p:cNvCxnSpPr>
            <p:nvPr/>
          </p:nvCxnSpPr>
          <p:spPr>
            <a:xfrm rot="16200000" flipH="1">
              <a:off x="5811646" y="4921331"/>
              <a:ext cx="491399" cy="17258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500034" y="1928802"/>
            <a:ext cx="2000264" cy="1015663"/>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根结点最左下结点，即为关键字最小的结点</a:t>
            </a:r>
            <a:endParaRPr lang="zh-CN" altLang="en-US" sz="20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5786446" y="2464841"/>
            <a:ext cx="2857520" cy="707886"/>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根结点最右下结点，即为关键字最大的结点</a:t>
            </a:r>
            <a:endParaRPr lang="zh-CN" altLang="en-US" sz="20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1785918" y="3929066"/>
            <a:ext cx="5357850" cy="1323439"/>
          </a:xfrm>
          <a:prstGeom prst="rect">
            <a:avLst/>
          </a:prstGeom>
          <a:noFill/>
        </p:spPr>
        <p:txBody>
          <a:bodyPr wrap="square" rtlCol="0">
            <a:spAutoFit/>
          </a:bodyPr>
          <a:lstStyle/>
          <a:p>
            <a:pPr algn="l">
              <a:lnSpc>
                <a:spcPct val="100000"/>
              </a:lnSpc>
            </a:pPr>
            <a:r>
              <a:rPr lang="zh-CN" altLang="en-US" sz="2000" smtClean="0">
                <a:solidFill>
                  <a:srgbClr val="FF0000"/>
                </a:solidFill>
                <a:latin typeface="微软雅黑" pitchFamily="34" charset="-122"/>
                <a:ea typeface="微软雅黑" pitchFamily="34" charset="-122"/>
                <a:cs typeface="Consolas" pitchFamily="49" charset="0"/>
              </a:rPr>
              <a:t>特点：</a:t>
            </a:r>
            <a:endParaRPr lang="en-US" altLang="zh-CN" sz="2000" smtClean="0">
              <a:solidFill>
                <a:srgbClr val="FF0000"/>
              </a:solidFill>
              <a:latin typeface="微软雅黑" pitchFamily="34" charset="-122"/>
              <a:ea typeface="微软雅黑" pitchFamily="34" charset="-122"/>
              <a:cs typeface="Consolas" pitchFamily="49" charset="0"/>
            </a:endParaRPr>
          </a:p>
          <a:p>
            <a:pPr lvl="1" algn="l">
              <a:lnSpc>
                <a:spcPct val="100000"/>
              </a:lnSpc>
            </a:pPr>
            <a:r>
              <a:rPr lang="zh-CN" altLang="en-US" sz="2000" smtClean="0">
                <a:solidFill>
                  <a:srgbClr val="0000FF"/>
                </a:solidFill>
                <a:latin typeface="Consolas" pitchFamily="49" charset="0"/>
                <a:ea typeface="仿宋" pitchFamily="49" charset="-122"/>
                <a:cs typeface="Consolas" pitchFamily="49" charset="0"/>
              </a:rPr>
              <a:t>中序序列：</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r>
              <a:rPr lang="en-US"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a:t>
            </a:r>
            <a:r>
              <a:rPr lang="en-US" sz="2000" smtClean="0">
                <a:solidFill>
                  <a:srgbClr val="0000FF"/>
                </a:solidFill>
                <a:latin typeface="Consolas" pitchFamily="49" charset="0"/>
                <a:ea typeface="仿宋" pitchFamily="49" charset="-122"/>
                <a:cs typeface="Consolas" pitchFamily="49" charset="0"/>
              </a:rPr>
              <a:t>3</a:t>
            </a:r>
            <a:r>
              <a:rPr lang="zh-CN" altLang="en-US" sz="2000" smtClean="0">
                <a:solidFill>
                  <a:srgbClr val="0000FF"/>
                </a:solidFill>
                <a:latin typeface="Consolas" pitchFamily="49" charset="0"/>
                <a:ea typeface="仿宋" pitchFamily="49" charset="-122"/>
                <a:cs typeface="Consolas" pitchFamily="49" charset="0"/>
              </a:rPr>
              <a:t>，</a:t>
            </a:r>
            <a:r>
              <a:rPr lang="en-US" sz="2000" smtClean="0">
                <a:solidFill>
                  <a:srgbClr val="0000FF"/>
                </a:solidFill>
                <a:latin typeface="Consolas" pitchFamily="49" charset="0"/>
                <a:ea typeface="仿宋" pitchFamily="49" charset="-122"/>
                <a:cs typeface="Consolas" pitchFamily="49" charset="0"/>
              </a:rPr>
              <a:t>4</a:t>
            </a:r>
            <a:r>
              <a:rPr lang="zh-CN" altLang="en-US" sz="2000" smtClean="0">
                <a:solidFill>
                  <a:srgbClr val="0000FF"/>
                </a:solidFill>
                <a:latin typeface="Consolas" pitchFamily="49" charset="0"/>
                <a:ea typeface="仿宋" pitchFamily="49" charset="-122"/>
                <a:cs typeface="Consolas" pitchFamily="49" charset="0"/>
              </a:rPr>
              <a:t>，</a:t>
            </a:r>
            <a:r>
              <a:rPr lang="en-US" sz="2000" smtClean="0">
                <a:solidFill>
                  <a:srgbClr val="0000FF"/>
                </a:solidFill>
                <a:latin typeface="Consolas" pitchFamily="49" charset="0"/>
                <a:ea typeface="仿宋" pitchFamily="49" charset="-122"/>
                <a:cs typeface="Consolas" pitchFamily="49" charset="0"/>
              </a:rPr>
              <a:t>5</a:t>
            </a:r>
            <a:r>
              <a:rPr lang="zh-CN" altLang="en-US" sz="2000" smtClean="0">
                <a:solidFill>
                  <a:srgbClr val="0000FF"/>
                </a:solidFill>
                <a:latin typeface="Consolas" pitchFamily="49" charset="0"/>
                <a:ea typeface="仿宋" pitchFamily="49" charset="-122"/>
                <a:cs typeface="Consolas" pitchFamily="49" charset="0"/>
              </a:rPr>
              <a:t>，</a:t>
            </a:r>
            <a:r>
              <a:rPr lang="en-US" sz="2000" smtClean="0">
                <a:solidFill>
                  <a:srgbClr val="0000FF"/>
                </a:solidFill>
                <a:latin typeface="Consolas" pitchFamily="49" charset="0"/>
                <a:ea typeface="仿宋" pitchFamily="49" charset="-122"/>
                <a:cs typeface="Consolas" pitchFamily="49" charset="0"/>
              </a:rPr>
              <a:t>6</a:t>
            </a:r>
            <a:r>
              <a:rPr lang="zh-CN" altLang="en-US" sz="2000" smtClean="0">
                <a:solidFill>
                  <a:srgbClr val="0000FF"/>
                </a:solidFill>
                <a:latin typeface="Consolas" pitchFamily="49" charset="0"/>
                <a:ea typeface="仿宋" pitchFamily="49" charset="-122"/>
                <a:cs typeface="Consolas" pitchFamily="49" charset="0"/>
              </a:rPr>
              <a:t>，</a:t>
            </a:r>
            <a:r>
              <a:rPr lang="en-US" sz="2000" smtClean="0">
                <a:solidFill>
                  <a:srgbClr val="0000FF"/>
                </a:solidFill>
                <a:latin typeface="Consolas" pitchFamily="49" charset="0"/>
                <a:ea typeface="仿宋" pitchFamily="49" charset="-122"/>
                <a:cs typeface="Consolas" pitchFamily="49" charset="0"/>
              </a:rPr>
              <a:t>7</a:t>
            </a:r>
            <a:r>
              <a:rPr lang="zh-CN" altLang="en-US" sz="2000" smtClean="0">
                <a:solidFill>
                  <a:srgbClr val="0000FF"/>
                </a:solidFill>
                <a:latin typeface="Consolas" pitchFamily="49" charset="0"/>
                <a:ea typeface="仿宋" pitchFamily="49" charset="-122"/>
                <a:cs typeface="Consolas" pitchFamily="49" charset="0"/>
              </a:rPr>
              <a:t>，</a:t>
            </a:r>
            <a:r>
              <a:rPr lang="en-US" sz="2000" smtClean="0">
                <a:solidFill>
                  <a:srgbClr val="0000FF"/>
                </a:solidFill>
                <a:latin typeface="Consolas" pitchFamily="49" charset="0"/>
                <a:ea typeface="仿宋" pitchFamily="49" charset="-122"/>
                <a:cs typeface="Consolas" pitchFamily="49" charset="0"/>
              </a:rPr>
              <a:t>8</a:t>
            </a:r>
          </a:p>
          <a:p>
            <a:pPr lvl="1" algn="l">
              <a:lnSpc>
                <a:spcPct val="100000"/>
              </a:lnSpc>
            </a:pPr>
            <a:r>
              <a:rPr lang="zh-CN" altLang="en-US" sz="2000" smtClean="0">
                <a:solidFill>
                  <a:srgbClr val="FF00FF"/>
                </a:solidFill>
                <a:latin typeface="微软雅黑" pitchFamily="34" charset="-122"/>
                <a:ea typeface="微软雅黑" pitchFamily="34" charset="-122"/>
                <a:cs typeface="Consolas" pitchFamily="49" charset="0"/>
              </a:rPr>
              <a:t>中序序列是一个递增有序序列！</a:t>
            </a:r>
            <a:endParaRPr lang="zh-CN" altLang="en-US" sz="2000">
              <a:solidFill>
                <a:srgbClr val="FF00FF"/>
              </a:solidFill>
              <a:latin typeface="微软雅黑" pitchFamily="34" charset="-122"/>
              <a:ea typeface="微软雅黑" pitchFamily="34" charset="-122"/>
              <a:cs typeface="Consolas" pitchFamily="49" charset="0"/>
            </a:endParaRPr>
          </a:p>
        </p:txBody>
      </p:sp>
      <p:cxnSp>
        <p:nvCxnSpPr>
          <p:cNvPr id="27" name="直接箭头连接符 26"/>
          <p:cNvCxnSpPr/>
          <p:nvPr/>
        </p:nvCxnSpPr>
        <p:spPr>
          <a:xfrm rot="5400000">
            <a:off x="5552946" y="2918415"/>
            <a:ext cx="315457" cy="277085"/>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cxnSp>
        <p:nvCxnSpPr>
          <p:cNvPr id="28" name="直接箭头连接符 27"/>
          <p:cNvCxnSpPr/>
          <p:nvPr/>
        </p:nvCxnSpPr>
        <p:spPr>
          <a:xfrm>
            <a:off x="2500298" y="2268995"/>
            <a:ext cx="285752" cy="231311"/>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35" name="灯片编号占位符 34"/>
          <p:cNvSpPr>
            <a:spLocks noGrp="1"/>
          </p:cNvSpPr>
          <p:nvPr>
            <p:ph type="sldNum" sz="quarter" idx="12"/>
          </p:nvPr>
        </p:nvSpPr>
        <p:spPr/>
        <p:txBody>
          <a:bodyPr/>
          <a:lstStyle/>
          <a:p>
            <a:fld id="{7AF016A1-9F15-429F-9EFD-84004B73C732}" type="slidenum">
              <a:rPr lang="en-US" altLang="zh-CN" smtClean="0"/>
              <a:pPr/>
              <a:t>35</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414340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定义二叉排序树的结点类型如下：</a:t>
            </a:r>
          </a:p>
        </p:txBody>
      </p:sp>
      <p:sp>
        <p:nvSpPr>
          <p:cNvPr id="6" name="TextBox 5"/>
          <p:cNvSpPr txBox="1"/>
          <p:nvPr/>
        </p:nvSpPr>
        <p:spPr>
          <a:xfrm>
            <a:off x="642910" y="1198066"/>
            <a:ext cx="7858180" cy="352759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T1,typename T2&gt;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BSTNode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二叉排序树结点类</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T1 key;</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存放关键字</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假设关键字为</a:t>
            </a:r>
            <a:r>
              <a:rPr lang="en-US" altLang="zh-CN" sz="1800" smtClean="0">
                <a:solidFill>
                  <a:schemeClr val="bg1">
                    <a:lumMod val="50000"/>
                  </a:schemeClr>
                </a:solidFill>
                <a:latin typeface="Consolas" pitchFamily="49" charset="0"/>
                <a:ea typeface="仿宋" pitchFamily="49" charset="-122"/>
                <a:cs typeface="Consolas" pitchFamily="49" charset="0"/>
              </a:rPr>
              <a:t>T1</a:t>
            </a:r>
            <a:r>
              <a:rPr lang="zh-CN" altLang="zh-CN" sz="1800" smtClean="0">
                <a:solidFill>
                  <a:schemeClr val="bg1">
                    <a:lumMod val="50000"/>
                  </a:schemeClr>
                </a:solidFill>
                <a:latin typeface="Consolas" pitchFamily="49" charset="0"/>
                <a:ea typeface="仿宋" pitchFamily="49" charset="-122"/>
                <a:cs typeface="Consolas" pitchFamily="49" charset="0"/>
              </a:rPr>
              <a:t>类型</a:t>
            </a:r>
          </a:p>
          <a:p>
            <a:pPr algn="l">
              <a:lnSpc>
                <a:spcPts val="2000"/>
              </a:lnSpc>
              <a:spcBef>
                <a:spcPts val="0"/>
              </a:spcBef>
            </a:pPr>
            <a:r>
              <a:rPr lang="en-US" altLang="zh-CN" sz="1800" smtClean="0">
                <a:solidFill>
                  <a:srgbClr val="009900"/>
                </a:solidFill>
                <a:latin typeface="Consolas" pitchFamily="49" charset="0"/>
                <a:ea typeface="仿宋" pitchFamily="49" charset="-122"/>
                <a:cs typeface="Consolas" pitchFamily="49" charset="0"/>
              </a:rPr>
              <a:t>   T2 data;</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存放数据项</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假设数据项为</a:t>
            </a:r>
            <a:r>
              <a:rPr lang="en-US" altLang="zh-CN" sz="1800" smtClean="0">
                <a:solidFill>
                  <a:schemeClr val="bg1">
                    <a:lumMod val="50000"/>
                  </a:schemeClr>
                </a:solidFill>
                <a:latin typeface="Consolas" pitchFamily="49" charset="0"/>
                <a:ea typeface="仿宋" pitchFamily="49" charset="-122"/>
                <a:cs typeface="Consolas" pitchFamily="49" charset="0"/>
              </a:rPr>
              <a:t>T2</a:t>
            </a:r>
            <a:r>
              <a:rPr lang="zh-CN" altLang="zh-CN" sz="1800" smtClean="0">
                <a:solidFill>
                  <a:schemeClr val="bg1">
                    <a:lumMod val="50000"/>
                  </a:schemeClr>
                </a:solidFill>
                <a:latin typeface="Consolas" pitchFamily="49" charset="0"/>
                <a:ea typeface="仿宋" pitchFamily="49" charset="-122"/>
                <a:cs typeface="Consolas" pitchFamily="49" charset="0"/>
              </a:rPr>
              <a:t>类型</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BSTNode* lchild;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存放左孩子指针</a:t>
            </a:r>
          </a:p>
          <a:p>
            <a:pPr algn="l">
              <a:lnSpc>
                <a:spcPts val="2000"/>
              </a:lnSpc>
              <a:spcBef>
                <a:spcPts val="0"/>
              </a:spcBef>
            </a:pPr>
            <a:r>
              <a:rPr lang="en-US" altLang="zh-CN" sz="1800" smtClean="0">
                <a:solidFill>
                  <a:srgbClr val="009900"/>
                </a:solidFill>
                <a:latin typeface="Consolas" pitchFamily="49" charset="0"/>
                <a:ea typeface="仿宋" pitchFamily="49" charset="-122"/>
                <a:cs typeface="Consolas" pitchFamily="49" charset="0"/>
              </a:rPr>
              <a:t>   BSTNode* rchild;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存放右孩子指针</a:t>
            </a: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BSTNode(T1 k,T2 d)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构造函数</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key=k;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data=d;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lchild=rchild=NULL;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新建结点默认为叶子结点</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11"/>
          <p:cNvGrpSpPr/>
          <p:nvPr/>
        </p:nvGrpSpPr>
        <p:grpSpPr>
          <a:xfrm>
            <a:off x="500034" y="5105411"/>
            <a:ext cx="6429420" cy="714380"/>
            <a:chOff x="142844" y="5105411"/>
            <a:chExt cx="6429420" cy="714380"/>
          </a:xfrm>
        </p:grpSpPr>
        <p:sp>
          <p:nvSpPr>
            <p:cNvPr id="8" name="TextBox 7"/>
            <p:cNvSpPr txBox="1"/>
            <p:nvPr/>
          </p:nvSpPr>
          <p:spPr>
            <a:xfrm>
              <a:off x="142844" y="5214950"/>
              <a:ext cx="435771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二叉排序树的</a:t>
              </a:r>
              <a:r>
                <a:rPr lang="zh-CN" altLang="en-US" sz="2000" smtClean="0">
                  <a:solidFill>
                    <a:srgbClr val="0000FF"/>
                  </a:solidFill>
                  <a:latin typeface="Consolas" pitchFamily="49" charset="0"/>
                  <a:ea typeface="仿宋" pitchFamily="49" charset="-122"/>
                  <a:cs typeface="Consolas" pitchFamily="49" charset="0"/>
                </a:rPr>
                <a:t>每个</a:t>
              </a:r>
              <a:r>
                <a:rPr lang="zh-CN" altLang="zh-CN" sz="2000" smtClean="0">
                  <a:solidFill>
                    <a:srgbClr val="0000FF"/>
                  </a:solidFill>
                  <a:latin typeface="Consolas" pitchFamily="49" charset="0"/>
                  <a:ea typeface="仿宋" pitchFamily="49" charset="-122"/>
                  <a:cs typeface="Consolas" pitchFamily="49" charset="0"/>
                </a:rPr>
                <a:t>结点</a:t>
              </a:r>
              <a:r>
                <a:rPr lang="zh-CN" altLang="en-US" sz="2000" smtClean="0">
                  <a:solidFill>
                    <a:srgbClr val="0000FF"/>
                  </a:solidFill>
                  <a:latin typeface="Consolas" pitchFamily="49" charset="0"/>
                  <a:ea typeface="仿宋" pitchFamily="49" charset="-122"/>
                  <a:cs typeface="Consolas" pitchFamily="49" charset="0"/>
                </a:rPr>
                <a:t>含</a:t>
              </a:r>
              <a:r>
                <a:rPr lang="en-US" altLang="zh-CN" sz="2000" smtClean="0">
                  <a:solidFill>
                    <a:srgbClr val="0000FF"/>
                  </a:solidFill>
                  <a:latin typeface="Consolas" pitchFamily="49" charset="0"/>
                  <a:ea typeface="仿宋" pitchFamily="49" charset="-122"/>
                  <a:cs typeface="Consolas" pitchFamily="49" charset="0"/>
                </a:rPr>
                <a:t>key</a:t>
              </a:r>
              <a:r>
                <a:rPr lang="zh-CN" altLang="en-US"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data</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0" name="椭圆 9"/>
            <p:cNvSpPr/>
            <p:nvPr/>
          </p:nvSpPr>
          <p:spPr bwMode="auto">
            <a:xfrm>
              <a:off x="5286380" y="5105411"/>
              <a:ext cx="1285884" cy="714380"/>
            </a:xfrm>
            <a:prstGeom prst="ellipse">
              <a:avLst/>
            </a:prstGeom>
            <a:ln>
              <a:headEnd/>
              <a:tailEnd type="arrow" w="sm" len="sm"/>
            </a:ln>
          </p:spPr>
          <p:style>
            <a:lnRef idx="1">
              <a:schemeClr val="accent5"/>
            </a:lnRef>
            <a:fillRef idx="2">
              <a:schemeClr val="accent5"/>
            </a:fillRef>
            <a:effectRef idx="1">
              <a:schemeClr val="accent5"/>
            </a:effectRef>
            <a:fontRef idx="minor">
              <a:schemeClr val="dk1"/>
            </a:fontRef>
          </p:style>
          <p:txBody>
            <a:bodyPr vert="horz" wrap="square" lIns="0" tIns="126000" rIns="0" bIns="45720" numCol="1" rtlCol="0" anchor="t" anchorCtr="0" compatLnSpc="1">
              <a:prstTxWarp prst="textNoShape">
                <a:avLst/>
              </a:prstTxWarp>
            </a:bodyPr>
            <a:lstStyle/>
            <a:p>
              <a:pPr algn="ctr"/>
              <a:r>
                <a:rPr lang="en-US" altLang="zh-CN" sz="1600" b="0" smtClean="0">
                  <a:solidFill>
                    <a:srgbClr val="0000FF"/>
                  </a:solidFill>
                  <a:latin typeface="Consolas" pitchFamily="49" charset="0"/>
                  <a:cs typeface="Consolas" pitchFamily="49" charset="0"/>
                </a:rPr>
                <a:t>key,data</a:t>
              </a:r>
              <a:endParaRPr lang="zh-CN" altLang="en-US" sz="1600" b="0">
                <a:solidFill>
                  <a:srgbClr val="0000FF"/>
                </a:solidFill>
                <a:latin typeface="Consolas" pitchFamily="49" charset="0"/>
                <a:cs typeface="Consolas" pitchFamily="49" charset="0"/>
              </a:endParaRPr>
            </a:p>
          </p:txBody>
        </p:sp>
        <p:sp>
          <p:nvSpPr>
            <p:cNvPr id="11" name="右箭头 10"/>
            <p:cNvSpPr/>
            <p:nvPr/>
          </p:nvSpPr>
          <p:spPr bwMode="auto">
            <a:xfrm>
              <a:off x="4643438" y="5286388"/>
              <a:ext cx="428628"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17" name="灯片编号占位符 16"/>
          <p:cNvSpPr>
            <a:spLocks noGrp="1"/>
          </p:cNvSpPr>
          <p:nvPr>
            <p:ph type="sldNum" sz="quarter" idx="12"/>
          </p:nvPr>
        </p:nvSpPr>
        <p:spPr/>
        <p:txBody>
          <a:bodyPr/>
          <a:lstStyle/>
          <a:p>
            <a:fld id="{7AF016A1-9F15-429F-9EFD-84004B73C732}" type="slidenum">
              <a:rPr lang="en-US" altLang="zh-CN" smtClean="0"/>
              <a:pPr/>
              <a:t>36</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428604"/>
            <a:ext cx="535785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设计二叉排序树类模板</a:t>
            </a:r>
            <a:r>
              <a:rPr lang="en-US" altLang="zh-CN" sz="2000" smtClean="0">
                <a:solidFill>
                  <a:srgbClr val="0000FF"/>
                </a:solidFill>
                <a:latin typeface="Consolas" pitchFamily="49" charset="0"/>
                <a:ea typeface="仿宋" pitchFamily="49" charset="-122"/>
                <a:cs typeface="Consolas" pitchFamily="49" charset="0"/>
              </a:rPr>
              <a:t>BSTClass&lt;T1,T2&gt;</a:t>
            </a:r>
            <a:r>
              <a:rPr lang="zh-CN" altLang="en-US" sz="2000" smtClean="0">
                <a:solidFill>
                  <a:srgbClr val="0000FF"/>
                </a:solidFill>
                <a:latin typeface="Consolas" pitchFamily="49" charset="0"/>
                <a:ea typeface="仿宋" pitchFamily="49" charset="-122"/>
                <a:cs typeface="Consolas" pitchFamily="49" charset="0"/>
              </a:rPr>
              <a:t>：</a:t>
            </a:r>
            <a:endParaRPr lang="zh-CN" altLang="zh-CN"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57158" y="972225"/>
            <a:ext cx="8572560" cy="508009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T1,typename T2&gt;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BSTClass</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二叉排序树类模板</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public: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BSTNode&lt;T1,T2&gt;* r;</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二叉排序树根结点</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BSTNode&lt;T1,T2&gt;* f;</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用于临时存放待删除结点的双亲</a:t>
            </a: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BSTClass()</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构造函数</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r=NULL; f=NULL; }</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~BSTClass()</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析构函数</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DestroyBTree(r);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调用</a:t>
            </a:r>
            <a:r>
              <a:rPr lang="en-US" altLang="zh-CN" sz="1800" smtClean="0">
                <a:solidFill>
                  <a:schemeClr val="bg1">
                    <a:lumMod val="65000"/>
                  </a:schemeClr>
                </a:solidFill>
                <a:latin typeface="Consolas" pitchFamily="49" charset="0"/>
                <a:ea typeface="仿宋" pitchFamily="49" charset="-122"/>
                <a:cs typeface="Consolas" pitchFamily="49" charset="0"/>
              </a:rPr>
              <a:t>DestroyBTree()</a:t>
            </a:r>
            <a:r>
              <a:rPr lang="zh-CN" altLang="zh-CN" sz="1800" smtClean="0">
                <a:solidFill>
                  <a:schemeClr val="bg1">
                    <a:lumMod val="65000"/>
                  </a:schemeClr>
                </a:solidFill>
                <a:latin typeface="Consolas" pitchFamily="49" charset="0"/>
                <a:ea typeface="仿宋" pitchFamily="49" charset="-122"/>
                <a:cs typeface="Consolas" pitchFamily="49" charset="0"/>
              </a:rPr>
              <a:t>函数</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void DestroyBTree(BSTNode&lt;T1,T2&gt;* b)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释放所有的结点空间</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mn-ea"/>
                <a:cs typeface="Consolas" pitchFamily="49" charset="0"/>
              </a:rPr>
              <a:t>…</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a:t>
            </a:r>
            <a:r>
              <a:rPr lang="zh-CN" altLang="zh-CN" sz="1800" smtClean="0">
                <a:solidFill>
                  <a:srgbClr val="FF00FF"/>
                </a:solidFill>
                <a:latin typeface="Consolas" pitchFamily="49" charset="0"/>
                <a:ea typeface="仿宋" pitchFamily="49" charset="-122"/>
                <a:cs typeface="Consolas" pitchFamily="49" charset="0"/>
              </a:rPr>
              <a:t>二叉排序树的基本运算算法</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37</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414340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二叉排序树的插入和生成</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785786" y="1428736"/>
            <a:ext cx="757242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在根结点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的二叉排序树中插入关键字为</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的结点的过程如下：</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785786" y="2000240"/>
            <a:ext cx="7572428" cy="22159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为空，创建一个</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为</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的结点，返回将它作为根结点。</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FF00FF"/>
                </a:solidFill>
                <a:latin typeface="Consolas" pitchFamily="49" charset="0"/>
                <a:ea typeface="仿宋" pitchFamily="49" charset="-122"/>
                <a:cs typeface="Consolas" pitchFamily="49" charset="0"/>
              </a:rPr>
              <a:t>k</a:t>
            </a:r>
            <a:r>
              <a:rPr lang="en-US" altLang="zh-CN" sz="2000" smtClean="0">
                <a:solidFill>
                  <a:srgbClr val="FF00FF"/>
                </a:solidFill>
                <a:latin typeface="Consolas" pitchFamily="49" charset="0"/>
                <a:ea typeface="仿宋" pitchFamily="49" charset="-122"/>
                <a:cs typeface="Consolas" pitchFamily="49" charset="0"/>
              </a:rPr>
              <a:t>&lt;p-&gt;key</a:t>
            </a:r>
            <a:r>
              <a:rPr lang="zh-CN" altLang="zh-CN" sz="2000" smtClean="0">
                <a:solidFill>
                  <a:srgbClr val="0000FF"/>
                </a:solidFill>
                <a:latin typeface="Consolas" pitchFamily="49" charset="0"/>
                <a:ea typeface="仿宋" pitchFamily="49" charset="-122"/>
                <a:cs typeface="Consolas" pitchFamily="49" charset="0"/>
              </a:rPr>
              <a:t>，将</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插入</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结点的左子树中并且修改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的左</a:t>
            </a:r>
            <a:r>
              <a:rPr lang="zh-CN" altLang="en-US" sz="2000" smtClean="0">
                <a:solidFill>
                  <a:srgbClr val="0000FF"/>
                </a:solidFill>
                <a:latin typeface="Consolas" pitchFamily="49" charset="0"/>
                <a:ea typeface="仿宋" pitchFamily="49" charset="-122"/>
                <a:cs typeface="Consolas" pitchFamily="49" charset="0"/>
              </a:rPr>
              <a:t>指针</a:t>
            </a:r>
            <a:r>
              <a:rPr lang="zh-CN" altLang="zh-CN" sz="2000" smtClean="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FF00FF"/>
                </a:solidFill>
                <a:latin typeface="Consolas" pitchFamily="49" charset="0"/>
                <a:ea typeface="仿宋" pitchFamily="49" charset="-122"/>
                <a:cs typeface="Consolas" pitchFamily="49" charset="0"/>
              </a:rPr>
              <a:t>k</a:t>
            </a:r>
            <a:r>
              <a:rPr lang="en-US" altLang="zh-CN" sz="2000" smtClean="0">
                <a:solidFill>
                  <a:srgbClr val="FF00FF"/>
                </a:solidFill>
                <a:latin typeface="Consolas" pitchFamily="49" charset="0"/>
                <a:ea typeface="仿宋" pitchFamily="49" charset="-122"/>
                <a:cs typeface="Consolas" pitchFamily="49" charset="0"/>
              </a:rPr>
              <a:t>&gt;p-&gt;key</a:t>
            </a:r>
            <a:r>
              <a:rPr lang="zh-CN" altLang="zh-CN" sz="2000" smtClean="0">
                <a:solidFill>
                  <a:srgbClr val="0000FF"/>
                </a:solidFill>
                <a:latin typeface="Consolas" pitchFamily="49" charset="0"/>
                <a:ea typeface="仿宋" pitchFamily="49" charset="-122"/>
                <a:cs typeface="Consolas" pitchFamily="49" charset="0"/>
              </a:rPr>
              <a:t>，将</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插入</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结点的右子树中并且修改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的右</a:t>
            </a:r>
            <a:r>
              <a:rPr lang="zh-CN" altLang="en-US" sz="2000" smtClean="0">
                <a:solidFill>
                  <a:srgbClr val="0000FF"/>
                </a:solidFill>
                <a:latin typeface="Consolas" pitchFamily="49" charset="0"/>
                <a:ea typeface="仿宋" pitchFamily="49" charset="-122"/>
                <a:cs typeface="Consolas" pitchFamily="49" charset="0"/>
              </a:rPr>
              <a:t>指针</a:t>
            </a:r>
            <a:r>
              <a:rPr lang="zh-CN" altLang="zh-CN" sz="2000" smtClean="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其他情况是</a:t>
            </a:r>
            <a:r>
              <a:rPr lang="en-US" altLang="zh-CN" sz="2000" i="1" smtClean="0">
                <a:solidFill>
                  <a:srgbClr val="FF00FF"/>
                </a:solidFill>
                <a:latin typeface="Consolas" pitchFamily="49" charset="0"/>
                <a:ea typeface="仿宋" pitchFamily="49" charset="-122"/>
                <a:cs typeface="Consolas" pitchFamily="49" charset="0"/>
              </a:rPr>
              <a:t>k</a:t>
            </a:r>
            <a:r>
              <a:rPr lang="en-US" altLang="zh-CN" sz="2000" smtClean="0">
                <a:solidFill>
                  <a:srgbClr val="FF00FF"/>
                </a:solidFill>
                <a:latin typeface="Consolas" pitchFamily="49" charset="0"/>
                <a:ea typeface="仿宋" pitchFamily="49" charset="-122"/>
                <a:cs typeface="Consolas" pitchFamily="49" charset="0"/>
              </a:rPr>
              <a:t>=p-&gt;key</a:t>
            </a:r>
            <a:r>
              <a:rPr lang="zh-CN" altLang="zh-CN" sz="2000" smtClean="0">
                <a:solidFill>
                  <a:srgbClr val="0000FF"/>
                </a:solidFill>
                <a:latin typeface="Consolas" pitchFamily="49" charset="0"/>
                <a:ea typeface="仿宋" pitchFamily="49" charset="-122"/>
                <a:cs typeface="Consolas" pitchFamily="49" charset="0"/>
              </a:rPr>
              <a:t>，说明树中已有关键字</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修改</a:t>
            </a:r>
            <a:r>
              <a:rPr lang="en-US" altLang="zh-CN" sz="2000" smtClean="0">
                <a:solidFill>
                  <a:srgbClr val="0000FF"/>
                </a:solidFill>
                <a:latin typeface="Consolas" pitchFamily="49" charset="0"/>
                <a:ea typeface="仿宋" pitchFamily="49" charset="-122"/>
                <a:cs typeface="Consolas" pitchFamily="49" charset="0"/>
              </a:rPr>
              <a:t>data</a:t>
            </a:r>
            <a:r>
              <a:rPr lang="zh-CN" altLang="en-US" sz="2000" smtClean="0">
                <a:solidFill>
                  <a:srgbClr val="0000FF"/>
                </a:solidFill>
                <a:latin typeface="Consolas" pitchFamily="49" charset="0"/>
                <a:ea typeface="仿宋" pitchFamily="49" charset="-122"/>
                <a:cs typeface="Consolas" pitchFamily="49" charset="0"/>
              </a:rPr>
              <a:t>值并</a:t>
            </a:r>
            <a:r>
              <a:rPr lang="zh-CN" altLang="zh-CN" sz="2000" smtClean="0">
                <a:solidFill>
                  <a:srgbClr val="0000FF"/>
                </a:solidFill>
                <a:latin typeface="Consolas" pitchFamily="49" charset="0"/>
                <a:ea typeface="仿宋" pitchFamily="49" charset="-122"/>
                <a:cs typeface="Consolas" pitchFamily="49" charset="0"/>
              </a:rPr>
              <a:t>返回</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38</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642918"/>
            <a:ext cx="8501122" cy="574102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InsertBST</a:t>
            </a:r>
            <a:r>
              <a:rPr lang="en-US" altLang="zh-CN" sz="1800" smtClean="0">
                <a:solidFill>
                  <a:srgbClr val="0000FF"/>
                </a:solidFill>
                <a:latin typeface="Consolas" pitchFamily="49" charset="0"/>
                <a:ea typeface="仿宋" pitchFamily="49" charset="-122"/>
                <a:cs typeface="Consolas" pitchFamily="49" charset="0"/>
              </a:rPr>
              <a:t>(T1 k,T2 d)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插入一个</a:t>
            </a:r>
            <a:r>
              <a:rPr lang="en-US" altLang="zh-CN" sz="1800" smtClean="0">
                <a:solidFill>
                  <a:schemeClr val="bg1">
                    <a:lumMod val="50000"/>
                  </a:schemeClr>
                </a:solidFill>
                <a:latin typeface="Consolas" pitchFamily="49" charset="0"/>
                <a:ea typeface="仿宋" pitchFamily="49" charset="-122"/>
                <a:cs typeface="Consolas" pitchFamily="49" charset="0"/>
              </a:rPr>
              <a:t>(k,d)</a:t>
            </a:r>
            <a:r>
              <a:rPr lang="zh-CN" altLang="zh-CN" sz="1800" smtClean="0">
                <a:solidFill>
                  <a:schemeClr val="bg1">
                    <a:lumMod val="50000"/>
                  </a:schemeClr>
                </a:solidFill>
                <a:latin typeface="Consolas" pitchFamily="49" charset="0"/>
                <a:ea typeface="仿宋" pitchFamily="49" charset="-122"/>
                <a:cs typeface="Consolas" pitchFamily="49" charset="0"/>
              </a:rPr>
              <a:t>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a:t>
            </a:r>
            <a:r>
              <a:rPr lang="en-US" altLang="zh-CN" sz="1800" smtClean="0">
                <a:solidFill>
                  <a:srgbClr val="FF0000"/>
                </a:solidFill>
                <a:latin typeface="Consolas" pitchFamily="49" charset="0"/>
                <a:ea typeface="仿宋" pitchFamily="49" charset="-122"/>
                <a:cs typeface="Consolas" pitchFamily="49" charset="0"/>
              </a:rPr>
              <a:t>=_InsertBST</a:t>
            </a:r>
            <a:r>
              <a:rPr lang="en-US" altLang="zh-CN" sz="1800" smtClean="0">
                <a:solidFill>
                  <a:srgbClr val="0000FF"/>
                </a:solidFill>
                <a:latin typeface="Consolas" pitchFamily="49" charset="0"/>
                <a:ea typeface="仿宋" pitchFamily="49" charset="-122"/>
                <a:cs typeface="Consolas" pitchFamily="49" charset="0"/>
              </a:rPr>
              <a:t>(r,k,d);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p>
          <a:p>
            <a:pPr algn="l">
              <a:lnSpc>
                <a:spcPts val="2500"/>
              </a:lnSpc>
              <a:spcBef>
                <a:spcPts val="0"/>
              </a:spcBef>
            </a:pP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BSTNode&lt;T1,T2&gt;* </a:t>
            </a:r>
            <a:r>
              <a:rPr lang="en-US" altLang="zh-CN" sz="1800" smtClean="0">
                <a:solidFill>
                  <a:srgbClr val="FF0000"/>
                </a:solidFill>
                <a:latin typeface="Consolas" pitchFamily="49" charset="0"/>
                <a:ea typeface="仿宋" pitchFamily="49" charset="-122"/>
                <a:cs typeface="Consolas" pitchFamily="49" charset="0"/>
              </a:rPr>
              <a:t>_InsertBST</a:t>
            </a:r>
            <a:r>
              <a:rPr lang="en-US" altLang="zh-CN" sz="1800" smtClean="0">
                <a:solidFill>
                  <a:srgbClr val="0000FF"/>
                </a:solidFill>
                <a:latin typeface="Consolas" pitchFamily="49" charset="0"/>
                <a:ea typeface="仿宋" pitchFamily="49" charset="-122"/>
                <a:cs typeface="Consolas" pitchFamily="49" charset="0"/>
              </a:rPr>
              <a:t>(BSTNode&lt;T1,T2&gt;* p,T1 k,T2 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在以</a:t>
            </a:r>
            <a:r>
              <a:rPr lang="en-US" altLang="zh-CN" sz="1800" smtClean="0">
                <a:solidFill>
                  <a:srgbClr val="C00000"/>
                </a:solidFill>
                <a:latin typeface="Consolas" pitchFamily="49" charset="0"/>
                <a:ea typeface="仿宋" pitchFamily="49" charset="-122"/>
                <a:cs typeface="Consolas" pitchFamily="49" charset="0"/>
              </a:rPr>
              <a:t>p</a:t>
            </a:r>
            <a:r>
              <a:rPr lang="zh-CN" altLang="zh-CN" sz="1800" smtClean="0">
                <a:solidFill>
                  <a:srgbClr val="C00000"/>
                </a:solidFill>
                <a:latin typeface="Consolas" pitchFamily="49" charset="0"/>
                <a:ea typeface="仿宋" pitchFamily="49" charset="-122"/>
                <a:cs typeface="Consolas" pitchFamily="49" charset="0"/>
              </a:rPr>
              <a:t>为根的</a:t>
            </a:r>
            <a:r>
              <a:rPr lang="en-US" altLang="zh-CN" sz="1800" smtClean="0">
                <a:solidFill>
                  <a:srgbClr val="C00000"/>
                </a:solidFill>
                <a:latin typeface="Consolas" pitchFamily="49" charset="0"/>
                <a:ea typeface="仿宋" pitchFamily="49" charset="-122"/>
                <a:cs typeface="Consolas" pitchFamily="49" charset="0"/>
              </a:rPr>
              <a:t>BST</a:t>
            </a:r>
            <a:r>
              <a:rPr lang="zh-CN" altLang="zh-CN" sz="1800" smtClean="0">
                <a:solidFill>
                  <a:srgbClr val="C00000"/>
                </a:solidFill>
                <a:latin typeface="Consolas" pitchFamily="49" charset="0"/>
                <a:ea typeface="仿宋" pitchFamily="49" charset="-122"/>
                <a:cs typeface="Consolas" pitchFamily="49" charset="0"/>
              </a:rPr>
              <a:t>中插入关键字为</a:t>
            </a:r>
            <a:r>
              <a:rPr lang="en-US" altLang="zh-CN" sz="1800" smtClean="0">
                <a:solidFill>
                  <a:srgbClr val="C00000"/>
                </a:solidFill>
                <a:latin typeface="Consolas" pitchFamily="49" charset="0"/>
                <a:ea typeface="仿宋" pitchFamily="49" charset="-122"/>
                <a:cs typeface="Consolas" pitchFamily="49" charset="0"/>
              </a:rPr>
              <a:t>k</a:t>
            </a:r>
            <a:r>
              <a:rPr lang="zh-CN" altLang="zh-CN" sz="1800" smtClean="0">
                <a:solidFill>
                  <a:srgbClr val="C00000"/>
                </a:solidFill>
                <a:latin typeface="Consolas" pitchFamily="49" charset="0"/>
                <a:ea typeface="仿宋" pitchFamily="49" charset="-122"/>
                <a:cs typeface="Consolas" pitchFamily="49" charset="0"/>
              </a:rPr>
              <a:t>的结点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(p==NULL)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原树为空</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为根结点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p=new BSTNode&lt;T1,T2&gt;(k,d);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else if (k&lt;p-&gt;key)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p-&gt;lchild=</a:t>
            </a:r>
            <a:r>
              <a:rPr lang="en-US" altLang="zh-CN" sz="1800" smtClean="0">
                <a:solidFill>
                  <a:srgbClr val="FF0000"/>
                </a:solidFill>
                <a:latin typeface="Consolas" pitchFamily="49" charset="0"/>
                <a:ea typeface="仿宋" pitchFamily="49" charset="-122"/>
                <a:cs typeface="Consolas" pitchFamily="49" charset="0"/>
              </a:rPr>
              <a:t>_InsertBST</a:t>
            </a:r>
            <a:r>
              <a:rPr lang="en-US" altLang="zh-CN" sz="1800" smtClean="0">
                <a:solidFill>
                  <a:srgbClr val="0000FF"/>
                </a:solidFill>
                <a:latin typeface="Consolas" pitchFamily="49" charset="0"/>
                <a:ea typeface="仿宋" pitchFamily="49" charset="-122"/>
                <a:cs typeface="Consolas" pitchFamily="49" charset="0"/>
              </a:rPr>
              <a:t>(p-&gt;lchild,k,d);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插入到</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的左子树中</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else if (k&gt;p-&gt;key)</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p-&gt;rchild=</a:t>
            </a:r>
            <a:r>
              <a:rPr lang="en-US" altLang="zh-CN" sz="1800" smtClean="0">
                <a:solidFill>
                  <a:srgbClr val="FF0000"/>
                </a:solidFill>
                <a:latin typeface="Consolas" pitchFamily="49" charset="0"/>
                <a:ea typeface="仿宋" pitchFamily="49" charset="-122"/>
                <a:cs typeface="Consolas" pitchFamily="49" charset="0"/>
              </a:rPr>
              <a:t>_InsertBST</a:t>
            </a:r>
            <a:r>
              <a:rPr lang="en-US" altLang="zh-CN" sz="1800" smtClean="0">
                <a:solidFill>
                  <a:srgbClr val="0000FF"/>
                </a:solidFill>
                <a:latin typeface="Consolas" pitchFamily="49" charset="0"/>
                <a:ea typeface="仿宋" pitchFamily="49" charset="-122"/>
                <a:cs typeface="Consolas" pitchFamily="49" charset="0"/>
              </a:rPr>
              <a:t>(p-&gt;rchild,k,d);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插入到</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的右子树中</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en-US" sz="1800" smtClean="0">
                <a:solidFill>
                  <a:schemeClr val="bg1">
                    <a:lumMod val="50000"/>
                  </a:schemeClr>
                </a:solidFill>
                <a:latin typeface="Consolas" pitchFamily="49" charset="0"/>
                <a:ea typeface="仿宋" pitchFamily="49" charset="-122"/>
                <a:cs typeface="Consolas" pitchFamily="49" charset="0"/>
              </a:rPr>
              <a:t>相同</a:t>
            </a:r>
            <a:r>
              <a:rPr lang="zh-CN" altLang="zh-CN" sz="1800" smtClean="0">
                <a:solidFill>
                  <a:schemeClr val="bg1">
                    <a:lumMod val="50000"/>
                  </a:schemeClr>
                </a:solidFill>
                <a:latin typeface="Consolas" pitchFamily="49" charset="0"/>
                <a:ea typeface="仿宋" pitchFamily="49" charset="-122"/>
                <a:cs typeface="Consolas" pitchFamily="49" charset="0"/>
              </a:rPr>
              <a:t>关键字</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修改</a:t>
            </a:r>
            <a:r>
              <a:rPr lang="en-US" altLang="zh-CN" sz="1800" smtClean="0">
                <a:solidFill>
                  <a:schemeClr val="bg1">
                    <a:lumMod val="50000"/>
                  </a:schemeClr>
                </a:solidFill>
                <a:latin typeface="Consolas" pitchFamily="49" charset="0"/>
                <a:ea typeface="仿宋" pitchFamily="49" charset="-122"/>
                <a:cs typeface="Consolas" pitchFamily="49" charset="0"/>
              </a:rPr>
              <a:t>data</a:t>
            </a:r>
            <a:r>
              <a:rPr lang="zh-CN" altLang="en-US" sz="1800" smtClean="0">
                <a:solidFill>
                  <a:schemeClr val="bg1">
                    <a:lumMod val="50000"/>
                  </a:schemeClr>
                </a:solidFill>
                <a:latin typeface="Consolas" pitchFamily="49" charset="0"/>
                <a:ea typeface="仿宋" pitchFamily="49" charset="-122"/>
                <a:cs typeface="Consolas" pitchFamily="49" charset="0"/>
              </a:rPr>
              <a:t>域</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p-&gt;data=d;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39</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85786" y="642918"/>
            <a:ext cx="378621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查找有内查找和外查找之分。</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714348" y="1142984"/>
            <a:ext cx="7500990" cy="10874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500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若整个查找过程都在内存进行，则称之为</a:t>
            </a:r>
            <a:r>
              <a:rPr lang="zh-CN" altLang="zh-CN" sz="2000" smtClean="0">
                <a:solidFill>
                  <a:srgbClr val="FF0000"/>
                </a:solidFill>
                <a:latin typeface="微软雅黑" pitchFamily="34" charset="-122"/>
                <a:ea typeface="微软雅黑" pitchFamily="34" charset="-122"/>
                <a:cs typeface="Consolas" pitchFamily="49" charset="0"/>
              </a:rPr>
              <a:t>内查找</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反之，若查找过程中需要访问外存，则称之为</a:t>
            </a:r>
            <a:r>
              <a:rPr lang="zh-CN" altLang="zh-CN" sz="2000" smtClean="0">
                <a:solidFill>
                  <a:srgbClr val="FF0000"/>
                </a:solidFill>
                <a:latin typeface="微软雅黑" pitchFamily="34" charset="-122"/>
                <a:ea typeface="微软雅黑" pitchFamily="34" charset="-122"/>
                <a:cs typeface="Consolas" pitchFamily="49" charset="0"/>
              </a:rPr>
              <a:t>外查找</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4</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71480"/>
            <a:ext cx="8215370" cy="1141210"/>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创建二叉排序树</a:t>
            </a:r>
            <a:r>
              <a:rPr lang="en-US" altLang="zh-CN" sz="2000" smtClean="0">
                <a:solidFill>
                  <a:srgbClr val="0000FF"/>
                </a:solidFill>
                <a:latin typeface="Consolas" pitchFamily="49" charset="0"/>
                <a:ea typeface="仿宋" pitchFamily="49" charset="-122"/>
                <a:cs typeface="Consolas" pitchFamily="49" charset="0"/>
              </a:rPr>
              <a:t>r</a:t>
            </a:r>
            <a:r>
              <a:rPr lang="zh-CN" altLang="zh-CN" sz="2000" smtClean="0">
                <a:solidFill>
                  <a:srgbClr val="0000FF"/>
                </a:solidFill>
                <a:latin typeface="Consolas" pitchFamily="49" charset="0"/>
                <a:ea typeface="仿宋" pitchFamily="49" charset="-122"/>
                <a:cs typeface="Consolas" pitchFamily="49" charset="0"/>
              </a:rPr>
              <a:t>是从一个空树开始，先创建根结点，以后每插入一个关键字</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，就调用一次</a:t>
            </a:r>
            <a:r>
              <a:rPr lang="en-US" altLang="zh-CN" sz="2000" smtClean="0">
                <a:solidFill>
                  <a:srgbClr val="0000FF"/>
                </a:solidFill>
                <a:latin typeface="Consolas" pitchFamily="49" charset="0"/>
                <a:ea typeface="仿宋" pitchFamily="49" charset="-122"/>
                <a:cs typeface="Consolas" pitchFamily="49" charset="0"/>
              </a:rPr>
              <a:t>InsertBST(k,d)</a:t>
            </a:r>
            <a:r>
              <a:rPr lang="zh-CN" altLang="zh-CN" sz="2000" smtClean="0">
                <a:solidFill>
                  <a:srgbClr val="0000FF"/>
                </a:solidFill>
                <a:latin typeface="Consolas" pitchFamily="49" charset="0"/>
                <a:ea typeface="仿宋" pitchFamily="49" charset="-122"/>
                <a:cs typeface="Consolas" pitchFamily="49" charset="0"/>
              </a:rPr>
              <a:t>算法将</a:t>
            </a:r>
            <a:r>
              <a:rPr lang="en-US" altLang="zh-CN" sz="2000" smtClean="0">
                <a:solidFill>
                  <a:srgbClr val="0000FF"/>
                </a:solidFill>
                <a:latin typeface="Consolas" pitchFamily="49" charset="0"/>
                <a:ea typeface="仿宋" pitchFamily="49" charset="-122"/>
                <a:cs typeface="Consolas" pitchFamily="49" charset="0"/>
              </a:rPr>
              <a:t>(k,d</a:t>
            </a:r>
            <a:r>
              <a:rPr lang="en-US" altLang="zh-CN" sz="2000" i="1"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插入到当前的二叉排序树中。</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714348" y="1928802"/>
            <a:ext cx="7858180" cy="226737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CreateBST</a:t>
            </a:r>
            <a:r>
              <a:rPr lang="en-US" altLang="zh-CN" sz="1800" smtClean="0">
                <a:solidFill>
                  <a:srgbClr val="0000FF"/>
                </a:solidFill>
                <a:latin typeface="Consolas" pitchFamily="49" charset="0"/>
                <a:ea typeface="仿宋" pitchFamily="49" charset="-122"/>
                <a:cs typeface="Consolas" pitchFamily="49" charset="0"/>
              </a:rPr>
              <a:t>(vector&lt;T1&gt;&amp; a,vector&lt;T2&gt;&amp; b)</a:t>
            </a:r>
          </a:p>
          <a:p>
            <a:pPr algn="l">
              <a:lnSpc>
                <a:spcPts val="2600"/>
              </a:lnSpc>
              <a:spcBef>
                <a:spcPts val="0"/>
              </a:spcBef>
            </a:pP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由</a:t>
            </a:r>
            <a:r>
              <a:rPr lang="en-US" altLang="zh-CN" sz="1800" smtClean="0">
                <a:solidFill>
                  <a:schemeClr val="bg1">
                    <a:lumMod val="50000"/>
                  </a:schemeClr>
                </a:solidFill>
                <a:latin typeface="Consolas" pitchFamily="49" charset="0"/>
                <a:ea typeface="仿宋" pitchFamily="49" charset="-122"/>
                <a:cs typeface="Consolas" pitchFamily="49" charset="0"/>
              </a:rPr>
              <a:t>a</a:t>
            </a:r>
            <a:r>
              <a:rPr lang="zh-CN" altLang="zh-CN" sz="1800" smtClean="0">
                <a:solidFill>
                  <a:schemeClr val="bg1">
                    <a:lumMod val="50000"/>
                  </a:schemeClr>
                </a:solidFill>
                <a:latin typeface="Consolas" pitchFamily="49" charset="0"/>
                <a:ea typeface="仿宋" pitchFamily="49" charset="-122"/>
                <a:cs typeface="Consolas" pitchFamily="49" charset="0"/>
              </a:rPr>
              <a:t>和</a:t>
            </a:r>
            <a:r>
              <a:rPr lang="en-US" altLang="zh-CN" sz="1800" smtClean="0">
                <a:solidFill>
                  <a:schemeClr val="bg1">
                    <a:lumMod val="50000"/>
                  </a:schemeClr>
                </a:solidFill>
                <a:latin typeface="Consolas" pitchFamily="49" charset="0"/>
                <a:ea typeface="仿宋" pitchFamily="49" charset="-122"/>
                <a:cs typeface="Consolas" pitchFamily="49" charset="0"/>
              </a:rPr>
              <a:t>b</a:t>
            </a:r>
            <a:r>
              <a:rPr lang="zh-CN" altLang="zh-CN" sz="1800" smtClean="0">
                <a:solidFill>
                  <a:schemeClr val="bg1">
                    <a:lumMod val="50000"/>
                  </a:schemeClr>
                </a:solidFill>
                <a:latin typeface="Consolas" pitchFamily="49" charset="0"/>
                <a:ea typeface="仿宋" pitchFamily="49" charset="-122"/>
                <a:cs typeface="Consolas" pitchFamily="49" charset="0"/>
              </a:rPr>
              <a:t>向量创建一棵二叉排序树</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r=new BSTNode&lt;T1,T2&gt;(a[0],b[0]);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创建根结点</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i=1;i&lt;a.size();i++)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创建其他结点</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InsertBST</a:t>
            </a:r>
            <a:r>
              <a:rPr lang="en-US" altLang="zh-CN" sz="1800" smtClean="0">
                <a:solidFill>
                  <a:srgbClr val="0000FF"/>
                </a:solidFill>
                <a:latin typeface="Consolas" pitchFamily="49" charset="0"/>
                <a:ea typeface="仿宋" pitchFamily="49" charset="-122"/>
                <a:cs typeface="Consolas" pitchFamily="49" charset="0"/>
              </a:rPr>
              <a:t>(a[i],b[i]);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插入</a:t>
            </a:r>
            <a:r>
              <a:rPr lang="en-US" altLang="zh-CN" sz="1800" smtClean="0">
                <a:solidFill>
                  <a:schemeClr val="bg1">
                    <a:lumMod val="50000"/>
                  </a:schemeClr>
                </a:solidFill>
                <a:latin typeface="Consolas" pitchFamily="49" charset="0"/>
                <a:ea typeface="仿宋" pitchFamily="49" charset="-122"/>
                <a:cs typeface="Consolas" pitchFamily="49" charset="0"/>
              </a:rPr>
              <a:t>(a[i],b[i])</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40</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300039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二叉排序树的查找</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285720" y="1500174"/>
            <a:ext cx="8643998" cy="477922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BSTNode&lt;T1,T2&gt;* </a:t>
            </a:r>
            <a:r>
              <a:rPr lang="en-US" altLang="zh-CN" sz="1800" smtClean="0">
                <a:solidFill>
                  <a:srgbClr val="FF0000"/>
                </a:solidFill>
                <a:latin typeface="Consolas" pitchFamily="49" charset="0"/>
                <a:ea typeface="仿宋" pitchFamily="49" charset="-122"/>
                <a:cs typeface="Consolas" pitchFamily="49" charset="0"/>
              </a:rPr>
              <a:t>SearchBST</a:t>
            </a:r>
            <a:r>
              <a:rPr lang="en-US" altLang="zh-CN" sz="1800" smtClean="0">
                <a:solidFill>
                  <a:srgbClr val="0000FF"/>
                </a:solidFill>
                <a:latin typeface="Consolas" pitchFamily="49" charset="0"/>
                <a:ea typeface="仿宋" pitchFamily="49" charset="-122"/>
                <a:cs typeface="Consolas" pitchFamily="49" charset="0"/>
              </a:rPr>
              <a:t>(T1 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在二叉排序树中查找关键字为</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的结点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_SearchBST</a:t>
            </a:r>
            <a:r>
              <a:rPr lang="en-US" altLang="zh-CN" sz="1800" smtClean="0">
                <a:solidFill>
                  <a:srgbClr val="0000FF"/>
                </a:solidFill>
                <a:latin typeface="Consolas" pitchFamily="49" charset="0"/>
                <a:ea typeface="仿宋" pitchFamily="49" charset="-122"/>
                <a:cs typeface="Consolas" pitchFamily="49" charset="0"/>
              </a:rPr>
              <a:t>(r,k);		</a:t>
            </a:r>
            <a:r>
              <a:rPr lang="en-US" altLang="zh-CN" sz="1800" smtClean="0">
                <a:solidFill>
                  <a:schemeClr val="bg1">
                    <a:lumMod val="50000"/>
                  </a:schemeClr>
                </a:solidFill>
                <a:latin typeface="Consolas" pitchFamily="49" charset="0"/>
                <a:ea typeface="仿宋" pitchFamily="49" charset="-122"/>
                <a:cs typeface="Consolas" pitchFamily="49" charset="0"/>
              </a:rPr>
              <a:t>//r</a:t>
            </a:r>
            <a:r>
              <a:rPr lang="zh-CN" altLang="zh-CN" sz="1800" smtClean="0">
                <a:solidFill>
                  <a:schemeClr val="bg1">
                    <a:lumMod val="50000"/>
                  </a:schemeClr>
                </a:solidFill>
                <a:latin typeface="Consolas" pitchFamily="49" charset="0"/>
                <a:ea typeface="仿宋" pitchFamily="49" charset="-122"/>
                <a:cs typeface="Consolas" pitchFamily="49" charset="0"/>
              </a:rPr>
              <a:t>为二叉排序树的根结点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p>
          <a:p>
            <a:pPr algn="l">
              <a:lnSpc>
                <a:spcPts val="2500"/>
              </a:lnSpc>
              <a:spcBef>
                <a:spcPts val="0"/>
              </a:spcBef>
            </a:pP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BSTNode&lt;T1,T2&gt;* </a:t>
            </a:r>
            <a:r>
              <a:rPr lang="en-US" altLang="zh-CN" sz="1800" smtClean="0">
                <a:solidFill>
                  <a:srgbClr val="FF0000"/>
                </a:solidFill>
                <a:latin typeface="Consolas" pitchFamily="49" charset="0"/>
                <a:ea typeface="仿宋" pitchFamily="49" charset="-122"/>
                <a:cs typeface="Consolas" pitchFamily="49" charset="0"/>
              </a:rPr>
              <a:t>_SearchBST</a:t>
            </a:r>
            <a:r>
              <a:rPr lang="en-US" altLang="zh-CN" sz="1800" smtClean="0">
                <a:solidFill>
                  <a:srgbClr val="0000FF"/>
                </a:solidFill>
                <a:latin typeface="Consolas" pitchFamily="49" charset="0"/>
                <a:ea typeface="仿宋" pitchFamily="49" charset="-122"/>
                <a:cs typeface="Consolas" pitchFamily="49" charset="0"/>
              </a:rPr>
              <a:t>(BSTNode&lt;T1,T2&gt;* p,T1 k) </a:t>
            </a:r>
          </a:p>
          <a:p>
            <a:pPr algn="l">
              <a:lnSpc>
                <a:spcPts val="25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被</a:t>
            </a:r>
            <a:r>
              <a:rPr lang="en-US" altLang="zh-CN" sz="1800" smtClean="0">
                <a:solidFill>
                  <a:srgbClr val="C00000"/>
                </a:solidFill>
                <a:latin typeface="Consolas" pitchFamily="49" charset="0"/>
                <a:ea typeface="仿宋" pitchFamily="49" charset="-122"/>
                <a:cs typeface="Consolas" pitchFamily="49" charset="0"/>
              </a:rPr>
              <a:t>SearchBST</a:t>
            </a:r>
            <a:r>
              <a:rPr lang="zh-CN" altLang="zh-CN" sz="1800" smtClean="0">
                <a:solidFill>
                  <a:srgbClr val="C00000"/>
                </a:solidFill>
                <a:latin typeface="Consolas" pitchFamily="49" charset="0"/>
                <a:ea typeface="仿宋" pitchFamily="49" charset="-122"/>
                <a:cs typeface="Consolas" pitchFamily="49" charset="0"/>
              </a:rPr>
              <a:t>方法调用</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(p==NULL) return 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空树返回</a:t>
            </a:r>
            <a:r>
              <a:rPr lang="en-US" altLang="zh-CN" sz="1800" smtClean="0">
                <a:solidFill>
                  <a:schemeClr val="bg1">
                    <a:lumMod val="50000"/>
                  </a:schemeClr>
                </a:solidFill>
                <a:latin typeface="Consolas" pitchFamily="49" charset="0"/>
                <a:ea typeface="仿宋" pitchFamily="49" charset="-122"/>
                <a:cs typeface="Consolas" pitchFamily="49" charset="0"/>
              </a:rPr>
              <a:t>NULL</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(p-&gt;key==k) return 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找到后返回</a:t>
            </a:r>
            <a:r>
              <a:rPr lang="en-US" altLang="zh-CN" sz="1800" smtClean="0">
                <a:solidFill>
                  <a:schemeClr val="bg1">
                    <a:lumMod val="50000"/>
                  </a:schemeClr>
                </a:solidFill>
                <a:latin typeface="Consolas" pitchFamily="49" charset="0"/>
                <a:ea typeface="仿宋" pitchFamily="49" charset="-122"/>
                <a:cs typeface="Consolas" pitchFamily="49" charset="0"/>
              </a:rPr>
              <a:t>p</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(k&lt;p-&gt;key)</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_SearchBST</a:t>
            </a:r>
            <a:r>
              <a:rPr lang="en-US" altLang="zh-CN" sz="1800" smtClean="0">
                <a:solidFill>
                  <a:srgbClr val="0000FF"/>
                </a:solidFill>
                <a:latin typeface="Consolas" pitchFamily="49" charset="0"/>
                <a:ea typeface="仿宋" pitchFamily="49" charset="-122"/>
                <a:cs typeface="Consolas" pitchFamily="49" charset="0"/>
              </a:rPr>
              <a:t>(p-&gt;lchild,k);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在左子树中递归查找</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_SearchBST</a:t>
            </a:r>
            <a:r>
              <a:rPr lang="en-US" altLang="zh-CN" sz="1800" smtClean="0">
                <a:solidFill>
                  <a:srgbClr val="0000FF"/>
                </a:solidFill>
                <a:latin typeface="Consolas" pitchFamily="49" charset="0"/>
                <a:ea typeface="仿宋" pitchFamily="49" charset="-122"/>
                <a:cs typeface="Consolas" pitchFamily="49" charset="0"/>
              </a:rPr>
              <a:t>(p-&gt;rchild,k);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在右子树中递归查找</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57158" y="1000108"/>
            <a:ext cx="185738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楷体" pitchFamily="49" charset="-122"/>
                <a:ea typeface="楷体" pitchFamily="49" charset="-122"/>
                <a:cs typeface="Consolas" pitchFamily="49" charset="0"/>
              </a:rPr>
              <a:t>查找算法：</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41</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1500174"/>
            <a:ext cx="7572428" cy="352401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与折半查找的判定树类似</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在二叉排序树中每个空指针处添加一个</a:t>
            </a:r>
            <a:r>
              <a:rPr lang="zh-CN" altLang="zh-CN" sz="2000" smtClean="0">
                <a:solidFill>
                  <a:srgbClr val="FF0000"/>
                </a:solidFill>
                <a:latin typeface="Consolas" pitchFamily="49" charset="0"/>
                <a:ea typeface="仿宋" pitchFamily="49" charset="-122"/>
                <a:cs typeface="Consolas" pitchFamily="49" charset="0"/>
              </a:rPr>
              <a:t>外部结点</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在二叉排序树中查找时，若</a:t>
            </a:r>
            <a:r>
              <a:rPr lang="zh-CN" altLang="zh-CN" sz="2000" smtClean="0">
                <a:solidFill>
                  <a:srgbClr val="FF0000"/>
                </a:solidFill>
                <a:latin typeface="Consolas" pitchFamily="49" charset="0"/>
                <a:ea typeface="仿宋" pitchFamily="49" charset="-122"/>
                <a:cs typeface="Consolas" pitchFamily="49" charset="0"/>
              </a:rPr>
              <a:t>查找成功</a:t>
            </a:r>
            <a:r>
              <a:rPr lang="zh-CN" altLang="zh-CN" sz="2000" smtClean="0">
                <a:solidFill>
                  <a:srgbClr val="0000FF"/>
                </a:solidFill>
                <a:latin typeface="Consolas" pitchFamily="49" charset="0"/>
                <a:ea typeface="仿宋" pitchFamily="49" charset="-122"/>
                <a:cs typeface="Consolas" pitchFamily="49" charset="0"/>
              </a:rPr>
              <a:t>，则是从根结点出发走了一条从根结点到查找到结点的路径</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a:t>
            </a:r>
            <a:r>
              <a:rPr lang="zh-CN" altLang="zh-CN" sz="2000" smtClean="0">
                <a:solidFill>
                  <a:srgbClr val="FF0000"/>
                </a:solidFill>
                <a:latin typeface="Consolas" pitchFamily="49" charset="0"/>
                <a:ea typeface="仿宋" pitchFamily="49" charset="-122"/>
                <a:cs typeface="Consolas" pitchFamily="49" charset="0"/>
              </a:rPr>
              <a:t>查找不成功</a:t>
            </a:r>
            <a:r>
              <a:rPr lang="zh-CN" altLang="zh-CN" sz="2000" smtClean="0">
                <a:solidFill>
                  <a:srgbClr val="0000FF"/>
                </a:solidFill>
                <a:latin typeface="Consolas" pitchFamily="49" charset="0"/>
                <a:ea typeface="仿宋" pitchFamily="49" charset="-122"/>
                <a:cs typeface="Consolas" pitchFamily="49" charset="0"/>
              </a:rPr>
              <a:t>，则是从根结点出发走了一条从根到某个外部结点的路径。</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因此与折半查找类似，查找中</a:t>
            </a:r>
            <a:r>
              <a:rPr lang="zh-CN" altLang="zh-CN" sz="2000" smtClean="0">
                <a:solidFill>
                  <a:srgbClr val="FF00FF"/>
                </a:solidFill>
                <a:latin typeface="Consolas" pitchFamily="49" charset="0"/>
                <a:ea typeface="仿宋" pitchFamily="49" charset="-122"/>
                <a:cs typeface="Consolas" pitchFamily="49" charset="0"/>
              </a:rPr>
              <a:t>关键字比较的次数不超过树的高度</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785786" y="785794"/>
            <a:ext cx="185738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楷体" pitchFamily="49" charset="-122"/>
                <a:ea typeface="楷体" pitchFamily="49" charset="-122"/>
                <a:cs typeface="Consolas" pitchFamily="49" charset="0"/>
              </a:rPr>
              <a:t>查找说明：</a:t>
            </a: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42</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785794"/>
            <a:ext cx="8034364" cy="226084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l">
              <a:lnSpc>
                <a:spcPts val="30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a:solidFill>
                  <a:srgbClr val="FF0000"/>
                </a:solidFill>
                <a:latin typeface="Consolas" pitchFamily="49" charset="0"/>
                <a:ea typeface="楷体" pitchFamily="49" charset="-122"/>
                <a:cs typeface="Consolas" pitchFamily="49" charset="0"/>
              </a:rPr>
              <a:t>【</a:t>
            </a:r>
            <a:r>
              <a:rPr lang="zh-CN" altLang="en-US"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9.7】 </a:t>
            </a:r>
            <a:r>
              <a:rPr lang="zh-CN" altLang="en-US" sz="2000" dirty="0">
                <a:solidFill>
                  <a:srgbClr val="0000FF"/>
                </a:solidFill>
                <a:latin typeface="Consolas" pitchFamily="49" charset="0"/>
                <a:ea typeface="楷体" pitchFamily="49" charset="-122"/>
                <a:cs typeface="Consolas" pitchFamily="49" charset="0"/>
              </a:rPr>
              <a:t>已知一组关键字为</a:t>
            </a:r>
          </a:p>
          <a:p>
            <a:pPr algn="l">
              <a:lnSpc>
                <a:spcPts val="30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25,18,46,2,53,39,32,4,74,67,60,11</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a:p>
            <a:pPr algn="l">
              <a:lnSpc>
                <a:spcPts val="3000"/>
              </a:lnSpc>
              <a:spcBef>
                <a:spcPts val="600"/>
              </a:spcBef>
            </a:pPr>
            <a:r>
              <a:rPr lang="zh-CN" altLang="en-US" sz="2000" dirty="0">
                <a:solidFill>
                  <a:srgbClr val="0000FF"/>
                </a:solidFill>
                <a:latin typeface="Consolas" pitchFamily="49" charset="0"/>
                <a:ea typeface="楷体" pitchFamily="49" charset="-122"/>
                <a:cs typeface="Consolas" pitchFamily="49" charset="0"/>
              </a:rPr>
              <a:t>按表中的元素顺序依次插入到一棵初始为空的二叉排序树中，画出该二叉排序树，并求在等概率的情况下</a:t>
            </a:r>
            <a:r>
              <a:rPr lang="zh-CN" altLang="en-US" sz="2000" dirty="0">
                <a:solidFill>
                  <a:srgbClr val="FF00FF"/>
                </a:solidFill>
                <a:latin typeface="Consolas" pitchFamily="49" charset="0"/>
                <a:ea typeface="楷体" pitchFamily="49" charset="-122"/>
                <a:cs typeface="Consolas" pitchFamily="49" charset="0"/>
              </a:rPr>
              <a:t>查找成功的平均查找长度</a:t>
            </a:r>
            <a:r>
              <a:rPr lang="zh-CN" altLang="en-US" sz="2000" dirty="0">
                <a:solidFill>
                  <a:srgbClr val="0000FF"/>
                </a:solidFill>
                <a:latin typeface="Consolas" pitchFamily="49" charset="0"/>
                <a:ea typeface="楷体" pitchFamily="49" charset="-122"/>
                <a:cs typeface="Consolas" pitchFamily="49" charset="0"/>
              </a:rPr>
              <a:t>和</a:t>
            </a:r>
            <a:r>
              <a:rPr lang="zh-CN" altLang="en-US" sz="2000" dirty="0">
                <a:solidFill>
                  <a:srgbClr val="FF00FF"/>
                </a:solidFill>
                <a:latin typeface="Consolas" pitchFamily="49" charset="0"/>
                <a:ea typeface="楷体" pitchFamily="49" charset="-122"/>
                <a:cs typeface="Consolas" pitchFamily="49" charset="0"/>
              </a:rPr>
              <a:t>查找不成功的平均查找长度</a:t>
            </a:r>
            <a:r>
              <a:rPr lang="zh-CN" altLang="en-US" sz="2000" dirty="0">
                <a:solidFill>
                  <a:srgbClr val="0000FF"/>
                </a:solidFill>
                <a:latin typeface="Consolas" pitchFamily="49" charset="0"/>
                <a:ea typeface="楷体" pitchFamily="49" charset="-122"/>
                <a:cs typeface="Consolas" pitchFamily="49" charset="0"/>
              </a:rPr>
              <a:t>。</a:t>
            </a: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43</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42976" y="285728"/>
            <a:ext cx="3357586" cy="400110"/>
          </a:xfrm>
          <a:prstGeom prst="rect">
            <a:avLst/>
          </a:prstGeom>
          <a:noFill/>
          <a:ln w="9525">
            <a:noFill/>
            <a:miter lim="800000"/>
            <a:headEnd/>
            <a:tailEnd/>
          </a:ln>
        </p:spPr>
        <p:txBody>
          <a:bodyPr wrap="square">
            <a:spAutoFit/>
          </a:bodyPr>
          <a:lstStyle/>
          <a:p>
            <a:pPr algn="l">
              <a:lnSpc>
                <a:spcPct val="100000"/>
              </a:lnSpc>
              <a:spcBef>
                <a:spcPct val="50000"/>
              </a:spcBef>
            </a:pPr>
            <a:r>
              <a:rPr lang="zh-CN" altLang="en-US" sz="2000" smtClean="0">
                <a:solidFill>
                  <a:srgbClr val="0000FF"/>
                </a:solidFill>
                <a:latin typeface="Consolas" pitchFamily="49" charset="0"/>
                <a:ea typeface="仿宋" pitchFamily="49" charset="-122"/>
                <a:cs typeface="Consolas" pitchFamily="49" charset="0"/>
              </a:rPr>
              <a:t>生</a:t>
            </a:r>
            <a:r>
              <a:rPr lang="zh-CN" altLang="en-US" sz="2000" dirty="0">
                <a:solidFill>
                  <a:srgbClr val="0000FF"/>
                </a:solidFill>
                <a:latin typeface="Consolas" pitchFamily="49" charset="0"/>
                <a:ea typeface="仿宋" pitchFamily="49" charset="-122"/>
                <a:cs typeface="Consolas" pitchFamily="49" charset="0"/>
              </a:rPr>
              <a:t>成的二叉排序</a:t>
            </a:r>
            <a:r>
              <a:rPr lang="zh-CN" altLang="en-US" sz="2000">
                <a:solidFill>
                  <a:srgbClr val="0000FF"/>
                </a:solidFill>
                <a:latin typeface="Consolas" pitchFamily="49" charset="0"/>
                <a:ea typeface="仿宋" pitchFamily="49" charset="-122"/>
                <a:cs typeface="Consolas" pitchFamily="49" charset="0"/>
              </a:rPr>
              <a:t>树</a:t>
            </a:r>
            <a:r>
              <a:rPr lang="zh-CN" altLang="en-US" sz="2000" smtClean="0">
                <a:solidFill>
                  <a:srgbClr val="0000FF"/>
                </a:solidFill>
                <a:latin typeface="Consolas" pitchFamily="49" charset="0"/>
                <a:ea typeface="仿宋" pitchFamily="49" charset="-122"/>
                <a:cs typeface="Consolas" pitchFamily="49" charset="0"/>
              </a:rPr>
              <a:t>如下。 </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椭圆 5"/>
          <p:cNvSpPr/>
          <p:nvPr/>
        </p:nvSpPr>
        <p:spPr>
          <a:xfrm>
            <a:off x="3214678" y="1785926"/>
            <a:ext cx="432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25</a:t>
            </a:r>
            <a:endParaRPr lang="zh-CN" altLang="en-US" sz="1800" b="0">
              <a:solidFill>
                <a:srgbClr val="0000FF"/>
              </a:solidFill>
              <a:latin typeface="Consolas" pitchFamily="49" charset="0"/>
              <a:cs typeface="Consolas" pitchFamily="49" charset="0"/>
            </a:endParaRPr>
          </a:p>
        </p:txBody>
      </p:sp>
      <p:grpSp>
        <p:nvGrpSpPr>
          <p:cNvPr id="2" name="组合 6"/>
          <p:cNvGrpSpPr/>
          <p:nvPr/>
        </p:nvGrpSpPr>
        <p:grpSpPr>
          <a:xfrm>
            <a:off x="1928794" y="1983925"/>
            <a:ext cx="1285885" cy="983819"/>
            <a:chOff x="2857488" y="1983925"/>
            <a:chExt cx="1285885" cy="983819"/>
          </a:xfrm>
        </p:grpSpPr>
        <p:sp>
          <p:nvSpPr>
            <p:cNvPr id="8" name="椭圆 7"/>
            <p:cNvSpPr/>
            <p:nvPr/>
          </p:nvSpPr>
          <p:spPr>
            <a:xfrm>
              <a:off x="2857488" y="257174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18</a:t>
              </a:r>
              <a:endParaRPr lang="zh-CN" altLang="en-US" sz="1800" b="0">
                <a:solidFill>
                  <a:srgbClr val="0000FF"/>
                </a:solidFill>
                <a:latin typeface="Consolas" pitchFamily="49" charset="0"/>
                <a:cs typeface="Consolas" pitchFamily="49" charset="0"/>
              </a:endParaRPr>
            </a:p>
          </p:txBody>
        </p:sp>
        <p:cxnSp>
          <p:nvCxnSpPr>
            <p:cNvPr id="9" name="直接连接符 8"/>
            <p:cNvCxnSpPr>
              <a:stCxn id="6" idx="2"/>
              <a:endCxn id="8" idx="7"/>
            </p:cNvCxnSpPr>
            <p:nvPr/>
          </p:nvCxnSpPr>
          <p:spPr>
            <a:xfrm rot="10800000" flipV="1">
              <a:off x="3195496" y="1983925"/>
              <a:ext cx="947877" cy="6458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9"/>
          <p:cNvGrpSpPr/>
          <p:nvPr/>
        </p:nvGrpSpPr>
        <p:grpSpPr>
          <a:xfrm>
            <a:off x="1428728" y="2909751"/>
            <a:ext cx="558060" cy="915249"/>
            <a:chOff x="2357422" y="2909751"/>
            <a:chExt cx="558060" cy="915249"/>
          </a:xfrm>
        </p:grpSpPr>
        <p:sp>
          <p:nvSpPr>
            <p:cNvPr id="11" name="椭圆 10"/>
            <p:cNvSpPr/>
            <p:nvPr/>
          </p:nvSpPr>
          <p:spPr>
            <a:xfrm>
              <a:off x="2357422" y="3429000"/>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2</a:t>
              </a:r>
              <a:endParaRPr lang="zh-CN" altLang="en-US" sz="1800" b="0">
                <a:solidFill>
                  <a:srgbClr val="0000FF"/>
                </a:solidFill>
                <a:latin typeface="Consolas" pitchFamily="49" charset="0"/>
                <a:cs typeface="Consolas" pitchFamily="49" charset="0"/>
              </a:endParaRPr>
            </a:p>
          </p:txBody>
        </p:sp>
        <p:cxnSp>
          <p:nvCxnSpPr>
            <p:cNvPr id="12" name="直接连接符 11"/>
            <p:cNvCxnSpPr>
              <a:stCxn id="8" idx="3"/>
              <a:endCxn id="11" idx="0"/>
            </p:cNvCxnSpPr>
            <p:nvPr/>
          </p:nvCxnSpPr>
          <p:spPr>
            <a:xfrm rot="5400000">
              <a:off x="2475828" y="2989346"/>
              <a:ext cx="519249"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12"/>
          <p:cNvGrpSpPr/>
          <p:nvPr/>
        </p:nvGrpSpPr>
        <p:grpSpPr>
          <a:xfrm>
            <a:off x="3646678" y="1983926"/>
            <a:ext cx="1249884" cy="983818"/>
            <a:chOff x="4575372" y="1983926"/>
            <a:chExt cx="1249884" cy="983818"/>
          </a:xfrm>
        </p:grpSpPr>
        <p:sp>
          <p:nvSpPr>
            <p:cNvPr id="14" name="椭圆 13"/>
            <p:cNvSpPr/>
            <p:nvPr/>
          </p:nvSpPr>
          <p:spPr>
            <a:xfrm>
              <a:off x="5429256" y="257174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cxnSp>
          <p:nvCxnSpPr>
            <p:cNvPr id="15" name="直接连接符 14"/>
            <p:cNvCxnSpPr>
              <a:stCxn id="6" idx="6"/>
              <a:endCxn id="14" idx="1"/>
            </p:cNvCxnSpPr>
            <p:nvPr/>
          </p:nvCxnSpPr>
          <p:spPr>
            <a:xfrm>
              <a:off x="4575372" y="1983926"/>
              <a:ext cx="911877" cy="6458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7" name="组合 15"/>
          <p:cNvGrpSpPr/>
          <p:nvPr/>
        </p:nvGrpSpPr>
        <p:grpSpPr>
          <a:xfrm>
            <a:off x="1766735" y="3767007"/>
            <a:ext cx="629497" cy="915249"/>
            <a:chOff x="2695429" y="3767007"/>
            <a:chExt cx="629497" cy="915249"/>
          </a:xfrm>
        </p:grpSpPr>
        <p:sp>
          <p:nvSpPr>
            <p:cNvPr id="17" name="椭圆 16"/>
            <p:cNvSpPr/>
            <p:nvPr/>
          </p:nvSpPr>
          <p:spPr>
            <a:xfrm>
              <a:off x="2928926" y="4286256"/>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4</a:t>
              </a:r>
              <a:endParaRPr lang="zh-CN" altLang="en-US" sz="1800" b="0">
                <a:solidFill>
                  <a:srgbClr val="0000FF"/>
                </a:solidFill>
                <a:latin typeface="Consolas" pitchFamily="49" charset="0"/>
                <a:cs typeface="Consolas" pitchFamily="49" charset="0"/>
              </a:endParaRPr>
            </a:p>
          </p:txBody>
        </p:sp>
        <p:cxnSp>
          <p:nvCxnSpPr>
            <p:cNvPr id="18" name="直接连接符 17"/>
            <p:cNvCxnSpPr>
              <a:stCxn id="11" idx="5"/>
              <a:endCxn id="17" idx="1"/>
            </p:cNvCxnSpPr>
            <p:nvPr/>
          </p:nvCxnSpPr>
          <p:spPr>
            <a:xfrm rot="16200000" flipH="1">
              <a:off x="2552553" y="3909883"/>
              <a:ext cx="577242"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0" name="组合 18"/>
          <p:cNvGrpSpPr/>
          <p:nvPr/>
        </p:nvGrpSpPr>
        <p:grpSpPr>
          <a:xfrm>
            <a:off x="2338239" y="4624263"/>
            <a:ext cx="629497" cy="843811"/>
            <a:chOff x="3266933" y="4624263"/>
            <a:chExt cx="629497" cy="843811"/>
          </a:xfrm>
        </p:grpSpPr>
        <p:sp>
          <p:nvSpPr>
            <p:cNvPr id="20" name="椭圆 19"/>
            <p:cNvSpPr/>
            <p:nvPr/>
          </p:nvSpPr>
          <p:spPr>
            <a:xfrm>
              <a:off x="3500430" y="507207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11</a:t>
              </a:r>
              <a:endParaRPr lang="zh-CN" altLang="en-US" sz="1800" b="0">
                <a:solidFill>
                  <a:srgbClr val="0000FF"/>
                </a:solidFill>
                <a:latin typeface="Consolas" pitchFamily="49" charset="0"/>
                <a:cs typeface="Consolas" pitchFamily="49" charset="0"/>
              </a:endParaRPr>
            </a:p>
          </p:txBody>
        </p:sp>
        <p:cxnSp>
          <p:nvCxnSpPr>
            <p:cNvPr id="21" name="直接连接符 20"/>
            <p:cNvCxnSpPr>
              <a:stCxn id="17" idx="5"/>
              <a:endCxn id="20" idx="1"/>
            </p:cNvCxnSpPr>
            <p:nvPr/>
          </p:nvCxnSpPr>
          <p:spPr>
            <a:xfrm rot="16200000" flipH="1">
              <a:off x="3159776" y="4731420"/>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3" name="组合 21"/>
          <p:cNvGrpSpPr/>
          <p:nvPr/>
        </p:nvGrpSpPr>
        <p:grpSpPr>
          <a:xfrm>
            <a:off x="4000496" y="2909751"/>
            <a:ext cx="558060" cy="843811"/>
            <a:chOff x="4929190" y="2909751"/>
            <a:chExt cx="558060" cy="843811"/>
          </a:xfrm>
        </p:grpSpPr>
        <p:sp>
          <p:nvSpPr>
            <p:cNvPr id="23" name="椭圆 22"/>
            <p:cNvSpPr/>
            <p:nvPr/>
          </p:nvSpPr>
          <p:spPr>
            <a:xfrm>
              <a:off x="4929190" y="3357562"/>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39</a:t>
              </a:r>
              <a:endParaRPr lang="zh-CN" altLang="en-US" sz="1800" b="0">
                <a:solidFill>
                  <a:srgbClr val="0000FF"/>
                </a:solidFill>
                <a:latin typeface="Consolas" pitchFamily="49" charset="0"/>
                <a:cs typeface="Consolas" pitchFamily="49" charset="0"/>
              </a:endParaRPr>
            </a:p>
          </p:txBody>
        </p:sp>
        <p:cxnSp>
          <p:nvCxnSpPr>
            <p:cNvPr id="24" name="直接连接符 23"/>
            <p:cNvCxnSpPr>
              <a:stCxn id="14" idx="3"/>
              <a:endCxn id="23" idx="0"/>
            </p:cNvCxnSpPr>
            <p:nvPr/>
          </p:nvCxnSpPr>
          <p:spPr>
            <a:xfrm rot="5400000">
              <a:off x="5083315" y="2953627"/>
              <a:ext cx="447811"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6" name="组合 24"/>
          <p:cNvGrpSpPr/>
          <p:nvPr/>
        </p:nvGrpSpPr>
        <p:grpSpPr>
          <a:xfrm>
            <a:off x="4838569" y="2909750"/>
            <a:ext cx="700935" cy="843812"/>
            <a:chOff x="5767263" y="2909750"/>
            <a:chExt cx="700935" cy="843812"/>
          </a:xfrm>
        </p:grpSpPr>
        <p:sp>
          <p:nvSpPr>
            <p:cNvPr id="26" name="椭圆 25"/>
            <p:cNvSpPr/>
            <p:nvPr/>
          </p:nvSpPr>
          <p:spPr>
            <a:xfrm>
              <a:off x="6072198" y="3357562"/>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53</a:t>
              </a:r>
              <a:endParaRPr lang="zh-CN" altLang="en-US" sz="1800" b="0">
                <a:solidFill>
                  <a:srgbClr val="0000FF"/>
                </a:solidFill>
                <a:latin typeface="Consolas" pitchFamily="49" charset="0"/>
                <a:cs typeface="Consolas" pitchFamily="49" charset="0"/>
              </a:endParaRPr>
            </a:p>
          </p:txBody>
        </p:sp>
        <p:cxnSp>
          <p:nvCxnSpPr>
            <p:cNvPr id="27" name="直接连接符 26"/>
            <p:cNvCxnSpPr>
              <a:stCxn id="14" idx="5"/>
              <a:endCxn id="26" idx="0"/>
            </p:cNvCxnSpPr>
            <p:nvPr/>
          </p:nvCxnSpPr>
          <p:spPr>
            <a:xfrm rot="16200000" flipH="1">
              <a:off x="5794825" y="2882188"/>
              <a:ext cx="447811" cy="50293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组合 27"/>
          <p:cNvGrpSpPr/>
          <p:nvPr/>
        </p:nvGrpSpPr>
        <p:grpSpPr>
          <a:xfrm>
            <a:off x="3571868" y="3695569"/>
            <a:ext cx="486622" cy="915249"/>
            <a:chOff x="4500562" y="3695569"/>
            <a:chExt cx="486622" cy="915249"/>
          </a:xfrm>
        </p:grpSpPr>
        <p:sp>
          <p:nvSpPr>
            <p:cNvPr id="29" name="椭圆 28"/>
            <p:cNvSpPr/>
            <p:nvPr/>
          </p:nvSpPr>
          <p:spPr>
            <a:xfrm>
              <a:off x="4500562" y="421481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32</a:t>
              </a:r>
              <a:endParaRPr lang="zh-CN" altLang="en-US" sz="1800" b="0">
                <a:solidFill>
                  <a:srgbClr val="0000FF"/>
                </a:solidFill>
                <a:latin typeface="Consolas" pitchFamily="49" charset="0"/>
                <a:cs typeface="Consolas" pitchFamily="49" charset="0"/>
              </a:endParaRPr>
            </a:p>
          </p:txBody>
        </p:sp>
        <p:cxnSp>
          <p:nvCxnSpPr>
            <p:cNvPr id="30" name="直接连接符 29"/>
            <p:cNvCxnSpPr>
              <a:stCxn id="23" idx="3"/>
              <a:endCxn id="29" idx="0"/>
            </p:cNvCxnSpPr>
            <p:nvPr/>
          </p:nvCxnSpPr>
          <p:spPr>
            <a:xfrm rot="5400000">
              <a:off x="4583249" y="3810883"/>
              <a:ext cx="519249"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30"/>
          <p:cNvGrpSpPr/>
          <p:nvPr/>
        </p:nvGrpSpPr>
        <p:grpSpPr>
          <a:xfrm>
            <a:off x="5481511" y="3695569"/>
            <a:ext cx="700935" cy="915249"/>
            <a:chOff x="6410205" y="3695569"/>
            <a:chExt cx="700935" cy="915249"/>
          </a:xfrm>
        </p:grpSpPr>
        <p:sp>
          <p:nvSpPr>
            <p:cNvPr id="32" name="椭圆 31"/>
            <p:cNvSpPr/>
            <p:nvPr/>
          </p:nvSpPr>
          <p:spPr>
            <a:xfrm>
              <a:off x="6715140" y="421481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cxnSp>
          <p:nvCxnSpPr>
            <p:cNvPr id="33" name="直接连接符 32"/>
            <p:cNvCxnSpPr>
              <a:stCxn id="26" idx="5"/>
              <a:endCxn id="32" idx="1"/>
            </p:cNvCxnSpPr>
            <p:nvPr/>
          </p:nvCxnSpPr>
          <p:spPr>
            <a:xfrm rot="16200000" flipH="1">
              <a:off x="6303048" y="3802726"/>
              <a:ext cx="577242"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25" name="组合 33"/>
          <p:cNvGrpSpPr/>
          <p:nvPr/>
        </p:nvGrpSpPr>
        <p:grpSpPr>
          <a:xfrm>
            <a:off x="5143504" y="4552825"/>
            <a:ext cx="700935" cy="772373"/>
            <a:chOff x="6072198" y="4552825"/>
            <a:chExt cx="700935" cy="772373"/>
          </a:xfrm>
        </p:grpSpPr>
        <p:sp>
          <p:nvSpPr>
            <p:cNvPr id="35" name="椭圆 34"/>
            <p:cNvSpPr/>
            <p:nvPr/>
          </p:nvSpPr>
          <p:spPr>
            <a:xfrm>
              <a:off x="6072198" y="492919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67</a:t>
              </a:r>
              <a:endParaRPr lang="zh-CN" altLang="en-US" sz="1800" b="0">
                <a:solidFill>
                  <a:srgbClr val="0000FF"/>
                </a:solidFill>
                <a:latin typeface="Consolas" pitchFamily="49" charset="0"/>
                <a:cs typeface="Consolas" pitchFamily="49" charset="0"/>
              </a:endParaRPr>
            </a:p>
          </p:txBody>
        </p:sp>
        <p:cxnSp>
          <p:nvCxnSpPr>
            <p:cNvPr id="36" name="直接连接符 35"/>
            <p:cNvCxnSpPr>
              <a:stCxn id="32" idx="3"/>
              <a:endCxn id="35" idx="7"/>
            </p:cNvCxnSpPr>
            <p:nvPr/>
          </p:nvCxnSpPr>
          <p:spPr>
            <a:xfrm rot="5400000">
              <a:off x="6374486" y="4588544"/>
              <a:ext cx="434366"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28" name="组合 36"/>
          <p:cNvGrpSpPr/>
          <p:nvPr/>
        </p:nvGrpSpPr>
        <p:grpSpPr>
          <a:xfrm>
            <a:off x="4572000" y="5267205"/>
            <a:ext cx="629497" cy="843811"/>
            <a:chOff x="5500694" y="5267205"/>
            <a:chExt cx="629497" cy="843811"/>
          </a:xfrm>
        </p:grpSpPr>
        <p:sp>
          <p:nvSpPr>
            <p:cNvPr id="38" name="椭圆 37"/>
            <p:cNvSpPr/>
            <p:nvPr/>
          </p:nvSpPr>
          <p:spPr>
            <a:xfrm>
              <a:off x="5500694" y="5715016"/>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smtClean="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cxnSp>
          <p:nvCxnSpPr>
            <p:cNvPr id="39" name="直接连接符 38"/>
            <p:cNvCxnSpPr>
              <a:stCxn id="35" idx="3"/>
              <a:endCxn id="38" idx="7"/>
            </p:cNvCxnSpPr>
            <p:nvPr/>
          </p:nvCxnSpPr>
          <p:spPr>
            <a:xfrm rot="5400000">
              <a:off x="5731544" y="5374362"/>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42976"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25</a:t>
            </a:r>
            <a:endParaRPr lang="zh-CN" altLang="en-US" sz="2000" b="0">
              <a:solidFill>
                <a:srgbClr val="0000FF"/>
              </a:solidFill>
              <a:latin typeface="Consolas" pitchFamily="49" charset="0"/>
              <a:cs typeface="Consolas" pitchFamily="49" charset="0"/>
            </a:endParaRPr>
          </a:p>
        </p:txBody>
      </p:sp>
      <p:sp>
        <p:nvSpPr>
          <p:cNvPr id="41" name="TextBox 40"/>
          <p:cNvSpPr txBox="1"/>
          <p:nvPr/>
        </p:nvSpPr>
        <p:spPr>
          <a:xfrm>
            <a:off x="1714480"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18</a:t>
            </a:r>
            <a:endParaRPr lang="zh-CN" altLang="en-US" sz="2000" b="0">
              <a:solidFill>
                <a:srgbClr val="0000FF"/>
              </a:solidFill>
              <a:latin typeface="Consolas" pitchFamily="49" charset="0"/>
              <a:cs typeface="Consolas" pitchFamily="49" charset="0"/>
            </a:endParaRPr>
          </a:p>
        </p:txBody>
      </p:sp>
      <p:sp>
        <p:nvSpPr>
          <p:cNvPr id="42" name="TextBox 41"/>
          <p:cNvSpPr txBox="1"/>
          <p:nvPr/>
        </p:nvSpPr>
        <p:spPr>
          <a:xfrm>
            <a:off x="2285984"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46</a:t>
            </a:r>
            <a:endParaRPr lang="zh-CN" altLang="en-US" sz="2000" b="0">
              <a:solidFill>
                <a:srgbClr val="0000FF"/>
              </a:solidFill>
              <a:latin typeface="Consolas" pitchFamily="49" charset="0"/>
              <a:cs typeface="Consolas" pitchFamily="49" charset="0"/>
            </a:endParaRPr>
          </a:p>
        </p:txBody>
      </p:sp>
      <p:sp>
        <p:nvSpPr>
          <p:cNvPr id="43" name="TextBox 42"/>
          <p:cNvSpPr txBox="1"/>
          <p:nvPr/>
        </p:nvSpPr>
        <p:spPr>
          <a:xfrm>
            <a:off x="2857488"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2</a:t>
            </a:r>
            <a:endParaRPr lang="zh-CN" altLang="en-US" sz="2000" b="0">
              <a:solidFill>
                <a:srgbClr val="0000FF"/>
              </a:solidFill>
              <a:latin typeface="Consolas" pitchFamily="49" charset="0"/>
              <a:cs typeface="Consolas" pitchFamily="49" charset="0"/>
            </a:endParaRPr>
          </a:p>
        </p:txBody>
      </p:sp>
      <p:sp>
        <p:nvSpPr>
          <p:cNvPr id="44" name="TextBox 43"/>
          <p:cNvSpPr txBox="1"/>
          <p:nvPr/>
        </p:nvSpPr>
        <p:spPr>
          <a:xfrm>
            <a:off x="3357554"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53</a:t>
            </a:r>
            <a:endParaRPr lang="zh-CN" altLang="en-US" sz="2000" b="0">
              <a:solidFill>
                <a:srgbClr val="0000FF"/>
              </a:solidFill>
              <a:latin typeface="Consolas" pitchFamily="49" charset="0"/>
              <a:cs typeface="Consolas" pitchFamily="49" charset="0"/>
            </a:endParaRPr>
          </a:p>
        </p:txBody>
      </p:sp>
      <p:sp>
        <p:nvSpPr>
          <p:cNvPr id="45" name="TextBox 44"/>
          <p:cNvSpPr txBox="1"/>
          <p:nvPr/>
        </p:nvSpPr>
        <p:spPr>
          <a:xfrm>
            <a:off x="3929058"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39</a:t>
            </a:r>
            <a:endParaRPr lang="zh-CN" altLang="en-US" sz="2000" b="0">
              <a:solidFill>
                <a:srgbClr val="0000FF"/>
              </a:solidFill>
              <a:latin typeface="Consolas" pitchFamily="49" charset="0"/>
              <a:cs typeface="Consolas" pitchFamily="49" charset="0"/>
            </a:endParaRPr>
          </a:p>
        </p:txBody>
      </p:sp>
      <p:sp>
        <p:nvSpPr>
          <p:cNvPr id="46" name="TextBox 45"/>
          <p:cNvSpPr txBox="1"/>
          <p:nvPr/>
        </p:nvSpPr>
        <p:spPr>
          <a:xfrm>
            <a:off x="4500562"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32</a:t>
            </a:r>
            <a:endParaRPr lang="zh-CN" altLang="en-US" sz="2000" b="0">
              <a:solidFill>
                <a:srgbClr val="0000FF"/>
              </a:solidFill>
              <a:latin typeface="Consolas" pitchFamily="49" charset="0"/>
              <a:cs typeface="Consolas" pitchFamily="49" charset="0"/>
            </a:endParaRPr>
          </a:p>
        </p:txBody>
      </p:sp>
      <p:sp>
        <p:nvSpPr>
          <p:cNvPr id="47" name="TextBox 46"/>
          <p:cNvSpPr txBox="1"/>
          <p:nvPr/>
        </p:nvSpPr>
        <p:spPr>
          <a:xfrm>
            <a:off x="5072066"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4</a:t>
            </a:r>
            <a:endParaRPr lang="zh-CN" altLang="en-US" sz="2000" b="0">
              <a:solidFill>
                <a:srgbClr val="0000FF"/>
              </a:solidFill>
              <a:latin typeface="Consolas" pitchFamily="49" charset="0"/>
              <a:cs typeface="Consolas" pitchFamily="49" charset="0"/>
            </a:endParaRPr>
          </a:p>
        </p:txBody>
      </p:sp>
      <p:sp>
        <p:nvSpPr>
          <p:cNvPr id="48" name="TextBox 47"/>
          <p:cNvSpPr txBox="1"/>
          <p:nvPr/>
        </p:nvSpPr>
        <p:spPr>
          <a:xfrm>
            <a:off x="5572132"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74</a:t>
            </a:r>
            <a:endParaRPr lang="zh-CN" altLang="en-US" sz="2000" b="0">
              <a:solidFill>
                <a:srgbClr val="0000FF"/>
              </a:solidFill>
              <a:latin typeface="Consolas" pitchFamily="49" charset="0"/>
              <a:cs typeface="Consolas" pitchFamily="49" charset="0"/>
            </a:endParaRPr>
          </a:p>
        </p:txBody>
      </p:sp>
      <p:sp>
        <p:nvSpPr>
          <p:cNvPr id="49" name="TextBox 48"/>
          <p:cNvSpPr txBox="1"/>
          <p:nvPr/>
        </p:nvSpPr>
        <p:spPr>
          <a:xfrm>
            <a:off x="6143636"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67</a:t>
            </a:r>
            <a:endParaRPr lang="zh-CN" altLang="en-US" sz="2000" b="0">
              <a:solidFill>
                <a:srgbClr val="0000FF"/>
              </a:solidFill>
              <a:latin typeface="Consolas" pitchFamily="49" charset="0"/>
              <a:cs typeface="Consolas" pitchFamily="49" charset="0"/>
            </a:endParaRPr>
          </a:p>
        </p:txBody>
      </p:sp>
      <p:sp>
        <p:nvSpPr>
          <p:cNvPr id="50" name="TextBox 49"/>
          <p:cNvSpPr txBox="1"/>
          <p:nvPr/>
        </p:nvSpPr>
        <p:spPr>
          <a:xfrm>
            <a:off x="6715140"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60</a:t>
            </a:r>
            <a:endParaRPr lang="zh-CN" altLang="en-US" sz="2000" b="0">
              <a:solidFill>
                <a:srgbClr val="0000FF"/>
              </a:solidFill>
              <a:latin typeface="Consolas" pitchFamily="49" charset="0"/>
              <a:cs typeface="Consolas" pitchFamily="49" charset="0"/>
            </a:endParaRPr>
          </a:p>
        </p:txBody>
      </p:sp>
      <p:sp>
        <p:nvSpPr>
          <p:cNvPr id="51" name="TextBox 50"/>
          <p:cNvSpPr txBox="1"/>
          <p:nvPr/>
        </p:nvSpPr>
        <p:spPr>
          <a:xfrm>
            <a:off x="7286644" y="971928"/>
            <a:ext cx="357190" cy="338554"/>
          </a:xfrm>
          <a:prstGeom prst="rect">
            <a:avLst/>
          </a:prstGeom>
          <a:noFill/>
        </p:spPr>
        <p:txBody>
          <a:bodyPr wrap="square" lIns="0" rIns="0" rtlCol="0">
            <a:spAutoFit/>
          </a:bodyPr>
          <a:lstStyle/>
          <a:p>
            <a:pPr algn="l"/>
            <a:r>
              <a:rPr lang="en-US" altLang="zh-CN" sz="2000" b="0" smtClean="0">
                <a:solidFill>
                  <a:srgbClr val="0000FF"/>
                </a:solidFill>
                <a:latin typeface="Consolas" pitchFamily="49" charset="0"/>
                <a:cs typeface="Consolas" pitchFamily="49" charset="0"/>
              </a:rPr>
              <a:t>11</a:t>
            </a:r>
            <a:endParaRPr lang="zh-CN" altLang="en-US" sz="2000" b="0">
              <a:solidFill>
                <a:srgbClr val="0000FF"/>
              </a:solidFill>
              <a:latin typeface="Consolas" pitchFamily="49" charset="0"/>
              <a:cs typeface="Consolas" pitchFamily="49" charset="0"/>
            </a:endParaRPr>
          </a:p>
        </p:txBody>
      </p:sp>
      <p:sp>
        <p:nvSpPr>
          <p:cNvPr id="52" name="TextBox 51"/>
          <p:cNvSpPr txBox="1"/>
          <p:nvPr/>
        </p:nvSpPr>
        <p:spPr>
          <a:xfrm>
            <a:off x="6858016" y="3714752"/>
            <a:ext cx="1500198" cy="584775"/>
          </a:xfrm>
          <a:prstGeom prst="rect">
            <a:avLst/>
          </a:prstGeom>
          <a:noFill/>
        </p:spPr>
        <p:txBody>
          <a:bodyPr wrap="square" rtlCol="0">
            <a:spAutoFit/>
          </a:bodyPr>
          <a:lstStyle/>
          <a:p>
            <a:r>
              <a:rPr lang="zh-CN" altLang="en-US" sz="2000" smtClean="0">
                <a:solidFill>
                  <a:srgbClr val="0000FF"/>
                </a:solidFill>
                <a:latin typeface="仿宋" pitchFamily="49" charset="-122"/>
                <a:ea typeface="仿宋" pitchFamily="49" charset="-122"/>
                <a:cs typeface="Times New Roman" pitchFamily="18" charset="0"/>
              </a:rPr>
              <a:t>生成的二叉排序树</a:t>
            </a:r>
            <a:endParaRPr lang="zh-CN" altLang="en-US" sz="2000">
              <a:latin typeface="仿宋" pitchFamily="49" charset="-122"/>
              <a:ea typeface="仿宋" pitchFamily="49" charset="-122"/>
            </a:endParaRPr>
          </a:p>
        </p:txBody>
      </p:sp>
      <p:sp>
        <p:nvSpPr>
          <p:cNvPr id="53" name="左箭头 52"/>
          <p:cNvSpPr/>
          <p:nvPr/>
        </p:nvSpPr>
        <p:spPr>
          <a:xfrm>
            <a:off x="6429388" y="3857628"/>
            <a:ext cx="357190"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800"/>
          </a:p>
        </p:txBody>
      </p:sp>
      <p:pic>
        <p:nvPicPr>
          <p:cNvPr id="54" name="Picture 2"/>
          <p:cNvPicPr>
            <a:picLocks noChangeAspect="1" noChangeArrowheads="1"/>
          </p:cNvPicPr>
          <p:nvPr/>
        </p:nvPicPr>
        <p:blipFill>
          <a:blip r:embed="rId2" cstate="print"/>
          <a:srcRect/>
          <a:stretch>
            <a:fillRect/>
          </a:stretch>
        </p:blipFill>
        <p:spPr bwMode="auto">
          <a:xfrm>
            <a:off x="142844" y="0"/>
            <a:ext cx="928661" cy="1104040"/>
          </a:xfrm>
          <a:prstGeom prst="rect">
            <a:avLst/>
          </a:prstGeom>
          <a:noFill/>
          <a:ln w="9525">
            <a:noFill/>
            <a:miter lim="800000"/>
            <a:headEnd/>
            <a:tailEnd/>
          </a:ln>
        </p:spPr>
      </p:pic>
      <p:sp>
        <p:nvSpPr>
          <p:cNvPr id="67" name="灯片编号占位符 66"/>
          <p:cNvSpPr>
            <a:spLocks noGrp="1"/>
          </p:cNvSpPr>
          <p:nvPr>
            <p:ph type="sldNum" sz="quarter" idx="12"/>
          </p:nvPr>
        </p:nvSpPr>
        <p:spPr/>
        <p:txBody>
          <a:bodyPr/>
          <a:lstStyle/>
          <a:p>
            <a:fld id="{7AF016A1-9F15-429F-9EFD-84004B73C732}" type="slidenum">
              <a:rPr lang="en-US" altLang="zh-CN" smtClean="0"/>
              <a:pPr/>
              <a:t>44</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p:bldP spid="41" grpId="0"/>
      <p:bldP spid="42" grpId="0"/>
      <p:bldP spid="43" grpId="0"/>
      <p:bldP spid="44" grpId="0"/>
      <p:bldP spid="45" grpId="0"/>
      <p:bldP spid="46" grpId="0"/>
      <p:bldP spid="47" grpId="0"/>
      <p:bldP spid="48" grpId="0"/>
      <p:bldP spid="49" grpId="0"/>
      <p:bldP spid="50" grpId="0"/>
      <p:bldP spid="51" grpId="0"/>
      <p:bldP spid="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2143108" y="100010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18</a:t>
            </a:r>
            <a:endParaRPr lang="zh-CN" altLang="en-US" sz="1800" b="0">
              <a:solidFill>
                <a:srgbClr val="0000FF"/>
              </a:solidFill>
              <a:latin typeface="Consolas" pitchFamily="49" charset="0"/>
              <a:cs typeface="Consolas" pitchFamily="49" charset="0"/>
            </a:endParaRPr>
          </a:p>
        </p:txBody>
      </p:sp>
      <p:sp>
        <p:nvSpPr>
          <p:cNvPr id="29" name="椭圆 28"/>
          <p:cNvSpPr/>
          <p:nvPr/>
        </p:nvSpPr>
        <p:spPr>
          <a:xfrm>
            <a:off x="3428992" y="214290"/>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25</a:t>
            </a:r>
            <a:endParaRPr lang="zh-CN" altLang="en-US" sz="1800" b="0">
              <a:solidFill>
                <a:srgbClr val="0000FF"/>
              </a:solidFill>
              <a:latin typeface="Consolas" pitchFamily="49" charset="0"/>
              <a:cs typeface="Consolas" pitchFamily="49" charset="0"/>
            </a:endParaRPr>
          </a:p>
        </p:txBody>
      </p:sp>
      <p:sp>
        <p:nvSpPr>
          <p:cNvPr id="30" name="椭圆 29"/>
          <p:cNvSpPr/>
          <p:nvPr/>
        </p:nvSpPr>
        <p:spPr>
          <a:xfrm>
            <a:off x="1643042" y="185736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2</a:t>
            </a:r>
            <a:endParaRPr lang="zh-CN" altLang="en-US" sz="1800" b="0">
              <a:solidFill>
                <a:srgbClr val="0000FF"/>
              </a:solidFill>
              <a:latin typeface="Consolas" pitchFamily="49" charset="0"/>
              <a:cs typeface="Consolas" pitchFamily="49" charset="0"/>
            </a:endParaRPr>
          </a:p>
        </p:txBody>
      </p:sp>
      <p:sp>
        <p:nvSpPr>
          <p:cNvPr id="31" name="椭圆 30"/>
          <p:cNvSpPr/>
          <p:nvPr/>
        </p:nvSpPr>
        <p:spPr>
          <a:xfrm>
            <a:off x="2214546" y="2714620"/>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4</a:t>
            </a:r>
            <a:endParaRPr lang="zh-CN" altLang="en-US" sz="1800" b="0">
              <a:solidFill>
                <a:srgbClr val="0000FF"/>
              </a:solidFill>
              <a:latin typeface="Consolas" pitchFamily="49" charset="0"/>
              <a:cs typeface="Consolas" pitchFamily="49" charset="0"/>
            </a:endParaRPr>
          </a:p>
        </p:txBody>
      </p:sp>
      <p:sp>
        <p:nvSpPr>
          <p:cNvPr id="32" name="椭圆 31"/>
          <p:cNvSpPr/>
          <p:nvPr/>
        </p:nvSpPr>
        <p:spPr>
          <a:xfrm>
            <a:off x="2786050" y="350043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11</a:t>
            </a:r>
            <a:endParaRPr lang="zh-CN" altLang="en-US" sz="1800" b="0">
              <a:solidFill>
                <a:srgbClr val="0000FF"/>
              </a:solidFill>
              <a:latin typeface="Consolas" pitchFamily="49" charset="0"/>
              <a:cs typeface="Consolas" pitchFamily="49" charset="0"/>
            </a:endParaRPr>
          </a:p>
        </p:txBody>
      </p:sp>
      <p:sp>
        <p:nvSpPr>
          <p:cNvPr id="33" name="椭圆 32"/>
          <p:cNvSpPr/>
          <p:nvPr/>
        </p:nvSpPr>
        <p:spPr>
          <a:xfrm>
            <a:off x="4714876" y="1013171"/>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sp>
        <p:nvSpPr>
          <p:cNvPr id="34" name="椭圆 33"/>
          <p:cNvSpPr/>
          <p:nvPr/>
        </p:nvSpPr>
        <p:spPr>
          <a:xfrm>
            <a:off x="4214810" y="179898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39</a:t>
            </a:r>
            <a:endParaRPr lang="zh-CN" altLang="en-US" sz="1800" b="0">
              <a:solidFill>
                <a:srgbClr val="0000FF"/>
              </a:solidFill>
              <a:latin typeface="Consolas" pitchFamily="49" charset="0"/>
              <a:cs typeface="Consolas" pitchFamily="49" charset="0"/>
            </a:endParaRPr>
          </a:p>
        </p:txBody>
      </p:sp>
      <p:sp>
        <p:nvSpPr>
          <p:cNvPr id="35" name="椭圆 34"/>
          <p:cNvSpPr/>
          <p:nvPr/>
        </p:nvSpPr>
        <p:spPr>
          <a:xfrm>
            <a:off x="3786182" y="26562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32</a:t>
            </a:r>
            <a:endParaRPr lang="zh-CN" altLang="en-US" sz="1800" b="0">
              <a:solidFill>
                <a:srgbClr val="0000FF"/>
              </a:solidFill>
              <a:latin typeface="Consolas" pitchFamily="49" charset="0"/>
              <a:cs typeface="Consolas" pitchFamily="49" charset="0"/>
            </a:endParaRPr>
          </a:p>
        </p:txBody>
      </p:sp>
      <p:sp>
        <p:nvSpPr>
          <p:cNvPr id="36" name="椭圆 35"/>
          <p:cNvSpPr/>
          <p:nvPr/>
        </p:nvSpPr>
        <p:spPr>
          <a:xfrm>
            <a:off x="5357818" y="179898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53</a:t>
            </a:r>
            <a:endParaRPr lang="zh-CN" altLang="en-US" sz="1800" b="0">
              <a:solidFill>
                <a:srgbClr val="0000FF"/>
              </a:solidFill>
              <a:latin typeface="Consolas" pitchFamily="49" charset="0"/>
              <a:cs typeface="Consolas" pitchFamily="49" charset="0"/>
            </a:endParaRPr>
          </a:p>
        </p:txBody>
      </p:sp>
      <p:sp>
        <p:nvSpPr>
          <p:cNvPr id="37" name="椭圆 36"/>
          <p:cNvSpPr/>
          <p:nvPr/>
        </p:nvSpPr>
        <p:spPr>
          <a:xfrm>
            <a:off x="6000760" y="26562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sp>
        <p:nvSpPr>
          <p:cNvPr id="38" name="椭圆 37"/>
          <p:cNvSpPr/>
          <p:nvPr/>
        </p:nvSpPr>
        <p:spPr>
          <a:xfrm>
            <a:off x="5357818" y="337062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67</a:t>
            </a:r>
            <a:endParaRPr lang="zh-CN" altLang="en-US" sz="1800" b="0">
              <a:solidFill>
                <a:srgbClr val="0000FF"/>
              </a:solidFill>
              <a:latin typeface="Consolas" pitchFamily="49" charset="0"/>
              <a:cs typeface="Consolas" pitchFamily="49" charset="0"/>
            </a:endParaRPr>
          </a:p>
        </p:txBody>
      </p:sp>
      <p:sp>
        <p:nvSpPr>
          <p:cNvPr id="39" name="椭圆 38"/>
          <p:cNvSpPr/>
          <p:nvPr/>
        </p:nvSpPr>
        <p:spPr>
          <a:xfrm>
            <a:off x="4786314" y="4156443"/>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smtClean="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cxnSp>
        <p:nvCxnSpPr>
          <p:cNvPr id="40" name="直接连接符 39"/>
          <p:cNvCxnSpPr>
            <a:stCxn id="29" idx="2"/>
            <a:endCxn id="28" idx="7"/>
          </p:cNvCxnSpPr>
          <p:nvPr/>
        </p:nvCxnSpPr>
        <p:spPr>
          <a:xfrm rot="10800000" flipV="1">
            <a:off x="2481116" y="412289"/>
            <a:ext cx="947877" cy="6458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8" idx="3"/>
            <a:endCxn id="30" idx="0"/>
          </p:cNvCxnSpPr>
          <p:nvPr/>
        </p:nvCxnSpPr>
        <p:spPr>
          <a:xfrm rot="5400000">
            <a:off x="1761448" y="1417710"/>
            <a:ext cx="519249"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9" idx="6"/>
            <a:endCxn id="33" idx="1"/>
          </p:cNvCxnSpPr>
          <p:nvPr/>
        </p:nvCxnSpPr>
        <p:spPr>
          <a:xfrm>
            <a:off x="3824992" y="412290"/>
            <a:ext cx="947877" cy="6588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0" idx="5"/>
            <a:endCxn id="31" idx="1"/>
          </p:cNvCxnSpPr>
          <p:nvPr/>
        </p:nvCxnSpPr>
        <p:spPr>
          <a:xfrm rot="16200000" flipH="1">
            <a:off x="1838173" y="2338247"/>
            <a:ext cx="577242"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1" idx="5"/>
            <a:endCxn id="32" idx="1"/>
          </p:cNvCxnSpPr>
          <p:nvPr/>
        </p:nvCxnSpPr>
        <p:spPr>
          <a:xfrm rot="16200000" flipH="1">
            <a:off x="2445396" y="3159784"/>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3" idx="3"/>
            <a:endCxn id="34" idx="0"/>
          </p:cNvCxnSpPr>
          <p:nvPr/>
        </p:nvCxnSpPr>
        <p:spPr>
          <a:xfrm rot="5400000">
            <a:off x="4368935" y="1395054"/>
            <a:ext cx="447811"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3" idx="5"/>
            <a:endCxn id="36" idx="0"/>
          </p:cNvCxnSpPr>
          <p:nvPr/>
        </p:nvCxnSpPr>
        <p:spPr>
          <a:xfrm rot="16200000" flipH="1">
            <a:off x="5080445" y="1323615"/>
            <a:ext cx="447811" cy="50293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4" idx="3"/>
            <a:endCxn id="35" idx="0"/>
          </p:cNvCxnSpPr>
          <p:nvPr/>
        </p:nvCxnSpPr>
        <p:spPr>
          <a:xfrm rot="5400000">
            <a:off x="3868869" y="2252310"/>
            <a:ext cx="519249"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5"/>
            <a:endCxn id="37" idx="1"/>
          </p:cNvCxnSpPr>
          <p:nvPr/>
        </p:nvCxnSpPr>
        <p:spPr>
          <a:xfrm rot="16200000" flipH="1">
            <a:off x="5588668" y="2244153"/>
            <a:ext cx="577242"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7" idx="3"/>
            <a:endCxn id="38" idx="7"/>
          </p:cNvCxnSpPr>
          <p:nvPr/>
        </p:nvCxnSpPr>
        <p:spPr>
          <a:xfrm rot="5400000">
            <a:off x="5660106" y="3029971"/>
            <a:ext cx="434366"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8" idx="3"/>
            <a:endCxn id="39" idx="7"/>
          </p:cNvCxnSpPr>
          <p:nvPr/>
        </p:nvCxnSpPr>
        <p:spPr>
          <a:xfrm rot="5400000">
            <a:off x="5017164" y="3815789"/>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1" name="Text Box 3"/>
          <p:cNvSpPr txBox="1">
            <a:spLocks noChangeArrowheads="1"/>
          </p:cNvSpPr>
          <p:nvPr/>
        </p:nvSpPr>
        <p:spPr bwMode="auto">
          <a:xfrm>
            <a:off x="1000100" y="4786322"/>
            <a:ext cx="6215106" cy="400110"/>
          </a:xfrm>
          <a:prstGeom prst="rect">
            <a:avLst/>
          </a:prstGeom>
          <a:noFill/>
          <a:ln w="9525">
            <a:noFill/>
            <a:miter lim="800000"/>
            <a:headEnd/>
            <a:tailEnd/>
          </a:ln>
        </p:spPr>
        <p:txBody>
          <a:bodyPr wrap="square">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在</a:t>
            </a:r>
            <a:r>
              <a:rPr lang="zh-CN" altLang="en-US" sz="2000" dirty="0">
                <a:solidFill>
                  <a:srgbClr val="0000FF"/>
                </a:solidFill>
                <a:latin typeface="Consolas" pitchFamily="49" charset="0"/>
                <a:ea typeface="仿宋" pitchFamily="49" charset="-122"/>
                <a:cs typeface="Consolas" pitchFamily="49" charset="0"/>
              </a:rPr>
              <a:t>等概率的情况下，查找成功的平均查找长度为：</a:t>
            </a:r>
          </a:p>
        </p:txBody>
      </p:sp>
      <p:pic>
        <p:nvPicPr>
          <p:cNvPr id="63492" name="Picture 4"/>
          <p:cNvPicPr>
            <a:picLocks noChangeAspect="1" noChangeArrowheads="1"/>
          </p:cNvPicPr>
          <p:nvPr/>
        </p:nvPicPr>
        <p:blipFill>
          <a:blip r:embed="rId2" cstate="print"/>
          <a:srcRect/>
          <a:stretch>
            <a:fillRect/>
          </a:stretch>
        </p:blipFill>
        <p:spPr bwMode="auto">
          <a:xfrm>
            <a:off x="1071538" y="5286388"/>
            <a:ext cx="5667375" cy="704850"/>
          </a:xfrm>
          <a:prstGeom prst="rect">
            <a:avLst/>
          </a:prstGeom>
          <a:noFill/>
          <a:ln w="9525">
            <a:noFill/>
            <a:miter lim="800000"/>
            <a:headEnd/>
            <a:tailEnd/>
          </a:ln>
        </p:spPr>
      </p:pic>
      <p:sp>
        <p:nvSpPr>
          <p:cNvPr id="54" name="TextBox 53"/>
          <p:cNvSpPr txBox="1"/>
          <p:nvPr/>
        </p:nvSpPr>
        <p:spPr>
          <a:xfrm>
            <a:off x="928662" y="202148"/>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1</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55" name="TextBox 54"/>
          <p:cNvSpPr txBox="1"/>
          <p:nvPr/>
        </p:nvSpPr>
        <p:spPr>
          <a:xfrm>
            <a:off x="928662" y="1000108"/>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2</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56" name="TextBox 55"/>
          <p:cNvSpPr txBox="1"/>
          <p:nvPr/>
        </p:nvSpPr>
        <p:spPr>
          <a:xfrm>
            <a:off x="928662" y="1916660"/>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3</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57" name="TextBox 56"/>
          <p:cNvSpPr txBox="1"/>
          <p:nvPr/>
        </p:nvSpPr>
        <p:spPr>
          <a:xfrm>
            <a:off x="928662" y="2761774"/>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4</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58" name="TextBox 57"/>
          <p:cNvSpPr txBox="1"/>
          <p:nvPr/>
        </p:nvSpPr>
        <p:spPr>
          <a:xfrm>
            <a:off x="928662" y="3559734"/>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5</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59" name="TextBox 58"/>
          <p:cNvSpPr txBox="1"/>
          <p:nvPr/>
        </p:nvSpPr>
        <p:spPr>
          <a:xfrm>
            <a:off x="928662" y="4202676"/>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6</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64" name="灯片编号占位符 63"/>
          <p:cNvSpPr>
            <a:spLocks noGrp="1"/>
          </p:cNvSpPr>
          <p:nvPr>
            <p:ph type="sldNum" sz="quarter" idx="12"/>
          </p:nvPr>
        </p:nvSpPr>
        <p:spPr/>
        <p:txBody>
          <a:bodyPr/>
          <a:lstStyle/>
          <a:p>
            <a:fld id="{7AF016A1-9F15-429F-9EFD-84004B73C732}" type="slidenum">
              <a:rPr lang="en-US" altLang="zh-CN" smtClean="0"/>
              <a:pPr/>
              <a:t>45</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357422" y="8814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18</a:t>
            </a:r>
            <a:endParaRPr lang="zh-CN" altLang="en-US" sz="1800" b="0">
              <a:solidFill>
                <a:srgbClr val="0000FF"/>
              </a:solidFill>
              <a:latin typeface="Consolas" pitchFamily="49" charset="0"/>
              <a:cs typeface="Consolas" pitchFamily="49" charset="0"/>
            </a:endParaRPr>
          </a:p>
        </p:txBody>
      </p:sp>
      <p:sp>
        <p:nvSpPr>
          <p:cNvPr id="5" name="椭圆 4"/>
          <p:cNvSpPr/>
          <p:nvPr/>
        </p:nvSpPr>
        <p:spPr>
          <a:xfrm>
            <a:off x="3663402" y="15591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25</a:t>
            </a:r>
            <a:endParaRPr lang="zh-CN" altLang="en-US" sz="1800" b="0">
              <a:solidFill>
                <a:srgbClr val="0000FF"/>
              </a:solidFill>
              <a:latin typeface="Consolas" pitchFamily="49" charset="0"/>
              <a:cs typeface="Consolas" pitchFamily="49" charset="0"/>
            </a:endParaRPr>
          </a:p>
        </p:txBody>
      </p:sp>
      <p:sp>
        <p:nvSpPr>
          <p:cNvPr id="6" name="椭圆 5"/>
          <p:cNvSpPr/>
          <p:nvPr/>
        </p:nvSpPr>
        <p:spPr>
          <a:xfrm>
            <a:off x="1857356" y="169850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2</a:t>
            </a:r>
            <a:endParaRPr lang="zh-CN" altLang="en-US" sz="1800" b="0">
              <a:solidFill>
                <a:srgbClr val="0000FF"/>
              </a:solidFill>
              <a:latin typeface="Consolas" pitchFamily="49" charset="0"/>
              <a:cs typeface="Consolas" pitchFamily="49" charset="0"/>
            </a:endParaRPr>
          </a:p>
        </p:txBody>
      </p:sp>
      <p:sp>
        <p:nvSpPr>
          <p:cNvPr id="7" name="椭圆 6"/>
          <p:cNvSpPr/>
          <p:nvPr/>
        </p:nvSpPr>
        <p:spPr>
          <a:xfrm>
            <a:off x="2428860" y="2445237"/>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4</a:t>
            </a:r>
            <a:endParaRPr lang="zh-CN" altLang="en-US" sz="1800" b="0">
              <a:solidFill>
                <a:srgbClr val="0000FF"/>
              </a:solidFill>
              <a:latin typeface="Consolas" pitchFamily="49" charset="0"/>
              <a:cs typeface="Consolas" pitchFamily="49" charset="0"/>
            </a:endParaRPr>
          </a:p>
        </p:txBody>
      </p:sp>
      <p:sp>
        <p:nvSpPr>
          <p:cNvPr id="8" name="椭圆 7"/>
          <p:cNvSpPr/>
          <p:nvPr/>
        </p:nvSpPr>
        <p:spPr>
          <a:xfrm>
            <a:off x="3000364" y="323105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11</a:t>
            </a:r>
            <a:endParaRPr lang="zh-CN" altLang="en-US" sz="1800" b="0">
              <a:solidFill>
                <a:srgbClr val="0000FF"/>
              </a:solidFill>
              <a:latin typeface="Consolas" pitchFamily="49" charset="0"/>
              <a:cs typeface="Consolas" pitchFamily="49" charset="0"/>
            </a:endParaRPr>
          </a:p>
        </p:txBody>
      </p:sp>
      <p:sp>
        <p:nvSpPr>
          <p:cNvPr id="9" name="椭圆 8"/>
          <p:cNvSpPr/>
          <p:nvPr/>
        </p:nvSpPr>
        <p:spPr>
          <a:xfrm>
            <a:off x="4969382" y="8814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sp>
        <p:nvSpPr>
          <p:cNvPr id="10" name="椭圆 9"/>
          <p:cNvSpPr/>
          <p:nvPr/>
        </p:nvSpPr>
        <p:spPr>
          <a:xfrm>
            <a:off x="4429124" y="1627071"/>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39</a:t>
            </a:r>
            <a:endParaRPr lang="zh-CN" altLang="en-US" sz="1800" b="0">
              <a:solidFill>
                <a:srgbClr val="0000FF"/>
              </a:solidFill>
              <a:latin typeface="Consolas" pitchFamily="49" charset="0"/>
              <a:cs typeface="Consolas" pitchFamily="49" charset="0"/>
            </a:endParaRPr>
          </a:p>
        </p:txBody>
      </p:sp>
      <p:sp>
        <p:nvSpPr>
          <p:cNvPr id="11" name="椭圆 10"/>
          <p:cNvSpPr/>
          <p:nvPr/>
        </p:nvSpPr>
        <p:spPr>
          <a:xfrm>
            <a:off x="4000496" y="237379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32</a:t>
            </a:r>
            <a:endParaRPr lang="zh-CN" altLang="en-US" sz="1800" b="0">
              <a:solidFill>
                <a:srgbClr val="0000FF"/>
              </a:solidFill>
              <a:latin typeface="Consolas" pitchFamily="49" charset="0"/>
              <a:cs typeface="Consolas" pitchFamily="49" charset="0"/>
            </a:endParaRPr>
          </a:p>
        </p:txBody>
      </p:sp>
      <p:sp>
        <p:nvSpPr>
          <p:cNvPr id="12" name="椭圆 11"/>
          <p:cNvSpPr/>
          <p:nvPr/>
        </p:nvSpPr>
        <p:spPr>
          <a:xfrm>
            <a:off x="5676198" y="1627071"/>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53</a:t>
            </a:r>
            <a:endParaRPr lang="zh-CN" altLang="en-US" sz="1800" b="0">
              <a:solidFill>
                <a:srgbClr val="0000FF"/>
              </a:solidFill>
              <a:latin typeface="Consolas" pitchFamily="49" charset="0"/>
              <a:cs typeface="Consolas" pitchFamily="49" charset="0"/>
            </a:endParaRPr>
          </a:p>
        </p:txBody>
      </p:sp>
      <p:sp>
        <p:nvSpPr>
          <p:cNvPr id="13" name="椭圆 12"/>
          <p:cNvSpPr/>
          <p:nvPr/>
        </p:nvSpPr>
        <p:spPr>
          <a:xfrm>
            <a:off x="6215074" y="237379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sp>
        <p:nvSpPr>
          <p:cNvPr id="14" name="椭圆 13"/>
          <p:cNvSpPr/>
          <p:nvPr/>
        </p:nvSpPr>
        <p:spPr>
          <a:xfrm>
            <a:off x="5572132" y="308817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67</a:t>
            </a:r>
            <a:endParaRPr lang="zh-CN" altLang="en-US" sz="1800" b="0">
              <a:solidFill>
                <a:srgbClr val="0000FF"/>
              </a:solidFill>
              <a:latin typeface="Consolas" pitchFamily="49" charset="0"/>
              <a:cs typeface="Consolas" pitchFamily="49" charset="0"/>
            </a:endParaRPr>
          </a:p>
        </p:txBody>
      </p:sp>
      <p:sp>
        <p:nvSpPr>
          <p:cNvPr id="15" name="椭圆 14"/>
          <p:cNvSpPr/>
          <p:nvPr/>
        </p:nvSpPr>
        <p:spPr>
          <a:xfrm>
            <a:off x="5000628" y="3873997"/>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smtClean="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cxnSp>
        <p:nvCxnSpPr>
          <p:cNvPr id="16" name="直接连接符 15"/>
          <p:cNvCxnSpPr>
            <a:stCxn id="5" idx="2"/>
            <a:endCxn id="3" idx="7"/>
          </p:cNvCxnSpPr>
          <p:nvPr/>
        </p:nvCxnSpPr>
        <p:spPr>
          <a:xfrm rot="10800000" flipV="1">
            <a:off x="2695430" y="353914"/>
            <a:ext cx="967973" cy="58552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3"/>
            <a:endCxn id="6" idx="0"/>
          </p:cNvCxnSpPr>
          <p:nvPr/>
        </p:nvCxnSpPr>
        <p:spPr>
          <a:xfrm rot="5400000">
            <a:off x="1995858" y="1278951"/>
            <a:ext cx="479057"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6"/>
            <a:endCxn id="9" idx="1"/>
          </p:cNvCxnSpPr>
          <p:nvPr/>
        </p:nvCxnSpPr>
        <p:spPr>
          <a:xfrm>
            <a:off x="4059402" y="353915"/>
            <a:ext cx="967973" cy="58552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5"/>
            <a:endCxn id="7" idx="1"/>
          </p:cNvCxnSpPr>
          <p:nvPr/>
        </p:nvCxnSpPr>
        <p:spPr>
          <a:xfrm rot="16200000" flipH="1">
            <a:off x="2107751" y="2124128"/>
            <a:ext cx="46671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 idx="5"/>
            <a:endCxn id="8" idx="1"/>
          </p:cNvCxnSpPr>
          <p:nvPr/>
        </p:nvCxnSpPr>
        <p:spPr>
          <a:xfrm rot="16200000" flipH="1">
            <a:off x="2659710" y="2890401"/>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3"/>
            <a:endCxn id="10" idx="0"/>
          </p:cNvCxnSpPr>
          <p:nvPr/>
        </p:nvCxnSpPr>
        <p:spPr>
          <a:xfrm rot="5400000">
            <a:off x="4623441" y="1223136"/>
            <a:ext cx="407619" cy="4002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9" idx="5"/>
            <a:endCxn id="12" idx="0"/>
          </p:cNvCxnSpPr>
          <p:nvPr/>
        </p:nvCxnSpPr>
        <p:spPr>
          <a:xfrm rot="16200000" flipH="1">
            <a:off x="5386984" y="1139856"/>
            <a:ext cx="407619" cy="5668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3"/>
            <a:endCxn id="11" idx="0"/>
          </p:cNvCxnSpPr>
          <p:nvPr/>
        </p:nvCxnSpPr>
        <p:spPr>
          <a:xfrm rot="5400000">
            <a:off x="4138447" y="2025128"/>
            <a:ext cx="408721"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5"/>
            <a:endCxn id="13" idx="1"/>
          </p:cNvCxnSpPr>
          <p:nvPr/>
        </p:nvCxnSpPr>
        <p:spPr>
          <a:xfrm rot="16200000" flipH="1">
            <a:off x="5910279" y="2069004"/>
            <a:ext cx="466714" cy="2588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3"/>
            <a:endCxn id="14" idx="7"/>
          </p:cNvCxnSpPr>
          <p:nvPr/>
        </p:nvCxnSpPr>
        <p:spPr>
          <a:xfrm rot="5400000">
            <a:off x="5874420" y="2747525"/>
            <a:ext cx="434366"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4" idx="3"/>
            <a:endCxn id="15" idx="7"/>
          </p:cNvCxnSpPr>
          <p:nvPr/>
        </p:nvCxnSpPr>
        <p:spPr>
          <a:xfrm rot="5400000">
            <a:off x="5231478" y="3533343"/>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2" name="组合 54"/>
          <p:cNvGrpSpPr/>
          <p:nvPr/>
        </p:nvGrpSpPr>
        <p:grpSpPr>
          <a:xfrm>
            <a:off x="1428728" y="1219451"/>
            <a:ext cx="5562116" cy="3733149"/>
            <a:chOff x="1428728" y="1219451"/>
            <a:chExt cx="5562116" cy="3733149"/>
          </a:xfrm>
        </p:grpSpPr>
        <p:sp>
          <p:nvSpPr>
            <p:cNvPr id="28" name="矩形 27"/>
            <p:cNvSpPr/>
            <p:nvPr/>
          </p:nvSpPr>
          <p:spPr>
            <a:xfrm>
              <a:off x="1428728" y="2588113"/>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29" name="矩形 28"/>
            <p:cNvSpPr/>
            <p:nvPr/>
          </p:nvSpPr>
          <p:spPr>
            <a:xfrm>
              <a:off x="2071670" y="3303595"/>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0" name="矩形 29"/>
            <p:cNvSpPr/>
            <p:nvPr/>
          </p:nvSpPr>
          <p:spPr>
            <a:xfrm>
              <a:off x="4901968" y="244523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1" name="矩形 30"/>
            <p:cNvSpPr/>
            <p:nvPr/>
          </p:nvSpPr>
          <p:spPr>
            <a:xfrm>
              <a:off x="5357818" y="244523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2" name="矩形 31"/>
            <p:cNvSpPr/>
            <p:nvPr/>
          </p:nvSpPr>
          <p:spPr>
            <a:xfrm>
              <a:off x="6705092" y="3150671"/>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3" name="矩形 32"/>
            <p:cNvSpPr/>
            <p:nvPr/>
          </p:nvSpPr>
          <p:spPr>
            <a:xfrm>
              <a:off x="6105264" y="388514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4" name="矩形 33"/>
            <p:cNvSpPr/>
            <p:nvPr/>
          </p:nvSpPr>
          <p:spPr>
            <a:xfrm>
              <a:off x="2714612" y="3986729"/>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5" name="矩形 34"/>
            <p:cNvSpPr/>
            <p:nvPr/>
          </p:nvSpPr>
          <p:spPr>
            <a:xfrm>
              <a:off x="3428992" y="3986729"/>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cxnSp>
          <p:nvCxnSpPr>
            <p:cNvPr id="36" name="直接连接符 35"/>
            <p:cNvCxnSpPr>
              <a:stCxn id="8" idx="3"/>
              <a:endCxn id="34" idx="0"/>
            </p:cNvCxnSpPr>
            <p:nvPr/>
          </p:nvCxnSpPr>
          <p:spPr>
            <a:xfrm rot="5400000">
              <a:off x="2749090" y="3677461"/>
              <a:ext cx="417667" cy="20086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5"/>
              <a:endCxn id="35" idx="0"/>
            </p:cNvCxnSpPr>
            <p:nvPr/>
          </p:nvCxnSpPr>
          <p:spPr>
            <a:xfrm rot="16200000" flipH="1">
              <a:off x="3246286" y="3661146"/>
              <a:ext cx="417667" cy="233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6" idx="3"/>
              <a:endCxn id="28" idx="0"/>
            </p:cNvCxnSpPr>
            <p:nvPr/>
          </p:nvCxnSpPr>
          <p:spPr>
            <a:xfrm rot="5400000">
              <a:off x="1467679" y="2140442"/>
              <a:ext cx="551597" cy="3437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5"/>
              <a:endCxn id="30" idx="0"/>
            </p:cNvCxnSpPr>
            <p:nvPr/>
          </p:nvCxnSpPr>
          <p:spPr>
            <a:xfrm rot="16200000" flipH="1">
              <a:off x="4665908" y="2066300"/>
              <a:ext cx="480159" cy="27771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2" idx="3"/>
              <a:endCxn id="31" idx="0"/>
            </p:cNvCxnSpPr>
            <p:nvPr/>
          </p:nvCxnSpPr>
          <p:spPr>
            <a:xfrm rot="5400000">
              <a:off x="5377364" y="2088409"/>
              <a:ext cx="480159" cy="233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3" idx="5"/>
              <a:endCxn id="32" idx="0"/>
            </p:cNvCxnSpPr>
            <p:nvPr/>
          </p:nvCxnSpPr>
          <p:spPr>
            <a:xfrm rot="16200000" flipH="1">
              <a:off x="6481092" y="2783794"/>
              <a:ext cx="438865" cy="29488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5"/>
              <a:endCxn id="33" idx="0"/>
            </p:cNvCxnSpPr>
            <p:nvPr/>
          </p:nvCxnSpPr>
          <p:spPr>
            <a:xfrm rot="16200000" flipH="1">
              <a:off x="5849659" y="3486665"/>
              <a:ext cx="458961" cy="33800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928926" y="176994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cxnSp>
          <p:nvCxnSpPr>
            <p:cNvPr id="44" name="直接连接符 43"/>
            <p:cNvCxnSpPr>
              <a:stCxn id="3" idx="5"/>
              <a:endCxn id="43" idx="0"/>
            </p:cNvCxnSpPr>
            <p:nvPr/>
          </p:nvCxnSpPr>
          <p:spPr>
            <a:xfrm rot="16200000" flipH="1">
              <a:off x="2608368" y="1306512"/>
              <a:ext cx="550495" cy="37637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7" idx="3"/>
              <a:endCxn id="29" idx="0"/>
            </p:cNvCxnSpPr>
            <p:nvPr/>
          </p:nvCxnSpPr>
          <p:spPr>
            <a:xfrm rot="5400000">
              <a:off x="2090525" y="2907266"/>
              <a:ext cx="520351" cy="27230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714744" y="3212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47" name="矩形 46"/>
            <p:cNvSpPr/>
            <p:nvPr/>
          </p:nvSpPr>
          <p:spPr>
            <a:xfrm>
              <a:off x="4448310" y="3212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cxnSp>
          <p:nvCxnSpPr>
            <p:cNvPr id="48" name="直接连接符 47"/>
            <p:cNvCxnSpPr>
              <a:stCxn id="11" idx="3"/>
              <a:endCxn id="46" idx="0"/>
            </p:cNvCxnSpPr>
            <p:nvPr/>
          </p:nvCxnSpPr>
          <p:spPr>
            <a:xfrm rot="5400000">
              <a:off x="3707534" y="2861893"/>
              <a:ext cx="501042" cy="20086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5"/>
              <a:endCxn id="47" idx="0"/>
            </p:cNvCxnSpPr>
            <p:nvPr/>
          </p:nvCxnSpPr>
          <p:spPr>
            <a:xfrm rot="16200000" flipH="1">
              <a:off x="4214323" y="2835985"/>
              <a:ext cx="501042" cy="2526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714876" y="4666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51" name="矩形 50"/>
            <p:cNvSpPr/>
            <p:nvPr/>
          </p:nvSpPr>
          <p:spPr>
            <a:xfrm>
              <a:off x="5429256" y="4666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cxnSp>
          <p:nvCxnSpPr>
            <p:cNvPr id="52" name="直接连接符 51"/>
            <p:cNvCxnSpPr>
              <a:stCxn id="15" idx="3"/>
              <a:endCxn id="50" idx="0"/>
            </p:cNvCxnSpPr>
            <p:nvPr/>
          </p:nvCxnSpPr>
          <p:spPr>
            <a:xfrm rot="5400000">
              <a:off x="4730765" y="4338992"/>
              <a:ext cx="454844" cy="20086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5" idx="5"/>
              <a:endCxn id="51" idx="0"/>
            </p:cNvCxnSpPr>
            <p:nvPr/>
          </p:nvCxnSpPr>
          <p:spPr>
            <a:xfrm rot="16200000" flipH="1">
              <a:off x="5227961" y="4322677"/>
              <a:ext cx="454844" cy="233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54" name="Text Box 5"/>
          <p:cNvSpPr txBox="1">
            <a:spLocks noChangeArrowheads="1"/>
          </p:cNvSpPr>
          <p:nvPr/>
        </p:nvSpPr>
        <p:spPr bwMode="auto">
          <a:xfrm>
            <a:off x="1071538" y="5286388"/>
            <a:ext cx="6429420" cy="400110"/>
          </a:xfrm>
          <a:prstGeom prst="rect">
            <a:avLst/>
          </a:prstGeom>
          <a:noFill/>
          <a:ln w="9525">
            <a:noFill/>
            <a:miter lim="800000"/>
            <a:headEnd/>
            <a:tailEnd/>
          </a:ln>
        </p:spPr>
        <p:txBody>
          <a:bodyPr wrap="square">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在</a:t>
            </a:r>
            <a:r>
              <a:rPr lang="zh-CN" altLang="en-US" sz="2000" dirty="0">
                <a:solidFill>
                  <a:srgbClr val="0000FF"/>
                </a:solidFill>
                <a:latin typeface="Consolas" pitchFamily="49" charset="0"/>
                <a:ea typeface="仿宋" pitchFamily="49" charset="-122"/>
                <a:cs typeface="Consolas" pitchFamily="49" charset="0"/>
              </a:rPr>
              <a:t>等概率的情况下，查找不成功的平均查找长度为：</a:t>
            </a:r>
          </a:p>
        </p:txBody>
      </p:sp>
      <p:pic>
        <p:nvPicPr>
          <p:cNvPr id="64514" name="Picture 2"/>
          <p:cNvPicPr>
            <a:picLocks noChangeAspect="1" noChangeArrowheads="1"/>
          </p:cNvPicPr>
          <p:nvPr/>
        </p:nvPicPr>
        <p:blipFill>
          <a:blip r:embed="rId2" cstate="print"/>
          <a:srcRect/>
          <a:stretch>
            <a:fillRect/>
          </a:stretch>
        </p:blipFill>
        <p:spPr bwMode="auto">
          <a:xfrm>
            <a:off x="1643042" y="5786454"/>
            <a:ext cx="5181600" cy="733425"/>
          </a:xfrm>
          <a:prstGeom prst="rect">
            <a:avLst/>
          </a:prstGeom>
          <a:noFill/>
          <a:ln w="9525">
            <a:noFill/>
            <a:miter lim="800000"/>
            <a:headEnd/>
            <a:tailEnd/>
          </a:ln>
        </p:spPr>
      </p:pic>
      <p:sp>
        <p:nvSpPr>
          <p:cNvPr id="56" name="TextBox 55"/>
          <p:cNvSpPr txBox="1"/>
          <p:nvPr/>
        </p:nvSpPr>
        <p:spPr>
          <a:xfrm>
            <a:off x="714348" y="142852"/>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1</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58" name="TextBox 57"/>
          <p:cNvSpPr txBox="1"/>
          <p:nvPr/>
        </p:nvSpPr>
        <p:spPr>
          <a:xfrm>
            <a:off x="714348" y="857232"/>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2</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59" name="TextBox 58"/>
          <p:cNvSpPr txBox="1"/>
          <p:nvPr/>
        </p:nvSpPr>
        <p:spPr>
          <a:xfrm>
            <a:off x="714348" y="1714488"/>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3</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60" name="TextBox 59"/>
          <p:cNvSpPr txBox="1"/>
          <p:nvPr/>
        </p:nvSpPr>
        <p:spPr>
          <a:xfrm>
            <a:off x="714348" y="2571744"/>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4</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61" name="TextBox 60"/>
          <p:cNvSpPr txBox="1"/>
          <p:nvPr/>
        </p:nvSpPr>
        <p:spPr>
          <a:xfrm>
            <a:off x="714348" y="3345420"/>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5</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62" name="TextBox 61"/>
          <p:cNvSpPr txBox="1"/>
          <p:nvPr/>
        </p:nvSpPr>
        <p:spPr>
          <a:xfrm>
            <a:off x="714348" y="4000504"/>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6</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63" name="TextBox 62"/>
          <p:cNvSpPr txBox="1"/>
          <p:nvPr/>
        </p:nvSpPr>
        <p:spPr>
          <a:xfrm>
            <a:off x="714348" y="4662496"/>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ea typeface="仿宋" pitchFamily="49" charset="-122"/>
                <a:cs typeface="Consolas" pitchFamily="49" charset="0"/>
              </a:rPr>
              <a:t>7</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68" name="灯片编号占位符 67"/>
          <p:cNvSpPr>
            <a:spLocks noGrp="1"/>
          </p:cNvSpPr>
          <p:nvPr>
            <p:ph type="sldNum" sz="quarter" idx="12"/>
          </p:nvPr>
        </p:nvSpPr>
        <p:spPr/>
        <p:txBody>
          <a:bodyPr/>
          <a:lstStyle/>
          <a:p>
            <a:fld id="{7AF016A1-9F15-429F-9EFD-84004B73C732}" type="slidenum">
              <a:rPr lang="en-US" altLang="zh-CN" smtClean="0"/>
              <a:pPr/>
              <a:t>46</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1107170"/>
            <a:ext cx="8643998" cy="19646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一个</a:t>
            </a:r>
            <a:r>
              <a:rPr lang="zh-CN" altLang="zh-CN" sz="2000" smtClean="0">
                <a:solidFill>
                  <a:srgbClr val="FF0000"/>
                </a:solidFill>
                <a:latin typeface="Consolas" pitchFamily="49" charset="0"/>
                <a:ea typeface="仿宋" pitchFamily="49" charset="-122"/>
                <a:cs typeface="Consolas" pitchFamily="49" charset="0"/>
              </a:rPr>
              <a:t>关键字集合</a:t>
            </a:r>
            <a:r>
              <a:rPr lang="zh-CN" altLang="zh-CN" sz="2000" smtClean="0">
                <a:solidFill>
                  <a:srgbClr val="0000FF"/>
                </a:solidFill>
                <a:latin typeface="Consolas" pitchFamily="49" charset="0"/>
                <a:ea typeface="仿宋" pitchFamily="49" charset="-122"/>
                <a:cs typeface="Consolas" pitchFamily="49" charset="0"/>
              </a:rPr>
              <a:t>可以有多个</a:t>
            </a:r>
            <a:r>
              <a:rPr lang="zh-CN" altLang="zh-CN" sz="2000" smtClean="0">
                <a:solidFill>
                  <a:srgbClr val="FF0000"/>
                </a:solidFill>
                <a:latin typeface="Consolas" pitchFamily="49" charset="0"/>
                <a:ea typeface="仿宋" pitchFamily="49" charset="-122"/>
                <a:cs typeface="Consolas" pitchFamily="49" charset="0"/>
              </a:rPr>
              <a:t>不同顺序的关键字序列</a:t>
            </a:r>
            <a:r>
              <a:rPr lang="zh-CN" altLang="zh-CN" sz="2000" smtClean="0">
                <a:solidFill>
                  <a:srgbClr val="0000FF"/>
                </a:solidFill>
                <a:latin typeface="Consolas" pitchFamily="49" charset="0"/>
                <a:ea typeface="仿宋" pitchFamily="49" charset="-122"/>
                <a:cs typeface="Consolas" pitchFamily="49" charset="0"/>
              </a:rPr>
              <a:t>，对于不同的关键字序列，</a:t>
            </a:r>
            <a:r>
              <a:rPr lang="en-US" altLang="zh-CN" sz="2000" smtClean="0">
                <a:solidFill>
                  <a:srgbClr val="0000FF"/>
                </a:solidFill>
                <a:latin typeface="Consolas" pitchFamily="49" charset="0"/>
                <a:ea typeface="仿宋" pitchFamily="49" charset="-122"/>
                <a:cs typeface="Consolas" pitchFamily="49" charset="0"/>
              </a:rPr>
              <a:t>CreateBST()</a:t>
            </a:r>
            <a:r>
              <a:rPr lang="zh-CN" altLang="zh-CN" sz="2000" smtClean="0">
                <a:solidFill>
                  <a:srgbClr val="0000FF"/>
                </a:solidFill>
                <a:latin typeface="Consolas" pitchFamily="49" charset="0"/>
                <a:ea typeface="仿宋" pitchFamily="49" charset="-122"/>
                <a:cs typeface="Consolas" pitchFamily="49" charset="0"/>
              </a:rPr>
              <a:t>算法创建的二叉排序树可能不同。</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例如，关键字序列为（</a:t>
            </a:r>
            <a:r>
              <a:rPr lang="en-US" altLang="zh-CN" sz="2000" smtClean="0">
                <a:solidFill>
                  <a:srgbClr val="0000FF"/>
                </a:solidFill>
                <a:latin typeface="Consolas" pitchFamily="49" charset="0"/>
                <a:ea typeface="仿宋" pitchFamily="49" charset="-122"/>
                <a:cs typeface="Consolas" pitchFamily="49" charset="0"/>
              </a:rPr>
              <a:t>5</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6</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7</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），创建的二叉排序树如图</a:t>
            </a:r>
            <a:r>
              <a:rPr lang="en-US" altLang="zh-CN" sz="2000"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所示。若关键字序列为（</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5</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6</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7</a:t>
            </a:r>
            <a:r>
              <a:rPr lang="zh-CN" altLang="zh-CN" sz="2000" smtClean="0">
                <a:solidFill>
                  <a:srgbClr val="0000FF"/>
                </a:solidFill>
                <a:latin typeface="Consolas" pitchFamily="49" charset="0"/>
                <a:ea typeface="仿宋" pitchFamily="49" charset="-122"/>
                <a:cs typeface="Consolas" pitchFamily="49" charset="0"/>
              </a:rPr>
              <a:t>），创建的二叉排序树如图</a:t>
            </a:r>
            <a:r>
              <a:rPr lang="en-US" altLang="zh-CN" sz="2000" smtClean="0">
                <a:solidFill>
                  <a:srgbClr val="0000FF"/>
                </a:solidFill>
                <a:latin typeface="Consolas" pitchFamily="49" charset="0"/>
                <a:ea typeface="仿宋" pitchFamily="49" charset="-122"/>
                <a:cs typeface="Consolas" pitchFamily="49" charset="0"/>
              </a:rPr>
              <a:t>(b)</a:t>
            </a:r>
            <a:r>
              <a:rPr lang="zh-CN" altLang="zh-CN" sz="2000" smtClean="0">
                <a:solidFill>
                  <a:srgbClr val="0000FF"/>
                </a:solidFill>
                <a:latin typeface="Consolas" pitchFamily="49" charset="0"/>
                <a:ea typeface="仿宋" pitchFamily="49" charset="-122"/>
                <a:cs typeface="Consolas" pitchFamily="49" charset="0"/>
              </a:rPr>
              <a:t>所示。</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34841"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31"/>
          <p:cNvGrpSpPr/>
          <p:nvPr/>
        </p:nvGrpSpPr>
        <p:grpSpPr>
          <a:xfrm>
            <a:off x="4482750" y="3143248"/>
            <a:ext cx="2285364" cy="3071834"/>
            <a:chOff x="5572784" y="3071810"/>
            <a:chExt cx="1785298" cy="2571768"/>
          </a:xfrm>
        </p:grpSpPr>
        <p:sp>
          <p:nvSpPr>
            <p:cNvPr id="34839" name="AutoShape 23"/>
            <p:cNvSpPr>
              <a:spLocks noChangeShapeType="1"/>
            </p:cNvSpPr>
            <p:nvPr/>
          </p:nvSpPr>
          <p:spPr bwMode="auto">
            <a:xfrm>
              <a:off x="5831298" y="3307128"/>
              <a:ext cx="1268271" cy="1642361"/>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28" name="Oval 12"/>
            <p:cNvSpPr>
              <a:spLocks noChangeArrowheads="1"/>
            </p:cNvSpPr>
            <p:nvPr/>
          </p:nvSpPr>
          <p:spPr bwMode="auto">
            <a:xfrm>
              <a:off x="5572784" y="307181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4827" name="Oval 11"/>
            <p:cNvSpPr>
              <a:spLocks noChangeArrowheads="1"/>
            </p:cNvSpPr>
            <p:nvPr/>
          </p:nvSpPr>
          <p:spPr bwMode="auto">
            <a:xfrm>
              <a:off x="5815748" y="337811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4826" name="Oval 10"/>
            <p:cNvSpPr>
              <a:spLocks noChangeArrowheads="1"/>
            </p:cNvSpPr>
            <p:nvPr/>
          </p:nvSpPr>
          <p:spPr bwMode="auto">
            <a:xfrm>
              <a:off x="6063571" y="370483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4825" name="Oval 9"/>
            <p:cNvSpPr>
              <a:spLocks noChangeArrowheads="1"/>
            </p:cNvSpPr>
            <p:nvPr/>
          </p:nvSpPr>
          <p:spPr bwMode="auto">
            <a:xfrm>
              <a:off x="6311394" y="400238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4824" name="Oval 8"/>
            <p:cNvSpPr>
              <a:spLocks noChangeArrowheads="1"/>
            </p:cNvSpPr>
            <p:nvPr/>
          </p:nvSpPr>
          <p:spPr bwMode="auto">
            <a:xfrm>
              <a:off x="6554358" y="4297017"/>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34823" name="Oval 7"/>
            <p:cNvSpPr>
              <a:spLocks noChangeArrowheads="1"/>
            </p:cNvSpPr>
            <p:nvPr/>
          </p:nvSpPr>
          <p:spPr bwMode="auto">
            <a:xfrm>
              <a:off x="6807040" y="460040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34822" name="Oval 6"/>
            <p:cNvSpPr>
              <a:spLocks noChangeArrowheads="1"/>
            </p:cNvSpPr>
            <p:nvPr/>
          </p:nvSpPr>
          <p:spPr bwMode="auto">
            <a:xfrm>
              <a:off x="7054863" y="4909621"/>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34820" name="Text Box 4"/>
            <p:cNvSpPr txBox="1">
              <a:spLocks noChangeArrowheads="1"/>
            </p:cNvSpPr>
            <p:nvPr/>
          </p:nvSpPr>
          <p:spPr bwMode="auto">
            <a:xfrm>
              <a:off x="5857884"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endPar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grpSp>
        <p:nvGrpSpPr>
          <p:cNvPr id="3" name="组合 30"/>
          <p:cNvGrpSpPr/>
          <p:nvPr/>
        </p:nvGrpSpPr>
        <p:grpSpPr>
          <a:xfrm>
            <a:off x="1071538" y="3399958"/>
            <a:ext cx="2481865" cy="2886562"/>
            <a:chOff x="2161573" y="3328520"/>
            <a:chExt cx="2095320" cy="2315058"/>
          </a:xfrm>
        </p:grpSpPr>
        <p:sp>
          <p:nvSpPr>
            <p:cNvPr id="34838" name="Freeform 22"/>
            <p:cNvSpPr>
              <a:spLocks/>
            </p:cNvSpPr>
            <p:nvPr/>
          </p:nvSpPr>
          <p:spPr bwMode="auto">
            <a:xfrm>
              <a:off x="2832153" y="4029611"/>
              <a:ext cx="207005" cy="290744"/>
            </a:xfrm>
            <a:custGeom>
              <a:avLst/>
              <a:gdLst/>
              <a:ahLst/>
              <a:cxnLst>
                <a:cxn ang="0">
                  <a:pos x="0" y="0"/>
                </a:cxn>
                <a:cxn ang="0">
                  <a:pos x="213" y="299"/>
                </a:cxn>
              </a:cxnLst>
              <a:rect l="0" t="0" r="r" b="b"/>
              <a:pathLst>
                <a:path w="213" h="299">
                  <a:moveTo>
                    <a:pt x="0" y="0"/>
                  </a:moveTo>
                  <a:lnTo>
                    <a:pt x="213" y="29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37" name="Freeform 21"/>
            <p:cNvSpPr>
              <a:spLocks/>
            </p:cNvSpPr>
            <p:nvPr/>
          </p:nvSpPr>
          <p:spPr bwMode="auto">
            <a:xfrm>
              <a:off x="2827294" y="4561506"/>
              <a:ext cx="166187" cy="254765"/>
            </a:xfrm>
            <a:custGeom>
              <a:avLst/>
              <a:gdLst/>
              <a:ahLst/>
              <a:cxnLst>
                <a:cxn ang="0">
                  <a:pos x="171" y="0"/>
                </a:cxn>
                <a:cxn ang="0">
                  <a:pos x="0" y="262"/>
                </a:cxn>
              </a:cxnLst>
              <a:rect l="0" t="0" r="r" b="b"/>
              <a:pathLst>
                <a:path w="171" h="262">
                  <a:moveTo>
                    <a:pt x="171" y="0"/>
                  </a:moveTo>
                  <a:lnTo>
                    <a:pt x="0" y="26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36" name="Freeform 20"/>
            <p:cNvSpPr>
              <a:spLocks/>
            </p:cNvSpPr>
            <p:nvPr/>
          </p:nvSpPr>
          <p:spPr bwMode="auto">
            <a:xfrm>
              <a:off x="2383156" y="3513274"/>
              <a:ext cx="743469" cy="801247"/>
            </a:xfrm>
            <a:custGeom>
              <a:avLst/>
              <a:gdLst/>
              <a:ahLst/>
              <a:cxnLst>
                <a:cxn ang="0">
                  <a:pos x="765" y="0"/>
                </a:cxn>
                <a:cxn ang="0">
                  <a:pos x="0" y="823"/>
                </a:cxn>
              </a:cxnLst>
              <a:rect l="0" t="0" r="r" b="b"/>
              <a:pathLst>
                <a:path w="765" h="823">
                  <a:moveTo>
                    <a:pt x="765" y="0"/>
                  </a:moveTo>
                  <a:lnTo>
                    <a:pt x="0" y="82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35" name="Oval 19"/>
            <p:cNvSpPr>
              <a:spLocks noChangeArrowheads="1"/>
            </p:cNvSpPr>
            <p:nvPr/>
          </p:nvSpPr>
          <p:spPr bwMode="auto">
            <a:xfrm>
              <a:off x="3094554" y="3328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34834" name="Oval 18"/>
            <p:cNvSpPr>
              <a:spLocks noChangeArrowheads="1"/>
            </p:cNvSpPr>
            <p:nvPr/>
          </p:nvSpPr>
          <p:spPr bwMode="auto">
            <a:xfrm>
              <a:off x="2613485"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4833" name="Oval 17"/>
            <p:cNvSpPr>
              <a:spLocks noChangeArrowheads="1"/>
            </p:cNvSpPr>
            <p:nvPr/>
          </p:nvSpPr>
          <p:spPr bwMode="auto">
            <a:xfrm>
              <a:off x="3502733"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34832" name="Oval 16"/>
            <p:cNvSpPr>
              <a:spLocks noChangeArrowheads="1"/>
            </p:cNvSpPr>
            <p:nvPr/>
          </p:nvSpPr>
          <p:spPr bwMode="auto">
            <a:xfrm>
              <a:off x="2161573"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4831" name="Oval 15"/>
            <p:cNvSpPr>
              <a:spLocks noChangeArrowheads="1"/>
            </p:cNvSpPr>
            <p:nvPr/>
          </p:nvSpPr>
          <p:spPr bwMode="auto">
            <a:xfrm>
              <a:off x="2934198"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4830" name="Oval 14"/>
            <p:cNvSpPr>
              <a:spLocks noChangeArrowheads="1"/>
            </p:cNvSpPr>
            <p:nvPr/>
          </p:nvSpPr>
          <p:spPr bwMode="auto">
            <a:xfrm>
              <a:off x="2630979" y="4807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4829" name="Oval 13"/>
            <p:cNvSpPr>
              <a:spLocks noChangeArrowheads="1"/>
            </p:cNvSpPr>
            <p:nvPr/>
          </p:nvSpPr>
          <p:spPr bwMode="auto">
            <a:xfrm>
              <a:off x="3954646" y="4288266"/>
              <a:ext cx="302247"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34821" name="Text Box 5"/>
            <p:cNvSpPr txBox="1">
              <a:spLocks noChangeArrowheads="1"/>
            </p:cNvSpPr>
            <p:nvPr/>
          </p:nvSpPr>
          <p:spPr bwMode="auto">
            <a:xfrm>
              <a:off x="2500298"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endPar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4819" name="AutoShape 3"/>
            <p:cNvSpPr>
              <a:spLocks noChangeShapeType="1"/>
            </p:cNvSpPr>
            <p:nvPr/>
          </p:nvSpPr>
          <p:spPr bwMode="auto">
            <a:xfrm>
              <a:off x="3353067" y="3563838"/>
              <a:ext cx="194371" cy="256710"/>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18" name="AutoShape 2"/>
            <p:cNvSpPr>
              <a:spLocks noChangeShapeType="1"/>
            </p:cNvSpPr>
            <p:nvPr/>
          </p:nvSpPr>
          <p:spPr bwMode="auto">
            <a:xfrm>
              <a:off x="3761246" y="4015025"/>
              <a:ext cx="238105" cy="313108"/>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grpSp>
      <p:grpSp>
        <p:nvGrpSpPr>
          <p:cNvPr id="4" name="组合 28"/>
          <p:cNvGrpSpPr/>
          <p:nvPr/>
        </p:nvGrpSpPr>
        <p:grpSpPr>
          <a:xfrm>
            <a:off x="428596" y="142876"/>
            <a:ext cx="896901" cy="896901"/>
            <a:chOff x="388951" y="5103867"/>
            <a:chExt cx="896901" cy="896901"/>
          </a:xfrm>
        </p:grpSpPr>
        <p:sp>
          <p:nvSpPr>
            <p:cNvPr id="30" name="椭圆 29"/>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 name="椭圆 32"/>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4" name="文本框 14"/>
            <p:cNvSpPr txBox="1"/>
            <p:nvPr/>
          </p:nvSpPr>
          <p:spPr>
            <a:xfrm>
              <a:off x="525185" y="5431228"/>
              <a:ext cx="646331"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提示</a:t>
              </a:r>
              <a:endParaRPr lang="zh-CN" altLang="en-US" sz="1800" b="1" dirty="0">
                <a:solidFill>
                  <a:srgbClr val="FF0000"/>
                </a:solidFill>
                <a:latin typeface="微软雅黑" pitchFamily="34" charset="-122"/>
                <a:ea typeface="微软雅黑" pitchFamily="34" charset="-122"/>
              </a:endParaRPr>
            </a:p>
          </p:txBody>
        </p:sp>
      </p:grpSp>
      <p:sp>
        <p:nvSpPr>
          <p:cNvPr id="41" name="灯片编号占位符 40"/>
          <p:cNvSpPr>
            <a:spLocks noGrp="1"/>
          </p:cNvSpPr>
          <p:nvPr>
            <p:ph type="sldNum" sz="quarter" idx="12"/>
          </p:nvPr>
        </p:nvSpPr>
        <p:spPr/>
        <p:txBody>
          <a:bodyPr/>
          <a:lstStyle/>
          <a:p>
            <a:fld id="{7AF016A1-9F15-429F-9EFD-84004B73C732}" type="slidenum">
              <a:rPr lang="en-US" altLang="zh-CN" smtClean="0"/>
              <a:pPr/>
              <a:t>47</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5358470" y="571480"/>
            <a:ext cx="2428240" cy="2857520"/>
            <a:chOff x="5572784" y="3071810"/>
            <a:chExt cx="1785298" cy="2571768"/>
          </a:xfrm>
        </p:grpSpPr>
        <p:sp>
          <p:nvSpPr>
            <p:cNvPr id="5" name="AutoShape 23"/>
            <p:cNvSpPr>
              <a:spLocks noChangeShapeType="1"/>
            </p:cNvSpPr>
            <p:nvPr/>
          </p:nvSpPr>
          <p:spPr bwMode="auto">
            <a:xfrm>
              <a:off x="5831298" y="3307128"/>
              <a:ext cx="1268271" cy="1642361"/>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6" name="Oval 12"/>
            <p:cNvSpPr>
              <a:spLocks noChangeArrowheads="1"/>
            </p:cNvSpPr>
            <p:nvPr/>
          </p:nvSpPr>
          <p:spPr bwMode="auto">
            <a:xfrm>
              <a:off x="5572784" y="307181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 name="Oval 11"/>
            <p:cNvSpPr>
              <a:spLocks noChangeArrowheads="1"/>
            </p:cNvSpPr>
            <p:nvPr/>
          </p:nvSpPr>
          <p:spPr bwMode="auto">
            <a:xfrm>
              <a:off x="5815748" y="337811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8" name="Oval 10"/>
            <p:cNvSpPr>
              <a:spLocks noChangeArrowheads="1"/>
            </p:cNvSpPr>
            <p:nvPr/>
          </p:nvSpPr>
          <p:spPr bwMode="auto">
            <a:xfrm>
              <a:off x="6063571" y="370483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9" name="Oval 9"/>
            <p:cNvSpPr>
              <a:spLocks noChangeArrowheads="1"/>
            </p:cNvSpPr>
            <p:nvPr/>
          </p:nvSpPr>
          <p:spPr bwMode="auto">
            <a:xfrm>
              <a:off x="6311394" y="400238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0" name="Oval 8"/>
            <p:cNvSpPr>
              <a:spLocks noChangeArrowheads="1"/>
            </p:cNvSpPr>
            <p:nvPr/>
          </p:nvSpPr>
          <p:spPr bwMode="auto">
            <a:xfrm>
              <a:off x="6554358" y="4297017"/>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1" name="Oval 7"/>
            <p:cNvSpPr>
              <a:spLocks noChangeArrowheads="1"/>
            </p:cNvSpPr>
            <p:nvPr/>
          </p:nvSpPr>
          <p:spPr bwMode="auto">
            <a:xfrm>
              <a:off x="6807040" y="460040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12" name="Oval 6"/>
            <p:cNvSpPr>
              <a:spLocks noChangeArrowheads="1"/>
            </p:cNvSpPr>
            <p:nvPr/>
          </p:nvSpPr>
          <p:spPr bwMode="auto">
            <a:xfrm>
              <a:off x="7054863" y="4909621"/>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13" name="Text Box 4"/>
            <p:cNvSpPr txBox="1">
              <a:spLocks noChangeArrowheads="1"/>
            </p:cNvSpPr>
            <p:nvPr/>
          </p:nvSpPr>
          <p:spPr bwMode="auto">
            <a:xfrm>
              <a:off x="5857884"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endPar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grpSp>
        <p:nvGrpSpPr>
          <p:cNvPr id="3" name="组合 13"/>
          <p:cNvGrpSpPr/>
          <p:nvPr/>
        </p:nvGrpSpPr>
        <p:grpSpPr>
          <a:xfrm>
            <a:off x="785786" y="571480"/>
            <a:ext cx="2428892" cy="2928958"/>
            <a:chOff x="2161573" y="3328520"/>
            <a:chExt cx="2095320" cy="2315058"/>
          </a:xfrm>
        </p:grpSpPr>
        <p:sp>
          <p:nvSpPr>
            <p:cNvPr id="15" name="Freeform 22"/>
            <p:cNvSpPr>
              <a:spLocks/>
            </p:cNvSpPr>
            <p:nvPr/>
          </p:nvSpPr>
          <p:spPr bwMode="auto">
            <a:xfrm>
              <a:off x="2832153" y="4029611"/>
              <a:ext cx="207005" cy="290744"/>
            </a:xfrm>
            <a:custGeom>
              <a:avLst/>
              <a:gdLst/>
              <a:ahLst/>
              <a:cxnLst>
                <a:cxn ang="0">
                  <a:pos x="0" y="0"/>
                </a:cxn>
                <a:cxn ang="0">
                  <a:pos x="213" y="299"/>
                </a:cxn>
              </a:cxnLst>
              <a:rect l="0" t="0" r="r" b="b"/>
              <a:pathLst>
                <a:path w="213" h="299">
                  <a:moveTo>
                    <a:pt x="0" y="0"/>
                  </a:moveTo>
                  <a:lnTo>
                    <a:pt x="213" y="29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6" name="Freeform 21"/>
            <p:cNvSpPr>
              <a:spLocks/>
            </p:cNvSpPr>
            <p:nvPr/>
          </p:nvSpPr>
          <p:spPr bwMode="auto">
            <a:xfrm>
              <a:off x="2827294" y="4561506"/>
              <a:ext cx="166187" cy="254765"/>
            </a:xfrm>
            <a:custGeom>
              <a:avLst/>
              <a:gdLst/>
              <a:ahLst/>
              <a:cxnLst>
                <a:cxn ang="0">
                  <a:pos x="171" y="0"/>
                </a:cxn>
                <a:cxn ang="0">
                  <a:pos x="0" y="262"/>
                </a:cxn>
              </a:cxnLst>
              <a:rect l="0" t="0" r="r" b="b"/>
              <a:pathLst>
                <a:path w="171" h="262">
                  <a:moveTo>
                    <a:pt x="171" y="0"/>
                  </a:moveTo>
                  <a:lnTo>
                    <a:pt x="0" y="26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7" name="Freeform 20"/>
            <p:cNvSpPr>
              <a:spLocks/>
            </p:cNvSpPr>
            <p:nvPr/>
          </p:nvSpPr>
          <p:spPr bwMode="auto">
            <a:xfrm>
              <a:off x="2383156" y="3513274"/>
              <a:ext cx="743469" cy="801247"/>
            </a:xfrm>
            <a:custGeom>
              <a:avLst/>
              <a:gdLst/>
              <a:ahLst/>
              <a:cxnLst>
                <a:cxn ang="0">
                  <a:pos x="765" y="0"/>
                </a:cxn>
                <a:cxn ang="0">
                  <a:pos x="0" y="823"/>
                </a:cxn>
              </a:cxnLst>
              <a:rect l="0" t="0" r="r" b="b"/>
              <a:pathLst>
                <a:path w="765" h="823">
                  <a:moveTo>
                    <a:pt x="765" y="0"/>
                  </a:moveTo>
                  <a:lnTo>
                    <a:pt x="0" y="82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8" name="Oval 19"/>
            <p:cNvSpPr>
              <a:spLocks noChangeArrowheads="1"/>
            </p:cNvSpPr>
            <p:nvPr/>
          </p:nvSpPr>
          <p:spPr bwMode="auto">
            <a:xfrm>
              <a:off x="3094554" y="3328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9" name="Oval 18"/>
            <p:cNvSpPr>
              <a:spLocks noChangeArrowheads="1"/>
            </p:cNvSpPr>
            <p:nvPr/>
          </p:nvSpPr>
          <p:spPr bwMode="auto">
            <a:xfrm>
              <a:off x="2613485"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0" name="Oval 17"/>
            <p:cNvSpPr>
              <a:spLocks noChangeArrowheads="1"/>
            </p:cNvSpPr>
            <p:nvPr/>
          </p:nvSpPr>
          <p:spPr bwMode="auto">
            <a:xfrm>
              <a:off x="3502733"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21" name="Oval 16"/>
            <p:cNvSpPr>
              <a:spLocks noChangeArrowheads="1"/>
            </p:cNvSpPr>
            <p:nvPr/>
          </p:nvSpPr>
          <p:spPr bwMode="auto">
            <a:xfrm>
              <a:off x="2161573"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2" name="Oval 15"/>
            <p:cNvSpPr>
              <a:spLocks noChangeArrowheads="1"/>
            </p:cNvSpPr>
            <p:nvPr/>
          </p:nvSpPr>
          <p:spPr bwMode="auto">
            <a:xfrm>
              <a:off x="2934198"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23" name="Oval 14"/>
            <p:cNvSpPr>
              <a:spLocks noChangeArrowheads="1"/>
            </p:cNvSpPr>
            <p:nvPr/>
          </p:nvSpPr>
          <p:spPr bwMode="auto">
            <a:xfrm>
              <a:off x="2630979" y="4807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4" name="Oval 13"/>
            <p:cNvSpPr>
              <a:spLocks noChangeArrowheads="1"/>
            </p:cNvSpPr>
            <p:nvPr/>
          </p:nvSpPr>
          <p:spPr bwMode="auto">
            <a:xfrm>
              <a:off x="3954646" y="4288266"/>
              <a:ext cx="302247"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25" name="Text Box 5"/>
            <p:cNvSpPr txBox="1">
              <a:spLocks noChangeArrowheads="1"/>
            </p:cNvSpPr>
            <p:nvPr/>
          </p:nvSpPr>
          <p:spPr bwMode="auto">
            <a:xfrm>
              <a:off x="2500298"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endPar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6" name="AutoShape 3"/>
            <p:cNvSpPr>
              <a:spLocks noChangeShapeType="1"/>
            </p:cNvSpPr>
            <p:nvPr/>
          </p:nvSpPr>
          <p:spPr bwMode="auto">
            <a:xfrm>
              <a:off x="3353067" y="3563838"/>
              <a:ext cx="194371" cy="256710"/>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7" name="AutoShape 2"/>
            <p:cNvSpPr>
              <a:spLocks noChangeShapeType="1"/>
            </p:cNvSpPr>
            <p:nvPr/>
          </p:nvSpPr>
          <p:spPr bwMode="auto">
            <a:xfrm>
              <a:off x="3761246" y="4015025"/>
              <a:ext cx="238105" cy="313108"/>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grpSp>
      <p:pic>
        <p:nvPicPr>
          <p:cNvPr id="33793" name="Picture 1"/>
          <p:cNvPicPr>
            <a:picLocks noChangeAspect="1" noChangeArrowheads="1"/>
          </p:cNvPicPr>
          <p:nvPr/>
        </p:nvPicPr>
        <p:blipFill>
          <a:blip r:embed="rId2" cstate="print"/>
          <a:srcRect/>
          <a:stretch>
            <a:fillRect/>
          </a:stretch>
        </p:blipFill>
        <p:spPr bwMode="auto">
          <a:xfrm>
            <a:off x="285721" y="4000504"/>
            <a:ext cx="3714776" cy="595044"/>
          </a:xfrm>
          <a:prstGeom prst="rect">
            <a:avLst/>
          </a:prstGeom>
          <a:noFill/>
          <a:ln w="9525">
            <a:noFill/>
            <a:miter lim="800000"/>
            <a:headEnd/>
            <a:tailEnd/>
          </a:ln>
        </p:spPr>
      </p:pic>
      <p:pic>
        <p:nvPicPr>
          <p:cNvPr id="33794" name="Picture 2"/>
          <p:cNvPicPr>
            <a:picLocks noChangeAspect="1" noChangeArrowheads="1"/>
          </p:cNvPicPr>
          <p:nvPr/>
        </p:nvPicPr>
        <p:blipFill>
          <a:blip r:embed="rId3" cstate="print"/>
          <a:srcRect/>
          <a:stretch>
            <a:fillRect/>
          </a:stretch>
        </p:blipFill>
        <p:spPr bwMode="auto">
          <a:xfrm>
            <a:off x="4071934" y="4500570"/>
            <a:ext cx="5000660" cy="571504"/>
          </a:xfrm>
          <a:prstGeom prst="rect">
            <a:avLst/>
          </a:prstGeom>
          <a:noFill/>
          <a:ln w="9525">
            <a:noFill/>
            <a:miter lim="800000"/>
            <a:headEnd/>
            <a:tailEnd/>
          </a:ln>
        </p:spPr>
      </p:pic>
      <p:sp>
        <p:nvSpPr>
          <p:cNvPr id="29" name="下箭头 28"/>
          <p:cNvSpPr/>
          <p:nvPr/>
        </p:nvSpPr>
        <p:spPr bwMode="auto">
          <a:xfrm>
            <a:off x="1785918" y="3500438"/>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0" name="下箭头 29"/>
          <p:cNvSpPr/>
          <p:nvPr/>
        </p:nvSpPr>
        <p:spPr bwMode="auto">
          <a:xfrm>
            <a:off x="6500826" y="3500438"/>
            <a:ext cx="214314" cy="71438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7" name="灯片编号占位符 36"/>
          <p:cNvSpPr>
            <a:spLocks noGrp="1"/>
          </p:cNvSpPr>
          <p:nvPr>
            <p:ph type="sldNum" sz="quarter" idx="12"/>
          </p:nvPr>
        </p:nvSpPr>
        <p:spPr/>
        <p:txBody>
          <a:bodyPr/>
          <a:lstStyle/>
          <a:p>
            <a:fld id="{7AF016A1-9F15-429F-9EFD-84004B73C732}" type="slidenum">
              <a:rPr lang="en-US" altLang="zh-CN" smtClean="0"/>
              <a:pPr/>
              <a:t>48</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750099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那么如何分析二叉排序树的查找性能呢？有如下两种分析方法。</a:t>
            </a:r>
          </a:p>
        </p:txBody>
      </p:sp>
      <p:sp>
        <p:nvSpPr>
          <p:cNvPr id="5" name="TextBox 4"/>
          <p:cNvSpPr txBox="1"/>
          <p:nvPr/>
        </p:nvSpPr>
        <p:spPr>
          <a:xfrm>
            <a:off x="1500166" y="1142984"/>
            <a:ext cx="7143800" cy="41844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给定</a:t>
            </a:r>
            <a:r>
              <a:rPr lang="zh-CN" altLang="zh-CN" sz="2000" smtClean="0">
                <a:solidFill>
                  <a:srgbClr val="0000FF"/>
                </a:solidFill>
                <a:latin typeface="Consolas" pitchFamily="49" charset="0"/>
                <a:ea typeface="仿宋" pitchFamily="49" charset="-122"/>
                <a:cs typeface="Consolas" pitchFamily="49" charset="0"/>
              </a:rPr>
              <a:t>含</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a:t>
            </a:r>
            <a:r>
              <a:rPr lang="zh-CN" altLang="zh-CN" sz="2000" smtClean="0">
                <a:solidFill>
                  <a:srgbClr val="FF0000"/>
                </a:solidFill>
                <a:latin typeface="Consolas" pitchFamily="49" charset="0"/>
                <a:ea typeface="仿宋" pitchFamily="49" charset="-122"/>
                <a:cs typeface="Consolas" pitchFamily="49" charset="0"/>
              </a:rPr>
              <a:t>关键字的集合</a:t>
            </a:r>
            <a:r>
              <a:rPr lang="zh-CN" altLang="zh-CN" sz="2000" smtClean="0">
                <a:solidFill>
                  <a:srgbClr val="0000FF"/>
                </a:solidFill>
                <a:latin typeface="Consolas" pitchFamily="49" charset="0"/>
                <a:ea typeface="仿宋" pitchFamily="49" charset="-122"/>
                <a:cs typeface="Consolas" pitchFamily="49" charset="0"/>
              </a:rPr>
              <a:t>，假设所有关键字不相同，对应有</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个关键字序列，每个关键字序列构造一棵二叉排序树，所有这些二叉排序树中查找每个关键字的平均时间为</a:t>
            </a:r>
            <a:r>
              <a:rPr lang="en-US" altLang="zh-CN" sz="2000" smtClean="0">
                <a:solidFill>
                  <a:srgbClr val="0000FF"/>
                </a:solidFill>
                <a:latin typeface="Consolas" pitchFamily="49" charset="0"/>
                <a:ea typeface="仿宋" pitchFamily="49" charset="-122"/>
                <a:cs typeface="Consolas" pitchFamily="49" charset="0"/>
              </a:rPr>
              <a:t>O(log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给定含</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个关键字的</a:t>
            </a:r>
            <a:r>
              <a:rPr lang="zh-CN" altLang="zh-CN" sz="2000" smtClean="0">
                <a:solidFill>
                  <a:srgbClr val="FF0000"/>
                </a:solidFill>
                <a:latin typeface="Consolas" pitchFamily="49" charset="0"/>
                <a:ea typeface="仿宋" pitchFamily="49" charset="-122"/>
                <a:cs typeface="Consolas" pitchFamily="49" charset="0"/>
              </a:rPr>
              <a:t>关键字序列</a:t>
            </a:r>
            <a:r>
              <a:rPr lang="zh-CN" altLang="zh-CN" sz="2000" smtClean="0">
                <a:solidFill>
                  <a:srgbClr val="0000FF"/>
                </a:solidFill>
                <a:latin typeface="Consolas" pitchFamily="49" charset="0"/>
                <a:ea typeface="仿宋" pitchFamily="49" charset="-122"/>
                <a:cs typeface="Consolas" pitchFamily="49" charset="0"/>
              </a:rPr>
              <a:t>构造一棵二叉排序树</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其中查找性能最好的是高度最小的二叉排序树，</a:t>
            </a:r>
            <a:r>
              <a:rPr lang="zh-CN" altLang="zh-CN" sz="2000" smtClean="0">
                <a:solidFill>
                  <a:srgbClr val="FF00FF"/>
                </a:solidFill>
                <a:latin typeface="Consolas" pitchFamily="49" charset="0"/>
                <a:ea typeface="仿宋" pitchFamily="49" charset="-122"/>
                <a:cs typeface="Consolas" pitchFamily="49" charset="0"/>
              </a:rPr>
              <a:t>最好查找性能为</a:t>
            </a:r>
            <a:r>
              <a:rPr lang="en-US" altLang="zh-CN" sz="2000" smtClean="0">
                <a:solidFill>
                  <a:srgbClr val="FF00FF"/>
                </a:solidFill>
                <a:latin typeface="Consolas" pitchFamily="49" charset="0"/>
                <a:ea typeface="仿宋" pitchFamily="49" charset="-122"/>
                <a:cs typeface="Consolas" pitchFamily="49" charset="0"/>
              </a:rPr>
              <a:t>O(log</a:t>
            </a:r>
            <a:r>
              <a:rPr lang="en-US" altLang="zh-CN" sz="2000" baseline="-25000" smtClean="0">
                <a:solidFill>
                  <a:srgbClr val="FF00FF"/>
                </a:solidFill>
                <a:latin typeface="Consolas" pitchFamily="49" charset="0"/>
                <a:ea typeface="仿宋" pitchFamily="49" charset="-122"/>
                <a:cs typeface="Consolas" pitchFamily="49" charset="0"/>
              </a:rPr>
              <a:t>2</a:t>
            </a:r>
            <a:r>
              <a:rPr lang="en-US" altLang="zh-CN" sz="2000" i="1" smtClean="0">
                <a:solidFill>
                  <a:srgbClr val="FF00FF"/>
                </a:solidFill>
                <a:latin typeface="Consolas" pitchFamily="49" charset="0"/>
                <a:ea typeface="仿宋" pitchFamily="49" charset="-122"/>
                <a:cs typeface="Consolas" pitchFamily="49" charset="0"/>
              </a:rPr>
              <a:t>n</a:t>
            </a:r>
            <a:r>
              <a:rPr lang="en-US" altLang="zh-CN" sz="2000" smtClean="0">
                <a:solidFill>
                  <a:srgbClr val="FF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。查找性能最坏的是高度为</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的二叉排序树（单支树），</a:t>
            </a:r>
            <a:r>
              <a:rPr lang="zh-CN" altLang="zh-CN" sz="2000" smtClean="0">
                <a:solidFill>
                  <a:srgbClr val="FF00FF"/>
                </a:solidFill>
                <a:latin typeface="Consolas" pitchFamily="49" charset="0"/>
                <a:ea typeface="仿宋" pitchFamily="49" charset="-122"/>
                <a:cs typeface="Consolas" pitchFamily="49" charset="0"/>
              </a:rPr>
              <a:t>最坏查找性能为</a:t>
            </a:r>
            <a:r>
              <a:rPr lang="en-US" altLang="zh-CN" sz="2000" smtClean="0">
                <a:solidFill>
                  <a:srgbClr val="FF00FF"/>
                </a:solidFill>
                <a:latin typeface="Consolas" pitchFamily="49" charset="0"/>
                <a:ea typeface="仿宋" pitchFamily="49" charset="-122"/>
                <a:cs typeface="Consolas" pitchFamily="49" charset="0"/>
              </a:rPr>
              <a:t>O(</a:t>
            </a:r>
            <a:r>
              <a:rPr lang="en-US" altLang="zh-CN" sz="2000" i="1" smtClean="0">
                <a:solidFill>
                  <a:srgbClr val="FF00FF"/>
                </a:solidFill>
                <a:latin typeface="Consolas" pitchFamily="49" charset="0"/>
                <a:ea typeface="仿宋" pitchFamily="49" charset="-122"/>
                <a:cs typeface="Consolas" pitchFamily="49" charset="0"/>
              </a:rPr>
              <a:t>n</a:t>
            </a:r>
            <a:r>
              <a:rPr lang="en-US" altLang="zh-CN" sz="2000" smtClean="0">
                <a:solidFill>
                  <a:srgbClr val="FF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。平均情况由具体的关键字序列来确定。所以常说二叉排序树的时间复杂度在</a:t>
            </a:r>
            <a:r>
              <a:rPr lang="en-US" altLang="zh-CN" sz="2000" smtClean="0">
                <a:solidFill>
                  <a:srgbClr val="0000FF"/>
                </a:solidFill>
                <a:latin typeface="Consolas" pitchFamily="49" charset="0"/>
                <a:ea typeface="仿宋" pitchFamily="49" charset="-122"/>
                <a:cs typeface="Consolas" pitchFamily="49" charset="0"/>
              </a:rPr>
              <a:t>O(log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之间，就是指这种分析方法。</a:t>
            </a:r>
          </a:p>
        </p:txBody>
      </p:sp>
      <p:pic>
        <p:nvPicPr>
          <p:cNvPr id="6" name="Picture 2"/>
          <p:cNvPicPr>
            <a:picLocks noChangeAspect="1" noChangeArrowheads="1"/>
          </p:cNvPicPr>
          <p:nvPr/>
        </p:nvPicPr>
        <p:blipFill>
          <a:blip r:embed="rId3" cstate="print"/>
          <a:srcRect/>
          <a:stretch>
            <a:fillRect/>
          </a:stretch>
        </p:blipFill>
        <p:spPr bwMode="auto">
          <a:xfrm>
            <a:off x="357158" y="1214422"/>
            <a:ext cx="1106357" cy="928694"/>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7AF016A1-9F15-429F-9EFD-84004B73C732}" type="slidenum">
              <a:rPr lang="en-US" altLang="zh-CN" smtClean="0"/>
              <a:pPr/>
              <a:t>49</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500034" y="1357298"/>
            <a:ext cx="7929618" cy="4429156"/>
          </a:xfrm>
          <a:prstGeom prst="rect">
            <a:avLst/>
          </a:prstGeom>
          <a:solidFill>
            <a:schemeClr val="accent5">
              <a:lumMod val="20000"/>
              <a:lumOff val="80000"/>
              <a:alpha val="0"/>
            </a:schemeClr>
          </a:solidFill>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sp>
        <p:nvSpPr>
          <p:cNvPr id="5" name="TextBox 4"/>
          <p:cNvSpPr txBox="1"/>
          <p:nvPr/>
        </p:nvSpPr>
        <p:spPr>
          <a:xfrm>
            <a:off x="642910" y="1545069"/>
            <a:ext cx="7500990" cy="1682512"/>
          </a:xfrm>
          <a:prstGeom prst="rect">
            <a:avLst/>
          </a:prstGeom>
          <a:noFill/>
        </p:spPr>
        <p:txBody>
          <a:bodyPr wrap="square"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查找算法中的主要操作是</a:t>
            </a:r>
            <a:r>
              <a:rPr lang="zh-CN" altLang="zh-CN" sz="2000" smtClean="0">
                <a:solidFill>
                  <a:srgbClr val="FF0000"/>
                </a:solidFill>
                <a:latin typeface="Consolas" pitchFamily="49" charset="0"/>
                <a:ea typeface="仿宋" pitchFamily="49" charset="-122"/>
                <a:cs typeface="Consolas" pitchFamily="49" charset="0"/>
              </a:rPr>
              <a:t>关键字之间的比较</a:t>
            </a:r>
            <a:r>
              <a:rPr lang="zh-CN" altLang="zh-CN" sz="2000" smtClean="0">
                <a:solidFill>
                  <a:srgbClr val="0000FF"/>
                </a:solidFill>
                <a:latin typeface="Consolas" pitchFamily="49" charset="0"/>
                <a:ea typeface="仿宋" pitchFamily="49" charset="-122"/>
                <a:cs typeface="Consolas" pitchFamily="49" charset="0"/>
              </a:rPr>
              <a:t>，所以通常把查找过程中关键字平均比较次数也就是平均查找长度作为衡量一个查找算法效率优劣的依据。</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FF0000"/>
                </a:solidFill>
                <a:latin typeface="Consolas" pitchFamily="49" charset="0"/>
                <a:ea typeface="仿宋" pitchFamily="49" charset="-122"/>
                <a:cs typeface="Consolas" pitchFamily="49" charset="0"/>
              </a:rPr>
              <a:t>平均查找长度</a:t>
            </a:r>
            <a:r>
              <a:rPr lang="en-US" altLang="zh-CN" sz="2000" smtClean="0">
                <a:solidFill>
                  <a:srgbClr val="0000FF"/>
                </a:solidFill>
                <a:latin typeface="Consolas" pitchFamily="49" charset="0"/>
                <a:ea typeface="仿宋" pitchFamily="49" charset="-122"/>
                <a:cs typeface="Consolas" pitchFamily="49" charset="0"/>
              </a:rPr>
              <a:t>ASL</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Average Search Length</a:t>
            </a:r>
            <a:r>
              <a:rPr lang="zh-CN" altLang="zh-CN" sz="2000" smtClean="0">
                <a:solidFill>
                  <a:srgbClr val="0000FF"/>
                </a:solidFill>
                <a:latin typeface="Consolas" pitchFamily="49" charset="0"/>
                <a:ea typeface="仿宋" pitchFamily="49" charset="-122"/>
                <a:cs typeface="Consolas" pitchFamily="49" charset="0"/>
              </a:rPr>
              <a:t>）定义为</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3071802" y="3331025"/>
            <a:ext cx="1466850" cy="857250"/>
          </a:xfrm>
          <a:prstGeom prst="rect">
            <a:avLst/>
          </a:prstGeom>
          <a:noFill/>
          <a:ln w="9525">
            <a:noFill/>
            <a:miter lim="800000"/>
            <a:headEnd/>
            <a:tailEnd/>
          </a:ln>
        </p:spPr>
      </p:pic>
      <p:sp>
        <p:nvSpPr>
          <p:cNvPr id="7" name="TextBox 6"/>
          <p:cNvSpPr txBox="1"/>
          <p:nvPr/>
        </p:nvSpPr>
        <p:spPr>
          <a:xfrm>
            <a:off x="1000100" y="4259713"/>
            <a:ext cx="6929486" cy="1500283"/>
          </a:xfrm>
          <a:prstGeom prst="rect">
            <a:avLst/>
          </a:prstGeom>
          <a:noFill/>
        </p:spPr>
        <p:txBody>
          <a:bodyPr wrap="square" rtlCol="0">
            <a:spAutoFit/>
          </a:bodyPr>
          <a:lstStyle/>
          <a:p>
            <a:pPr algn="l">
              <a:lnSpc>
                <a:spcPts val="2800"/>
              </a:lnSpc>
              <a:spcBef>
                <a:spcPts val="0"/>
              </a:spcBef>
            </a:pPr>
            <a:r>
              <a:rPr lang="zh-CN" altLang="zh-CN" sz="2000" smtClean="0">
                <a:solidFill>
                  <a:srgbClr val="0000FF"/>
                </a:solidFill>
                <a:latin typeface="Consolas" pitchFamily="49" charset="0"/>
                <a:ea typeface="仿宋" pitchFamily="49" charset="-122"/>
                <a:cs typeface="Consolas" pitchFamily="49" charset="0"/>
              </a:rPr>
              <a:t>其中，</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是查找表中元素的个数，</a:t>
            </a:r>
            <a:r>
              <a:rPr lang="en-US" altLang="zh-CN" sz="2000" i="1" smtClean="0">
                <a:solidFill>
                  <a:srgbClr val="0000FF"/>
                </a:solidFill>
                <a:latin typeface="Consolas" pitchFamily="49" charset="0"/>
                <a:ea typeface="仿宋" pitchFamily="49" charset="-122"/>
                <a:cs typeface="Consolas" pitchFamily="49" charset="0"/>
              </a:rPr>
              <a:t>p</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是查找第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个元素的概率，一般地，除特别指出外，均认为每个元素的查找概率相等，即</a:t>
            </a:r>
            <a:r>
              <a:rPr lang="en-US" altLang="zh-CN" sz="2000" i="1" smtClean="0">
                <a:solidFill>
                  <a:srgbClr val="0000FF"/>
                </a:solidFill>
                <a:latin typeface="Consolas" pitchFamily="49" charset="0"/>
                <a:ea typeface="仿宋" pitchFamily="49" charset="-122"/>
                <a:cs typeface="Consolas" pitchFamily="49" charset="0"/>
              </a:rPr>
              <a:t>p</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n-ea"/>
                <a:ea typeface="+mn-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c</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是查找到第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个元素所需的关键字比较次数。</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500034" y="714356"/>
            <a:ext cx="207170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楷体" pitchFamily="49" charset="-122"/>
                <a:ea typeface="楷体" pitchFamily="49" charset="-122"/>
                <a:cs typeface="Consolas" pitchFamily="49" charset="0"/>
              </a:rPr>
              <a:t>查找</a:t>
            </a:r>
            <a:r>
              <a:rPr lang="zh-CN" altLang="en-US" sz="2000" smtClean="0">
                <a:solidFill>
                  <a:srgbClr val="0000FF"/>
                </a:solidFill>
                <a:latin typeface="楷体" pitchFamily="49" charset="-122"/>
                <a:ea typeface="楷体" pitchFamily="49" charset="-122"/>
                <a:cs typeface="Consolas" pitchFamily="49" charset="0"/>
              </a:rPr>
              <a:t>性能评价</a:t>
            </a: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5</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321471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4. </a:t>
            </a:r>
            <a:r>
              <a:rPr lang="zh-CN" altLang="zh-CN" sz="2200" smtClean="0">
                <a:latin typeface="Consolas" pitchFamily="49" charset="0"/>
                <a:ea typeface="微软雅黑" pitchFamily="34" charset="-122"/>
                <a:cs typeface="Consolas" pitchFamily="49" charset="0"/>
              </a:rPr>
              <a:t>二叉排序树的删除</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1571612"/>
            <a:ext cx="7786742" cy="279945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30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删除关键字与删除结点是一回事</a:t>
            </a:r>
            <a:r>
              <a:rPr lang="zh-CN" altLang="en-US" sz="2000" smtClean="0">
                <a:solidFill>
                  <a:srgbClr val="0000FF"/>
                </a:solidFill>
                <a:latin typeface="Consolas" pitchFamily="49" charset="0"/>
                <a:ea typeface="仿宋" pitchFamily="49" charset="-122"/>
                <a:cs typeface="Consolas" pitchFamily="49" charset="0"/>
              </a:rPr>
              <a:t>（每个结点一个关键字）。</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删除一个结点时不能简单地把以该结点为根的子树都删去，只能删除该结点本身，并且还要保证删除后的二叉树仍然满足</a:t>
            </a:r>
            <a:r>
              <a:rPr lang="en-US" altLang="zh-CN" sz="2000" smtClean="0">
                <a:solidFill>
                  <a:srgbClr val="0000FF"/>
                </a:solidFill>
                <a:latin typeface="Consolas" pitchFamily="49" charset="0"/>
                <a:ea typeface="仿宋" pitchFamily="49" charset="-122"/>
                <a:cs typeface="Consolas" pitchFamily="49" charset="0"/>
              </a:rPr>
              <a:t>BST</a:t>
            </a:r>
            <a:r>
              <a:rPr lang="zh-CN" altLang="zh-CN" sz="2000" smtClean="0">
                <a:solidFill>
                  <a:srgbClr val="0000FF"/>
                </a:solidFill>
                <a:latin typeface="Consolas" pitchFamily="49" charset="0"/>
                <a:ea typeface="仿宋" pitchFamily="49" charset="-122"/>
                <a:cs typeface="Consolas" pitchFamily="49" charset="0"/>
              </a:rPr>
              <a:t>性质。</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也就是说，在二叉排序树中删除一个结点就相当于删除有序序列（即该树的中序序列）中的一个结点。</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50</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428604"/>
            <a:ext cx="371477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删除结点</a:t>
            </a:r>
            <a:r>
              <a:rPr lang="en-US" altLang="zh-CN" sz="2000" i="1" smtClean="0">
                <a:solidFill>
                  <a:srgbClr val="0000FF"/>
                </a:solidFill>
                <a:latin typeface="Consolas" pitchFamily="49" charset="0"/>
                <a:ea typeface="楷体" pitchFamily="49" charset="-122"/>
                <a:cs typeface="Consolas" pitchFamily="49" charset="0"/>
              </a:rPr>
              <a:t>p</a:t>
            </a:r>
            <a:r>
              <a:rPr lang="zh-CN" altLang="zh-CN" sz="2000" smtClean="0">
                <a:solidFill>
                  <a:srgbClr val="0000FF"/>
                </a:solidFill>
                <a:latin typeface="Consolas" pitchFamily="49" charset="0"/>
                <a:ea typeface="楷体" pitchFamily="49" charset="-122"/>
                <a:cs typeface="Consolas" pitchFamily="49" charset="0"/>
              </a:rPr>
              <a:t>分为以下几种情况</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928670"/>
            <a:ext cx="7858180" cy="861774"/>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）若</a:t>
            </a:r>
            <a:r>
              <a:rPr lang="zh-CN" altLang="zh-CN" sz="2000" smtClean="0">
                <a:solidFill>
                  <a:srgbClr val="FF0000"/>
                </a:solidFill>
                <a:latin typeface="Consolas" pitchFamily="49" charset="0"/>
                <a:ea typeface="仿宋" pitchFamily="49" charset="-122"/>
                <a:cs typeface="Consolas" pitchFamily="49" charset="0"/>
              </a:rPr>
              <a:t>结点</a:t>
            </a:r>
            <a:r>
              <a:rPr lang="en-US" altLang="zh-CN" sz="2000" i="1" smtClean="0">
                <a:solidFill>
                  <a:srgbClr val="FF0000"/>
                </a:solidFill>
                <a:latin typeface="Consolas" pitchFamily="49" charset="0"/>
                <a:ea typeface="仿宋" pitchFamily="49" charset="-122"/>
                <a:cs typeface="Consolas" pitchFamily="49" charset="0"/>
              </a:rPr>
              <a:t>p</a:t>
            </a:r>
            <a:r>
              <a:rPr lang="zh-CN" altLang="zh-CN" sz="2000" smtClean="0">
                <a:solidFill>
                  <a:srgbClr val="FF0000"/>
                </a:solidFill>
                <a:latin typeface="Consolas" pitchFamily="49" charset="0"/>
                <a:ea typeface="仿宋" pitchFamily="49" charset="-122"/>
                <a:cs typeface="Consolas" pitchFamily="49" charset="0"/>
              </a:rPr>
              <a:t>是叶子结点</a:t>
            </a:r>
            <a:r>
              <a:rPr lang="zh-CN" altLang="zh-CN" sz="2000" smtClean="0">
                <a:solidFill>
                  <a:srgbClr val="0000FF"/>
                </a:solidFill>
                <a:latin typeface="Consolas" pitchFamily="49" charset="0"/>
                <a:ea typeface="仿宋" pitchFamily="49" charset="-122"/>
                <a:cs typeface="Consolas" pitchFamily="49" charset="0"/>
              </a:rPr>
              <a:t>（结点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的度为</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），删除该结点等同于删除该结点的子树，所以可以直接删除该结点。</a:t>
            </a:r>
          </a:p>
        </p:txBody>
      </p:sp>
      <p:grpSp>
        <p:nvGrpSpPr>
          <p:cNvPr id="2" name="组合 42"/>
          <p:cNvGrpSpPr/>
          <p:nvPr/>
        </p:nvGrpSpPr>
        <p:grpSpPr>
          <a:xfrm>
            <a:off x="1107915" y="2260047"/>
            <a:ext cx="6607357" cy="2383399"/>
            <a:chOff x="1107915" y="1983783"/>
            <a:chExt cx="6607357" cy="2383399"/>
          </a:xfrm>
        </p:grpSpPr>
        <p:sp>
          <p:nvSpPr>
            <p:cNvPr id="6" name="Freeform 155"/>
            <p:cNvSpPr>
              <a:spLocks/>
            </p:cNvSpPr>
            <p:nvPr/>
          </p:nvSpPr>
          <p:spPr bwMode="auto">
            <a:xfrm>
              <a:off x="1743610" y="2204716"/>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7" name="Freeform 154"/>
            <p:cNvSpPr>
              <a:spLocks/>
            </p:cNvSpPr>
            <p:nvPr/>
          </p:nvSpPr>
          <p:spPr bwMode="auto">
            <a:xfrm>
              <a:off x="1714480" y="3067407"/>
              <a:ext cx="169421" cy="218717"/>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Freeform 153"/>
            <p:cNvSpPr>
              <a:spLocks/>
            </p:cNvSpPr>
            <p:nvPr/>
          </p:nvSpPr>
          <p:spPr bwMode="auto">
            <a:xfrm>
              <a:off x="1357290" y="2614064"/>
              <a:ext cx="185166" cy="243432"/>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9" name="Freeform 152"/>
            <p:cNvSpPr>
              <a:spLocks/>
            </p:cNvSpPr>
            <p:nvPr/>
          </p:nvSpPr>
          <p:spPr bwMode="auto">
            <a:xfrm>
              <a:off x="2693670" y="2628411"/>
              <a:ext cx="155765"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Freeform 151"/>
            <p:cNvSpPr>
              <a:spLocks/>
            </p:cNvSpPr>
            <p:nvPr/>
          </p:nvSpPr>
          <p:spPr bwMode="auto">
            <a:xfrm>
              <a:off x="3034083" y="3044453"/>
              <a:ext cx="133070" cy="171199"/>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 name="Freeform 150"/>
            <p:cNvSpPr>
              <a:spLocks/>
            </p:cNvSpPr>
            <p:nvPr/>
          </p:nvSpPr>
          <p:spPr bwMode="auto">
            <a:xfrm>
              <a:off x="3360054" y="3408849"/>
              <a:ext cx="131007" cy="158766"/>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Freeform 149"/>
            <p:cNvSpPr>
              <a:spLocks/>
            </p:cNvSpPr>
            <p:nvPr/>
          </p:nvSpPr>
          <p:spPr bwMode="auto">
            <a:xfrm>
              <a:off x="1796219" y="2642757"/>
              <a:ext cx="209405"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Freeform 148"/>
            <p:cNvSpPr>
              <a:spLocks/>
            </p:cNvSpPr>
            <p:nvPr/>
          </p:nvSpPr>
          <p:spPr bwMode="auto">
            <a:xfrm>
              <a:off x="2285175" y="2190370"/>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Oval 147"/>
            <p:cNvSpPr>
              <a:spLocks noChangeArrowheads="1"/>
            </p:cNvSpPr>
            <p:nvPr/>
          </p:nvSpPr>
          <p:spPr bwMode="auto">
            <a:xfrm>
              <a:off x="1975709" y="1983783"/>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5" name="Oval 146"/>
            <p:cNvSpPr>
              <a:spLocks noChangeArrowheads="1"/>
            </p:cNvSpPr>
            <p:nvPr/>
          </p:nvSpPr>
          <p:spPr bwMode="auto">
            <a:xfrm>
              <a:off x="1507384" y="2405565"/>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6" name="Oval 145"/>
            <p:cNvSpPr>
              <a:spLocks noChangeArrowheads="1"/>
            </p:cNvSpPr>
            <p:nvPr/>
          </p:nvSpPr>
          <p:spPr bwMode="auto">
            <a:xfrm>
              <a:off x="2405867" y="2398870"/>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17" name="Oval 144"/>
            <p:cNvSpPr>
              <a:spLocks noChangeArrowheads="1"/>
            </p:cNvSpPr>
            <p:nvPr/>
          </p:nvSpPr>
          <p:spPr bwMode="auto">
            <a:xfrm>
              <a:off x="1107915" y="2822564"/>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8" name="Oval 143"/>
            <p:cNvSpPr>
              <a:spLocks noChangeArrowheads="1"/>
            </p:cNvSpPr>
            <p:nvPr/>
          </p:nvSpPr>
          <p:spPr bwMode="auto">
            <a:xfrm>
              <a:off x="1847796" y="2822564"/>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9" name="Oval 142"/>
            <p:cNvSpPr>
              <a:spLocks noChangeArrowheads="1"/>
            </p:cNvSpPr>
            <p:nvPr/>
          </p:nvSpPr>
          <p:spPr bwMode="auto">
            <a:xfrm>
              <a:off x="1510665" y="3265024"/>
              <a:ext cx="322876"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0" name="Oval 141"/>
            <p:cNvSpPr>
              <a:spLocks noChangeArrowheads="1"/>
            </p:cNvSpPr>
            <p:nvPr/>
          </p:nvSpPr>
          <p:spPr bwMode="auto">
            <a:xfrm>
              <a:off x="2741122" y="2790046"/>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21" name="Oval 140"/>
            <p:cNvSpPr>
              <a:spLocks noChangeArrowheads="1"/>
            </p:cNvSpPr>
            <p:nvPr/>
          </p:nvSpPr>
          <p:spPr bwMode="auto">
            <a:xfrm>
              <a:off x="3083597" y="3164006"/>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22" name="Oval 139"/>
            <p:cNvSpPr>
              <a:spLocks noChangeArrowheads="1"/>
            </p:cNvSpPr>
            <p:nvPr/>
          </p:nvSpPr>
          <p:spPr bwMode="auto">
            <a:xfrm>
              <a:off x="3421947" y="3532228"/>
              <a:ext cx="321845" cy="29840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23" name="Text Box 138"/>
            <p:cNvSpPr txBox="1">
              <a:spLocks noChangeArrowheads="1"/>
            </p:cNvSpPr>
            <p:nvPr/>
          </p:nvSpPr>
          <p:spPr bwMode="auto">
            <a:xfrm>
              <a:off x="2571736" y="4071942"/>
              <a:ext cx="3833217" cy="2952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为叶子结点：直接删除</a:t>
              </a:r>
            </a:p>
          </p:txBody>
        </p:sp>
        <p:sp>
          <p:nvSpPr>
            <p:cNvPr id="24" name="AutoShape 137"/>
            <p:cNvSpPr>
              <a:spLocks noChangeArrowheads="1"/>
            </p:cNvSpPr>
            <p:nvPr/>
          </p:nvSpPr>
          <p:spPr bwMode="auto">
            <a:xfrm>
              <a:off x="3844884" y="3024369"/>
              <a:ext cx="1114078" cy="150158"/>
            </a:xfrm>
            <a:prstGeom prst="rightArrow">
              <a:avLst>
                <a:gd name="adj1" fmla="val 50000"/>
                <a:gd name="adj2" fmla="val 171975"/>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5" name="Text Box 136"/>
            <p:cNvSpPr txBox="1">
              <a:spLocks noChangeArrowheads="1"/>
            </p:cNvSpPr>
            <p:nvPr/>
          </p:nvSpPr>
          <p:spPr bwMode="auto">
            <a:xfrm>
              <a:off x="3714744" y="2724108"/>
              <a:ext cx="1308936" cy="2179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26" name="Line 135"/>
            <p:cNvSpPr>
              <a:spLocks noChangeShapeType="1"/>
            </p:cNvSpPr>
            <p:nvPr/>
          </p:nvSpPr>
          <p:spPr bwMode="auto">
            <a:xfrm>
              <a:off x="3581838" y="3263474"/>
              <a:ext cx="0" cy="270667"/>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7" name="Text Box 134"/>
            <p:cNvSpPr txBox="1">
              <a:spLocks noChangeArrowheads="1"/>
            </p:cNvSpPr>
            <p:nvPr/>
          </p:nvSpPr>
          <p:spPr bwMode="auto">
            <a:xfrm>
              <a:off x="3432262" y="3070277"/>
              <a:ext cx="252731"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p>
          </p:txBody>
        </p:sp>
        <p:sp>
          <p:nvSpPr>
            <p:cNvPr id="28" name="Freeform 116"/>
            <p:cNvSpPr>
              <a:spLocks/>
            </p:cNvSpPr>
            <p:nvPr/>
          </p:nvSpPr>
          <p:spPr bwMode="auto">
            <a:xfrm>
              <a:off x="6053440" y="2200891"/>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9" name="Freeform 115"/>
            <p:cNvSpPr>
              <a:spLocks/>
            </p:cNvSpPr>
            <p:nvPr/>
          </p:nvSpPr>
          <p:spPr bwMode="auto">
            <a:xfrm>
              <a:off x="6072198" y="3063582"/>
              <a:ext cx="121533" cy="222542"/>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0" name="Freeform 114"/>
            <p:cNvSpPr>
              <a:spLocks/>
            </p:cNvSpPr>
            <p:nvPr/>
          </p:nvSpPr>
          <p:spPr bwMode="auto">
            <a:xfrm>
              <a:off x="5643570" y="2610239"/>
              <a:ext cx="208716" cy="247257"/>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 name="Freeform 113"/>
            <p:cNvSpPr>
              <a:spLocks/>
            </p:cNvSpPr>
            <p:nvPr/>
          </p:nvSpPr>
          <p:spPr bwMode="auto">
            <a:xfrm>
              <a:off x="7004532" y="2624585"/>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2" name="Freeform 112"/>
            <p:cNvSpPr>
              <a:spLocks/>
            </p:cNvSpPr>
            <p:nvPr/>
          </p:nvSpPr>
          <p:spPr bwMode="auto">
            <a:xfrm>
              <a:off x="7344944" y="3040628"/>
              <a:ext cx="133070" cy="173112"/>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3" name="Freeform 111"/>
            <p:cNvSpPr>
              <a:spLocks/>
            </p:cNvSpPr>
            <p:nvPr/>
          </p:nvSpPr>
          <p:spPr bwMode="auto">
            <a:xfrm>
              <a:off x="6108112" y="2638931"/>
              <a:ext cx="208374"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4" name="Freeform 110"/>
            <p:cNvSpPr>
              <a:spLocks/>
            </p:cNvSpPr>
            <p:nvPr/>
          </p:nvSpPr>
          <p:spPr bwMode="auto">
            <a:xfrm>
              <a:off x="6595005" y="2186544"/>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5" name="Oval 109"/>
            <p:cNvSpPr>
              <a:spLocks noChangeArrowheads="1"/>
            </p:cNvSpPr>
            <p:nvPr/>
          </p:nvSpPr>
          <p:spPr bwMode="auto">
            <a:xfrm>
              <a:off x="5818245" y="2401739"/>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6" name="Oval 108"/>
            <p:cNvSpPr>
              <a:spLocks noChangeArrowheads="1"/>
            </p:cNvSpPr>
            <p:nvPr/>
          </p:nvSpPr>
          <p:spPr bwMode="auto">
            <a:xfrm>
              <a:off x="6715697" y="2396957"/>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37" name="Oval 107"/>
            <p:cNvSpPr>
              <a:spLocks noChangeArrowheads="1"/>
            </p:cNvSpPr>
            <p:nvPr/>
          </p:nvSpPr>
          <p:spPr bwMode="auto">
            <a:xfrm>
              <a:off x="5429256" y="2818738"/>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8" name="Oval 106"/>
            <p:cNvSpPr>
              <a:spLocks noChangeArrowheads="1"/>
            </p:cNvSpPr>
            <p:nvPr/>
          </p:nvSpPr>
          <p:spPr bwMode="auto">
            <a:xfrm>
              <a:off x="6158658" y="2818738"/>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9" name="Oval 105"/>
            <p:cNvSpPr>
              <a:spLocks noChangeArrowheads="1"/>
            </p:cNvSpPr>
            <p:nvPr/>
          </p:nvSpPr>
          <p:spPr bwMode="auto">
            <a:xfrm>
              <a:off x="5821791" y="3240132"/>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40" name="Oval 104"/>
            <p:cNvSpPr>
              <a:spLocks noChangeArrowheads="1"/>
            </p:cNvSpPr>
            <p:nvPr/>
          </p:nvSpPr>
          <p:spPr bwMode="auto">
            <a:xfrm>
              <a:off x="7050952" y="2786220"/>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41" name="Oval 103"/>
            <p:cNvSpPr>
              <a:spLocks noChangeArrowheads="1"/>
            </p:cNvSpPr>
            <p:nvPr/>
          </p:nvSpPr>
          <p:spPr bwMode="auto">
            <a:xfrm>
              <a:off x="7394459" y="3161137"/>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42" name="Oval 38"/>
            <p:cNvSpPr>
              <a:spLocks noChangeArrowheads="1"/>
            </p:cNvSpPr>
            <p:nvPr/>
          </p:nvSpPr>
          <p:spPr bwMode="auto">
            <a:xfrm>
              <a:off x="6298949" y="1990478"/>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grpSp>
      <p:sp>
        <p:nvSpPr>
          <p:cNvPr id="49" name="灯片编号占位符 48"/>
          <p:cNvSpPr>
            <a:spLocks noGrp="1"/>
          </p:cNvSpPr>
          <p:nvPr>
            <p:ph type="sldNum" sz="quarter" idx="12"/>
          </p:nvPr>
        </p:nvSpPr>
        <p:spPr/>
        <p:txBody>
          <a:bodyPr/>
          <a:lstStyle/>
          <a:p>
            <a:fld id="{7AF016A1-9F15-429F-9EFD-84004B73C732}" type="slidenum">
              <a:rPr lang="en-US" altLang="zh-CN" smtClean="0"/>
              <a:pPr/>
              <a:t>51</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3"/>
          <p:cNvGrpSpPr/>
          <p:nvPr/>
        </p:nvGrpSpPr>
        <p:grpSpPr>
          <a:xfrm>
            <a:off x="1214414" y="2268579"/>
            <a:ext cx="7003676" cy="2374867"/>
            <a:chOff x="1214414" y="2268579"/>
            <a:chExt cx="7003676" cy="2374867"/>
          </a:xfrm>
        </p:grpSpPr>
        <p:sp>
          <p:nvSpPr>
            <p:cNvPr id="3" name="Text Box 133"/>
            <p:cNvSpPr txBox="1">
              <a:spLocks noChangeArrowheads="1"/>
            </p:cNvSpPr>
            <p:nvPr/>
          </p:nvSpPr>
          <p:spPr bwMode="auto">
            <a:xfrm>
              <a:off x="2000232" y="4348206"/>
              <a:ext cx="5357850" cy="2952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仅有左孩子：用左孩子</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结点替代结点</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 name="AutoShape 132"/>
            <p:cNvSpPr>
              <a:spLocks noChangeArrowheads="1"/>
            </p:cNvSpPr>
            <p:nvPr/>
          </p:nvSpPr>
          <p:spPr bwMode="auto">
            <a:xfrm>
              <a:off x="4009352" y="3369419"/>
              <a:ext cx="1114078" cy="149202"/>
            </a:xfrm>
            <a:prstGeom prst="rightArrow">
              <a:avLst>
                <a:gd name="adj1" fmla="val 50000"/>
                <a:gd name="adj2" fmla="val 17307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6" name="Text Box 131"/>
            <p:cNvSpPr txBox="1">
              <a:spLocks noChangeArrowheads="1"/>
            </p:cNvSpPr>
            <p:nvPr/>
          </p:nvSpPr>
          <p:spPr bwMode="auto">
            <a:xfrm>
              <a:off x="3999036" y="3137965"/>
              <a:ext cx="1072816" cy="1970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7" name="Line 130"/>
            <p:cNvSpPr>
              <a:spLocks noChangeShapeType="1"/>
            </p:cNvSpPr>
            <p:nvPr/>
          </p:nvSpPr>
          <p:spPr bwMode="auto">
            <a:xfrm>
              <a:off x="1858563" y="3608524"/>
              <a:ext cx="242415" cy="3826"/>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Text Box 129"/>
            <p:cNvSpPr txBox="1">
              <a:spLocks noChangeArrowheads="1"/>
            </p:cNvSpPr>
            <p:nvPr/>
          </p:nvSpPr>
          <p:spPr bwMode="auto">
            <a:xfrm>
              <a:off x="2075189" y="3508100"/>
              <a:ext cx="251699"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q</a:t>
              </a:r>
            </a:p>
          </p:txBody>
        </p:sp>
        <p:sp>
          <p:nvSpPr>
            <p:cNvPr id="9" name="Line 128"/>
            <p:cNvSpPr>
              <a:spLocks noChangeShapeType="1"/>
            </p:cNvSpPr>
            <p:nvPr/>
          </p:nvSpPr>
          <p:spPr bwMode="auto">
            <a:xfrm flipH="1" flipV="1">
              <a:off x="2309352" y="3250823"/>
              <a:ext cx="174333" cy="84165"/>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Text Box 127"/>
            <p:cNvSpPr txBox="1">
              <a:spLocks noChangeArrowheads="1"/>
            </p:cNvSpPr>
            <p:nvPr/>
          </p:nvSpPr>
          <p:spPr bwMode="auto">
            <a:xfrm>
              <a:off x="2485747" y="3265169"/>
              <a:ext cx="253762"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p>
          </p:txBody>
        </p:sp>
        <p:sp>
          <p:nvSpPr>
            <p:cNvPr id="11" name="Freeform 102"/>
            <p:cNvSpPr>
              <a:spLocks/>
            </p:cNvSpPr>
            <p:nvPr/>
          </p:nvSpPr>
          <p:spPr bwMode="auto">
            <a:xfrm>
              <a:off x="1877131" y="2488556"/>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Freeform 101"/>
            <p:cNvSpPr>
              <a:spLocks/>
            </p:cNvSpPr>
            <p:nvPr/>
          </p:nvSpPr>
          <p:spPr bwMode="auto">
            <a:xfrm>
              <a:off x="1837932" y="3351247"/>
              <a:ext cx="179490" cy="172156"/>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Freeform 100"/>
            <p:cNvSpPr>
              <a:spLocks/>
            </p:cNvSpPr>
            <p:nvPr/>
          </p:nvSpPr>
          <p:spPr bwMode="auto">
            <a:xfrm>
              <a:off x="1431480" y="2897904"/>
              <a:ext cx="244498" cy="288627"/>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Freeform 99"/>
            <p:cNvSpPr>
              <a:spLocks/>
            </p:cNvSpPr>
            <p:nvPr/>
          </p:nvSpPr>
          <p:spPr bwMode="auto">
            <a:xfrm>
              <a:off x="2828223" y="2912250"/>
              <a:ext cx="153701"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98"/>
            <p:cNvSpPr>
              <a:spLocks/>
            </p:cNvSpPr>
            <p:nvPr/>
          </p:nvSpPr>
          <p:spPr bwMode="auto">
            <a:xfrm>
              <a:off x="3168636" y="3328293"/>
              <a:ext cx="132039" cy="172156"/>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6" name="Freeform 97"/>
            <p:cNvSpPr>
              <a:spLocks/>
            </p:cNvSpPr>
            <p:nvPr/>
          </p:nvSpPr>
          <p:spPr bwMode="auto">
            <a:xfrm>
              <a:off x="3493575" y="3693645"/>
              <a:ext cx="132039" cy="157809"/>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7" name="Freeform 96"/>
            <p:cNvSpPr>
              <a:spLocks/>
            </p:cNvSpPr>
            <p:nvPr/>
          </p:nvSpPr>
          <p:spPr bwMode="auto">
            <a:xfrm>
              <a:off x="1930772" y="2926596"/>
              <a:ext cx="209405"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8" name="Freeform 95"/>
            <p:cNvSpPr>
              <a:spLocks/>
            </p:cNvSpPr>
            <p:nvPr/>
          </p:nvSpPr>
          <p:spPr bwMode="auto">
            <a:xfrm>
              <a:off x="2417665" y="2474210"/>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9" name="Oval 94"/>
            <p:cNvSpPr>
              <a:spLocks noChangeArrowheads="1"/>
            </p:cNvSpPr>
            <p:nvPr/>
          </p:nvSpPr>
          <p:spPr bwMode="auto">
            <a:xfrm>
              <a:off x="2109230" y="2268579"/>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20" name="Oval 93"/>
            <p:cNvSpPr>
              <a:spLocks noChangeArrowheads="1"/>
            </p:cNvSpPr>
            <p:nvPr/>
          </p:nvSpPr>
          <p:spPr bwMode="auto">
            <a:xfrm>
              <a:off x="1641937" y="2689404"/>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1" name="Oval 92"/>
            <p:cNvSpPr>
              <a:spLocks noChangeArrowheads="1"/>
            </p:cNvSpPr>
            <p:nvPr/>
          </p:nvSpPr>
          <p:spPr bwMode="auto">
            <a:xfrm>
              <a:off x="2539388" y="2684622"/>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22" name="Oval 90"/>
            <p:cNvSpPr>
              <a:spLocks noChangeArrowheads="1"/>
            </p:cNvSpPr>
            <p:nvPr/>
          </p:nvSpPr>
          <p:spPr bwMode="auto">
            <a:xfrm>
              <a:off x="1982349" y="3107360"/>
              <a:ext cx="320813" cy="29744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23" name="Oval 89"/>
            <p:cNvSpPr>
              <a:spLocks noChangeArrowheads="1"/>
            </p:cNvSpPr>
            <p:nvPr/>
          </p:nvSpPr>
          <p:spPr bwMode="auto">
            <a:xfrm>
              <a:off x="1533624" y="3458366"/>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4" name="Oval 88"/>
            <p:cNvSpPr>
              <a:spLocks noChangeArrowheads="1"/>
            </p:cNvSpPr>
            <p:nvPr/>
          </p:nvSpPr>
          <p:spPr bwMode="auto">
            <a:xfrm>
              <a:off x="2874643" y="3073885"/>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25" name="Oval 87"/>
            <p:cNvSpPr>
              <a:spLocks noChangeArrowheads="1"/>
            </p:cNvSpPr>
            <p:nvPr/>
          </p:nvSpPr>
          <p:spPr bwMode="auto">
            <a:xfrm>
              <a:off x="3216087" y="3448802"/>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26" name="Oval 86"/>
            <p:cNvSpPr>
              <a:spLocks noChangeArrowheads="1"/>
            </p:cNvSpPr>
            <p:nvPr/>
          </p:nvSpPr>
          <p:spPr bwMode="auto">
            <a:xfrm>
              <a:off x="3555468" y="3817024"/>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27" name="Freeform 85"/>
            <p:cNvSpPr>
              <a:spLocks/>
            </p:cNvSpPr>
            <p:nvPr/>
          </p:nvSpPr>
          <p:spPr bwMode="auto">
            <a:xfrm>
              <a:off x="6217908" y="2488556"/>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8" name="Freeform 84"/>
            <p:cNvSpPr>
              <a:spLocks/>
            </p:cNvSpPr>
            <p:nvPr/>
          </p:nvSpPr>
          <p:spPr bwMode="auto">
            <a:xfrm>
              <a:off x="5860636" y="2897904"/>
              <a:ext cx="156118" cy="217189"/>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9" name="Freeform 83"/>
            <p:cNvSpPr>
              <a:spLocks/>
            </p:cNvSpPr>
            <p:nvPr/>
          </p:nvSpPr>
          <p:spPr bwMode="auto">
            <a:xfrm>
              <a:off x="7169000" y="2912250"/>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0" name="Freeform 82"/>
            <p:cNvSpPr>
              <a:spLocks/>
            </p:cNvSpPr>
            <p:nvPr/>
          </p:nvSpPr>
          <p:spPr bwMode="auto">
            <a:xfrm>
              <a:off x="7509412" y="3328293"/>
              <a:ext cx="133070" cy="172156"/>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 name="Freeform 81"/>
            <p:cNvSpPr>
              <a:spLocks/>
            </p:cNvSpPr>
            <p:nvPr/>
          </p:nvSpPr>
          <p:spPr bwMode="auto">
            <a:xfrm>
              <a:off x="7834352" y="3693645"/>
              <a:ext cx="132039" cy="157809"/>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2" name="Freeform 80"/>
            <p:cNvSpPr>
              <a:spLocks/>
            </p:cNvSpPr>
            <p:nvPr/>
          </p:nvSpPr>
          <p:spPr bwMode="auto">
            <a:xfrm>
              <a:off x="6272580" y="2926596"/>
              <a:ext cx="208374"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3" name="Freeform 79"/>
            <p:cNvSpPr>
              <a:spLocks/>
            </p:cNvSpPr>
            <p:nvPr/>
          </p:nvSpPr>
          <p:spPr bwMode="auto">
            <a:xfrm>
              <a:off x="6759473" y="2474210"/>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4" name="Oval 78"/>
            <p:cNvSpPr>
              <a:spLocks noChangeArrowheads="1"/>
            </p:cNvSpPr>
            <p:nvPr/>
          </p:nvSpPr>
          <p:spPr bwMode="auto">
            <a:xfrm>
              <a:off x="6450007" y="2268579"/>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35" name="Oval 77"/>
            <p:cNvSpPr>
              <a:spLocks noChangeArrowheads="1"/>
            </p:cNvSpPr>
            <p:nvPr/>
          </p:nvSpPr>
          <p:spPr bwMode="auto">
            <a:xfrm>
              <a:off x="5982713" y="2689404"/>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6" name="Oval 76"/>
            <p:cNvSpPr>
              <a:spLocks noChangeArrowheads="1"/>
            </p:cNvSpPr>
            <p:nvPr/>
          </p:nvSpPr>
          <p:spPr bwMode="auto">
            <a:xfrm>
              <a:off x="6880165" y="2684622"/>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37" name="Oval 75"/>
            <p:cNvSpPr>
              <a:spLocks noChangeArrowheads="1"/>
            </p:cNvSpPr>
            <p:nvPr/>
          </p:nvSpPr>
          <p:spPr bwMode="auto">
            <a:xfrm>
              <a:off x="5610229" y="3107360"/>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8" name="Oval 74"/>
            <p:cNvSpPr>
              <a:spLocks noChangeArrowheads="1"/>
            </p:cNvSpPr>
            <p:nvPr/>
          </p:nvSpPr>
          <p:spPr bwMode="auto">
            <a:xfrm>
              <a:off x="6323126" y="3107360"/>
              <a:ext cx="322876"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9" name="Oval 73"/>
            <p:cNvSpPr>
              <a:spLocks noChangeArrowheads="1"/>
            </p:cNvSpPr>
            <p:nvPr/>
          </p:nvSpPr>
          <p:spPr bwMode="auto">
            <a:xfrm>
              <a:off x="7215420" y="3073885"/>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40" name="Oval 72"/>
            <p:cNvSpPr>
              <a:spLocks noChangeArrowheads="1"/>
            </p:cNvSpPr>
            <p:nvPr/>
          </p:nvSpPr>
          <p:spPr bwMode="auto">
            <a:xfrm>
              <a:off x="7558927" y="3448802"/>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41" name="Oval 71"/>
            <p:cNvSpPr>
              <a:spLocks noChangeArrowheads="1"/>
            </p:cNvSpPr>
            <p:nvPr/>
          </p:nvSpPr>
          <p:spPr bwMode="auto">
            <a:xfrm>
              <a:off x="7896245" y="3817024"/>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42" name="Oval 91"/>
            <p:cNvSpPr>
              <a:spLocks noChangeArrowheads="1"/>
            </p:cNvSpPr>
            <p:nvPr/>
          </p:nvSpPr>
          <p:spPr bwMode="auto">
            <a:xfrm>
              <a:off x="1214414" y="3043655"/>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grpSp>
      <p:sp>
        <p:nvSpPr>
          <p:cNvPr id="43" name="TextBox 42"/>
          <p:cNvSpPr txBox="1"/>
          <p:nvPr/>
        </p:nvSpPr>
        <p:spPr>
          <a:xfrm>
            <a:off x="642910" y="642918"/>
            <a:ext cx="8072494" cy="1169551"/>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）若</a:t>
            </a:r>
            <a:r>
              <a:rPr lang="zh-CN" altLang="zh-CN" sz="2000" smtClean="0">
                <a:solidFill>
                  <a:srgbClr val="FF0000"/>
                </a:solidFill>
                <a:latin typeface="Consolas" pitchFamily="49" charset="0"/>
                <a:ea typeface="仿宋" pitchFamily="49" charset="-122"/>
                <a:cs typeface="Consolas" pitchFamily="49" charset="0"/>
              </a:rPr>
              <a:t>结点</a:t>
            </a:r>
            <a:r>
              <a:rPr lang="en-US" altLang="zh-CN" sz="2000" i="1" smtClean="0">
                <a:solidFill>
                  <a:srgbClr val="FF0000"/>
                </a:solidFill>
                <a:latin typeface="Consolas" pitchFamily="49" charset="0"/>
                <a:ea typeface="仿宋" pitchFamily="49" charset="-122"/>
                <a:cs typeface="Consolas" pitchFamily="49" charset="0"/>
              </a:rPr>
              <a:t>p</a:t>
            </a:r>
            <a:r>
              <a:rPr lang="zh-CN" altLang="zh-CN" sz="2000" smtClean="0">
                <a:solidFill>
                  <a:srgbClr val="FF0000"/>
                </a:solidFill>
                <a:latin typeface="Consolas" pitchFamily="49" charset="0"/>
                <a:ea typeface="仿宋" pitchFamily="49" charset="-122"/>
                <a:cs typeface="Consolas" pitchFamily="49" charset="0"/>
              </a:rPr>
              <a:t>只有左孩子没有右孩子</a:t>
            </a:r>
            <a:r>
              <a:rPr lang="zh-CN" altLang="zh-CN" sz="2000" smtClean="0">
                <a:solidFill>
                  <a:srgbClr val="0000FF"/>
                </a:solidFill>
                <a:latin typeface="Consolas" pitchFamily="49" charset="0"/>
                <a:ea typeface="仿宋" pitchFamily="49" charset="-122"/>
                <a:cs typeface="Consolas" pitchFamily="49" charset="0"/>
              </a:rPr>
              <a:t>（结点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的度为</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），根据二叉排序树的特点，可以用结点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的左子树替代结点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的子树，也就是直接用其左孩子替代它（结点替代</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50" name="灯片编号占位符 49"/>
          <p:cNvSpPr>
            <a:spLocks noGrp="1"/>
          </p:cNvSpPr>
          <p:nvPr>
            <p:ph type="sldNum" sz="quarter" idx="12"/>
          </p:nvPr>
        </p:nvSpPr>
        <p:spPr/>
        <p:txBody>
          <a:bodyPr/>
          <a:lstStyle/>
          <a:p>
            <a:fld id="{7AF016A1-9F15-429F-9EFD-84004B73C732}" type="slidenum">
              <a:rPr lang="en-US" altLang="zh-CN" smtClean="0"/>
              <a:pPr/>
              <a:t>52</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2"/>
          <p:cNvGrpSpPr/>
          <p:nvPr/>
        </p:nvGrpSpPr>
        <p:grpSpPr>
          <a:xfrm>
            <a:off x="1463042" y="2500306"/>
            <a:ext cx="6537982" cy="2428892"/>
            <a:chOff x="1463042" y="2500306"/>
            <a:chExt cx="6537982" cy="2428892"/>
          </a:xfrm>
        </p:grpSpPr>
        <p:sp>
          <p:nvSpPr>
            <p:cNvPr id="3" name="Text Box 126"/>
            <p:cNvSpPr txBox="1">
              <a:spLocks noChangeArrowheads="1"/>
            </p:cNvSpPr>
            <p:nvPr/>
          </p:nvSpPr>
          <p:spPr bwMode="auto">
            <a:xfrm>
              <a:off x="2071670" y="4591116"/>
              <a:ext cx="5429287" cy="3380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仅有右孩子：用右孩子</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结点替代结点</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 name="AutoShape 125"/>
            <p:cNvSpPr>
              <a:spLocks noChangeArrowheads="1"/>
            </p:cNvSpPr>
            <p:nvPr/>
          </p:nvSpPr>
          <p:spPr bwMode="auto">
            <a:xfrm>
              <a:off x="4125478" y="3527501"/>
              <a:ext cx="1114078" cy="149202"/>
            </a:xfrm>
            <a:prstGeom prst="rightArrow">
              <a:avLst>
                <a:gd name="adj1" fmla="val 50000"/>
                <a:gd name="adj2" fmla="val 17307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6" name="Text Box 124"/>
            <p:cNvSpPr txBox="1">
              <a:spLocks noChangeArrowheads="1"/>
            </p:cNvSpPr>
            <p:nvPr/>
          </p:nvSpPr>
          <p:spPr bwMode="auto">
            <a:xfrm>
              <a:off x="4115162" y="3295091"/>
              <a:ext cx="1072816" cy="1979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7" name="Line 120"/>
            <p:cNvSpPr>
              <a:spLocks noChangeShapeType="1"/>
            </p:cNvSpPr>
            <p:nvPr/>
          </p:nvSpPr>
          <p:spPr bwMode="auto">
            <a:xfrm flipH="1">
              <a:off x="3392044" y="3339086"/>
              <a:ext cx="151638" cy="96598"/>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Text Box 119"/>
            <p:cNvSpPr txBox="1">
              <a:spLocks noChangeArrowheads="1"/>
            </p:cNvSpPr>
            <p:nvPr/>
          </p:nvSpPr>
          <p:spPr bwMode="auto">
            <a:xfrm>
              <a:off x="3543682" y="3187972"/>
              <a:ext cx="252731"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p>
          </p:txBody>
        </p:sp>
        <p:sp>
          <p:nvSpPr>
            <p:cNvPr id="9" name="Line 118"/>
            <p:cNvSpPr>
              <a:spLocks noChangeShapeType="1"/>
            </p:cNvSpPr>
            <p:nvPr/>
          </p:nvSpPr>
          <p:spPr bwMode="auto">
            <a:xfrm flipH="1">
              <a:off x="3156849" y="3832599"/>
              <a:ext cx="245510" cy="0"/>
            </a:xfrm>
            <a:prstGeom prst="line">
              <a:avLst/>
            </a:prstGeom>
            <a:ln w="19050">
              <a:headEnd type="arrow" w="med" len="med"/>
              <a:tailEnd type="non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Text Box 117"/>
            <p:cNvSpPr txBox="1">
              <a:spLocks noChangeArrowheads="1"/>
            </p:cNvSpPr>
            <p:nvPr/>
          </p:nvSpPr>
          <p:spPr bwMode="auto">
            <a:xfrm>
              <a:off x="2927845" y="3714959"/>
              <a:ext cx="253762" cy="233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q</a:t>
              </a:r>
            </a:p>
          </p:txBody>
        </p:sp>
        <p:sp>
          <p:nvSpPr>
            <p:cNvPr id="11" name="Freeform 70"/>
            <p:cNvSpPr>
              <a:spLocks/>
            </p:cNvSpPr>
            <p:nvPr/>
          </p:nvSpPr>
          <p:spPr bwMode="auto">
            <a:xfrm>
              <a:off x="2068561" y="2721239"/>
              <a:ext cx="246541"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Freeform 69"/>
            <p:cNvSpPr>
              <a:spLocks/>
            </p:cNvSpPr>
            <p:nvPr/>
          </p:nvSpPr>
          <p:spPr bwMode="auto">
            <a:xfrm>
              <a:off x="2071670" y="3583930"/>
              <a:ext cx="136150" cy="202260"/>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Freeform 68"/>
            <p:cNvSpPr>
              <a:spLocks/>
            </p:cNvSpPr>
            <p:nvPr/>
          </p:nvSpPr>
          <p:spPr bwMode="auto">
            <a:xfrm>
              <a:off x="1714480" y="3130587"/>
              <a:ext cx="175711" cy="226975"/>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Freeform 67"/>
            <p:cNvSpPr>
              <a:spLocks/>
            </p:cNvSpPr>
            <p:nvPr/>
          </p:nvSpPr>
          <p:spPr bwMode="auto">
            <a:xfrm>
              <a:off x="3019653" y="3144933"/>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66"/>
            <p:cNvSpPr>
              <a:spLocks/>
            </p:cNvSpPr>
            <p:nvPr/>
          </p:nvSpPr>
          <p:spPr bwMode="auto">
            <a:xfrm>
              <a:off x="3360065" y="3560976"/>
              <a:ext cx="132039" cy="172156"/>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6" name="Freeform 65"/>
            <p:cNvSpPr>
              <a:spLocks/>
            </p:cNvSpPr>
            <p:nvPr/>
          </p:nvSpPr>
          <p:spPr bwMode="auto">
            <a:xfrm>
              <a:off x="3685005" y="3926328"/>
              <a:ext cx="132039" cy="157809"/>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7" name="Freeform 64"/>
            <p:cNvSpPr>
              <a:spLocks/>
            </p:cNvSpPr>
            <p:nvPr/>
          </p:nvSpPr>
          <p:spPr bwMode="auto">
            <a:xfrm>
              <a:off x="2122201" y="3158323"/>
              <a:ext cx="209405" cy="287882"/>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8" name="Freeform 63"/>
            <p:cNvSpPr>
              <a:spLocks/>
            </p:cNvSpPr>
            <p:nvPr/>
          </p:nvSpPr>
          <p:spPr bwMode="auto">
            <a:xfrm>
              <a:off x="2610126" y="2706892"/>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9" name="Oval 62"/>
            <p:cNvSpPr>
              <a:spLocks noChangeArrowheads="1"/>
            </p:cNvSpPr>
            <p:nvPr/>
          </p:nvSpPr>
          <p:spPr bwMode="auto">
            <a:xfrm>
              <a:off x="2299629" y="2500306"/>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20" name="Oval 61"/>
            <p:cNvSpPr>
              <a:spLocks noChangeArrowheads="1"/>
            </p:cNvSpPr>
            <p:nvPr/>
          </p:nvSpPr>
          <p:spPr bwMode="auto">
            <a:xfrm>
              <a:off x="1833366" y="2922087"/>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1" name="Oval 60"/>
            <p:cNvSpPr>
              <a:spLocks noChangeArrowheads="1"/>
            </p:cNvSpPr>
            <p:nvPr/>
          </p:nvSpPr>
          <p:spPr bwMode="auto">
            <a:xfrm>
              <a:off x="2729786" y="2916348"/>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22" name="Oval 59"/>
            <p:cNvSpPr>
              <a:spLocks noChangeArrowheads="1"/>
            </p:cNvSpPr>
            <p:nvPr/>
          </p:nvSpPr>
          <p:spPr bwMode="auto">
            <a:xfrm>
              <a:off x="1463042" y="3339086"/>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3" name="Oval 58"/>
            <p:cNvSpPr>
              <a:spLocks noChangeArrowheads="1"/>
            </p:cNvSpPr>
            <p:nvPr/>
          </p:nvSpPr>
          <p:spPr bwMode="auto">
            <a:xfrm>
              <a:off x="2173779" y="3339086"/>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24" name="Oval 57"/>
            <p:cNvSpPr>
              <a:spLocks noChangeArrowheads="1"/>
            </p:cNvSpPr>
            <p:nvPr/>
          </p:nvSpPr>
          <p:spPr bwMode="auto">
            <a:xfrm>
              <a:off x="1821263" y="3759250"/>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5" name="Oval 56"/>
            <p:cNvSpPr>
              <a:spLocks noChangeArrowheads="1"/>
            </p:cNvSpPr>
            <p:nvPr/>
          </p:nvSpPr>
          <p:spPr bwMode="auto">
            <a:xfrm>
              <a:off x="3066073" y="3306568"/>
              <a:ext cx="320813" cy="29840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26" name="Oval 55"/>
            <p:cNvSpPr>
              <a:spLocks noChangeArrowheads="1"/>
            </p:cNvSpPr>
            <p:nvPr/>
          </p:nvSpPr>
          <p:spPr bwMode="auto">
            <a:xfrm>
              <a:off x="3408548" y="3681485"/>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27" name="Oval 54"/>
            <p:cNvSpPr>
              <a:spLocks noChangeArrowheads="1"/>
            </p:cNvSpPr>
            <p:nvPr/>
          </p:nvSpPr>
          <p:spPr bwMode="auto">
            <a:xfrm>
              <a:off x="3746898" y="4049706"/>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28" name="Freeform 53"/>
            <p:cNvSpPr>
              <a:spLocks/>
            </p:cNvSpPr>
            <p:nvPr/>
          </p:nvSpPr>
          <p:spPr bwMode="auto">
            <a:xfrm>
              <a:off x="6339192" y="2778624"/>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9" name="Freeform 52"/>
            <p:cNvSpPr>
              <a:spLocks/>
            </p:cNvSpPr>
            <p:nvPr/>
          </p:nvSpPr>
          <p:spPr bwMode="auto">
            <a:xfrm>
              <a:off x="6357950" y="3641315"/>
              <a:ext cx="121533" cy="216313"/>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0" name="Freeform 51"/>
            <p:cNvSpPr>
              <a:spLocks/>
            </p:cNvSpPr>
            <p:nvPr/>
          </p:nvSpPr>
          <p:spPr bwMode="auto">
            <a:xfrm>
              <a:off x="5929322" y="3187972"/>
              <a:ext cx="208716" cy="241028"/>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 name="Freeform 50"/>
            <p:cNvSpPr>
              <a:spLocks/>
            </p:cNvSpPr>
            <p:nvPr/>
          </p:nvSpPr>
          <p:spPr bwMode="auto">
            <a:xfrm>
              <a:off x="7290284" y="3202318"/>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2" name="Freeform 49"/>
            <p:cNvSpPr>
              <a:spLocks/>
            </p:cNvSpPr>
            <p:nvPr/>
          </p:nvSpPr>
          <p:spPr bwMode="auto">
            <a:xfrm>
              <a:off x="7630696" y="3618361"/>
              <a:ext cx="133070" cy="171199"/>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3" name="Freeform 48"/>
            <p:cNvSpPr>
              <a:spLocks/>
            </p:cNvSpPr>
            <p:nvPr/>
          </p:nvSpPr>
          <p:spPr bwMode="auto">
            <a:xfrm>
              <a:off x="6393864" y="3216664"/>
              <a:ext cx="208374"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4" name="Freeform 47"/>
            <p:cNvSpPr>
              <a:spLocks/>
            </p:cNvSpPr>
            <p:nvPr/>
          </p:nvSpPr>
          <p:spPr bwMode="auto">
            <a:xfrm>
              <a:off x="6880757" y="2764278"/>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5" name="Oval 46"/>
            <p:cNvSpPr>
              <a:spLocks noChangeArrowheads="1"/>
            </p:cNvSpPr>
            <p:nvPr/>
          </p:nvSpPr>
          <p:spPr bwMode="auto">
            <a:xfrm>
              <a:off x="6571291" y="2557691"/>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36" name="Oval 45"/>
            <p:cNvSpPr>
              <a:spLocks noChangeArrowheads="1"/>
            </p:cNvSpPr>
            <p:nvPr/>
          </p:nvSpPr>
          <p:spPr bwMode="auto">
            <a:xfrm>
              <a:off x="6103997" y="2979472"/>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7" name="Oval 44"/>
            <p:cNvSpPr>
              <a:spLocks noChangeArrowheads="1"/>
            </p:cNvSpPr>
            <p:nvPr/>
          </p:nvSpPr>
          <p:spPr bwMode="auto">
            <a:xfrm>
              <a:off x="7001449" y="2973734"/>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38" name="Oval 43"/>
            <p:cNvSpPr>
              <a:spLocks noChangeArrowheads="1"/>
            </p:cNvSpPr>
            <p:nvPr/>
          </p:nvSpPr>
          <p:spPr bwMode="auto">
            <a:xfrm>
              <a:off x="5750353" y="3396471"/>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9" name="Oval 42"/>
            <p:cNvSpPr>
              <a:spLocks noChangeArrowheads="1"/>
            </p:cNvSpPr>
            <p:nvPr/>
          </p:nvSpPr>
          <p:spPr bwMode="auto">
            <a:xfrm>
              <a:off x="6444410" y="3396471"/>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40" name="Oval 41"/>
            <p:cNvSpPr>
              <a:spLocks noChangeArrowheads="1"/>
            </p:cNvSpPr>
            <p:nvPr/>
          </p:nvSpPr>
          <p:spPr bwMode="auto">
            <a:xfrm>
              <a:off x="6107543" y="3802117"/>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41" name="Oval 40"/>
            <p:cNvSpPr>
              <a:spLocks noChangeArrowheads="1"/>
            </p:cNvSpPr>
            <p:nvPr/>
          </p:nvSpPr>
          <p:spPr bwMode="auto">
            <a:xfrm>
              <a:off x="7336704" y="3363953"/>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42" name="Oval 39"/>
            <p:cNvSpPr>
              <a:spLocks noChangeArrowheads="1"/>
            </p:cNvSpPr>
            <p:nvPr/>
          </p:nvSpPr>
          <p:spPr bwMode="auto">
            <a:xfrm>
              <a:off x="7680211" y="3738870"/>
              <a:ext cx="320813"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grpSp>
      <p:sp>
        <p:nvSpPr>
          <p:cNvPr id="44" name="TextBox 43"/>
          <p:cNvSpPr txBox="1"/>
          <p:nvPr/>
        </p:nvSpPr>
        <p:spPr>
          <a:xfrm>
            <a:off x="571472" y="642918"/>
            <a:ext cx="7858180" cy="1169551"/>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）若</a:t>
            </a:r>
            <a:r>
              <a:rPr lang="zh-CN" altLang="zh-CN" sz="2000" smtClean="0">
                <a:solidFill>
                  <a:srgbClr val="FF0000"/>
                </a:solidFill>
                <a:latin typeface="Consolas" pitchFamily="49" charset="0"/>
                <a:ea typeface="仿宋" pitchFamily="49" charset="-122"/>
                <a:cs typeface="Consolas" pitchFamily="49" charset="0"/>
              </a:rPr>
              <a:t>结点</a:t>
            </a:r>
            <a:r>
              <a:rPr lang="en-US" altLang="zh-CN" sz="2000" i="1" smtClean="0">
                <a:solidFill>
                  <a:srgbClr val="FF0000"/>
                </a:solidFill>
                <a:latin typeface="Consolas" pitchFamily="49" charset="0"/>
                <a:ea typeface="仿宋" pitchFamily="49" charset="-122"/>
                <a:cs typeface="Consolas" pitchFamily="49" charset="0"/>
              </a:rPr>
              <a:t>p</a:t>
            </a:r>
            <a:r>
              <a:rPr lang="zh-CN" altLang="zh-CN" sz="2000" smtClean="0">
                <a:solidFill>
                  <a:srgbClr val="FF0000"/>
                </a:solidFill>
                <a:latin typeface="Consolas" pitchFamily="49" charset="0"/>
                <a:ea typeface="仿宋" pitchFamily="49" charset="-122"/>
                <a:cs typeface="Consolas" pitchFamily="49" charset="0"/>
              </a:rPr>
              <a:t>只有右孩子没有左孩子</a:t>
            </a:r>
            <a:r>
              <a:rPr lang="zh-CN" altLang="zh-CN" sz="2000" smtClean="0">
                <a:solidFill>
                  <a:srgbClr val="0000FF"/>
                </a:solidFill>
                <a:latin typeface="Consolas" pitchFamily="49" charset="0"/>
                <a:ea typeface="仿宋" pitchFamily="49" charset="-122"/>
                <a:cs typeface="Consolas" pitchFamily="49" charset="0"/>
              </a:rPr>
              <a:t>（结点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的度为</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），根据二叉排序树的特点，可以用结点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的右子树替代结点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的子树，也就是直接用其右孩子替代它（结点替代）</a:t>
            </a:r>
            <a:r>
              <a:rPr lang="zh-CN" altLang="en-US" sz="2000" smtClean="0">
                <a:solidFill>
                  <a:srgbClr val="0000FF"/>
                </a:solidFill>
                <a:latin typeface="Consolas" pitchFamily="49" charset="0"/>
                <a:ea typeface="仿宋" pitchFamily="49" charset="-122"/>
                <a:cs typeface="Consolas" pitchFamily="49" charset="0"/>
              </a:rPr>
              <a:t>。</a:t>
            </a:r>
          </a:p>
        </p:txBody>
      </p:sp>
      <p:sp>
        <p:nvSpPr>
          <p:cNvPr id="51" name="灯片编号占位符 50"/>
          <p:cNvSpPr>
            <a:spLocks noGrp="1"/>
          </p:cNvSpPr>
          <p:nvPr>
            <p:ph type="sldNum" sz="quarter" idx="12"/>
          </p:nvPr>
        </p:nvSpPr>
        <p:spPr/>
        <p:txBody>
          <a:bodyPr/>
          <a:lstStyle/>
          <a:p>
            <a:fld id="{7AF016A1-9F15-429F-9EFD-84004B73C732}" type="slidenum">
              <a:rPr lang="en-US" altLang="zh-CN" smtClean="0"/>
              <a:pPr/>
              <a:t>53</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4"/>
          <p:cNvGrpSpPr/>
          <p:nvPr/>
        </p:nvGrpSpPr>
        <p:grpSpPr>
          <a:xfrm>
            <a:off x="1106883" y="1500174"/>
            <a:ext cx="6822703" cy="3022657"/>
            <a:chOff x="1106883" y="2192293"/>
            <a:chExt cx="6822703" cy="3022657"/>
          </a:xfrm>
        </p:grpSpPr>
        <p:sp>
          <p:nvSpPr>
            <p:cNvPr id="3" name="Text Box 123"/>
            <p:cNvSpPr txBox="1">
              <a:spLocks noChangeArrowheads="1"/>
            </p:cNvSpPr>
            <p:nvPr/>
          </p:nvSpPr>
          <p:spPr bwMode="auto">
            <a:xfrm>
              <a:off x="1754730" y="4243369"/>
              <a:ext cx="5746228" cy="9715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d</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有左右孩子：找到其左孩子的最右下结点</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，置</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结点值为</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结点值（值替代），再删除</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结点没有右孩子，最多只有左孩子，采用</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删除）</a:t>
              </a:r>
            </a:p>
          </p:txBody>
        </p:sp>
        <p:sp>
          <p:nvSpPr>
            <p:cNvPr id="5" name="AutoShape 122"/>
            <p:cNvSpPr>
              <a:spLocks noChangeArrowheads="1"/>
            </p:cNvSpPr>
            <p:nvPr/>
          </p:nvSpPr>
          <p:spPr bwMode="auto">
            <a:xfrm>
              <a:off x="3767268" y="3235748"/>
              <a:ext cx="1114078" cy="149202"/>
            </a:xfrm>
            <a:prstGeom prst="rightArrow">
              <a:avLst>
                <a:gd name="adj1" fmla="val 50000"/>
                <a:gd name="adj2" fmla="val 17307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6" name="Text Box 121"/>
            <p:cNvSpPr txBox="1">
              <a:spLocks noChangeArrowheads="1"/>
            </p:cNvSpPr>
            <p:nvPr/>
          </p:nvSpPr>
          <p:spPr bwMode="auto">
            <a:xfrm>
              <a:off x="3756952" y="3002381"/>
              <a:ext cx="1072816" cy="1979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7" name="Line 37"/>
            <p:cNvSpPr>
              <a:spLocks noChangeShapeType="1"/>
            </p:cNvSpPr>
            <p:nvPr/>
          </p:nvSpPr>
          <p:spPr bwMode="auto">
            <a:xfrm flipH="1">
              <a:off x="2280800" y="2307064"/>
              <a:ext cx="361044" cy="8608"/>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Text Box 36"/>
            <p:cNvSpPr txBox="1">
              <a:spLocks noChangeArrowheads="1"/>
            </p:cNvSpPr>
            <p:nvPr/>
          </p:nvSpPr>
          <p:spPr bwMode="auto">
            <a:xfrm>
              <a:off x="2626370" y="2192293"/>
              <a:ext cx="251699"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p>
          </p:txBody>
        </p:sp>
        <p:sp>
          <p:nvSpPr>
            <p:cNvPr id="9" name="Freeform 35"/>
            <p:cNvSpPr>
              <a:spLocks/>
            </p:cNvSpPr>
            <p:nvPr/>
          </p:nvSpPr>
          <p:spPr bwMode="auto">
            <a:xfrm>
              <a:off x="1705193" y="2422790"/>
              <a:ext cx="247573" cy="216151"/>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Freeform 34"/>
            <p:cNvSpPr>
              <a:spLocks/>
            </p:cNvSpPr>
            <p:nvPr/>
          </p:nvSpPr>
          <p:spPr bwMode="auto">
            <a:xfrm>
              <a:off x="1714480" y="3285481"/>
              <a:ext cx="131004" cy="243508"/>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 name="Freeform 33"/>
            <p:cNvSpPr>
              <a:spLocks/>
            </p:cNvSpPr>
            <p:nvPr/>
          </p:nvSpPr>
          <p:spPr bwMode="auto">
            <a:xfrm>
              <a:off x="1285852" y="2832138"/>
              <a:ext cx="218188" cy="268223"/>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Freeform 32"/>
            <p:cNvSpPr>
              <a:spLocks/>
            </p:cNvSpPr>
            <p:nvPr/>
          </p:nvSpPr>
          <p:spPr bwMode="auto">
            <a:xfrm>
              <a:off x="2655253" y="2846485"/>
              <a:ext cx="155765"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Freeform 31"/>
            <p:cNvSpPr>
              <a:spLocks/>
            </p:cNvSpPr>
            <p:nvPr/>
          </p:nvSpPr>
          <p:spPr bwMode="auto">
            <a:xfrm>
              <a:off x="2995666" y="3262527"/>
              <a:ext cx="132039" cy="173112"/>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Freeform 30"/>
            <p:cNvSpPr>
              <a:spLocks/>
            </p:cNvSpPr>
            <p:nvPr/>
          </p:nvSpPr>
          <p:spPr bwMode="auto">
            <a:xfrm>
              <a:off x="3321637" y="3628836"/>
              <a:ext cx="132039" cy="156853"/>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29"/>
            <p:cNvSpPr>
              <a:spLocks/>
            </p:cNvSpPr>
            <p:nvPr/>
          </p:nvSpPr>
          <p:spPr bwMode="auto">
            <a:xfrm>
              <a:off x="1757802" y="2861787"/>
              <a:ext cx="210437" cy="285970"/>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6" name="Freeform 28"/>
            <p:cNvSpPr>
              <a:spLocks/>
            </p:cNvSpPr>
            <p:nvPr/>
          </p:nvSpPr>
          <p:spPr bwMode="auto">
            <a:xfrm>
              <a:off x="2246758" y="2408444"/>
              <a:ext cx="216626" cy="238149"/>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7" name="Oval 27"/>
            <p:cNvSpPr>
              <a:spLocks noChangeArrowheads="1"/>
            </p:cNvSpPr>
            <p:nvPr/>
          </p:nvSpPr>
          <p:spPr bwMode="auto">
            <a:xfrm>
              <a:off x="1937292" y="2202814"/>
              <a:ext cx="321845" cy="29744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8" name="Oval 26"/>
            <p:cNvSpPr>
              <a:spLocks noChangeArrowheads="1"/>
            </p:cNvSpPr>
            <p:nvPr/>
          </p:nvSpPr>
          <p:spPr bwMode="auto">
            <a:xfrm>
              <a:off x="1469999" y="2623639"/>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9" name="Oval 25"/>
            <p:cNvSpPr>
              <a:spLocks noChangeArrowheads="1"/>
            </p:cNvSpPr>
            <p:nvPr/>
          </p:nvSpPr>
          <p:spPr bwMode="auto">
            <a:xfrm>
              <a:off x="2367450" y="2618857"/>
              <a:ext cx="320813"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20" name="Oval 24"/>
            <p:cNvSpPr>
              <a:spLocks noChangeArrowheads="1"/>
            </p:cNvSpPr>
            <p:nvPr/>
          </p:nvSpPr>
          <p:spPr bwMode="auto">
            <a:xfrm>
              <a:off x="1106883" y="3040638"/>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1" name="Oval 23"/>
            <p:cNvSpPr>
              <a:spLocks noChangeArrowheads="1"/>
            </p:cNvSpPr>
            <p:nvPr/>
          </p:nvSpPr>
          <p:spPr bwMode="auto">
            <a:xfrm>
              <a:off x="1810411" y="3040638"/>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22" name="Oval 22"/>
            <p:cNvSpPr>
              <a:spLocks noChangeArrowheads="1"/>
            </p:cNvSpPr>
            <p:nvPr/>
          </p:nvSpPr>
          <p:spPr bwMode="auto">
            <a:xfrm>
              <a:off x="1464073" y="3457551"/>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3" name="Oval 21"/>
            <p:cNvSpPr>
              <a:spLocks noChangeArrowheads="1"/>
            </p:cNvSpPr>
            <p:nvPr/>
          </p:nvSpPr>
          <p:spPr bwMode="auto">
            <a:xfrm>
              <a:off x="2702705" y="3008120"/>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24" name="Oval 20"/>
            <p:cNvSpPr>
              <a:spLocks noChangeArrowheads="1"/>
            </p:cNvSpPr>
            <p:nvPr/>
          </p:nvSpPr>
          <p:spPr bwMode="auto">
            <a:xfrm>
              <a:off x="3044149" y="3383993"/>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25" name="Oval 19"/>
            <p:cNvSpPr>
              <a:spLocks noChangeArrowheads="1"/>
            </p:cNvSpPr>
            <p:nvPr/>
          </p:nvSpPr>
          <p:spPr bwMode="auto">
            <a:xfrm>
              <a:off x="3383530" y="3752214"/>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26" name="Freeform 18"/>
            <p:cNvSpPr>
              <a:spLocks/>
            </p:cNvSpPr>
            <p:nvPr/>
          </p:nvSpPr>
          <p:spPr bwMode="auto">
            <a:xfrm>
              <a:off x="5929404" y="2422790"/>
              <a:ext cx="247573" cy="216151"/>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7" name="Freeform 17"/>
            <p:cNvSpPr>
              <a:spLocks/>
            </p:cNvSpPr>
            <p:nvPr/>
          </p:nvSpPr>
          <p:spPr bwMode="auto">
            <a:xfrm>
              <a:off x="5572132" y="2832138"/>
              <a:ext cx="156119" cy="196785"/>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8" name="Freeform 16"/>
            <p:cNvSpPr>
              <a:spLocks/>
            </p:cNvSpPr>
            <p:nvPr/>
          </p:nvSpPr>
          <p:spPr bwMode="auto">
            <a:xfrm>
              <a:off x="6880496" y="2846485"/>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9" name="Freeform 15"/>
            <p:cNvSpPr>
              <a:spLocks/>
            </p:cNvSpPr>
            <p:nvPr/>
          </p:nvSpPr>
          <p:spPr bwMode="auto">
            <a:xfrm>
              <a:off x="7220909" y="3262527"/>
              <a:ext cx="132039" cy="173112"/>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0" name="Freeform 14"/>
            <p:cNvSpPr>
              <a:spLocks/>
            </p:cNvSpPr>
            <p:nvPr/>
          </p:nvSpPr>
          <p:spPr bwMode="auto">
            <a:xfrm>
              <a:off x="7546880" y="3628836"/>
              <a:ext cx="132039" cy="156853"/>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 name="Freeform 13"/>
            <p:cNvSpPr>
              <a:spLocks/>
            </p:cNvSpPr>
            <p:nvPr/>
          </p:nvSpPr>
          <p:spPr bwMode="auto">
            <a:xfrm>
              <a:off x="5983045" y="2861787"/>
              <a:ext cx="210437" cy="285970"/>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2" name="Freeform 12"/>
            <p:cNvSpPr>
              <a:spLocks/>
            </p:cNvSpPr>
            <p:nvPr/>
          </p:nvSpPr>
          <p:spPr bwMode="auto">
            <a:xfrm>
              <a:off x="6470969" y="2408444"/>
              <a:ext cx="216626" cy="238149"/>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3" name="Oval 11"/>
            <p:cNvSpPr>
              <a:spLocks noChangeArrowheads="1"/>
            </p:cNvSpPr>
            <p:nvPr/>
          </p:nvSpPr>
          <p:spPr bwMode="auto">
            <a:xfrm>
              <a:off x="6161503" y="2202814"/>
              <a:ext cx="322876"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4" name="Oval 10"/>
            <p:cNvSpPr>
              <a:spLocks noChangeArrowheads="1"/>
            </p:cNvSpPr>
            <p:nvPr/>
          </p:nvSpPr>
          <p:spPr bwMode="auto">
            <a:xfrm>
              <a:off x="5695241" y="2623639"/>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5" name="Oval 9"/>
            <p:cNvSpPr>
              <a:spLocks noChangeArrowheads="1"/>
            </p:cNvSpPr>
            <p:nvPr/>
          </p:nvSpPr>
          <p:spPr bwMode="auto">
            <a:xfrm>
              <a:off x="6591661" y="2618857"/>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36" name="Oval 8"/>
            <p:cNvSpPr>
              <a:spLocks noChangeArrowheads="1"/>
            </p:cNvSpPr>
            <p:nvPr/>
          </p:nvSpPr>
          <p:spPr bwMode="auto">
            <a:xfrm>
              <a:off x="5392132" y="3040638"/>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7" name="Oval 7"/>
            <p:cNvSpPr>
              <a:spLocks noChangeArrowheads="1"/>
            </p:cNvSpPr>
            <p:nvPr/>
          </p:nvSpPr>
          <p:spPr bwMode="auto">
            <a:xfrm>
              <a:off x="6035654" y="3040638"/>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8" name="Oval 6"/>
            <p:cNvSpPr>
              <a:spLocks noChangeArrowheads="1"/>
            </p:cNvSpPr>
            <p:nvPr/>
          </p:nvSpPr>
          <p:spPr bwMode="auto">
            <a:xfrm>
              <a:off x="6926916" y="3039681"/>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39" name="Oval 5"/>
            <p:cNvSpPr>
              <a:spLocks noChangeArrowheads="1"/>
            </p:cNvSpPr>
            <p:nvPr/>
          </p:nvSpPr>
          <p:spPr bwMode="auto">
            <a:xfrm>
              <a:off x="7269392" y="3383993"/>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40" name="Oval 4"/>
            <p:cNvSpPr>
              <a:spLocks noChangeArrowheads="1"/>
            </p:cNvSpPr>
            <p:nvPr/>
          </p:nvSpPr>
          <p:spPr bwMode="auto">
            <a:xfrm>
              <a:off x="7607741" y="3752214"/>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41" name="Line 3"/>
            <p:cNvSpPr>
              <a:spLocks noChangeShapeType="1"/>
            </p:cNvSpPr>
            <p:nvPr/>
          </p:nvSpPr>
          <p:spPr bwMode="auto">
            <a:xfrm>
              <a:off x="2124003" y="3217576"/>
              <a:ext cx="243447" cy="4782"/>
            </a:xfrm>
            <a:prstGeom prst="line">
              <a:avLst/>
            </a:prstGeom>
            <a:ln w="19050">
              <a:headEnd type="arrow" w="med" len="med"/>
              <a:tailEnd type="non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2" name="Text Box 2"/>
            <p:cNvSpPr txBox="1">
              <a:spLocks noChangeArrowheads="1"/>
            </p:cNvSpPr>
            <p:nvPr/>
          </p:nvSpPr>
          <p:spPr bwMode="auto">
            <a:xfrm>
              <a:off x="2325156" y="3117151"/>
              <a:ext cx="252731" cy="233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q</a:t>
              </a:r>
            </a:p>
          </p:txBody>
        </p:sp>
      </p:grpSp>
      <p:sp>
        <p:nvSpPr>
          <p:cNvPr id="44" name="TextBox 43"/>
          <p:cNvSpPr txBox="1"/>
          <p:nvPr/>
        </p:nvSpPr>
        <p:spPr>
          <a:xfrm>
            <a:off x="500034" y="285728"/>
            <a:ext cx="8001056"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a:t>
            </a:r>
            <a:r>
              <a:rPr lang="zh-CN" altLang="zh-CN" sz="2000" smtClean="0">
                <a:solidFill>
                  <a:srgbClr val="0000FF"/>
                </a:solidFill>
                <a:latin typeface="Consolas" pitchFamily="49" charset="0"/>
                <a:ea typeface="仿宋" pitchFamily="49" charset="-122"/>
                <a:cs typeface="Consolas" pitchFamily="49" charset="0"/>
              </a:rPr>
              <a:t>）若</a:t>
            </a:r>
            <a:r>
              <a:rPr lang="zh-CN" altLang="zh-CN" sz="2000" smtClean="0">
                <a:solidFill>
                  <a:srgbClr val="FF0000"/>
                </a:solidFill>
                <a:latin typeface="Consolas" pitchFamily="49" charset="0"/>
                <a:ea typeface="仿宋" pitchFamily="49" charset="-122"/>
                <a:cs typeface="Consolas" pitchFamily="49" charset="0"/>
              </a:rPr>
              <a:t>结点</a:t>
            </a:r>
            <a:r>
              <a:rPr lang="en-US" altLang="zh-CN" sz="2000" i="1" smtClean="0">
                <a:solidFill>
                  <a:srgbClr val="FF0000"/>
                </a:solidFill>
                <a:latin typeface="Consolas" pitchFamily="49" charset="0"/>
                <a:ea typeface="仿宋" pitchFamily="49" charset="-122"/>
                <a:cs typeface="Consolas" pitchFamily="49" charset="0"/>
              </a:rPr>
              <a:t>p</a:t>
            </a:r>
            <a:r>
              <a:rPr lang="zh-CN" altLang="zh-CN" sz="2000" smtClean="0">
                <a:solidFill>
                  <a:srgbClr val="FF0000"/>
                </a:solidFill>
                <a:latin typeface="Consolas" pitchFamily="49" charset="0"/>
                <a:ea typeface="仿宋" pitchFamily="49" charset="-122"/>
                <a:cs typeface="Consolas" pitchFamily="49" charset="0"/>
              </a:rPr>
              <a:t>既有左孩子又有右孩子</a:t>
            </a:r>
            <a:r>
              <a:rPr lang="zh-CN" altLang="zh-CN" sz="2000" smtClean="0">
                <a:solidFill>
                  <a:srgbClr val="0000FF"/>
                </a:solidFill>
                <a:latin typeface="Consolas" pitchFamily="49" charset="0"/>
                <a:ea typeface="仿宋" pitchFamily="49" charset="-122"/>
                <a:cs typeface="Consolas" pitchFamily="49" charset="0"/>
              </a:rPr>
              <a:t>（结点</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的度为</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sym typeface="Wingdings"/>
              </a:rPr>
              <a:t> </a:t>
            </a:r>
            <a:r>
              <a:rPr lang="zh-CN" altLang="en-US" sz="2000" smtClean="0">
                <a:solidFill>
                  <a:srgbClr val="0000FF"/>
                </a:solidFill>
                <a:latin typeface="Consolas" pitchFamily="49" charset="0"/>
                <a:ea typeface="仿宋" pitchFamily="49" charset="-122"/>
                <a:cs typeface="Consolas" pitchFamily="49" charset="0"/>
                <a:sym typeface="Wingdings"/>
              </a:rPr>
              <a:t>间接删除</a:t>
            </a:r>
            <a:r>
              <a:rPr lang="zh-CN" altLang="zh-CN" sz="2000" smtClean="0">
                <a:solidFill>
                  <a:srgbClr val="0000FF"/>
                </a:solidFill>
                <a:latin typeface="Consolas" pitchFamily="49" charset="0"/>
                <a:ea typeface="仿宋" pitchFamily="49" charset="-122"/>
                <a:cs typeface="Consolas" pitchFamily="49" charset="0"/>
              </a:rPr>
              <a:t>。</a:t>
            </a:r>
          </a:p>
        </p:txBody>
      </p:sp>
      <p:sp>
        <p:nvSpPr>
          <p:cNvPr id="51" name="灯片编号占位符 50"/>
          <p:cNvSpPr>
            <a:spLocks noGrp="1"/>
          </p:cNvSpPr>
          <p:nvPr>
            <p:ph type="sldNum" sz="quarter" idx="12"/>
          </p:nvPr>
        </p:nvSpPr>
        <p:spPr/>
        <p:txBody>
          <a:bodyPr/>
          <a:lstStyle/>
          <a:p>
            <a:fld id="{7AF016A1-9F15-429F-9EFD-84004B73C732}" type="slidenum">
              <a:rPr lang="en-US" altLang="zh-CN" smtClean="0"/>
              <a:pPr/>
              <a:t>54</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00042"/>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9.3.2 </a:t>
            </a:r>
            <a:r>
              <a:rPr lang="zh-CN" altLang="zh-CN" smtClean="0">
                <a:latin typeface="Consolas" pitchFamily="49" charset="0"/>
                <a:ea typeface="微软雅黑" pitchFamily="34" charset="-122"/>
                <a:cs typeface="Consolas" pitchFamily="49" charset="0"/>
              </a:rPr>
              <a:t>平衡二叉树</a:t>
            </a:r>
            <a:endParaRPr lang="zh-CN" altLang="zh-CN"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714348" y="1500174"/>
            <a:ext cx="7643866" cy="18761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既保持</a:t>
            </a:r>
            <a:r>
              <a:rPr lang="en-US" altLang="zh-CN" sz="2000" smtClean="0">
                <a:solidFill>
                  <a:srgbClr val="0000FF"/>
                </a:solidFill>
                <a:latin typeface="Consolas" pitchFamily="49" charset="0"/>
                <a:ea typeface="仿宋" pitchFamily="49" charset="-122"/>
                <a:cs typeface="Consolas" pitchFamily="49" charset="0"/>
              </a:rPr>
              <a:t>BST</a:t>
            </a:r>
            <a:r>
              <a:rPr lang="zh-CN" altLang="zh-CN" sz="2000" smtClean="0">
                <a:solidFill>
                  <a:srgbClr val="0000FF"/>
                </a:solidFill>
                <a:latin typeface="Consolas" pitchFamily="49" charset="0"/>
                <a:ea typeface="仿宋" pitchFamily="49" charset="-122"/>
                <a:cs typeface="Consolas" pitchFamily="49" charset="0"/>
              </a:rPr>
              <a:t>性质又保证树的高度较小，通过这样的</a:t>
            </a:r>
            <a:r>
              <a:rPr lang="zh-CN" altLang="zh-CN" sz="2000" smtClean="0">
                <a:solidFill>
                  <a:srgbClr val="FF00FF"/>
                </a:solidFill>
                <a:latin typeface="Consolas" pitchFamily="49" charset="0"/>
                <a:ea typeface="仿宋" pitchFamily="49" charset="-122"/>
                <a:cs typeface="Consolas" pitchFamily="49" charset="0"/>
              </a:rPr>
              <a:t>平衡规则和操作</a:t>
            </a:r>
            <a:r>
              <a:rPr lang="zh-CN" altLang="zh-CN" sz="2000" smtClean="0">
                <a:solidFill>
                  <a:srgbClr val="0000FF"/>
                </a:solidFill>
                <a:latin typeface="Consolas" pitchFamily="49" charset="0"/>
                <a:ea typeface="仿宋" pitchFamily="49" charset="-122"/>
                <a:cs typeface="Consolas" pitchFamily="49" charset="0"/>
              </a:rPr>
              <a:t>来维护</a:t>
            </a:r>
            <a:r>
              <a:rPr lang="en-US" altLang="zh-CN" sz="2000" smtClean="0">
                <a:solidFill>
                  <a:srgbClr val="0000FF"/>
                </a:solidFill>
                <a:latin typeface="Consolas" pitchFamily="49" charset="0"/>
                <a:ea typeface="仿宋" pitchFamily="49" charset="-122"/>
                <a:cs typeface="Consolas" pitchFamily="49" charset="0"/>
              </a:rPr>
              <a:t>O(log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高度的二叉排序树称为</a:t>
            </a:r>
            <a:r>
              <a:rPr lang="zh-CN" altLang="zh-CN" sz="2000" smtClean="0">
                <a:solidFill>
                  <a:srgbClr val="FF0000"/>
                </a:solidFill>
                <a:latin typeface="Consolas" pitchFamily="49" charset="0"/>
                <a:ea typeface="仿宋" pitchFamily="49" charset="-122"/>
                <a:cs typeface="Consolas" pitchFamily="49" charset="0"/>
              </a:rPr>
              <a:t>平衡二叉树</a:t>
            </a:r>
            <a:r>
              <a:rPr lang="zh-CN" altLang="zh-CN" sz="2000" smtClean="0">
                <a:solidFill>
                  <a:srgbClr val="0000FF"/>
                </a:solidFill>
                <a:latin typeface="Consolas" pitchFamily="49" charset="0"/>
                <a:ea typeface="仿宋" pitchFamily="49" charset="-122"/>
                <a:cs typeface="Consolas" pitchFamily="49" charset="0"/>
              </a:rPr>
              <a:t>，平衡二叉树有多种</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较为著名的有</a:t>
            </a:r>
            <a:r>
              <a:rPr lang="en-US" altLang="zh-CN" sz="2000" smtClean="0">
                <a:solidFill>
                  <a:srgbClr val="FF0000"/>
                </a:solidFill>
                <a:latin typeface="Consolas" pitchFamily="49" charset="0"/>
                <a:ea typeface="仿宋" pitchFamily="49" charset="-122"/>
                <a:cs typeface="Consolas" pitchFamily="49" charset="0"/>
              </a:rPr>
              <a:t>AVL</a:t>
            </a:r>
            <a:r>
              <a:rPr lang="zh-CN" altLang="zh-CN" sz="2000" smtClean="0">
                <a:solidFill>
                  <a:srgbClr val="FF0000"/>
                </a:solidFill>
                <a:latin typeface="Consolas" pitchFamily="49" charset="0"/>
                <a:ea typeface="仿宋" pitchFamily="49" charset="-122"/>
                <a:cs typeface="Consolas" pitchFamily="49" charset="0"/>
              </a:rPr>
              <a:t>树</a:t>
            </a:r>
            <a:r>
              <a:rPr lang="zh-CN" altLang="en-US" sz="2000" smtClean="0">
                <a:solidFill>
                  <a:srgbClr val="0000FF"/>
                </a:solidFill>
                <a:latin typeface="Consolas" pitchFamily="49" charset="0"/>
                <a:ea typeface="仿宋" pitchFamily="49" charset="-122"/>
                <a:cs typeface="Consolas" pitchFamily="49" charset="0"/>
              </a:rPr>
              <a:t>。</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55</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8286808" cy="144921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AVL</a:t>
            </a:r>
            <a:r>
              <a:rPr lang="zh-CN" altLang="zh-CN" sz="2000" smtClean="0">
                <a:solidFill>
                  <a:srgbClr val="0000FF"/>
                </a:solidFill>
                <a:latin typeface="Consolas" pitchFamily="49" charset="0"/>
                <a:ea typeface="仿宋" pitchFamily="49" charset="-122"/>
                <a:cs typeface="Consolas" pitchFamily="49" charset="0"/>
              </a:rPr>
              <a:t>树的</a:t>
            </a:r>
            <a:r>
              <a:rPr lang="zh-CN" altLang="zh-CN" sz="2000" smtClean="0">
                <a:solidFill>
                  <a:srgbClr val="FF0000"/>
                </a:solidFill>
                <a:latin typeface="Consolas" pitchFamily="49" charset="0"/>
                <a:ea typeface="仿宋" pitchFamily="49" charset="-122"/>
                <a:cs typeface="Consolas" pitchFamily="49" charset="0"/>
              </a:rPr>
              <a:t>高度平衡性质</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树中每个结点的左、右子树的高度至多相差</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也就是说，如果树</a:t>
            </a:r>
            <a:r>
              <a:rPr lang="en-US" altLang="zh-CN" sz="2000"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中结点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有孩子结点</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i="1" smtClean="0">
                <a:solidFill>
                  <a:srgbClr val="0000FF"/>
                </a:solidFill>
                <a:latin typeface="Consolas" pitchFamily="49" charset="0"/>
                <a:ea typeface="仿宋" pitchFamily="49" charset="-122"/>
                <a:cs typeface="Consolas" pitchFamily="49" charset="0"/>
              </a:rPr>
              <a:t>y</a:t>
            </a:r>
            <a:r>
              <a:rPr lang="zh-CN" altLang="zh-CN" sz="2000" smtClean="0">
                <a:solidFill>
                  <a:srgbClr val="0000FF"/>
                </a:solidFill>
                <a:latin typeface="Consolas" pitchFamily="49" charset="0"/>
                <a:ea typeface="仿宋" pitchFamily="49" charset="-122"/>
                <a:cs typeface="Consolas" pitchFamily="49" charset="0"/>
              </a:rPr>
              <a:t>，则</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y</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表示以结点</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为根的子树高度。</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9496"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43"/>
          <p:cNvGrpSpPr/>
          <p:nvPr/>
        </p:nvGrpSpPr>
        <p:grpSpPr>
          <a:xfrm>
            <a:off x="1293486" y="2357430"/>
            <a:ext cx="6342714" cy="2571768"/>
            <a:chOff x="852270" y="2357430"/>
            <a:chExt cx="6342714" cy="2571768"/>
          </a:xfrm>
        </p:grpSpPr>
        <p:sp>
          <p:nvSpPr>
            <p:cNvPr id="19494" name="Freeform 38"/>
            <p:cNvSpPr>
              <a:spLocks/>
            </p:cNvSpPr>
            <p:nvPr/>
          </p:nvSpPr>
          <p:spPr bwMode="auto">
            <a:xfrm>
              <a:off x="4711488" y="3214255"/>
              <a:ext cx="177219" cy="273097"/>
            </a:xfrm>
            <a:custGeom>
              <a:avLst/>
              <a:gdLst/>
              <a:ahLst/>
              <a:cxnLst>
                <a:cxn ang="0">
                  <a:pos x="0" y="0"/>
                </a:cxn>
                <a:cxn ang="0">
                  <a:pos x="157" y="240"/>
                </a:cxn>
              </a:cxnLst>
              <a:rect l="0" t="0" r="r" b="b"/>
              <a:pathLst>
                <a:path w="157" h="240">
                  <a:moveTo>
                    <a:pt x="0" y="0"/>
                  </a:moveTo>
                  <a:lnTo>
                    <a:pt x="157"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93" name="Freeform 37"/>
            <p:cNvSpPr>
              <a:spLocks/>
            </p:cNvSpPr>
            <p:nvPr/>
          </p:nvSpPr>
          <p:spPr bwMode="auto">
            <a:xfrm>
              <a:off x="1745326" y="3733268"/>
              <a:ext cx="297522" cy="280862"/>
            </a:xfrm>
            <a:custGeom>
              <a:avLst/>
              <a:gdLst/>
              <a:ahLst/>
              <a:cxnLst>
                <a:cxn ang="0">
                  <a:pos x="263" y="0"/>
                </a:cxn>
                <a:cxn ang="0">
                  <a:pos x="0" y="247"/>
                </a:cxn>
              </a:cxnLst>
              <a:rect l="0" t="0" r="r" b="b"/>
              <a:pathLst>
                <a:path w="263" h="247">
                  <a:moveTo>
                    <a:pt x="263" y="0"/>
                  </a:moveTo>
                  <a:lnTo>
                    <a:pt x="0" y="24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92" name="Freeform 36"/>
            <p:cNvSpPr>
              <a:spLocks/>
            </p:cNvSpPr>
            <p:nvPr/>
          </p:nvSpPr>
          <p:spPr bwMode="auto">
            <a:xfrm>
              <a:off x="1881151" y="3139185"/>
              <a:ext cx="238017" cy="398643"/>
            </a:xfrm>
            <a:custGeom>
              <a:avLst/>
              <a:gdLst/>
              <a:ahLst/>
              <a:cxnLst>
                <a:cxn ang="0">
                  <a:pos x="0" y="0"/>
                </a:cxn>
                <a:cxn ang="0">
                  <a:pos x="210" y="352"/>
                </a:cxn>
              </a:cxnLst>
              <a:rect l="0" t="0" r="r" b="b"/>
              <a:pathLst>
                <a:path w="210" h="352">
                  <a:moveTo>
                    <a:pt x="0" y="0"/>
                  </a:moveTo>
                  <a:lnTo>
                    <a:pt x="210" y="35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91" name="Freeform 35"/>
            <p:cNvSpPr>
              <a:spLocks/>
            </p:cNvSpPr>
            <p:nvPr/>
          </p:nvSpPr>
          <p:spPr bwMode="auto">
            <a:xfrm>
              <a:off x="1321034" y="2636998"/>
              <a:ext cx="848584" cy="893065"/>
            </a:xfrm>
            <a:custGeom>
              <a:avLst/>
              <a:gdLst/>
              <a:ahLst/>
              <a:cxnLst>
                <a:cxn ang="0">
                  <a:pos x="750" y="0"/>
                </a:cxn>
                <a:cxn ang="0">
                  <a:pos x="0" y="788"/>
                </a:cxn>
              </a:cxnLst>
              <a:rect l="0" t="0" r="r" b="b"/>
              <a:pathLst>
                <a:path w="750" h="788">
                  <a:moveTo>
                    <a:pt x="750" y="0"/>
                  </a:moveTo>
                  <a:lnTo>
                    <a:pt x="0" y="78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90" name="Freeform 34"/>
            <p:cNvSpPr>
              <a:spLocks/>
            </p:cNvSpPr>
            <p:nvPr/>
          </p:nvSpPr>
          <p:spPr bwMode="auto">
            <a:xfrm>
              <a:off x="2535699" y="2646058"/>
              <a:ext cx="552356" cy="798581"/>
            </a:xfrm>
            <a:custGeom>
              <a:avLst/>
              <a:gdLst/>
              <a:ahLst/>
              <a:cxnLst>
                <a:cxn ang="0">
                  <a:pos x="0" y="0"/>
                </a:cxn>
                <a:cxn ang="0">
                  <a:pos x="487" y="705"/>
                </a:cxn>
              </a:cxnLst>
              <a:rect l="0" t="0" r="r" b="b"/>
              <a:pathLst>
                <a:path w="487" h="705">
                  <a:moveTo>
                    <a:pt x="0" y="0"/>
                  </a:moveTo>
                  <a:lnTo>
                    <a:pt x="487" y="7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89" name="Oval 33"/>
            <p:cNvSpPr>
              <a:spLocks noChangeArrowheads="1"/>
            </p:cNvSpPr>
            <p:nvPr/>
          </p:nvSpPr>
          <p:spPr bwMode="auto">
            <a:xfrm>
              <a:off x="2159269" y="2374256"/>
              <a:ext cx="407475" cy="3546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9488" name="Oval 32"/>
            <p:cNvSpPr>
              <a:spLocks noChangeArrowheads="1"/>
            </p:cNvSpPr>
            <p:nvPr/>
          </p:nvSpPr>
          <p:spPr bwMode="auto">
            <a:xfrm>
              <a:off x="1597858" y="283373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9487" name="Oval 31"/>
            <p:cNvSpPr>
              <a:spLocks noChangeArrowheads="1"/>
            </p:cNvSpPr>
            <p:nvPr/>
          </p:nvSpPr>
          <p:spPr bwMode="auto">
            <a:xfrm>
              <a:off x="2610726" y="2849263"/>
              <a:ext cx="353145" cy="3546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19486" name="Oval 30"/>
            <p:cNvSpPr>
              <a:spLocks noChangeArrowheads="1"/>
            </p:cNvSpPr>
            <p:nvPr/>
          </p:nvSpPr>
          <p:spPr bwMode="auto">
            <a:xfrm>
              <a:off x="1071374"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9485" name="Oval 29"/>
            <p:cNvSpPr>
              <a:spLocks noChangeArrowheads="1"/>
            </p:cNvSpPr>
            <p:nvPr/>
          </p:nvSpPr>
          <p:spPr bwMode="auto">
            <a:xfrm>
              <a:off x="1971701"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9484" name="Oval 28"/>
            <p:cNvSpPr>
              <a:spLocks noChangeArrowheads="1"/>
            </p:cNvSpPr>
            <p:nvPr/>
          </p:nvSpPr>
          <p:spPr bwMode="auto">
            <a:xfrm>
              <a:off x="1478850" y="3962358"/>
              <a:ext cx="353145" cy="3546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9483" name="Oval 27"/>
            <p:cNvSpPr>
              <a:spLocks noChangeArrowheads="1"/>
            </p:cNvSpPr>
            <p:nvPr/>
          </p:nvSpPr>
          <p:spPr bwMode="auto">
            <a:xfrm>
              <a:off x="2952229"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19482" name="Text Box 26"/>
            <p:cNvSpPr txBox="1">
              <a:spLocks noChangeArrowheads="1"/>
            </p:cNvSpPr>
            <p:nvPr/>
          </p:nvSpPr>
          <p:spPr bwMode="auto">
            <a:xfrm>
              <a:off x="1852692" y="2392376"/>
              <a:ext cx="278118"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81" name="Text Box 25"/>
            <p:cNvSpPr txBox="1">
              <a:spLocks noChangeArrowheads="1"/>
            </p:cNvSpPr>
            <p:nvPr/>
          </p:nvSpPr>
          <p:spPr bwMode="auto">
            <a:xfrm>
              <a:off x="3273528" y="3496411"/>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0</a:t>
              </a:r>
            </a:p>
          </p:txBody>
        </p:sp>
        <p:sp>
          <p:nvSpPr>
            <p:cNvPr id="19480" name="Text Box 24"/>
            <p:cNvSpPr txBox="1">
              <a:spLocks noChangeArrowheads="1"/>
            </p:cNvSpPr>
            <p:nvPr/>
          </p:nvSpPr>
          <p:spPr bwMode="auto">
            <a:xfrm>
              <a:off x="1275759" y="2816905"/>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79" name="Text Box 23"/>
            <p:cNvSpPr txBox="1">
              <a:spLocks noChangeArrowheads="1"/>
            </p:cNvSpPr>
            <p:nvPr/>
          </p:nvSpPr>
          <p:spPr bwMode="auto">
            <a:xfrm>
              <a:off x="852270" y="3462760"/>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0</a:t>
              </a:r>
            </a:p>
          </p:txBody>
        </p:sp>
        <p:sp>
          <p:nvSpPr>
            <p:cNvPr id="19478" name="Text Box 22"/>
            <p:cNvSpPr txBox="1">
              <a:spLocks noChangeArrowheads="1"/>
            </p:cNvSpPr>
            <p:nvPr/>
          </p:nvSpPr>
          <p:spPr bwMode="auto">
            <a:xfrm>
              <a:off x="2324846" y="3495117"/>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77" name="Text Box 21"/>
            <p:cNvSpPr txBox="1">
              <a:spLocks noChangeArrowheads="1"/>
            </p:cNvSpPr>
            <p:nvPr/>
          </p:nvSpPr>
          <p:spPr bwMode="auto">
            <a:xfrm>
              <a:off x="1773330" y="4071942"/>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0</a:t>
              </a:r>
            </a:p>
          </p:txBody>
        </p:sp>
        <p:sp>
          <p:nvSpPr>
            <p:cNvPr id="19476" name="Text Box 20"/>
            <p:cNvSpPr txBox="1">
              <a:spLocks noChangeArrowheads="1"/>
            </p:cNvSpPr>
            <p:nvPr/>
          </p:nvSpPr>
          <p:spPr bwMode="auto">
            <a:xfrm>
              <a:off x="2991036" y="2882915"/>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75" name="Line 19"/>
            <p:cNvSpPr>
              <a:spLocks noChangeShapeType="1"/>
            </p:cNvSpPr>
            <p:nvPr/>
          </p:nvSpPr>
          <p:spPr bwMode="auto">
            <a:xfrm flipH="1">
              <a:off x="4632580" y="2636998"/>
              <a:ext cx="358320" cy="44135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74" name="Freeform 18"/>
            <p:cNvSpPr>
              <a:spLocks/>
            </p:cNvSpPr>
            <p:nvPr/>
          </p:nvSpPr>
          <p:spPr bwMode="auto">
            <a:xfrm>
              <a:off x="5279367" y="2653824"/>
              <a:ext cx="1575572" cy="1843079"/>
            </a:xfrm>
            <a:custGeom>
              <a:avLst/>
              <a:gdLst/>
              <a:ahLst/>
              <a:cxnLst>
                <a:cxn ang="0">
                  <a:pos x="0" y="0"/>
                </a:cxn>
                <a:cxn ang="0">
                  <a:pos x="1390" y="1626"/>
                </a:cxn>
              </a:cxnLst>
              <a:rect l="0" t="0" r="r" b="b"/>
              <a:pathLst>
                <a:path w="1390" h="1626">
                  <a:moveTo>
                    <a:pt x="0" y="0"/>
                  </a:moveTo>
                  <a:lnTo>
                    <a:pt x="1390" y="162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73" name="Oval 17"/>
            <p:cNvSpPr>
              <a:spLocks noChangeArrowheads="1"/>
            </p:cNvSpPr>
            <p:nvPr/>
          </p:nvSpPr>
          <p:spPr bwMode="auto">
            <a:xfrm>
              <a:off x="4979258" y="2374256"/>
              <a:ext cx="354439" cy="3546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9472" name="Oval 16"/>
            <p:cNvSpPr>
              <a:spLocks noChangeArrowheads="1"/>
            </p:cNvSpPr>
            <p:nvPr/>
          </p:nvSpPr>
          <p:spPr bwMode="auto">
            <a:xfrm>
              <a:off x="4419141" y="2902329"/>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9471" name="Oval 15"/>
            <p:cNvSpPr>
              <a:spLocks noChangeArrowheads="1"/>
            </p:cNvSpPr>
            <p:nvPr/>
          </p:nvSpPr>
          <p:spPr bwMode="auto">
            <a:xfrm>
              <a:off x="5407430" y="2877737"/>
              <a:ext cx="354439" cy="3546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9470" name="Oval 14"/>
            <p:cNvSpPr>
              <a:spLocks noChangeArrowheads="1"/>
            </p:cNvSpPr>
            <p:nvPr/>
          </p:nvSpPr>
          <p:spPr bwMode="auto">
            <a:xfrm>
              <a:off x="4792983"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9469" name="Oval 13"/>
            <p:cNvSpPr>
              <a:spLocks noChangeArrowheads="1"/>
            </p:cNvSpPr>
            <p:nvPr/>
          </p:nvSpPr>
          <p:spPr bwMode="auto">
            <a:xfrm>
              <a:off x="5808438" y="3341096"/>
              <a:ext cx="353145" cy="35334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9468" name="Oval 12"/>
            <p:cNvSpPr>
              <a:spLocks noChangeArrowheads="1"/>
            </p:cNvSpPr>
            <p:nvPr/>
          </p:nvSpPr>
          <p:spPr bwMode="auto">
            <a:xfrm>
              <a:off x="6215913" y="3819986"/>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19467" name="Oval 11"/>
            <p:cNvSpPr>
              <a:spLocks noChangeArrowheads="1"/>
            </p:cNvSpPr>
            <p:nvPr/>
          </p:nvSpPr>
          <p:spPr bwMode="auto">
            <a:xfrm>
              <a:off x="6571646" y="4265224"/>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19466" name="Text Box 10"/>
            <p:cNvSpPr txBox="1">
              <a:spLocks noChangeArrowheads="1"/>
            </p:cNvSpPr>
            <p:nvPr/>
          </p:nvSpPr>
          <p:spPr bwMode="auto">
            <a:xfrm>
              <a:off x="4450478" y="4663867"/>
              <a:ext cx="2037760" cy="2653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）一棵非</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AVL</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树</a:t>
              </a:r>
            </a:p>
          </p:txBody>
        </p:sp>
        <p:sp>
          <p:nvSpPr>
            <p:cNvPr id="19465" name="Text Box 9"/>
            <p:cNvSpPr txBox="1">
              <a:spLocks noChangeArrowheads="1"/>
            </p:cNvSpPr>
            <p:nvPr/>
          </p:nvSpPr>
          <p:spPr bwMode="auto">
            <a:xfrm>
              <a:off x="1314566" y="4647041"/>
              <a:ext cx="2045139" cy="2653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）一棵</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AVL</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树</a:t>
              </a:r>
            </a:p>
          </p:txBody>
        </p:sp>
        <p:sp>
          <p:nvSpPr>
            <p:cNvPr id="19464" name="Text Box 8"/>
            <p:cNvSpPr txBox="1">
              <a:spLocks noChangeArrowheads="1"/>
            </p:cNvSpPr>
            <p:nvPr/>
          </p:nvSpPr>
          <p:spPr bwMode="auto">
            <a:xfrm>
              <a:off x="6916866" y="4309230"/>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0</a:t>
              </a:r>
            </a:p>
          </p:txBody>
        </p:sp>
        <p:sp>
          <p:nvSpPr>
            <p:cNvPr id="19463" name="Text Box 7"/>
            <p:cNvSpPr txBox="1">
              <a:spLocks noChangeArrowheads="1"/>
            </p:cNvSpPr>
            <p:nvPr/>
          </p:nvSpPr>
          <p:spPr bwMode="auto">
            <a:xfrm>
              <a:off x="6662196" y="3819986"/>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62" name="Text Box 6"/>
            <p:cNvSpPr txBox="1">
              <a:spLocks noChangeArrowheads="1"/>
            </p:cNvSpPr>
            <p:nvPr/>
          </p:nvSpPr>
          <p:spPr bwMode="auto">
            <a:xfrm>
              <a:off x="4645516" y="2357430"/>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-2</a:t>
              </a:r>
            </a:p>
          </p:txBody>
        </p:sp>
        <p:sp>
          <p:nvSpPr>
            <p:cNvPr id="19461" name="Text Box 5"/>
            <p:cNvSpPr txBox="1">
              <a:spLocks noChangeArrowheads="1"/>
            </p:cNvSpPr>
            <p:nvPr/>
          </p:nvSpPr>
          <p:spPr bwMode="auto">
            <a:xfrm>
              <a:off x="5823961" y="2847969"/>
              <a:ext cx="276825"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-3</a:t>
              </a:r>
            </a:p>
          </p:txBody>
        </p:sp>
        <p:sp>
          <p:nvSpPr>
            <p:cNvPr id="19460" name="Text Box 4"/>
            <p:cNvSpPr txBox="1">
              <a:spLocks noChangeArrowheads="1"/>
            </p:cNvSpPr>
            <p:nvPr/>
          </p:nvSpPr>
          <p:spPr bwMode="auto">
            <a:xfrm>
              <a:off x="6197803" y="3322976"/>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-2</a:t>
              </a:r>
            </a:p>
          </p:txBody>
        </p:sp>
        <p:sp>
          <p:nvSpPr>
            <p:cNvPr id="19459" name="Text Box 3"/>
            <p:cNvSpPr txBox="1">
              <a:spLocks noChangeArrowheads="1"/>
            </p:cNvSpPr>
            <p:nvPr/>
          </p:nvSpPr>
          <p:spPr bwMode="auto">
            <a:xfrm>
              <a:off x="4124206" y="2939864"/>
              <a:ext cx="278118"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58" name="Text Box 2"/>
            <p:cNvSpPr txBox="1">
              <a:spLocks noChangeArrowheads="1"/>
            </p:cNvSpPr>
            <p:nvPr/>
          </p:nvSpPr>
          <p:spPr bwMode="auto">
            <a:xfrm>
              <a:off x="4568339" y="3505471"/>
              <a:ext cx="276825"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bg1">
                      <a:lumMod val="50000"/>
                    </a:schemeClr>
                  </a:solidFill>
                  <a:effectLst/>
                  <a:latin typeface="Consolas" pitchFamily="49" charset="0"/>
                  <a:ea typeface="仿宋" pitchFamily="49" charset="-122"/>
                  <a:cs typeface="Consolas" pitchFamily="49" charset="0"/>
                </a:rPr>
                <a:t>0</a:t>
              </a:r>
            </a:p>
          </p:txBody>
        </p:sp>
      </p:grpSp>
      <p:sp>
        <p:nvSpPr>
          <p:cNvPr id="49" name="灯片编号占位符 48"/>
          <p:cNvSpPr>
            <a:spLocks noGrp="1"/>
          </p:cNvSpPr>
          <p:nvPr>
            <p:ph type="sldNum" sz="quarter" idx="12"/>
          </p:nvPr>
        </p:nvSpPr>
        <p:spPr/>
        <p:txBody>
          <a:bodyPr/>
          <a:lstStyle/>
          <a:p>
            <a:fld id="{7AF016A1-9F15-429F-9EFD-84004B73C732}" type="slidenum">
              <a:rPr lang="en-US" altLang="zh-CN" smtClean="0"/>
              <a:pPr/>
              <a:t>56</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500174"/>
            <a:ext cx="8429684" cy="427908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T1,typename T2&gt;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AVLNode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//AVL</a:t>
            </a:r>
            <a:r>
              <a:rPr lang="zh-CN" altLang="zh-CN" sz="1800" smtClean="0">
                <a:solidFill>
                  <a:schemeClr val="bg1">
                    <a:lumMod val="50000"/>
                  </a:schemeClr>
                </a:solidFill>
                <a:latin typeface="Consolas" pitchFamily="49" charset="0"/>
                <a:ea typeface="仿宋" pitchFamily="49" charset="-122"/>
                <a:cs typeface="Consolas" pitchFamily="49" charset="0"/>
              </a:rPr>
              <a:t>树结点类模板</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T1 key;</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关键字</a:t>
            </a:r>
            <a:r>
              <a:rPr lang="en-US" altLang="zh-CN" sz="1800" smtClean="0">
                <a:solidFill>
                  <a:schemeClr val="bg1">
                    <a:lumMod val="50000"/>
                  </a:schemeClr>
                </a:solidFill>
                <a:latin typeface="Consolas" pitchFamily="49" charset="0"/>
                <a:ea typeface="仿宋" pitchFamily="49" charset="-122"/>
                <a:cs typeface="Consolas" pitchFamily="49" charset="0"/>
              </a:rPr>
              <a:t>k</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T2 data;</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关键字对应的值</a:t>
            </a:r>
            <a:r>
              <a:rPr lang="en-US" altLang="zh-CN" sz="1800" smtClean="0">
                <a:solidFill>
                  <a:schemeClr val="bg1">
                    <a:lumMod val="50000"/>
                  </a:schemeClr>
                </a:solidFill>
                <a:latin typeface="Consolas" pitchFamily="49" charset="0"/>
                <a:ea typeface="仿宋" pitchFamily="49" charset="-122"/>
                <a:cs typeface="Consolas" pitchFamily="49" charset="0"/>
              </a:rPr>
              <a:t>d</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int ht;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当前结点的子树高度</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AVLNode* lchild,*rchild;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左右指针</a:t>
            </a:r>
          </a:p>
          <a:p>
            <a:pPr algn="l">
              <a:lnSpc>
                <a:spcPts val="2300"/>
              </a:lnSpc>
              <a:spcBef>
                <a:spcPts val="1200"/>
              </a:spcBef>
            </a:pPr>
            <a:r>
              <a:rPr lang="en-US" altLang="zh-CN" sz="1800" smtClean="0">
                <a:solidFill>
                  <a:srgbClr val="0000FF"/>
                </a:solidFill>
                <a:latin typeface="Consolas" pitchFamily="49" charset="0"/>
                <a:ea typeface="仿宋" pitchFamily="49" charset="-122"/>
                <a:cs typeface="Consolas" pitchFamily="49" charset="0"/>
              </a:rPr>
              <a:t>   AVLNode(T1 k,T2 d)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构造函数，新建结点均为叶子，高度为</a:t>
            </a:r>
            <a:r>
              <a:rPr lang="en-US" altLang="zh-CN" sz="1800" smtClean="0">
                <a:solidFill>
                  <a:schemeClr val="bg1">
                    <a:lumMod val="50000"/>
                  </a:schemeClr>
                </a:solidFill>
                <a:latin typeface="Consolas" pitchFamily="49" charset="0"/>
                <a:ea typeface="仿宋" pitchFamily="49" charset="-122"/>
                <a:cs typeface="Consolas" pitchFamily="49" charset="0"/>
              </a:rPr>
              <a:t>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  key=k;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data=d;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ht=1;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当前结点的子树高度</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lchild=rchild=NULL;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57158" y="357166"/>
            <a:ext cx="8358246" cy="759182"/>
          </a:xfrm>
          <a:prstGeom prst="rect">
            <a:avLst/>
          </a:prstGeom>
          <a:noFill/>
        </p:spPr>
        <p:txBody>
          <a:bodyPr wrap="square" rtlCol="0">
            <a:spAutoFit/>
          </a:bodyPr>
          <a:lstStyle/>
          <a:p>
            <a:pPr algn="l">
              <a:lnSpc>
                <a:spcPts val="2600"/>
              </a:lnSpc>
              <a:spcBef>
                <a:spcPts val="0"/>
              </a:spcBef>
            </a:pPr>
            <a:r>
              <a:rPr lang="en-US" altLang="zh-CN" sz="2000" smtClean="0">
                <a:solidFill>
                  <a:srgbClr val="0000FF"/>
                </a:solidFill>
                <a:latin typeface="Consolas" pitchFamily="49" charset="0"/>
                <a:ea typeface="仿宋" pitchFamily="49" charset="-122"/>
                <a:cs typeface="Consolas" pitchFamily="49" charset="0"/>
              </a:rPr>
              <a:t>    AVL</a:t>
            </a:r>
            <a:r>
              <a:rPr lang="zh-CN" altLang="zh-CN" sz="2000" smtClean="0">
                <a:solidFill>
                  <a:srgbClr val="0000FF"/>
                </a:solidFill>
                <a:latin typeface="Consolas" pitchFamily="49" charset="0"/>
                <a:ea typeface="仿宋" pitchFamily="49" charset="-122"/>
                <a:cs typeface="Consolas" pitchFamily="49" charset="0"/>
              </a:rPr>
              <a:t>树中结点类型设计为</a:t>
            </a:r>
            <a:r>
              <a:rPr lang="en-US" altLang="zh-CN" sz="2000" smtClean="0">
                <a:solidFill>
                  <a:srgbClr val="0000FF"/>
                </a:solidFill>
                <a:latin typeface="Consolas" pitchFamily="49" charset="0"/>
                <a:ea typeface="仿宋" pitchFamily="49" charset="-122"/>
                <a:cs typeface="Consolas" pitchFamily="49" charset="0"/>
              </a:rPr>
              <a:t>AVLNode&lt;T1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T2&gt;</a:t>
            </a:r>
            <a:r>
              <a:rPr lang="zh-CN" altLang="zh-CN" sz="2000" smtClean="0">
                <a:solidFill>
                  <a:srgbClr val="0000FF"/>
                </a:solidFill>
                <a:latin typeface="Consolas" pitchFamily="49" charset="0"/>
                <a:ea typeface="仿宋" pitchFamily="49" charset="-122"/>
                <a:cs typeface="Consolas" pitchFamily="49" charset="0"/>
              </a:rPr>
              <a:t>类模板，每个结点存放</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data]</a:t>
            </a:r>
            <a:r>
              <a:rPr lang="zh-CN" altLang="zh-CN" sz="2000" smtClean="0">
                <a:solidFill>
                  <a:srgbClr val="0000FF"/>
                </a:solidFill>
                <a:latin typeface="Consolas" pitchFamily="49" charset="0"/>
                <a:ea typeface="仿宋" pitchFamily="49" charset="-122"/>
                <a:cs typeface="Consolas" pitchFamily="49" charset="0"/>
              </a:rPr>
              <a:t>，其中关键字</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T1</a:t>
            </a:r>
            <a:r>
              <a:rPr lang="zh-CN" altLang="zh-CN" sz="2000" smtClean="0">
                <a:solidFill>
                  <a:srgbClr val="0000FF"/>
                </a:solidFill>
                <a:latin typeface="Consolas" pitchFamily="49" charset="0"/>
                <a:ea typeface="仿宋" pitchFamily="49" charset="-122"/>
                <a:cs typeface="Consolas" pitchFamily="49" charset="0"/>
              </a:rPr>
              <a:t>类型，数据项</a:t>
            </a:r>
            <a:r>
              <a:rPr lang="en-US" altLang="zh-CN" sz="2000" smtClean="0">
                <a:solidFill>
                  <a:srgbClr val="0000FF"/>
                </a:solidFill>
                <a:latin typeface="Consolas" pitchFamily="49" charset="0"/>
                <a:ea typeface="仿宋" pitchFamily="49" charset="-122"/>
                <a:cs typeface="Consolas" pitchFamily="49" charset="0"/>
              </a:rPr>
              <a:t>data</a:t>
            </a:r>
            <a:r>
              <a:rPr lang="zh-CN" altLang="zh-CN"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T2</a:t>
            </a:r>
            <a:r>
              <a:rPr lang="zh-CN" altLang="zh-CN" sz="2000" smtClean="0">
                <a:solidFill>
                  <a:srgbClr val="0000FF"/>
                </a:solidFill>
                <a:latin typeface="Consolas" pitchFamily="49" charset="0"/>
                <a:ea typeface="仿宋" pitchFamily="49" charset="-122"/>
                <a:cs typeface="Consolas" pitchFamily="49" charset="0"/>
              </a:rPr>
              <a:t>类型</a:t>
            </a:r>
            <a:r>
              <a:rPr lang="zh-CN" altLang="en-US" sz="2000" smtClean="0">
                <a:solidFill>
                  <a:srgbClr val="0000FF"/>
                </a:solidFill>
                <a:latin typeface="Consolas" pitchFamily="49" charset="0"/>
                <a:ea typeface="仿宋" pitchFamily="49" charset="-122"/>
                <a:cs typeface="Consolas" pitchFamily="49" charset="0"/>
              </a:rPr>
              <a:t>。</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57</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500174"/>
            <a:ext cx="8429684" cy="379664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T1,typename T2&gt;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AVLTree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//AVL</a:t>
            </a:r>
            <a:r>
              <a:rPr lang="zh-CN" altLang="zh-CN" sz="1800" smtClean="0">
                <a:solidFill>
                  <a:schemeClr val="bg1">
                    <a:lumMod val="50000"/>
                  </a:schemeClr>
                </a:solidFill>
                <a:latin typeface="Consolas" pitchFamily="49" charset="0"/>
                <a:ea typeface="仿宋" pitchFamily="49" charset="-122"/>
                <a:cs typeface="Consolas" pitchFamily="49" charset="0"/>
              </a:rPr>
              <a:t>树类模板</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AVLNode* r;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//AVL</a:t>
            </a:r>
            <a:r>
              <a:rPr lang="zh-CN" altLang="zh-CN" sz="1800" smtClean="0">
                <a:solidFill>
                  <a:schemeClr val="bg1">
                    <a:lumMod val="50000"/>
                  </a:schemeClr>
                </a:solidFill>
                <a:latin typeface="Consolas" pitchFamily="49" charset="0"/>
                <a:ea typeface="仿宋" pitchFamily="49" charset="-122"/>
                <a:cs typeface="Consolas" pitchFamily="49" charset="0"/>
              </a:rPr>
              <a:t>的根结点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public: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AVLTree():r(NULL) {}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构造函数</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FF0000"/>
                </a:solidFill>
                <a:latin typeface="Consolas" pitchFamily="49" charset="0"/>
                <a:ea typeface="仿宋" pitchFamily="49" charset="-122"/>
                <a:cs typeface="Consolas" pitchFamily="49" charset="0"/>
              </a:rPr>
              <a:t>getht</a:t>
            </a:r>
            <a:r>
              <a:rPr lang="en-US" altLang="zh-CN" sz="1800" smtClean="0">
                <a:solidFill>
                  <a:srgbClr val="0000FF"/>
                </a:solidFill>
                <a:latin typeface="Consolas" pitchFamily="49" charset="0"/>
                <a:ea typeface="仿宋" pitchFamily="49" charset="-122"/>
                <a:cs typeface="Consolas" pitchFamily="49" charset="0"/>
              </a:rPr>
              <a:t>(AVLNode* 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返回结点</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的子树高度</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if (p==NULL) return 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p-&gt;ht;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//AVL</a:t>
            </a:r>
            <a:r>
              <a:rPr lang="zh-CN" altLang="zh-CN" sz="1800" smtClean="0">
                <a:solidFill>
                  <a:srgbClr val="FF00FF"/>
                </a:solidFill>
                <a:latin typeface="Consolas" pitchFamily="49" charset="0"/>
                <a:ea typeface="仿宋" pitchFamily="49" charset="-122"/>
                <a:cs typeface="Consolas" pitchFamily="49" charset="0"/>
              </a:rPr>
              <a:t>树的其他基本运算算法</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57158" y="357166"/>
            <a:ext cx="8358246"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设计对应的</a:t>
            </a:r>
            <a:r>
              <a:rPr lang="en-US" altLang="zh-CN" sz="2000" smtClean="0">
                <a:solidFill>
                  <a:srgbClr val="0000FF"/>
                </a:solidFill>
                <a:latin typeface="Consolas" pitchFamily="49" charset="0"/>
                <a:ea typeface="仿宋" pitchFamily="49" charset="-122"/>
                <a:cs typeface="Consolas" pitchFamily="49" charset="0"/>
              </a:rPr>
              <a:t>AVL</a:t>
            </a:r>
            <a:r>
              <a:rPr lang="zh-CN" altLang="zh-CN" sz="2000" smtClean="0">
                <a:solidFill>
                  <a:srgbClr val="0000FF"/>
                </a:solidFill>
                <a:latin typeface="Consolas" pitchFamily="49" charset="0"/>
                <a:ea typeface="仿宋" pitchFamily="49" charset="-122"/>
                <a:cs typeface="Consolas" pitchFamily="49" charset="0"/>
              </a:rPr>
              <a:t>树类模板为</a:t>
            </a:r>
            <a:r>
              <a:rPr lang="en-US" altLang="zh-CN" sz="2000" smtClean="0">
                <a:solidFill>
                  <a:srgbClr val="0000FF"/>
                </a:solidFill>
                <a:latin typeface="Consolas" pitchFamily="49" charset="0"/>
                <a:ea typeface="仿宋" pitchFamily="49" charset="-122"/>
                <a:cs typeface="Consolas" pitchFamily="49" charset="0"/>
              </a:rPr>
              <a:t>AVLTree&lt;T1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T2&gt;</a:t>
            </a:r>
            <a:r>
              <a:rPr lang="zh-CN" altLang="zh-CN" sz="2000" smtClean="0">
                <a:solidFill>
                  <a:srgbClr val="0000FF"/>
                </a:solidFill>
                <a:latin typeface="Consolas" pitchFamily="49" charset="0"/>
                <a:ea typeface="仿宋" pitchFamily="49" charset="-122"/>
                <a:cs typeface="Consolas" pitchFamily="49" charset="0"/>
              </a:rPr>
              <a:t>，其中省略的析构函数与前面</a:t>
            </a:r>
            <a:r>
              <a:rPr lang="en-US" altLang="zh-CN" sz="2000" smtClean="0">
                <a:solidFill>
                  <a:srgbClr val="0000FF"/>
                </a:solidFill>
                <a:latin typeface="Consolas" pitchFamily="49" charset="0"/>
                <a:ea typeface="仿宋" pitchFamily="49" charset="-122"/>
                <a:cs typeface="Consolas" pitchFamily="49" charset="0"/>
              </a:rPr>
              <a:t>BSTClass&lt;T1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T2&gt;</a:t>
            </a:r>
            <a:r>
              <a:rPr lang="zh-CN" altLang="zh-CN" sz="2000" smtClean="0">
                <a:solidFill>
                  <a:srgbClr val="0000FF"/>
                </a:solidFill>
                <a:latin typeface="Consolas" pitchFamily="49" charset="0"/>
                <a:ea typeface="仿宋" pitchFamily="49" charset="-122"/>
                <a:cs typeface="Consolas" pitchFamily="49" charset="0"/>
              </a:rPr>
              <a:t>中析构函数完全相同。</a:t>
            </a:r>
            <a:endParaRPr lang="zh-CN" altLang="zh-CN" sz="20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58</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857232"/>
            <a:ext cx="7715304"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如何使构造的二叉排序树是一棵</a:t>
            </a:r>
            <a:r>
              <a:rPr lang="en-US" altLang="zh-CN" sz="2000" smtClean="0">
                <a:solidFill>
                  <a:srgbClr val="0000FF"/>
                </a:solidFill>
                <a:latin typeface="Consolas" pitchFamily="49" charset="0"/>
                <a:ea typeface="仿宋" pitchFamily="49" charset="-122"/>
                <a:cs typeface="Consolas" pitchFamily="49" charset="0"/>
              </a:rPr>
              <a:t>AVL</a:t>
            </a:r>
            <a:r>
              <a:rPr lang="zh-CN" altLang="zh-CN" sz="2000" smtClean="0">
                <a:solidFill>
                  <a:srgbClr val="0000FF"/>
                </a:solidFill>
                <a:latin typeface="Consolas" pitchFamily="49" charset="0"/>
                <a:ea typeface="仿宋" pitchFamily="49" charset="-122"/>
                <a:cs typeface="Consolas" pitchFamily="49" charset="0"/>
              </a:rPr>
              <a:t>树呢？</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FF00FF"/>
                </a:solidFill>
                <a:latin typeface="Consolas" pitchFamily="49" charset="0"/>
                <a:ea typeface="仿宋" pitchFamily="49" charset="-122"/>
                <a:cs typeface="Consolas" pitchFamily="49" charset="0"/>
              </a:rPr>
              <a:t>关键</a:t>
            </a:r>
            <a:r>
              <a:rPr lang="zh-CN" altLang="zh-CN" sz="2000" smtClean="0">
                <a:solidFill>
                  <a:srgbClr val="0000FF"/>
                </a:solidFill>
                <a:latin typeface="Consolas" pitchFamily="49" charset="0"/>
                <a:ea typeface="仿宋" pitchFamily="49" charset="-122"/>
                <a:cs typeface="Consolas" pitchFamily="49" charset="0"/>
              </a:rPr>
              <a:t>是每次向树中插入新结点时使所有结点的平衡因子满足高度平衡性质，这就要求插入后一旦哪些结点失衡就要进行调整。</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59</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071546"/>
            <a:ext cx="8001056" cy="782137"/>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由于查找的结果有查找成功和不成功两种情况，所以平均查找长度也分为成功情况下的平均查找长度和不成功情况下的平均查找长度。</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928662" y="2143116"/>
            <a:ext cx="7429552"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smtClean="0">
                <a:solidFill>
                  <a:srgbClr val="FF0000"/>
                </a:solidFill>
                <a:latin typeface="Consolas" pitchFamily="49" charset="0"/>
                <a:ea typeface="仿宋" pitchFamily="49" charset="-122"/>
                <a:cs typeface="Consolas" pitchFamily="49" charset="0"/>
              </a:rPr>
              <a:t>成功情况下的平均查找长度</a:t>
            </a:r>
            <a:r>
              <a:rPr lang="zh-CN" altLang="zh-CN" sz="2000" smtClean="0">
                <a:solidFill>
                  <a:srgbClr val="0000FF"/>
                </a:solidFill>
                <a:latin typeface="Consolas" pitchFamily="49" charset="0"/>
                <a:ea typeface="仿宋" pitchFamily="49" charset="-122"/>
                <a:cs typeface="Consolas" pitchFamily="49" charset="0"/>
              </a:rPr>
              <a:t>指在查找表中找到指定关键字</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的元素平均所需关键字比较的次数</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FF0000"/>
                </a:solidFill>
                <a:latin typeface="Consolas" pitchFamily="49" charset="0"/>
                <a:ea typeface="仿宋" pitchFamily="49" charset="-122"/>
                <a:cs typeface="Consolas" pitchFamily="49" charset="0"/>
              </a:rPr>
              <a:t>不成功情况下的平均查找长度</a:t>
            </a:r>
            <a:r>
              <a:rPr lang="zh-CN" altLang="zh-CN" sz="2000" smtClean="0">
                <a:solidFill>
                  <a:srgbClr val="0000FF"/>
                </a:solidFill>
                <a:latin typeface="Consolas" pitchFamily="49" charset="0"/>
                <a:ea typeface="仿宋" pitchFamily="49" charset="-122"/>
                <a:cs typeface="Consolas" pitchFamily="49" charset="0"/>
              </a:rPr>
              <a:t>指在查找表中确定找不到关键字</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的元素平均所需关键字比较的次数。</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6</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400052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AVL</a:t>
            </a:r>
            <a:r>
              <a:rPr lang="zh-CN" altLang="zh-CN" sz="2200" smtClean="0">
                <a:latin typeface="Consolas" pitchFamily="49" charset="0"/>
                <a:ea typeface="微软雅黑" pitchFamily="34" charset="-122"/>
                <a:cs typeface="Consolas" pitchFamily="49" charset="0"/>
              </a:rPr>
              <a:t>树插入结点的调整方法</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714348" y="1428736"/>
            <a:ext cx="192882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1</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LL</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型调整</a:t>
            </a:r>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98" name="Rectangle 6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70"/>
          <p:cNvGrpSpPr/>
          <p:nvPr/>
        </p:nvGrpSpPr>
        <p:grpSpPr>
          <a:xfrm>
            <a:off x="357158" y="2246614"/>
            <a:ext cx="1988869" cy="2452694"/>
            <a:chOff x="357158" y="2246614"/>
            <a:chExt cx="1988869" cy="2452694"/>
          </a:xfrm>
        </p:grpSpPr>
        <p:sp>
          <p:nvSpPr>
            <p:cNvPr id="18489" name="Line 57"/>
            <p:cNvSpPr>
              <a:spLocks noChangeShapeType="1"/>
            </p:cNvSpPr>
            <p:nvPr/>
          </p:nvSpPr>
          <p:spPr bwMode="auto">
            <a:xfrm>
              <a:off x="1937895" y="2520999"/>
              <a:ext cx="217533" cy="330700"/>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88" name="Freeform 56"/>
            <p:cNvSpPr>
              <a:spLocks/>
            </p:cNvSpPr>
            <p:nvPr/>
          </p:nvSpPr>
          <p:spPr bwMode="auto">
            <a:xfrm>
              <a:off x="1470718" y="3206363"/>
              <a:ext cx="308689" cy="444528"/>
            </a:xfrm>
            <a:custGeom>
              <a:avLst/>
              <a:gdLst/>
              <a:ahLst/>
              <a:cxnLst>
                <a:cxn ang="0">
                  <a:pos x="0" y="0"/>
                </a:cxn>
                <a:cxn ang="0">
                  <a:pos x="340" y="424"/>
                </a:cxn>
              </a:cxnLst>
              <a:rect l="0" t="0" r="r" b="b"/>
              <a:pathLst>
                <a:path w="340" h="424">
                  <a:moveTo>
                    <a:pt x="0" y="0"/>
                  </a:moveTo>
                  <a:lnTo>
                    <a:pt x="340" y="424"/>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87" name="Line 55"/>
            <p:cNvSpPr>
              <a:spLocks noChangeShapeType="1"/>
            </p:cNvSpPr>
            <p:nvPr/>
          </p:nvSpPr>
          <p:spPr bwMode="auto">
            <a:xfrm flipH="1">
              <a:off x="899954" y="2487450"/>
              <a:ext cx="821445" cy="1186208"/>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86" name="Oval 54"/>
            <p:cNvSpPr>
              <a:spLocks noChangeArrowheads="1"/>
            </p:cNvSpPr>
            <p:nvPr/>
          </p:nvSpPr>
          <p:spPr bwMode="auto">
            <a:xfrm>
              <a:off x="1667533" y="2246614"/>
              <a:ext cx="327335" cy="32830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8485" name="Oval 53"/>
            <p:cNvSpPr>
              <a:spLocks noChangeArrowheads="1"/>
            </p:cNvSpPr>
            <p:nvPr/>
          </p:nvSpPr>
          <p:spPr bwMode="auto">
            <a:xfrm>
              <a:off x="1180674" y="2923591"/>
              <a:ext cx="326299" cy="32830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8484" name="Text Box 52"/>
            <p:cNvSpPr txBox="1">
              <a:spLocks noChangeArrowheads="1"/>
            </p:cNvSpPr>
            <p:nvPr/>
          </p:nvSpPr>
          <p:spPr bwMode="auto">
            <a:xfrm>
              <a:off x="1996939" y="2845708"/>
              <a:ext cx="349088"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8483" name="AutoShape 51"/>
            <p:cNvSpPr>
              <a:spLocks/>
            </p:cNvSpPr>
            <p:nvPr/>
          </p:nvSpPr>
          <p:spPr bwMode="auto">
            <a:xfrm>
              <a:off x="1797017" y="2845708"/>
              <a:ext cx="182313" cy="557158"/>
            </a:xfrm>
            <a:prstGeom prst="leftBrace">
              <a:avLst>
                <a:gd name="adj1" fmla="val 2201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82" name="Text Box 50"/>
            <p:cNvSpPr txBox="1">
              <a:spLocks noChangeArrowheads="1"/>
            </p:cNvSpPr>
            <p:nvPr/>
          </p:nvSpPr>
          <p:spPr bwMode="auto">
            <a:xfrm>
              <a:off x="1607452" y="2964329"/>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81" name="Text Box 49"/>
            <p:cNvSpPr txBox="1">
              <a:spLocks noChangeArrowheads="1"/>
            </p:cNvSpPr>
            <p:nvPr/>
          </p:nvSpPr>
          <p:spPr bwMode="auto">
            <a:xfrm>
              <a:off x="1607452" y="3629324"/>
              <a:ext cx="349088"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8480" name="AutoShape 48"/>
            <p:cNvSpPr>
              <a:spLocks/>
            </p:cNvSpPr>
            <p:nvPr/>
          </p:nvSpPr>
          <p:spPr bwMode="auto">
            <a:xfrm>
              <a:off x="1446893" y="3629324"/>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79" name="Text Box 47"/>
            <p:cNvSpPr txBox="1">
              <a:spLocks noChangeArrowheads="1"/>
            </p:cNvSpPr>
            <p:nvPr/>
          </p:nvSpPr>
          <p:spPr bwMode="auto">
            <a:xfrm>
              <a:off x="1220037" y="3749143"/>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78" name="Text Box 46"/>
            <p:cNvSpPr txBox="1">
              <a:spLocks noChangeArrowheads="1"/>
            </p:cNvSpPr>
            <p:nvPr/>
          </p:nvSpPr>
          <p:spPr bwMode="auto">
            <a:xfrm>
              <a:off x="753896" y="3631721"/>
              <a:ext cx="350124"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8477" name="AutoShape 45"/>
            <p:cNvSpPr>
              <a:spLocks/>
            </p:cNvSpPr>
            <p:nvPr/>
          </p:nvSpPr>
          <p:spPr bwMode="auto">
            <a:xfrm>
              <a:off x="584013" y="3631721"/>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76" name="Text Box 44"/>
            <p:cNvSpPr txBox="1">
              <a:spLocks noChangeArrowheads="1"/>
            </p:cNvSpPr>
            <p:nvPr/>
          </p:nvSpPr>
          <p:spPr bwMode="auto">
            <a:xfrm>
              <a:off x="357158" y="3751540"/>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75" name="Text Box 43"/>
            <p:cNvSpPr txBox="1">
              <a:spLocks noChangeArrowheads="1"/>
            </p:cNvSpPr>
            <p:nvPr/>
          </p:nvSpPr>
          <p:spPr bwMode="auto">
            <a:xfrm>
              <a:off x="1443785" y="2263388"/>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8474" name="Text Box 42"/>
            <p:cNvSpPr txBox="1">
              <a:spLocks noChangeArrowheads="1"/>
            </p:cNvSpPr>
            <p:nvPr/>
          </p:nvSpPr>
          <p:spPr bwMode="auto">
            <a:xfrm>
              <a:off x="980751" y="2923591"/>
              <a:ext cx="186457"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8441" name="Text Box 9"/>
            <p:cNvSpPr txBox="1">
              <a:spLocks noChangeArrowheads="1"/>
            </p:cNvSpPr>
            <p:nvPr/>
          </p:nvSpPr>
          <p:spPr bwMode="auto">
            <a:xfrm>
              <a:off x="1339162" y="4372202"/>
              <a:ext cx="816265" cy="3271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插入前</a:t>
              </a:r>
            </a:p>
          </p:txBody>
        </p:sp>
      </p:grpSp>
      <p:grpSp>
        <p:nvGrpSpPr>
          <p:cNvPr id="4" name="组合 72"/>
          <p:cNvGrpSpPr/>
          <p:nvPr/>
        </p:nvGrpSpPr>
        <p:grpSpPr>
          <a:xfrm>
            <a:off x="5467102" y="2244217"/>
            <a:ext cx="2883861" cy="2470667"/>
            <a:chOff x="5467102" y="2244217"/>
            <a:chExt cx="2883861" cy="2470667"/>
          </a:xfrm>
        </p:grpSpPr>
        <p:sp>
          <p:nvSpPr>
            <p:cNvPr id="18494" name="Freeform 62"/>
            <p:cNvSpPr>
              <a:spLocks/>
            </p:cNvSpPr>
            <p:nvPr/>
          </p:nvSpPr>
          <p:spPr bwMode="auto">
            <a:xfrm>
              <a:off x="7784342" y="3103319"/>
              <a:ext cx="316976" cy="462501"/>
            </a:xfrm>
            <a:custGeom>
              <a:avLst/>
              <a:gdLst/>
              <a:ahLst/>
              <a:cxnLst>
                <a:cxn ang="0">
                  <a:pos x="0" y="0"/>
                </a:cxn>
                <a:cxn ang="0">
                  <a:pos x="350" y="441"/>
                </a:cxn>
              </a:cxnLst>
              <a:rect l="0" t="0" r="r" b="b"/>
              <a:pathLst>
                <a:path w="350" h="441">
                  <a:moveTo>
                    <a:pt x="0" y="0"/>
                  </a:moveTo>
                  <a:lnTo>
                    <a:pt x="350" y="441"/>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93" name="Freeform 61"/>
            <p:cNvSpPr>
              <a:spLocks/>
            </p:cNvSpPr>
            <p:nvPr/>
          </p:nvSpPr>
          <p:spPr bwMode="auto">
            <a:xfrm>
              <a:off x="7335811" y="3087743"/>
              <a:ext cx="224784" cy="503240"/>
            </a:xfrm>
            <a:custGeom>
              <a:avLst/>
              <a:gdLst/>
              <a:ahLst/>
              <a:cxnLst>
                <a:cxn ang="0">
                  <a:pos x="247" y="0"/>
                </a:cxn>
                <a:cxn ang="0">
                  <a:pos x="0" y="480"/>
                </a:cxn>
              </a:cxnLst>
              <a:rect l="0" t="0" r="r" b="b"/>
              <a:pathLst>
                <a:path w="247" h="480">
                  <a:moveTo>
                    <a:pt x="247" y="0"/>
                  </a:moveTo>
                  <a:lnTo>
                    <a:pt x="0" y="480"/>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91" name="Line 59"/>
            <p:cNvSpPr>
              <a:spLocks noChangeShapeType="1"/>
            </p:cNvSpPr>
            <p:nvPr/>
          </p:nvSpPr>
          <p:spPr bwMode="auto">
            <a:xfrm>
              <a:off x="7407286" y="2517404"/>
              <a:ext cx="218568" cy="3307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58" name="AutoShape 26"/>
            <p:cNvSpPr>
              <a:spLocks noChangeArrowheads="1"/>
            </p:cNvSpPr>
            <p:nvPr/>
          </p:nvSpPr>
          <p:spPr bwMode="auto">
            <a:xfrm>
              <a:off x="5467102" y="3310606"/>
              <a:ext cx="925031" cy="208485"/>
            </a:xfrm>
            <a:prstGeom prst="rightArrow">
              <a:avLst>
                <a:gd name="adj1" fmla="val 50000"/>
                <a:gd name="adj2" fmla="val 128305"/>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56" name="Line 24"/>
            <p:cNvSpPr>
              <a:spLocks noChangeShapeType="1"/>
            </p:cNvSpPr>
            <p:nvPr/>
          </p:nvSpPr>
          <p:spPr bwMode="auto">
            <a:xfrm flipH="1">
              <a:off x="6844809" y="2505423"/>
              <a:ext cx="335622" cy="367844"/>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55" name="Oval 23"/>
            <p:cNvSpPr>
              <a:spLocks noChangeArrowheads="1"/>
            </p:cNvSpPr>
            <p:nvPr/>
          </p:nvSpPr>
          <p:spPr bwMode="auto">
            <a:xfrm>
              <a:off x="7133816" y="2244217"/>
              <a:ext cx="326299" cy="327106"/>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8454" name="Oval 22"/>
            <p:cNvSpPr>
              <a:spLocks noChangeArrowheads="1"/>
            </p:cNvSpPr>
            <p:nvPr/>
          </p:nvSpPr>
          <p:spPr bwMode="auto">
            <a:xfrm>
              <a:off x="7502586" y="2828934"/>
              <a:ext cx="327335" cy="32830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8453" name="Text Box 21"/>
            <p:cNvSpPr txBox="1">
              <a:spLocks noChangeArrowheads="1"/>
            </p:cNvSpPr>
            <p:nvPr/>
          </p:nvSpPr>
          <p:spPr bwMode="auto">
            <a:xfrm>
              <a:off x="8001875" y="3550244"/>
              <a:ext cx="349088"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8452" name="AutoShape 20"/>
            <p:cNvSpPr>
              <a:spLocks/>
            </p:cNvSpPr>
            <p:nvPr/>
          </p:nvSpPr>
          <p:spPr bwMode="auto">
            <a:xfrm>
              <a:off x="7838208" y="3567018"/>
              <a:ext cx="129484" cy="557158"/>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51" name="Text Box 19"/>
            <p:cNvSpPr txBox="1">
              <a:spLocks noChangeArrowheads="1"/>
            </p:cNvSpPr>
            <p:nvPr/>
          </p:nvSpPr>
          <p:spPr bwMode="auto">
            <a:xfrm>
              <a:off x="7648643" y="3686837"/>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50" name="Text Box 18"/>
            <p:cNvSpPr txBox="1">
              <a:spLocks noChangeArrowheads="1"/>
            </p:cNvSpPr>
            <p:nvPr/>
          </p:nvSpPr>
          <p:spPr bwMode="auto">
            <a:xfrm>
              <a:off x="7166964" y="3575406"/>
              <a:ext cx="350124"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8449" name="AutoShape 17"/>
            <p:cNvSpPr>
              <a:spLocks/>
            </p:cNvSpPr>
            <p:nvPr/>
          </p:nvSpPr>
          <p:spPr bwMode="auto">
            <a:xfrm>
              <a:off x="7004333" y="3600568"/>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48" name="Text Box 16"/>
            <p:cNvSpPr txBox="1">
              <a:spLocks noChangeArrowheads="1"/>
            </p:cNvSpPr>
            <p:nvPr/>
          </p:nvSpPr>
          <p:spPr bwMode="auto">
            <a:xfrm>
              <a:off x="6813733" y="3720387"/>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47" name="Text Box 15"/>
            <p:cNvSpPr txBox="1">
              <a:spLocks noChangeArrowheads="1"/>
            </p:cNvSpPr>
            <p:nvPr/>
          </p:nvSpPr>
          <p:spPr bwMode="auto">
            <a:xfrm>
              <a:off x="6645922" y="2848105"/>
              <a:ext cx="349088"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8446" name="AutoShape 14"/>
            <p:cNvSpPr>
              <a:spLocks/>
            </p:cNvSpPr>
            <p:nvPr/>
          </p:nvSpPr>
          <p:spPr bwMode="auto">
            <a:xfrm>
              <a:off x="6485362" y="2848105"/>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45" name="Text Box 13"/>
            <p:cNvSpPr txBox="1">
              <a:spLocks noChangeArrowheads="1"/>
            </p:cNvSpPr>
            <p:nvPr/>
          </p:nvSpPr>
          <p:spPr bwMode="auto">
            <a:xfrm>
              <a:off x="6287511" y="2967924"/>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44" name="Text Box 12"/>
            <p:cNvSpPr txBox="1">
              <a:spLocks noChangeArrowheads="1"/>
            </p:cNvSpPr>
            <p:nvPr/>
          </p:nvSpPr>
          <p:spPr bwMode="auto">
            <a:xfrm>
              <a:off x="6913176" y="2259794"/>
              <a:ext cx="186457"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8443" name="Text Box 11"/>
            <p:cNvSpPr txBox="1">
              <a:spLocks noChangeArrowheads="1"/>
            </p:cNvSpPr>
            <p:nvPr/>
          </p:nvSpPr>
          <p:spPr bwMode="auto">
            <a:xfrm>
              <a:off x="7843387" y="2776213"/>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8442" name="Text Box 10"/>
            <p:cNvSpPr txBox="1">
              <a:spLocks noChangeArrowheads="1"/>
            </p:cNvSpPr>
            <p:nvPr/>
          </p:nvSpPr>
          <p:spPr bwMode="auto">
            <a:xfrm>
              <a:off x="6645922" y="3412452"/>
              <a:ext cx="350124" cy="2072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39" name="Text Box 7"/>
            <p:cNvSpPr txBox="1">
              <a:spLocks noChangeArrowheads="1"/>
            </p:cNvSpPr>
            <p:nvPr/>
          </p:nvSpPr>
          <p:spPr bwMode="auto">
            <a:xfrm>
              <a:off x="6972221" y="4387778"/>
              <a:ext cx="816265" cy="3271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调整后</a:t>
              </a:r>
            </a:p>
          </p:txBody>
        </p:sp>
        <p:sp>
          <p:nvSpPr>
            <p:cNvPr id="18437" name="Text Box 5"/>
            <p:cNvSpPr txBox="1">
              <a:spLocks noChangeArrowheads="1"/>
            </p:cNvSpPr>
            <p:nvPr/>
          </p:nvSpPr>
          <p:spPr bwMode="auto">
            <a:xfrm>
              <a:off x="5495071" y="3044608"/>
              <a:ext cx="653634" cy="267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LL</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调整</a:t>
              </a:r>
            </a:p>
          </p:txBody>
        </p:sp>
      </p:grpSp>
      <p:grpSp>
        <p:nvGrpSpPr>
          <p:cNvPr id="6" name="组合 71"/>
          <p:cNvGrpSpPr/>
          <p:nvPr/>
        </p:nvGrpSpPr>
        <p:grpSpPr>
          <a:xfrm>
            <a:off x="2486906" y="2096840"/>
            <a:ext cx="2867287" cy="2618044"/>
            <a:chOff x="2486906" y="2096840"/>
            <a:chExt cx="2867287" cy="2618044"/>
          </a:xfrm>
        </p:grpSpPr>
        <p:sp>
          <p:nvSpPr>
            <p:cNvPr id="18496" name="Text Box 64"/>
            <p:cNvSpPr txBox="1">
              <a:spLocks noChangeArrowheads="1"/>
            </p:cNvSpPr>
            <p:nvPr/>
          </p:nvSpPr>
          <p:spPr bwMode="auto">
            <a:xfrm>
              <a:off x="3878078" y="3260282"/>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a:t>
              </a:r>
            </a:p>
          </p:txBody>
        </p:sp>
        <p:sp>
          <p:nvSpPr>
            <p:cNvPr id="18495" name="Text Box 63"/>
            <p:cNvSpPr txBox="1">
              <a:spLocks noChangeArrowheads="1"/>
            </p:cNvSpPr>
            <p:nvPr/>
          </p:nvSpPr>
          <p:spPr bwMode="auto">
            <a:xfrm>
              <a:off x="4375296" y="2571323"/>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a:t>
              </a:r>
            </a:p>
          </p:txBody>
        </p:sp>
        <p:sp>
          <p:nvSpPr>
            <p:cNvPr id="18492" name="Freeform 60"/>
            <p:cNvSpPr>
              <a:spLocks/>
            </p:cNvSpPr>
            <p:nvPr/>
          </p:nvSpPr>
          <p:spPr bwMode="auto">
            <a:xfrm>
              <a:off x="4472668" y="3197976"/>
              <a:ext cx="313868" cy="450519"/>
            </a:xfrm>
            <a:custGeom>
              <a:avLst/>
              <a:gdLst/>
              <a:ahLst/>
              <a:cxnLst>
                <a:cxn ang="0">
                  <a:pos x="0" y="0"/>
                </a:cxn>
                <a:cxn ang="0">
                  <a:pos x="346" y="429"/>
                </a:cxn>
              </a:cxnLst>
              <a:rect l="0" t="0" r="r" b="b"/>
              <a:pathLst>
                <a:path w="346" h="429">
                  <a:moveTo>
                    <a:pt x="0" y="0"/>
                  </a:moveTo>
                  <a:lnTo>
                    <a:pt x="346" y="429"/>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90" name="Line 58"/>
            <p:cNvSpPr>
              <a:spLocks noChangeShapeType="1"/>
            </p:cNvSpPr>
            <p:nvPr/>
          </p:nvSpPr>
          <p:spPr bwMode="auto">
            <a:xfrm>
              <a:off x="4946060" y="2517404"/>
              <a:ext cx="217533" cy="3307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73" name="AutoShape 41"/>
            <p:cNvSpPr>
              <a:spLocks noChangeArrowheads="1"/>
            </p:cNvSpPr>
            <p:nvPr/>
          </p:nvSpPr>
          <p:spPr bwMode="auto">
            <a:xfrm>
              <a:off x="2663373" y="3310606"/>
              <a:ext cx="979933" cy="208485"/>
            </a:xfrm>
            <a:prstGeom prst="rightArrow">
              <a:avLst>
                <a:gd name="adj1" fmla="val 50000"/>
                <a:gd name="adj2" fmla="val 135920"/>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72" name="Line 40"/>
            <p:cNvSpPr>
              <a:spLocks noChangeShapeType="1"/>
            </p:cNvSpPr>
            <p:nvPr/>
          </p:nvSpPr>
          <p:spPr bwMode="auto">
            <a:xfrm flipH="1">
              <a:off x="3893616" y="2517404"/>
              <a:ext cx="820409" cy="1187406"/>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71" name="Oval 39"/>
            <p:cNvSpPr>
              <a:spLocks noChangeArrowheads="1"/>
            </p:cNvSpPr>
            <p:nvPr/>
          </p:nvSpPr>
          <p:spPr bwMode="auto">
            <a:xfrm>
              <a:off x="4678806" y="2244217"/>
              <a:ext cx="326299" cy="327106"/>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8470" name="Oval 38"/>
            <p:cNvSpPr>
              <a:spLocks noChangeArrowheads="1"/>
            </p:cNvSpPr>
            <p:nvPr/>
          </p:nvSpPr>
          <p:spPr bwMode="auto">
            <a:xfrm>
              <a:off x="4187803" y="2921194"/>
              <a:ext cx="327335" cy="327106"/>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8469" name="Text Box 37"/>
            <p:cNvSpPr txBox="1">
              <a:spLocks noChangeArrowheads="1"/>
            </p:cNvSpPr>
            <p:nvPr/>
          </p:nvSpPr>
          <p:spPr bwMode="auto">
            <a:xfrm>
              <a:off x="5004069" y="2842114"/>
              <a:ext cx="350124"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8468" name="AutoShape 36"/>
            <p:cNvSpPr>
              <a:spLocks/>
            </p:cNvSpPr>
            <p:nvPr/>
          </p:nvSpPr>
          <p:spPr bwMode="auto">
            <a:xfrm>
              <a:off x="4768926" y="2842114"/>
              <a:ext cx="181277" cy="557158"/>
            </a:xfrm>
            <a:prstGeom prst="leftBrace">
              <a:avLst>
                <a:gd name="adj1" fmla="val 2214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67" name="Text Box 35"/>
            <p:cNvSpPr txBox="1">
              <a:spLocks noChangeArrowheads="1"/>
            </p:cNvSpPr>
            <p:nvPr/>
          </p:nvSpPr>
          <p:spPr bwMode="auto">
            <a:xfrm>
              <a:off x="4578326" y="2961933"/>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66" name="Text Box 34"/>
            <p:cNvSpPr txBox="1">
              <a:spLocks noChangeArrowheads="1"/>
            </p:cNvSpPr>
            <p:nvPr/>
          </p:nvSpPr>
          <p:spPr bwMode="auto">
            <a:xfrm>
              <a:off x="4614582" y="3625730"/>
              <a:ext cx="349088"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8465" name="AutoShape 33"/>
            <p:cNvSpPr>
              <a:spLocks/>
            </p:cNvSpPr>
            <p:nvPr/>
          </p:nvSpPr>
          <p:spPr bwMode="auto">
            <a:xfrm>
              <a:off x="4443663" y="3625730"/>
              <a:ext cx="129484" cy="557158"/>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64" name="Text Box 32"/>
            <p:cNvSpPr txBox="1">
              <a:spLocks noChangeArrowheads="1"/>
            </p:cNvSpPr>
            <p:nvPr/>
          </p:nvSpPr>
          <p:spPr bwMode="auto">
            <a:xfrm>
              <a:off x="4253063" y="3745549"/>
              <a:ext cx="186457"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63" name="Text Box 31"/>
            <p:cNvSpPr txBox="1">
              <a:spLocks noChangeArrowheads="1"/>
            </p:cNvSpPr>
            <p:nvPr/>
          </p:nvSpPr>
          <p:spPr bwMode="auto">
            <a:xfrm>
              <a:off x="3759989" y="3629324"/>
              <a:ext cx="349088"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8462" name="AutoShape 30"/>
            <p:cNvSpPr>
              <a:spLocks/>
            </p:cNvSpPr>
            <p:nvPr/>
          </p:nvSpPr>
          <p:spPr bwMode="auto">
            <a:xfrm>
              <a:off x="3583891" y="3629324"/>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61" name="Text Box 29"/>
            <p:cNvSpPr txBox="1">
              <a:spLocks noChangeArrowheads="1"/>
            </p:cNvSpPr>
            <p:nvPr/>
          </p:nvSpPr>
          <p:spPr bwMode="auto">
            <a:xfrm>
              <a:off x="3357036" y="3749143"/>
              <a:ext cx="186457"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60" name="Text Box 28"/>
            <p:cNvSpPr txBox="1">
              <a:spLocks noChangeArrowheads="1"/>
            </p:cNvSpPr>
            <p:nvPr/>
          </p:nvSpPr>
          <p:spPr bwMode="auto">
            <a:xfrm>
              <a:off x="4450914" y="2259794"/>
              <a:ext cx="186457"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8459" name="Text Box 27"/>
            <p:cNvSpPr txBox="1">
              <a:spLocks noChangeArrowheads="1"/>
            </p:cNvSpPr>
            <p:nvPr/>
          </p:nvSpPr>
          <p:spPr bwMode="auto">
            <a:xfrm>
              <a:off x="3988916" y="2921194"/>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8457" name="Text Box 25"/>
            <p:cNvSpPr txBox="1">
              <a:spLocks noChangeArrowheads="1"/>
            </p:cNvSpPr>
            <p:nvPr/>
          </p:nvSpPr>
          <p:spPr bwMode="auto">
            <a:xfrm>
              <a:off x="3759989" y="4192473"/>
              <a:ext cx="350124" cy="2072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40" name="Text Box 8"/>
            <p:cNvSpPr txBox="1">
              <a:spLocks noChangeArrowheads="1"/>
            </p:cNvSpPr>
            <p:nvPr/>
          </p:nvSpPr>
          <p:spPr bwMode="auto">
            <a:xfrm>
              <a:off x="4315215" y="4387778"/>
              <a:ext cx="816265" cy="3271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插入后</a:t>
              </a:r>
            </a:p>
          </p:txBody>
        </p:sp>
        <p:sp>
          <p:nvSpPr>
            <p:cNvPr id="18438" name="Text Box 6"/>
            <p:cNvSpPr txBox="1">
              <a:spLocks noChangeArrowheads="1"/>
            </p:cNvSpPr>
            <p:nvPr/>
          </p:nvSpPr>
          <p:spPr bwMode="auto">
            <a:xfrm>
              <a:off x="2486906" y="3036221"/>
              <a:ext cx="1156400" cy="267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插入一结点</a:t>
              </a:r>
            </a:p>
          </p:txBody>
        </p:sp>
        <p:sp>
          <p:nvSpPr>
            <p:cNvPr id="18436" name="Line 4"/>
            <p:cNvSpPr>
              <a:spLocks noChangeShapeType="1"/>
            </p:cNvSpPr>
            <p:nvPr/>
          </p:nvSpPr>
          <p:spPr bwMode="auto">
            <a:xfrm flipV="1">
              <a:off x="4275852" y="2096840"/>
              <a:ext cx="0" cy="818363"/>
            </a:xfrm>
            <a:prstGeom prst="line">
              <a:avLst/>
            </a:prstGeom>
            <a:noFill/>
            <a:ln w="28575">
              <a:solidFill>
                <a:srgbClr val="FF00FF"/>
              </a:solidFill>
              <a:round/>
              <a:headEnd/>
              <a:tailEnd type="arrow"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7" name="组合 76"/>
          <p:cNvGrpSpPr/>
          <p:nvPr/>
        </p:nvGrpSpPr>
        <p:grpSpPr>
          <a:xfrm>
            <a:off x="5072066" y="2266942"/>
            <a:ext cx="1162058" cy="369332"/>
            <a:chOff x="5072066" y="2266942"/>
            <a:chExt cx="1162058" cy="369332"/>
          </a:xfrm>
        </p:grpSpPr>
        <p:sp>
          <p:nvSpPr>
            <p:cNvPr id="74" name="右箭头 73"/>
            <p:cNvSpPr/>
            <p:nvPr/>
          </p:nvSpPr>
          <p:spPr bwMode="auto">
            <a:xfrm>
              <a:off x="5072066" y="2357430"/>
              <a:ext cx="285752" cy="142876"/>
            </a:xfrm>
            <a:prstGeom prst="rightArrow">
              <a:avLst/>
            </a:prstGeom>
            <a:solidFill>
              <a:srgbClr val="FF0000"/>
            </a:solidFill>
            <a:ln>
              <a:headEnd/>
              <a:tailEnd type="arrow" w="sm" len="sm"/>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75" name="TextBox 74"/>
            <p:cNvSpPr txBox="1"/>
            <p:nvPr/>
          </p:nvSpPr>
          <p:spPr>
            <a:xfrm>
              <a:off x="5305430" y="2266942"/>
              <a:ext cx="928694" cy="369332"/>
            </a:xfrm>
            <a:prstGeom prst="rect">
              <a:avLst/>
            </a:prstGeom>
            <a:noFill/>
          </p:spPr>
          <p:txBody>
            <a:bodyPr wrap="square" rtlCol="0">
              <a:spAutoFit/>
            </a:bodyPr>
            <a:lstStyle/>
            <a:p>
              <a:pPr algn="l">
                <a:lnSpc>
                  <a:spcPct val="100000"/>
                </a:lnSpc>
                <a:spcBef>
                  <a:spcPts val="0"/>
                </a:spcBef>
              </a:pPr>
              <a:r>
                <a:rPr lang="zh-CN" altLang="en-US" sz="1800" smtClean="0">
                  <a:solidFill>
                    <a:srgbClr val="FF0000"/>
                  </a:solidFill>
                  <a:latin typeface="Consolas" pitchFamily="49" charset="0"/>
                  <a:ea typeface="仿宋" pitchFamily="49" charset="-122"/>
                  <a:cs typeface="Consolas" pitchFamily="49" charset="0"/>
                </a:rPr>
                <a:t>右旋转</a:t>
              </a:r>
            </a:p>
          </p:txBody>
        </p:sp>
      </p:grpSp>
      <p:sp>
        <p:nvSpPr>
          <p:cNvPr id="82" name="灯片编号占位符 81"/>
          <p:cNvSpPr>
            <a:spLocks noGrp="1"/>
          </p:cNvSpPr>
          <p:nvPr>
            <p:ph type="sldNum" sz="quarter" idx="12"/>
          </p:nvPr>
        </p:nvSpPr>
        <p:spPr/>
        <p:txBody>
          <a:bodyPr/>
          <a:lstStyle/>
          <a:p>
            <a:fld id="{7AF016A1-9F15-429F-9EFD-84004B73C732}" type="slidenum">
              <a:rPr lang="en-US" altLang="zh-CN" smtClean="0"/>
              <a:pPr/>
              <a:t>60</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285728"/>
            <a:ext cx="1714512"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zh-CN" altLang="en-US" sz="2000" smtClean="0">
                <a:solidFill>
                  <a:schemeClr val="bg1"/>
                </a:solidFill>
                <a:latin typeface="Consolas" pitchFamily="49" charset="0"/>
                <a:ea typeface="仿宋" pitchFamily="49" charset="-122"/>
                <a:cs typeface="Consolas" pitchFamily="49" charset="0"/>
              </a:rPr>
              <a:t>右旋转算法</a:t>
            </a:r>
          </a:p>
        </p:txBody>
      </p:sp>
      <p:sp>
        <p:nvSpPr>
          <p:cNvPr id="7" name="TextBox 6"/>
          <p:cNvSpPr txBox="1"/>
          <p:nvPr/>
        </p:nvSpPr>
        <p:spPr>
          <a:xfrm>
            <a:off x="142844" y="928670"/>
            <a:ext cx="8858312" cy="32373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AVLNode* </a:t>
            </a:r>
            <a:r>
              <a:rPr lang="en-US" altLang="zh-CN" sz="1800" smtClean="0">
                <a:solidFill>
                  <a:srgbClr val="FF0000"/>
                </a:solidFill>
                <a:latin typeface="Consolas" pitchFamily="49" charset="0"/>
                <a:ea typeface="仿宋" pitchFamily="49" charset="-122"/>
                <a:cs typeface="Consolas" pitchFamily="49" charset="0"/>
              </a:rPr>
              <a:t>right_rotate</a:t>
            </a:r>
            <a:r>
              <a:rPr lang="en-US" altLang="zh-CN" sz="1800" smtClean="0">
                <a:solidFill>
                  <a:srgbClr val="0000FF"/>
                </a:solidFill>
                <a:latin typeface="Consolas" pitchFamily="49" charset="0"/>
                <a:ea typeface="仿宋" pitchFamily="49" charset="-122"/>
                <a:cs typeface="Consolas" pitchFamily="49" charset="0"/>
              </a:rPr>
              <a:t>(AVLNode* a)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以结点</a:t>
            </a:r>
            <a:r>
              <a:rPr lang="en-US" altLang="zh-CN" sz="1800" smtClean="0">
                <a:solidFill>
                  <a:schemeClr val="bg1">
                    <a:lumMod val="50000"/>
                  </a:schemeClr>
                </a:solidFill>
                <a:latin typeface="Consolas" pitchFamily="49" charset="0"/>
                <a:ea typeface="仿宋" pitchFamily="49" charset="-122"/>
                <a:cs typeface="Consolas" pitchFamily="49" charset="0"/>
              </a:rPr>
              <a:t>a</a:t>
            </a:r>
            <a:r>
              <a:rPr lang="zh-CN" altLang="zh-CN" sz="1800" smtClean="0">
                <a:solidFill>
                  <a:schemeClr val="bg1">
                    <a:lumMod val="50000"/>
                  </a:schemeClr>
                </a:solidFill>
                <a:latin typeface="Consolas" pitchFamily="49" charset="0"/>
                <a:ea typeface="仿宋" pitchFamily="49" charset="-122"/>
                <a:cs typeface="Consolas" pitchFamily="49" charset="0"/>
              </a:rPr>
              <a:t>为根做右旋转</a:t>
            </a:r>
          </a:p>
          <a:p>
            <a:pPr algn="l"/>
            <a:r>
              <a:rPr lang="en-US" altLang="zh-CN" sz="1800" smtClean="0">
                <a:solidFill>
                  <a:srgbClr val="0000FF"/>
                </a:solidFill>
                <a:latin typeface="Consolas" pitchFamily="49" charset="0"/>
                <a:ea typeface="仿宋" pitchFamily="49" charset="-122"/>
                <a:cs typeface="Consolas" pitchFamily="49" charset="0"/>
              </a:rPr>
              <a:t>{  AVLNode* b=a-&gt;lchild;</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a-&gt;lchild=b-&gt;rchild;</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b-&gt;rchild=a;</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a-&gt;ht=max(getht(a-&gt;rchild),getht(a-&gt;lchild))+1;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更新</a:t>
            </a:r>
            <a:r>
              <a:rPr lang="en-US" altLang="zh-CN" sz="1800" smtClean="0">
                <a:solidFill>
                  <a:schemeClr val="bg1">
                    <a:lumMod val="50000"/>
                  </a:schemeClr>
                </a:solidFill>
                <a:latin typeface="Consolas" pitchFamily="49" charset="0"/>
                <a:ea typeface="仿宋" pitchFamily="49" charset="-122"/>
                <a:cs typeface="Consolas" pitchFamily="49" charset="0"/>
              </a:rPr>
              <a:t>A</a:t>
            </a:r>
            <a:r>
              <a:rPr lang="zh-CN" altLang="zh-CN" sz="1800" smtClean="0">
                <a:solidFill>
                  <a:schemeClr val="bg1">
                    <a:lumMod val="50000"/>
                  </a:schemeClr>
                </a:solidFill>
                <a:latin typeface="Consolas" pitchFamily="49" charset="0"/>
                <a:ea typeface="仿宋" pitchFamily="49" charset="-122"/>
                <a:cs typeface="Consolas" pitchFamily="49" charset="0"/>
              </a:rPr>
              <a:t>结点的高度</a:t>
            </a:r>
          </a:p>
          <a:p>
            <a:pPr algn="l"/>
            <a:r>
              <a:rPr lang="en-US" altLang="zh-CN" sz="1800" smtClean="0">
                <a:solidFill>
                  <a:srgbClr val="0000FF"/>
                </a:solidFill>
                <a:latin typeface="Consolas" pitchFamily="49" charset="0"/>
                <a:ea typeface="仿宋" pitchFamily="49" charset="-122"/>
                <a:cs typeface="Consolas" pitchFamily="49" charset="0"/>
              </a:rPr>
              <a:t>   b-&gt;ht=max(getht(b-&gt;rchild),getht(b-&gt;lchild))+1;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更新</a:t>
            </a:r>
            <a:r>
              <a:rPr lang="en-US" altLang="zh-CN" sz="1800" smtClean="0">
                <a:solidFill>
                  <a:schemeClr val="bg1">
                    <a:lumMod val="50000"/>
                  </a:schemeClr>
                </a:solidFill>
                <a:latin typeface="Consolas" pitchFamily="49" charset="0"/>
                <a:ea typeface="仿宋" pitchFamily="49" charset="-122"/>
                <a:cs typeface="Consolas" pitchFamily="49" charset="0"/>
              </a:rPr>
              <a:t>B</a:t>
            </a:r>
            <a:r>
              <a:rPr lang="zh-CN" altLang="zh-CN" sz="1800" smtClean="0">
                <a:solidFill>
                  <a:schemeClr val="bg1">
                    <a:lumMod val="50000"/>
                  </a:schemeClr>
                </a:solidFill>
                <a:latin typeface="Consolas" pitchFamily="49" charset="0"/>
                <a:ea typeface="仿宋" pitchFamily="49" charset="-122"/>
                <a:cs typeface="Consolas" pitchFamily="49" charset="0"/>
              </a:rPr>
              <a:t>结点的高度</a:t>
            </a:r>
          </a:p>
          <a:p>
            <a:pPr algn="l"/>
            <a:r>
              <a:rPr lang="en-US" altLang="zh-CN" sz="1800" smtClean="0">
                <a:solidFill>
                  <a:srgbClr val="0000FF"/>
                </a:solidFill>
                <a:latin typeface="Consolas" pitchFamily="49" charset="0"/>
                <a:ea typeface="仿宋" pitchFamily="49" charset="-122"/>
                <a:cs typeface="Consolas" pitchFamily="49" charset="0"/>
              </a:rPr>
              <a:t>   return b;</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00000"/>
              </a:lnSpc>
              <a:spcBef>
                <a:spcPts val="0"/>
              </a:spcBef>
            </a:pPr>
            <a:endParaRPr lang="zh-CN" altLang="en-US" sz="1800" smtClean="0">
              <a:solidFill>
                <a:srgbClr val="0000FF"/>
              </a:solidFill>
              <a:latin typeface="Consolas" pitchFamily="49" charset="0"/>
              <a:ea typeface="仿宋" pitchFamily="49" charset="-122"/>
              <a:cs typeface="Consolas" pitchFamily="49" charset="0"/>
            </a:endParaRPr>
          </a:p>
        </p:txBody>
      </p:sp>
      <p:grpSp>
        <p:nvGrpSpPr>
          <p:cNvPr id="2" name="组合 47"/>
          <p:cNvGrpSpPr/>
          <p:nvPr/>
        </p:nvGrpSpPr>
        <p:grpSpPr>
          <a:xfrm>
            <a:off x="1428728" y="4374127"/>
            <a:ext cx="5429288" cy="2198145"/>
            <a:chOff x="1428728" y="4374127"/>
            <a:chExt cx="5429288" cy="2198145"/>
          </a:xfrm>
        </p:grpSpPr>
        <p:grpSp>
          <p:nvGrpSpPr>
            <p:cNvPr id="3" name="组合 70"/>
            <p:cNvGrpSpPr/>
            <p:nvPr/>
          </p:nvGrpSpPr>
          <p:grpSpPr>
            <a:xfrm>
              <a:off x="1428728" y="4381442"/>
              <a:ext cx="1860569" cy="2177008"/>
              <a:chOff x="357158" y="2246614"/>
              <a:chExt cx="1988869" cy="2452694"/>
            </a:xfrm>
          </p:grpSpPr>
          <p:sp>
            <p:nvSpPr>
              <p:cNvPr id="99" name="Line 57"/>
              <p:cNvSpPr>
                <a:spLocks noChangeShapeType="1"/>
              </p:cNvSpPr>
              <p:nvPr/>
            </p:nvSpPr>
            <p:spPr bwMode="auto">
              <a:xfrm>
                <a:off x="1937895" y="2520999"/>
                <a:ext cx="217533" cy="330700"/>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0" name="Freeform 56"/>
              <p:cNvSpPr>
                <a:spLocks/>
              </p:cNvSpPr>
              <p:nvPr/>
            </p:nvSpPr>
            <p:spPr bwMode="auto">
              <a:xfrm>
                <a:off x="1470718" y="3206363"/>
                <a:ext cx="308689" cy="444528"/>
              </a:xfrm>
              <a:custGeom>
                <a:avLst/>
                <a:gdLst/>
                <a:ahLst/>
                <a:cxnLst>
                  <a:cxn ang="0">
                    <a:pos x="0" y="0"/>
                  </a:cxn>
                  <a:cxn ang="0">
                    <a:pos x="340" y="424"/>
                  </a:cxn>
                </a:cxnLst>
                <a:rect l="0" t="0" r="r" b="b"/>
                <a:pathLst>
                  <a:path w="340" h="424">
                    <a:moveTo>
                      <a:pt x="0" y="0"/>
                    </a:moveTo>
                    <a:lnTo>
                      <a:pt x="340" y="424"/>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1" name="Line 55"/>
              <p:cNvSpPr>
                <a:spLocks noChangeShapeType="1"/>
              </p:cNvSpPr>
              <p:nvPr/>
            </p:nvSpPr>
            <p:spPr bwMode="auto">
              <a:xfrm flipH="1">
                <a:off x="899954" y="2487450"/>
                <a:ext cx="821445" cy="1186208"/>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 name="Oval 54"/>
              <p:cNvSpPr>
                <a:spLocks noChangeArrowheads="1"/>
              </p:cNvSpPr>
              <p:nvPr/>
            </p:nvSpPr>
            <p:spPr bwMode="auto">
              <a:xfrm>
                <a:off x="1667533" y="2246614"/>
                <a:ext cx="327335" cy="32830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03" name="Oval 53"/>
              <p:cNvSpPr>
                <a:spLocks noChangeArrowheads="1"/>
              </p:cNvSpPr>
              <p:nvPr/>
            </p:nvSpPr>
            <p:spPr bwMode="auto">
              <a:xfrm>
                <a:off x="1180674" y="2923591"/>
                <a:ext cx="326299" cy="32830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04" name="Text Box 52"/>
              <p:cNvSpPr txBox="1">
                <a:spLocks noChangeArrowheads="1"/>
              </p:cNvSpPr>
              <p:nvPr/>
            </p:nvSpPr>
            <p:spPr bwMode="auto">
              <a:xfrm>
                <a:off x="1996939" y="2845708"/>
                <a:ext cx="349088"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05" name="AutoShape 51"/>
              <p:cNvSpPr>
                <a:spLocks/>
              </p:cNvSpPr>
              <p:nvPr/>
            </p:nvSpPr>
            <p:spPr bwMode="auto">
              <a:xfrm>
                <a:off x="1797017" y="2845708"/>
                <a:ext cx="182313" cy="557158"/>
              </a:xfrm>
              <a:prstGeom prst="leftBrace">
                <a:avLst>
                  <a:gd name="adj1" fmla="val 2201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6" name="Text Box 50"/>
              <p:cNvSpPr txBox="1">
                <a:spLocks noChangeArrowheads="1"/>
              </p:cNvSpPr>
              <p:nvPr/>
            </p:nvSpPr>
            <p:spPr bwMode="auto">
              <a:xfrm>
                <a:off x="1607452" y="2964329"/>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7" name="Text Box 49"/>
              <p:cNvSpPr txBox="1">
                <a:spLocks noChangeArrowheads="1"/>
              </p:cNvSpPr>
              <p:nvPr/>
            </p:nvSpPr>
            <p:spPr bwMode="auto">
              <a:xfrm>
                <a:off x="1607452" y="3629324"/>
                <a:ext cx="349088"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08" name="AutoShape 48"/>
              <p:cNvSpPr>
                <a:spLocks/>
              </p:cNvSpPr>
              <p:nvPr/>
            </p:nvSpPr>
            <p:spPr bwMode="auto">
              <a:xfrm>
                <a:off x="1446893" y="3629324"/>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9" name="Text Box 47"/>
              <p:cNvSpPr txBox="1">
                <a:spLocks noChangeArrowheads="1"/>
              </p:cNvSpPr>
              <p:nvPr/>
            </p:nvSpPr>
            <p:spPr bwMode="auto">
              <a:xfrm>
                <a:off x="1220037" y="3749143"/>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0" name="Text Box 46"/>
              <p:cNvSpPr txBox="1">
                <a:spLocks noChangeArrowheads="1"/>
              </p:cNvSpPr>
              <p:nvPr/>
            </p:nvSpPr>
            <p:spPr bwMode="auto">
              <a:xfrm>
                <a:off x="753896" y="3631721"/>
                <a:ext cx="350124"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11" name="AutoShape 45"/>
              <p:cNvSpPr>
                <a:spLocks/>
              </p:cNvSpPr>
              <p:nvPr/>
            </p:nvSpPr>
            <p:spPr bwMode="auto">
              <a:xfrm>
                <a:off x="584013" y="3631721"/>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2" name="Text Box 44"/>
              <p:cNvSpPr txBox="1">
                <a:spLocks noChangeArrowheads="1"/>
              </p:cNvSpPr>
              <p:nvPr/>
            </p:nvSpPr>
            <p:spPr bwMode="auto">
              <a:xfrm>
                <a:off x="357158" y="3751540"/>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3" name="Text Box 43"/>
              <p:cNvSpPr txBox="1">
                <a:spLocks noChangeArrowheads="1"/>
              </p:cNvSpPr>
              <p:nvPr/>
            </p:nvSpPr>
            <p:spPr bwMode="auto">
              <a:xfrm>
                <a:off x="1443785" y="2263388"/>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14" name="Text Box 42"/>
              <p:cNvSpPr txBox="1">
                <a:spLocks noChangeArrowheads="1"/>
              </p:cNvSpPr>
              <p:nvPr/>
            </p:nvSpPr>
            <p:spPr bwMode="auto">
              <a:xfrm>
                <a:off x="980751" y="2923591"/>
                <a:ext cx="186457"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15" name="Text Box 9"/>
              <p:cNvSpPr txBox="1">
                <a:spLocks noChangeArrowheads="1"/>
              </p:cNvSpPr>
              <p:nvPr/>
            </p:nvSpPr>
            <p:spPr bwMode="auto">
              <a:xfrm>
                <a:off x="1339162" y="4372202"/>
                <a:ext cx="816265" cy="3271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旋转</a:t>
                </a: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前</a:t>
                </a:r>
              </a:p>
            </p:txBody>
          </p:sp>
        </p:grpSp>
        <p:sp>
          <p:nvSpPr>
            <p:cNvPr id="79" name="Freeform 62"/>
            <p:cNvSpPr>
              <a:spLocks/>
            </p:cNvSpPr>
            <p:nvPr/>
          </p:nvSpPr>
          <p:spPr bwMode="auto">
            <a:xfrm>
              <a:off x="6327947" y="5141851"/>
              <a:ext cx="296528" cy="410515"/>
            </a:xfrm>
            <a:custGeom>
              <a:avLst/>
              <a:gdLst/>
              <a:ahLst/>
              <a:cxnLst>
                <a:cxn ang="0">
                  <a:pos x="0" y="0"/>
                </a:cxn>
                <a:cxn ang="0">
                  <a:pos x="350" y="441"/>
                </a:cxn>
              </a:cxnLst>
              <a:rect l="0" t="0" r="r" b="b"/>
              <a:pathLst>
                <a:path w="350" h="441">
                  <a:moveTo>
                    <a:pt x="0" y="0"/>
                  </a:moveTo>
                  <a:lnTo>
                    <a:pt x="350" y="441"/>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0" name="Freeform 61"/>
            <p:cNvSpPr>
              <a:spLocks/>
            </p:cNvSpPr>
            <p:nvPr/>
          </p:nvSpPr>
          <p:spPr bwMode="auto">
            <a:xfrm>
              <a:off x="5908349" y="5128026"/>
              <a:ext cx="210283" cy="446674"/>
            </a:xfrm>
            <a:custGeom>
              <a:avLst/>
              <a:gdLst/>
              <a:ahLst/>
              <a:cxnLst>
                <a:cxn ang="0">
                  <a:pos x="247" y="0"/>
                </a:cxn>
                <a:cxn ang="0">
                  <a:pos x="0" y="480"/>
                </a:cxn>
              </a:cxnLst>
              <a:rect l="0" t="0" r="r" b="b"/>
              <a:pathLst>
                <a:path w="247" h="480">
                  <a:moveTo>
                    <a:pt x="247" y="0"/>
                  </a:moveTo>
                  <a:lnTo>
                    <a:pt x="0" y="480"/>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1" name="Line 59"/>
            <p:cNvSpPr>
              <a:spLocks noChangeShapeType="1"/>
            </p:cNvSpPr>
            <p:nvPr/>
          </p:nvSpPr>
          <p:spPr bwMode="auto">
            <a:xfrm>
              <a:off x="5975214" y="4621794"/>
              <a:ext cx="204468" cy="2935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2" name="AutoShape 26"/>
            <p:cNvSpPr>
              <a:spLocks noChangeArrowheads="1"/>
            </p:cNvSpPr>
            <p:nvPr/>
          </p:nvSpPr>
          <p:spPr bwMode="auto">
            <a:xfrm>
              <a:off x="3761358" y="5230905"/>
              <a:ext cx="865359" cy="185051"/>
            </a:xfrm>
            <a:prstGeom prst="rightArrow">
              <a:avLst>
                <a:gd name="adj1" fmla="val 50000"/>
                <a:gd name="adj2" fmla="val 128305"/>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3" name="Line 24"/>
            <p:cNvSpPr>
              <a:spLocks noChangeShapeType="1"/>
            </p:cNvSpPr>
            <p:nvPr/>
          </p:nvSpPr>
          <p:spPr bwMode="auto">
            <a:xfrm flipH="1">
              <a:off x="5449022" y="4611160"/>
              <a:ext cx="313971" cy="326497"/>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4" name="Oval 23"/>
            <p:cNvSpPr>
              <a:spLocks noChangeArrowheads="1"/>
            </p:cNvSpPr>
            <p:nvPr/>
          </p:nvSpPr>
          <p:spPr bwMode="auto">
            <a:xfrm>
              <a:off x="5719384" y="4379314"/>
              <a:ext cx="305250" cy="29033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85" name="Oval 22"/>
            <p:cNvSpPr>
              <a:spLocks noChangeArrowheads="1"/>
            </p:cNvSpPr>
            <p:nvPr/>
          </p:nvSpPr>
          <p:spPr bwMode="auto">
            <a:xfrm>
              <a:off x="6064366" y="4898307"/>
              <a:ext cx="306219" cy="2914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86" name="Text Box 21"/>
            <p:cNvSpPr txBox="1">
              <a:spLocks noChangeArrowheads="1"/>
            </p:cNvSpPr>
            <p:nvPr/>
          </p:nvSpPr>
          <p:spPr bwMode="auto">
            <a:xfrm>
              <a:off x="6531447" y="5538541"/>
              <a:ext cx="326569" cy="5147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87" name="AutoShape 20"/>
            <p:cNvSpPr>
              <a:spLocks/>
            </p:cNvSpPr>
            <p:nvPr/>
          </p:nvSpPr>
          <p:spPr bwMode="auto">
            <a:xfrm>
              <a:off x="6378338" y="5553429"/>
              <a:ext cx="121131" cy="49453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8" name="Text Box 19"/>
            <p:cNvSpPr txBox="1">
              <a:spLocks noChangeArrowheads="1"/>
            </p:cNvSpPr>
            <p:nvPr/>
          </p:nvSpPr>
          <p:spPr bwMode="auto">
            <a:xfrm>
              <a:off x="6201001" y="5659780"/>
              <a:ext cx="173460" cy="1978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9" name="Text Box 18"/>
            <p:cNvSpPr txBox="1">
              <a:spLocks noChangeArrowheads="1"/>
            </p:cNvSpPr>
            <p:nvPr/>
          </p:nvSpPr>
          <p:spPr bwMode="auto">
            <a:xfrm>
              <a:off x="5750395" y="5560874"/>
              <a:ext cx="327538" cy="5147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90" name="AutoShape 17"/>
            <p:cNvSpPr>
              <a:spLocks/>
            </p:cNvSpPr>
            <p:nvPr/>
          </p:nvSpPr>
          <p:spPr bwMode="auto">
            <a:xfrm>
              <a:off x="5598254" y="5583208"/>
              <a:ext cx="120162" cy="49453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1" name="Text Box 16"/>
            <p:cNvSpPr txBox="1">
              <a:spLocks noChangeArrowheads="1"/>
            </p:cNvSpPr>
            <p:nvPr/>
          </p:nvSpPr>
          <p:spPr bwMode="auto">
            <a:xfrm>
              <a:off x="5419950" y="5689559"/>
              <a:ext cx="173460" cy="1988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2" name="Text Box 15"/>
            <p:cNvSpPr txBox="1">
              <a:spLocks noChangeArrowheads="1"/>
            </p:cNvSpPr>
            <p:nvPr/>
          </p:nvSpPr>
          <p:spPr bwMode="auto">
            <a:xfrm>
              <a:off x="5262964" y="4915324"/>
              <a:ext cx="326569" cy="5147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93" name="AutoShape 14"/>
            <p:cNvSpPr>
              <a:spLocks/>
            </p:cNvSpPr>
            <p:nvPr/>
          </p:nvSpPr>
          <p:spPr bwMode="auto">
            <a:xfrm>
              <a:off x="5112761" y="4915324"/>
              <a:ext cx="120162" cy="49453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4" name="Text Box 13"/>
            <p:cNvSpPr txBox="1">
              <a:spLocks noChangeArrowheads="1"/>
            </p:cNvSpPr>
            <p:nvPr/>
          </p:nvSpPr>
          <p:spPr bwMode="auto">
            <a:xfrm>
              <a:off x="4927673" y="5021675"/>
              <a:ext cx="173460" cy="1988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5" name="Text Box 12"/>
            <p:cNvSpPr txBox="1">
              <a:spLocks noChangeArrowheads="1"/>
            </p:cNvSpPr>
            <p:nvPr/>
          </p:nvSpPr>
          <p:spPr bwMode="auto">
            <a:xfrm>
              <a:off x="5512978" y="4393140"/>
              <a:ext cx="174429" cy="1978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96" name="Text Box 11"/>
            <p:cNvSpPr txBox="1">
              <a:spLocks noChangeArrowheads="1"/>
            </p:cNvSpPr>
            <p:nvPr/>
          </p:nvSpPr>
          <p:spPr bwMode="auto">
            <a:xfrm>
              <a:off x="6383183" y="4851512"/>
              <a:ext cx="173460" cy="1978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97" name="Text Box 10"/>
            <p:cNvSpPr txBox="1">
              <a:spLocks noChangeArrowheads="1"/>
            </p:cNvSpPr>
            <p:nvPr/>
          </p:nvSpPr>
          <p:spPr bwMode="auto">
            <a:xfrm>
              <a:off x="5262964" y="5416236"/>
              <a:ext cx="327538" cy="1839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8" name="Text Box 7"/>
            <p:cNvSpPr txBox="1">
              <a:spLocks noChangeArrowheads="1"/>
            </p:cNvSpPr>
            <p:nvPr/>
          </p:nvSpPr>
          <p:spPr bwMode="auto">
            <a:xfrm>
              <a:off x="5568214" y="6281933"/>
              <a:ext cx="763609" cy="2903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smtClean="0">
                  <a:solidFill>
                    <a:srgbClr val="0000FF"/>
                  </a:solidFill>
                  <a:latin typeface="Consolas" pitchFamily="49" charset="0"/>
                  <a:ea typeface="仿宋" pitchFamily="49" charset="-122"/>
                  <a:cs typeface="Consolas" pitchFamily="49" charset="0"/>
                </a:rPr>
                <a:t>旋转</a:t>
              </a: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后</a:t>
              </a:r>
            </a:p>
          </p:txBody>
        </p:sp>
        <p:grpSp>
          <p:nvGrpSpPr>
            <p:cNvPr id="4" name="组合 44"/>
            <p:cNvGrpSpPr/>
            <p:nvPr/>
          </p:nvGrpSpPr>
          <p:grpSpPr>
            <a:xfrm>
              <a:off x="2986076" y="4374127"/>
              <a:ext cx="1162058" cy="369332"/>
              <a:chOff x="5072066" y="2266942"/>
              <a:chExt cx="1162058" cy="369332"/>
            </a:xfrm>
          </p:grpSpPr>
          <p:sp>
            <p:nvSpPr>
              <p:cNvPr id="46" name="右箭头 45"/>
              <p:cNvSpPr/>
              <p:nvPr/>
            </p:nvSpPr>
            <p:spPr bwMode="auto">
              <a:xfrm>
                <a:off x="5072066" y="2357430"/>
                <a:ext cx="285752" cy="142876"/>
              </a:xfrm>
              <a:prstGeom prst="rightArrow">
                <a:avLst/>
              </a:prstGeom>
              <a:solidFill>
                <a:srgbClr val="FF0000"/>
              </a:solidFill>
              <a:ln>
                <a:headEnd/>
                <a:tailEnd type="arrow" w="sm" len="sm"/>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47" name="TextBox 46"/>
              <p:cNvSpPr txBox="1"/>
              <p:nvPr/>
            </p:nvSpPr>
            <p:spPr>
              <a:xfrm>
                <a:off x="5305430" y="2266942"/>
                <a:ext cx="928694" cy="369332"/>
              </a:xfrm>
              <a:prstGeom prst="rect">
                <a:avLst/>
              </a:prstGeom>
              <a:noFill/>
            </p:spPr>
            <p:txBody>
              <a:bodyPr wrap="square" rtlCol="0">
                <a:spAutoFit/>
              </a:bodyPr>
              <a:lstStyle/>
              <a:p>
                <a:pPr algn="l">
                  <a:lnSpc>
                    <a:spcPct val="100000"/>
                  </a:lnSpc>
                  <a:spcBef>
                    <a:spcPts val="0"/>
                  </a:spcBef>
                </a:pPr>
                <a:r>
                  <a:rPr lang="zh-CN" altLang="en-US" sz="1800" smtClean="0">
                    <a:solidFill>
                      <a:srgbClr val="FF0000"/>
                    </a:solidFill>
                    <a:latin typeface="Consolas" pitchFamily="49" charset="0"/>
                    <a:ea typeface="仿宋" pitchFamily="49" charset="-122"/>
                    <a:cs typeface="Consolas" pitchFamily="49" charset="0"/>
                  </a:rPr>
                  <a:t>右旋转</a:t>
                </a:r>
              </a:p>
            </p:txBody>
          </p:sp>
        </p:grpSp>
      </p:grpSp>
      <p:sp>
        <p:nvSpPr>
          <p:cNvPr id="53" name="灯片编号占位符 52"/>
          <p:cNvSpPr>
            <a:spLocks noGrp="1"/>
          </p:cNvSpPr>
          <p:nvPr>
            <p:ph type="sldNum" sz="quarter" idx="12"/>
          </p:nvPr>
        </p:nvSpPr>
        <p:spPr/>
        <p:txBody>
          <a:bodyPr/>
          <a:lstStyle/>
          <a:p>
            <a:fld id="{7AF016A1-9F15-429F-9EFD-84004B73C732}" type="slidenum">
              <a:rPr lang="en-US" altLang="zh-CN" smtClean="0"/>
              <a:pPr/>
              <a:t>61</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450059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直接利用右旋转实现</a:t>
            </a:r>
            <a:r>
              <a:rPr lang="en-US" altLang="zh-CN" sz="2000" smtClean="0">
                <a:solidFill>
                  <a:srgbClr val="0000FF"/>
                </a:solidFill>
                <a:latin typeface="Consolas" pitchFamily="49" charset="0"/>
                <a:ea typeface="仿宋" pitchFamily="49" charset="-122"/>
                <a:cs typeface="Consolas" pitchFamily="49" charset="0"/>
              </a:rPr>
              <a:t>LL</a:t>
            </a:r>
            <a:r>
              <a:rPr lang="zh-CN" altLang="en-US" sz="2000" smtClean="0">
                <a:solidFill>
                  <a:srgbClr val="0000FF"/>
                </a:solidFill>
                <a:latin typeface="Consolas" pitchFamily="49" charset="0"/>
                <a:ea typeface="仿宋" pitchFamily="49" charset="-122"/>
                <a:cs typeface="Consolas" pitchFamily="49" charset="0"/>
              </a:rPr>
              <a:t>调整</a:t>
            </a:r>
          </a:p>
        </p:txBody>
      </p:sp>
      <p:sp>
        <p:nvSpPr>
          <p:cNvPr id="6" name="TextBox 5"/>
          <p:cNvSpPr txBox="1"/>
          <p:nvPr/>
        </p:nvSpPr>
        <p:spPr>
          <a:xfrm>
            <a:off x="428596" y="1285860"/>
            <a:ext cx="8001056" cy="17416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ct val="100000"/>
              </a:lnSpc>
            </a:pPr>
            <a:r>
              <a:rPr lang="en-US" altLang="zh-CN" sz="1800" smtClean="0">
                <a:solidFill>
                  <a:srgbClr val="0000FF"/>
                </a:solidFill>
                <a:latin typeface="Consolas" pitchFamily="49" charset="0"/>
                <a:ea typeface="仿宋" pitchFamily="49" charset="-122"/>
                <a:cs typeface="Consolas" pitchFamily="49" charset="0"/>
              </a:rPr>
              <a:t>AVLNode* </a:t>
            </a:r>
            <a:r>
              <a:rPr lang="en-US" altLang="zh-CN" sz="1800" smtClean="0">
                <a:solidFill>
                  <a:srgbClr val="FF0000"/>
                </a:solidFill>
                <a:latin typeface="Consolas" pitchFamily="49" charset="0"/>
                <a:ea typeface="仿宋" pitchFamily="49" charset="-122"/>
                <a:cs typeface="Consolas" pitchFamily="49" charset="0"/>
              </a:rPr>
              <a:t>LL</a:t>
            </a:r>
            <a:r>
              <a:rPr lang="en-US" altLang="zh-CN" sz="1800" smtClean="0">
                <a:solidFill>
                  <a:srgbClr val="0000FF"/>
                </a:solidFill>
                <a:latin typeface="Consolas" pitchFamily="49" charset="0"/>
                <a:ea typeface="仿宋" pitchFamily="49" charset="-122"/>
                <a:cs typeface="Consolas" pitchFamily="49" charset="0"/>
              </a:rPr>
              <a:t>(AVLNode* a)		</a:t>
            </a:r>
            <a:r>
              <a:rPr lang="en-US" altLang="zh-CN" sz="1800" smtClean="0">
                <a:solidFill>
                  <a:schemeClr val="bg1">
                    <a:lumMod val="50000"/>
                  </a:schemeClr>
                </a:solidFill>
                <a:latin typeface="Consolas" pitchFamily="49" charset="0"/>
                <a:ea typeface="仿宋" pitchFamily="49" charset="-122"/>
                <a:cs typeface="Consolas" pitchFamily="49" charset="0"/>
              </a:rPr>
              <a:t>//LL</a:t>
            </a:r>
            <a:r>
              <a:rPr lang="zh-CN" altLang="zh-CN" sz="1800" smtClean="0">
                <a:solidFill>
                  <a:schemeClr val="bg1">
                    <a:lumMod val="50000"/>
                  </a:schemeClr>
                </a:solidFill>
                <a:latin typeface="Consolas" pitchFamily="49" charset="0"/>
                <a:ea typeface="仿宋" pitchFamily="49" charset="-122"/>
                <a:cs typeface="Consolas" pitchFamily="49" charset="0"/>
              </a:rPr>
              <a:t>型调整</a:t>
            </a:r>
          </a:p>
          <a:p>
            <a:pPr algn="l">
              <a:lnSpc>
                <a:spcPct val="10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right_rotate</a:t>
            </a:r>
            <a:r>
              <a:rPr lang="en-US" altLang="zh-CN" sz="1800" smtClean="0">
                <a:solidFill>
                  <a:srgbClr val="0000FF"/>
                </a:solidFill>
                <a:latin typeface="Consolas" pitchFamily="49" charset="0"/>
                <a:ea typeface="仿宋" pitchFamily="49" charset="-122"/>
                <a:cs typeface="Consolas" pitchFamily="49" charset="0"/>
              </a:rPr>
              <a:t>(a);</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62</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928670"/>
            <a:ext cx="192882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2</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RR</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型调整</a:t>
            </a:r>
          </a:p>
        </p:txBody>
      </p:sp>
      <p:sp>
        <p:nvSpPr>
          <p:cNvPr id="16449"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42" name="Line 58"/>
          <p:cNvSpPr>
            <a:spLocks noChangeShapeType="1"/>
          </p:cNvSpPr>
          <p:nvPr/>
        </p:nvSpPr>
        <p:spPr bwMode="auto">
          <a:xfrm flipV="1">
            <a:off x="5182454" y="1884095"/>
            <a:ext cx="0" cy="869395"/>
          </a:xfrm>
          <a:prstGeom prst="line">
            <a:avLst/>
          </a:prstGeom>
          <a:noFill/>
          <a:ln w="28575">
            <a:solidFill>
              <a:srgbClr val="FF00FF"/>
            </a:solidFill>
            <a:round/>
            <a:headEnd/>
            <a:tailEnd type="arrow"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nvGrpSpPr>
          <p:cNvPr id="2" name="组合 68"/>
          <p:cNvGrpSpPr/>
          <p:nvPr/>
        </p:nvGrpSpPr>
        <p:grpSpPr>
          <a:xfrm>
            <a:off x="285720" y="2161589"/>
            <a:ext cx="2149415" cy="2624733"/>
            <a:chOff x="285720" y="2161589"/>
            <a:chExt cx="2149415" cy="2624733"/>
          </a:xfrm>
        </p:grpSpPr>
        <p:sp>
          <p:nvSpPr>
            <p:cNvPr id="16447" name="Line 63"/>
            <p:cNvSpPr>
              <a:spLocks noChangeShapeType="1"/>
            </p:cNvSpPr>
            <p:nvPr/>
          </p:nvSpPr>
          <p:spPr bwMode="auto">
            <a:xfrm>
              <a:off x="1445187" y="2451811"/>
              <a:ext cx="229285" cy="3513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6" name="Freeform 52"/>
            <p:cNvSpPr>
              <a:spLocks/>
            </p:cNvSpPr>
            <p:nvPr/>
          </p:nvSpPr>
          <p:spPr bwMode="auto">
            <a:xfrm>
              <a:off x="1824432" y="3053896"/>
              <a:ext cx="348818" cy="511708"/>
            </a:xfrm>
            <a:custGeom>
              <a:avLst/>
              <a:gdLst/>
              <a:ahLst/>
              <a:cxnLst>
                <a:cxn ang="0">
                  <a:pos x="0" y="0"/>
                </a:cxn>
                <a:cxn ang="0">
                  <a:pos x="367" y="459"/>
                </a:cxn>
              </a:cxnLst>
              <a:rect l="0" t="0" r="r" b="b"/>
              <a:pathLst>
                <a:path w="367" h="459">
                  <a:moveTo>
                    <a:pt x="0" y="0"/>
                  </a:moveTo>
                  <a:lnTo>
                    <a:pt x="367" y="45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5" name="Freeform 51"/>
            <p:cNvSpPr>
              <a:spLocks/>
            </p:cNvSpPr>
            <p:nvPr/>
          </p:nvSpPr>
          <p:spPr bwMode="auto">
            <a:xfrm>
              <a:off x="1370207" y="3029711"/>
              <a:ext cx="246672" cy="562625"/>
            </a:xfrm>
            <a:custGeom>
              <a:avLst/>
              <a:gdLst/>
              <a:ahLst/>
              <a:cxnLst>
                <a:cxn ang="0">
                  <a:pos x="259" y="0"/>
                </a:cxn>
                <a:cxn ang="0">
                  <a:pos x="0" y="505"/>
                </a:cxn>
              </a:cxnLst>
              <a:rect l="0" t="0" r="r" b="b"/>
              <a:pathLst>
                <a:path w="259" h="505">
                  <a:moveTo>
                    <a:pt x="259" y="0"/>
                  </a:moveTo>
                  <a:lnTo>
                    <a:pt x="0" y="50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19" name="Line 35"/>
            <p:cNvSpPr>
              <a:spLocks noChangeShapeType="1"/>
            </p:cNvSpPr>
            <p:nvPr/>
          </p:nvSpPr>
          <p:spPr bwMode="auto">
            <a:xfrm flipH="1">
              <a:off x="855130" y="2439082"/>
              <a:ext cx="352078" cy="39078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18" name="Oval 34"/>
            <p:cNvSpPr>
              <a:spLocks noChangeArrowheads="1"/>
            </p:cNvSpPr>
            <p:nvPr/>
          </p:nvSpPr>
          <p:spPr bwMode="auto">
            <a:xfrm>
              <a:off x="1161569" y="2161589"/>
              <a:ext cx="343385" cy="34750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6417" name="Oval 33"/>
            <p:cNvSpPr>
              <a:spLocks noChangeArrowheads="1"/>
            </p:cNvSpPr>
            <p:nvPr/>
          </p:nvSpPr>
          <p:spPr bwMode="auto">
            <a:xfrm>
              <a:off x="1545160" y="2782767"/>
              <a:ext cx="343385" cy="34750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6416" name="Text Box 32"/>
            <p:cNvSpPr txBox="1">
              <a:spLocks noChangeArrowheads="1"/>
            </p:cNvSpPr>
            <p:nvPr/>
          </p:nvSpPr>
          <p:spPr bwMode="auto">
            <a:xfrm>
              <a:off x="2068930" y="3549057"/>
              <a:ext cx="366205" cy="61481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6415" name="AutoShape 31"/>
            <p:cNvSpPr>
              <a:spLocks/>
            </p:cNvSpPr>
            <p:nvPr/>
          </p:nvSpPr>
          <p:spPr bwMode="auto">
            <a:xfrm>
              <a:off x="1897238" y="3549057"/>
              <a:ext cx="135833" cy="59190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14" name="Text Box 30"/>
            <p:cNvSpPr txBox="1">
              <a:spLocks noChangeArrowheads="1"/>
            </p:cNvSpPr>
            <p:nvPr/>
          </p:nvSpPr>
          <p:spPr bwMode="auto">
            <a:xfrm>
              <a:off x="1697292" y="3676347"/>
              <a:ext cx="195599"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13" name="Text Box 29"/>
            <p:cNvSpPr txBox="1">
              <a:spLocks noChangeArrowheads="1"/>
            </p:cNvSpPr>
            <p:nvPr/>
          </p:nvSpPr>
          <p:spPr bwMode="auto">
            <a:xfrm>
              <a:off x="1193082" y="3575788"/>
              <a:ext cx="367291" cy="61481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6412" name="AutoShape 28"/>
            <p:cNvSpPr>
              <a:spLocks/>
            </p:cNvSpPr>
            <p:nvPr/>
          </p:nvSpPr>
          <p:spPr bwMode="auto">
            <a:xfrm>
              <a:off x="1030083" y="3575788"/>
              <a:ext cx="134746" cy="59190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11" name="Text Box 27"/>
            <p:cNvSpPr txBox="1">
              <a:spLocks noChangeArrowheads="1"/>
            </p:cNvSpPr>
            <p:nvPr/>
          </p:nvSpPr>
          <p:spPr bwMode="auto">
            <a:xfrm>
              <a:off x="830137" y="3703079"/>
              <a:ext cx="194512"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10" name="Text Box 26"/>
            <p:cNvSpPr txBox="1">
              <a:spLocks noChangeArrowheads="1"/>
            </p:cNvSpPr>
            <p:nvPr/>
          </p:nvSpPr>
          <p:spPr bwMode="auto">
            <a:xfrm>
              <a:off x="641058" y="2803134"/>
              <a:ext cx="367291" cy="61481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6409" name="AutoShape 25"/>
            <p:cNvSpPr>
              <a:spLocks/>
            </p:cNvSpPr>
            <p:nvPr/>
          </p:nvSpPr>
          <p:spPr bwMode="auto">
            <a:xfrm>
              <a:off x="485666" y="2803134"/>
              <a:ext cx="134746" cy="59190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8" name="Text Box 24"/>
            <p:cNvSpPr txBox="1">
              <a:spLocks noChangeArrowheads="1"/>
            </p:cNvSpPr>
            <p:nvPr/>
          </p:nvSpPr>
          <p:spPr bwMode="auto">
            <a:xfrm>
              <a:off x="285720" y="2930424"/>
              <a:ext cx="194512"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07" name="Text Box 23"/>
            <p:cNvSpPr txBox="1">
              <a:spLocks noChangeArrowheads="1"/>
            </p:cNvSpPr>
            <p:nvPr/>
          </p:nvSpPr>
          <p:spPr bwMode="auto">
            <a:xfrm>
              <a:off x="822530" y="2178136"/>
              <a:ext cx="299918" cy="2342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6406" name="Text Box 22"/>
            <p:cNvSpPr txBox="1">
              <a:spLocks noChangeArrowheads="1"/>
            </p:cNvSpPr>
            <p:nvPr/>
          </p:nvSpPr>
          <p:spPr bwMode="auto">
            <a:xfrm>
              <a:off x="1902671" y="2726759"/>
              <a:ext cx="194512"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6402" name="Text Box 18"/>
            <p:cNvSpPr txBox="1">
              <a:spLocks noChangeArrowheads="1"/>
            </p:cNvSpPr>
            <p:nvPr/>
          </p:nvSpPr>
          <p:spPr bwMode="auto">
            <a:xfrm>
              <a:off x="988789" y="4438819"/>
              <a:ext cx="856289" cy="3475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插入前</a:t>
              </a:r>
            </a:p>
          </p:txBody>
        </p:sp>
      </p:grpSp>
      <p:grpSp>
        <p:nvGrpSpPr>
          <p:cNvPr id="4" name="组合 69"/>
          <p:cNvGrpSpPr/>
          <p:nvPr/>
        </p:nvGrpSpPr>
        <p:grpSpPr>
          <a:xfrm>
            <a:off x="2500300" y="1837463"/>
            <a:ext cx="3361317" cy="2911944"/>
            <a:chOff x="2500300" y="1837463"/>
            <a:chExt cx="3361317" cy="2911944"/>
          </a:xfrm>
        </p:grpSpPr>
        <p:sp>
          <p:nvSpPr>
            <p:cNvPr id="16446" name="Text Box 62"/>
            <p:cNvSpPr txBox="1">
              <a:spLocks noChangeArrowheads="1"/>
            </p:cNvSpPr>
            <p:nvPr/>
          </p:nvSpPr>
          <p:spPr bwMode="auto">
            <a:xfrm>
              <a:off x="4977075" y="2409805"/>
              <a:ext cx="195599"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p>
          </p:txBody>
        </p:sp>
        <p:sp>
          <p:nvSpPr>
            <p:cNvPr id="16445" name="Text Box 61"/>
            <p:cNvSpPr txBox="1">
              <a:spLocks noChangeArrowheads="1"/>
            </p:cNvSpPr>
            <p:nvPr/>
          </p:nvSpPr>
          <p:spPr bwMode="auto">
            <a:xfrm>
              <a:off x="5453033" y="3094629"/>
              <a:ext cx="195599"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p>
          </p:txBody>
        </p:sp>
        <p:sp>
          <p:nvSpPr>
            <p:cNvPr id="16444" name="Text Box 60"/>
            <p:cNvSpPr txBox="1">
              <a:spLocks noChangeArrowheads="1"/>
            </p:cNvSpPr>
            <p:nvPr/>
          </p:nvSpPr>
          <p:spPr bwMode="auto">
            <a:xfrm>
              <a:off x="2500300" y="2873143"/>
              <a:ext cx="1214444" cy="28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插入一结点</a:t>
              </a:r>
            </a:p>
          </p:txBody>
        </p:sp>
        <p:sp>
          <p:nvSpPr>
            <p:cNvPr id="16439" name="Line 55"/>
            <p:cNvSpPr>
              <a:spLocks noChangeShapeType="1"/>
            </p:cNvSpPr>
            <p:nvPr/>
          </p:nvSpPr>
          <p:spPr bwMode="auto">
            <a:xfrm>
              <a:off x="4871669" y="2431445"/>
              <a:ext cx="228199" cy="351322"/>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8" name="Freeform 54"/>
            <p:cNvSpPr>
              <a:spLocks/>
            </p:cNvSpPr>
            <p:nvPr/>
          </p:nvSpPr>
          <p:spPr bwMode="auto">
            <a:xfrm>
              <a:off x="5265040" y="3029711"/>
              <a:ext cx="334692" cy="515527"/>
            </a:xfrm>
            <a:custGeom>
              <a:avLst/>
              <a:gdLst/>
              <a:ahLst/>
              <a:cxnLst>
                <a:cxn ang="0">
                  <a:pos x="0" y="0"/>
                </a:cxn>
                <a:cxn ang="0">
                  <a:pos x="352" y="463"/>
                </a:cxn>
              </a:cxnLst>
              <a:rect l="0" t="0" r="r" b="b"/>
              <a:pathLst>
                <a:path w="352" h="463">
                  <a:moveTo>
                    <a:pt x="0" y="0"/>
                  </a:moveTo>
                  <a:lnTo>
                    <a:pt x="352" y="463"/>
                  </a:lnTo>
                </a:path>
              </a:pathLst>
            </a:cu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7" name="Freeform 53"/>
            <p:cNvSpPr>
              <a:spLocks/>
            </p:cNvSpPr>
            <p:nvPr/>
          </p:nvSpPr>
          <p:spPr bwMode="auto">
            <a:xfrm>
              <a:off x="4796690" y="2978795"/>
              <a:ext cx="246672" cy="593174"/>
            </a:xfrm>
            <a:custGeom>
              <a:avLst/>
              <a:gdLst/>
              <a:ahLst/>
              <a:cxnLst>
                <a:cxn ang="0">
                  <a:pos x="259" y="0"/>
                </a:cxn>
                <a:cxn ang="0">
                  <a:pos x="0" y="532"/>
                </a:cxn>
              </a:cxnLst>
              <a:rect l="0" t="0" r="r" b="b"/>
              <a:pathLst>
                <a:path w="259" h="532">
                  <a:moveTo>
                    <a:pt x="259" y="0"/>
                  </a:moveTo>
                  <a:lnTo>
                    <a:pt x="0" y="53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20" name="AutoShape 36"/>
            <p:cNvSpPr>
              <a:spLocks noChangeArrowheads="1"/>
            </p:cNvSpPr>
            <p:nvPr/>
          </p:nvSpPr>
          <p:spPr bwMode="auto">
            <a:xfrm>
              <a:off x="2539259" y="3174822"/>
              <a:ext cx="1104047" cy="220213"/>
            </a:xfrm>
            <a:prstGeom prst="rightArrow">
              <a:avLst>
                <a:gd name="adj1" fmla="val 50000"/>
                <a:gd name="adj2" fmla="val 146821"/>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3" name="Text Box 19"/>
            <p:cNvSpPr txBox="1">
              <a:spLocks noChangeArrowheads="1"/>
            </p:cNvSpPr>
            <p:nvPr/>
          </p:nvSpPr>
          <p:spPr bwMode="auto">
            <a:xfrm>
              <a:off x="4477211" y="4401904"/>
              <a:ext cx="856289" cy="3475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插入后</a:t>
              </a:r>
            </a:p>
          </p:txBody>
        </p:sp>
        <p:sp>
          <p:nvSpPr>
            <p:cNvPr id="16401" name="Line 17"/>
            <p:cNvSpPr>
              <a:spLocks noChangeShapeType="1"/>
            </p:cNvSpPr>
            <p:nvPr/>
          </p:nvSpPr>
          <p:spPr bwMode="auto">
            <a:xfrm flipH="1">
              <a:off x="4281612" y="2418716"/>
              <a:ext cx="352078" cy="39078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0" name="Oval 16"/>
            <p:cNvSpPr>
              <a:spLocks noChangeArrowheads="1"/>
            </p:cNvSpPr>
            <p:nvPr/>
          </p:nvSpPr>
          <p:spPr bwMode="auto">
            <a:xfrm>
              <a:off x="4588051" y="2141222"/>
              <a:ext cx="342298" cy="34750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6399" name="Oval 15"/>
            <p:cNvSpPr>
              <a:spLocks noChangeArrowheads="1"/>
            </p:cNvSpPr>
            <p:nvPr/>
          </p:nvSpPr>
          <p:spPr bwMode="auto">
            <a:xfrm>
              <a:off x="4971642" y="2762401"/>
              <a:ext cx="342298" cy="348776"/>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6398" name="Text Box 14"/>
            <p:cNvSpPr txBox="1">
              <a:spLocks noChangeArrowheads="1"/>
            </p:cNvSpPr>
            <p:nvPr/>
          </p:nvSpPr>
          <p:spPr bwMode="auto">
            <a:xfrm>
              <a:off x="5495412" y="3528690"/>
              <a:ext cx="366205" cy="6160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6397" name="AutoShape 13"/>
            <p:cNvSpPr>
              <a:spLocks/>
            </p:cNvSpPr>
            <p:nvPr/>
          </p:nvSpPr>
          <p:spPr bwMode="auto">
            <a:xfrm>
              <a:off x="5338933" y="3537601"/>
              <a:ext cx="135833" cy="507890"/>
            </a:xfrm>
            <a:prstGeom prst="leftBrace">
              <a:avLst>
                <a:gd name="adj1" fmla="val 266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96" name="Text Box 12"/>
            <p:cNvSpPr txBox="1">
              <a:spLocks noChangeArrowheads="1"/>
            </p:cNvSpPr>
            <p:nvPr/>
          </p:nvSpPr>
          <p:spPr bwMode="auto">
            <a:xfrm>
              <a:off x="5138988" y="3664891"/>
              <a:ext cx="195599"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395" name="Text Box 11"/>
            <p:cNvSpPr txBox="1">
              <a:spLocks noChangeArrowheads="1"/>
            </p:cNvSpPr>
            <p:nvPr/>
          </p:nvSpPr>
          <p:spPr bwMode="auto">
            <a:xfrm>
              <a:off x="4619564" y="3555421"/>
              <a:ext cx="366205" cy="6160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6394" name="AutoShape 10"/>
            <p:cNvSpPr>
              <a:spLocks/>
            </p:cNvSpPr>
            <p:nvPr/>
          </p:nvSpPr>
          <p:spPr bwMode="auto">
            <a:xfrm>
              <a:off x="4440265" y="3564332"/>
              <a:ext cx="135833" cy="59190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93" name="Text Box 9"/>
            <p:cNvSpPr txBox="1">
              <a:spLocks noChangeArrowheads="1"/>
            </p:cNvSpPr>
            <p:nvPr/>
          </p:nvSpPr>
          <p:spPr bwMode="auto">
            <a:xfrm>
              <a:off x="4241406" y="3691622"/>
              <a:ext cx="194512"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392" name="Text Box 8"/>
            <p:cNvSpPr txBox="1">
              <a:spLocks noChangeArrowheads="1"/>
            </p:cNvSpPr>
            <p:nvPr/>
          </p:nvSpPr>
          <p:spPr bwMode="auto">
            <a:xfrm>
              <a:off x="4067540" y="2782767"/>
              <a:ext cx="366205" cy="6160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6391" name="AutoShape 7"/>
            <p:cNvSpPr>
              <a:spLocks/>
            </p:cNvSpPr>
            <p:nvPr/>
          </p:nvSpPr>
          <p:spPr bwMode="auto">
            <a:xfrm>
              <a:off x="3889328" y="2791677"/>
              <a:ext cx="135833" cy="59190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90" name="Text Box 6"/>
            <p:cNvSpPr txBox="1">
              <a:spLocks noChangeArrowheads="1"/>
            </p:cNvSpPr>
            <p:nvPr/>
          </p:nvSpPr>
          <p:spPr bwMode="auto">
            <a:xfrm>
              <a:off x="3689382" y="2918968"/>
              <a:ext cx="195599"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389" name="Text Box 5"/>
            <p:cNvSpPr txBox="1">
              <a:spLocks noChangeArrowheads="1"/>
            </p:cNvSpPr>
            <p:nvPr/>
          </p:nvSpPr>
          <p:spPr bwMode="auto">
            <a:xfrm>
              <a:off x="4572000" y="1837463"/>
              <a:ext cx="298832" cy="2342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6388" name="Text Box 4"/>
            <p:cNvSpPr txBox="1">
              <a:spLocks noChangeArrowheads="1"/>
            </p:cNvSpPr>
            <p:nvPr/>
          </p:nvSpPr>
          <p:spPr bwMode="auto">
            <a:xfrm>
              <a:off x="5329153" y="2706393"/>
              <a:ext cx="346645" cy="2876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6387" name="Text Box 3"/>
            <p:cNvSpPr txBox="1">
              <a:spLocks noChangeArrowheads="1"/>
            </p:cNvSpPr>
            <p:nvPr/>
          </p:nvSpPr>
          <p:spPr bwMode="auto">
            <a:xfrm>
              <a:off x="5494326" y="4067130"/>
              <a:ext cx="367291" cy="2202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grpSp>
        <p:nvGrpSpPr>
          <p:cNvPr id="5" name="组合 70"/>
          <p:cNvGrpSpPr/>
          <p:nvPr/>
        </p:nvGrpSpPr>
        <p:grpSpPr>
          <a:xfrm>
            <a:off x="6023530" y="2120856"/>
            <a:ext cx="2588425" cy="2605639"/>
            <a:chOff x="6023530" y="2120856"/>
            <a:chExt cx="2588425" cy="2605639"/>
          </a:xfrm>
        </p:grpSpPr>
        <p:sp>
          <p:nvSpPr>
            <p:cNvPr id="16443" name="Text Box 59"/>
            <p:cNvSpPr txBox="1">
              <a:spLocks noChangeArrowheads="1"/>
            </p:cNvSpPr>
            <p:nvPr/>
          </p:nvSpPr>
          <p:spPr bwMode="auto">
            <a:xfrm>
              <a:off x="6122416" y="2731851"/>
              <a:ext cx="685683" cy="28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RR</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调整</a:t>
              </a:r>
            </a:p>
          </p:txBody>
        </p:sp>
        <p:sp>
          <p:nvSpPr>
            <p:cNvPr id="16441" name="Line 57"/>
            <p:cNvSpPr>
              <a:spLocks noChangeShapeType="1"/>
            </p:cNvSpPr>
            <p:nvPr/>
          </p:nvSpPr>
          <p:spPr bwMode="auto">
            <a:xfrm>
              <a:off x="8182724" y="2412351"/>
              <a:ext cx="228199" cy="3500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40" name="Freeform 56"/>
            <p:cNvSpPr>
              <a:spLocks/>
            </p:cNvSpPr>
            <p:nvPr/>
          </p:nvSpPr>
          <p:spPr bwMode="auto">
            <a:xfrm>
              <a:off x="7664387" y="3095902"/>
              <a:ext cx="352078" cy="516800"/>
            </a:xfrm>
            <a:custGeom>
              <a:avLst/>
              <a:gdLst/>
              <a:ahLst/>
              <a:cxnLst>
                <a:cxn ang="0">
                  <a:pos x="0" y="0"/>
                </a:cxn>
                <a:cxn ang="0">
                  <a:pos x="370" y="463"/>
                </a:cxn>
              </a:cxnLst>
              <a:rect l="0" t="0" r="r" b="b"/>
              <a:pathLst>
                <a:path w="370" h="463">
                  <a:moveTo>
                    <a:pt x="0" y="0"/>
                  </a:moveTo>
                  <a:lnTo>
                    <a:pt x="370" y="46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4" name="Line 50"/>
            <p:cNvSpPr>
              <a:spLocks noChangeShapeType="1"/>
            </p:cNvSpPr>
            <p:nvPr/>
          </p:nvSpPr>
          <p:spPr bwMode="auto">
            <a:xfrm flipH="1">
              <a:off x="7086284" y="2394531"/>
              <a:ext cx="861722" cy="126017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3" name="Oval 49"/>
            <p:cNvSpPr>
              <a:spLocks noChangeArrowheads="1"/>
            </p:cNvSpPr>
            <p:nvPr/>
          </p:nvSpPr>
          <p:spPr bwMode="auto">
            <a:xfrm>
              <a:off x="7899106" y="2120856"/>
              <a:ext cx="342298" cy="34750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6432" name="Oval 48"/>
            <p:cNvSpPr>
              <a:spLocks noChangeArrowheads="1"/>
            </p:cNvSpPr>
            <p:nvPr/>
          </p:nvSpPr>
          <p:spPr bwMode="auto">
            <a:xfrm>
              <a:off x="7388375" y="2840048"/>
              <a:ext cx="342298" cy="34750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6431" name="Text Box 47"/>
            <p:cNvSpPr txBox="1">
              <a:spLocks noChangeArrowheads="1"/>
            </p:cNvSpPr>
            <p:nvPr/>
          </p:nvSpPr>
          <p:spPr bwMode="auto">
            <a:xfrm>
              <a:off x="8244664" y="2756036"/>
              <a:ext cx="366205" cy="6160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6430" name="AutoShape 46"/>
            <p:cNvSpPr>
              <a:spLocks/>
            </p:cNvSpPr>
            <p:nvPr/>
          </p:nvSpPr>
          <p:spPr bwMode="auto">
            <a:xfrm>
              <a:off x="8065365" y="2756036"/>
              <a:ext cx="135833" cy="59190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29" name="Text Box 45"/>
            <p:cNvSpPr txBox="1">
              <a:spLocks noChangeArrowheads="1"/>
            </p:cNvSpPr>
            <p:nvPr/>
          </p:nvSpPr>
          <p:spPr bwMode="auto">
            <a:xfrm>
              <a:off x="7865419" y="2883327"/>
              <a:ext cx="195599"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28" name="Text Box 44"/>
            <p:cNvSpPr txBox="1">
              <a:spLocks noChangeArrowheads="1"/>
            </p:cNvSpPr>
            <p:nvPr/>
          </p:nvSpPr>
          <p:spPr bwMode="auto">
            <a:xfrm>
              <a:off x="7834993" y="3588517"/>
              <a:ext cx="367291" cy="6160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6427" name="AutoShape 43"/>
            <p:cNvSpPr>
              <a:spLocks/>
            </p:cNvSpPr>
            <p:nvPr/>
          </p:nvSpPr>
          <p:spPr bwMode="auto">
            <a:xfrm>
              <a:off x="7664387" y="3597427"/>
              <a:ext cx="134746" cy="59190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26" name="Text Box 42"/>
            <p:cNvSpPr txBox="1">
              <a:spLocks noChangeArrowheads="1"/>
            </p:cNvSpPr>
            <p:nvPr/>
          </p:nvSpPr>
          <p:spPr bwMode="auto">
            <a:xfrm>
              <a:off x="7464442" y="3724718"/>
              <a:ext cx="194512"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25" name="Text Box 41"/>
            <p:cNvSpPr txBox="1">
              <a:spLocks noChangeArrowheads="1"/>
            </p:cNvSpPr>
            <p:nvPr/>
          </p:nvSpPr>
          <p:spPr bwMode="auto">
            <a:xfrm>
              <a:off x="6940671" y="3592336"/>
              <a:ext cx="366205" cy="61481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6424" name="AutoShape 40"/>
            <p:cNvSpPr>
              <a:spLocks/>
            </p:cNvSpPr>
            <p:nvPr/>
          </p:nvSpPr>
          <p:spPr bwMode="auto">
            <a:xfrm>
              <a:off x="6785279" y="3601246"/>
              <a:ext cx="134746" cy="59190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23" name="Text Box 39"/>
            <p:cNvSpPr txBox="1">
              <a:spLocks noChangeArrowheads="1"/>
            </p:cNvSpPr>
            <p:nvPr/>
          </p:nvSpPr>
          <p:spPr bwMode="auto">
            <a:xfrm>
              <a:off x="6585333" y="3728537"/>
              <a:ext cx="194512"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22" name="Text Box 38"/>
            <p:cNvSpPr txBox="1">
              <a:spLocks noChangeArrowheads="1"/>
            </p:cNvSpPr>
            <p:nvPr/>
          </p:nvSpPr>
          <p:spPr bwMode="auto">
            <a:xfrm>
              <a:off x="7664387" y="2137403"/>
              <a:ext cx="194512"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6421" name="Text Box 37"/>
            <p:cNvSpPr txBox="1">
              <a:spLocks noChangeArrowheads="1"/>
            </p:cNvSpPr>
            <p:nvPr/>
          </p:nvSpPr>
          <p:spPr bwMode="auto">
            <a:xfrm>
              <a:off x="7178650" y="2840048"/>
              <a:ext cx="195599"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6405" name="Text Box 21"/>
            <p:cNvSpPr txBox="1">
              <a:spLocks noChangeArrowheads="1"/>
            </p:cNvSpPr>
            <p:nvPr/>
          </p:nvSpPr>
          <p:spPr bwMode="auto">
            <a:xfrm>
              <a:off x="8244664" y="3341573"/>
              <a:ext cx="367291" cy="2202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404" name="Text Box 20"/>
            <p:cNvSpPr txBox="1">
              <a:spLocks noChangeArrowheads="1"/>
            </p:cNvSpPr>
            <p:nvPr/>
          </p:nvSpPr>
          <p:spPr bwMode="auto">
            <a:xfrm>
              <a:off x="7554634" y="4377719"/>
              <a:ext cx="856289" cy="3487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调整后</a:t>
              </a:r>
            </a:p>
          </p:txBody>
        </p:sp>
        <p:sp>
          <p:nvSpPr>
            <p:cNvPr id="16386" name="AutoShape 2"/>
            <p:cNvSpPr>
              <a:spLocks noChangeArrowheads="1"/>
            </p:cNvSpPr>
            <p:nvPr/>
          </p:nvSpPr>
          <p:spPr bwMode="auto">
            <a:xfrm>
              <a:off x="6023530" y="3046259"/>
              <a:ext cx="955175" cy="220213"/>
            </a:xfrm>
            <a:prstGeom prst="rightArrow">
              <a:avLst>
                <a:gd name="adj1" fmla="val 50000"/>
                <a:gd name="adj2" fmla="val 127023"/>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6" name="组合 76"/>
          <p:cNvGrpSpPr/>
          <p:nvPr/>
        </p:nvGrpSpPr>
        <p:grpSpPr>
          <a:xfrm>
            <a:off x="3500430" y="2121560"/>
            <a:ext cx="1243544" cy="338554"/>
            <a:chOff x="3704696" y="1285860"/>
            <a:chExt cx="1243544" cy="338554"/>
          </a:xfrm>
        </p:grpSpPr>
        <p:sp>
          <p:nvSpPr>
            <p:cNvPr id="75" name="TextBox 74"/>
            <p:cNvSpPr txBox="1"/>
            <p:nvPr/>
          </p:nvSpPr>
          <p:spPr>
            <a:xfrm>
              <a:off x="4019546" y="1285860"/>
              <a:ext cx="928694" cy="338554"/>
            </a:xfrm>
            <a:prstGeom prst="rect">
              <a:avLst/>
            </a:prstGeom>
            <a:noFill/>
          </p:spPr>
          <p:txBody>
            <a:bodyPr wrap="square" rtlCol="0">
              <a:spAutoFit/>
            </a:bodyPr>
            <a:lstStyle/>
            <a:p>
              <a:pPr algn="l">
                <a:lnSpc>
                  <a:spcPct val="100000"/>
                </a:lnSpc>
                <a:spcBef>
                  <a:spcPts val="0"/>
                </a:spcBef>
              </a:pPr>
              <a:r>
                <a:rPr lang="zh-CN" altLang="en-US" sz="1600" smtClean="0">
                  <a:solidFill>
                    <a:srgbClr val="FF0000"/>
                  </a:solidFill>
                  <a:latin typeface="Consolas" pitchFamily="49" charset="0"/>
                  <a:ea typeface="仿宋" pitchFamily="49" charset="-122"/>
                  <a:cs typeface="Consolas" pitchFamily="49" charset="0"/>
                </a:rPr>
                <a:t>左旋转</a:t>
              </a:r>
            </a:p>
          </p:txBody>
        </p:sp>
        <p:sp>
          <p:nvSpPr>
            <p:cNvPr id="76" name="左箭头 75"/>
            <p:cNvSpPr/>
            <p:nvPr/>
          </p:nvSpPr>
          <p:spPr bwMode="auto">
            <a:xfrm>
              <a:off x="3704696" y="1388544"/>
              <a:ext cx="357190" cy="142876"/>
            </a:xfrm>
            <a:prstGeom prst="leftArrow">
              <a:avLst/>
            </a:prstGeom>
            <a:solidFill>
              <a:srgbClr val="FF0000"/>
            </a:solidFill>
            <a:ln w="19050">
              <a:solidFill>
                <a:srgbClr val="FF0000"/>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81" name="灯片编号占位符 80"/>
          <p:cNvSpPr>
            <a:spLocks noGrp="1"/>
          </p:cNvSpPr>
          <p:nvPr>
            <p:ph type="sldNum" sz="quarter" idx="12"/>
          </p:nvPr>
        </p:nvSpPr>
        <p:spPr/>
        <p:txBody>
          <a:bodyPr/>
          <a:lstStyle/>
          <a:p>
            <a:fld id="{7AF016A1-9F15-429F-9EFD-84004B73C732}" type="slidenum">
              <a:rPr lang="en-US" altLang="zh-CN" smtClean="0"/>
              <a:pPr/>
              <a:t>63</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64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7158" y="285728"/>
            <a:ext cx="1714512"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zh-CN" altLang="en-US" sz="2000" smtClean="0">
                <a:solidFill>
                  <a:schemeClr val="bg1"/>
                </a:solidFill>
                <a:latin typeface="Consolas" pitchFamily="49" charset="0"/>
                <a:ea typeface="仿宋" pitchFamily="49" charset="-122"/>
                <a:cs typeface="Consolas" pitchFamily="49" charset="0"/>
              </a:rPr>
              <a:t>左旋转算法</a:t>
            </a:r>
          </a:p>
        </p:txBody>
      </p:sp>
      <p:sp>
        <p:nvSpPr>
          <p:cNvPr id="8" name="TextBox 7"/>
          <p:cNvSpPr txBox="1"/>
          <p:nvPr/>
        </p:nvSpPr>
        <p:spPr>
          <a:xfrm>
            <a:off x="214314" y="1000108"/>
            <a:ext cx="8858280" cy="26627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AVLNode* </a:t>
            </a:r>
            <a:r>
              <a:rPr lang="en-US" altLang="zh-CN" sz="1800" smtClean="0">
                <a:solidFill>
                  <a:srgbClr val="FF0000"/>
                </a:solidFill>
                <a:latin typeface="Consolas" pitchFamily="49" charset="0"/>
                <a:ea typeface="仿宋" pitchFamily="49" charset="-122"/>
                <a:cs typeface="Consolas" pitchFamily="49" charset="0"/>
              </a:rPr>
              <a:t>left_rotate</a:t>
            </a:r>
            <a:r>
              <a:rPr lang="en-US" altLang="zh-CN" sz="1800" smtClean="0">
                <a:solidFill>
                  <a:srgbClr val="0000FF"/>
                </a:solidFill>
                <a:latin typeface="Consolas" pitchFamily="49" charset="0"/>
                <a:ea typeface="仿宋" pitchFamily="49" charset="-122"/>
                <a:cs typeface="Consolas" pitchFamily="49" charset="0"/>
              </a:rPr>
              <a:t>(AVLNode* a)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以结点</a:t>
            </a:r>
            <a:r>
              <a:rPr lang="en-US" altLang="zh-CN" sz="1800" smtClean="0">
                <a:solidFill>
                  <a:schemeClr val="bg1">
                    <a:lumMod val="50000"/>
                  </a:schemeClr>
                </a:solidFill>
                <a:latin typeface="Consolas" pitchFamily="49" charset="0"/>
                <a:ea typeface="仿宋" pitchFamily="49" charset="-122"/>
                <a:cs typeface="Consolas" pitchFamily="49" charset="0"/>
              </a:rPr>
              <a:t>a</a:t>
            </a:r>
            <a:r>
              <a:rPr lang="zh-CN" altLang="zh-CN" sz="1800" smtClean="0">
                <a:solidFill>
                  <a:schemeClr val="bg1">
                    <a:lumMod val="50000"/>
                  </a:schemeClr>
                </a:solidFill>
                <a:latin typeface="Consolas" pitchFamily="49" charset="0"/>
                <a:ea typeface="仿宋" pitchFamily="49" charset="-122"/>
                <a:cs typeface="Consolas" pitchFamily="49" charset="0"/>
              </a:rPr>
              <a:t>为根做左旋转</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AVLNode* b=a-&gt;rchild;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a-&gt;rchild=b-&gt;lchild;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b-&gt;lchild=a;</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a-&gt;ht=max(getht(a-&gt;rchild),getht(a-&gt;lchild))+1;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更新</a:t>
            </a:r>
            <a:r>
              <a:rPr lang="en-US" altLang="zh-CN" sz="1800" smtClean="0">
                <a:solidFill>
                  <a:schemeClr val="bg1">
                    <a:lumMod val="50000"/>
                  </a:schemeClr>
                </a:solidFill>
                <a:latin typeface="Consolas" pitchFamily="49" charset="0"/>
                <a:ea typeface="仿宋" pitchFamily="49" charset="-122"/>
                <a:cs typeface="Consolas" pitchFamily="49" charset="0"/>
              </a:rPr>
              <a:t>A</a:t>
            </a:r>
            <a:r>
              <a:rPr lang="zh-CN" altLang="zh-CN" sz="1800" smtClean="0">
                <a:solidFill>
                  <a:schemeClr val="bg1">
                    <a:lumMod val="50000"/>
                  </a:schemeClr>
                </a:solidFill>
                <a:latin typeface="Consolas" pitchFamily="49" charset="0"/>
                <a:ea typeface="仿宋" pitchFamily="49" charset="-122"/>
                <a:cs typeface="Consolas" pitchFamily="49" charset="0"/>
              </a:rPr>
              <a:t>结点的高度</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b-&gt;ht=max(getht(b-&gt;rchild),getht(b-&gt;lchild))+1;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更新</a:t>
            </a:r>
            <a:r>
              <a:rPr lang="en-US" altLang="zh-CN" sz="1800" smtClean="0">
                <a:solidFill>
                  <a:schemeClr val="bg1">
                    <a:lumMod val="50000"/>
                  </a:schemeClr>
                </a:solidFill>
                <a:latin typeface="Consolas" pitchFamily="49" charset="0"/>
                <a:ea typeface="仿宋" pitchFamily="49" charset="-122"/>
                <a:cs typeface="Consolas" pitchFamily="49" charset="0"/>
              </a:rPr>
              <a:t>B</a:t>
            </a:r>
            <a:r>
              <a:rPr lang="zh-CN" altLang="zh-CN" sz="1800" smtClean="0">
                <a:solidFill>
                  <a:schemeClr val="bg1">
                    <a:lumMod val="50000"/>
                  </a:schemeClr>
                </a:solidFill>
                <a:latin typeface="Consolas" pitchFamily="49" charset="0"/>
                <a:ea typeface="仿宋" pitchFamily="49" charset="-122"/>
                <a:cs typeface="Consolas" pitchFamily="49" charset="0"/>
              </a:rPr>
              <a:t>结点的高度</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b;</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51"/>
          <p:cNvGrpSpPr/>
          <p:nvPr/>
        </p:nvGrpSpPr>
        <p:grpSpPr>
          <a:xfrm>
            <a:off x="1285852" y="4143380"/>
            <a:ext cx="5572164" cy="2093962"/>
            <a:chOff x="500034" y="3621054"/>
            <a:chExt cx="5572164" cy="2093962"/>
          </a:xfrm>
        </p:grpSpPr>
        <p:sp>
          <p:nvSpPr>
            <p:cNvPr id="11" name="Line 63"/>
            <p:cNvSpPr>
              <a:spLocks noChangeShapeType="1"/>
            </p:cNvSpPr>
            <p:nvPr/>
          </p:nvSpPr>
          <p:spPr bwMode="auto">
            <a:xfrm>
              <a:off x="2122130" y="3881049"/>
              <a:ext cx="221882" cy="27599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Freeform 52"/>
            <p:cNvSpPr>
              <a:spLocks/>
            </p:cNvSpPr>
            <p:nvPr/>
          </p:nvSpPr>
          <p:spPr bwMode="auto">
            <a:xfrm>
              <a:off x="2489130" y="4354040"/>
              <a:ext cx="337555" cy="401992"/>
            </a:xfrm>
            <a:custGeom>
              <a:avLst/>
              <a:gdLst/>
              <a:ahLst/>
              <a:cxnLst>
                <a:cxn ang="0">
                  <a:pos x="0" y="0"/>
                </a:cxn>
                <a:cxn ang="0">
                  <a:pos x="367" y="459"/>
                </a:cxn>
              </a:cxnLst>
              <a:rect l="0" t="0" r="r" b="b"/>
              <a:pathLst>
                <a:path w="367" h="459">
                  <a:moveTo>
                    <a:pt x="0" y="0"/>
                  </a:moveTo>
                  <a:lnTo>
                    <a:pt x="367" y="45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Freeform 51"/>
            <p:cNvSpPr>
              <a:spLocks/>
            </p:cNvSpPr>
            <p:nvPr/>
          </p:nvSpPr>
          <p:spPr bwMode="auto">
            <a:xfrm>
              <a:off x="2049571" y="4335041"/>
              <a:ext cx="238707" cy="441992"/>
            </a:xfrm>
            <a:custGeom>
              <a:avLst/>
              <a:gdLst/>
              <a:ahLst/>
              <a:cxnLst>
                <a:cxn ang="0">
                  <a:pos x="259" y="0"/>
                </a:cxn>
                <a:cxn ang="0">
                  <a:pos x="0" y="505"/>
                </a:cxn>
              </a:cxnLst>
              <a:rect l="0" t="0" r="r" b="b"/>
              <a:pathLst>
                <a:path w="259" h="505">
                  <a:moveTo>
                    <a:pt x="259" y="0"/>
                  </a:moveTo>
                  <a:lnTo>
                    <a:pt x="0" y="50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Line 35"/>
            <p:cNvSpPr>
              <a:spLocks noChangeShapeType="1"/>
            </p:cNvSpPr>
            <p:nvPr/>
          </p:nvSpPr>
          <p:spPr bwMode="auto">
            <a:xfrm flipH="1">
              <a:off x="1551125" y="3871049"/>
              <a:ext cx="340710" cy="3069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Oval 34"/>
            <p:cNvSpPr>
              <a:spLocks noChangeArrowheads="1"/>
            </p:cNvSpPr>
            <p:nvPr/>
          </p:nvSpPr>
          <p:spPr bwMode="auto">
            <a:xfrm>
              <a:off x="1847669" y="3653053"/>
              <a:ext cx="332298" cy="2729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6" name="Oval 33"/>
            <p:cNvSpPr>
              <a:spLocks noChangeArrowheads="1"/>
            </p:cNvSpPr>
            <p:nvPr/>
          </p:nvSpPr>
          <p:spPr bwMode="auto">
            <a:xfrm>
              <a:off x="2218875" y="4141044"/>
              <a:ext cx="332298" cy="2729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7" name="Text Box 32"/>
            <p:cNvSpPr txBox="1">
              <a:spLocks noChangeArrowheads="1"/>
            </p:cNvSpPr>
            <p:nvPr/>
          </p:nvSpPr>
          <p:spPr bwMode="auto">
            <a:xfrm>
              <a:off x="2725733" y="4743034"/>
              <a:ext cx="354381" cy="482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8" name="AutoShape 31"/>
            <p:cNvSpPr>
              <a:spLocks/>
            </p:cNvSpPr>
            <p:nvPr/>
          </p:nvSpPr>
          <p:spPr bwMode="auto">
            <a:xfrm>
              <a:off x="2559585" y="4743034"/>
              <a:ext cx="131447" cy="46499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30"/>
            <p:cNvSpPr txBox="1">
              <a:spLocks noChangeArrowheads="1"/>
            </p:cNvSpPr>
            <p:nvPr/>
          </p:nvSpPr>
          <p:spPr bwMode="auto">
            <a:xfrm>
              <a:off x="2366095" y="4843031"/>
              <a:ext cx="189283"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 name="Text Box 29"/>
            <p:cNvSpPr txBox="1">
              <a:spLocks noChangeArrowheads="1"/>
            </p:cNvSpPr>
            <p:nvPr/>
          </p:nvSpPr>
          <p:spPr bwMode="auto">
            <a:xfrm>
              <a:off x="1878165" y="4764033"/>
              <a:ext cx="355432" cy="482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21" name="AutoShape 28"/>
            <p:cNvSpPr>
              <a:spLocks/>
            </p:cNvSpPr>
            <p:nvPr/>
          </p:nvSpPr>
          <p:spPr bwMode="auto">
            <a:xfrm>
              <a:off x="1720429" y="4764033"/>
              <a:ext cx="130395" cy="46499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Text Box 27"/>
            <p:cNvSpPr txBox="1">
              <a:spLocks noChangeArrowheads="1"/>
            </p:cNvSpPr>
            <p:nvPr/>
          </p:nvSpPr>
          <p:spPr bwMode="auto">
            <a:xfrm>
              <a:off x="1526939" y="4864032"/>
              <a:ext cx="188232"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3" name="Text Box 26"/>
            <p:cNvSpPr txBox="1">
              <a:spLocks noChangeArrowheads="1"/>
            </p:cNvSpPr>
            <p:nvPr/>
          </p:nvSpPr>
          <p:spPr bwMode="auto">
            <a:xfrm>
              <a:off x="1343965" y="4157044"/>
              <a:ext cx="355432" cy="482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24" name="AutoShape 25"/>
            <p:cNvSpPr>
              <a:spLocks/>
            </p:cNvSpPr>
            <p:nvPr/>
          </p:nvSpPr>
          <p:spPr bwMode="auto">
            <a:xfrm>
              <a:off x="1193590" y="4157044"/>
              <a:ext cx="130395" cy="46499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Text Box 24"/>
            <p:cNvSpPr txBox="1">
              <a:spLocks noChangeArrowheads="1"/>
            </p:cNvSpPr>
            <p:nvPr/>
          </p:nvSpPr>
          <p:spPr bwMode="auto">
            <a:xfrm>
              <a:off x="1000100" y="4257042"/>
              <a:ext cx="188232"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6" name="Text Box 23"/>
            <p:cNvSpPr txBox="1">
              <a:spLocks noChangeArrowheads="1"/>
            </p:cNvSpPr>
            <p:nvPr/>
          </p:nvSpPr>
          <p:spPr bwMode="auto">
            <a:xfrm>
              <a:off x="2210064" y="3666053"/>
              <a:ext cx="290234" cy="18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7" name="Text Box 22"/>
            <p:cNvSpPr txBox="1">
              <a:spLocks noChangeArrowheads="1"/>
            </p:cNvSpPr>
            <p:nvPr/>
          </p:nvSpPr>
          <p:spPr bwMode="auto">
            <a:xfrm>
              <a:off x="2564842" y="4097045"/>
              <a:ext cx="188232"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8" name="Text Box 18"/>
            <p:cNvSpPr txBox="1">
              <a:spLocks noChangeArrowheads="1"/>
            </p:cNvSpPr>
            <p:nvPr/>
          </p:nvSpPr>
          <p:spPr bwMode="auto">
            <a:xfrm>
              <a:off x="1680468" y="5442021"/>
              <a:ext cx="828641" cy="2729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smtClean="0">
                  <a:solidFill>
                    <a:srgbClr val="0000FF"/>
                  </a:solidFill>
                  <a:latin typeface="Consolas" pitchFamily="49" charset="0"/>
                  <a:ea typeface="仿宋" pitchFamily="49" charset="-122"/>
                  <a:cs typeface="Consolas" pitchFamily="49" charset="0"/>
                </a:rPr>
                <a:t>旋转</a:t>
              </a: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前</a:t>
              </a:r>
            </a:p>
          </p:txBody>
        </p:sp>
        <p:sp>
          <p:nvSpPr>
            <p:cNvPr id="29" name="Line 57"/>
            <p:cNvSpPr>
              <a:spLocks noChangeShapeType="1"/>
            </p:cNvSpPr>
            <p:nvPr/>
          </p:nvSpPr>
          <p:spPr bwMode="auto">
            <a:xfrm>
              <a:off x="5656826" y="3850049"/>
              <a:ext cx="220831" cy="27499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Freeform 56"/>
            <p:cNvSpPr>
              <a:spLocks/>
            </p:cNvSpPr>
            <p:nvPr/>
          </p:nvSpPr>
          <p:spPr bwMode="auto">
            <a:xfrm>
              <a:off x="5155225" y="4387040"/>
              <a:ext cx="340710" cy="405993"/>
            </a:xfrm>
            <a:custGeom>
              <a:avLst/>
              <a:gdLst/>
              <a:ahLst/>
              <a:cxnLst>
                <a:cxn ang="0">
                  <a:pos x="0" y="0"/>
                </a:cxn>
                <a:cxn ang="0">
                  <a:pos x="370" y="463"/>
                </a:cxn>
              </a:cxnLst>
              <a:rect l="0" t="0" r="r" b="b"/>
              <a:pathLst>
                <a:path w="370" h="463">
                  <a:moveTo>
                    <a:pt x="0" y="0"/>
                  </a:moveTo>
                  <a:lnTo>
                    <a:pt x="370" y="46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Line 50"/>
            <p:cNvSpPr>
              <a:spLocks noChangeShapeType="1"/>
            </p:cNvSpPr>
            <p:nvPr/>
          </p:nvSpPr>
          <p:spPr bwMode="auto">
            <a:xfrm flipH="1">
              <a:off x="4595788" y="3836050"/>
              <a:ext cx="833898" cy="98998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Oval 49"/>
            <p:cNvSpPr>
              <a:spLocks noChangeArrowheads="1"/>
            </p:cNvSpPr>
            <p:nvPr/>
          </p:nvSpPr>
          <p:spPr bwMode="auto">
            <a:xfrm>
              <a:off x="5382366" y="3621054"/>
              <a:ext cx="331246" cy="2729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33" name="Oval 48"/>
            <p:cNvSpPr>
              <a:spLocks noChangeArrowheads="1"/>
            </p:cNvSpPr>
            <p:nvPr/>
          </p:nvSpPr>
          <p:spPr bwMode="auto">
            <a:xfrm>
              <a:off x="4888125" y="4186044"/>
              <a:ext cx="331246" cy="2729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34" name="Text Box 47"/>
            <p:cNvSpPr txBox="1">
              <a:spLocks noChangeArrowheads="1"/>
            </p:cNvSpPr>
            <p:nvPr/>
          </p:nvSpPr>
          <p:spPr bwMode="auto">
            <a:xfrm>
              <a:off x="5716766" y="4120045"/>
              <a:ext cx="354381" cy="483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35" name="AutoShape 46"/>
            <p:cNvSpPr>
              <a:spLocks/>
            </p:cNvSpPr>
            <p:nvPr/>
          </p:nvSpPr>
          <p:spPr bwMode="auto">
            <a:xfrm>
              <a:off x="5543256" y="4120045"/>
              <a:ext cx="131447" cy="46499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6" name="Text Box 45"/>
            <p:cNvSpPr txBox="1">
              <a:spLocks noChangeArrowheads="1"/>
            </p:cNvSpPr>
            <p:nvPr/>
          </p:nvSpPr>
          <p:spPr bwMode="auto">
            <a:xfrm>
              <a:off x="5349766" y="4220043"/>
              <a:ext cx="189283" cy="186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7" name="Text Box 44"/>
            <p:cNvSpPr txBox="1">
              <a:spLocks noChangeArrowheads="1"/>
            </p:cNvSpPr>
            <p:nvPr/>
          </p:nvSpPr>
          <p:spPr bwMode="auto">
            <a:xfrm>
              <a:off x="5320323" y="4774033"/>
              <a:ext cx="355432" cy="483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38" name="AutoShape 43"/>
            <p:cNvSpPr>
              <a:spLocks/>
            </p:cNvSpPr>
            <p:nvPr/>
          </p:nvSpPr>
          <p:spPr bwMode="auto">
            <a:xfrm>
              <a:off x="5155225" y="4781033"/>
              <a:ext cx="130395" cy="46499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9" name="Text Box 42"/>
            <p:cNvSpPr txBox="1">
              <a:spLocks noChangeArrowheads="1"/>
            </p:cNvSpPr>
            <p:nvPr/>
          </p:nvSpPr>
          <p:spPr bwMode="auto">
            <a:xfrm>
              <a:off x="4961736" y="4881031"/>
              <a:ext cx="188232" cy="186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0" name="Text Box 41"/>
            <p:cNvSpPr txBox="1">
              <a:spLocks noChangeArrowheads="1"/>
            </p:cNvSpPr>
            <p:nvPr/>
          </p:nvSpPr>
          <p:spPr bwMode="auto">
            <a:xfrm>
              <a:off x="4454877" y="4777033"/>
              <a:ext cx="354381" cy="482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41" name="AutoShape 40"/>
            <p:cNvSpPr>
              <a:spLocks/>
            </p:cNvSpPr>
            <p:nvPr/>
          </p:nvSpPr>
          <p:spPr bwMode="auto">
            <a:xfrm>
              <a:off x="4304502" y="4784033"/>
              <a:ext cx="130395" cy="46499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2" name="Text Box 39"/>
            <p:cNvSpPr txBox="1">
              <a:spLocks noChangeArrowheads="1"/>
            </p:cNvSpPr>
            <p:nvPr/>
          </p:nvSpPr>
          <p:spPr bwMode="auto">
            <a:xfrm>
              <a:off x="4111012" y="4884031"/>
              <a:ext cx="188232"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3" name="Text Box 38"/>
            <p:cNvSpPr txBox="1">
              <a:spLocks noChangeArrowheads="1"/>
            </p:cNvSpPr>
            <p:nvPr/>
          </p:nvSpPr>
          <p:spPr bwMode="auto">
            <a:xfrm>
              <a:off x="5155225" y="3634053"/>
              <a:ext cx="188232" cy="186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44" name="Text Box 37"/>
            <p:cNvSpPr txBox="1">
              <a:spLocks noChangeArrowheads="1"/>
            </p:cNvSpPr>
            <p:nvPr/>
          </p:nvSpPr>
          <p:spPr bwMode="auto">
            <a:xfrm>
              <a:off x="4685172" y="4186044"/>
              <a:ext cx="189283"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45" name="Text Box 21"/>
            <p:cNvSpPr txBox="1">
              <a:spLocks noChangeArrowheads="1"/>
            </p:cNvSpPr>
            <p:nvPr/>
          </p:nvSpPr>
          <p:spPr bwMode="auto">
            <a:xfrm>
              <a:off x="5716766" y="4580036"/>
              <a:ext cx="355432" cy="172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6" name="Text Box 20"/>
            <p:cNvSpPr txBox="1">
              <a:spLocks noChangeArrowheads="1"/>
            </p:cNvSpPr>
            <p:nvPr/>
          </p:nvSpPr>
          <p:spPr bwMode="auto">
            <a:xfrm>
              <a:off x="5049016" y="5441021"/>
              <a:ext cx="828641" cy="2739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旋转</a:t>
              </a: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后</a:t>
              </a:r>
            </a:p>
          </p:txBody>
        </p:sp>
        <p:sp>
          <p:nvSpPr>
            <p:cNvPr id="47" name="AutoShape 2"/>
            <p:cNvSpPr>
              <a:spLocks noChangeArrowheads="1"/>
            </p:cNvSpPr>
            <p:nvPr/>
          </p:nvSpPr>
          <p:spPr bwMode="auto">
            <a:xfrm>
              <a:off x="3286116" y="4357694"/>
              <a:ext cx="924334" cy="172997"/>
            </a:xfrm>
            <a:prstGeom prst="rightArrow">
              <a:avLst>
                <a:gd name="adj1" fmla="val 50000"/>
                <a:gd name="adj2" fmla="val 127023"/>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nvGrpSpPr>
            <p:cNvPr id="3" name="组合 47"/>
            <p:cNvGrpSpPr/>
            <p:nvPr/>
          </p:nvGrpSpPr>
          <p:grpSpPr>
            <a:xfrm>
              <a:off x="500034" y="3624264"/>
              <a:ext cx="1281121" cy="369332"/>
              <a:chOff x="3852335" y="1285860"/>
              <a:chExt cx="1281121" cy="369332"/>
            </a:xfrm>
          </p:grpSpPr>
          <p:sp>
            <p:nvSpPr>
              <p:cNvPr id="50" name="TextBox 49"/>
              <p:cNvSpPr txBox="1"/>
              <p:nvPr/>
            </p:nvSpPr>
            <p:spPr>
              <a:xfrm>
                <a:off x="3852335" y="1285860"/>
                <a:ext cx="928694" cy="369332"/>
              </a:xfrm>
              <a:prstGeom prst="rect">
                <a:avLst/>
              </a:prstGeom>
              <a:noFill/>
            </p:spPr>
            <p:txBody>
              <a:bodyPr wrap="square" rtlCol="0">
                <a:spAutoFit/>
              </a:bodyPr>
              <a:lstStyle/>
              <a:p>
                <a:pPr algn="l">
                  <a:lnSpc>
                    <a:spcPct val="100000"/>
                  </a:lnSpc>
                  <a:spcBef>
                    <a:spcPts val="0"/>
                  </a:spcBef>
                </a:pPr>
                <a:r>
                  <a:rPr lang="zh-CN" altLang="en-US" sz="1800" smtClean="0">
                    <a:solidFill>
                      <a:srgbClr val="FF0000"/>
                    </a:solidFill>
                    <a:latin typeface="Consolas" pitchFamily="49" charset="0"/>
                    <a:ea typeface="仿宋" pitchFamily="49" charset="-122"/>
                    <a:cs typeface="Consolas" pitchFamily="49" charset="0"/>
                  </a:rPr>
                  <a:t>左旋转</a:t>
                </a:r>
              </a:p>
            </p:txBody>
          </p:sp>
          <p:sp>
            <p:nvSpPr>
              <p:cNvPr id="51" name="左箭头 50"/>
              <p:cNvSpPr/>
              <p:nvPr/>
            </p:nvSpPr>
            <p:spPr bwMode="auto">
              <a:xfrm>
                <a:off x="4776266" y="1388544"/>
                <a:ext cx="357190" cy="142876"/>
              </a:xfrm>
              <a:prstGeom prst="leftArrow">
                <a:avLst/>
              </a:prstGeom>
              <a:solidFill>
                <a:srgbClr val="FF0000"/>
              </a:solidFill>
              <a:ln w="19050">
                <a:solidFill>
                  <a:srgbClr val="FF0000"/>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sp>
        <p:nvSpPr>
          <p:cNvPr id="56" name="灯片编号占位符 55"/>
          <p:cNvSpPr>
            <a:spLocks noGrp="1"/>
          </p:cNvSpPr>
          <p:nvPr>
            <p:ph type="sldNum" sz="quarter" idx="12"/>
          </p:nvPr>
        </p:nvSpPr>
        <p:spPr/>
        <p:txBody>
          <a:bodyPr/>
          <a:lstStyle/>
          <a:p>
            <a:fld id="{7AF016A1-9F15-429F-9EFD-84004B73C732}" type="slidenum">
              <a:rPr lang="en-US" altLang="zh-CN" smtClean="0"/>
              <a:pPr/>
              <a:t>64</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450059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直接利用左旋转实现</a:t>
            </a:r>
            <a:r>
              <a:rPr lang="en-US" altLang="zh-CN" sz="2000" smtClean="0">
                <a:solidFill>
                  <a:srgbClr val="0000FF"/>
                </a:solidFill>
                <a:latin typeface="Consolas" pitchFamily="49" charset="0"/>
                <a:ea typeface="仿宋" pitchFamily="49" charset="-122"/>
                <a:cs typeface="Consolas" pitchFamily="49" charset="0"/>
              </a:rPr>
              <a:t>RR</a:t>
            </a:r>
            <a:r>
              <a:rPr lang="zh-CN" altLang="en-US" sz="2000" smtClean="0">
                <a:solidFill>
                  <a:srgbClr val="0000FF"/>
                </a:solidFill>
                <a:latin typeface="Consolas" pitchFamily="49" charset="0"/>
                <a:ea typeface="仿宋" pitchFamily="49" charset="-122"/>
                <a:cs typeface="Consolas" pitchFamily="49" charset="0"/>
              </a:rPr>
              <a:t>调整</a:t>
            </a:r>
          </a:p>
        </p:txBody>
      </p:sp>
      <p:sp>
        <p:nvSpPr>
          <p:cNvPr id="6" name="TextBox 5"/>
          <p:cNvSpPr txBox="1"/>
          <p:nvPr/>
        </p:nvSpPr>
        <p:spPr>
          <a:xfrm>
            <a:off x="428596" y="1285860"/>
            <a:ext cx="8001056" cy="17416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ct val="100000"/>
              </a:lnSpc>
            </a:pPr>
            <a:r>
              <a:rPr lang="en-US" altLang="zh-CN" sz="1800" smtClean="0">
                <a:solidFill>
                  <a:srgbClr val="0000FF"/>
                </a:solidFill>
                <a:latin typeface="Consolas" pitchFamily="49" charset="0"/>
                <a:ea typeface="仿宋" pitchFamily="49" charset="-122"/>
                <a:cs typeface="Consolas" pitchFamily="49" charset="0"/>
              </a:rPr>
              <a:t>AVLNode* </a:t>
            </a:r>
            <a:r>
              <a:rPr lang="en-US" altLang="zh-CN" sz="1800" smtClean="0">
                <a:solidFill>
                  <a:srgbClr val="FF0000"/>
                </a:solidFill>
                <a:latin typeface="Consolas" pitchFamily="49" charset="0"/>
                <a:ea typeface="仿宋" pitchFamily="49" charset="-122"/>
                <a:cs typeface="Consolas" pitchFamily="49" charset="0"/>
              </a:rPr>
              <a:t>RR</a:t>
            </a:r>
            <a:r>
              <a:rPr lang="en-US" altLang="zh-CN" sz="1800" smtClean="0">
                <a:solidFill>
                  <a:srgbClr val="0000FF"/>
                </a:solidFill>
                <a:latin typeface="Consolas" pitchFamily="49" charset="0"/>
                <a:ea typeface="仿宋" pitchFamily="49" charset="-122"/>
                <a:cs typeface="Consolas" pitchFamily="49" charset="0"/>
              </a:rPr>
              <a:t>(AVLNode* a)		</a:t>
            </a:r>
            <a:r>
              <a:rPr lang="en-US" altLang="zh-CN" sz="1800" smtClean="0">
                <a:solidFill>
                  <a:schemeClr val="bg1">
                    <a:lumMod val="50000"/>
                  </a:schemeClr>
                </a:solidFill>
                <a:latin typeface="Consolas" pitchFamily="49" charset="0"/>
                <a:ea typeface="仿宋" pitchFamily="49" charset="-122"/>
                <a:cs typeface="Consolas" pitchFamily="49" charset="0"/>
              </a:rPr>
              <a:t>//RR</a:t>
            </a:r>
            <a:r>
              <a:rPr lang="zh-CN" altLang="zh-CN" sz="1800" smtClean="0">
                <a:solidFill>
                  <a:schemeClr val="bg1">
                    <a:lumMod val="50000"/>
                  </a:schemeClr>
                </a:solidFill>
                <a:latin typeface="Consolas" pitchFamily="49" charset="0"/>
                <a:ea typeface="仿宋" pitchFamily="49" charset="-122"/>
                <a:cs typeface="Consolas" pitchFamily="49" charset="0"/>
              </a:rPr>
              <a:t>型调整</a:t>
            </a:r>
          </a:p>
          <a:p>
            <a:pPr algn="l">
              <a:lnSpc>
                <a:spcPct val="10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left_rotate</a:t>
            </a:r>
            <a:r>
              <a:rPr lang="en-US" altLang="zh-CN" sz="1800" smtClean="0">
                <a:solidFill>
                  <a:srgbClr val="0000FF"/>
                </a:solidFill>
                <a:latin typeface="Consolas" pitchFamily="49" charset="0"/>
                <a:ea typeface="仿宋" pitchFamily="49" charset="-122"/>
                <a:cs typeface="Consolas" pitchFamily="49" charset="0"/>
              </a:rPr>
              <a:t>(a);</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65</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714356"/>
            <a:ext cx="192882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3</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LR</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型调整</a:t>
            </a:r>
          </a:p>
        </p:txBody>
      </p:sp>
      <p:sp>
        <p:nvSpPr>
          <p:cNvPr id="15445" name="Rectangle 8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90"/>
          <p:cNvGrpSpPr/>
          <p:nvPr/>
        </p:nvGrpSpPr>
        <p:grpSpPr>
          <a:xfrm>
            <a:off x="305226" y="1591537"/>
            <a:ext cx="2123634" cy="2864492"/>
            <a:chOff x="0" y="2064706"/>
            <a:chExt cx="2123634" cy="2864492"/>
          </a:xfrm>
        </p:grpSpPr>
        <p:sp>
          <p:nvSpPr>
            <p:cNvPr id="15429" name="Freeform 69"/>
            <p:cNvSpPr>
              <a:spLocks/>
            </p:cNvSpPr>
            <p:nvPr/>
          </p:nvSpPr>
          <p:spPr bwMode="auto">
            <a:xfrm>
              <a:off x="893691" y="2286422"/>
              <a:ext cx="219696" cy="386023"/>
            </a:xfrm>
            <a:custGeom>
              <a:avLst/>
              <a:gdLst/>
              <a:ahLst/>
              <a:cxnLst>
                <a:cxn ang="0">
                  <a:pos x="249" y="0"/>
                </a:cxn>
                <a:cxn ang="0">
                  <a:pos x="0" y="391"/>
                </a:cxn>
              </a:cxnLst>
              <a:rect l="0" t="0" r="r" b="b"/>
              <a:pathLst>
                <a:path w="249" h="391">
                  <a:moveTo>
                    <a:pt x="249" y="0"/>
                  </a:moveTo>
                  <a:lnTo>
                    <a:pt x="0" y="39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8" name="Freeform 68"/>
            <p:cNvSpPr>
              <a:spLocks/>
            </p:cNvSpPr>
            <p:nvPr/>
          </p:nvSpPr>
          <p:spPr bwMode="auto">
            <a:xfrm>
              <a:off x="1320730" y="3488044"/>
              <a:ext cx="276164" cy="436503"/>
            </a:xfrm>
            <a:custGeom>
              <a:avLst/>
              <a:gdLst/>
              <a:ahLst/>
              <a:cxnLst>
                <a:cxn ang="0">
                  <a:pos x="0" y="0"/>
                </a:cxn>
                <a:cxn ang="0">
                  <a:pos x="313" y="441"/>
                </a:cxn>
              </a:cxnLst>
              <a:rect l="0" t="0" r="r" b="b"/>
              <a:pathLst>
                <a:path w="313" h="441">
                  <a:moveTo>
                    <a:pt x="0" y="0"/>
                  </a:moveTo>
                  <a:lnTo>
                    <a:pt x="313" y="44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7" name="Freeform 67"/>
            <p:cNvSpPr>
              <a:spLocks/>
            </p:cNvSpPr>
            <p:nvPr/>
          </p:nvSpPr>
          <p:spPr bwMode="auto">
            <a:xfrm>
              <a:off x="893691" y="3451421"/>
              <a:ext cx="246165" cy="478075"/>
            </a:xfrm>
            <a:custGeom>
              <a:avLst/>
              <a:gdLst/>
              <a:ahLst/>
              <a:cxnLst>
                <a:cxn ang="0">
                  <a:pos x="279" y="0"/>
                </a:cxn>
                <a:cxn ang="0">
                  <a:pos x="0" y="483"/>
                </a:cxn>
              </a:cxnLst>
              <a:rect l="0" t="0" r="r" b="b"/>
              <a:pathLst>
                <a:path w="279" h="483">
                  <a:moveTo>
                    <a:pt x="279" y="0"/>
                  </a:moveTo>
                  <a:lnTo>
                    <a:pt x="0" y="48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6" name="Freeform 66"/>
            <p:cNvSpPr>
              <a:spLocks/>
            </p:cNvSpPr>
            <p:nvPr/>
          </p:nvSpPr>
          <p:spPr bwMode="auto">
            <a:xfrm>
              <a:off x="699583" y="2820916"/>
              <a:ext cx="149111" cy="247451"/>
            </a:xfrm>
            <a:custGeom>
              <a:avLst/>
              <a:gdLst/>
              <a:ahLst/>
              <a:cxnLst>
                <a:cxn ang="0">
                  <a:pos x="169" y="0"/>
                </a:cxn>
                <a:cxn ang="0">
                  <a:pos x="0" y="250"/>
                </a:cxn>
              </a:cxnLst>
              <a:rect l="0" t="0" r="r" b="b"/>
              <a:pathLst>
                <a:path w="169" h="250">
                  <a:moveTo>
                    <a:pt x="169" y="0"/>
                  </a:moveTo>
                  <a:lnTo>
                    <a:pt x="0" y="25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4" name="Freeform 64"/>
            <p:cNvSpPr>
              <a:spLocks/>
            </p:cNvSpPr>
            <p:nvPr/>
          </p:nvSpPr>
          <p:spPr bwMode="auto">
            <a:xfrm>
              <a:off x="981040" y="2841702"/>
              <a:ext cx="218813" cy="415718"/>
            </a:xfrm>
            <a:custGeom>
              <a:avLst/>
              <a:gdLst/>
              <a:ahLst/>
              <a:cxnLst>
                <a:cxn ang="0">
                  <a:pos x="0" y="0"/>
                </a:cxn>
                <a:cxn ang="0">
                  <a:pos x="248" y="420"/>
                </a:cxn>
              </a:cxnLst>
              <a:rect l="0" t="0" r="r" b="b"/>
              <a:pathLst>
                <a:path w="248" h="420">
                  <a:moveTo>
                    <a:pt x="0" y="0"/>
                  </a:moveTo>
                  <a:lnTo>
                    <a:pt x="248" y="42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2" name="Oval 62"/>
            <p:cNvSpPr>
              <a:spLocks noChangeArrowheads="1"/>
            </p:cNvSpPr>
            <p:nvPr/>
          </p:nvSpPr>
          <p:spPr bwMode="auto">
            <a:xfrm>
              <a:off x="1048978" y="2064706"/>
              <a:ext cx="317632" cy="30881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5421" name="Oval 61"/>
            <p:cNvSpPr>
              <a:spLocks noChangeArrowheads="1"/>
            </p:cNvSpPr>
            <p:nvPr/>
          </p:nvSpPr>
          <p:spPr bwMode="auto">
            <a:xfrm>
              <a:off x="760462" y="2601180"/>
              <a:ext cx="317632" cy="30881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5420" name="Text Box 60"/>
            <p:cNvSpPr txBox="1">
              <a:spLocks noChangeArrowheads="1"/>
            </p:cNvSpPr>
            <p:nvPr/>
          </p:nvSpPr>
          <p:spPr bwMode="auto">
            <a:xfrm>
              <a:off x="1484840" y="3889904"/>
              <a:ext cx="249694"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5419" name="AutoShape 59"/>
            <p:cNvSpPr>
              <a:spLocks/>
            </p:cNvSpPr>
            <p:nvPr/>
          </p:nvSpPr>
          <p:spPr bwMode="auto">
            <a:xfrm flipH="1">
              <a:off x="1762769" y="3893863"/>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18" name="Text Box 58"/>
            <p:cNvSpPr txBox="1">
              <a:spLocks noChangeArrowheads="1"/>
            </p:cNvSpPr>
            <p:nvPr/>
          </p:nvSpPr>
          <p:spPr bwMode="auto">
            <a:xfrm>
              <a:off x="1892469" y="4041344"/>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417" name="Text Box 57"/>
            <p:cNvSpPr txBox="1">
              <a:spLocks noChangeArrowheads="1"/>
            </p:cNvSpPr>
            <p:nvPr/>
          </p:nvSpPr>
          <p:spPr bwMode="auto">
            <a:xfrm>
              <a:off x="729581" y="3913659"/>
              <a:ext cx="249694"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5416" name="AutoShape 56"/>
            <p:cNvSpPr>
              <a:spLocks/>
            </p:cNvSpPr>
            <p:nvPr/>
          </p:nvSpPr>
          <p:spPr bwMode="auto">
            <a:xfrm>
              <a:off x="580471" y="3913659"/>
              <a:ext cx="124406" cy="525586"/>
            </a:xfrm>
            <a:prstGeom prst="leftBrace">
              <a:avLst>
                <a:gd name="adj1" fmla="val 3138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15" name="Text Box 55"/>
            <p:cNvSpPr txBox="1">
              <a:spLocks noChangeArrowheads="1"/>
            </p:cNvSpPr>
            <p:nvPr/>
          </p:nvSpPr>
          <p:spPr bwMode="auto">
            <a:xfrm>
              <a:off x="394303" y="4026497"/>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414" name="Text Box 54"/>
            <p:cNvSpPr txBox="1">
              <a:spLocks noChangeArrowheads="1"/>
            </p:cNvSpPr>
            <p:nvPr/>
          </p:nvSpPr>
          <p:spPr bwMode="auto">
            <a:xfrm>
              <a:off x="561942" y="3059459"/>
              <a:ext cx="249694" cy="5453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5413" name="AutoShape 53"/>
            <p:cNvSpPr>
              <a:spLocks/>
            </p:cNvSpPr>
            <p:nvPr/>
          </p:nvSpPr>
          <p:spPr bwMode="auto">
            <a:xfrm>
              <a:off x="420772" y="3059459"/>
              <a:ext cx="125288" cy="524596"/>
            </a:xfrm>
            <a:prstGeom prst="leftBrace">
              <a:avLst>
                <a:gd name="adj1" fmla="val 3110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12" name="Text Box 52"/>
            <p:cNvSpPr txBox="1">
              <a:spLocks noChangeArrowheads="1"/>
            </p:cNvSpPr>
            <p:nvPr/>
          </p:nvSpPr>
          <p:spPr bwMode="auto">
            <a:xfrm>
              <a:off x="0" y="3215848"/>
              <a:ext cx="434007" cy="2131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5411" name="Line 51"/>
            <p:cNvSpPr>
              <a:spLocks noChangeShapeType="1"/>
            </p:cNvSpPr>
            <p:nvPr/>
          </p:nvSpPr>
          <p:spPr bwMode="auto">
            <a:xfrm>
              <a:off x="1311907" y="2322055"/>
              <a:ext cx="211755" cy="31178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10" name="Text Box 50"/>
            <p:cNvSpPr txBox="1">
              <a:spLocks noChangeArrowheads="1"/>
            </p:cNvSpPr>
            <p:nvPr/>
          </p:nvSpPr>
          <p:spPr bwMode="auto">
            <a:xfrm>
              <a:off x="797519" y="2079553"/>
              <a:ext cx="277928" cy="2078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5409" name="Text Box 49"/>
            <p:cNvSpPr txBox="1">
              <a:spLocks noChangeArrowheads="1"/>
            </p:cNvSpPr>
            <p:nvPr/>
          </p:nvSpPr>
          <p:spPr bwMode="auto">
            <a:xfrm>
              <a:off x="580471" y="2559608"/>
              <a:ext cx="179992"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5406" name="Text Box 46"/>
            <p:cNvSpPr txBox="1">
              <a:spLocks noChangeArrowheads="1"/>
            </p:cNvSpPr>
            <p:nvPr/>
          </p:nvSpPr>
          <p:spPr bwMode="auto">
            <a:xfrm>
              <a:off x="888398" y="4620379"/>
              <a:ext cx="794081" cy="3088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插入前</a:t>
              </a:r>
            </a:p>
          </p:txBody>
        </p:sp>
        <p:sp>
          <p:nvSpPr>
            <p:cNvPr id="15404" name="Oval 44"/>
            <p:cNvSpPr>
              <a:spLocks noChangeArrowheads="1"/>
            </p:cNvSpPr>
            <p:nvPr/>
          </p:nvSpPr>
          <p:spPr bwMode="auto">
            <a:xfrm>
              <a:off x="1078095" y="3210899"/>
              <a:ext cx="317632" cy="30782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p>
          </p:txBody>
        </p:sp>
        <p:sp>
          <p:nvSpPr>
            <p:cNvPr id="15403" name="Text Box 43"/>
            <p:cNvSpPr txBox="1">
              <a:spLocks noChangeArrowheads="1"/>
            </p:cNvSpPr>
            <p:nvPr/>
          </p:nvSpPr>
          <p:spPr bwMode="auto">
            <a:xfrm>
              <a:off x="1378081" y="2630874"/>
              <a:ext cx="249694"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δ</a:t>
              </a:r>
            </a:p>
          </p:txBody>
        </p:sp>
        <p:sp>
          <p:nvSpPr>
            <p:cNvPr id="15402" name="AutoShape 42"/>
            <p:cNvSpPr>
              <a:spLocks/>
            </p:cNvSpPr>
            <p:nvPr/>
          </p:nvSpPr>
          <p:spPr bwMode="auto">
            <a:xfrm flipH="1">
              <a:off x="1664832" y="2634833"/>
              <a:ext cx="99701" cy="525586"/>
            </a:xfrm>
            <a:prstGeom prst="leftBrace">
              <a:avLst>
                <a:gd name="adj1" fmla="val 39159"/>
                <a:gd name="adj2" fmla="val 49528"/>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01" name="Text Box 41"/>
            <p:cNvSpPr txBox="1">
              <a:spLocks noChangeArrowheads="1"/>
            </p:cNvSpPr>
            <p:nvPr/>
          </p:nvSpPr>
          <p:spPr bwMode="auto">
            <a:xfrm>
              <a:off x="1801590" y="2782314"/>
              <a:ext cx="322044" cy="273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grpSp>
      <p:grpSp>
        <p:nvGrpSpPr>
          <p:cNvPr id="4" name="组合 88"/>
          <p:cNvGrpSpPr/>
          <p:nvPr/>
        </p:nvGrpSpPr>
        <p:grpSpPr>
          <a:xfrm>
            <a:off x="5944828" y="1470781"/>
            <a:ext cx="3056328" cy="2723553"/>
            <a:chOff x="5659076" y="1943950"/>
            <a:chExt cx="3056328" cy="2723553"/>
          </a:xfrm>
        </p:grpSpPr>
        <p:sp>
          <p:nvSpPr>
            <p:cNvPr id="15442" name="Text Box 82"/>
            <p:cNvSpPr txBox="1">
              <a:spLocks noChangeArrowheads="1"/>
            </p:cNvSpPr>
            <p:nvPr/>
          </p:nvSpPr>
          <p:spPr bwMode="auto">
            <a:xfrm>
              <a:off x="5697897" y="2654629"/>
              <a:ext cx="634382" cy="2533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rPr>
                <a:t>LR</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调整</a:t>
              </a:r>
            </a:p>
          </p:txBody>
        </p:sp>
        <p:sp>
          <p:nvSpPr>
            <p:cNvPr id="15440" name="Freeform 80"/>
            <p:cNvSpPr>
              <a:spLocks/>
            </p:cNvSpPr>
            <p:nvPr/>
          </p:nvSpPr>
          <p:spPr bwMode="auto">
            <a:xfrm>
              <a:off x="7719274" y="2767467"/>
              <a:ext cx="292928" cy="495892"/>
            </a:xfrm>
            <a:custGeom>
              <a:avLst/>
              <a:gdLst/>
              <a:ahLst/>
              <a:cxnLst>
                <a:cxn ang="0">
                  <a:pos x="0" y="0"/>
                </a:cxn>
                <a:cxn ang="0">
                  <a:pos x="332" y="501"/>
                </a:cxn>
              </a:cxnLst>
              <a:rect l="0" t="0" r="r" b="b"/>
              <a:pathLst>
                <a:path w="332" h="501">
                  <a:moveTo>
                    <a:pt x="0" y="0"/>
                  </a:moveTo>
                  <a:lnTo>
                    <a:pt x="332" y="50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9" name="Line 79"/>
            <p:cNvSpPr>
              <a:spLocks noChangeShapeType="1"/>
            </p:cNvSpPr>
            <p:nvPr/>
          </p:nvSpPr>
          <p:spPr bwMode="auto">
            <a:xfrm flipH="1">
              <a:off x="7416641" y="2798151"/>
              <a:ext cx="136758" cy="55429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8" name="Freeform 78"/>
            <p:cNvSpPr>
              <a:spLocks/>
            </p:cNvSpPr>
            <p:nvPr/>
          </p:nvSpPr>
          <p:spPr bwMode="auto">
            <a:xfrm>
              <a:off x="6925193" y="2820916"/>
              <a:ext cx="187050" cy="493912"/>
            </a:xfrm>
            <a:custGeom>
              <a:avLst/>
              <a:gdLst/>
              <a:ahLst/>
              <a:cxnLst>
                <a:cxn ang="0">
                  <a:pos x="0" y="0"/>
                </a:cxn>
                <a:cxn ang="0">
                  <a:pos x="212" y="499"/>
                </a:cxn>
              </a:cxnLst>
              <a:rect l="0" t="0" r="r" b="b"/>
              <a:pathLst>
                <a:path w="212" h="499">
                  <a:moveTo>
                    <a:pt x="0" y="0"/>
                  </a:moveTo>
                  <a:lnTo>
                    <a:pt x="212" y="49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7" name="Line 77"/>
            <p:cNvSpPr>
              <a:spLocks noChangeShapeType="1"/>
            </p:cNvSpPr>
            <p:nvPr/>
          </p:nvSpPr>
          <p:spPr bwMode="auto">
            <a:xfrm flipH="1">
              <a:off x="6874019" y="2278504"/>
              <a:ext cx="198520" cy="33158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6" name="Line 76"/>
            <p:cNvSpPr>
              <a:spLocks noChangeShapeType="1"/>
            </p:cNvSpPr>
            <p:nvPr/>
          </p:nvSpPr>
          <p:spPr bwMode="auto">
            <a:xfrm>
              <a:off x="7320469" y="2278504"/>
              <a:ext cx="224107" cy="3266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5" name="Freeform 65"/>
            <p:cNvSpPr>
              <a:spLocks/>
            </p:cNvSpPr>
            <p:nvPr/>
          </p:nvSpPr>
          <p:spPr bwMode="auto">
            <a:xfrm>
              <a:off x="6548446" y="2798151"/>
              <a:ext cx="224107" cy="560229"/>
            </a:xfrm>
            <a:custGeom>
              <a:avLst/>
              <a:gdLst/>
              <a:ahLst/>
              <a:cxnLst>
                <a:cxn ang="0">
                  <a:pos x="254" y="0"/>
                </a:cxn>
                <a:cxn ang="0">
                  <a:pos x="0" y="567"/>
                </a:cxn>
              </a:cxnLst>
              <a:rect l="0" t="0" r="r" b="b"/>
              <a:pathLst>
                <a:path w="254" h="567">
                  <a:moveTo>
                    <a:pt x="254" y="0"/>
                  </a:moveTo>
                  <a:lnTo>
                    <a:pt x="0" y="567"/>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08" name="Text Box 48"/>
            <p:cNvSpPr txBox="1">
              <a:spLocks noChangeArrowheads="1"/>
            </p:cNvSpPr>
            <p:nvPr/>
          </p:nvSpPr>
          <p:spPr bwMode="auto">
            <a:xfrm>
              <a:off x="6929454" y="4357694"/>
              <a:ext cx="794081" cy="3098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调整后</a:t>
              </a:r>
            </a:p>
          </p:txBody>
        </p:sp>
        <p:sp>
          <p:nvSpPr>
            <p:cNvPr id="15400" name="AutoShape 40"/>
            <p:cNvSpPr>
              <a:spLocks noChangeArrowheads="1"/>
            </p:cNvSpPr>
            <p:nvPr/>
          </p:nvSpPr>
          <p:spPr bwMode="auto">
            <a:xfrm>
              <a:off x="5659076" y="2880305"/>
              <a:ext cx="760553" cy="196971"/>
            </a:xfrm>
            <a:prstGeom prst="rightArrow">
              <a:avLst>
                <a:gd name="adj1" fmla="val 50000"/>
                <a:gd name="adj2" fmla="val 108291"/>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82" name="Oval 22"/>
            <p:cNvSpPr>
              <a:spLocks noChangeArrowheads="1"/>
            </p:cNvSpPr>
            <p:nvPr/>
          </p:nvSpPr>
          <p:spPr bwMode="auto">
            <a:xfrm>
              <a:off x="7030188" y="2032043"/>
              <a:ext cx="317632" cy="30782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p>
          </p:txBody>
        </p:sp>
        <p:sp>
          <p:nvSpPr>
            <p:cNvPr id="15381" name="Oval 21"/>
            <p:cNvSpPr>
              <a:spLocks noChangeArrowheads="1"/>
            </p:cNvSpPr>
            <p:nvPr/>
          </p:nvSpPr>
          <p:spPr bwMode="auto">
            <a:xfrm>
              <a:off x="6679910" y="2574455"/>
              <a:ext cx="317632" cy="30980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5380" name="Text Box 20"/>
            <p:cNvSpPr txBox="1">
              <a:spLocks noChangeArrowheads="1"/>
            </p:cNvSpPr>
            <p:nvPr/>
          </p:nvSpPr>
          <p:spPr bwMode="auto">
            <a:xfrm>
              <a:off x="7262236" y="1943950"/>
              <a:ext cx="277046" cy="2078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5379" name="Text Box 19"/>
            <p:cNvSpPr txBox="1">
              <a:spLocks noChangeArrowheads="1"/>
            </p:cNvSpPr>
            <p:nvPr/>
          </p:nvSpPr>
          <p:spPr bwMode="auto">
            <a:xfrm>
              <a:off x="6485802" y="2431923"/>
              <a:ext cx="304398" cy="2058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5378" name="Oval 18"/>
            <p:cNvSpPr>
              <a:spLocks noChangeArrowheads="1"/>
            </p:cNvSpPr>
            <p:nvPr/>
          </p:nvSpPr>
          <p:spPr bwMode="auto">
            <a:xfrm>
              <a:off x="7469580" y="2568516"/>
              <a:ext cx="317632" cy="30881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5377" name="Text Box 17"/>
            <p:cNvSpPr txBox="1">
              <a:spLocks noChangeArrowheads="1"/>
            </p:cNvSpPr>
            <p:nvPr/>
          </p:nvSpPr>
          <p:spPr bwMode="auto">
            <a:xfrm>
              <a:off x="7795153" y="2590292"/>
              <a:ext cx="305280" cy="203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5376" name="Text Box 16"/>
            <p:cNvSpPr txBox="1">
              <a:spLocks noChangeArrowheads="1"/>
            </p:cNvSpPr>
            <p:nvPr/>
          </p:nvSpPr>
          <p:spPr bwMode="auto">
            <a:xfrm>
              <a:off x="7010777" y="3806761"/>
              <a:ext cx="249694" cy="195981"/>
            </a:xfrm>
            <a:prstGeom prst="rect">
              <a:avLst/>
            </a:prstGeom>
            <a:solidFill>
              <a:srgbClr val="B2B2B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375" name="Text Box 15"/>
            <p:cNvSpPr txBox="1">
              <a:spLocks noChangeArrowheads="1"/>
            </p:cNvSpPr>
            <p:nvPr/>
          </p:nvSpPr>
          <p:spPr bwMode="auto">
            <a:xfrm>
              <a:off x="7346056" y="3291073"/>
              <a:ext cx="249694" cy="5453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5374" name="AutoShape 14"/>
            <p:cNvSpPr>
              <a:spLocks/>
            </p:cNvSpPr>
            <p:nvPr/>
          </p:nvSpPr>
          <p:spPr bwMode="auto">
            <a:xfrm flipH="1">
              <a:off x="7614279" y="3303940"/>
              <a:ext cx="99701" cy="525586"/>
            </a:xfrm>
            <a:prstGeom prst="leftBrace">
              <a:avLst>
                <a:gd name="adj1" fmla="val 39159"/>
                <a:gd name="adj2" fmla="val 5555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73" name="Text Box 13"/>
            <p:cNvSpPr txBox="1">
              <a:spLocks noChangeArrowheads="1"/>
            </p:cNvSpPr>
            <p:nvPr/>
          </p:nvSpPr>
          <p:spPr bwMode="auto">
            <a:xfrm>
              <a:off x="7720156" y="3458350"/>
              <a:ext cx="180874"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372" name="Text Box 12"/>
            <p:cNvSpPr txBox="1">
              <a:spLocks noChangeArrowheads="1"/>
            </p:cNvSpPr>
            <p:nvPr/>
          </p:nvSpPr>
          <p:spPr bwMode="auto">
            <a:xfrm>
              <a:off x="7013424" y="3284144"/>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5371" name="AutoShape 11"/>
            <p:cNvSpPr>
              <a:spLocks/>
            </p:cNvSpPr>
            <p:nvPr/>
          </p:nvSpPr>
          <p:spPr bwMode="auto">
            <a:xfrm>
              <a:off x="6873137" y="3296022"/>
              <a:ext cx="99701" cy="525586"/>
            </a:xfrm>
            <a:prstGeom prst="leftBrace">
              <a:avLst>
                <a:gd name="adj1" fmla="val 39159"/>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70" name="Text Box 10"/>
            <p:cNvSpPr txBox="1">
              <a:spLocks noChangeArrowheads="1"/>
            </p:cNvSpPr>
            <p:nvPr/>
          </p:nvSpPr>
          <p:spPr bwMode="auto">
            <a:xfrm>
              <a:off x="6726673" y="3443503"/>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369" name="Text Box 9"/>
            <p:cNvSpPr txBox="1">
              <a:spLocks noChangeArrowheads="1"/>
            </p:cNvSpPr>
            <p:nvPr/>
          </p:nvSpPr>
          <p:spPr bwMode="auto">
            <a:xfrm>
              <a:off x="6487566" y="3304930"/>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5368" name="AutoShape 8"/>
            <p:cNvSpPr>
              <a:spLocks/>
            </p:cNvSpPr>
            <p:nvPr/>
          </p:nvSpPr>
          <p:spPr bwMode="auto">
            <a:xfrm>
              <a:off x="6326986" y="3320767"/>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67" name="Text Box 7"/>
            <p:cNvSpPr txBox="1">
              <a:spLocks noChangeArrowheads="1"/>
            </p:cNvSpPr>
            <p:nvPr/>
          </p:nvSpPr>
          <p:spPr bwMode="auto">
            <a:xfrm>
              <a:off x="6027000" y="3462309"/>
              <a:ext cx="359101" cy="222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5366" name="Text Box 6"/>
            <p:cNvSpPr txBox="1">
              <a:spLocks noChangeArrowheads="1"/>
            </p:cNvSpPr>
            <p:nvPr/>
          </p:nvSpPr>
          <p:spPr bwMode="auto">
            <a:xfrm>
              <a:off x="7913382" y="3236634"/>
              <a:ext cx="249694" cy="6493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δ</a:t>
              </a:r>
            </a:p>
          </p:txBody>
        </p:sp>
        <p:sp>
          <p:nvSpPr>
            <p:cNvPr id="15365" name="AutoShape 5"/>
            <p:cNvSpPr>
              <a:spLocks/>
            </p:cNvSpPr>
            <p:nvPr/>
          </p:nvSpPr>
          <p:spPr bwMode="auto">
            <a:xfrm flipH="1">
              <a:off x="8193958" y="3251481"/>
              <a:ext cx="99701" cy="605760"/>
            </a:xfrm>
            <a:prstGeom prst="leftBrace">
              <a:avLst>
                <a:gd name="adj1" fmla="val 4513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64" name="Text Box 4"/>
            <p:cNvSpPr txBox="1">
              <a:spLocks noChangeArrowheads="1"/>
            </p:cNvSpPr>
            <p:nvPr/>
          </p:nvSpPr>
          <p:spPr bwMode="auto">
            <a:xfrm>
              <a:off x="8343951" y="3506850"/>
              <a:ext cx="371453" cy="2553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grpSp>
      <p:grpSp>
        <p:nvGrpSpPr>
          <p:cNvPr id="5" name="组合 89"/>
          <p:cNvGrpSpPr/>
          <p:nvPr/>
        </p:nvGrpSpPr>
        <p:grpSpPr>
          <a:xfrm>
            <a:off x="2600568" y="1214422"/>
            <a:ext cx="3114440" cy="3241607"/>
            <a:chOff x="2214546" y="1687591"/>
            <a:chExt cx="3114440" cy="3241607"/>
          </a:xfrm>
        </p:grpSpPr>
        <p:sp>
          <p:nvSpPr>
            <p:cNvPr id="15443" name="Text Box 83"/>
            <p:cNvSpPr txBox="1">
              <a:spLocks noChangeArrowheads="1"/>
            </p:cNvSpPr>
            <p:nvPr/>
          </p:nvSpPr>
          <p:spPr bwMode="auto">
            <a:xfrm>
              <a:off x="2214546" y="2614047"/>
              <a:ext cx="1143008" cy="251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插入一结点</a:t>
              </a:r>
            </a:p>
          </p:txBody>
        </p:sp>
        <p:sp>
          <p:nvSpPr>
            <p:cNvPr id="15441" name="Freeform 81"/>
            <p:cNvSpPr>
              <a:spLocks/>
            </p:cNvSpPr>
            <p:nvPr/>
          </p:nvSpPr>
          <p:spPr bwMode="auto">
            <a:xfrm>
              <a:off x="3890817" y="1687591"/>
              <a:ext cx="502035" cy="1489654"/>
            </a:xfrm>
            <a:custGeom>
              <a:avLst/>
              <a:gdLst/>
              <a:ahLst/>
              <a:cxnLst>
                <a:cxn ang="0">
                  <a:pos x="569" y="1506"/>
                </a:cxn>
                <a:cxn ang="0">
                  <a:pos x="569" y="1229"/>
                </a:cxn>
                <a:cxn ang="0">
                  <a:pos x="479" y="1004"/>
                </a:cxn>
                <a:cxn ang="0">
                  <a:pos x="284" y="801"/>
                </a:cxn>
                <a:cxn ang="0">
                  <a:pos x="134" y="524"/>
                </a:cxn>
                <a:cxn ang="0">
                  <a:pos x="0" y="0"/>
                </a:cxn>
              </a:cxnLst>
              <a:rect l="0" t="0" r="r" b="b"/>
              <a:pathLst>
                <a:path w="569" h="1506">
                  <a:moveTo>
                    <a:pt x="569" y="1506"/>
                  </a:moveTo>
                  <a:lnTo>
                    <a:pt x="569" y="1229"/>
                  </a:lnTo>
                  <a:cubicBezTo>
                    <a:pt x="554" y="1145"/>
                    <a:pt x="526" y="1075"/>
                    <a:pt x="479" y="1004"/>
                  </a:cubicBezTo>
                  <a:cubicBezTo>
                    <a:pt x="432" y="933"/>
                    <a:pt x="345" y="881"/>
                    <a:pt x="284" y="801"/>
                  </a:cubicBezTo>
                  <a:lnTo>
                    <a:pt x="134" y="524"/>
                  </a:lnTo>
                  <a:lnTo>
                    <a:pt x="0" y="0"/>
                  </a:lnTo>
                </a:path>
              </a:pathLst>
            </a:custGeom>
            <a:noFill/>
            <a:ln w="28575">
              <a:solidFill>
                <a:srgbClr val="FF00FF"/>
              </a:solidFill>
              <a:round/>
              <a:headEnd/>
              <a:tailEnd type="arrow"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5" name="Freeform 75"/>
            <p:cNvSpPr>
              <a:spLocks/>
            </p:cNvSpPr>
            <p:nvPr/>
          </p:nvSpPr>
          <p:spPr bwMode="auto">
            <a:xfrm>
              <a:off x="4059339" y="3420737"/>
              <a:ext cx="247930" cy="498861"/>
            </a:xfrm>
            <a:custGeom>
              <a:avLst/>
              <a:gdLst/>
              <a:ahLst/>
              <a:cxnLst>
                <a:cxn ang="0">
                  <a:pos x="281" y="0"/>
                </a:cxn>
                <a:cxn ang="0">
                  <a:pos x="0" y="504"/>
                </a:cxn>
              </a:cxnLst>
              <a:rect l="0" t="0" r="r" b="b"/>
              <a:pathLst>
                <a:path w="281" h="504">
                  <a:moveTo>
                    <a:pt x="281" y="0"/>
                  </a:moveTo>
                  <a:lnTo>
                    <a:pt x="0" y="504"/>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4" name="Line 74"/>
            <p:cNvSpPr>
              <a:spLocks noChangeShapeType="1"/>
            </p:cNvSpPr>
            <p:nvPr/>
          </p:nvSpPr>
          <p:spPr bwMode="auto">
            <a:xfrm>
              <a:off x="3951697" y="2794192"/>
              <a:ext cx="366159" cy="439473"/>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3" name="Freeform 73"/>
            <p:cNvSpPr>
              <a:spLocks/>
            </p:cNvSpPr>
            <p:nvPr/>
          </p:nvSpPr>
          <p:spPr bwMode="auto">
            <a:xfrm>
              <a:off x="3916404" y="2292361"/>
              <a:ext cx="239107" cy="320696"/>
            </a:xfrm>
            <a:custGeom>
              <a:avLst/>
              <a:gdLst/>
              <a:ahLst/>
              <a:cxnLst>
                <a:cxn ang="0">
                  <a:pos x="271" y="0"/>
                </a:cxn>
                <a:cxn ang="0">
                  <a:pos x="0" y="323"/>
                </a:cxn>
              </a:cxnLst>
              <a:rect l="0" t="0" r="r" b="b"/>
              <a:pathLst>
                <a:path w="271" h="323">
                  <a:moveTo>
                    <a:pt x="271" y="0"/>
                  </a:moveTo>
                  <a:lnTo>
                    <a:pt x="0" y="323"/>
                  </a:lnTo>
                </a:path>
              </a:pathLst>
            </a:cu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2" name="Freeform 72"/>
            <p:cNvSpPr>
              <a:spLocks/>
            </p:cNvSpPr>
            <p:nvPr/>
          </p:nvSpPr>
          <p:spPr bwMode="auto">
            <a:xfrm>
              <a:off x="4376089" y="2304239"/>
              <a:ext cx="275281" cy="308819"/>
            </a:xfrm>
            <a:custGeom>
              <a:avLst/>
              <a:gdLst/>
              <a:ahLst/>
              <a:cxnLst>
                <a:cxn ang="0">
                  <a:pos x="0" y="0"/>
                </a:cxn>
                <a:cxn ang="0">
                  <a:pos x="312" y="311"/>
                </a:cxn>
              </a:cxnLst>
              <a:rect l="0" t="0" r="r" b="b"/>
              <a:pathLst>
                <a:path w="312" h="311">
                  <a:moveTo>
                    <a:pt x="0" y="0"/>
                  </a:moveTo>
                  <a:lnTo>
                    <a:pt x="312" y="31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1" name="Freeform 71"/>
            <p:cNvSpPr>
              <a:spLocks/>
            </p:cNvSpPr>
            <p:nvPr/>
          </p:nvSpPr>
          <p:spPr bwMode="auto">
            <a:xfrm>
              <a:off x="4526082" y="3456370"/>
              <a:ext cx="316750" cy="484014"/>
            </a:xfrm>
            <a:custGeom>
              <a:avLst/>
              <a:gdLst/>
              <a:ahLst/>
              <a:cxnLst>
                <a:cxn ang="0">
                  <a:pos x="0" y="0"/>
                </a:cxn>
                <a:cxn ang="0">
                  <a:pos x="359" y="489"/>
                </a:cxn>
              </a:cxnLst>
              <a:rect l="0" t="0" r="r" b="b"/>
              <a:pathLst>
                <a:path w="359" h="489">
                  <a:moveTo>
                    <a:pt x="0" y="0"/>
                  </a:moveTo>
                  <a:lnTo>
                    <a:pt x="359" y="48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0" name="Freeform 70"/>
            <p:cNvSpPr>
              <a:spLocks/>
            </p:cNvSpPr>
            <p:nvPr/>
          </p:nvSpPr>
          <p:spPr bwMode="auto">
            <a:xfrm>
              <a:off x="3711708" y="2840712"/>
              <a:ext cx="117347" cy="222706"/>
            </a:xfrm>
            <a:custGeom>
              <a:avLst/>
              <a:gdLst/>
              <a:ahLst/>
              <a:cxnLst>
                <a:cxn ang="0">
                  <a:pos x="133" y="0"/>
                </a:cxn>
                <a:cxn ang="0">
                  <a:pos x="0" y="225"/>
                </a:cxn>
              </a:cxnLst>
              <a:rect l="0" t="0" r="r" b="b"/>
              <a:pathLst>
                <a:path w="133" h="225">
                  <a:moveTo>
                    <a:pt x="133" y="0"/>
                  </a:moveTo>
                  <a:lnTo>
                    <a:pt x="0" y="22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3" name="AutoShape 63"/>
            <p:cNvSpPr>
              <a:spLocks noChangeArrowheads="1"/>
            </p:cNvSpPr>
            <p:nvPr/>
          </p:nvSpPr>
          <p:spPr bwMode="auto">
            <a:xfrm>
              <a:off x="2317714" y="2921876"/>
              <a:ext cx="952897" cy="195981"/>
            </a:xfrm>
            <a:prstGeom prst="rightArrow">
              <a:avLst>
                <a:gd name="adj1" fmla="val 50000"/>
                <a:gd name="adj2" fmla="val 136364"/>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07" name="Text Box 47"/>
            <p:cNvSpPr txBox="1">
              <a:spLocks noChangeArrowheads="1"/>
            </p:cNvSpPr>
            <p:nvPr/>
          </p:nvSpPr>
          <p:spPr bwMode="auto">
            <a:xfrm>
              <a:off x="4054045" y="4620379"/>
              <a:ext cx="793198" cy="3088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插入后</a:t>
              </a:r>
            </a:p>
          </p:txBody>
        </p:sp>
        <p:sp>
          <p:nvSpPr>
            <p:cNvPr id="15405" name="Text Box 45"/>
            <p:cNvSpPr txBox="1">
              <a:spLocks noChangeArrowheads="1"/>
            </p:cNvSpPr>
            <p:nvPr/>
          </p:nvSpPr>
          <p:spPr bwMode="auto">
            <a:xfrm>
              <a:off x="3979048" y="4373918"/>
              <a:ext cx="249694" cy="195981"/>
            </a:xfrm>
            <a:prstGeom prst="rect">
              <a:avLst/>
            </a:prstGeom>
            <a:solidFill>
              <a:srgbClr val="B2B2B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399" name="Oval 39"/>
            <p:cNvSpPr>
              <a:spLocks noChangeArrowheads="1"/>
            </p:cNvSpPr>
            <p:nvPr/>
          </p:nvSpPr>
          <p:spPr bwMode="auto">
            <a:xfrm>
              <a:off x="4113160" y="2046890"/>
              <a:ext cx="317632" cy="30782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5398" name="Oval 38"/>
            <p:cNvSpPr>
              <a:spLocks noChangeArrowheads="1"/>
            </p:cNvSpPr>
            <p:nvPr/>
          </p:nvSpPr>
          <p:spPr bwMode="auto">
            <a:xfrm>
              <a:off x="3723178" y="2559608"/>
              <a:ext cx="317632" cy="30980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5397" name="Text Box 37"/>
            <p:cNvSpPr txBox="1">
              <a:spLocks noChangeArrowheads="1"/>
            </p:cNvSpPr>
            <p:nvPr/>
          </p:nvSpPr>
          <p:spPr bwMode="auto">
            <a:xfrm>
              <a:off x="4688427" y="3873078"/>
              <a:ext cx="249694" cy="5453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5396" name="AutoShape 36"/>
            <p:cNvSpPr>
              <a:spLocks/>
            </p:cNvSpPr>
            <p:nvPr/>
          </p:nvSpPr>
          <p:spPr bwMode="auto">
            <a:xfrm flipH="1">
              <a:off x="4961944" y="3885945"/>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95" name="Text Box 35"/>
            <p:cNvSpPr txBox="1">
              <a:spLocks noChangeArrowheads="1"/>
            </p:cNvSpPr>
            <p:nvPr/>
          </p:nvSpPr>
          <p:spPr bwMode="auto">
            <a:xfrm>
              <a:off x="5103114" y="4043324"/>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394" name="Text Box 34"/>
            <p:cNvSpPr txBox="1">
              <a:spLocks noChangeArrowheads="1"/>
            </p:cNvSpPr>
            <p:nvPr/>
          </p:nvSpPr>
          <p:spPr bwMode="auto">
            <a:xfrm>
              <a:off x="3978166" y="3851302"/>
              <a:ext cx="249694"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5393" name="AutoShape 33"/>
            <p:cNvSpPr>
              <a:spLocks/>
            </p:cNvSpPr>
            <p:nvPr/>
          </p:nvSpPr>
          <p:spPr bwMode="auto">
            <a:xfrm>
              <a:off x="3821115" y="3871098"/>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92" name="Text Box 32"/>
            <p:cNvSpPr txBox="1">
              <a:spLocks noChangeArrowheads="1"/>
            </p:cNvSpPr>
            <p:nvPr/>
          </p:nvSpPr>
          <p:spPr bwMode="auto">
            <a:xfrm>
              <a:off x="3627006" y="4013630"/>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391" name="Text Box 31"/>
            <p:cNvSpPr txBox="1">
              <a:spLocks noChangeArrowheads="1"/>
            </p:cNvSpPr>
            <p:nvPr/>
          </p:nvSpPr>
          <p:spPr bwMode="auto">
            <a:xfrm>
              <a:off x="3626124" y="3040653"/>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5390" name="AutoShape 30"/>
            <p:cNvSpPr>
              <a:spLocks/>
            </p:cNvSpPr>
            <p:nvPr/>
          </p:nvSpPr>
          <p:spPr bwMode="auto">
            <a:xfrm>
              <a:off x="3478778" y="3051541"/>
              <a:ext cx="124406" cy="524596"/>
            </a:xfrm>
            <a:prstGeom prst="leftBrace">
              <a:avLst>
                <a:gd name="adj1" fmla="val 31324"/>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89" name="Text Box 29"/>
            <p:cNvSpPr txBox="1">
              <a:spLocks noChangeArrowheads="1"/>
            </p:cNvSpPr>
            <p:nvPr/>
          </p:nvSpPr>
          <p:spPr bwMode="auto">
            <a:xfrm>
              <a:off x="3141734" y="3198031"/>
              <a:ext cx="357336" cy="222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5388" name="Text Box 28"/>
            <p:cNvSpPr txBox="1">
              <a:spLocks noChangeArrowheads="1"/>
            </p:cNvSpPr>
            <p:nvPr/>
          </p:nvSpPr>
          <p:spPr bwMode="auto">
            <a:xfrm>
              <a:off x="4356678" y="1997400"/>
              <a:ext cx="277928" cy="2088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5387" name="Text Box 27"/>
            <p:cNvSpPr txBox="1">
              <a:spLocks noChangeArrowheads="1"/>
            </p:cNvSpPr>
            <p:nvPr/>
          </p:nvSpPr>
          <p:spPr bwMode="auto">
            <a:xfrm>
              <a:off x="3450544" y="2491312"/>
              <a:ext cx="303515" cy="204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5386" name="Oval 26"/>
            <p:cNvSpPr>
              <a:spLocks noChangeArrowheads="1"/>
            </p:cNvSpPr>
            <p:nvPr/>
          </p:nvSpPr>
          <p:spPr bwMode="auto">
            <a:xfrm>
              <a:off x="4248153" y="3192093"/>
              <a:ext cx="317632" cy="308819"/>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p>
          </p:txBody>
        </p:sp>
        <p:sp>
          <p:nvSpPr>
            <p:cNvPr id="15385" name="Text Box 25"/>
            <p:cNvSpPr txBox="1">
              <a:spLocks noChangeArrowheads="1"/>
            </p:cNvSpPr>
            <p:nvPr/>
          </p:nvSpPr>
          <p:spPr bwMode="auto">
            <a:xfrm>
              <a:off x="4584314" y="2598210"/>
              <a:ext cx="249694" cy="5998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δ</a:t>
              </a:r>
            </a:p>
          </p:txBody>
        </p:sp>
        <p:sp>
          <p:nvSpPr>
            <p:cNvPr id="15384" name="AutoShape 24"/>
            <p:cNvSpPr>
              <a:spLocks/>
            </p:cNvSpPr>
            <p:nvPr/>
          </p:nvSpPr>
          <p:spPr bwMode="auto">
            <a:xfrm flipH="1">
              <a:off x="4856949" y="2607119"/>
              <a:ext cx="99701" cy="570127"/>
            </a:xfrm>
            <a:prstGeom prst="leftBrace">
              <a:avLst>
                <a:gd name="adj1" fmla="val 4247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83" name="Text Box 23"/>
            <p:cNvSpPr txBox="1">
              <a:spLocks noChangeArrowheads="1"/>
            </p:cNvSpPr>
            <p:nvPr/>
          </p:nvSpPr>
          <p:spPr bwMode="auto">
            <a:xfrm>
              <a:off x="5006942" y="2765487"/>
              <a:ext cx="322044" cy="242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5363" name="Text Box 3"/>
            <p:cNvSpPr txBox="1">
              <a:spLocks noChangeArrowheads="1"/>
            </p:cNvSpPr>
            <p:nvPr/>
          </p:nvSpPr>
          <p:spPr bwMode="auto">
            <a:xfrm>
              <a:off x="3841408" y="2295331"/>
              <a:ext cx="179992"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a:t>
              </a:r>
            </a:p>
          </p:txBody>
        </p:sp>
        <p:sp>
          <p:nvSpPr>
            <p:cNvPr id="15362" name="Text Box 2"/>
            <p:cNvSpPr txBox="1">
              <a:spLocks noChangeArrowheads="1"/>
            </p:cNvSpPr>
            <p:nvPr/>
          </p:nvSpPr>
          <p:spPr bwMode="auto">
            <a:xfrm>
              <a:off x="4158158" y="2820916"/>
              <a:ext cx="180874"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p>
          </p:txBody>
        </p:sp>
      </p:grpSp>
      <p:sp>
        <p:nvSpPr>
          <p:cNvPr id="92" name="TextBox 91"/>
          <p:cNvSpPr txBox="1"/>
          <p:nvPr/>
        </p:nvSpPr>
        <p:spPr>
          <a:xfrm>
            <a:off x="1357290" y="4929198"/>
            <a:ext cx="642942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微软雅黑" pitchFamily="34" charset="-122"/>
                <a:cs typeface="Consolas" pitchFamily="49" charset="0"/>
              </a:rPr>
              <a:t>LR</a:t>
            </a:r>
            <a:r>
              <a:rPr lang="zh-CN" altLang="en-US" sz="2000" smtClean="0">
                <a:solidFill>
                  <a:srgbClr val="FF0000"/>
                </a:solidFill>
                <a:latin typeface="Consolas" pitchFamily="49" charset="0"/>
                <a:ea typeface="微软雅黑" pitchFamily="34" charset="-122"/>
                <a:cs typeface="Consolas" pitchFamily="49" charset="0"/>
              </a:rPr>
              <a:t>双旋转</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的左子树</a:t>
            </a:r>
            <a:r>
              <a:rPr lang="en-US" altLang="zh-CN" sz="2000" smtClean="0">
                <a:solidFill>
                  <a:srgbClr val="0000FF"/>
                </a:solidFill>
                <a:latin typeface="Consolas" pitchFamily="49" charset="0"/>
                <a:ea typeface="仿宋" pitchFamily="49" charset="-122"/>
                <a:cs typeface="Consolas" pitchFamily="49" charset="0"/>
              </a:rPr>
              <a:t>B</a:t>
            </a:r>
            <a:r>
              <a:rPr lang="zh-CN" altLang="en-US" sz="2000" smtClean="0">
                <a:solidFill>
                  <a:srgbClr val="0000FF"/>
                </a:solidFill>
                <a:latin typeface="Consolas" pitchFamily="49" charset="0"/>
                <a:ea typeface="仿宋" pitchFamily="49" charset="-122"/>
                <a:cs typeface="Consolas" pitchFamily="49" charset="0"/>
              </a:rPr>
              <a:t>先左旋转，再按根结点</a:t>
            </a:r>
            <a:r>
              <a:rPr lang="en-US" altLang="zh-CN" sz="2000"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右旋转！</a:t>
            </a:r>
          </a:p>
        </p:txBody>
      </p:sp>
      <p:sp>
        <p:nvSpPr>
          <p:cNvPr id="98" name="灯片编号占位符 97"/>
          <p:cNvSpPr>
            <a:spLocks noGrp="1"/>
          </p:cNvSpPr>
          <p:nvPr>
            <p:ph type="sldNum" sz="quarter" idx="12"/>
          </p:nvPr>
        </p:nvSpPr>
        <p:spPr/>
        <p:txBody>
          <a:bodyPr/>
          <a:lstStyle/>
          <a:p>
            <a:fld id="{7AF016A1-9F15-429F-9EFD-84004B73C732}" type="slidenum">
              <a:rPr lang="en-US" altLang="zh-CN" smtClean="0"/>
              <a:pPr/>
              <a:t>66</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264320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对应的</a:t>
            </a:r>
            <a:r>
              <a:rPr lang="en-US" altLang="zh-CN" sz="2000" smtClean="0">
                <a:solidFill>
                  <a:srgbClr val="0000FF"/>
                </a:solidFill>
                <a:latin typeface="Consolas" pitchFamily="49" charset="0"/>
                <a:ea typeface="仿宋" pitchFamily="49" charset="-122"/>
                <a:cs typeface="Consolas" pitchFamily="49" charset="0"/>
              </a:rPr>
              <a:t>LR</a:t>
            </a:r>
            <a:r>
              <a:rPr lang="zh-CN" altLang="zh-CN" sz="2000" smtClean="0">
                <a:solidFill>
                  <a:srgbClr val="0000FF"/>
                </a:solidFill>
                <a:latin typeface="Consolas" pitchFamily="49" charset="0"/>
                <a:ea typeface="仿宋" pitchFamily="49" charset="-122"/>
                <a:cs typeface="Consolas" pitchFamily="49" charset="0"/>
              </a:rPr>
              <a:t>型调整算法</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28596" y="1071546"/>
            <a:ext cx="8001056" cy="173942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AVLNode* </a:t>
            </a:r>
            <a:r>
              <a:rPr lang="en-US" altLang="zh-CN" sz="1800" smtClean="0">
                <a:solidFill>
                  <a:srgbClr val="FF0000"/>
                </a:solidFill>
                <a:latin typeface="Consolas" pitchFamily="49" charset="0"/>
                <a:ea typeface="仿宋" pitchFamily="49" charset="-122"/>
                <a:cs typeface="Consolas" pitchFamily="49" charset="0"/>
              </a:rPr>
              <a:t>LR</a:t>
            </a:r>
            <a:r>
              <a:rPr lang="en-US" altLang="zh-CN" sz="1800" smtClean="0">
                <a:solidFill>
                  <a:srgbClr val="0000FF"/>
                </a:solidFill>
                <a:latin typeface="Consolas" pitchFamily="49" charset="0"/>
                <a:ea typeface="仿宋" pitchFamily="49" charset="-122"/>
                <a:cs typeface="Consolas" pitchFamily="49" charset="0"/>
              </a:rPr>
              <a:t>(AVLNode* a)			</a:t>
            </a:r>
            <a:r>
              <a:rPr lang="en-US" altLang="zh-CN" sz="1800" smtClean="0">
                <a:solidFill>
                  <a:schemeClr val="bg1">
                    <a:lumMod val="50000"/>
                  </a:schemeClr>
                </a:solidFill>
                <a:latin typeface="Consolas" pitchFamily="49" charset="0"/>
                <a:ea typeface="仿宋" pitchFamily="49" charset="-122"/>
                <a:cs typeface="Consolas" pitchFamily="49" charset="0"/>
              </a:rPr>
              <a:t>//LR</a:t>
            </a:r>
            <a:r>
              <a:rPr lang="zh-CN" altLang="zh-CN" sz="1800" smtClean="0">
                <a:solidFill>
                  <a:schemeClr val="bg1">
                    <a:lumMod val="50000"/>
                  </a:schemeClr>
                </a:solidFill>
                <a:latin typeface="Consolas" pitchFamily="49" charset="0"/>
                <a:ea typeface="仿宋" pitchFamily="49" charset="-122"/>
                <a:cs typeface="Consolas" pitchFamily="49" charset="0"/>
              </a:rPr>
              <a:t>型调整</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AVLNode* b=a-&gt;lchild;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a-&gt;lchild=</a:t>
            </a:r>
            <a:r>
              <a:rPr lang="en-US" altLang="zh-CN" sz="1800" smtClean="0">
                <a:solidFill>
                  <a:srgbClr val="FF0000"/>
                </a:solidFill>
                <a:latin typeface="Consolas" pitchFamily="49" charset="0"/>
                <a:ea typeface="仿宋" pitchFamily="49" charset="-122"/>
                <a:cs typeface="Consolas" pitchFamily="49" charset="0"/>
              </a:rPr>
              <a:t>left_rotate</a:t>
            </a:r>
            <a:r>
              <a:rPr lang="en-US" altLang="zh-CN" sz="1800" smtClean="0">
                <a:solidFill>
                  <a:srgbClr val="0000FF"/>
                </a:solidFill>
                <a:latin typeface="Consolas" pitchFamily="49" charset="0"/>
                <a:ea typeface="仿宋" pitchFamily="49" charset="-122"/>
                <a:cs typeface="Consolas" pitchFamily="49" charset="0"/>
              </a:rPr>
              <a:t>(b);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结点</a:t>
            </a:r>
            <a:r>
              <a:rPr lang="en-US" altLang="zh-CN" sz="1800" smtClean="0">
                <a:solidFill>
                  <a:schemeClr val="bg1">
                    <a:lumMod val="50000"/>
                  </a:schemeClr>
                </a:solidFill>
                <a:latin typeface="Consolas" pitchFamily="49" charset="0"/>
                <a:ea typeface="仿宋" pitchFamily="49" charset="-122"/>
                <a:cs typeface="Consolas" pitchFamily="49" charset="0"/>
              </a:rPr>
              <a:t>b</a:t>
            </a:r>
            <a:r>
              <a:rPr lang="zh-CN" altLang="zh-CN" sz="1800" smtClean="0">
                <a:solidFill>
                  <a:schemeClr val="bg1">
                    <a:lumMod val="50000"/>
                  </a:schemeClr>
                </a:solidFill>
                <a:latin typeface="Consolas" pitchFamily="49" charset="0"/>
                <a:ea typeface="仿宋" pitchFamily="49" charset="-122"/>
                <a:cs typeface="Consolas" pitchFamily="49" charset="0"/>
              </a:rPr>
              <a:t>左旋</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right_rotate</a:t>
            </a:r>
            <a:r>
              <a:rPr lang="en-US" altLang="zh-CN" sz="1800" smtClean="0">
                <a:solidFill>
                  <a:srgbClr val="0000FF"/>
                </a:solidFill>
                <a:latin typeface="Consolas" pitchFamily="49" charset="0"/>
                <a:ea typeface="仿宋" pitchFamily="49" charset="-122"/>
                <a:cs typeface="Consolas" pitchFamily="49" charset="0"/>
              </a:rPr>
              <a:t>(a);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结点</a:t>
            </a:r>
            <a:r>
              <a:rPr lang="en-US" altLang="zh-CN" sz="1800" smtClean="0">
                <a:solidFill>
                  <a:schemeClr val="bg1">
                    <a:lumMod val="50000"/>
                  </a:schemeClr>
                </a:solidFill>
                <a:latin typeface="Consolas" pitchFamily="49" charset="0"/>
                <a:ea typeface="仿宋" pitchFamily="49" charset="-122"/>
                <a:cs typeface="Consolas" pitchFamily="49" charset="0"/>
              </a:rPr>
              <a:t>a</a:t>
            </a:r>
            <a:r>
              <a:rPr lang="zh-CN" altLang="zh-CN" sz="1800" smtClean="0">
                <a:solidFill>
                  <a:schemeClr val="bg1">
                    <a:lumMod val="50000"/>
                  </a:schemeClr>
                </a:solidFill>
                <a:latin typeface="Consolas" pitchFamily="49" charset="0"/>
                <a:ea typeface="仿宋" pitchFamily="49" charset="-122"/>
                <a:cs typeface="Consolas" pitchFamily="49" charset="0"/>
              </a:rPr>
              <a:t>右旋</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6"/>
          <p:cNvGrpSpPr/>
          <p:nvPr/>
        </p:nvGrpSpPr>
        <p:grpSpPr>
          <a:xfrm>
            <a:off x="714348" y="3000372"/>
            <a:ext cx="6286544" cy="2739450"/>
            <a:chOff x="1928794" y="1357280"/>
            <a:chExt cx="6286544" cy="2739450"/>
          </a:xfrm>
        </p:grpSpPr>
        <p:sp>
          <p:nvSpPr>
            <p:cNvPr id="8" name="Freeform 80"/>
            <p:cNvSpPr>
              <a:spLocks/>
            </p:cNvSpPr>
            <p:nvPr/>
          </p:nvSpPr>
          <p:spPr bwMode="auto">
            <a:xfrm>
              <a:off x="7219208" y="2294298"/>
              <a:ext cx="292928" cy="495892"/>
            </a:xfrm>
            <a:custGeom>
              <a:avLst/>
              <a:gdLst/>
              <a:ahLst/>
              <a:cxnLst>
                <a:cxn ang="0">
                  <a:pos x="0" y="0"/>
                </a:cxn>
                <a:cxn ang="0">
                  <a:pos x="332" y="501"/>
                </a:cxn>
              </a:cxnLst>
              <a:rect l="0" t="0" r="r" b="b"/>
              <a:pathLst>
                <a:path w="332" h="501">
                  <a:moveTo>
                    <a:pt x="0" y="0"/>
                  </a:moveTo>
                  <a:lnTo>
                    <a:pt x="332" y="50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 name="Line 79"/>
            <p:cNvSpPr>
              <a:spLocks noChangeShapeType="1"/>
            </p:cNvSpPr>
            <p:nvPr/>
          </p:nvSpPr>
          <p:spPr bwMode="auto">
            <a:xfrm flipH="1">
              <a:off x="6916575" y="2324982"/>
              <a:ext cx="136758" cy="55429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Freeform 78"/>
            <p:cNvSpPr>
              <a:spLocks/>
            </p:cNvSpPr>
            <p:nvPr/>
          </p:nvSpPr>
          <p:spPr bwMode="auto">
            <a:xfrm>
              <a:off x="6425127" y="2347747"/>
              <a:ext cx="187050" cy="493912"/>
            </a:xfrm>
            <a:custGeom>
              <a:avLst/>
              <a:gdLst/>
              <a:ahLst/>
              <a:cxnLst>
                <a:cxn ang="0">
                  <a:pos x="0" y="0"/>
                </a:cxn>
                <a:cxn ang="0">
                  <a:pos x="212" y="499"/>
                </a:cxn>
              </a:cxnLst>
              <a:rect l="0" t="0" r="r" b="b"/>
              <a:pathLst>
                <a:path w="212" h="499">
                  <a:moveTo>
                    <a:pt x="0" y="0"/>
                  </a:moveTo>
                  <a:lnTo>
                    <a:pt x="212" y="49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 name="Line 77"/>
            <p:cNvSpPr>
              <a:spLocks noChangeShapeType="1"/>
            </p:cNvSpPr>
            <p:nvPr/>
          </p:nvSpPr>
          <p:spPr bwMode="auto">
            <a:xfrm flipH="1">
              <a:off x="6373953" y="1805335"/>
              <a:ext cx="198520" cy="33158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Line 76"/>
            <p:cNvSpPr>
              <a:spLocks noChangeShapeType="1"/>
            </p:cNvSpPr>
            <p:nvPr/>
          </p:nvSpPr>
          <p:spPr bwMode="auto">
            <a:xfrm>
              <a:off x="6820403" y="1805335"/>
              <a:ext cx="224107" cy="3266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Freeform 65"/>
            <p:cNvSpPr>
              <a:spLocks/>
            </p:cNvSpPr>
            <p:nvPr/>
          </p:nvSpPr>
          <p:spPr bwMode="auto">
            <a:xfrm>
              <a:off x="6048380" y="2324982"/>
              <a:ext cx="224107" cy="560229"/>
            </a:xfrm>
            <a:custGeom>
              <a:avLst/>
              <a:gdLst/>
              <a:ahLst/>
              <a:cxnLst>
                <a:cxn ang="0">
                  <a:pos x="254" y="0"/>
                </a:cxn>
                <a:cxn ang="0">
                  <a:pos x="0" y="567"/>
                </a:cxn>
              </a:cxnLst>
              <a:rect l="0" t="0" r="r" b="b"/>
              <a:pathLst>
                <a:path w="254" h="567">
                  <a:moveTo>
                    <a:pt x="254" y="0"/>
                  </a:moveTo>
                  <a:lnTo>
                    <a:pt x="0" y="567"/>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Text Box 48"/>
            <p:cNvSpPr txBox="1">
              <a:spLocks noChangeArrowheads="1"/>
            </p:cNvSpPr>
            <p:nvPr/>
          </p:nvSpPr>
          <p:spPr bwMode="auto">
            <a:xfrm>
              <a:off x="4500562" y="2357412"/>
              <a:ext cx="794081" cy="3098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LR</a:t>
              </a: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调整</a:t>
              </a:r>
            </a:p>
          </p:txBody>
        </p:sp>
        <p:sp>
          <p:nvSpPr>
            <p:cNvPr id="15" name="AutoShape 40"/>
            <p:cNvSpPr>
              <a:spLocks noChangeArrowheads="1"/>
            </p:cNvSpPr>
            <p:nvPr/>
          </p:nvSpPr>
          <p:spPr bwMode="auto">
            <a:xfrm>
              <a:off x="4597265" y="2714620"/>
              <a:ext cx="760553" cy="196971"/>
            </a:xfrm>
            <a:prstGeom prst="rightArrow">
              <a:avLst>
                <a:gd name="adj1" fmla="val 50000"/>
                <a:gd name="adj2" fmla="val 108291"/>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 name="Oval 22"/>
            <p:cNvSpPr>
              <a:spLocks noChangeArrowheads="1"/>
            </p:cNvSpPr>
            <p:nvPr/>
          </p:nvSpPr>
          <p:spPr bwMode="auto">
            <a:xfrm>
              <a:off x="6530122" y="1558874"/>
              <a:ext cx="317632" cy="30782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p>
          </p:txBody>
        </p:sp>
        <p:sp>
          <p:nvSpPr>
            <p:cNvPr id="17" name="Oval 21"/>
            <p:cNvSpPr>
              <a:spLocks noChangeArrowheads="1"/>
            </p:cNvSpPr>
            <p:nvPr/>
          </p:nvSpPr>
          <p:spPr bwMode="auto">
            <a:xfrm>
              <a:off x="6179844" y="2101286"/>
              <a:ext cx="317632" cy="30980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8" name="Text Box 20"/>
            <p:cNvSpPr txBox="1">
              <a:spLocks noChangeArrowheads="1"/>
            </p:cNvSpPr>
            <p:nvPr/>
          </p:nvSpPr>
          <p:spPr bwMode="auto">
            <a:xfrm>
              <a:off x="6762170" y="1470781"/>
              <a:ext cx="277046" cy="2078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9" name="Text Box 19"/>
            <p:cNvSpPr txBox="1">
              <a:spLocks noChangeArrowheads="1"/>
            </p:cNvSpPr>
            <p:nvPr/>
          </p:nvSpPr>
          <p:spPr bwMode="auto">
            <a:xfrm>
              <a:off x="5985736" y="1958754"/>
              <a:ext cx="304398" cy="2058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0" name="Oval 18"/>
            <p:cNvSpPr>
              <a:spLocks noChangeArrowheads="1"/>
            </p:cNvSpPr>
            <p:nvPr/>
          </p:nvSpPr>
          <p:spPr bwMode="auto">
            <a:xfrm>
              <a:off x="6969514" y="2095347"/>
              <a:ext cx="317632" cy="30881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21" name="Text Box 17"/>
            <p:cNvSpPr txBox="1">
              <a:spLocks noChangeArrowheads="1"/>
            </p:cNvSpPr>
            <p:nvPr/>
          </p:nvSpPr>
          <p:spPr bwMode="auto">
            <a:xfrm>
              <a:off x="7295087" y="2117123"/>
              <a:ext cx="305280" cy="203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2" name="Text Box 16"/>
            <p:cNvSpPr txBox="1">
              <a:spLocks noChangeArrowheads="1"/>
            </p:cNvSpPr>
            <p:nvPr/>
          </p:nvSpPr>
          <p:spPr bwMode="auto">
            <a:xfrm>
              <a:off x="6510711" y="3333592"/>
              <a:ext cx="249694" cy="195981"/>
            </a:xfrm>
            <a:prstGeom prst="rect">
              <a:avLst/>
            </a:prstGeom>
            <a:solidFill>
              <a:srgbClr val="B2B2B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3" name="Text Box 15"/>
            <p:cNvSpPr txBox="1">
              <a:spLocks noChangeArrowheads="1"/>
            </p:cNvSpPr>
            <p:nvPr/>
          </p:nvSpPr>
          <p:spPr bwMode="auto">
            <a:xfrm>
              <a:off x="6845990" y="2817904"/>
              <a:ext cx="249694" cy="5453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24" name="AutoShape 14"/>
            <p:cNvSpPr>
              <a:spLocks/>
            </p:cNvSpPr>
            <p:nvPr/>
          </p:nvSpPr>
          <p:spPr bwMode="auto">
            <a:xfrm flipH="1">
              <a:off x="7114213" y="2830771"/>
              <a:ext cx="99701" cy="525586"/>
            </a:xfrm>
            <a:prstGeom prst="leftBrace">
              <a:avLst>
                <a:gd name="adj1" fmla="val 39159"/>
                <a:gd name="adj2" fmla="val 5555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Text Box 13"/>
            <p:cNvSpPr txBox="1">
              <a:spLocks noChangeArrowheads="1"/>
            </p:cNvSpPr>
            <p:nvPr/>
          </p:nvSpPr>
          <p:spPr bwMode="auto">
            <a:xfrm>
              <a:off x="7220090" y="2985181"/>
              <a:ext cx="180874"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6" name="Text Box 12"/>
            <p:cNvSpPr txBox="1">
              <a:spLocks noChangeArrowheads="1"/>
            </p:cNvSpPr>
            <p:nvPr/>
          </p:nvSpPr>
          <p:spPr bwMode="auto">
            <a:xfrm>
              <a:off x="6513358" y="2810975"/>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27" name="AutoShape 11"/>
            <p:cNvSpPr>
              <a:spLocks/>
            </p:cNvSpPr>
            <p:nvPr/>
          </p:nvSpPr>
          <p:spPr bwMode="auto">
            <a:xfrm>
              <a:off x="6373071" y="2822853"/>
              <a:ext cx="99701" cy="525586"/>
            </a:xfrm>
            <a:prstGeom prst="leftBrace">
              <a:avLst>
                <a:gd name="adj1" fmla="val 39159"/>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Text Box 10"/>
            <p:cNvSpPr txBox="1">
              <a:spLocks noChangeArrowheads="1"/>
            </p:cNvSpPr>
            <p:nvPr/>
          </p:nvSpPr>
          <p:spPr bwMode="auto">
            <a:xfrm>
              <a:off x="6226607" y="2970334"/>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9" name="Text Box 9"/>
            <p:cNvSpPr txBox="1">
              <a:spLocks noChangeArrowheads="1"/>
            </p:cNvSpPr>
            <p:nvPr/>
          </p:nvSpPr>
          <p:spPr bwMode="auto">
            <a:xfrm>
              <a:off x="5987500" y="2831761"/>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30" name="AutoShape 8"/>
            <p:cNvSpPr>
              <a:spLocks/>
            </p:cNvSpPr>
            <p:nvPr/>
          </p:nvSpPr>
          <p:spPr bwMode="auto">
            <a:xfrm>
              <a:off x="5826920" y="2847598"/>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Text Box 7"/>
            <p:cNvSpPr txBox="1">
              <a:spLocks noChangeArrowheads="1"/>
            </p:cNvSpPr>
            <p:nvPr/>
          </p:nvSpPr>
          <p:spPr bwMode="auto">
            <a:xfrm>
              <a:off x="5526934" y="2989140"/>
              <a:ext cx="359101" cy="222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2" name="Text Box 6"/>
            <p:cNvSpPr txBox="1">
              <a:spLocks noChangeArrowheads="1"/>
            </p:cNvSpPr>
            <p:nvPr/>
          </p:nvSpPr>
          <p:spPr bwMode="auto">
            <a:xfrm>
              <a:off x="7413316" y="2763465"/>
              <a:ext cx="249694" cy="6493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δ</a:t>
              </a:r>
            </a:p>
          </p:txBody>
        </p:sp>
        <p:sp>
          <p:nvSpPr>
            <p:cNvPr id="33" name="AutoShape 5"/>
            <p:cNvSpPr>
              <a:spLocks/>
            </p:cNvSpPr>
            <p:nvPr/>
          </p:nvSpPr>
          <p:spPr bwMode="auto">
            <a:xfrm flipH="1">
              <a:off x="7693892" y="2778312"/>
              <a:ext cx="99701" cy="605760"/>
            </a:xfrm>
            <a:prstGeom prst="leftBrace">
              <a:avLst>
                <a:gd name="adj1" fmla="val 4513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4" name="Text Box 4"/>
            <p:cNvSpPr txBox="1">
              <a:spLocks noChangeArrowheads="1"/>
            </p:cNvSpPr>
            <p:nvPr/>
          </p:nvSpPr>
          <p:spPr bwMode="auto">
            <a:xfrm>
              <a:off x="7843885" y="3033681"/>
              <a:ext cx="371453" cy="2553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5" name="Freeform 81"/>
            <p:cNvSpPr>
              <a:spLocks/>
            </p:cNvSpPr>
            <p:nvPr/>
          </p:nvSpPr>
          <p:spPr bwMode="auto">
            <a:xfrm>
              <a:off x="2643186" y="1357280"/>
              <a:ext cx="536726" cy="1346796"/>
            </a:xfrm>
            <a:custGeom>
              <a:avLst/>
              <a:gdLst>
                <a:gd name="connsiteX0" fmla="*/ 10691 w 10691"/>
                <a:gd name="connsiteY0" fmla="*/ 9041 h 9041"/>
                <a:gd name="connsiteX1" fmla="*/ 10691 w 10691"/>
                <a:gd name="connsiteY1" fmla="*/ 7202 h 9041"/>
                <a:gd name="connsiteX2" fmla="*/ 9109 w 10691"/>
                <a:gd name="connsiteY2" fmla="*/ 5708 h 9041"/>
                <a:gd name="connsiteX3" fmla="*/ 5682 w 10691"/>
                <a:gd name="connsiteY3" fmla="*/ 4360 h 9041"/>
                <a:gd name="connsiteX4" fmla="*/ 3046 w 10691"/>
                <a:gd name="connsiteY4" fmla="*/ 2520 h 9041"/>
                <a:gd name="connsiteX5" fmla="*/ 0 w 10691"/>
                <a:gd name="connsiteY5" fmla="*/ 0 h 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1" h="9041">
                  <a:moveTo>
                    <a:pt x="10691" y="9041"/>
                  </a:moveTo>
                  <a:lnTo>
                    <a:pt x="10691" y="7202"/>
                  </a:lnTo>
                  <a:cubicBezTo>
                    <a:pt x="10427" y="6644"/>
                    <a:pt x="9935" y="6179"/>
                    <a:pt x="9109" y="5708"/>
                  </a:cubicBezTo>
                  <a:cubicBezTo>
                    <a:pt x="8283" y="5236"/>
                    <a:pt x="6754" y="4891"/>
                    <a:pt x="5682" y="4360"/>
                  </a:cubicBezTo>
                  <a:lnTo>
                    <a:pt x="3046" y="2520"/>
                  </a:lnTo>
                  <a:lnTo>
                    <a:pt x="0" y="0"/>
                  </a:lnTo>
                </a:path>
              </a:pathLst>
            </a:custGeom>
            <a:noFill/>
            <a:ln w="28575">
              <a:solidFill>
                <a:srgbClr val="FF00FF"/>
              </a:solidFill>
              <a:round/>
              <a:headEnd/>
              <a:tailEnd type="arrow"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6" name="Freeform 75"/>
            <p:cNvSpPr>
              <a:spLocks/>
            </p:cNvSpPr>
            <p:nvPr/>
          </p:nvSpPr>
          <p:spPr bwMode="auto">
            <a:xfrm>
              <a:off x="2846399" y="2947568"/>
              <a:ext cx="247930" cy="498861"/>
            </a:xfrm>
            <a:custGeom>
              <a:avLst/>
              <a:gdLst/>
              <a:ahLst/>
              <a:cxnLst>
                <a:cxn ang="0">
                  <a:pos x="281" y="0"/>
                </a:cxn>
                <a:cxn ang="0">
                  <a:pos x="0" y="504"/>
                </a:cxn>
              </a:cxnLst>
              <a:rect l="0" t="0" r="r" b="b"/>
              <a:pathLst>
                <a:path w="281" h="504">
                  <a:moveTo>
                    <a:pt x="281" y="0"/>
                  </a:moveTo>
                  <a:lnTo>
                    <a:pt x="0" y="504"/>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Line 74"/>
            <p:cNvSpPr>
              <a:spLocks noChangeShapeType="1"/>
            </p:cNvSpPr>
            <p:nvPr/>
          </p:nvSpPr>
          <p:spPr bwMode="auto">
            <a:xfrm>
              <a:off x="2738757" y="2321023"/>
              <a:ext cx="366159" cy="439473"/>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 name="Freeform 73"/>
            <p:cNvSpPr>
              <a:spLocks/>
            </p:cNvSpPr>
            <p:nvPr/>
          </p:nvSpPr>
          <p:spPr bwMode="auto">
            <a:xfrm>
              <a:off x="2703464" y="1819192"/>
              <a:ext cx="239107" cy="320696"/>
            </a:xfrm>
            <a:custGeom>
              <a:avLst/>
              <a:gdLst/>
              <a:ahLst/>
              <a:cxnLst>
                <a:cxn ang="0">
                  <a:pos x="271" y="0"/>
                </a:cxn>
                <a:cxn ang="0">
                  <a:pos x="0" y="323"/>
                </a:cxn>
              </a:cxnLst>
              <a:rect l="0" t="0" r="r" b="b"/>
              <a:pathLst>
                <a:path w="271" h="323">
                  <a:moveTo>
                    <a:pt x="271" y="0"/>
                  </a:moveTo>
                  <a:lnTo>
                    <a:pt x="0" y="323"/>
                  </a:lnTo>
                </a:path>
              </a:pathLst>
            </a:cu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9" name="Freeform 72"/>
            <p:cNvSpPr>
              <a:spLocks/>
            </p:cNvSpPr>
            <p:nvPr/>
          </p:nvSpPr>
          <p:spPr bwMode="auto">
            <a:xfrm>
              <a:off x="3163149" y="1831070"/>
              <a:ext cx="275281" cy="308819"/>
            </a:xfrm>
            <a:custGeom>
              <a:avLst/>
              <a:gdLst/>
              <a:ahLst/>
              <a:cxnLst>
                <a:cxn ang="0">
                  <a:pos x="0" y="0"/>
                </a:cxn>
                <a:cxn ang="0">
                  <a:pos x="312" y="311"/>
                </a:cxn>
              </a:cxnLst>
              <a:rect l="0" t="0" r="r" b="b"/>
              <a:pathLst>
                <a:path w="312" h="311">
                  <a:moveTo>
                    <a:pt x="0" y="0"/>
                  </a:moveTo>
                  <a:lnTo>
                    <a:pt x="312" y="31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0" name="Freeform 71"/>
            <p:cNvSpPr>
              <a:spLocks/>
            </p:cNvSpPr>
            <p:nvPr/>
          </p:nvSpPr>
          <p:spPr bwMode="auto">
            <a:xfrm>
              <a:off x="3313142" y="2983201"/>
              <a:ext cx="316750" cy="484014"/>
            </a:xfrm>
            <a:custGeom>
              <a:avLst/>
              <a:gdLst/>
              <a:ahLst/>
              <a:cxnLst>
                <a:cxn ang="0">
                  <a:pos x="0" y="0"/>
                </a:cxn>
                <a:cxn ang="0">
                  <a:pos x="359" y="489"/>
                </a:cxn>
              </a:cxnLst>
              <a:rect l="0" t="0" r="r" b="b"/>
              <a:pathLst>
                <a:path w="359" h="489">
                  <a:moveTo>
                    <a:pt x="0" y="0"/>
                  </a:moveTo>
                  <a:lnTo>
                    <a:pt x="359" y="48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Freeform 70"/>
            <p:cNvSpPr>
              <a:spLocks/>
            </p:cNvSpPr>
            <p:nvPr/>
          </p:nvSpPr>
          <p:spPr bwMode="auto">
            <a:xfrm>
              <a:off x="2498768" y="2367543"/>
              <a:ext cx="117347" cy="222706"/>
            </a:xfrm>
            <a:custGeom>
              <a:avLst/>
              <a:gdLst/>
              <a:ahLst/>
              <a:cxnLst>
                <a:cxn ang="0">
                  <a:pos x="133" y="0"/>
                </a:cxn>
                <a:cxn ang="0">
                  <a:pos x="0" y="225"/>
                </a:cxn>
              </a:cxnLst>
              <a:rect l="0" t="0" r="r" b="b"/>
              <a:pathLst>
                <a:path w="133" h="225">
                  <a:moveTo>
                    <a:pt x="133" y="0"/>
                  </a:moveTo>
                  <a:lnTo>
                    <a:pt x="0" y="22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3" name="Text Box 45"/>
            <p:cNvSpPr txBox="1">
              <a:spLocks noChangeArrowheads="1"/>
            </p:cNvSpPr>
            <p:nvPr/>
          </p:nvSpPr>
          <p:spPr bwMode="auto">
            <a:xfrm>
              <a:off x="2766108" y="3900749"/>
              <a:ext cx="249694" cy="195981"/>
            </a:xfrm>
            <a:prstGeom prst="rect">
              <a:avLst/>
            </a:prstGeom>
            <a:solidFill>
              <a:srgbClr val="B2B2B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4" name="Oval 39"/>
            <p:cNvSpPr>
              <a:spLocks noChangeArrowheads="1"/>
            </p:cNvSpPr>
            <p:nvPr/>
          </p:nvSpPr>
          <p:spPr bwMode="auto">
            <a:xfrm>
              <a:off x="2900220" y="1573721"/>
              <a:ext cx="317632" cy="30782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45" name="Oval 38"/>
            <p:cNvSpPr>
              <a:spLocks noChangeArrowheads="1"/>
            </p:cNvSpPr>
            <p:nvPr/>
          </p:nvSpPr>
          <p:spPr bwMode="auto">
            <a:xfrm>
              <a:off x="2510238" y="2086439"/>
              <a:ext cx="317632" cy="30980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46" name="Text Box 37"/>
            <p:cNvSpPr txBox="1">
              <a:spLocks noChangeArrowheads="1"/>
            </p:cNvSpPr>
            <p:nvPr/>
          </p:nvSpPr>
          <p:spPr bwMode="auto">
            <a:xfrm>
              <a:off x="3475487" y="3399909"/>
              <a:ext cx="249694" cy="5453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47" name="AutoShape 36"/>
            <p:cNvSpPr>
              <a:spLocks/>
            </p:cNvSpPr>
            <p:nvPr/>
          </p:nvSpPr>
          <p:spPr bwMode="auto">
            <a:xfrm flipH="1">
              <a:off x="3749004" y="3412776"/>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Text Box 35"/>
            <p:cNvSpPr txBox="1">
              <a:spLocks noChangeArrowheads="1"/>
            </p:cNvSpPr>
            <p:nvPr/>
          </p:nvSpPr>
          <p:spPr bwMode="auto">
            <a:xfrm>
              <a:off x="3890174" y="3570155"/>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9" name="Text Box 34"/>
            <p:cNvSpPr txBox="1">
              <a:spLocks noChangeArrowheads="1"/>
            </p:cNvSpPr>
            <p:nvPr/>
          </p:nvSpPr>
          <p:spPr bwMode="auto">
            <a:xfrm>
              <a:off x="2765226" y="3378133"/>
              <a:ext cx="249694"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50" name="AutoShape 33"/>
            <p:cNvSpPr>
              <a:spLocks/>
            </p:cNvSpPr>
            <p:nvPr/>
          </p:nvSpPr>
          <p:spPr bwMode="auto">
            <a:xfrm>
              <a:off x="2608175" y="3397929"/>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1" name="Text Box 32"/>
            <p:cNvSpPr txBox="1">
              <a:spLocks noChangeArrowheads="1"/>
            </p:cNvSpPr>
            <p:nvPr/>
          </p:nvSpPr>
          <p:spPr bwMode="auto">
            <a:xfrm>
              <a:off x="2414066" y="3540461"/>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2" name="Text Box 31"/>
            <p:cNvSpPr txBox="1">
              <a:spLocks noChangeArrowheads="1"/>
            </p:cNvSpPr>
            <p:nvPr/>
          </p:nvSpPr>
          <p:spPr bwMode="auto">
            <a:xfrm>
              <a:off x="2413184" y="2567484"/>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53" name="AutoShape 30"/>
            <p:cNvSpPr>
              <a:spLocks/>
            </p:cNvSpPr>
            <p:nvPr/>
          </p:nvSpPr>
          <p:spPr bwMode="auto">
            <a:xfrm>
              <a:off x="2265838" y="2578372"/>
              <a:ext cx="124406" cy="524596"/>
            </a:xfrm>
            <a:prstGeom prst="leftBrace">
              <a:avLst>
                <a:gd name="adj1" fmla="val 31324"/>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Text Box 29"/>
            <p:cNvSpPr txBox="1">
              <a:spLocks noChangeArrowheads="1"/>
            </p:cNvSpPr>
            <p:nvPr/>
          </p:nvSpPr>
          <p:spPr bwMode="auto">
            <a:xfrm>
              <a:off x="1928794" y="2724862"/>
              <a:ext cx="357336" cy="222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55" name="Text Box 28"/>
            <p:cNvSpPr txBox="1">
              <a:spLocks noChangeArrowheads="1"/>
            </p:cNvSpPr>
            <p:nvPr/>
          </p:nvSpPr>
          <p:spPr bwMode="auto">
            <a:xfrm>
              <a:off x="3143738" y="1524231"/>
              <a:ext cx="277928" cy="2088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56" name="Text Box 27"/>
            <p:cNvSpPr txBox="1">
              <a:spLocks noChangeArrowheads="1"/>
            </p:cNvSpPr>
            <p:nvPr/>
          </p:nvSpPr>
          <p:spPr bwMode="auto">
            <a:xfrm>
              <a:off x="2237604" y="2018143"/>
              <a:ext cx="303515" cy="204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57" name="Oval 26"/>
            <p:cNvSpPr>
              <a:spLocks noChangeArrowheads="1"/>
            </p:cNvSpPr>
            <p:nvPr/>
          </p:nvSpPr>
          <p:spPr bwMode="auto">
            <a:xfrm>
              <a:off x="3035213" y="2718924"/>
              <a:ext cx="317632" cy="308819"/>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p>
          </p:txBody>
        </p:sp>
        <p:sp>
          <p:nvSpPr>
            <p:cNvPr id="58" name="Text Box 25"/>
            <p:cNvSpPr txBox="1">
              <a:spLocks noChangeArrowheads="1"/>
            </p:cNvSpPr>
            <p:nvPr/>
          </p:nvSpPr>
          <p:spPr bwMode="auto">
            <a:xfrm>
              <a:off x="3371374" y="2125041"/>
              <a:ext cx="249694" cy="5998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δ</a:t>
              </a:r>
            </a:p>
          </p:txBody>
        </p:sp>
        <p:sp>
          <p:nvSpPr>
            <p:cNvPr id="59" name="AutoShape 24"/>
            <p:cNvSpPr>
              <a:spLocks/>
            </p:cNvSpPr>
            <p:nvPr/>
          </p:nvSpPr>
          <p:spPr bwMode="auto">
            <a:xfrm flipH="1">
              <a:off x="3644009" y="2133950"/>
              <a:ext cx="99701" cy="570127"/>
            </a:xfrm>
            <a:prstGeom prst="leftBrace">
              <a:avLst>
                <a:gd name="adj1" fmla="val 4247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 name="Text Box 23"/>
            <p:cNvSpPr txBox="1">
              <a:spLocks noChangeArrowheads="1"/>
            </p:cNvSpPr>
            <p:nvPr/>
          </p:nvSpPr>
          <p:spPr bwMode="auto">
            <a:xfrm>
              <a:off x="3794002" y="2292318"/>
              <a:ext cx="322044" cy="242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61" name="Text Box 3"/>
            <p:cNvSpPr txBox="1">
              <a:spLocks noChangeArrowheads="1"/>
            </p:cNvSpPr>
            <p:nvPr/>
          </p:nvSpPr>
          <p:spPr bwMode="auto">
            <a:xfrm>
              <a:off x="2628468" y="1822162"/>
              <a:ext cx="179992"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a:t>
              </a:r>
            </a:p>
          </p:txBody>
        </p:sp>
        <p:sp>
          <p:nvSpPr>
            <p:cNvPr id="62" name="Text Box 2"/>
            <p:cNvSpPr txBox="1">
              <a:spLocks noChangeArrowheads="1"/>
            </p:cNvSpPr>
            <p:nvPr/>
          </p:nvSpPr>
          <p:spPr bwMode="auto">
            <a:xfrm>
              <a:off x="2945218" y="2347747"/>
              <a:ext cx="180874"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p>
          </p:txBody>
        </p:sp>
      </p:grpSp>
      <p:sp>
        <p:nvSpPr>
          <p:cNvPr id="69" name="灯片编号占位符 68"/>
          <p:cNvSpPr>
            <a:spLocks noGrp="1"/>
          </p:cNvSpPr>
          <p:nvPr>
            <p:ph type="sldNum" sz="quarter" idx="12"/>
          </p:nvPr>
        </p:nvSpPr>
        <p:spPr/>
        <p:txBody>
          <a:bodyPr/>
          <a:lstStyle/>
          <a:p>
            <a:fld id="{7AF016A1-9F15-429F-9EFD-84004B73C732}" type="slidenum">
              <a:rPr lang="en-US" altLang="zh-CN" smtClean="0"/>
              <a:pPr/>
              <a:t>67</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714356"/>
            <a:ext cx="192882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4</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RL</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型调整</a:t>
            </a:r>
          </a:p>
        </p:txBody>
      </p:sp>
      <p:sp>
        <p:nvSpPr>
          <p:cNvPr id="14423" name="Rectangle 8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90"/>
          <p:cNvGrpSpPr/>
          <p:nvPr/>
        </p:nvGrpSpPr>
        <p:grpSpPr>
          <a:xfrm>
            <a:off x="5570230" y="1548158"/>
            <a:ext cx="3216612" cy="2923719"/>
            <a:chOff x="5427354" y="2040243"/>
            <a:chExt cx="3216612" cy="2923719"/>
          </a:xfrm>
        </p:grpSpPr>
        <p:sp>
          <p:nvSpPr>
            <p:cNvPr id="14419" name="Text Box 83"/>
            <p:cNvSpPr txBox="1">
              <a:spLocks noChangeArrowheads="1"/>
            </p:cNvSpPr>
            <p:nvPr/>
          </p:nvSpPr>
          <p:spPr bwMode="auto">
            <a:xfrm>
              <a:off x="5427354" y="2961544"/>
              <a:ext cx="644844" cy="2620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rPr>
                <a:t>RL</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调整</a:t>
              </a:r>
            </a:p>
          </p:txBody>
        </p:sp>
        <p:sp>
          <p:nvSpPr>
            <p:cNvPr id="14413" name="Line 77"/>
            <p:cNvSpPr>
              <a:spLocks noChangeShapeType="1"/>
            </p:cNvSpPr>
            <p:nvPr/>
          </p:nvSpPr>
          <p:spPr bwMode="auto">
            <a:xfrm>
              <a:off x="7310335" y="2315223"/>
              <a:ext cx="227892" cy="3396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2" name="Freeform 76"/>
            <p:cNvSpPr>
              <a:spLocks/>
            </p:cNvSpPr>
            <p:nvPr/>
          </p:nvSpPr>
          <p:spPr bwMode="auto">
            <a:xfrm>
              <a:off x="7742616" y="2825229"/>
              <a:ext cx="235046" cy="539384"/>
            </a:xfrm>
            <a:custGeom>
              <a:avLst/>
              <a:gdLst/>
              <a:ahLst/>
              <a:cxnLst>
                <a:cxn ang="0">
                  <a:pos x="0" y="0"/>
                </a:cxn>
                <a:cxn ang="0">
                  <a:pos x="262" y="525"/>
                </a:cxn>
              </a:cxnLst>
              <a:rect l="0" t="0" r="r" b="b"/>
              <a:pathLst>
                <a:path w="262" h="525">
                  <a:moveTo>
                    <a:pt x="0" y="0"/>
                  </a:moveTo>
                  <a:lnTo>
                    <a:pt x="262" y="52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1" name="Line 75"/>
            <p:cNvSpPr>
              <a:spLocks noChangeShapeType="1"/>
            </p:cNvSpPr>
            <p:nvPr/>
          </p:nvSpPr>
          <p:spPr bwMode="auto">
            <a:xfrm flipH="1">
              <a:off x="7342015" y="2861658"/>
              <a:ext cx="182927" cy="61811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9" name="Line 73"/>
            <p:cNvSpPr>
              <a:spLocks noChangeShapeType="1"/>
            </p:cNvSpPr>
            <p:nvPr/>
          </p:nvSpPr>
          <p:spPr bwMode="auto">
            <a:xfrm>
              <a:off x="6862726" y="2916889"/>
              <a:ext cx="161466" cy="5100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8" name="Line 72"/>
            <p:cNvSpPr>
              <a:spLocks noChangeShapeType="1"/>
            </p:cNvSpPr>
            <p:nvPr/>
          </p:nvSpPr>
          <p:spPr bwMode="auto">
            <a:xfrm flipH="1">
              <a:off x="6375261" y="2861658"/>
              <a:ext cx="317823" cy="5405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92" name="Text Box 56"/>
            <p:cNvSpPr txBox="1">
              <a:spLocks noChangeArrowheads="1"/>
            </p:cNvSpPr>
            <p:nvPr/>
          </p:nvSpPr>
          <p:spPr bwMode="auto">
            <a:xfrm>
              <a:off x="6725786" y="4643152"/>
              <a:ext cx="805288" cy="3208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调整后</a:t>
              </a:r>
            </a:p>
          </p:txBody>
        </p:sp>
        <p:sp>
          <p:nvSpPr>
            <p:cNvPr id="14384" name="Line 48"/>
            <p:cNvSpPr>
              <a:spLocks noChangeShapeType="1"/>
            </p:cNvSpPr>
            <p:nvPr/>
          </p:nvSpPr>
          <p:spPr bwMode="auto">
            <a:xfrm flipH="1">
              <a:off x="6791190" y="2315223"/>
              <a:ext cx="268770" cy="43832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83" name="Oval 47"/>
            <p:cNvSpPr>
              <a:spLocks noChangeArrowheads="1"/>
            </p:cNvSpPr>
            <p:nvPr/>
          </p:nvSpPr>
          <p:spPr bwMode="auto">
            <a:xfrm>
              <a:off x="7017039" y="2059045"/>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p>
          </p:txBody>
        </p:sp>
        <p:sp>
          <p:nvSpPr>
            <p:cNvPr id="14382" name="Oval 46"/>
            <p:cNvSpPr>
              <a:spLocks noChangeArrowheads="1"/>
            </p:cNvSpPr>
            <p:nvPr/>
          </p:nvSpPr>
          <p:spPr bwMode="auto">
            <a:xfrm>
              <a:off x="6608263" y="2624282"/>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4381" name="Text Box 45"/>
            <p:cNvSpPr txBox="1">
              <a:spLocks noChangeArrowheads="1"/>
            </p:cNvSpPr>
            <p:nvPr/>
          </p:nvSpPr>
          <p:spPr bwMode="auto">
            <a:xfrm>
              <a:off x="7308291" y="2040243"/>
              <a:ext cx="281033"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4380" name="Text Box 44"/>
            <p:cNvSpPr txBox="1">
              <a:spLocks noChangeArrowheads="1"/>
            </p:cNvSpPr>
            <p:nvPr/>
          </p:nvSpPr>
          <p:spPr bwMode="auto">
            <a:xfrm>
              <a:off x="6307813" y="2574927"/>
              <a:ext cx="308626" cy="2126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379" name="Oval 43"/>
            <p:cNvSpPr>
              <a:spLocks noChangeArrowheads="1"/>
            </p:cNvSpPr>
            <p:nvPr/>
          </p:nvSpPr>
          <p:spPr bwMode="auto">
            <a:xfrm>
              <a:off x="7462604" y="2618406"/>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4378" name="Text Box 42"/>
            <p:cNvSpPr txBox="1">
              <a:spLocks noChangeArrowheads="1"/>
            </p:cNvSpPr>
            <p:nvPr/>
          </p:nvSpPr>
          <p:spPr bwMode="auto">
            <a:xfrm>
              <a:off x="7750791" y="2639559"/>
              <a:ext cx="308626" cy="2126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4377" name="Text Box 41"/>
            <p:cNvSpPr txBox="1">
              <a:spLocks noChangeArrowheads="1"/>
            </p:cNvSpPr>
            <p:nvPr/>
          </p:nvSpPr>
          <p:spPr bwMode="auto">
            <a:xfrm>
              <a:off x="7216317" y="3874618"/>
              <a:ext cx="249353" cy="203297"/>
            </a:xfrm>
            <a:prstGeom prst="rect">
              <a:avLst/>
            </a:prstGeom>
            <a:solidFill>
              <a:srgbClr val="B2B2B2"/>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376" name="Text Box 40"/>
            <p:cNvSpPr txBox="1">
              <a:spLocks noChangeArrowheads="1"/>
            </p:cNvSpPr>
            <p:nvPr/>
          </p:nvSpPr>
          <p:spPr bwMode="auto">
            <a:xfrm>
              <a:off x="7216317" y="3368138"/>
              <a:ext cx="249353"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4375" name="AutoShape 39"/>
            <p:cNvSpPr>
              <a:spLocks/>
            </p:cNvSpPr>
            <p:nvPr/>
          </p:nvSpPr>
          <p:spPr bwMode="auto">
            <a:xfrm flipH="1">
              <a:off x="7493262" y="3395166"/>
              <a:ext cx="126720" cy="546435"/>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74" name="Text Box 38"/>
            <p:cNvSpPr txBox="1">
              <a:spLocks noChangeArrowheads="1"/>
            </p:cNvSpPr>
            <p:nvPr/>
          </p:nvSpPr>
          <p:spPr bwMode="auto">
            <a:xfrm>
              <a:off x="7614873" y="3525605"/>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p>
          </p:txBody>
        </p:sp>
        <p:sp>
          <p:nvSpPr>
            <p:cNvPr id="14373" name="Text Box 37"/>
            <p:cNvSpPr txBox="1">
              <a:spLocks noChangeArrowheads="1"/>
            </p:cNvSpPr>
            <p:nvPr/>
          </p:nvSpPr>
          <p:spPr bwMode="auto">
            <a:xfrm>
              <a:off x="6859660" y="3362263"/>
              <a:ext cx="248331"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4372" name="AutoShape 36"/>
            <p:cNvSpPr>
              <a:spLocks/>
            </p:cNvSpPr>
            <p:nvPr/>
          </p:nvSpPr>
          <p:spPr bwMode="auto">
            <a:xfrm>
              <a:off x="6710457" y="3362263"/>
              <a:ext cx="127742" cy="546435"/>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71" name="Text Box 35"/>
            <p:cNvSpPr txBox="1">
              <a:spLocks noChangeArrowheads="1"/>
            </p:cNvSpPr>
            <p:nvPr/>
          </p:nvSpPr>
          <p:spPr bwMode="auto">
            <a:xfrm>
              <a:off x="6563298" y="3525605"/>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p>
          </p:txBody>
        </p:sp>
        <p:sp>
          <p:nvSpPr>
            <p:cNvPr id="14370" name="Text Box 34"/>
            <p:cNvSpPr txBox="1">
              <a:spLocks noChangeArrowheads="1"/>
            </p:cNvSpPr>
            <p:nvPr/>
          </p:nvSpPr>
          <p:spPr bwMode="auto">
            <a:xfrm>
              <a:off x="6270001" y="3383415"/>
              <a:ext cx="248331"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4369" name="AutoShape 33"/>
            <p:cNvSpPr>
              <a:spLocks/>
            </p:cNvSpPr>
            <p:nvPr/>
          </p:nvSpPr>
          <p:spPr bwMode="auto">
            <a:xfrm>
              <a:off x="6106491" y="3381065"/>
              <a:ext cx="127742" cy="685100"/>
            </a:xfrm>
            <a:prstGeom prst="leftBrace">
              <a:avLst>
                <a:gd name="adj1" fmla="val 388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68" name="Text Box 32"/>
            <p:cNvSpPr txBox="1">
              <a:spLocks noChangeArrowheads="1"/>
            </p:cNvSpPr>
            <p:nvPr/>
          </p:nvSpPr>
          <p:spPr bwMode="auto">
            <a:xfrm>
              <a:off x="5759031" y="3624316"/>
              <a:ext cx="363810" cy="231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367" name="Text Box 31"/>
            <p:cNvSpPr txBox="1">
              <a:spLocks noChangeArrowheads="1"/>
            </p:cNvSpPr>
            <p:nvPr/>
          </p:nvSpPr>
          <p:spPr bwMode="auto">
            <a:xfrm>
              <a:off x="7862182" y="3343460"/>
              <a:ext cx="248331" cy="7297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δ</a:t>
              </a:r>
            </a:p>
          </p:txBody>
        </p:sp>
        <p:sp>
          <p:nvSpPr>
            <p:cNvPr id="14366" name="AutoShape 30"/>
            <p:cNvSpPr>
              <a:spLocks/>
            </p:cNvSpPr>
            <p:nvPr/>
          </p:nvSpPr>
          <p:spPr bwMode="auto">
            <a:xfrm flipH="1">
              <a:off x="8143216" y="3352861"/>
              <a:ext cx="126720" cy="707427"/>
            </a:xfrm>
            <a:prstGeom prst="leftBrace">
              <a:avLst>
                <a:gd name="adj1" fmla="val 4045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65" name="Text Box 29"/>
            <p:cNvSpPr txBox="1">
              <a:spLocks noChangeArrowheads="1"/>
            </p:cNvSpPr>
            <p:nvPr/>
          </p:nvSpPr>
          <p:spPr bwMode="auto">
            <a:xfrm>
              <a:off x="8266870" y="3594938"/>
              <a:ext cx="377096" cy="2644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362" name="AutoShape 26"/>
            <p:cNvSpPr>
              <a:spLocks noChangeArrowheads="1"/>
            </p:cNvSpPr>
            <p:nvPr/>
          </p:nvSpPr>
          <p:spPr bwMode="auto">
            <a:xfrm>
              <a:off x="5429256" y="3214686"/>
              <a:ext cx="603433" cy="214314"/>
            </a:xfrm>
            <a:prstGeom prst="rightArrow">
              <a:avLst>
                <a:gd name="adj1" fmla="val 50000"/>
                <a:gd name="adj2" fmla="val 13505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4" name="组合 92"/>
          <p:cNvGrpSpPr/>
          <p:nvPr/>
        </p:nvGrpSpPr>
        <p:grpSpPr>
          <a:xfrm>
            <a:off x="214282" y="1601039"/>
            <a:ext cx="2203301" cy="2978950"/>
            <a:chOff x="214282" y="2093124"/>
            <a:chExt cx="2203301" cy="2978950"/>
          </a:xfrm>
        </p:grpSpPr>
        <p:sp>
          <p:nvSpPr>
            <p:cNvPr id="14418" name="Freeform 82"/>
            <p:cNvSpPr>
              <a:spLocks/>
            </p:cNvSpPr>
            <p:nvPr/>
          </p:nvSpPr>
          <p:spPr bwMode="auto">
            <a:xfrm>
              <a:off x="716054" y="3535006"/>
              <a:ext cx="239134" cy="497079"/>
            </a:xfrm>
            <a:custGeom>
              <a:avLst/>
              <a:gdLst/>
              <a:ahLst/>
              <a:cxnLst>
                <a:cxn ang="0">
                  <a:pos x="267" y="0"/>
                </a:cxn>
                <a:cxn ang="0">
                  <a:pos x="0" y="483"/>
                </a:cxn>
              </a:cxnLst>
              <a:rect l="0" t="0" r="r" b="b"/>
              <a:pathLst>
                <a:path w="267" h="483">
                  <a:moveTo>
                    <a:pt x="267" y="0"/>
                  </a:moveTo>
                  <a:lnTo>
                    <a:pt x="0" y="48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7" name="Line 81"/>
            <p:cNvSpPr>
              <a:spLocks noChangeShapeType="1"/>
            </p:cNvSpPr>
            <p:nvPr/>
          </p:nvSpPr>
          <p:spPr bwMode="auto">
            <a:xfrm flipH="1">
              <a:off x="1109501" y="2861658"/>
              <a:ext cx="393447" cy="4418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6" name="Freeform 80"/>
            <p:cNvSpPr>
              <a:spLocks/>
            </p:cNvSpPr>
            <p:nvPr/>
          </p:nvSpPr>
          <p:spPr bwMode="auto">
            <a:xfrm>
              <a:off x="1404841" y="2362228"/>
              <a:ext cx="188037" cy="347838"/>
            </a:xfrm>
            <a:custGeom>
              <a:avLst/>
              <a:gdLst/>
              <a:ahLst/>
              <a:cxnLst>
                <a:cxn ang="0">
                  <a:pos x="0" y="0"/>
                </a:cxn>
                <a:cxn ang="0">
                  <a:pos x="210" y="338"/>
                </a:cxn>
              </a:cxnLst>
              <a:rect l="0" t="0" r="r" b="b"/>
              <a:pathLst>
                <a:path w="210" h="338">
                  <a:moveTo>
                    <a:pt x="0" y="0"/>
                  </a:moveTo>
                  <a:lnTo>
                    <a:pt x="210" y="338"/>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5" name="Freeform 79"/>
            <p:cNvSpPr>
              <a:spLocks/>
            </p:cNvSpPr>
            <p:nvPr/>
          </p:nvSpPr>
          <p:spPr bwMode="auto">
            <a:xfrm>
              <a:off x="1145269" y="3506803"/>
              <a:ext cx="146137" cy="499429"/>
            </a:xfrm>
            <a:custGeom>
              <a:avLst/>
              <a:gdLst/>
              <a:ahLst/>
              <a:cxnLst>
                <a:cxn ang="0">
                  <a:pos x="0" y="0"/>
                </a:cxn>
                <a:cxn ang="0">
                  <a:pos x="163" y="485"/>
                </a:cxn>
              </a:cxnLst>
              <a:rect l="0" t="0" r="r" b="b"/>
              <a:pathLst>
                <a:path w="163" h="485">
                  <a:moveTo>
                    <a:pt x="0" y="0"/>
                  </a:moveTo>
                  <a:lnTo>
                    <a:pt x="163" y="48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4" name="Freeform 78"/>
            <p:cNvSpPr>
              <a:spLocks/>
            </p:cNvSpPr>
            <p:nvPr/>
          </p:nvSpPr>
          <p:spPr bwMode="auto">
            <a:xfrm>
              <a:off x="1693028" y="2939216"/>
              <a:ext cx="114457" cy="393668"/>
            </a:xfrm>
            <a:custGeom>
              <a:avLst/>
              <a:gdLst/>
              <a:ahLst/>
              <a:cxnLst>
                <a:cxn ang="0">
                  <a:pos x="0" y="0"/>
                </a:cxn>
                <a:cxn ang="0">
                  <a:pos x="128" y="383"/>
                </a:cxn>
              </a:cxnLst>
              <a:rect l="0" t="0" r="r" b="b"/>
              <a:pathLst>
                <a:path w="128" h="383">
                  <a:moveTo>
                    <a:pt x="0" y="0"/>
                  </a:moveTo>
                  <a:lnTo>
                    <a:pt x="128" y="38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6" name="Line 70"/>
            <p:cNvSpPr>
              <a:spLocks noChangeShapeType="1"/>
            </p:cNvSpPr>
            <p:nvPr/>
          </p:nvSpPr>
          <p:spPr bwMode="auto">
            <a:xfrm flipH="1">
              <a:off x="765107" y="2349302"/>
              <a:ext cx="415929" cy="29965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5" name="Oval 69"/>
            <p:cNvSpPr>
              <a:spLocks noChangeArrowheads="1"/>
            </p:cNvSpPr>
            <p:nvPr/>
          </p:nvSpPr>
          <p:spPr bwMode="auto">
            <a:xfrm>
              <a:off x="1138115" y="2093124"/>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4404" name="Oval 68"/>
            <p:cNvSpPr>
              <a:spLocks noChangeArrowheads="1"/>
            </p:cNvSpPr>
            <p:nvPr/>
          </p:nvSpPr>
          <p:spPr bwMode="auto">
            <a:xfrm>
              <a:off x="1431412" y="2673637"/>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4403" name="Text Box 67"/>
            <p:cNvSpPr txBox="1">
              <a:spLocks noChangeArrowheads="1"/>
            </p:cNvSpPr>
            <p:nvPr/>
          </p:nvSpPr>
          <p:spPr bwMode="auto">
            <a:xfrm>
              <a:off x="1126874" y="3948651"/>
              <a:ext cx="249353"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4402" name="AutoShape 66"/>
            <p:cNvSpPr>
              <a:spLocks/>
            </p:cNvSpPr>
            <p:nvPr/>
          </p:nvSpPr>
          <p:spPr bwMode="auto">
            <a:xfrm flipH="1">
              <a:off x="1409951" y="3958052"/>
              <a:ext cx="126720" cy="546435"/>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1" name="Text Box 65"/>
            <p:cNvSpPr txBox="1">
              <a:spLocks noChangeArrowheads="1"/>
            </p:cNvSpPr>
            <p:nvPr/>
          </p:nvSpPr>
          <p:spPr bwMode="auto">
            <a:xfrm>
              <a:off x="1580615" y="4121395"/>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p>
          </p:txBody>
        </p:sp>
        <p:sp>
          <p:nvSpPr>
            <p:cNvPr id="14400" name="Text Box 64"/>
            <p:cNvSpPr txBox="1">
              <a:spLocks noChangeArrowheads="1"/>
            </p:cNvSpPr>
            <p:nvPr/>
          </p:nvSpPr>
          <p:spPr bwMode="auto">
            <a:xfrm>
              <a:off x="603641" y="3923974"/>
              <a:ext cx="248331"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4399" name="AutoShape 63"/>
            <p:cNvSpPr>
              <a:spLocks/>
            </p:cNvSpPr>
            <p:nvPr/>
          </p:nvSpPr>
          <p:spPr bwMode="auto">
            <a:xfrm>
              <a:off x="442174" y="3923974"/>
              <a:ext cx="127742" cy="546435"/>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98" name="Text Box 62"/>
            <p:cNvSpPr txBox="1">
              <a:spLocks noChangeArrowheads="1"/>
            </p:cNvSpPr>
            <p:nvPr/>
          </p:nvSpPr>
          <p:spPr bwMode="auto">
            <a:xfrm>
              <a:off x="275598" y="4074390"/>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p>
          </p:txBody>
        </p:sp>
        <p:sp>
          <p:nvSpPr>
            <p:cNvPr id="14397" name="Text Box 61"/>
            <p:cNvSpPr txBox="1">
              <a:spLocks noChangeArrowheads="1"/>
            </p:cNvSpPr>
            <p:nvPr/>
          </p:nvSpPr>
          <p:spPr bwMode="auto">
            <a:xfrm>
              <a:off x="652694" y="2537323"/>
              <a:ext cx="249353"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80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4396" name="AutoShape 60"/>
            <p:cNvSpPr>
              <a:spLocks/>
            </p:cNvSpPr>
            <p:nvPr/>
          </p:nvSpPr>
          <p:spPr bwMode="auto">
            <a:xfrm>
              <a:off x="492249" y="2552599"/>
              <a:ext cx="126720" cy="676874"/>
            </a:xfrm>
            <a:prstGeom prst="leftBrace">
              <a:avLst>
                <a:gd name="adj1" fmla="val 38710"/>
                <a:gd name="adj2" fmla="val 50069"/>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95" name="Text Box 59"/>
            <p:cNvSpPr txBox="1">
              <a:spLocks noChangeArrowheads="1"/>
            </p:cNvSpPr>
            <p:nvPr/>
          </p:nvSpPr>
          <p:spPr bwMode="auto">
            <a:xfrm>
              <a:off x="214282" y="2789975"/>
              <a:ext cx="295340" cy="2503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394" name="Text Box 58"/>
            <p:cNvSpPr txBox="1">
              <a:spLocks noChangeArrowheads="1"/>
            </p:cNvSpPr>
            <p:nvPr/>
          </p:nvSpPr>
          <p:spPr bwMode="auto">
            <a:xfrm>
              <a:off x="818248" y="2108401"/>
              <a:ext cx="282055"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393" name="Text Box 57"/>
            <p:cNvSpPr txBox="1">
              <a:spLocks noChangeArrowheads="1"/>
            </p:cNvSpPr>
            <p:nvPr/>
          </p:nvSpPr>
          <p:spPr bwMode="auto">
            <a:xfrm>
              <a:off x="1740037" y="2537323"/>
              <a:ext cx="183949"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4390" name="Text Box 54"/>
            <p:cNvSpPr txBox="1">
              <a:spLocks noChangeArrowheads="1"/>
            </p:cNvSpPr>
            <p:nvPr/>
          </p:nvSpPr>
          <p:spPr bwMode="auto">
            <a:xfrm>
              <a:off x="974605" y="4751264"/>
              <a:ext cx="806310" cy="3208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插入前</a:t>
              </a:r>
            </a:p>
          </p:txBody>
        </p:sp>
        <p:sp>
          <p:nvSpPr>
            <p:cNvPr id="14388" name="Oval 52"/>
            <p:cNvSpPr>
              <a:spLocks noChangeArrowheads="1"/>
            </p:cNvSpPr>
            <p:nvPr/>
          </p:nvSpPr>
          <p:spPr bwMode="auto">
            <a:xfrm>
              <a:off x="903069" y="3284704"/>
              <a:ext cx="322933"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p>
          </p:txBody>
        </p:sp>
        <p:sp>
          <p:nvSpPr>
            <p:cNvPr id="14387" name="Text Box 51"/>
            <p:cNvSpPr txBox="1">
              <a:spLocks noChangeArrowheads="1"/>
            </p:cNvSpPr>
            <p:nvPr/>
          </p:nvSpPr>
          <p:spPr bwMode="auto">
            <a:xfrm>
              <a:off x="1659304" y="3284704"/>
              <a:ext cx="246287"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80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δ</a:t>
              </a:r>
            </a:p>
          </p:txBody>
        </p:sp>
        <p:sp>
          <p:nvSpPr>
            <p:cNvPr id="14386" name="AutoShape 50"/>
            <p:cNvSpPr>
              <a:spLocks/>
            </p:cNvSpPr>
            <p:nvPr/>
          </p:nvSpPr>
          <p:spPr bwMode="auto">
            <a:xfrm flipH="1">
              <a:off x="1934206" y="3284704"/>
              <a:ext cx="127742" cy="688625"/>
            </a:xfrm>
            <a:prstGeom prst="leftBrace">
              <a:avLst>
                <a:gd name="adj1" fmla="val 390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85" name="Text Box 49"/>
            <p:cNvSpPr txBox="1">
              <a:spLocks noChangeArrowheads="1"/>
            </p:cNvSpPr>
            <p:nvPr/>
          </p:nvSpPr>
          <p:spPr bwMode="auto">
            <a:xfrm>
              <a:off x="2118155" y="3531481"/>
              <a:ext cx="299428" cy="2009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341" name="Text Box 5"/>
            <p:cNvSpPr txBox="1">
              <a:spLocks noChangeArrowheads="1"/>
            </p:cNvSpPr>
            <p:nvPr/>
          </p:nvSpPr>
          <p:spPr bwMode="auto">
            <a:xfrm>
              <a:off x="1226002" y="3358737"/>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grpSp>
      <p:grpSp>
        <p:nvGrpSpPr>
          <p:cNvPr id="5" name="组合 91"/>
          <p:cNvGrpSpPr/>
          <p:nvPr/>
        </p:nvGrpSpPr>
        <p:grpSpPr>
          <a:xfrm>
            <a:off x="2285984" y="1285860"/>
            <a:ext cx="3214710" cy="3365567"/>
            <a:chOff x="2214546" y="1706507"/>
            <a:chExt cx="3214710" cy="3365567"/>
          </a:xfrm>
        </p:grpSpPr>
        <p:sp>
          <p:nvSpPr>
            <p:cNvPr id="14421" name="Text Box 85"/>
            <p:cNvSpPr txBox="1">
              <a:spLocks noChangeArrowheads="1"/>
            </p:cNvSpPr>
            <p:nvPr/>
          </p:nvSpPr>
          <p:spPr bwMode="auto">
            <a:xfrm>
              <a:off x="4189644" y="2740620"/>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a:t>
              </a:r>
            </a:p>
          </p:txBody>
        </p:sp>
        <p:sp>
          <p:nvSpPr>
            <p:cNvPr id="14420" name="Text Box 84"/>
            <p:cNvSpPr txBox="1">
              <a:spLocks noChangeArrowheads="1"/>
            </p:cNvSpPr>
            <p:nvPr/>
          </p:nvSpPr>
          <p:spPr bwMode="auto">
            <a:xfrm>
              <a:off x="2214546" y="2874584"/>
              <a:ext cx="1143008" cy="2620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插入一结点</a:t>
              </a:r>
            </a:p>
          </p:txBody>
        </p:sp>
        <p:sp>
          <p:nvSpPr>
            <p:cNvPr id="14410" name="Line 74"/>
            <p:cNvSpPr>
              <a:spLocks noChangeShapeType="1"/>
            </p:cNvSpPr>
            <p:nvPr/>
          </p:nvSpPr>
          <p:spPr bwMode="auto">
            <a:xfrm>
              <a:off x="4667911" y="2768823"/>
              <a:ext cx="210519" cy="38896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7" name="AutoShape 71"/>
            <p:cNvSpPr>
              <a:spLocks noChangeArrowheads="1"/>
            </p:cNvSpPr>
            <p:nvPr/>
          </p:nvSpPr>
          <p:spPr bwMode="auto">
            <a:xfrm>
              <a:off x="2352908" y="3146039"/>
              <a:ext cx="974930" cy="203297"/>
            </a:xfrm>
            <a:prstGeom prst="rightArrow">
              <a:avLst>
                <a:gd name="adj1" fmla="val 50000"/>
                <a:gd name="adj2" fmla="val 137861"/>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91" name="Text Box 55"/>
            <p:cNvSpPr txBox="1">
              <a:spLocks noChangeArrowheads="1"/>
            </p:cNvSpPr>
            <p:nvPr/>
          </p:nvSpPr>
          <p:spPr bwMode="auto">
            <a:xfrm>
              <a:off x="3979124" y="4751264"/>
              <a:ext cx="805288" cy="3208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插入后</a:t>
              </a:r>
            </a:p>
          </p:txBody>
        </p:sp>
        <p:sp>
          <p:nvSpPr>
            <p:cNvPr id="14389" name="Text Box 53"/>
            <p:cNvSpPr txBox="1">
              <a:spLocks noChangeArrowheads="1"/>
            </p:cNvSpPr>
            <p:nvPr/>
          </p:nvSpPr>
          <p:spPr bwMode="auto">
            <a:xfrm>
              <a:off x="4213148" y="4312941"/>
              <a:ext cx="249353" cy="203297"/>
            </a:xfrm>
            <a:prstGeom prst="rect">
              <a:avLst/>
            </a:prstGeom>
            <a:solidFill>
              <a:srgbClr val="B2B2B2"/>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364" name="Line 28"/>
            <p:cNvSpPr>
              <a:spLocks noChangeShapeType="1"/>
            </p:cNvSpPr>
            <p:nvPr/>
          </p:nvSpPr>
          <p:spPr bwMode="auto">
            <a:xfrm flipH="1">
              <a:off x="3836053" y="3342285"/>
              <a:ext cx="202344" cy="4947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63" name="Line 27"/>
            <p:cNvSpPr>
              <a:spLocks noChangeShapeType="1"/>
            </p:cNvSpPr>
            <p:nvPr/>
          </p:nvSpPr>
          <p:spPr bwMode="auto">
            <a:xfrm flipH="1">
              <a:off x="4189644" y="2744145"/>
              <a:ext cx="313735" cy="383092"/>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61" name="Line 25"/>
            <p:cNvSpPr>
              <a:spLocks noChangeShapeType="1"/>
            </p:cNvSpPr>
            <p:nvPr/>
          </p:nvSpPr>
          <p:spPr bwMode="auto">
            <a:xfrm flipH="1">
              <a:off x="3871820" y="2170683"/>
              <a:ext cx="219717" cy="35723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60" name="Oval 24"/>
            <p:cNvSpPr>
              <a:spLocks noChangeArrowheads="1"/>
            </p:cNvSpPr>
            <p:nvPr/>
          </p:nvSpPr>
          <p:spPr bwMode="auto">
            <a:xfrm>
              <a:off x="4048616" y="1914505"/>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14359" name="Oval 23"/>
            <p:cNvSpPr>
              <a:spLocks noChangeArrowheads="1"/>
            </p:cNvSpPr>
            <p:nvPr/>
          </p:nvSpPr>
          <p:spPr bwMode="auto">
            <a:xfrm>
              <a:off x="4449216" y="2495018"/>
              <a:ext cx="322933"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14358" name="Text Box 22"/>
            <p:cNvSpPr txBox="1">
              <a:spLocks noChangeArrowheads="1"/>
            </p:cNvSpPr>
            <p:nvPr/>
          </p:nvSpPr>
          <p:spPr bwMode="auto">
            <a:xfrm>
              <a:off x="4212126" y="3770032"/>
              <a:ext cx="249353"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4357" name="AutoShape 21"/>
            <p:cNvSpPr>
              <a:spLocks/>
            </p:cNvSpPr>
            <p:nvPr/>
          </p:nvSpPr>
          <p:spPr bwMode="auto">
            <a:xfrm flipH="1">
              <a:off x="4488050" y="3778258"/>
              <a:ext cx="126720" cy="546435"/>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56" name="Text Box 20"/>
            <p:cNvSpPr txBox="1">
              <a:spLocks noChangeArrowheads="1"/>
            </p:cNvSpPr>
            <p:nvPr/>
          </p:nvSpPr>
          <p:spPr bwMode="auto">
            <a:xfrm>
              <a:off x="4629077" y="3942776"/>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p>
          </p:txBody>
        </p:sp>
        <p:sp>
          <p:nvSpPr>
            <p:cNvPr id="14355" name="Text Box 19"/>
            <p:cNvSpPr txBox="1">
              <a:spLocks noChangeArrowheads="1"/>
            </p:cNvSpPr>
            <p:nvPr/>
          </p:nvSpPr>
          <p:spPr bwMode="auto">
            <a:xfrm>
              <a:off x="3688893" y="3745354"/>
              <a:ext cx="248331"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4354" name="AutoShape 18"/>
            <p:cNvSpPr>
              <a:spLocks/>
            </p:cNvSpPr>
            <p:nvPr/>
          </p:nvSpPr>
          <p:spPr bwMode="auto">
            <a:xfrm>
              <a:off x="3527427" y="3761806"/>
              <a:ext cx="127742" cy="546435"/>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53" name="Text Box 17"/>
            <p:cNvSpPr txBox="1">
              <a:spLocks noChangeArrowheads="1"/>
            </p:cNvSpPr>
            <p:nvPr/>
          </p:nvSpPr>
          <p:spPr bwMode="auto">
            <a:xfrm>
              <a:off x="3346544" y="3925149"/>
              <a:ext cx="182927"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p>
          </p:txBody>
        </p:sp>
        <p:sp>
          <p:nvSpPr>
            <p:cNvPr id="14352" name="Text Box 16"/>
            <p:cNvSpPr txBox="1">
              <a:spLocks noChangeArrowheads="1"/>
            </p:cNvSpPr>
            <p:nvPr/>
          </p:nvSpPr>
          <p:spPr bwMode="auto">
            <a:xfrm>
              <a:off x="3761451" y="2419810"/>
              <a:ext cx="248331"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4351" name="AutoShape 15"/>
            <p:cNvSpPr>
              <a:spLocks/>
            </p:cNvSpPr>
            <p:nvPr/>
          </p:nvSpPr>
          <p:spPr bwMode="auto">
            <a:xfrm>
              <a:off x="3598963" y="2442137"/>
              <a:ext cx="126720" cy="673348"/>
            </a:xfrm>
            <a:prstGeom prst="leftBrace">
              <a:avLst>
                <a:gd name="adj1" fmla="val 385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50" name="Text Box 14"/>
            <p:cNvSpPr txBox="1">
              <a:spLocks noChangeArrowheads="1"/>
            </p:cNvSpPr>
            <p:nvPr/>
          </p:nvSpPr>
          <p:spPr bwMode="auto">
            <a:xfrm>
              <a:off x="3325083" y="2679807"/>
              <a:ext cx="295340" cy="2491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349" name="Line 13"/>
            <p:cNvSpPr>
              <a:spLocks noChangeShapeType="1"/>
            </p:cNvSpPr>
            <p:nvPr/>
          </p:nvSpPr>
          <p:spPr bwMode="auto">
            <a:xfrm>
              <a:off x="4315342" y="2182434"/>
              <a:ext cx="214607" cy="324335"/>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8" name="Line 12"/>
            <p:cNvSpPr>
              <a:spLocks noChangeShapeType="1"/>
            </p:cNvSpPr>
            <p:nvPr/>
          </p:nvSpPr>
          <p:spPr bwMode="auto">
            <a:xfrm>
              <a:off x="4230521" y="3344636"/>
              <a:ext cx="120589" cy="41952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7" name="Text Box 11"/>
            <p:cNvSpPr txBox="1">
              <a:spLocks noChangeArrowheads="1"/>
            </p:cNvSpPr>
            <p:nvPr/>
          </p:nvSpPr>
          <p:spPr bwMode="auto">
            <a:xfrm>
              <a:off x="3728749" y="1929781"/>
              <a:ext cx="282055"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4346" name="Text Box 10"/>
            <p:cNvSpPr txBox="1">
              <a:spLocks noChangeArrowheads="1"/>
            </p:cNvSpPr>
            <p:nvPr/>
          </p:nvSpPr>
          <p:spPr bwMode="auto">
            <a:xfrm>
              <a:off x="4731271" y="2358703"/>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345" name="Oval 9"/>
            <p:cNvSpPr>
              <a:spLocks noChangeArrowheads="1"/>
            </p:cNvSpPr>
            <p:nvPr/>
          </p:nvSpPr>
          <p:spPr bwMode="auto">
            <a:xfrm>
              <a:off x="3988322" y="3106085"/>
              <a:ext cx="322933" cy="320810"/>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p>
          </p:txBody>
        </p:sp>
        <p:sp>
          <p:nvSpPr>
            <p:cNvPr id="14344" name="Text Box 8"/>
            <p:cNvSpPr txBox="1">
              <a:spLocks noChangeArrowheads="1"/>
            </p:cNvSpPr>
            <p:nvPr/>
          </p:nvSpPr>
          <p:spPr bwMode="auto">
            <a:xfrm>
              <a:off x="4704701" y="3106085"/>
              <a:ext cx="246287" cy="69920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δ</a:t>
              </a:r>
            </a:p>
          </p:txBody>
        </p:sp>
        <p:sp>
          <p:nvSpPr>
            <p:cNvPr id="14343" name="AutoShape 7"/>
            <p:cNvSpPr>
              <a:spLocks/>
            </p:cNvSpPr>
            <p:nvPr/>
          </p:nvSpPr>
          <p:spPr bwMode="auto">
            <a:xfrm flipH="1">
              <a:off x="4976537" y="3099034"/>
              <a:ext cx="127742" cy="695676"/>
            </a:xfrm>
            <a:prstGeom prst="leftBrace">
              <a:avLst>
                <a:gd name="adj1" fmla="val 394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2" name="Text Box 6"/>
            <p:cNvSpPr txBox="1">
              <a:spLocks noChangeArrowheads="1"/>
            </p:cNvSpPr>
            <p:nvPr/>
          </p:nvSpPr>
          <p:spPr bwMode="auto">
            <a:xfrm>
              <a:off x="5128806" y="3358737"/>
              <a:ext cx="300450" cy="2009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340" name="Text Box 4"/>
            <p:cNvSpPr txBox="1">
              <a:spLocks noChangeArrowheads="1"/>
            </p:cNvSpPr>
            <p:nvPr/>
          </p:nvSpPr>
          <p:spPr bwMode="auto">
            <a:xfrm>
              <a:off x="4314320" y="3142514"/>
              <a:ext cx="282055"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339" name="Text Box 3"/>
            <p:cNvSpPr txBox="1">
              <a:spLocks noChangeArrowheads="1"/>
            </p:cNvSpPr>
            <p:nvPr/>
          </p:nvSpPr>
          <p:spPr bwMode="auto">
            <a:xfrm>
              <a:off x="4450238" y="2173033"/>
              <a:ext cx="183949"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p>
          </p:txBody>
        </p:sp>
        <p:sp>
          <p:nvSpPr>
            <p:cNvPr id="14338" name="Freeform 2"/>
            <p:cNvSpPr>
              <a:spLocks/>
            </p:cNvSpPr>
            <p:nvPr/>
          </p:nvSpPr>
          <p:spPr bwMode="auto">
            <a:xfrm>
              <a:off x="4126283" y="1706507"/>
              <a:ext cx="509948" cy="1365499"/>
            </a:xfrm>
            <a:custGeom>
              <a:avLst/>
              <a:gdLst/>
              <a:ahLst/>
              <a:cxnLst>
                <a:cxn ang="0">
                  <a:pos x="0" y="1327"/>
                </a:cxn>
                <a:cxn ang="0">
                  <a:pos x="45" y="997"/>
                </a:cxn>
                <a:cxn ang="0">
                  <a:pos x="83" y="832"/>
                </a:cxn>
                <a:cxn ang="0">
                  <a:pos x="150" y="667"/>
                </a:cxn>
                <a:cxn ang="0">
                  <a:pos x="360" y="465"/>
                </a:cxn>
                <a:cxn ang="0">
                  <a:pos x="428" y="360"/>
                </a:cxn>
                <a:cxn ang="0">
                  <a:pos x="570" y="0"/>
                </a:cxn>
              </a:cxnLst>
              <a:rect l="0" t="0" r="r" b="b"/>
              <a:pathLst>
                <a:path w="570" h="1327">
                  <a:moveTo>
                    <a:pt x="0" y="1327"/>
                  </a:moveTo>
                  <a:lnTo>
                    <a:pt x="45" y="997"/>
                  </a:lnTo>
                  <a:cubicBezTo>
                    <a:pt x="59" y="915"/>
                    <a:pt x="65" y="887"/>
                    <a:pt x="83" y="832"/>
                  </a:cubicBezTo>
                  <a:cubicBezTo>
                    <a:pt x="101" y="777"/>
                    <a:pt x="104" y="728"/>
                    <a:pt x="150" y="667"/>
                  </a:cubicBezTo>
                  <a:lnTo>
                    <a:pt x="360" y="465"/>
                  </a:lnTo>
                  <a:lnTo>
                    <a:pt x="428" y="360"/>
                  </a:lnTo>
                  <a:lnTo>
                    <a:pt x="570" y="0"/>
                  </a:lnTo>
                </a:path>
              </a:pathLst>
            </a:custGeom>
            <a:noFill/>
            <a:ln w="28575">
              <a:solidFill>
                <a:srgbClr val="FF00FF"/>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94" name="TextBox 93"/>
          <p:cNvSpPr txBox="1"/>
          <p:nvPr/>
        </p:nvSpPr>
        <p:spPr>
          <a:xfrm>
            <a:off x="1500166" y="5072074"/>
            <a:ext cx="635798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微软雅黑" pitchFamily="34" charset="-122"/>
                <a:cs typeface="Consolas" pitchFamily="49" charset="0"/>
              </a:rPr>
              <a:t>RL</a:t>
            </a:r>
            <a:r>
              <a:rPr lang="zh-CN" altLang="en-US" sz="2000" smtClean="0">
                <a:solidFill>
                  <a:srgbClr val="FF0000"/>
                </a:solidFill>
                <a:latin typeface="Consolas" pitchFamily="49" charset="0"/>
                <a:ea typeface="微软雅黑" pitchFamily="34" charset="-122"/>
                <a:cs typeface="Consolas" pitchFamily="49" charset="0"/>
              </a:rPr>
              <a:t>双旋转</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的左子树</a:t>
            </a:r>
            <a:r>
              <a:rPr lang="en-US" altLang="zh-CN" sz="2000" smtClean="0">
                <a:solidFill>
                  <a:srgbClr val="0000FF"/>
                </a:solidFill>
                <a:latin typeface="Consolas" pitchFamily="49" charset="0"/>
                <a:ea typeface="仿宋" pitchFamily="49" charset="-122"/>
                <a:cs typeface="Consolas" pitchFamily="49" charset="0"/>
              </a:rPr>
              <a:t>B</a:t>
            </a:r>
            <a:r>
              <a:rPr lang="zh-CN" altLang="en-US" sz="2000" smtClean="0">
                <a:solidFill>
                  <a:srgbClr val="0000FF"/>
                </a:solidFill>
                <a:latin typeface="Consolas" pitchFamily="49" charset="0"/>
                <a:ea typeface="仿宋" pitchFamily="49" charset="-122"/>
                <a:cs typeface="Consolas" pitchFamily="49" charset="0"/>
              </a:rPr>
              <a:t>先右旋转，再按根结点</a:t>
            </a:r>
            <a:r>
              <a:rPr lang="en-US" altLang="zh-CN" sz="2000" smtClean="0">
                <a:solidFill>
                  <a:srgbClr val="0000FF"/>
                </a:solidFill>
                <a:latin typeface="Consolas" pitchFamily="49" charset="0"/>
                <a:ea typeface="仿宋" pitchFamily="49" charset="-122"/>
                <a:cs typeface="Consolas" pitchFamily="49" charset="0"/>
              </a:rPr>
              <a:t>A</a:t>
            </a:r>
            <a:r>
              <a:rPr lang="zh-CN" altLang="en-US" sz="2000" smtClean="0">
                <a:solidFill>
                  <a:srgbClr val="0000FF"/>
                </a:solidFill>
                <a:latin typeface="Consolas" pitchFamily="49" charset="0"/>
                <a:ea typeface="仿宋" pitchFamily="49" charset="-122"/>
                <a:cs typeface="Consolas" pitchFamily="49" charset="0"/>
              </a:rPr>
              <a:t>左旋转！</a:t>
            </a:r>
          </a:p>
        </p:txBody>
      </p:sp>
      <p:sp>
        <p:nvSpPr>
          <p:cNvPr id="100" name="灯片编号占位符 99"/>
          <p:cNvSpPr>
            <a:spLocks noGrp="1"/>
          </p:cNvSpPr>
          <p:nvPr>
            <p:ph type="sldNum" sz="quarter" idx="12"/>
          </p:nvPr>
        </p:nvSpPr>
        <p:spPr/>
        <p:txBody>
          <a:bodyPr/>
          <a:lstStyle/>
          <a:p>
            <a:fld id="{7AF016A1-9F15-429F-9EFD-84004B73C732}" type="slidenum">
              <a:rPr lang="en-US" altLang="zh-CN" smtClean="0"/>
              <a:pPr/>
              <a:t>68</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264320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对应的</a:t>
            </a:r>
            <a:r>
              <a:rPr lang="en-US" altLang="zh-CN" sz="2000" smtClean="0">
                <a:solidFill>
                  <a:srgbClr val="0000FF"/>
                </a:solidFill>
                <a:latin typeface="Consolas" pitchFamily="49" charset="0"/>
                <a:ea typeface="仿宋" pitchFamily="49" charset="-122"/>
                <a:cs typeface="Consolas" pitchFamily="49" charset="0"/>
              </a:rPr>
              <a:t>RL</a:t>
            </a:r>
            <a:r>
              <a:rPr lang="zh-CN" altLang="zh-CN" sz="2000" smtClean="0">
                <a:solidFill>
                  <a:srgbClr val="0000FF"/>
                </a:solidFill>
                <a:latin typeface="Consolas" pitchFamily="49" charset="0"/>
                <a:ea typeface="仿宋" pitchFamily="49" charset="-122"/>
                <a:cs typeface="Consolas" pitchFamily="49" charset="0"/>
              </a:rPr>
              <a:t>型调整算法</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28596" y="1071546"/>
            <a:ext cx="8001056" cy="16287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AVLNode* </a:t>
            </a:r>
            <a:r>
              <a:rPr lang="en-US" altLang="zh-CN" sz="1800" smtClean="0">
                <a:solidFill>
                  <a:srgbClr val="FF0000"/>
                </a:solidFill>
                <a:latin typeface="Consolas" pitchFamily="49" charset="0"/>
                <a:ea typeface="仿宋" pitchFamily="49" charset="-122"/>
                <a:cs typeface="Consolas" pitchFamily="49" charset="0"/>
              </a:rPr>
              <a:t>RL</a:t>
            </a:r>
            <a:r>
              <a:rPr lang="en-US" altLang="zh-CN" sz="1800" smtClean="0">
                <a:solidFill>
                  <a:srgbClr val="0000FF"/>
                </a:solidFill>
                <a:latin typeface="Consolas" pitchFamily="49" charset="0"/>
                <a:ea typeface="仿宋" pitchFamily="49" charset="-122"/>
                <a:cs typeface="Consolas" pitchFamily="49" charset="0"/>
              </a:rPr>
              <a:t>(AVLNode* a)		</a:t>
            </a:r>
            <a:r>
              <a:rPr lang="en-US" altLang="zh-CN" sz="1800" smtClean="0">
                <a:solidFill>
                  <a:schemeClr val="bg1">
                    <a:lumMod val="50000"/>
                  </a:schemeClr>
                </a:solidFill>
                <a:latin typeface="Consolas" pitchFamily="49" charset="0"/>
                <a:ea typeface="仿宋" pitchFamily="49" charset="-122"/>
                <a:cs typeface="Consolas" pitchFamily="49" charset="0"/>
              </a:rPr>
              <a:t>//RL</a:t>
            </a:r>
            <a:r>
              <a:rPr lang="zh-CN" altLang="zh-CN" sz="1800" smtClean="0">
                <a:solidFill>
                  <a:schemeClr val="bg1">
                    <a:lumMod val="50000"/>
                  </a:schemeClr>
                </a:solidFill>
                <a:latin typeface="Consolas" pitchFamily="49" charset="0"/>
                <a:ea typeface="仿宋" pitchFamily="49" charset="-122"/>
                <a:cs typeface="Consolas" pitchFamily="49" charset="0"/>
              </a:rPr>
              <a:t>型调整</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AVLNode* b=a-&gt;rchild;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a-&gt;rchild=</a:t>
            </a:r>
            <a:r>
              <a:rPr lang="en-US" altLang="zh-CN" sz="1800" smtClean="0">
                <a:solidFill>
                  <a:srgbClr val="FF0000"/>
                </a:solidFill>
                <a:latin typeface="Consolas" pitchFamily="49" charset="0"/>
                <a:ea typeface="仿宋" pitchFamily="49" charset="-122"/>
                <a:cs typeface="Consolas" pitchFamily="49" charset="0"/>
              </a:rPr>
              <a:t>right_rotate</a:t>
            </a:r>
            <a:r>
              <a:rPr lang="en-US" altLang="zh-CN" sz="1800" smtClean="0">
                <a:solidFill>
                  <a:srgbClr val="0000FF"/>
                </a:solidFill>
                <a:latin typeface="Consolas" pitchFamily="49" charset="0"/>
                <a:ea typeface="仿宋" pitchFamily="49" charset="-122"/>
                <a:cs typeface="Consolas" pitchFamily="49" charset="0"/>
              </a:rPr>
              <a:t>(b);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结点</a:t>
            </a:r>
            <a:r>
              <a:rPr lang="en-US" altLang="zh-CN" sz="1800" smtClean="0">
                <a:solidFill>
                  <a:schemeClr val="bg1">
                    <a:lumMod val="50000"/>
                  </a:schemeClr>
                </a:solidFill>
                <a:latin typeface="Consolas" pitchFamily="49" charset="0"/>
                <a:ea typeface="仿宋" pitchFamily="49" charset="-122"/>
                <a:cs typeface="Consolas" pitchFamily="49" charset="0"/>
              </a:rPr>
              <a:t>b</a:t>
            </a:r>
            <a:r>
              <a:rPr lang="zh-CN" altLang="zh-CN" sz="1800" smtClean="0">
                <a:solidFill>
                  <a:schemeClr val="bg1">
                    <a:lumMod val="50000"/>
                  </a:schemeClr>
                </a:solidFill>
                <a:latin typeface="Consolas" pitchFamily="49" charset="0"/>
                <a:ea typeface="仿宋" pitchFamily="49" charset="-122"/>
                <a:cs typeface="Consolas" pitchFamily="49" charset="0"/>
              </a:rPr>
              <a:t>右旋</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left_rotate</a:t>
            </a:r>
            <a:r>
              <a:rPr lang="en-US" altLang="zh-CN" sz="1800" smtClean="0">
                <a:solidFill>
                  <a:srgbClr val="0000FF"/>
                </a:solidFill>
                <a:latin typeface="Consolas" pitchFamily="49" charset="0"/>
                <a:ea typeface="仿宋" pitchFamily="49" charset="-122"/>
                <a:cs typeface="Consolas" pitchFamily="49" charset="0"/>
              </a:rPr>
              <a:t>(a);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结点</a:t>
            </a:r>
            <a:r>
              <a:rPr lang="en-US" altLang="zh-CN" sz="1800" smtClean="0">
                <a:solidFill>
                  <a:schemeClr val="bg1">
                    <a:lumMod val="50000"/>
                  </a:schemeClr>
                </a:solidFill>
                <a:latin typeface="Consolas" pitchFamily="49" charset="0"/>
                <a:ea typeface="仿宋" pitchFamily="49" charset="-122"/>
                <a:cs typeface="Consolas" pitchFamily="49" charset="0"/>
              </a:rPr>
              <a:t>a</a:t>
            </a:r>
            <a:r>
              <a:rPr lang="zh-CN" altLang="zh-CN" sz="1800" smtClean="0">
                <a:solidFill>
                  <a:schemeClr val="bg1">
                    <a:lumMod val="50000"/>
                  </a:schemeClr>
                </a:solidFill>
                <a:latin typeface="Consolas" pitchFamily="49" charset="0"/>
                <a:ea typeface="仿宋" pitchFamily="49" charset="-122"/>
                <a:cs typeface="Consolas" pitchFamily="49" charset="0"/>
              </a:rPr>
              <a:t>左旋</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62"/>
          <p:cNvGrpSpPr/>
          <p:nvPr/>
        </p:nvGrpSpPr>
        <p:grpSpPr>
          <a:xfrm>
            <a:off x="686933" y="3214686"/>
            <a:ext cx="6528273" cy="2809731"/>
            <a:chOff x="1928794" y="1285860"/>
            <a:chExt cx="6528273" cy="2809731"/>
          </a:xfrm>
        </p:grpSpPr>
        <p:sp>
          <p:nvSpPr>
            <p:cNvPr id="64" name="Line 77"/>
            <p:cNvSpPr>
              <a:spLocks noChangeShapeType="1"/>
            </p:cNvSpPr>
            <p:nvPr/>
          </p:nvSpPr>
          <p:spPr bwMode="auto">
            <a:xfrm>
              <a:off x="7123436" y="1823138"/>
              <a:ext cx="227892" cy="3396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5" name="Freeform 76"/>
            <p:cNvSpPr>
              <a:spLocks/>
            </p:cNvSpPr>
            <p:nvPr/>
          </p:nvSpPr>
          <p:spPr bwMode="auto">
            <a:xfrm>
              <a:off x="7555717" y="2333144"/>
              <a:ext cx="235046" cy="539384"/>
            </a:xfrm>
            <a:custGeom>
              <a:avLst/>
              <a:gdLst/>
              <a:ahLst/>
              <a:cxnLst>
                <a:cxn ang="0">
                  <a:pos x="0" y="0"/>
                </a:cxn>
                <a:cxn ang="0">
                  <a:pos x="262" y="525"/>
                </a:cxn>
              </a:cxnLst>
              <a:rect l="0" t="0" r="r" b="b"/>
              <a:pathLst>
                <a:path w="262" h="525">
                  <a:moveTo>
                    <a:pt x="0" y="0"/>
                  </a:moveTo>
                  <a:lnTo>
                    <a:pt x="262" y="52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6" name="Line 75"/>
            <p:cNvSpPr>
              <a:spLocks noChangeShapeType="1"/>
            </p:cNvSpPr>
            <p:nvPr/>
          </p:nvSpPr>
          <p:spPr bwMode="auto">
            <a:xfrm flipH="1">
              <a:off x="7155116" y="2369573"/>
              <a:ext cx="182927" cy="61811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7" name="Line 73"/>
            <p:cNvSpPr>
              <a:spLocks noChangeShapeType="1"/>
            </p:cNvSpPr>
            <p:nvPr/>
          </p:nvSpPr>
          <p:spPr bwMode="auto">
            <a:xfrm>
              <a:off x="6675827" y="2424804"/>
              <a:ext cx="161466" cy="5100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8" name="Line 72"/>
            <p:cNvSpPr>
              <a:spLocks noChangeShapeType="1"/>
            </p:cNvSpPr>
            <p:nvPr/>
          </p:nvSpPr>
          <p:spPr bwMode="auto">
            <a:xfrm flipH="1">
              <a:off x="6188362" y="2369573"/>
              <a:ext cx="317823" cy="5405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9" name="Text Box 56"/>
            <p:cNvSpPr txBox="1">
              <a:spLocks noChangeArrowheads="1"/>
            </p:cNvSpPr>
            <p:nvPr/>
          </p:nvSpPr>
          <p:spPr bwMode="auto">
            <a:xfrm>
              <a:off x="4429124" y="2428868"/>
              <a:ext cx="805288" cy="3208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RL</a:t>
              </a: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调整</a:t>
              </a:r>
            </a:p>
          </p:txBody>
        </p:sp>
        <p:sp>
          <p:nvSpPr>
            <p:cNvPr id="70" name="Line 48"/>
            <p:cNvSpPr>
              <a:spLocks noChangeShapeType="1"/>
            </p:cNvSpPr>
            <p:nvPr/>
          </p:nvSpPr>
          <p:spPr bwMode="auto">
            <a:xfrm flipH="1">
              <a:off x="6604291" y="1823138"/>
              <a:ext cx="268770" cy="43832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1" name="Oval 47"/>
            <p:cNvSpPr>
              <a:spLocks noChangeArrowheads="1"/>
            </p:cNvSpPr>
            <p:nvPr/>
          </p:nvSpPr>
          <p:spPr bwMode="auto">
            <a:xfrm>
              <a:off x="6830140" y="1566960"/>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p>
          </p:txBody>
        </p:sp>
        <p:sp>
          <p:nvSpPr>
            <p:cNvPr id="72" name="Oval 46"/>
            <p:cNvSpPr>
              <a:spLocks noChangeArrowheads="1"/>
            </p:cNvSpPr>
            <p:nvPr/>
          </p:nvSpPr>
          <p:spPr bwMode="auto">
            <a:xfrm>
              <a:off x="6421364" y="2132197"/>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73" name="Text Box 45"/>
            <p:cNvSpPr txBox="1">
              <a:spLocks noChangeArrowheads="1"/>
            </p:cNvSpPr>
            <p:nvPr/>
          </p:nvSpPr>
          <p:spPr bwMode="auto">
            <a:xfrm>
              <a:off x="7121392" y="1548158"/>
              <a:ext cx="281033"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74" name="Text Box 44"/>
            <p:cNvSpPr txBox="1">
              <a:spLocks noChangeArrowheads="1"/>
            </p:cNvSpPr>
            <p:nvPr/>
          </p:nvSpPr>
          <p:spPr bwMode="auto">
            <a:xfrm>
              <a:off x="6120914" y="2082842"/>
              <a:ext cx="308626" cy="2126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5" name="Oval 43"/>
            <p:cNvSpPr>
              <a:spLocks noChangeArrowheads="1"/>
            </p:cNvSpPr>
            <p:nvPr/>
          </p:nvSpPr>
          <p:spPr bwMode="auto">
            <a:xfrm>
              <a:off x="7275705" y="2126321"/>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76" name="Text Box 42"/>
            <p:cNvSpPr txBox="1">
              <a:spLocks noChangeArrowheads="1"/>
            </p:cNvSpPr>
            <p:nvPr/>
          </p:nvSpPr>
          <p:spPr bwMode="auto">
            <a:xfrm>
              <a:off x="7563892" y="2147474"/>
              <a:ext cx="308626" cy="2126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77" name="Text Box 41"/>
            <p:cNvSpPr txBox="1">
              <a:spLocks noChangeArrowheads="1"/>
            </p:cNvSpPr>
            <p:nvPr/>
          </p:nvSpPr>
          <p:spPr bwMode="auto">
            <a:xfrm>
              <a:off x="7029418" y="3382533"/>
              <a:ext cx="249353" cy="203297"/>
            </a:xfrm>
            <a:prstGeom prst="rect">
              <a:avLst/>
            </a:prstGeom>
            <a:solidFill>
              <a:srgbClr val="B2B2B2"/>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78" name="Text Box 40"/>
            <p:cNvSpPr txBox="1">
              <a:spLocks noChangeArrowheads="1"/>
            </p:cNvSpPr>
            <p:nvPr/>
          </p:nvSpPr>
          <p:spPr bwMode="auto">
            <a:xfrm>
              <a:off x="7029418" y="2876053"/>
              <a:ext cx="249353"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79" name="AutoShape 39"/>
            <p:cNvSpPr>
              <a:spLocks/>
            </p:cNvSpPr>
            <p:nvPr/>
          </p:nvSpPr>
          <p:spPr bwMode="auto">
            <a:xfrm flipH="1">
              <a:off x="7306363" y="2903081"/>
              <a:ext cx="126720" cy="546435"/>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0" name="Text Box 38"/>
            <p:cNvSpPr txBox="1">
              <a:spLocks noChangeArrowheads="1"/>
            </p:cNvSpPr>
            <p:nvPr/>
          </p:nvSpPr>
          <p:spPr bwMode="auto">
            <a:xfrm>
              <a:off x="7427974" y="3033520"/>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p>
          </p:txBody>
        </p:sp>
        <p:sp>
          <p:nvSpPr>
            <p:cNvPr id="81" name="Text Box 37"/>
            <p:cNvSpPr txBox="1">
              <a:spLocks noChangeArrowheads="1"/>
            </p:cNvSpPr>
            <p:nvPr/>
          </p:nvSpPr>
          <p:spPr bwMode="auto">
            <a:xfrm>
              <a:off x="6672761" y="2870178"/>
              <a:ext cx="248331"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82" name="AutoShape 36"/>
            <p:cNvSpPr>
              <a:spLocks/>
            </p:cNvSpPr>
            <p:nvPr/>
          </p:nvSpPr>
          <p:spPr bwMode="auto">
            <a:xfrm>
              <a:off x="6523558" y="2870178"/>
              <a:ext cx="127742" cy="546435"/>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3" name="Text Box 35"/>
            <p:cNvSpPr txBox="1">
              <a:spLocks noChangeArrowheads="1"/>
            </p:cNvSpPr>
            <p:nvPr/>
          </p:nvSpPr>
          <p:spPr bwMode="auto">
            <a:xfrm>
              <a:off x="6376399" y="3033520"/>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p>
          </p:txBody>
        </p:sp>
        <p:sp>
          <p:nvSpPr>
            <p:cNvPr id="84" name="Text Box 34"/>
            <p:cNvSpPr txBox="1">
              <a:spLocks noChangeArrowheads="1"/>
            </p:cNvSpPr>
            <p:nvPr/>
          </p:nvSpPr>
          <p:spPr bwMode="auto">
            <a:xfrm>
              <a:off x="6083102" y="2891330"/>
              <a:ext cx="248331"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85" name="AutoShape 33"/>
            <p:cNvSpPr>
              <a:spLocks/>
            </p:cNvSpPr>
            <p:nvPr/>
          </p:nvSpPr>
          <p:spPr bwMode="auto">
            <a:xfrm>
              <a:off x="5919592" y="2888980"/>
              <a:ext cx="127742" cy="685100"/>
            </a:xfrm>
            <a:prstGeom prst="leftBrace">
              <a:avLst>
                <a:gd name="adj1" fmla="val 388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6" name="Text Box 32"/>
            <p:cNvSpPr txBox="1">
              <a:spLocks noChangeArrowheads="1"/>
            </p:cNvSpPr>
            <p:nvPr/>
          </p:nvSpPr>
          <p:spPr bwMode="auto">
            <a:xfrm>
              <a:off x="5572132" y="3132231"/>
              <a:ext cx="363810" cy="231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87" name="Text Box 31"/>
            <p:cNvSpPr txBox="1">
              <a:spLocks noChangeArrowheads="1"/>
            </p:cNvSpPr>
            <p:nvPr/>
          </p:nvSpPr>
          <p:spPr bwMode="auto">
            <a:xfrm>
              <a:off x="7675283" y="2851375"/>
              <a:ext cx="248331" cy="7297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δ</a:t>
              </a:r>
            </a:p>
          </p:txBody>
        </p:sp>
        <p:sp>
          <p:nvSpPr>
            <p:cNvPr id="88" name="AutoShape 30"/>
            <p:cNvSpPr>
              <a:spLocks/>
            </p:cNvSpPr>
            <p:nvPr/>
          </p:nvSpPr>
          <p:spPr bwMode="auto">
            <a:xfrm flipH="1">
              <a:off x="7956317" y="2860776"/>
              <a:ext cx="126720" cy="707427"/>
            </a:xfrm>
            <a:prstGeom prst="leftBrace">
              <a:avLst>
                <a:gd name="adj1" fmla="val 4045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9" name="Text Box 29"/>
            <p:cNvSpPr txBox="1">
              <a:spLocks noChangeArrowheads="1"/>
            </p:cNvSpPr>
            <p:nvPr/>
          </p:nvSpPr>
          <p:spPr bwMode="auto">
            <a:xfrm>
              <a:off x="8079971" y="3102853"/>
              <a:ext cx="377096" cy="2644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90" name="AutoShape 26"/>
            <p:cNvSpPr>
              <a:spLocks noChangeArrowheads="1"/>
            </p:cNvSpPr>
            <p:nvPr/>
          </p:nvSpPr>
          <p:spPr bwMode="auto">
            <a:xfrm>
              <a:off x="4500562" y="2786058"/>
              <a:ext cx="603433" cy="214314"/>
            </a:xfrm>
            <a:prstGeom prst="rightArrow">
              <a:avLst>
                <a:gd name="adj1" fmla="val 50000"/>
                <a:gd name="adj2" fmla="val 13505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1" name="Text Box 85"/>
            <p:cNvSpPr txBox="1">
              <a:spLocks noChangeArrowheads="1"/>
            </p:cNvSpPr>
            <p:nvPr/>
          </p:nvSpPr>
          <p:spPr bwMode="auto">
            <a:xfrm>
              <a:off x="2793355" y="2319973"/>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a:t>
              </a:r>
            </a:p>
          </p:txBody>
        </p:sp>
        <p:sp>
          <p:nvSpPr>
            <p:cNvPr id="92" name="Line 74"/>
            <p:cNvSpPr>
              <a:spLocks noChangeShapeType="1"/>
            </p:cNvSpPr>
            <p:nvPr/>
          </p:nvSpPr>
          <p:spPr bwMode="auto">
            <a:xfrm>
              <a:off x="3271622" y="2348176"/>
              <a:ext cx="210519" cy="38896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3" name="Text Box 53"/>
            <p:cNvSpPr txBox="1">
              <a:spLocks noChangeArrowheads="1"/>
            </p:cNvSpPr>
            <p:nvPr/>
          </p:nvSpPr>
          <p:spPr bwMode="auto">
            <a:xfrm>
              <a:off x="2816859" y="3892294"/>
              <a:ext cx="249353" cy="203297"/>
            </a:xfrm>
            <a:prstGeom prst="rect">
              <a:avLst/>
            </a:prstGeom>
            <a:solidFill>
              <a:srgbClr val="B2B2B2"/>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4" name="Line 28"/>
            <p:cNvSpPr>
              <a:spLocks noChangeShapeType="1"/>
            </p:cNvSpPr>
            <p:nvPr/>
          </p:nvSpPr>
          <p:spPr bwMode="auto">
            <a:xfrm flipH="1">
              <a:off x="2439764" y="2921638"/>
              <a:ext cx="202344" cy="4947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 name="Line 27"/>
            <p:cNvSpPr>
              <a:spLocks noChangeShapeType="1"/>
            </p:cNvSpPr>
            <p:nvPr/>
          </p:nvSpPr>
          <p:spPr bwMode="auto">
            <a:xfrm flipH="1">
              <a:off x="2793355" y="2323498"/>
              <a:ext cx="313735" cy="383092"/>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6" name="Line 25"/>
            <p:cNvSpPr>
              <a:spLocks noChangeShapeType="1"/>
            </p:cNvSpPr>
            <p:nvPr/>
          </p:nvSpPr>
          <p:spPr bwMode="auto">
            <a:xfrm flipH="1">
              <a:off x="2475531" y="1750036"/>
              <a:ext cx="219717" cy="35723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7" name="Oval 24"/>
            <p:cNvSpPr>
              <a:spLocks noChangeArrowheads="1"/>
            </p:cNvSpPr>
            <p:nvPr/>
          </p:nvSpPr>
          <p:spPr bwMode="auto">
            <a:xfrm>
              <a:off x="2652327" y="1493858"/>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p>
          </p:txBody>
        </p:sp>
        <p:sp>
          <p:nvSpPr>
            <p:cNvPr id="98" name="Oval 23"/>
            <p:cNvSpPr>
              <a:spLocks noChangeArrowheads="1"/>
            </p:cNvSpPr>
            <p:nvPr/>
          </p:nvSpPr>
          <p:spPr bwMode="auto">
            <a:xfrm>
              <a:off x="3052927" y="2074371"/>
              <a:ext cx="322933"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p>
          </p:txBody>
        </p:sp>
        <p:sp>
          <p:nvSpPr>
            <p:cNvPr id="99" name="Text Box 22"/>
            <p:cNvSpPr txBox="1">
              <a:spLocks noChangeArrowheads="1"/>
            </p:cNvSpPr>
            <p:nvPr/>
          </p:nvSpPr>
          <p:spPr bwMode="auto">
            <a:xfrm>
              <a:off x="2815837" y="3349385"/>
              <a:ext cx="249353"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γ</a:t>
              </a:r>
            </a:p>
          </p:txBody>
        </p:sp>
        <p:sp>
          <p:nvSpPr>
            <p:cNvPr id="100" name="AutoShape 21"/>
            <p:cNvSpPr>
              <a:spLocks/>
            </p:cNvSpPr>
            <p:nvPr/>
          </p:nvSpPr>
          <p:spPr bwMode="auto">
            <a:xfrm flipH="1">
              <a:off x="3091761" y="3357611"/>
              <a:ext cx="126720" cy="546435"/>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1" name="Text Box 20"/>
            <p:cNvSpPr txBox="1">
              <a:spLocks noChangeArrowheads="1"/>
            </p:cNvSpPr>
            <p:nvPr/>
          </p:nvSpPr>
          <p:spPr bwMode="auto">
            <a:xfrm>
              <a:off x="3232788" y="3522129"/>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p>
          </p:txBody>
        </p:sp>
        <p:sp>
          <p:nvSpPr>
            <p:cNvPr id="102" name="Text Box 19"/>
            <p:cNvSpPr txBox="1">
              <a:spLocks noChangeArrowheads="1"/>
            </p:cNvSpPr>
            <p:nvPr/>
          </p:nvSpPr>
          <p:spPr bwMode="auto">
            <a:xfrm>
              <a:off x="2292604" y="3324707"/>
              <a:ext cx="248331"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β</a:t>
              </a:r>
            </a:p>
          </p:txBody>
        </p:sp>
        <p:sp>
          <p:nvSpPr>
            <p:cNvPr id="103" name="AutoShape 18"/>
            <p:cNvSpPr>
              <a:spLocks/>
            </p:cNvSpPr>
            <p:nvPr/>
          </p:nvSpPr>
          <p:spPr bwMode="auto">
            <a:xfrm>
              <a:off x="2131138" y="3341159"/>
              <a:ext cx="127742" cy="546435"/>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4" name="Text Box 17"/>
            <p:cNvSpPr txBox="1">
              <a:spLocks noChangeArrowheads="1"/>
            </p:cNvSpPr>
            <p:nvPr/>
          </p:nvSpPr>
          <p:spPr bwMode="auto">
            <a:xfrm>
              <a:off x="1950255" y="3504502"/>
              <a:ext cx="182927"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p>
          </p:txBody>
        </p:sp>
        <p:sp>
          <p:nvSpPr>
            <p:cNvPr id="105" name="Text Box 16"/>
            <p:cNvSpPr txBox="1">
              <a:spLocks noChangeArrowheads="1"/>
            </p:cNvSpPr>
            <p:nvPr/>
          </p:nvSpPr>
          <p:spPr bwMode="auto">
            <a:xfrm>
              <a:off x="2365162" y="1999163"/>
              <a:ext cx="248331"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α</a:t>
              </a:r>
            </a:p>
          </p:txBody>
        </p:sp>
        <p:sp>
          <p:nvSpPr>
            <p:cNvPr id="106" name="AutoShape 15"/>
            <p:cNvSpPr>
              <a:spLocks/>
            </p:cNvSpPr>
            <p:nvPr/>
          </p:nvSpPr>
          <p:spPr bwMode="auto">
            <a:xfrm>
              <a:off x="2202674" y="2021490"/>
              <a:ext cx="126720" cy="673348"/>
            </a:xfrm>
            <a:prstGeom prst="leftBrace">
              <a:avLst>
                <a:gd name="adj1" fmla="val 385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7" name="Text Box 14"/>
            <p:cNvSpPr txBox="1">
              <a:spLocks noChangeArrowheads="1"/>
            </p:cNvSpPr>
            <p:nvPr/>
          </p:nvSpPr>
          <p:spPr bwMode="auto">
            <a:xfrm>
              <a:off x="1928794" y="2259160"/>
              <a:ext cx="295340" cy="2491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08" name="Line 13"/>
            <p:cNvSpPr>
              <a:spLocks noChangeShapeType="1"/>
            </p:cNvSpPr>
            <p:nvPr/>
          </p:nvSpPr>
          <p:spPr bwMode="auto">
            <a:xfrm>
              <a:off x="2919053" y="1761787"/>
              <a:ext cx="214607" cy="324335"/>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9" name="Line 12"/>
            <p:cNvSpPr>
              <a:spLocks noChangeShapeType="1"/>
            </p:cNvSpPr>
            <p:nvPr/>
          </p:nvSpPr>
          <p:spPr bwMode="auto">
            <a:xfrm>
              <a:off x="2834232" y="2923989"/>
              <a:ext cx="120589" cy="41952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0" name="Text Box 11"/>
            <p:cNvSpPr txBox="1">
              <a:spLocks noChangeArrowheads="1"/>
            </p:cNvSpPr>
            <p:nvPr/>
          </p:nvSpPr>
          <p:spPr bwMode="auto">
            <a:xfrm>
              <a:off x="2332460" y="1509134"/>
              <a:ext cx="282055"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11" name="Text Box 10"/>
            <p:cNvSpPr txBox="1">
              <a:spLocks noChangeArrowheads="1"/>
            </p:cNvSpPr>
            <p:nvPr/>
          </p:nvSpPr>
          <p:spPr bwMode="auto">
            <a:xfrm>
              <a:off x="3334982" y="1938056"/>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12" name="Oval 9"/>
            <p:cNvSpPr>
              <a:spLocks noChangeArrowheads="1"/>
            </p:cNvSpPr>
            <p:nvPr/>
          </p:nvSpPr>
          <p:spPr bwMode="auto">
            <a:xfrm>
              <a:off x="2592033" y="2685438"/>
              <a:ext cx="322933" cy="320810"/>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p>
          </p:txBody>
        </p:sp>
        <p:sp>
          <p:nvSpPr>
            <p:cNvPr id="113" name="Text Box 8"/>
            <p:cNvSpPr txBox="1">
              <a:spLocks noChangeArrowheads="1"/>
            </p:cNvSpPr>
            <p:nvPr/>
          </p:nvSpPr>
          <p:spPr bwMode="auto">
            <a:xfrm>
              <a:off x="3308412" y="2685438"/>
              <a:ext cx="246287" cy="69920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δ</a:t>
              </a:r>
            </a:p>
          </p:txBody>
        </p:sp>
        <p:sp>
          <p:nvSpPr>
            <p:cNvPr id="114" name="AutoShape 7"/>
            <p:cNvSpPr>
              <a:spLocks/>
            </p:cNvSpPr>
            <p:nvPr/>
          </p:nvSpPr>
          <p:spPr bwMode="auto">
            <a:xfrm flipH="1">
              <a:off x="3580248" y="2678387"/>
              <a:ext cx="127742" cy="695676"/>
            </a:xfrm>
            <a:prstGeom prst="leftBrace">
              <a:avLst>
                <a:gd name="adj1" fmla="val 394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5" name="Text Box 6"/>
            <p:cNvSpPr txBox="1">
              <a:spLocks noChangeArrowheads="1"/>
            </p:cNvSpPr>
            <p:nvPr/>
          </p:nvSpPr>
          <p:spPr bwMode="auto">
            <a:xfrm>
              <a:off x="3732517" y="2938090"/>
              <a:ext cx="300450" cy="2009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16" name="Text Box 4"/>
            <p:cNvSpPr txBox="1">
              <a:spLocks noChangeArrowheads="1"/>
            </p:cNvSpPr>
            <p:nvPr/>
          </p:nvSpPr>
          <p:spPr bwMode="auto">
            <a:xfrm>
              <a:off x="2918031" y="2721867"/>
              <a:ext cx="282055"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17" name="Text Box 3"/>
            <p:cNvSpPr txBox="1">
              <a:spLocks noChangeArrowheads="1"/>
            </p:cNvSpPr>
            <p:nvPr/>
          </p:nvSpPr>
          <p:spPr bwMode="auto">
            <a:xfrm>
              <a:off x="3053949" y="1752386"/>
              <a:ext cx="183949"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p>
          </p:txBody>
        </p:sp>
        <p:sp>
          <p:nvSpPr>
            <p:cNvPr id="118" name="Freeform 2"/>
            <p:cNvSpPr>
              <a:spLocks/>
            </p:cNvSpPr>
            <p:nvPr/>
          </p:nvSpPr>
          <p:spPr bwMode="auto">
            <a:xfrm>
              <a:off x="2729994" y="1285860"/>
              <a:ext cx="509948" cy="1365499"/>
            </a:xfrm>
            <a:custGeom>
              <a:avLst/>
              <a:gdLst/>
              <a:ahLst/>
              <a:cxnLst>
                <a:cxn ang="0">
                  <a:pos x="0" y="1327"/>
                </a:cxn>
                <a:cxn ang="0">
                  <a:pos x="45" y="997"/>
                </a:cxn>
                <a:cxn ang="0">
                  <a:pos x="83" y="832"/>
                </a:cxn>
                <a:cxn ang="0">
                  <a:pos x="150" y="667"/>
                </a:cxn>
                <a:cxn ang="0">
                  <a:pos x="360" y="465"/>
                </a:cxn>
                <a:cxn ang="0">
                  <a:pos x="428" y="360"/>
                </a:cxn>
                <a:cxn ang="0">
                  <a:pos x="570" y="0"/>
                </a:cxn>
              </a:cxnLst>
              <a:rect l="0" t="0" r="r" b="b"/>
              <a:pathLst>
                <a:path w="570" h="1327">
                  <a:moveTo>
                    <a:pt x="0" y="1327"/>
                  </a:moveTo>
                  <a:lnTo>
                    <a:pt x="45" y="997"/>
                  </a:lnTo>
                  <a:cubicBezTo>
                    <a:pt x="59" y="915"/>
                    <a:pt x="65" y="887"/>
                    <a:pt x="83" y="832"/>
                  </a:cubicBezTo>
                  <a:cubicBezTo>
                    <a:pt x="101" y="777"/>
                    <a:pt x="104" y="728"/>
                    <a:pt x="150" y="667"/>
                  </a:cubicBezTo>
                  <a:lnTo>
                    <a:pt x="360" y="465"/>
                  </a:lnTo>
                  <a:lnTo>
                    <a:pt x="428" y="360"/>
                  </a:lnTo>
                  <a:lnTo>
                    <a:pt x="570" y="0"/>
                  </a:lnTo>
                </a:path>
              </a:pathLst>
            </a:custGeom>
            <a:noFill/>
            <a:ln w="28575">
              <a:solidFill>
                <a:srgbClr val="FF00FF"/>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122" name="灯片编号占位符 121"/>
          <p:cNvSpPr>
            <a:spLocks noGrp="1"/>
          </p:cNvSpPr>
          <p:nvPr>
            <p:ph type="sldNum" sz="quarter" idx="12"/>
          </p:nvPr>
        </p:nvSpPr>
        <p:spPr/>
        <p:txBody>
          <a:bodyPr/>
          <a:lstStyle/>
          <a:p>
            <a:fld id="{7AF016A1-9F15-429F-9EFD-84004B73C732}" type="slidenum">
              <a:rPr lang="en-US" altLang="zh-CN" smtClean="0"/>
              <a:pPr/>
              <a:t>69</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143108" y="642918"/>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9.2 </a:t>
            </a:r>
            <a:r>
              <a:rPr lang="zh-CN" altLang="zh-CN" sz="2800" smtClean="0">
                <a:solidFill>
                  <a:srgbClr val="FF0000"/>
                </a:solidFill>
                <a:latin typeface="Consolas" pitchFamily="49" charset="0"/>
                <a:ea typeface="微软雅黑" pitchFamily="34" charset="-122"/>
                <a:cs typeface="Consolas" pitchFamily="49" charset="0"/>
              </a:rPr>
              <a:t>线性表的查找</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1" name="TextBox 40"/>
          <p:cNvSpPr txBox="1"/>
          <p:nvPr/>
        </p:nvSpPr>
        <p:spPr>
          <a:xfrm>
            <a:off x="642910" y="1857364"/>
            <a:ext cx="7858180" cy="17799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线性表采用顺序表存储，由于顺序表不适合数据修改操作（插入和删除元素几乎需要移动一半的元素）</a:t>
            </a:r>
            <a:r>
              <a:rPr lang="zh-CN" altLang="en-US" sz="2000" smtClean="0">
                <a:solidFill>
                  <a:srgbClr val="0000FF"/>
                </a:solidFill>
                <a:latin typeface="Consolas" pitchFamily="49" charset="0"/>
                <a:ea typeface="仿宋" pitchFamily="49" charset="-122"/>
                <a:cs typeface="Consolas" pitchFamily="49" charset="0"/>
                <a:sym typeface="Wingdings"/>
              </a:rPr>
              <a:t> </a:t>
            </a:r>
            <a:r>
              <a:rPr lang="zh-CN" altLang="zh-CN" sz="2000" smtClean="0">
                <a:solidFill>
                  <a:srgbClr val="0000FF"/>
                </a:solidFill>
                <a:latin typeface="Consolas" pitchFamily="49" charset="0"/>
                <a:ea typeface="仿宋" pitchFamily="49" charset="-122"/>
                <a:cs typeface="Consolas" pitchFamily="49" charset="0"/>
              </a:rPr>
              <a:t>顺序表是一种静态查找表。</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三种线性表查找方法，即顺序查找、折半查找和分块查找算法</a:t>
            </a:r>
            <a:r>
              <a:rPr lang="zh-CN" altLang="en-US" sz="2000" smtClean="0">
                <a:solidFill>
                  <a:srgbClr val="0000FF"/>
                </a:solidFill>
                <a:latin typeface="Consolas" pitchFamily="49" charset="0"/>
                <a:ea typeface="仿宋" pitchFamily="49" charset="-122"/>
                <a:cs typeface="Consolas" pitchFamily="49" charset="0"/>
              </a:rPr>
              <a:t>。</a:t>
            </a: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7</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642910" y="285728"/>
            <a:ext cx="7415234" cy="810478"/>
          </a:xfrm>
          <a:prstGeom prst="rect">
            <a:avLst/>
          </a:prstGeom>
          <a:noFill/>
          <a:ln w="9525">
            <a:noFill/>
            <a:miter lim="800000"/>
            <a:headEnd/>
            <a:tailEnd/>
          </a:ln>
        </p:spPr>
        <p:txBody>
          <a:bodyPr wrap="square">
            <a:spAutoFit/>
          </a:bodyPr>
          <a:lstStyle/>
          <a:p>
            <a:pPr algn="just">
              <a:lnSpc>
                <a:spcPts val="2800"/>
              </a:lnSpc>
              <a:spcBef>
                <a:spcPts val="0"/>
              </a:spcBef>
            </a:pPr>
            <a:r>
              <a:rPr kumimoji="1" lang="en-US" altLang="zh-CN" sz="2000" smtClean="0">
                <a:solidFill>
                  <a:srgbClr val="0000FF"/>
                </a:solidFill>
                <a:latin typeface="Consolas" pitchFamily="49" charset="0"/>
                <a:ea typeface="楷体" pitchFamily="49" charset="-122"/>
                <a:cs typeface="Consolas" pitchFamily="49" charset="0"/>
              </a:rPr>
              <a:t>   </a:t>
            </a:r>
            <a:r>
              <a:rPr lang="en-US" altLang="zh-CN" sz="2000" smtClean="0">
                <a:solidFill>
                  <a:srgbClr val="FF0000"/>
                </a:solidFill>
                <a:latin typeface="Consolas" pitchFamily="49" charset="0"/>
                <a:ea typeface="楷体" pitchFamily="49" charset="-122"/>
                <a:cs typeface="Consolas" pitchFamily="49" charset="0"/>
              </a:rPr>
              <a:t>【</a:t>
            </a:r>
            <a:r>
              <a:rPr lang="zh-CN" altLang="en-US"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9.9】</a:t>
            </a:r>
            <a:r>
              <a:rPr kumimoji="1" lang="zh-CN" altLang="en-US" sz="2000" dirty="0" smtClean="0">
                <a:solidFill>
                  <a:srgbClr val="0000FF"/>
                </a:solidFill>
                <a:latin typeface="Consolas" pitchFamily="49" charset="0"/>
                <a:ea typeface="楷体" pitchFamily="49" charset="-122"/>
                <a:cs typeface="Consolas" pitchFamily="49" charset="0"/>
              </a:rPr>
              <a:t>输入</a:t>
            </a:r>
            <a:r>
              <a:rPr kumimoji="1" lang="zh-CN" altLang="en-US" sz="2000">
                <a:solidFill>
                  <a:srgbClr val="0000FF"/>
                </a:solidFill>
                <a:latin typeface="Consolas" pitchFamily="49" charset="0"/>
                <a:ea typeface="楷体" pitchFamily="49" charset="-122"/>
                <a:cs typeface="Consolas" pitchFamily="49" charset="0"/>
              </a:rPr>
              <a:t>关键字</a:t>
            </a:r>
            <a:r>
              <a:rPr kumimoji="1" lang="zh-CN" altLang="en-US" sz="2000" smtClean="0">
                <a:solidFill>
                  <a:srgbClr val="0000FF"/>
                </a:solidFill>
                <a:latin typeface="Consolas" pitchFamily="49" charset="0"/>
                <a:ea typeface="楷体" pitchFamily="49" charset="-122"/>
                <a:cs typeface="Consolas" pitchFamily="49" charset="0"/>
              </a:rPr>
              <a:t>序列（</a:t>
            </a:r>
            <a:r>
              <a:rPr kumimoji="1" lang="en-US" altLang="zh-CN" sz="2000" smtClean="0">
                <a:solidFill>
                  <a:srgbClr val="0000FF"/>
                </a:solidFill>
                <a:latin typeface="Consolas" pitchFamily="49" charset="0"/>
                <a:ea typeface="楷体" pitchFamily="49" charset="-122"/>
                <a:cs typeface="Consolas" pitchFamily="49" charset="0"/>
              </a:rPr>
              <a:t>16</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3</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7</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11</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9</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26</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18</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14</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15</a:t>
            </a:r>
            <a:r>
              <a:rPr kumimoji="1" lang="zh-CN" altLang="en-US" sz="2000" smtClean="0">
                <a:solidFill>
                  <a:srgbClr val="0000FF"/>
                </a:solidFill>
                <a:latin typeface="Consolas" pitchFamily="49" charset="0"/>
                <a:ea typeface="楷体" pitchFamily="49" charset="-122"/>
                <a:cs typeface="Consolas" pitchFamily="49" charset="0"/>
              </a:rPr>
              <a:t>），</a:t>
            </a:r>
            <a:r>
              <a:rPr kumimoji="1" lang="zh-CN" altLang="en-US" sz="2000" dirty="0" smtClean="0">
                <a:solidFill>
                  <a:srgbClr val="0000FF"/>
                </a:solidFill>
                <a:latin typeface="Consolas" pitchFamily="49" charset="0"/>
                <a:ea typeface="楷体" pitchFamily="49" charset="-122"/>
                <a:cs typeface="Consolas" pitchFamily="49" charset="0"/>
              </a:rPr>
              <a:t>给</a:t>
            </a:r>
            <a:r>
              <a:rPr kumimoji="1" lang="zh-CN" altLang="en-US" sz="2000" dirty="0">
                <a:solidFill>
                  <a:srgbClr val="0000FF"/>
                </a:solidFill>
                <a:latin typeface="Consolas" pitchFamily="49" charset="0"/>
                <a:ea typeface="楷体" pitchFamily="49" charset="-122"/>
                <a:cs typeface="Consolas" pitchFamily="49" charset="0"/>
              </a:rPr>
              <a:t>出构造一棵</a:t>
            </a:r>
            <a:r>
              <a:rPr kumimoji="1" lang="en-US" altLang="zh-CN" sz="2000" dirty="0" err="1">
                <a:solidFill>
                  <a:srgbClr val="0000FF"/>
                </a:solidFill>
                <a:latin typeface="Consolas" pitchFamily="49" charset="0"/>
                <a:ea typeface="楷体" pitchFamily="49" charset="-122"/>
                <a:cs typeface="Consolas" pitchFamily="49" charset="0"/>
              </a:rPr>
              <a:t>AVL</a:t>
            </a:r>
            <a:r>
              <a:rPr kumimoji="1" lang="zh-CN" altLang="en-US" sz="2000" dirty="0">
                <a:solidFill>
                  <a:srgbClr val="0000FF"/>
                </a:solidFill>
                <a:latin typeface="Consolas" pitchFamily="49" charset="0"/>
                <a:ea typeface="楷体" pitchFamily="49" charset="-122"/>
                <a:cs typeface="Consolas" pitchFamily="49" charset="0"/>
              </a:rPr>
              <a:t>树的步骤。</a:t>
            </a:r>
          </a:p>
        </p:txBody>
      </p:sp>
      <p:sp>
        <p:nvSpPr>
          <p:cNvPr id="10244" name="Rectangle 3"/>
          <p:cNvSpPr>
            <a:spLocks noChangeArrowheads="1"/>
          </p:cNvSpPr>
          <p:nvPr/>
        </p:nvSpPr>
        <p:spPr bwMode="auto">
          <a:xfrm>
            <a:off x="2376488" y="347663"/>
            <a:ext cx="9144000" cy="0"/>
          </a:xfrm>
          <a:prstGeom prst="rect">
            <a:avLst/>
          </a:prstGeom>
          <a:noFill/>
          <a:ln w="9525">
            <a:noFill/>
            <a:miter lim="800000"/>
            <a:headEnd/>
            <a:tailEnd/>
          </a:ln>
        </p:spPr>
        <p:txBody>
          <a:bodyPr>
            <a:spAutoFit/>
          </a:bodyPr>
          <a:lstStyle/>
          <a:p>
            <a:endParaRPr lang="zh-CN" altLang="en-US"/>
          </a:p>
        </p:txBody>
      </p:sp>
      <p:sp>
        <p:nvSpPr>
          <p:cNvPr id="7" name="TextBox 6"/>
          <p:cNvSpPr txBox="1"/>
          <p:nvPr/>
        </p:nvSpPr>
        <p:spPr>
          <a:xfrm>
            <a:off x="2357422" y="1428736"/>
            <a:ext cx="500066" cy="338554"/>
          </a:xfrm>
          <a:prstGeom prst="rect">
            <a:avLst/>
          </a:prstGeom>
          <a:noFill/>
        </p:spPr>
        <p:txBody>
          <a:bodyPr wrap="square" rtlCol="0">
            <a:spAutoFit/>
          </a:bodyPr>
          <a:lstStyle/>
          <a:p>
            <a:r>
              <a:rPr lang="en-US" altLang="zh-CN" sz="2000" b="0" smtClean="0">
                <a:solidFill>
                  <a:srgbClr val="0000FF"/>
                </a:solidFill>
                <a:latin typeface="Consolas" pitchFamily="49" charset="0"/>
                <a:cs typeface="Consolas" pitchFamily="49" charset="0"/>
              </a:rPr>
              <a:t>16</a:t>
            </a:r>
            <a:endParaRPr lang="zh-CN" altLang="en-US" sz="2000" b="0">
              <a:solidFill>
                <a:srgbClr val="0000FF"/>
              </a:solidFill>
              <a:latin typeface="Consolas" pitchFamily="49" charset="0"/>
              <a:cs typeface="Consolas" pitchFamily="49" charset="0"/>
            </a:endParaRPr>
          </a:p>
        </p:txBody>
      </p:sp>
      <p:sp>
        <p:nvSpPr>
          <p:cNvPr id="8" name="TextBox 7"/>
          <p:cNvSpPr txBox="1"/>
          <p:nvPr/>
        </p:nvSpPr>
        <p:spPr>
          <a:xfrm>
            <a:off x="2928926" y="1428736"/>
            <a:ext cx="500066" cy="338554"/>
          </a:xfrm>
          <a:prstGeom prst="rect">
            <a:avLst/>
          </a:prstGeom>
          <a:noFill/>
        </p:spPr>
        <p:txBody>
          <a:bodyPr wrap="square" rtlCol="0">
            <a:spAutoFit/>
          </a:bodyPr>
          <a:lstStyle/>
          <a:p>
            <a:r>
              <a:rPr lang="en-US" altLang="zh-CN" sz="2000" b="0" smtClean="0">
                <a:solidFill>
                  <a:srgbClr val="0000FF"/>
                </a:solidFill>
                <a:latin typeface="Consolas" pitchFamily="49" charset="0"/>
                <a:cs typeface="Consolas" pitchFamily="49" charset="0"/>
              </a:rPr>
              <a:t>3</a:t>
            </a:r>
            <a:endParaRPr lang="zh-CN" altLang="en-US" sz="2000" b="0">
              <a:solidFill>
                <a:srgbClr val="0000FF"/>
              </a:solidFill>
              <a:latin typeface="Consolas" pitchFamily="49" charset="0"/>
              <a:cs typeface="Consolas" pitchFamily="49" charset="0"/>
            </a:endParaRPr>
          </a:p>
        </p:txBody>
      </p:sp>
      <p:sp>
        <p:nvSpPr>
          <p:cNvPr id="9" name="TextBox 8"/>
          <p:cNvSpPr txBox="1"/>
          <p:nvPr/>
        </p:nvSpPr>
        <p:spPr>
          <a:xfrm>
            <a:off x="3500430" y="1428736"/>
            <a:ext cx="500066" cy="338554"/>
          </a:xfrm>
          <a:prstGeom prst="rect">
            <a:avLst/>
          </a:prstGeom>
          <a:noFill/>
        </p:spPr>
        <p:txBody>
          <a:bodyPr wrap="square" rtlCol="0">
            <a:spAutoFit/>
          </a:bodyPr>
          <a:lstStyle/>
          <a:p>
            <a:r>
              <a:rPr lang="en-US" altLang="zh-CN" sz="2000" b="0" smtClean="0">
                <a:solidFill>
                  <a:srgbClr val="0000FF"/>
                </a:solidFill>
                <a:latin typeface="Consolas" pitchFamily="49" charset="0"/>
                <a:cs typeface="Consolas" pitchFamily="49" charset="0"/>
              </a:rPr>
              <a:t>7</a:t>
            </a:r>
            <a:endParaRPr lang="zh-CN" altLang="en-US" sz="2000" b="0">
              <a:solidFill>
                <a:srgbClr val="0000FF"/>
              </a:solidFill>
              <a:latin typeface="Consolas" pitchFamily="49" charset="0"/>
              <a:cs typeface="Consolas" pitchFamily="49" charset="0"/>
            </a:endParaRPr>
          </a:p>
        </p:txBody>
      </p:sp>
      <p:grpSp>
        <p:nvGrpSpPr>
          <p:cNvPr id="2" name="组合 31"/>
          <p:cNvGrpSpPr/>
          <p:nvPr/>
        </p:nvGrpSpPr>
        <p:grpSpPr>
          <a:xfrm>
            <a:off x="928662" y="2428868"/>
            <a:ext cx="583354" cy="542939"/>
            <a:chOff x="1338104" y="2428868"/>
            <a:chExt cx="714787" cy="624380"/>
          </a:xfrm>
        </p:grpSpPr>
        <p:sp>
          <p:nvSpPr>
            <p:cNvPr id="6" name="Oval 4"/>
            <p:cNvSpPr>
              <a:spLocks noChangeArrowheads="1"/>
            </p:cNvSpPr>
            <p:nvPr/>
          </p:nvSpPr>
          <p:spPr bwMode="auto">
            <a:xfrm>
              <a:off x="1567670" y="2639248"/>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12" name="TextBox 11"/>
            <p:cNvSpPr txBox="1"/>
            <p:nvPr/>
          </p:nvSpPr>
          <p:spPr>
            <a:xfrm>
              <a:off x="1338104" y="2428868"/>
              <a:ext cx="285752" cy="40113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grpSp>
      <p:grpSp>
        <p:nvGrpSpPr>
          <p:cNvPr id="3" name="组合 32"/>
          <p:cNvGrpSpPr/>
          <p:nvPr/>
        </p:nvGrpSpPr>
        <p:grpSpPr>
          <a:xfrm>
            <a:off x="1947980" y="2415805"/>
            <a:ext cx="975811" cy="1237618"/>
            <a:chOff x="2357422" y="2415805"/>
            <a:chExt cx="1195667" cy="1423261"/>
          </a:xfrm>
        </p:grpSpPr>
        <p:sp>
          <p:nvSpPr>
            <p:cNvPr id="13" name="Oval 4"/>
            <p:cNvSpPr>
              <a:spLocks noChangeArrowheads="1"/>
            </p:cNvSpPr>
            <p:nvPr/>
          </p:nvSpPr>
          <p:spPr bwMode="auto">
            <a:xfrm>
              <a:off x="3067868" y="2639248"/>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14" name="TextBox 13"/>
            <p:cNvSpPr txBox="1"/>
            <p:nvPr/>
          </p:nvSpPr>
          <p:spPr>
            <a:xfrm>
              <a:off x="2902800" y="2415805"/>
              <a:ext cx="285752" cy="40113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15" name="Oval 4"/>
            <p:cNvSpPr>
              <a:spLocks noChangeArrowheads="1"/>
            </p:cNvSpPr>
            <p:nvPr/>
          </p:nvSpPr>
          <p:spPr bwMode="auto">
            <a:xfrm>
              <a:off x="2571737" y="3425066"/>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16" name="TextBox 15"/>
            <p:cNvSpPr txBox="1"/>
            <p:nvPr/>
          </p:nvSpPr>
          <p:spPr>
            <a:xfrm>
              <a:off x="2357422" y="3214686"/>
              <a:ext cx="285752" cy="40113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24" name="直接连接符 23"/>
            <p:cNvCxnSpPr>
              <a:stCxn id="13" idx="3"/>
              <a:endCxn id="15" idx="0"/>
            </p:cNvCxnSpPr>
            <p:nvPr/>
          </p:nvCxnSpPr>
          <p:spPr>
            <a:xfrm rot="5400000">
              <a:off x="2760415" y="3046552"/>
              <a:ext cx="432447" cy="32458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33"/>
          <p:cNvGrpSpPr/>
          <p:nvPr/>
        </p:nvGrpSpPr>
        <p:grpSpPr>
          <a:xfrm>
            <a:off x="3448178" y="2357430"/>
            <a:ext cx="1254072" cy="1785339"/>
            <a:chOff x="3857620" y="2357430"/>
            <a:chExt cx="1536623" cy="2053140"/>
          </a:xfrm>
        </p:grpSpPr>
        <p:sp>
          <p:nvSpPr>
            <p:cNvPr id="17" name="Oval 4"/>
            <p:cNvSpPr>
              <a:spLocks noChangeArrowheads="1"/>
            </p:cNvSpPr>
            <p:nvPr/>
          </p:nvSpPr>
          <p:spPr bwMode="auto">
            <a:xfrm>
              <a:off x="4782380" y="2567810"/>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18" name="TextBox 17"/>
            <p:cNvSpPr txBox="1"/>
            <p:nvPr/>
          </p:nvSpPr>
          <p:spPr>
            <a:xfrm>
              <a:off x="4500562" y="2357430"/>
              <a:ext cx="285753" cy="40113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2</a:t>
              </a:r>
              <a:endParaRPr lang="zh-CN" altLang="en-US" sz="1800" b="0">
                <a:solidFill>
                  <a:srgbClr val="FF00FF"/>
                </a:solidFill>
                <a:latin typeface="Consolas" pitchFamily="49" charset="0"/>
                <a:cs typeface="Consolas" pitchFamily="49" charset="0"/>
              </a:endParaRPr>
            </a:p>
          </p:txBody>
        </p:sp>
        <p:sp>
          <p:nvSpPr>
            <p:cNvPr id="19" name="Oval 4"/>
            <p:cNvSpPr>
              <a:spLocks noChangeArrowheads="1"/>
            </p:cNvSpPr>
            <p:nvPr/>
          </p:nvSpPr>
          <p:spPr bwMode="auto">
            <a:xfrm>
              <a:off x="4210876" y="3353628"/>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20" name="TextBox 19"/>
            <p:cNvSpPr txBox="1"/>
            <p:nvPr/>
          </p:nvSpPr>
          <p:spPr>
            <a:xfrm>
              <a:off x="3857620" y="3143248"/>
              <a:ext cx="500066" cy="696088"/>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21" name="Oval 4"/>
            <p:cNvSpPr>
              <a:spLocks noChangeArrowheads="1"/>
            </p:cNvSpPr>
            <p:nvPr/>
          </p:nvSpPr>
          <p:spPr bwMode="auto">
            <a:xfrm>
              <a:off x="4818805" y="3996570"/>
              <a:ext cx="485222"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22" name="TextBox 21"/>
            <p:cNvSpPr txBox="1"/>
            <p:nvPr/>
          </p:nvSpPr>
          <p:spPr>
            <a:xfrm>
              <a:off x="5108490" y="3714752"/>
              <a:ext cx="285753" cy="40113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26" name="直接连接符 25"/>
            <p:cNvCxnSpPr>
              <a:stCxn id="17" idx="3"/>
              <a:endCxn id="19" idx="0"/>
            </p:cNvCxnSpPr>
            <p:nvPr/>
          </p:nvCxnSpPr>
          <p:spPr>
            <a:xfrm rot="5400000">
              <a:off x="4437240" y="2937428"/>
              <a:ext cx="432447" cy="3999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5"/>
              <a:endCxn id="21" idx="1"/>
            </p:cNvCxnSpPr>
            <p:nvPr/>
          </p:nvCxnSpPr>
          <p:spPr>
            <a:xfrm rot="16200000" flipH="1">
              <a:off x="4582351" y="3749686"/>
              <a:ext cx="350200" cy="26482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3910299" y="2820317"/>
            <a:ext cx="233209" cy="348813"/>
          </a:xfrm>
          <a:prstGeom prst="rect">
            <a:avLst/>
          </a:prstGeom>
          <a:noFill/>
        </p:spPr>
        <p:txBody>
          <a:bodyPr wrap="square" rtlCol="0">
            <a:spAutoFit/>
          </a:bodyPr>
          <a:lstStyle/>
          <a:p>
            <a:pPr>
              <a:lnSpc>
                <a:spcPts val="2000"/>
              </a:lnSpc>
              <a:spcBef>
                <a:spcPts val="0"/>
              </a:spcBef>
            </a:pPr>
            <a:r>
              <a:rPr lang="en-US" altLang="zh-CN" sz="1800" b="0" smtClean="0">
                <a:solidFill>
                  <a:schemeClr val="tx1"/>
                </a:solidFill>
                <a:latin typeface="Consolas" pitchFamily="49" charset="0"/>
                <a:cs typeface="Consolas" pitchFamily="49" charset="0"/>
              </a:rPr>
              <a:t>L</a:t>
            </a:r>
            <a:endParaRPr lang="zh-CN" altLang="en-US" sz="1800" b="0">
              <a:solidFill>
                <a:schemeClr val="tx1"/>
              </a:solidFill>
              <a:latin typeface="Consolas" pitchFamily="49" charset="0"/>
              <a:cs typeface="Consolas" pitchFamily="49" charset="0"/>
            </a:endParaRPr>
          </a:p>
        </p:txBody>
      </p:sp>
      <p:sp>
        <p:nvSpPr>
          <p:cNvPr id="31" name="TextBox 30"/>
          <p:cNvSpPr txBox="1"/>
          <p:nvPr/>
        </p:nvSpPr>
        <p:spPr>
          <a:xfrm>
            <a:off x="4000632" y="3609977"/>
            <a:ext cx="233209" cy="348813"/>
          </a:xfrm>
          <a:prstGeom prst="rect">
            <a:avLst/>
          </a:prstGeom>
          <a:noFill/>
        </p:spPr>
        <p:txBody>
          <a:bodyPr wrap="square" rtlCol="0">
            <a:spAutoFit/>
          </a:bodyPr>
          <a:lstStyle/>
          <a:p>
            <a:pPr>
              <a:lnSpc>
                <a:spcPts val="2000"/>
              </a:lnSpc>
              <a:spcBef>
                <a:spcPts val="0"/>
              </a:spcBef>
            </a:pPr>
            <a:r>
              <a:rPr lang="en-US" altLang="zh-CN" sz="1800" b="0" smtClean="0">
                <a:solidFill>
                  <a:schemeClr val="tx1"/>
                </a:solidFill>
                <a:latin typeface="Consolas" pitchFamily="49" charset="0"/>
                <a:cs typeface="Consolas" pitchFamily="49" charset="0"/>
              </a:rPr>
              <a:t>R</a:t>
            </a:r>
            <a:endParaRPr lang="zh-CN" altLang="en-US" sz="1800" b="0">
              <a:solidFill>
                <a:schemeClr val="tx1"/>
              </a:solidFill>
              <a:latin typeface="Consolas" pitchFamily="49" charset="0"/>
              <a:cs typeface="Consolas" pitchFamily="49" charset="0"/>
            </a:endParaRPr>
          </a:p>
        </p:txBody>
      </p:sp>
      <p:grpSp>
        <p:nvGrpSpPr>
          <p:cNvPr id="5" name="组合 45"/>
          <p:cNvGrpSpPr/>
          <p:nvPr/>
        </p:nvGrpSpPr>
        <p:grpSpPr>
          <a:xfrm>
            <a:off x="6234260" y="2500306"/>
            <a:ext cx="1500198" cy="1350499"/>
            <a:chOff x="6643702" y="2285992"/>
            <a:chExt cx="1838202" cy="1553074"/>
          </a:xfrm>
        </p:grpSpPr>
        <p:sp>
          <p:nvSpPr>
            <p:cNvPr id="36" name="Oval 4"/>
            <p:cNvSpPr>
              <a:spLocks noChangeArrowheads="1"/>
            </p:cNvSpPr>
            <p:nvPr/>
          </p:nvSpPr>
          <p:spPr bwMode="auto">
            <a:xfrm>
              <a:off x="7354148" y="2567810"/>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7" name="TextBox 36"/>
            <p:cNvSpPr txBox="1"/>
            <p:nvPr/>
          </p:nvSpPr>
          <p:spPr>
            <a:xfrm>
              <a:off x="7358083" y="2285992"/>
              <a:ext cx="285752" cy="40113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38" name="Oval 4"/>
            <p:cNvSpPr>
              <a:spLocks noChangeArrowheads="1"/>
            </p:cNvSpPr>
            <p:nvPr/>
          </p:nvSpPr>
          <p:spPr bwMode="auto">
            <a:xfrm>
              <a:off x="6782644" y="3425066"/>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9" name="TextBox 38"/>
            <p:cNvSpPr txBox="1"/>
            <p:nvPr/>
          </p:nvSpPr>
          <p:spPr>
            <a:xfrm>
              <a:off x="6643702" y="3143248"/>
              <a:ext cx="357190" cy="40113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0" name="Oval 4"/>
            <p:cNvSpPr>
              <a:spLocks noChangeArrowheads="1"/>
            </p:cNvSpPr>
            <p:nvPr/>
          </p:nvSpPr>
          <p:spPr bwMode="auto">
            <a:xfrm>
              <a:off x="7906466" y="3425066"/>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41" name="TextBox 40"/>
            <p:cNvSpPr txBox="1"/>
            <p:nvPr/>
          </p:nvSpPr>
          <p:spPr>
            <a:xfrm>
              <a:off x="8196152" y="3143248"/>
              <a:ext cx="285752" cy="40113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42" name="直接连接符 41"/>
            <p:cNvCxnSpPr>
              <a:stCxn id="36" idx="3"/>
              <a:endCxn id="38" idx="0"/>
            </p:cNvCxnSpPr>
            <p:nvPr/>
          </p:nvCxnSpPr>
          <p:spPr>
            <a:xfrm rot="5400000">
              <a:off x="6973289" y="2973147"/>
              <a:ext cx="503885" cy="3999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5"/>
              <a:endCxn id="40" idx="0"/>
            </p:cNvCxnSpPr>
            <p:nvPr/>
          </p:nvCxnSpPr>
          <p:spPr>
            <a:xfrm rot="16200000" flipH="1">
              <a:off x="7706751" y="2982740"/>
              <a:ext cx="503885" cy="38076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7" name="右箭头 46"/>
          <p:cNvSpPr/>
          <p:nvPr/>
        </p:nvSpPr>
        <p:spPr>
          <a:xfrm>
            <a:off x="5234128" y="3214686"/>
            <a:ext cx="583022" cy="24848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000"/>
              </a:lnSpc>
              <a:spcBef>
                <a:spcPts val="0"/>
              </a:spcBef>
            </a:pPr>
            <a:endParaRPr lang="zh-CN" altLang="en-US" sz="1800" b="0"/>
          </a:p>
        </p:txBody>
      </p:sp>
      <p:sp>
        <p:nvSpPr>
          <p:cNvPr id="51" name="灯片编号占位符 50"/>
          <p:cNvSpPr>
            <a:spLocks noGrp="1"/>
          </p:cNvSpPr>
          <p:nvPr>
            <p:ph type="sldNum" sz="quarter" idx="12"/>
          </p:nvPr>
        </p:nvSpPr>
        <p:spPr/>
        <p:txBody>
          <a:bodyPr/>
          <a:lstStyle/>
          <a:p>
            <a:fld id="{7AF016A1-9F15-429F-9EFD-84004B73C732}" type="slidenum">
              <a:rPr lang="en-US" altLang="zh-CN" smtClean="0"/>
              <a:pPr/>
              <a:t>70</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30" grpId="0"/>
      <p:bldP spid="31" grpId="0"/>
      <p:bldP spid="4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ChangeArrowheads="1"/>
          </p:cNvSpPr>
          <p:nvPr/>
        </p:nvSpPr>
        <p:spPr bwMode="auto">
          <a:xfrm>
            <a:off x="2376488" y="347663"/>
            <a:ext cx="9144000" cy="0"/>
          </a:xfrm>
          <a:prstGeom prst="rect">
            <a:avLst/>
          </a:prstGeom>
          <a:noFill/>
          <a:ln w="9525">
            <a:noFill/>
            <a:miter lim="800000"/>
            <a:headEnd/>
            <a:tailEnd/>
          </a:ln>
        </p:spPr>
        <p:txBody>
          <a:bodyPr>
            <a:spAutoFit/>
          </a:bodyPr>
          <a:lstStyle/>
          <a:p>
            <a:endParaRPr lang="zh-CN" altLang="en-US"/>
          </a:p>
        </p:txBody>
      </p:sp>
      <p:sp>
        <p:nvSpPr>
          <p:cNvPr id="10" name="TextBox 9"/>
          <p:cNvSpPr txBox="1"/>
          <p:nvPr/>
        </p:nvSpPr>
        <p:spPr>
          <a:xfrm>
            <a:off x="1928794" y="599998"/>
            <a:ext cx="500066" cy="338554"/>
          </a:xfrm>
          <a:prstGeom prst="rect">
            <a:avLst/>
          </a:prstGeom>
          <a:noFill/>
        </p:spPr>
        <p:txBody>
          <a:bodyPr wrap="square" rtlCol="0">
            <a:spAutoFit/>
          </a:bodyPr>
          <a:lstStyle/>
          <a:p>
            <a:r>
              <a:rPr lang="en-US" altLang="zh-CN" sz="2000" b="0" smtClean="0">
                <a:solidFill>
                  <a:srgbClr val="0000FF"/>
                </a:solidFill>
                <a:latin typeface="Consolas" pitchFamily="49" charset="0"/>
                <a:cs typeface="Consolas" pitchFamily="49" charset="0"/>
              </a:rPr>
              <a:t>11</a:t>
            </a:r>
            <a:endParaRPr lang="zh-CN" altLang="en-US" sz="2000" b="0">
              <a:solidFill>
                <a:srgbClr val="0000FF"/>
              </a:solidFill>
              <a:latin typeface="Consolas" pitchFamily="49" charset="0"/>
              <a:cs typeface="Consolas" pitchFamily="49" charset="0"/>
            </a:endParaRPr>
          </a:p>
        </p:txBody>
      </p:sp>
      <p:sp>
        <p:nvSpPr>
          <p:cNvPr id="11" name="TextBox 10"/>
          <p:cNvSpPr txBox="1"/>
          <p:nvPr/>
        </p:nvSpPr>
        <p:spPr>
          <a:xfrm>
            <a:off x="2500298" y="599998"/>
            <a:ext cx="500066" cy="338554"/>
          </a:xfrm>
          <a:prstGeom prst="rect">
            <a:avLst/>
          </a:prstGeom>
          <a:noFill/>
        </p:spPr>
        <p:txBody>
          <a:bodyPr wrap="square" rtlCol="0">
            <a:spAutoFit/>
          </a:bodyPr>
          <a:lstStyle/>
          <a:p>
            <a:r>
              <a:rPr lang="en-US" altLang="zh-CN" sz="2000" b="0" smtClean="0">
                <a:solidFill>
                  <a:srgbClr val="0000FF"/>
                </a:solidFill>
                <a:latin typeface="Consolas" pitchFamily="49" charset="0"/>
                <a:cs typeface="Consolas" pitchFamily="49" charset="0"/>
              </a:rPr>
              <a:t>9</a:t>
            </a:r>
            <a:endParaRPr lang="zh-CN" altLang="en-US" sz="2000" b="0">
              <a:solidFill>
                <a:srgbClr val="0000FF"/>
              </a:solidFill>
              <a:latin typeface="Consolas" pitchFamily="49" charset="0"/>
              <a:cs typeface="Consolas" pitchFamily="49" charset="0"/>
            </a:endParaRPr>
          </a:p>
        </p:txBody>
      </p:sp>
      <p:sp>
        <p:nvSpPr>
          <p:cNvPr id="36" name="Oval 4"/>
          <p:cNvSpPr>
            <a:spLocks noChangeArrowheads="1"/>
          </p:cNvSpPr>
          <p:nvPr/>
        </p:nvSpPr>
        <p:spPr bwMode="auto">
          <a:xfrm>
            <a:off x="1924860" y="2424934"/>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8" name="Oval 4"/>
          <p:cNvSpPr>
            <a:spLocks noChangeArrowheads="1"/>
          </p:cNvSpPr>
          <p:nvPr/>
        </p:nvSpPr>
        <p:spPr bwMode="auto">
          <a:xfrm>
            <a:off x="1353356" y="3282190"/>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40" name="Oval 4"/>
          <p:cNvSpPr>
            <a:spLocks noChangeArrowheads="1"/>
          </p:cNvSpPr>
          <p:nvPr/>
        </p:nvSpPr>
        <p:spPr bwMode="auto">
          <a:xfrm>
            <a:off x="2477178" y="3282190"/>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42" name="直接连接符 41"/>
          <p:cNvCxnSpPr>
            <a:stCxn id="36" idx="3"/>
            <a:endCxn id="38" idx="0"/>
          </p:cNvCxnSpPr>
          <p:nvPr/>
        </p:nvCxnSpPr>
        <p:spPr>
          <a:xfrm rot="5400000">
            <a:off x="1507481" y="2806817"/>
            <a:ext cx="519249" cy="431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5"/>
            <a:endCxn id="40" idx="0"/>
          </p:cNvCxnSpPr>
          <p:nvPr/>
        </p:nvCxnSpPr>
        <p:spPr>
          <a:xfrm rot="16200000" flipH="1">
            <a:off x="2209398" y="2816409"/>
            <a:ext cx="519249" cy="4123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2" name="组合 50"/>
          <p:cNvGrpSpPr/>
          <p:nvPr/>
        </p:nvGrpSpPr>
        <p:grpSpPr>
          <a:xfrm>
            <a:off x="1928794" y="2071678"/>
            <a:ext cx="1053791" cy="2326468"/>
            <a:chOff x="1928794" y="2071678"/>
            <a:chExt cx="1123822" cy="2530829"/>
          </a:xfrm>
        </p:grpSpPr>
        <p:sp>
          <p:nvSpPr>
            <p:cNvPr id="37" name="TextBox 36"/>
            <p:cNvSpPr txBox="1"/>
            <p:nvPr/>
          </p:nvSpPr>
          <p:spPr>
            <a:xfrm>
              <a:off x="1928794" y="2071678"/>
              <a:ext cx="500066" cy="37945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41" name="TextBox 40"/>
            <p:cNvSpPr txBox="1"/>
            <p:nvPr/>
          </p:nvSpPr>
          <p:spPr>
            <a:xfrm>
              <a:off x="2766864" y="3000372"/>
              <a:ext cx="285752" cy="37945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46" name="Oval 4"/>
            <p:cNvSpPr>
              <a:spLocks noChangeArrowheads="1"/>
            </p:cNvSpPr>
            <p:nvPr/>
          </p:nvSpPr>
          <p:spPr bwMode="auto">
            <a:xfrm>
              <a:off x="2071670" y="4210884"/>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11</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48" name="TextBox 47"/>
            <p:cNvSpPr txBox="1"/>
            <p:nvPr/>
          </p:nvSpPr>
          <p:spPr>
            <a:xfrm>
              <a:off x="2500298" y="4131238"/>
              <a:ext cx="285752" cy="37945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50" name="直接连接符 49"/>
            <p:cNvCxnSpPr>
              <a:stCxn id="40" idx="3"/>
              <a:endCxn id="46" idx="0"/>
            </p:cNvCxnSpPr>
            <p:nvPr/>
          </p:nvCxnSpPr>
          <p:spPr>
            <a:xfrm rot="5400000">
              <a:off x="2185104" y="3820519"/>
              <a:ext cx="488090" cy="29264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68"/>
          <p:cNvGrpSpPr/>
          <p:nvPr/>
        </p:nvGrpSpPr>
        <p:grpSpPr>
          <a:xfrm>
            <a:off x="4071934" y="2361364"/>
            <a:ext cx="1138768" cy="2283720"/>
            <a:chOff x="4071934" y="2361364"/>
            <a:chExt cx="1214446" cy="2484326"/>
          </a:xfrm>
        </p:grpSpPr>
        <p:sp>
          <p:nvSpPr>
            <p:cNvPr id="59" name="TextBox 58"/>
            <p:cNvSpPr txBox="1"/>
            <p:nvPr/>
          </p:nvSpPr>
          <p:spPr>
            <a:xfrm>
              <a:off x="4786315" y="2361364"/>
              <a:ext cx="500065" cy="37945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-2</a:t>
              </a:r>
              <a:endParaRPr lang="zh-CN" altLang="en-US" sz="1800" b="0">
                <a:solidFill>
                  <a:srgbClr val="FF00FF"/>
                </a:solidFill>
                <a:latin typeface="Consolas" pitchFamily="49" charset="0"/>
                <a:cs typeface="Consolas" pitchFamily="49" charset="0"/>
              </a:endParaRPr>
            </a:p>
          </p:txBody>
        </p:sp>
        <p:sp>
          <p:nvSpPr>
            <p:cNvPr id="61" name="TextBox 60"/>
            <p:cNvSpPr txBox="1"/>
            <p:nvPr/>
          </p:nvSpPr>
          <p:spPr>
            <a:xfrm>
              <a:off x="4519748" y="3492230"/>
              <a:ext cx="285752" cy="37945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64" name="TextBox 63"/>
            <p:cNvSpPr txBox="1"/>
            <p:nvPr/>
          </p:nvSpPr>
          <p:spPr>
            <a:xfrm>
              <a:off x="4071934" y="4466237"/>
              <a:ext cx="285752" cy="37945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grpSp>
      <p:grpSp>
        <p:nvGrpSpPr>
          <p:cNvPr id="4" name="组合 90"/>
          <p:cNvGrpSpPr/>
          <p:nvPr/>
        </p:nvGrpSpPr>
        <p:grpSpPr>
          <a:xfrm>
            <a:off x="3372804" y="1785926"/>
            <a:ext cx="1449791" cy="2897093"/>
            <a:chOff x="3372807" y="1785926"/>
            <a:chExt cx="1546140" cy="3151579"/>
          </a:xfrm>
        </p:grpSpPr>
        <p:cxnSp>
          <p:nvCxnSpPr>
            <p:cNvPr id="62" name="直接连接符 61"/>
            <p:cNvCxnSpPr>
              <a:stCxn id="54" idx="3"/>
              <a:endCxn id="60" idx="0"/>
            </p:cNvCxnSpPr>
            <p:nvPr/>
          </p:nvCxnSpPr>
          <p:spPr>
            <a:xfrm rot="5400000">
              <a:off x="4133168" y="3146566"/>
              <a:ext cx="594423" cy="2561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0" idx="3"/>
              <a:endCxn id="63" idx="0"/>
            </p:cNvCxnSpPr>
            <p:nvPr/>
          </p:nvCxnSpPr>
          <p:spPr>
            <a:xfrm rot="5400000">
              <a:off x="3683852" y="4076763"/>
              <a:ext cx="639735" cy="29850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2" name="Oval 4"/>
            <p:cNvSpPr>
              <a:spLocks noChangeArrowheads="1"/>
            </p:cNvSpPr>
            <p:nvPr/>
          </p:nvSpPr>
          <p:spPr bwMode="auto">
            <a:xfrm>
              <a:off x="3944312" y="1785926"/>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53" name="Oval 4"/>
            <p:cNvSpPr>
              <a:spLocks noChangeArrowheads="1"/>
            </p:cNvSpPr>
            <p:nvPr/>
          </p:nvSpPr>
          <p:spPr bwMode="auto">
            <a:xfrm>
              <a:off x="3372807" y="2643182"/>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54" name="Oval 4"/>
            <p:cNvSpPr>
              <a:spLocks noChangeArrowheads="1"/>
            </p:cNvSpPr>
            <p:nvPr/>
          </p:nvSpPr>
          <p:spPr bwMode="auto">
            <a:xfrm>
              <a:off x="4496630" y="2643182"/>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55" name="直接连接符 54"/>
            <p:cNvCxnSpPr>
              <a:stCxn id="52" idx="3"/>
              <a:endCxn id="53" idx="0"/>
            </p:cNvCxnSpPr>
            <p:nvPr/>
          </p:nvCxnSpPr>
          <p:spPr>
            <a:xfrm rot="5400000">
              <a:off x="3533571" y="2170592"/>
              <a:ext cx="522985" cy="4221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2" idx="5"/>
              <a:endCxn id="54" idx="0"/>
            </p:cNvCxnSpPr>
            <p:nvPr/>
          </p:nvCxnSpPr>
          <p:spPr>
            <a:xfrm rot="16200000" flipH="1">
              <a:off x="4244793" y="2180185"/>
              <a:ext cx="522985" cy="40300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0" name="Oval 4"/>
            <p:cNvSpPr>
              <a:spLocks noChangeArrowheads="1"/>
            </p:cNvSpPr>
            <p:nvPr/>
          </p:nvSpPr>
          <p:spPr bwMode="auto">
            <a:xfrm>
              <a:off x="4091122" y="3571876"/>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11</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63" name="Oval 4"/>
            <p:cNvSpPr>
              <a:spLocks noChangeArrowheads="1"/>
            </p:cNvSpPr>
            <p:nvPr/>
          </p:nvSpPr>
          <p:spPr bwMode="auto">
            <a:xfrm>
              <a:off x="3643310" y="4545882"/>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9</a:t>
              </a:r>
              <a:endParaRPr kumimoji="1" lang="en-US" altLang="zh-CN" sz="1800" b="0">
                <a:solidFill>
                  <a:srgbClr val="0000FF"/>
                </a:solidFill>
                <a:latin typeface="Consolas" pitchFamily="49" charset="0"/>
                <a:ea typeface="宋体" pitchFamily="2" charset="-122"/>
                <a:cs typeface="Consolas" pitchFamily="49" charset="0"/>
              </a:endParaRPr>
            </a:p>
          </p:txBody>
        </p:sp>
      </p:grpSp>
      <p:sp>
        <p:nvSpPr>
          <p:cNvPr id="67" name="TextBox 66"/>
          <p:cNvSpPr txBox="1"/>
          <p:nvPr/>
        </p:nvSpPr>
        <p:spPr>
          <a:xfrm>
            <a:off x="4071934" y="3000372"/>
            <a:ext cx="267945" cy="348813"/>
          </a:xfrm>
          <a:prstGeom prst="rect">
            <a:avLst/>
          </a:prstGeom>
          <a:noFill/>
        </p:spPr>
        <p:txBody>
          <a:bodyPr wrap="square" rtlCol="0">
            <a:spAutoFit/>
          </a:bodyPr>
          <a:lstStyle/>
          <a:p>
            <a:pPr>
              <a:lnSpc>
                <a:spcPts val="2000"/>
              </a:lnSpc>
              <a:spcBef>
                <a:spcPts val="0"/>
              </a:spcBef>
            </a:pPr>
            <a:r>
              <a:rPr lang="en-US" altLang="zh-CN" sz="1800" b="0" smtClean="0">
                <a:solidFill>
                  <a:schemeClr val="tx1"/>
                </a:solidFill>
                <a:latin typeface="Consolas" pitchFamily="49" charset="0"/>
                <a:cs typeface="Consolas" pitchFamily="49" charset="0"/>
              </a:rPr>
              <a:t>L</a:t>
            </a:r>
            <a:endParaRPr lang="zh-CN" altLang="en-US" sz="1800" b="0">
              <a:solidFill>
                <a:schemeClr val="tx1"/>
              </a:solidFill>
              <a:latin typeface="Consolas" pitchFamily="49" charset="0"/>
              <a:cs typeface="Consolas" pitchFamily="49" charset="0"/>
            </a:endParaRPr>
          </a:p>
        </p:txBody>
      </p:sp>
      <p:sp>
        <p:nvSpPr>
          <p:cNvPr id="68" name="TextBox 67"/>
          <p:cNvSpPr txBox="1"/>
          <p:nvPr/>
        </p:nvSpPr>
        <p:spPr>
          <a:xfrm>
            <a:off x="3714744" y="3929066"/>
            <a:ext cx="267945" cy="348813"/>
          </a:xfrm>
          <a:prstGeom prst="rect">
            <a:avLst/>
          </a:prstGeom>
          <a:noFill/>
        </p:spPr>
        <p:txBody>
          <a:bodyPr wrap="square" rtlCol="0">
            <a:spAutoFit/>
          </a:bodyPr>
          <a:lstStyle/>
          <a:p>
            <a:pPr>
              <a:lnSpc>
                <a:spcPts val="2000"/>
              </a:lnSpc>
              <a:spcBef>
                <a:spcPts val="0"/>
              </a:spcBef>
            </a:pPr>
            <a:r>
              <a:rPr lang="en-US" altLang="zh-CN" sz="1800" b="0" smtClean="0">
                <a:solidFill>
                  <a:schemeClr val="tx1"/>
                </a:solidFill>
                <a:latin typeface="Consolas" pitchFamily="49" charset="0"/>
                <a:cs typeface="Consolas" pitchFamily="49" charset="0"/>
              </a:rPr>
              <a:t>L</a:t>
            </a:r>
            <a:endParaRPr lang="zh-CN" altLang="en-US" sz="1800" b="0">
              <a:solidFill>
                <a:schemeClr val="tx1"/>
              </a:solidFill>
              <a:latin typeface="Consolas" pitchFamily="49" charset="0"/>
              <a:cs typeface="Consolas" pitchFamily="49" charset="0"/>
            </a:endParaRPr>
          </a:p>
        </p:txBody>
      </p:sp>
      <p:sp>
        <p:nvSpPr>
          <p:cNvPr id="70" name="右箭头 69"/>
          <p:cNvSpPr/>
          <p:nvPr/>
        </p:nvSpPr>
        <p:spPr>
          <a:xfrm>
            <a:off x="5429256" y="2928934"/>
            <a:ext cx="401918" cy="19700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000"/>
              </a:lnSpc>
              <a:spcBef>
                <a:spcPts val="0"/>
              </a:spcBef>
            </a:pPr>
            <a:endParaRPr lang="zh-CN" altLang="en-US" sz="1800" b="0"/>
          </a:p>
        </p:txBody>
      </p:sp>
      <p:grpSp>
        <p:nvGrpSpPr>
          <p:cNvPr id="5" name="组合 88"/>
          <p:cNvGrpSpPr/>
          <p:nvPr/>
        </p:nvGrpSpPr>
        <p:grpSpPr>
          <a:xfrm>
            <a:off x="6143633" y="1971026"/>
            <a:ext cx="1839583" cy="2001737"/>
            <a:chOff x="6143636" y="1968806"/>
            <a:chExt cx="1961836" cy="2177574"/>
          </a:xfrm>
        </p:grpSpPr>
        <p:sp>
          <p:nvSpPr>
            <p:cNvPr id="71" name="Oval 4"/>
            <p:cNvSpPr>
              <a:spLocks noChangeArrowheads="1"/>
            </p:cNvSpPr>
            <p:nvPr/>
          </p:nvSpPr>
          <p:spPr bwMode="auto">
            <a:xfrm>
              <a:off x="6715140" y="1968806"/>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72" name="Oval 4"/>
            <p:cNvSpPr>
              <a:spLocks noChangeArrowheads="1"/>
            </p:cNvSpPr>
            <p:nvPr/>
          </p:nvSpPr>
          <p:spPr bwMode="auto">
            <a:xfrm>
              <a:off x="6143636" y="2826063"/>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73" name="Oval 4"/>
            <p:cNvSpPr>
              <a:spLocks noChangeArrowheads="1"/>
            </p:cNvSpPr>
            <p:nvPr/>
          </p:nvSpPr>
          <p:spPr bwMode="auto">
            <a:xfrm>
              <a:off x="7267458" y="2826063"/>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11</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74" name="直接连接符 73"/>
            <p:cNvCxnSpPr>
              <a:stCxn id="71" idx="3"/>
              <a:endCxn id="72" idx="0"/>
            </p:cNvCxnSpPr>
            <p:nvPr/>
          </p:nvCxnSpPr>
          <p:spPr>
            <a:xfrm rot="5400000">
              <a:off x="6304402" y="2353473"/>
              <a:ext cx="522986" cy="4221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1" idx="5"/>
              <a:endCxn id="73" idx="0"/>
            </p:cNvCxnSpPr>
            <p:nvPr/>
          </p:nvCxnSpPr>
          <p:spPr>
            <a:xfrm rot="16200000" flipH="1">
              <a:off x="7015624" y="2363065"/>
              <a:ext cx="522986" cy="40300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6" name="Oval 4"/>
            <p:cNvSpPr>
              <a:spLocks noChangeArrowheads="1"/>
            </p:cNvSpPr>
            <p:nvPr/>
          </p:nvSpPr>
          <p:spPr bwMode="auto">
            <a:xfrm>
              <a:off x="6861950" y="3754757"/>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9</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77" name="直接连接符 76"/>
            <p:cNvCxnSpPr>
              <a:stCxn id="73" idx="3"/>
              <a:endCxn id="76" idx="0"/>
            </p:cNvCxnSpPr>
            <p:nvPr/>
          </p:nvCxnSpPr>
          <p:spPr>
            <a:xfrm rot="5400000">
              <a:off x="6903995" y="3329447"/>
              <a:ext cx="594423" cy="2561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8" name="Oval 4"/>
            <p:cNvSpPr>
              <a:spLocks noChangeArrowheads="1"/>
            </p:cNvSpPr>
            <p:nvPr/>
          </p:nvSpPr>
          <p:spPr bwMode="auto">
            <a:xfrm>
              <a:off x="7669143" y="3754757"/>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80" name="TextBox 79"/>
            <p:cNvSpPr txBox="1"/>
            <p:nvPr/>
          </p:nvSpPr>
          <p:spPr>
            <a:xfrm>
              <a:off x="7514975" y="2571745"/>
              <a:ext cx="338759" cy="379454"/>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81" name="TextBox 80"/>
            <p:cNvSpPr txBox="1"/>
            <p:nvPr/>
          </p:nvSpPr>
          <p:spPr>
            <a:xfrm>
              <a:off x="6753120" y="3420968"/>
              <a:ext cx="285752" cy="379454"/>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82" name="TextBox 81"/>
            <p:cNvSpPr txBox="1"/>
            <p:nvPr/>
          </p:nvSpPr>
          <p:spPr>
            <a:xfrm>
              <a:off x="7819720" y="3425068"/>
              <a:ext cx="285752" cy="379454"/>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87" name="直接连接符 86"/>
            <p:cNvCxnSpPr>
              <a:stCxn id="73" idx="5"/>
              <a:endCxn id="78" idx="0"/>
            </p:cNvCxnSpPr>
            <p:nvPr/>
          </p:nvCxnSpPr>
          <p:spPr>
            <a:xfrm rot="16200000" flipH="1">
              <a:off x="7456902" y="3331358"/>
              <a:ext cx="594423" cy="2523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69" name="灯片编号占位符 68"/>
          <p:cNvSpPr>
            <a:spLocks noGrp="1"/>
          </p:cNvSpPr>
          <p:nvPr>
            <p:ph type="sldNum" sz="quarter" idx="12"/>
          </p:nvPr>
        </p:nvSpPr>
        <p:spPr/>
        <p:txBody>
          <a:bodyPr/>
          <a:lstStyle/>
          <a:p>
            <a:fld id="{7AF016A1-9F15-429F-9EFD-84004B73C732}" type="slidenum">
              <a:rPr lang="en-US" altLang="zh-CN" smtClean="0"/>
              <a:pPr/>
              <a:t>71</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67" grpId="0"/>
      <p:bldP spid="68" grpId="0"/>
      <p:bldP spid="7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356" y="428604"/>
            <a:ext cx="500066" cy="338554"/>
          </a:xfrm>
          <a:prstGeom prst="rect">
            <a:avLst/>
          </a:prstGeom>
          <a:noFill/>
        </p:spPr>
        <p:txBody>
          <a:bodyPr wrap="square" rtlCol="0">
            <a:spAutoFit/>
          </a:bodyPr>
          <a:lstStyle/>
          <a:p>
            <a:r>
              <a:rPr lang="en-US" altLang="zh-CN" sz="2000" b="0" smtClean="0">
                <a:solidFill>
                  <a:srgbClr val="0000FF"/>
                </a:solidFill>
                <a:latin typeface="Consolas" pitchFamily="49" charset="0"/>
                <a:cs typeface="Consolas" pitchFamily="49" charset="0"/>
              </a:rPr>
              <a:t>26</a:t>
            </a:r>
            <a:endParaRPr lang="zh-CN" altLang="en-US" sz="2000" b="0">
              <a:solidFill>
                <a:srgbClr val="0000FF"/>
              </a:solidFill>
              <a:latin typeface="Consolas" pitchFamily="49" charset="0"/>
              <a:cs typeface="Consolas" pitchFamily="49" charset="0"/>
            </a:endParaRPr>
          </a:p>
        </p:txBody>
      </p:sp>
      <p:sp>
        <p:nvSpPr>
          <p:cNvPr id="5" name="Oval 4"/>
          <p:cNvSpPr>
            <a:spLocks noChangeArrowheads="1"/>
          </p:cNvSpPr>
          <p:nvPr/>
        </p:nvSpPr>
        <p:spPr bwMode="auto">
          <a:xfrm>
            <a:off x="1785918" y="1643049"/>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6" name="Oval 4"/>
          <p:cNvSpPr>
            <a:spLocks noChangeArrowheads="1"/>
          </p:cNvSpPr>
          <p:nvPr/>
        </p:nvSpPr>
        <p:spPr bwMode="auto">
          <a:xfrm>
            <a:off x="1214414" y="2500305"/>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7" name="Oval 4"/>
          <p:cNvSpPr>
            <a:spLocks noChangeArrowheads="1"/>
          </p:cNvSpPr>
          <p:nvPr/>
        </p:nvSpPr>
        <p:spPr bwMode="auto">
          <a:xfrm>
            <a:off x="2338236" y="2500305"/>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11</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8" name="直接连接符 7"/>
          <p:cNvCxnSpPr>
            <a:stCxn id="5" idx="3"/>
            <a:endCxn id="6" idx="0"/>
          </p:cNvCxnSpPr>
          <p:nvPr/>
        </p:nvCxnSpPr>
        <p:spPr>
          <a:xfrm rot="5400000">
            <a:off x="1353175" y="2009568"/>
            <a:ext cx="549977" cy="431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5"/>
            <a:endCxn id="7" idx="0"/>
          </p:cNvCxnSpPr>
          <p:nvPr/>
        </p:nvCxnSpPr>
        <p:spPr>
          <a:xfrm rot="16200000" flipH="1">
            <a:off x="2055092" y="2019160"/>
            <a:ext cx="549977" cy="412311"/>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 name="Oval 4"/>
          <p:cNvSpPr>
            <a:spLocks noChangeArrowheads="1"/>
          </p:cNvSpPr>
          <p:nvPr/>
        </p:nvSpPr>
        <p:spPr bwMode="auto">
          <a:xfrm>
            <a:off x="1932728" y="3428999"/>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9</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11" name="直接连接符 10"/>
          <p:cNvCxnSpPr>
            <a:stCxn id="7" idx="3"/>
            <a:endCxn id="10" idx="0"/>
          </p:cNvCxnSpPr>
          <p:nvPr/>
        </p:nvCxnSpPr>
        <p:spPr>
          <a:xfrm rot="5400000">
            <a:off x="1952772" y="2985541"/>
            <a:ext cx="621415" cy="26550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2" name="Oval 4"/>
          <p:cNvSpPr>
            <a:spLocks noChangeArrowheads="1"/>
          </p:cNvSpPr>
          <p:nvPr/>
        </p:nvSpPr>
        <p:spPr bwMode="auto">
          <a:xfrm>
            <a:off x="2726858" y="3435940"/>
            <a:ext cx="416382" cy="35667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13" name="TextBox 12"/>
          <p:cNvSpPr txBox="1"/>
          <p:nvPr/>
        </p:nvSpPr>
        <p:spPr>
          <a:xfrm>
            <a:off x="2571736" y="2353872"/>
            <a:ext cx="500066" cy="34881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15" name="TextBox 14"/>
          <p:cNvSpPr txBox="1"/>
          <p:nvPr/>
        </p:nvSpPr>
        <p:spPr>
          <a:xfrm>
            <a:off x="3071802" y="3202544"/>
            <a:ext cx="236075" cy="34881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cxnSp>
        <p:nvCxnSpPr>
          <p:cNvPr id="16" name="直接连接符 15"/>
          <p:cNvCxnSpPr>
            <a:stCxn id="7" idx="5"/>
            <a:endCxn id="12" idx="0"/>
          </p:cNvCxnSpPr>
          <p:nvPr/>
        </p:nvCxnSpPr>
        <p:spPr>
          <a:xfrm rot="16200000" flipH="1">
            <a:off x="2491468" y="2992359"/>
            <a:ext cx="628356" cy="25880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24216" y="3975130"/>
            <a:ext cx="236075" cy="34881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grpSp>
        <p:nvGrpSpPr>
          <p:cNvPr id="3" name="组合 21"/>
          <p:cNvGrpSpPr/>
          <p:nvPr/>
        </p:nvGrpSpPr>
        <p:grpSpPr>
          <a:xfrm>
            <a:off x="3050710" y="3740384"/>
            <a:ext cx="396000" cy="811133"/>
            <a:chOff x="3012610" y="3797037"/>
            <a:chExt cx="479329" cy="1146158"/>
          </a:xfrm>
        </p:grpSpPr>
        <p:sp>
          <p:nvSpPr>
            <p:cNvPr id="18" name="Oval 4"/>
            <p:cNvSpPr>
              <a:spLocks noChangeArrowheads="1"/>
            </p:cNvSpPr>
            <p:nvPr/>
          </p:nvSpPr>
          <p:spPr bwMode="auto">
            <a:xfrm>
              <a:off x="3012610" y="4434503"/>
              <a:ext cx="479329" cy="508692"/>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26</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20" name="直接连接符 19"/>
            <p:cNvCxnSpPr>
              <a:stCxn id="12" idx="5"/>
              <a:endCxn id="18" idx="0"/>
            </p:cNvCxnSpPr>
            <p:nvPr/>
          </p:nvCxnSpPr>
          <p:spPr>
            <a:xfrm rot="16200000" flipH="1">
              <a:off x="2832806" y="4015033"/>
              <a:ext cx="637466" cy="20147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000232" y="1428736"/>
            <a:ext cx="500066" cy="34881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-2</a:t>
            </a:r>
            <a:endParaRPr lang="zh-CN" altLang="en-US" sz="1800" b="0">
              <a:solidFill>
                <a:srgbClr val="FF00FF"/>
              </a:solidFill>
              <a:latin typeface="Consolas" pitchFamily="49" charset="0"/>
              <a:cs typeface="Consolas" pitchFamily="49" charset="0"/>
            </a:endParaRPr>
          </a:p>
        </p:txBody>
      </p:sp>
      <p:sp>
        <p:nvSpPr>
          <p:cNvPr id="23" name="TextBox 22"/>
          <p:cNvSpPr txBox="1"/>
          <p:nvPr/>
        </p:nvSpPr>
        <p:spPr>
          <a:xfrm>
            <a:off x="2357422" y="2032489"/>
            <a:ext cx="236075" cy="348813"/>
          </a:xfrm>
          <a:prstGeom prst="rect">
            <a:avLst/>
          </a:prstGeom>
          <a:noFill/>
        </p:spPr>
        <p:txBody>
          <a:bodyPr wrap="square" rtlCol="0">
            <a:spAutoFit/>
          </a:bodyPr>
          <a:lstStyle/>
          <a:p>
            <a:pPr>
              <a:lnSpc>
                <a:spcPts val="2000"/>
              </a:lnSpc>
              <a:spcBef>
                <a:spcPts val="0"/>
              </a:spcBef>
            </a:pPr>
            <a:r>
              <a:rPr lang="en-US" altLang="zh-CN" sz="1800" b="0" smtClean="0">
                <a:solidFill>
                  <a:srgbClr val="FF0000"/>
                </a:solidFill>
                <a:latin typeface="Consolas" pitchFamily="49" charset="0"/>
                <a:cs typeface="Consolas" pitchFamily="49" charset="0"/>
              </a:rPr>
              <a:t>R</a:t>
            </a:r>
            <a:endParaRPr lang="zh-CN" altLang="en-US" sz="1800" b="0">
              <a:solidFill>
                <a:srgbClr val="FF0000"/>
              </a:solidFill>
              <a:latin typeface="Consolas" pitchFamily="49" charset="0"/>
              <a:cs typeface="Consolas" pitchFamily="49" charset="0"/>
            </a:endParaRPr>
          </a:p>
        </p:txBody>
      </p:sp>
      <p:sp>
        <p:nvSpPr>
          <p:cNvPr id="24" name="TextBox 23"/>
          <p:cNvSpPr txBox="1"/>
          <p:nvPr/>
        </p:nvSpPr>
        <p:spPr>
          <a:xfrm>
            <a:off x="2857488" y="2988230"/>
            <a:ext cx="236075" cy="348813"/>
          </a:xfrm>
          <a:prstGeom prst="rect">
            <a:avLst/>
          </a:prstGeom>
          <a:noFill/>
        </p:spPr>
        <p:txBody>
          <a:bodyPr wrap="square" rtlCol="0">
            <a:spAutoFit/>
          </a:bodyPr>
          <a:lstStyle/>
          <a:p>
            <a:pPr>
              <a:lnSpc>
                <a:spcPts val="2000"/>
              </a:lnSpc>
              <a:spcBef>
                <a:spcPts val="0"/>
              </a:spcBef>
            </a:pPr>
            <a:r>
              <a:rPr lang="en-US" altLang="zh-CN" sz="1800" b="0" smtClean="0">
                <a:solidFill>
                  <a:srgbClr val="FF0000"/>
                </a:solidFill>
                <a:latin typeface="Consolas" pitchFamily="49" charset="0"/>
                <a:cs typeface="Consolas" pitchFamily="49" charset="0"/>
              </a:rPr>
              <a:t>R</a:t>
            </a:r>
            <a:endParaRPr lang="zh-CN" altLang="en-US" sz="1800" b="0">
              <a:solidFill>
                <a:srgbClr val="FF0000"/>
              </a:solidFill>
              <a:latin typeface="Consolas" pitchFamily="49" charset="0"/>
              <a:cs typeface="Consolas" pitchFamily="49" charset="0"/>
            </a:endParaRPr>
          </a:p>
        </p:txBody>
      </p:sp>
      <p:grpSp>
        <p:nvGrpSpPr>
          <p:cNvPr id="4" name="组合 61"/>
          <p:cNvGrpSpPr/>
          <p:nvPr/>
        </p:nvGrpSpPr>
        <p:grpSpPr>
          <a:xfrm>
            <a:off x="3929058" y="1724715"/>
            <a:ext cx="3196543" cy="2204351"/>
            <a:chOff x="3929058" y="1263085"/>
            <a:chExt cx="3869181" cy="3114824"/>
          </a:xfrm>
        </p:grpSpPr>
        <p:sp>
          <p:nvSpPr>
            <p:cNvPr id="25" name="右箭头 24"/>
            <p:cNvSpPr/>
            <p:nvPr/>
          </p:nvSpPr>
          <p:spPr>
            <a:xfrm>
              <a:off x="3929058" y="2714620"/>
              <a:ext cx="500066"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000"/>
                </a:lnSpc>
                <a:spcBef>
                  <a:spcPts val="0"/>
                </a:spcBef>
              </a:pPr>
              <a:endParaRPr lang="zh-CN" altLang="en-US" sz="1800" b="0"/>
            </a:p>
          </p:txBody>
        </p:sp>
        <p:sp>
          <p:nvSpPr>
            <p:cNvPr id="26" name="Oval 4"/>
            <p:cNvSpPr>
              <a:spLocks noChangeArrowheads="1"/>
            </p:cNvSpPr>
            <p:nvPr/>
          </p:nvSpPr>
          <p:spPr bwMode="auto">
            <a:xfrm>
              <a:off x="5572132" y="2709899"/>
              <a:ext cx="479329" cy="50869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27" name="Oval 4"/>
            <p:cNvSpPr>
              <a:spLocks noChangeArrowheads="1"/>
            </p:cNvSpPr>
            <p:nvPr/>
          </p:nvSpPr>
          <p:spPr bwMode="auto">
            <a:xfrm>
              <a:off x="5155033" y="3869216"/>
              <a:ext cx="479329" cy="50869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28" name="Oval 4"/>
            <p:cNvSpPr>
              <a:spLocks noChangeArrowheads="1"/>
            </p:cNvSpPr>
            <p:nvPr/>
          </p:nvSpPr>
          <p:spPr bwMode="auto">
            <a:xfrm>
              <a:off x="6095257" y="1477397"/>
              <a:ext cx="479329" cy="508692"/>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11</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1" name="Oval 4"/>
            <p:cNvSpPr>
              <a:spLocks noChangeArrowheads="1"/>
            </p:cNvSpPr>
            <p:nvPr/>
          </p:nvSpPr>
          <p:spPr bwMode="auto">
            <a:xfrm>
              <a:off x="5940851" y="3869216"/>
              <a:ext cx="479329" cy="50869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9</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3" name="Oval 4"/>
            <p:cNvSpPr>
              <a:spLocks noChangeArrowheads="1"/>
            </p:cNvSpPr>
            <p:nvPr/>
          </p:nvSpPr>
          <p:spPr bwMode="auto">
            <a:xfrm>
              <a:off x="6669011" y="270990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4" name="TextBox 33"/>
            <p:cNvSpPr txBox="1"/>
            <p:nvPr/>
          </p:nvSpPr>
          <p:spPr>
            <a:xfrm>
              <a:off x="6429388" y="1263085"/>
              <a:ext cx="353195" cy="49288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35" name="TextBox 34"/>
            <p:cNvSpPr txBox="1"/>
            <p:nvPr/>
          </p:nvSpPr>
          <p:spPr>
            <a:xfrm>
              <a:off x="5583662" y="3869218"/>
              <a:ext cx="285751" cy="49288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37" name="TextBox 36"/>
            <p:cNvSpPr txBox="1"/>
            <p:nvPr/>
          </p:nvSpPr>
          <p:spPr>
            <a:xfrm>
              <a:off x="6369479" y="3718134"/>
              <a:ext cx="285751" cy="49288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1" name="TextBox 40"/>
            <p:cNvSpPr txBox="1"/>
            <p:nvPr/>
          </p:nvSpPr>
          <p:spPr>
            <a:xfrm>
              <a:off x="5977702" y="2560634"/>
              <a:ext cx="357190" cy="49288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7" name="Oval 4"/>
            <p:cNvSpPr>
              <a:spLocks noChangeArrowheads="1"/>
            </p:cNvSpPr>
            <p:nvPr/>
          </p:nvSpPr>
          <p:spPr bwMode="auto">
            <a:xfrm>
              <a:off x="7072985" y="3869216"/>
              <a:ext cx="479329" cy="50869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26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48" name="TextBox 47"/>
            <p:cNvSpPr txBox="1"/>
            <p:nvPr/>
          </p:nvSpPr>
          <p:spPr>
            <a:xfrm>
              <a:off x="7512488" y="3730274"/>
              <a:ext cx="285751" cy="49288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50" name="直接连接符 49"/>
            <p:cNvCxnSpPr>
              <a:stCxn id="28" idx="3"/>
              <a:endCxn id="26" idx="0"/>
            </p:cNvCxnSpPr>
            <p:nvPr/>
          </p:nvCxnSpPr>
          <p:spPr>
            <a:xfrm rot="5400000">
              <a:off x="5589473" y="2133918"/>
              <a:ext cx="798307" cy="35365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6" idx="3"/>
              <a:endCxn id="27" idx="0"/>
            </p:cNvCxnSpPr>
            <p:nvPr/>
          </p:nvCxnSpPr>
          <p:spPr>
            <a:xfrm rot="5400000">
              <a:off x="5155952" y="3382840"/>
              <a:ext cx="725122" cy="24763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6" idx="5"/>
              <a:endCxn id="31" idx="0"/>
            </p:cNvCxnSpPr>
            <p:nvPr/>
          </p:nvCxnSpPr>
          <p:spPr>
            <a:xfrm rot="16200000" flipH="1">
              <a:off x="5718330" y="3407030"/>
              <a:ext cx="725122" cy="1992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3" idx="5"/>
              <a:endCxn id="47" idx="0"/>
            </p:cNvCxnSpPr>
            <p:nvPr/>
          </p:nvCxnSpPr>
          <p:spPr>
            <a:xfrm rot="16200000" flipH="1">
              <a:off x="6841363" y="3397929"/>
              <a:ext cx="729125" cy="21344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8" idx="5"/>
              <a:endCxn id="33" idx="0"/>
            </p:cNvCxnSpPr>
            <p:nvPr/>
          </p:nvCxnSpPr>
          <p:spPr>
            <a:xfrm rot="16200000" flipH="1">
              <a:off x="6313546" y="2102436"/>
              <a:ext cx="798308" cy="4166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985859" y="2563602"/>
              <a:ext cx="574959" cy="492885"/>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grpSp>
      <p:sp>
        <p:nvSpPr>
          <p:cNvPr id="51" name="灯片编号占位符 50"/>
          <p:cNvSpPr>
            <a:spLocks noGrp="1"/>
          </p:cNvSpPr>
          <p:nvPr>
            <p:ph type="sldNum" sz="quarter" idx="12"/>
          </p:nvPr>
        </p:nvSpPr>
        <p:spPr/>
        <p:txBody>
          <a:bodyPr/>
          <a:lstStyle/>
          <a:p>
            <a:fld id="{7AF016A1-9F15-429F-9EFD-84004B73C732}" type="slidenum">
              <a:rPr lang="en-US" altLang="zh-CN" smtClean="0"/>
              <a:pPr/>
              <a:t>72</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19" grpId="0"/>
      <p:bldP spid="21" grpId="0"/>
      <p:bldP spid="23" grpId="0"/>
      <p:bldP spid="2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108" y="428604"/>
            <a:ext cx="500066" cy="338554"/>
          </a:xfrm>
          <a:prstGeom prst="rect">
            <a:avLst/>
          </a:prstGeom>
          <a:noFill/>
        </p:spPr>
        <p:txBody>
          <a:bodyPr wrap="square" rtlCol="0">
            <a:spAutoFit/>
          </a:bodyPr>
          <a:lstStyle/>
          <a:p>
            <a:r>
              <a:rPr lang="en-US" altLang="zh-CN" sz="2000" b="0" smtClean="0">
                <a:solidFill>
                  <a:srgbClr val="0000FF"/>
                </a:solidFill>
                <a:latin typeface="Consolas" pitchFamily="49" charset="0"/>
                <a:cs typeface="Consolas" pitchFamily="49" charset="0"/>
              </a:rPr>
              <a:t>18</a:t>
            </a:r>
            <a:endParaRPr lang="zh-CN" altLang="en-US" sz="2000" b="0">
              <a:solidFill>
                <a:srgbClr val="0000FF"/>
              </a:solidFill>
              <a:latin typeface="Consolas" pitchFamily="49" charset="0"/>
              <a:cs typeface="Consolas" pitchFamily="49" charset="0"/>
            </a:endParaRPr>
          </a:p>
        </p:txBody>
      </p:sp>
      <p:sp>
        <p:nvSpPr>
          <p:cNvPr id="5" name="Oval 4"/>
          <p:cNvSpPr>
            <a:spLocks noChangeArrowheads="1"/>
          </p:cNvSpPr>
          <p:nvPr/>
        </p:nvSpPr>
        <p:spPr bwMode="auto">
          <a:xfrm>
            <a:off x="1571604" y="2454178"/>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6" name="Oval 4"/>
          <p:cNvSpPr>
            <a:spLocks noChangeArrowheads="1"/>
          </p:cNvSpPr>
          <p:nvPr/>
        </p:nvSpPr>
        <p:spPr bwMode="auto">
          <a:xfrm>
            <a:off x="1142976" y="341200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7" name="Oval 4"/>
          <p:cNvSpPr>
            <a:spLocks noChangeArrowheads="1"/>
          </p:cNvSpPr>
          <p:nvPr/>
        </p:nvSpPr>
        <p:spPr bwMode="auto">
          <a:xfrm>
            <a:off x="2071670" y="1571613"/>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11</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8" name="Oval 4"/>
          <p:cNvSpPr>
            <a:spLocks noChangeArrowheads="1"/>
          </p:cNvSpPr>
          <p:nvPr/>
        </p:nvSpPr>
        <p:spPr bwMode="auto">
          <a:xfrm>
            <a:off x="1928794" y="341200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9</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9" name="Oval 4"/>
          <p:cNvSpPr>
            <a:spLocks noChangeArrowheads="1"/>
          </p:cNvSpPr>
          <p:nvPr/>
        </p:nvSpPr>
        <p:spPr bwMode="auto">
          <a:xfrm>
            <a:off x="2668483" y="2454178"/>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14" name="Oval 4"/>
          <p:cNvSpPr>
            <a:spLocks noChangeArrowheads="1"/>
          </p:cNvSpPr>
          <p:nvPr/>
        </p:nvSpPr>
        <p:spPr bwMode="auto">
          <a:xfrm>
            <a:off x="3060928" y="341200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26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15" name="TextBox 14"/>
          <p:cNvSpPr txBox="1"/>
          <p:nvPr/>
        </p:nvSpPr>
        <p:spPr>
          <a:xfrm>
            <a:off x="3500430" y="3286124"/>
            <a:ext cx="244930" cy="34881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cxnSp>
        <p:nvCxnSpPr>
          <p:cNvPr id="16" name="直接连接符 15"/>
          <p:cNvCxnSpPr>
            <a:stCxn id="7" idx="3"/>
            <a:endCxn id="5" idx="0"/>
          </p:cNvCxnSpPr>
          <p:nvPr/>
        </p:nvCxnSpPr>
        <p:spPr>
          <a:xfrm rot="5400000">
            <a:off x="1661991" y="1986506"/>
            <a:ext cx="575286"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 idx="3"/>
            <a:endCxn id="6" idx="0"/>
          </p:cNvCxnSpPr>
          <p:nvPr/>
        </p:nvCxnSpPr>
        <p:spPr>
          <a:xfrm rot="5400000">
            <a:off x="1160014" y="2942420"/>
            <a:ext cx="650547"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5"/>
            <a:endCxn id="8" idx="0"/>
          </p:cNvCxnSpPr>
          <p:nvPr/>
        </p:nvCxnSpPr>
        <p:spPr>
          <a:xfrm rot="16200000" flipH="1">
            <a:off x="1692929" y="2978138"/>
            <a:ext cx="650547"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5"/>
            <a:endCxn id="14" idx="0"/>
          </p:cNvCxnSpPr>
          <p:nvPr/>
        </p:nvCxnSpPr>
        <p:spPr>
          <a:xfrm rot="16200000" flipH="1">
            <a:off x="2807436" y="2960511"/>
            <a:ext cx="650547" cy="25243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 idx="5"/>
            <a:endCxn id="9" idx="0"/>
          </p:cNvCxnSpPr>
          <p:nvPr/>
        </p:nvCxnSpPr>
        <p:spPr>
          <a:xfrm rot="16200000" flipH="1">
            <a:off x="2350437" y="1938132"/>
            <a:ext cx="575286" cy="45680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71802" y="2285992"/>
            <a:ext cx="551093" cy="34881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-2</a:t>
            </a:r>
            <a:endParaRPr lang="zh-CN" altLang="en-US" sz="1800" b="0">
              <a:solidFill>
                <a:srgbClr val="FF00FF"/>
              </a:solidFill>
              <a:latin typeface="Consolas" pitchFamily="49" charset="0"/>
              <a:cs typeface="Consolas" pitchFamily="49" charset="0"/>
            </a:endParaRPr>
          </a:p>
        </p:txBody>
      </p:sp>
      <p:sp>
        <p:nvSpPr>
          <p:cNvPr id="22" name="Oval 4"/>
          <p:cNvSpPr>
            <a:spLocks noChangeArrowheads="1"/>
          </p:cNvSpPr>
          <p:nvPr/>
        </p:nvSpPr>
        <p:spPr bwMode="auto">
          <a:xfrm>
            <a:off x="2639240" y="4353761"/>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18</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24" name="直接连接符 23"/>
          <p:cNvCxnSpPr>
            <a:stCxn id="14" idx="3"/>
            <a:endCxn id="22" idx="0"/>
          </p:cNvCxnSpPr>
          <p:nvPr/>
        </p:nvCxnSpPr>
        <p:spPr>
          <a:xfrm rot="5400000">
            <a:off x="2660842" y="3895682"/>
            <a:ext cx="634478" cy="281681"/>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143240" y="4416990"/>
            <a:ext cx="244930" cy="34881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26" name="TextBox 25"/>
          <p:cNvSpPr txBox="1"/>
          <p:nvPr/>
        </p:nvSpPr>
        <p:spPr>
          <a:xfrm>
            <a:off x="3182429" y="2928934"/>
            <a:ext cx="244930" cy="348813"/>
          </a:xfrm>
          <a:prstGeom prst="rect">
            <a:avLst/>
          </a:prstGeom>
          <a:noFill/>
        </p:spPr>
        <p:txBody>
          <a:bodyPr wrap="square" rtlCol="0">
            <a:spAutoFit/>
          </a:bodyPr>
          <a:lstStyle/>
          <a:p>
            <a:pPr>
              <a:lnSpc>
                <a:spcPts val="2000"/>
              </a:lnSpc>
              <a:spcBef>
                <a:spcPts val="0"/>
              </a:spcBef>
            </a:pPr>
            <a:r>
              <a:rPr lang="en-US" altLang="zh-CN" sz="1800" b="0" smtClean="0">
                <a:solidFill>
                  <a:srgbClr val="FF0000"/>
                </a:solidFill>
                <a:latin typeface="Consolas" pitchFamily="49" charset="0"/>
                <a:cs typeface="Consolas" pitchFamily="49" charset="0"/>
              </a:rPr>
              <a:t>R</a:t>
            </a:r>
            <a:endParaRPr lang="zh-CN" altLang="en-US" sz="1800" b="0">
              <a:solidFill>
                <a:srgbClr val="FF0000"/>
              </a:solidFill>
              <a:latin typeface="Consolas" pitchFamily="49" charset="0"/>
              <a:cs typeface="Consolas" pitchFamily="49" charset="0"/>
            </a:endParaRPr>
          </a:p>
        </p:txBody>
      </p:sp>
      <p:sp>
        <p:nvSpPr>
          <p:cNvPr id="27" name="TextBox 26"/>
          <p:cNvSpPr txBox="1"/>
          <p:nvPr/>
        </p:nvSpPr>
        <p:spPr>
          <a:xfrm>
            <a:off x="2714612" y="3857628"/>
            <a:ext cx="244930" cy="348813"/>
          </a:xfrm>
          <a:prstGeom prst="rect">
            <a:avLst/>
          </a:prstGeom>
          <a:noFill/>
        </p:spPr>
        <p:txBody>
          <a:bodyPr wrap="square" rtlCol="0">
            <a:spAutoFit/>
          </a:bodyPr>
          <a:lstStyle/>
          <a:p>
            <a:pPr>
              <a:lnSpc>
                <a:spcPts val="2000"/>
              </a:lnSpc>
              <a:spcBef>
                <a:spcPts val="0"/>
              </a:spcBef>
            </a:pPr>
            <a:r>
              <a:rPr lang="en-US" altLang="zh-CN" sz="1800" b="0" smtClean="0">
                <a:solidFill>
                  <a:srgbClr val="FF0000"/>
                </a:solidFill>
                <a:latin typeface="Consolas" pitchFamily="49" charset="0"/>
                <a:cs typeface="Consolas" pitchFamily="49" charset="0"/>
              </a:rPr>
              <a:t>L</a:t>
            </a:r>
            <a:endParaRPr lang="zh-CN" altLang="en-US" sz="1800" b="0">
              <a:solidFill>
                <a:srgbClr val="FF0000"/>
              </a:solidFill>
              <a:latin typeface="Consolas" pitchFamily="49" charset="0"/>
              <a:cs typeface="Consolas" pitchFamily="49" charset="0"/>
            </a:endParaRPr>
          </a:p>
        </p:txBody>
      </p:sp>
      <p:grpSp>
        <p:nvGrpSpPr>
          <p:cNvPr id="3" name="组合 48"/>
          <p:cNvGrpSpPr/>
          <p:nvPr/>
        </p:nvGrpSpPr>
        <p:grpSpPr>
          <a:xfrm>
            <a:off x="4143372" y="1643050"/>
            <a:ext cx="3000397" cy="2448580"/>
            <a:chOff x="4143372" y="1643050"/>
            <a:chExt cx="3500463" cy="2749072"/>
          </a:xfrm>
        </p:grpSpPr>
        <p:sp>
          <p:nvSpPr>
            <p:cNvPr id="28" name="Oval 4"/>
            <p:cNvSpPr>
              <a:spLocks noChangeArrowheads="1"/>
            </p:cNvSpPr>
            <p:nvPr/>
          </p:nvSpPr>
          <p:spPr bwMode="auto">
            <a:xfrm>
              <a:off x="5500694" y="2525615"/>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29" name="Oval 4"/>
            <p:cNvSpPr>
              <a:spLocks noChangeArrowheads="1"/>
            </p:cNvSpPr>
            <p:nvPr/>
          </p:nvSpPr>
          <p:spPr bwMode="auto">
            <a:xfrm>
              <a:off x="5072066" y="3496504"/>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0" name="Oval 4"/>
            <p:cNvSpPr>
              <a:spLocks noChangeArrowheads="1"/>
            </p:cNvSpPr>
            <p:nvPr/>
          </p:nvSpPr>
          <p:spPr bwMode="auto">
            <a:xfrm>
              <a:off x="6105264" y="1643050"/>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11</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1" name="Oval 4"/>
            <p:cNvSpPr>
              <a:spLocks noChangeArrowheads="1"/>
            </p:cNvSpPr>
            <p:nvPr/>
          </p:nvSpPr>
          <p:spPr bwMode="auto">
            <a:xfrm>
              <a:off x="5857884" y="3496504"/>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9</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2" name="Oval 4"/>
            <p:cNvSpPr>
              <a:spLocks noChangeArrowheads="1"/>
            </p:cNvSpPr>
            <p:nvPr/>
          </p:nvSpPr>
          <p:spPr bwMode="auto">
            <a:xfrm>
              <a:off x="6754329" y="2525615"/>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18</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3" name="Oval 4"/>
            <p:cNvSpPr>
              <a:spLocks noChangeArrowheads="1"/>
            </p:cNvSpPr>
            <p:nvPr/>
          </p:nvSpPr>
          <p:spPr bwMode="auto">
            <a:xfrm>
              <a:off x="7139834" y="3483441"/>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26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4" name="TextBox 33"/>
            <p:cNvSpPr txBox="1"/>
            <p:nvPr/>
          </p:nvSpPr>
          <p:spPr>
            <a:xfrm>
              <a:off x="7286644" y="3988361"/>
              <a:ext cx="285752" cy="391620"/>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35" name="直接连接符 34"/>
            <p:cNvCxnSpPr>
              <a:stCxn id="30" idx="3"/>
              <a:endCxn id="28" idx="0"/>
            </p:cNvCxnSpPr>
            <p:nvPr/>
          </p:nvCxnSpPr>
          <p:spPr>
            <a:xfrm rot="5400000">
              <a:off x="5683521" y="2036212"/>
              <a:ext cx="537576" cy="44122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3"/>
              <a:endCxn id="29" idx="0"/>
            </p:cNvCxnSpPr>
            <p:nvPr/>
          </p:nvCxnSpPr>
          <p:spPr>
            <a:xfrm rot="5400000">
              <a:off x="5122760" y="3050910"/>
              <a:ext cx="625900" cy="26528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5"/>
              <a:endCxn id="31" idx="0"/>
            </p:cNvCxnSpPr>
            <p:nvPr/>
          </p:nvCxnSpPr>
          <p:spPr>
            <a:xfrm rot="16200000" flipH="1">
              <a:off x="5679010" y="3086629"/>
              <a:ext cx="625900" cy="19384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5"/>
              <a:endCxn id="33" idx="0"/>
            </p:cNvCxnSpPr>
            <p:nvPr/>
          </p:nvCxnSpPr>
          <p:spPr>
            <a:xfrm rot="16200000" flipH="1">
              <a:off x="6953333" y="3065940"/>
              <a:ext cx="612837" cy="2221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2" idx="0"/>
            </p:cNvCxnSpPr>
            <p:nvPr/>
          </p:nvCxnSpPr>
          <p:spPr>
            <a:xfrm rot="16200000" flipH="1">
              <a:off x="6473680" y="2013965"/>
              <a:ext cx="537576" cy="48572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215208" y="2357429"/>
              <a:ext cx="428627" cy="391620"/>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1" name="Oval 4"/>
            <p:cNvSpPr>
              <a:spLocks noChangeArrowheads="1"/>
            </p:cNvSpPr>
            <p:nvPr/>
          </p:nvSpPr>
          <p:spPr bwMode="auto">
            <a:xfrm>
              <a:off x="6429388" y="3496504"/>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43" name="TextBox 42"/>
            <p:cNvSpPr txBox="1"/>
            <p:nvPr/>
          </p:nvSpPr>
          <p:spPr>
            <a:xfrm>
              <a:off x="6572263" y="4000502"/>
              <a:ext cx="285752" cy="391620"/>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6" name="右箭头 45"/>
            <p:cNvSpPr/>
            <p:nvPr/>
          </p:nvSpPr>
          <p:spPr>
            <a:xfrm>
              <a:off x="4143372" y="2928934"/>
              <a:ext cx="571504"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000"/>
                </a:lnSpc>
                <a:spcBef>
                  <a:spcPts val="0"/>
                </a:spcBef>
              </a:pPr>
              <a:endParaRPr lang="zh-CN" altLang="en-US" sz="1800" b="0"/>
            </a:p>
          </p:txBody>
        </p:sp>
        <p:cxnSp>
          <p:nvCxnSpPr>
            <p:cNvPr id="48" name="直接连接符 47"/>
            <p:cNvCxnSpPr>
              <a:stCxn id="32" idx="3"/>
              <a:endCxn id="41" idx="0"/>
            </p:cNvCxnSpPr>
            <p:nvPr/>
          </p:nvCxnSpPr>
          <p:spPr>
            <a:xfrm rot="5400000">
              <a:off x="6428238" y="3102753"/>
              <a:ext cx="625900" cy="16160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51" name="灯片编号占位符 50"/>
          <p:cNvSpPr>
            <a:spLocks noGrp="1"/>
          </p:cNvSpPr>
          <p:nvPr>
            <p:ph type="sldNum" sz="quarter" idx="12"/>
          </p:nvPr>
        </p:nvSpPr>
        <p:spPr/>
        <p:txBody>
          <a:bodyPr/>
          <a:lstStyle/>
          <a:p>
            <a:fld id="{7AF016A1-9F15-429F-9EFD-84004B73C732}" type="slidenum">
              <a:rPr lang="en-US" altLang="zh-CN" smtClean="0"/>
              <a:pPr/>
              <a:t>73</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1" grpId="0"/>
      <p:bldP spid="22" grpId="0" animBg="1"/>
      <p:bldP spid="25" grpId="0"/>
      <p:bldP spid="26" grpId="0"/>
      <p:bldP spid="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p:cNvSpPr>
            <a:spLocks noChangeArrowheads="1"/>
          </p:cNvSpPr>
          <p:nvPr/>
        </p:nvSpPr>
        <p:spPr bwMode="auto">
          <a:xfrm>
            <a:off x="2214546" y="2525615"/>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4" name="Oval 4"/>
          <p:cNvSpPr>
            <a:spLocks noChangeArrowheads="1"/>
          </p:cNvSpPr>
          <p:nvPr/>
        </p:nvSpPr>
        <p:spPr bwMode="auto">
          <a:xfrm>
            <a:off x="1785918" y="3483441"/>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5" name="Oval 4"/>
          <p:cNvSpPr>
            <a:spLocks noChangeArrowheads="1"/>
          </p:cNvSpPr>
          <p:nvPr/>
        </p:nvSpPr>
        <p:spPr bwMode="auto">
          <a:xfrm>
            <a:off x="2819116" y="1681150"/>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11</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6" name="Oval 4"/>
          <p:cNvSpPr>
            <a:spLocks noChangeArrowheads="1"/>
          </p:cNvSpPr>
          <p:nvPr/>
        </p:nvSpPr>
        <p:spPr bwMode="auto">
          <a:xfrm>
            <a:off x="2571736" y="3483441"/>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9</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7" name="Oval 4"/>
          <p:cNvSpPr>
            <a:spLocks noChangeArrowheads="1"/>
          </p:cNvSpPr>
          <p:nvPr/>
        </p:nvSpPr>
        <p:spPr bwMode="auto">
          <a:xfrm>
            <a:off x="3468181" y="2525615"/>
            <a:ext cx="444706" cy="39337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18</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8" name="Oval 4"/>
          <p:cNvSpPr>
            <a:spLocks noChangeArrowheads="1"/>
          </p:cNvSpPr>
          <p:nvPr/>
        </p:nvSpPr>
        <p:spPr bwMode="auto">
          <a:xfrm>
            <a:off x="3853686" y="3483441"/>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26</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10" name="直接连接符 9"/>
          <p:cNvCxnSpPr>
            <a:stCxn id="5" idx="3"/>
            <a:endCxn id="3" idx="0"/>
          </p:cNvCxnSpPr>
          <p:nvPr/>
        </p:nvCxnSpPr>
        <p:spPr>
          <a:xfrm rot="5400000">
            <a:off x="2376235" y="2024741"/>
            <a:ext cx="537186" cy="46456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 idx="3"/>
            <a:endCxn id="4" idx="0"/>
          </p:cNvCxnSpPr>
          <p:nvPr/>
        </p:nvCxnSpPr>
        <p:spPr>
          <a:xfrm rot="5400000">
            <a:off x="1802956" y="3013857"/>
            <a:ext cx="650547"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6" idx="0"/>
          </p:cNvCxnSpPr>
          <p:nvPr/>
        </p:nvCxnSpPr>
        <p:spPr>
          <a:xfrm rot="16200000" flipH="1">
            <a:off x="2335871" y="3049575"/>
            <a:ext cx="650547"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8" idx="0"/>
          </p:cNvCxnSpPr>
          <p:nvPr/>
        </p:nvCxnSpPr>
        <p:spPr>
          <a:xfrm rot="16200000" flipH="1">
            <a:off x="3638693" y="3070447"/>
            <a:ext cx="622061" cy="20392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7" idx="0"/>
          </p:cNvCxnSpPr>
          <p:nvPr/>
        </p:nvCxnSpPr>
        <p:spPr>
          <a:xfrm rot="16200000" flipH="1">
            <a:off x="3155235" y="1990316"/>
            <a:ext cx="537186" cy="5334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6" name="Oval 4"/>
          <p:cNvSpPr>
            <a:spLocks noChangeArrowheads="1"/>
          </p:cNvSpPr>
          <p:nvPr/>
        </p:nvSpPr>
        <p:spPr bwMode="auto">
          <a:xfrm>
            <a:off x="3143240" y="3483441"/>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19" name="直接连接符 18"/>
          <p:cNvCxnSpPr>
            <a:stCxn id="7" idx="3"/>
            <a:endCxn id="16" idx="0"/>
          </p:cNvCxnSpPr>
          <p:nvPr/>
        </p:nvCxnSpPr>
        <p:spPr>
          <a:xfrm rot="5400000">
            <a:off x="3126244" y="3076377"/>
            <a:ext cx="622061" cy="19206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86050" y="428604"/>
            <a:ext cx="500066" cy="338554"/>
          </a:xfrm>
          <a:prstGeom prst="rect">
            <a:avLst/>
          </a:prstGeom>
          <a:noFill/>
        </p:spPr>
        <p:txBody>
          <a:bodyPr wrap="square" rtlCol="0">
            <a:spAutoFit/>
          </a:bodyPr>
          <a:lstStyle/>
          <a:p>
            <a:r>
              <a:rPr lang="en-US" altLang="zh-CN" sz="2000" b="0" smtClean="0">
                <a:solidFill>
                  <a:srgbClr val="0000FF"/>
                </a:solidFill>
                <a:latin typeface="Consolas" pitchFamily="49" charset="0"/>
                <a:cs typeface="Consolas" pitchFamily="49" charset="0"/>
              </a:rPr>
              <a:t>14</a:t>
            </a:r>
            <a:endParaRPr lang="zh-CN" altLang="en-US" sz="2000" b="0">
              <a:solidFill>
                <a:srgbClr val="0000FF"/>
              </a:solidFill>
              <a:latin typeface="Consolas" pitchFamily="49" charset="0"/>
              <a:cs typeface="Consolas" pitchFamily="49" charset="0"/>
            </a:endParaRPr>
          </a:p>
        </p:txBody>
      </p:sp>
      <p:sp>
        <p:nvSpPr>
          <p:cNvPr id="21" name="Oval 4"/>
          <p:cNvSpPr>
            <a:spLocks noChangeArrowheads="1"/>
          </p:cNvSpPr>
          <p:nvPr/>
        </p:nvSpPr>
        <p:spPr bwMode="auto">
          <a:xfrm>
            <a:off x="2857488" y="4405320"/>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14</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22" name="直接连接符 21"/>
          <p:cNvCxnSpPr>
            <a:stCxn id="16" idx="3"/>
            <a:endCxn id="21" idx="0"/>
          </p:cNvCxnSpPr>
          <p:nvPr/>
        </p:nvCxnSpPr>
        <p:spPr>
          <a:xfrm rot="5400000">
            <a:off x="2821061" y="4025148"/>
            <a:ext cx="614600" cy="1457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2" name="组合 24"/>
          <p:cNvGrpSpPr/>
          <p:nvPr/>
        </p:nvGrpSpPr>
        <p:grpSpPr>
          <a:xfrm>
            <a:off x="2819667" y="1466837"/>
            <a:ext cx="1344715" cy="3066251"/>
            <a:chOff x="2205021" y="1428737"/>
            <a:chExt cx="1524010" cy="3928557"/>
          </a:xfrm>
        </p:grpSpPr>
        <p:sp>
          <p:nvSpPr>
            <p:cNvPr id="15" name="TextBox 14"/>
            <p:cNvSpPr txBox="1"/>
            <p:nvPr/>
          </p:nvSpPr>
          <p:spPr>
            <a:xfrm>
              <a:off x="3300403" y="2695406"/>
              <a:ext cx="428628" cy="446908"/>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17" name="TextBox 16"/>
            <p:cNvSpPr txBox="1"/>
            <p:nvPr/>
          </p:nvSpPr>
          <p:spPr>
            <a:xfrm>
              <a:off x="2205021" y="4910386"/>
              <a:ext cx="285752" cy="446908"/>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23" name="TextBox 22"/>
            <p:cNvSpPr txBox="1"/>
            <p:nvPr/>
          </p:nvSpPr>
          <p:spPr>
            <a:xfrm>
              <a:off x="2490774" y="3716941"/>
              <a:ext cx="285752" cy="446908"/>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24" name="TextBox 23"/>
            <p:cNvSpPr txBox="1"/>
            <p:nvPr/>
          </p:nvSpPr>
          <p:spPr>
            <a:xfrm>
              <a:off x="2490772" y="1428737"/>
              <a:ext cx="647706" cy="446908"/>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grpSp>
      <p:sp>
        <p:nvSpPr>
          <p:cNvPr id="31" name="灯片编号占位符 30"/>
          <p:cNvSpPr>
            <a:spLocks noGrp="1"/>
          </p:cNvSpPr>
          <p:nvPr>
            <p:ph type="sldNum" sz="quarter" idx="12"/>
          </p:nvPr>
        </p:nvSpPr>
        <p:spPr/>
        <p:txBody>
          <a:bodyPr/>
          <a:lstStyle/>
          <a:p>
            <a:fld id="{7AF016A1-9F15-429F-9EFD-84004B73C732}" type="slidenum">
              <a:rPr lang="en-US" altLang="zh-CN" smtClean="0"/>
              <a:pPr/>
              <a:t>74</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p:cNvSpPr>
            <a:spLocks noChangeArrowheads="1"/>
          </p:cNvSpPr>
          <p:nvPr/>
        </p:nvSpPr>
        <p:spPr bwMode="auto">
          <a:xfrm>
            <a:off x="1643042" y="2101748"/>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4" name="Oval 4"/>
          <p:cNvSpPr>
            <a:spLocks noChangeArrowheads="1"/>
          </p:cNvSpPr>
          <p:nvPr/>
        </p:nvSpPr>
        <p:spPr bwMode="auto">
          <a:xfrm>
            <a:off x="1233464" y="298337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5" name="Oval 4"/>
          <p:cNvSpPr>
            <a:spLocks noChangeArrowheads="1"/>
          </p:cNvSpPr>
          <p:nvPr/>
        </p:nvSpPr>
        <p:spPr bwMode="auto">
          <a:xfrm>
            <a:off x="2238087" y="1228708"/>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11</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6" name="Oval 4"/>
          <p:cNvSpPr>
            <a:spLocks noChangeArrowheads="1"/>
          </p:cNvSpPr>
          <p:nvPr/>
        </p:nvSpPr>
        <p:spPr bwMode="auto">
          <a:xfrm>
            <a:off x="2000232" y="298337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9</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7" name="Oval 4"/>
          <p:cNvSpPr>
            <a:spLocks noChangeArrowheads="1"/>
          </p:cNvSpPr>
          <p:nvPr/>
        </p:nvSpPr>
        <p:spPr bwMode="auto">
          <a:xfrm>
            <a:off x="2896677" y="2101748"/>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18</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8" name="Oval 4"/>
          <p:cNvSpPr>
            <a:spLocks noChangeArrowheads="1"/>
          </p:cNvSpPr>
          <p:nvPr/>
        </p:nvSpPr>
        <p:spPr bwMode="auto">
          <a:xfrm>
            <a:off x="3282182" y="298337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26</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10" name="直接连接符 9"/>
          <p:cNvCxnSpPr>
            <a:stCxn id="5" idx="3"/>
            <a:endCxn id="3" idx="0"/>
          </p:cNvCxnSpPr>
          <p:nvPr/>
        </p:nvCxnSpPr>
        <p:spPr>
          <a:xfrm rot="5400000">
            <a:off x="1785681" y="1591348"/>
            <a:ext cx="565761" cy="45503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 idx="3"/>
            <a:endCxn id="4" idx="0"/>
          </p:cNvCxnSpPr>
          <p:nvPr/>
        </p:nvCxnSpPr>
        <p:spPr>
          <a:xfrm rot="5400000">
            <a:off x="1279077" y="2561415"/>
            <a:ext cx="574347" cy="269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6" idx="0"/>
          </p:cNvCxnSpPr>
          <p:nvPr/>
        </p:nvCxnSpPr>
        <p:spPr>
          <a:xfrm rot="16200000" flipH="1">
            <a:off x="1802467" y="2587608"/>
            <a:ext cx="574347"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8" idx="0"/>
          </p:cNvCxnSpPr>
          <p:nvPr/>
        </p:nvCxnSpPr>
        <p:spPr>
          <a:xfrm rot="16200000" flipH="1">
            <a:off x="3070260" y="2573451"/>
            <a:ext cx="574347" cy="24549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7" idx="0"/>
          </p:cNvCxnSpPr>
          <p:nvPr/>
        </p:nvCxnSpPr>
        <p:spPr>
          <a:xfrm rot="16200000" flipH="1">
            <a:off x="2552505" y="1559575"/>
            <a:ext cx="565761" cy="5185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6" name="Oval 4"/>
          <p:cNvSpPr>
            <a:spLocks noChangeArrowheads="1"/>
          </p:cNvSpPr>
          <p:nvPr/>
        </p:nvSpPr>
        <p:spPr bwMode="auto">
          <a:xfrm>
            <a:off x="2571736" y="298337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17" name="TextBox 16"/>
          <p:cNvSpPr txBox="1"/>
          <p:nvPr/>
        </p:nvSpPr>
        <p:spPr>
          <a:xfrm>
            <a:off x="2000232" y="3670358"/>
            <a:ext cx="490498" cy="34881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cxnSp>
        <p:nvCxnSpPr>
          <p:cNvPr id="19" name="直接连接符 18"/>
          <p:cNvCxnSpPr>
            <a:stCxn id="7" idx="3"/>
            <a:endCxn id="16" idx="0"/>
          </p:cNvCxnSpPr>
          <p:nvPr/>
        </p:nvCxnSpPr>
        <p:spPr>
          <a:xfrm rot="5400000">
            <a:off x="2575030" y="2603733"/>
            <a:ext cx="574347" cy="18493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43108" y="396448"/>
            <a:ext cx="500066" cy="338554"/>
          </a:xfrm>
          <a:prstGeom prst="rect">
            <a:avLst/>
          </a:prstGeom>
          <a:noFill/>
        </p:spPr>
        <p:txBody>
          <a:bodyPr wrap="square" rtlCol="0">
            <a:spAutoFit/>
          </a:bodyPr>
          <a:lstStyle/>
          <a:p>
            <a:r>
              <a:rPr lang="en-US" altLang="zh-CN" sz="2000" b="0" smtClean="0">
                <a:solidFill>
                  <a:srgbClr val="0000FF"/>
                </a:solidFill>
                <a:latin typeface="Consolas" pitchFamily="49" charset="0"/>
                <a:cs typeface="Consolas" pitchFamily="49" charset="0"/>
              </a:rPr>
              <a:t>15</a:t>
            </a:r>
            <a:endParaRPr lang="zh-CN" altLang="en-US" sz="2000" b="0">
              <a:solidFill>
                <a:srgbClr val="0000FF"/>
              </a:solidFill>
              <a:latin typeface="Consolas" pitchFamily="49" charset="0"/>
              <a:cs typeface="Consolas" pitchFamily="49" charset="0"/>
            </a:endParaRPr>
          </a:p>
        </p:txBody>
      </p:sp>
      <p:sp>
        <p:nvSpPr>
          <p:cNvPr id="21" name="Oval 4"/>
          <p:cNvSpPr>
            <a:spLocks noChangeArrowheads="1"/>
          </p:cNvSpPr>
          <p:nvPr/>
        </p:nvSpPr>
        <p:spPr bwMode="auto">
          <a:xfrm>
            <a:off x="2214546" y="3930983"/>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14</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22" name="直接连接符 21"/>
          <p:cNvCxnSpPr>
            <a:stCxn id="16" idx="3"/>
            <a:endCxn id="21" idx="0"/>
          </p:cNvCxnSpPr>
          <p:nvPr/>
        </p:nvCxnSpPr>
        <p:spPr>
          <a:xfrm rot="5400000">
            <a:off x="2200973" y="3502227"/>
            <a:ext cx="640330" cy="217183"/>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28926" y="2714619"/>
            <a:ext cx="245249" cy="34881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2</a:t>
            </a:r>
            <a:endParaRPr lang="zh-CN" altLang="en-US" sz="1800" b="0">
              <a:solidFill>
                <a:srgbClr val="FF00FF"/>
              </a:solidFill>
              <a:latin typeface="Consolas" pitchFamily="49" charset="0"/>
              <a:cs typeface="Consolas" pitchFamily="49" charset="0"/>
            </a:endParaRPr>
          </a:p>
        </p:txBody>
      </p:sp>
      <p:sp>
        <p:nvSpPr>
          <p:cNvPr id="25" name="Oval 4"/>
          <p:cNvSpPr>
            <a:spLocks noChangeArrowheads="1"/>
          </p:cNvSpPr>
          <p:nvPr/>
        </p:nvSpPr>
        <p:spPr bwMode="auto">
          <a:xfrm>
            <a:off x="2605074" y="4710122"/>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15</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26" name="TextBox 25"/>
          <p:cNvSpPr txBox="1"/>
          <p:nvPr/>
        </p:nvSpPr>
        <p:spPr>
          <a:xfrm>
            <a:off x="2390760" y="4627627"/>
            <a:ext cx="245249" cy="348813"/>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27" name="直接连接符 26"/>
          <p:cNvCxnSpPr>
            <a:stCxn id="21" idx="5"/>
            <a:endCxn id="25" idx="0"/>
          </p:cNvCxnSpPr>
          <p:nvPr/>
        </p:nvCxnSpPr>
        <p:spPr>
          <a:xfrm rot="16200000" flipH="1">
            <a:off x="2441883" y="4348931"/>
            <a:ext cx="471860" cy="250521"/>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43161" y="3519488"/>
            <a:ext cx="245249" cy="348813"/>
          </a:xfrm>
          <a:prstGeom prst="rect">
            <a:avLst/>
          </a:prstGeom>
          <a:noFill/>
        </p:spPr>
        <p:txBody>
          <a:bodyPr wrap="square" rtlCol="0">
            <a:spAutoFit/>
          </a:bodyPr>
          <a:lstStyle/>
          <a:p>
            <a:pPr>
              <a:lnSpc>
                <a:spcPts val="2000"/>
              </a:lnSpc>
              <a:spcBef>
                <a:spcPts val="0"/>
              </a:spcBef>
            </a:pPr>
            <a:r>
              <a:rPr lang="en-US" altLang="zh-CN" sz="1800" b="0" smtClean="0">
                <a:solidFill>
                  <a:srgbClr val="FF0000"/>
                </a:solidFill>
                <a:latin typeface="Consolas" pitchFamily="49" charset="0"/>
                <a:cs typeface="Consolas" pitchFamily="49" charset="0"/>
              </a:rPr>
              <a:t>L</a:t>
            </a:r>
            <a:endParaRPr lang="zh-CN" altLang="en-US" sz="1800" b="0">
              <a:solidFill>
                <a:srgbClr val="FF0000"/>
              </a:solidFill>
              <a:latin typeface="Consolas" pitchFamily="49" charset="0"/>
              <a:cs typeface="Consolas" pitchFamily="49" charset="0"/>
            </a:endParaRPr>
          </a:p>
        </p:txBody>
      </p:sp>
      <p:sp>
        <p:nvSpPr>
          <p:cNvPr id="30" name="TextBox 29"/>
          <p:cNvSpPr txBox="1"/>
          <p:nvPr/>
        </p:nvSpPr>
        <p:spPr>
          <a:xfrm>
            <a:off x="2686037" y="4281494"/>
            <a:ext cx="245249" cy="348813"/>
          </a:xfrm>
          <a:prstGeom prst="rect">
            <a:avLst/>
          </a:prstGeom>
          <a:noFill/>
        </p:spPr>
        <p:txBody>
          <a:bodyPr wrap="square" rtlCol="0">
            <a:spAutoFit/>
          </a:bodyPr>
          <a:lstStyle/>
          <a:p>
            <a:pPr>
              <a:lnSpc>
                <a:spcPts val="2000"/>
              </a:lnSpc>
              <a:spcBef>
                <a:spcPts val="0"/>
              </a:spcBef>
            </a:pPr>
            <a:r>
              <a:rPr lang="en-US" altLang="zh-CN" sz="1800" b="0" smtClean="0">
                <a:solidFill>
                  <a:srgbClr val="FF0000"/>
                </a:solidFill>
                <a:latin typeface="Consolas" pitchFamily="49" charset="0"/>
                <a:cs typeface="Consolas" pitchFamily="49" charset="0"/>
              </a:rPr>
              <a:t>R</a:t>
            </a:r>
            <a:endParaRPr lang="zh-CN" altLang="en-US" sz="1800" b="0">
              <a:solidFill>
                <a:srgbClr val="FF0000"/>
              </a:solidFill>
              <a:latin typeface="Consolas" pitchFamily="49" charset="0"/>
              <a:cs typeface="Consolas" pitchFamily="49" charset="0"/>
            </a:endParaRPr>
          </a:p>
        </p:txBody>
      </p:sp>
      <p:grpSp>
        <p:nvGrpSpPr>
          <p:cNvPr id="2" name="组合 55"/>
          <p:cNvGrpSpPr/>
          <p:nvPr/>
        </p:nvGrpSpPr>
        <p:grpSpPr>
          <a:xfrm>
            <a:off x="4429124" y="1238235"/>
            <a:ext cx="3279827" cy="2949051"/>
            <a:chOff x="4429124" y="1242854"/>
            <a:chExt cx="3489177" cy="3092106"/>
          </a:xfrm>
        </p:grpSpPr>
        <p:sp>
          <p:nvSpPr>
            <p:cNvPr id="31" name="Oval 4"/>
            <p:cNvSpPr>
              <a:spLocks noChangeArrowheads="1"/>
            </p:cNvSpPr>
            <p:nvPr/>
          </p:nvSpPr>
          <p:spPr bwMode="auto">
            <a:xfrm>
              <a:off x="5857883" y="2115433"/>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7</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2" name="Oval 4"/>
            <p:cNvSpPr>
              <a:spLocks noChangeArrowheads="1"/>
            </p:cNvSpPr>
            <p:nvPr/>
          </p:nvSpPr>
          <p:spPr bwMode="auto">
            <a:xfrm>
              <a:off x="5429256" y="2983375"/>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3</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3" name="Oval 4"/>
            <p:cNvSpPr>
              <a:spLocks noChangeArrowheads="1"/>
            </p:cNvSpPr>
            <p:nvPr/>
          </p:nvSpPr>
          <p:spPr bwMode="auto">
            <a:xfrm>
              <a:off x="6452320" y="1242854"/>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11</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4" name="Oval 4"/>
            <p:cNvSpPr>
              <a:spLocks noChangeArrowheads="1"/>
            </p:cNvSpPr>
            <p:nvPr/>
          </p:nvSpPr>
          <p:spPr bwMode="auto">
            <a:xfrm>
              <a:off x="6215074" y="2983375"/>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9</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5" name="Oval 4"/>
            <p:cNvSpPr>
              <a:spLocks noChangeArrowheads="1"/>
            </p:cNvSpPr>
            <p:nvPr/>
          </p:nvSpPr>
          <p:spPr bwMode="auto">
            <a:xfrm>
              <a:off x="7111518" y="2115433"/>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18</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36" name="Oval 4"/>
            <p:cNvSpPr>
              <a:spLocks noChangeArrowheads="1"/>
            </p:cNvSpPr>
            <p:nvPr/>
          </p:nvSpPr>
          <p:spPr bwMode="auto">
            <a:xfrm>
              <a:off x="7497024" y="2983375"/>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26</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37" name="直接连接符 36"/>
            <p:cNvCxnSpPr>
              <a:stCxn id="33" idx="3"/>
              <a:endCxn id="31" idx="0"/>
            </p:cNvCxnSpPr>
            <p:nvPr/>
          </p:nvCxnSpPr>
          <p:spPr>
            <a:xfrm rot="5400000">
              <a:off x="6032181" y="1633598"/>
              <a:ext cx="518175" cy="44549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1" idx="3"/>
              <a:endCxn id="32" idx="0"/>
            </p:cNvCxnSpPr>
            <p:nvPr/>
          </p:nvCxnSpPr>
          <p:spPr>
            <a:xfrm rot="5400000">
              <a:off x="5522967" y="2586764"/>
              <a:ext cx="513540" cy="27968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1" idx="5"/>
              <a:endCxn id="34" idx="0"/>
            </p:cNvCxnSpPr>
            <p:nvPr/>
          </p:nvCxnSpPr>
          <p:spPr>
            <a:xfrm rot="16200000" flipH="1">
              <a:off x="6064819" y="2622482"/>
              <a:ext cx="513540" cy="2082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5" idx="5"/>
              <a:endCxn id="36" idx="0"/>
            </p:cNvCxnSpPr>
            <p:nvPr/>
          </p:nvCxnSpPr>
          <p:spPr>
            <a:xfrm rot="16200000" flipH="1">
              <a:off x="7332612" y="2608325"/>
              <a:ext cx="513540" cy="2365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5"/>
              <a:endCxn id="35" idx="0"/>
            </p:cNvCxnSpPr>
            <p:nvPr/>
          </p:nvCxnSpPr>
          <p:spPr>
            <a:xfrm rot="16200000" flipH="1">
              <a:off x="6807941" y="1601217"/>
              <a:ext cx="518175" cy="51025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2" name="Oval 4"/>
            <p:cNvSpPr>
              <a:spLocks noChangeArrowheads="1"/>
            </p:cNvSpPr>
            <p:nvPr/>
          </p:nvSpPr>
          <p:spPr bwMode="auto">
            <a:xfrm>
              <a:off x="6786578" y="2983375"/>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15</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43" name="TextBox 42"/>
            <p:cNvSpPr txBox="1"/>
            <p:nvPr/>
          </p:nvSpPr>
          <p:spPr>
            <a:xfrm>
              <a:off x="6215074" y="3910621"/>
              <a:ext cx="357190" cy="365734"/>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44" name="直接连接符 43"/>
            <p:cNvCxnSpPr>
              <a:stCxn id="35" idx="3"/>
              <a:endCxn id="42" idx="0"/>
            </p:cNvCxnSpPr>
            <p:nvPr/>
          </p:nvCxnSpPr>
          <p:spPr>
            <a:xfrm rot="5400000">
              <a:off x="6828446" y="2638608"/>
              <a:ext cx="513540" cy="1759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5" name="Oval 4"/>
            <p:cNvSpPr>
              <a:spLocks noChangeArrowheads="1"/>
            </p:cNvSpPr>
            <p:nvPr/>
          </p:nvSpPr>
          <p:spPr bwMode="auto">
            <a:xfrm>
              <a:off x="6487763" y="3919751"/>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14</a:t>
              </a:r>
              <a:endParaRPr kumimoji="1" lang="en-US" altLang="zh-CN" sz="1800" b="0">
                <a:solidFill>
                  <a:srgbClr val="0000FF"/>
                </a:solidFill>
                <a:latin typeface="Consolas" pitchFamily="49" charset="0"/>
                <a:ea typeface="宋体" pitchFamily="2" charset="-122"/>
                <a:cs typeface="Consolas" pitchFamily="49" charset="0"/>
              </a:endParaRPr>
            </a:p>
          </p:txBody>
        </p:sp>
        <p:cxnSp>
          <p:nvCxnSpPr>
            <p:cNvPr id="46" name="直接连接符 45"/>
            <p:cNvCxnSpPr>
              <a:stCxn id="42" idx="3"/>
              <a:endCxn id="45" idx="0"/>
            </p:cNvCxnSpPr>
            <p:nvPr/>
          </p:nvCxnSpPr>
          <p:spPr>
            <a:xfrm rot="5400000">
              <a:off x="6482352" y="3553829"/>
              <a:ext cx="581972" cy="1498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089049" y="2801160"/>
              <a:ext cx="285752" cy="365734"/>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8" name="Oval 4"/>
            <p:cNvSpPr>
              <a:spLocks noChangeArrowheads="1"/>
            </p:cNvSpPr>
            <p:nvPr/>
          </p:nvSpPr>
          <p:spPr bwMode="auto">
            <a:xfrm>
              <a:off x="7162953" y="3919751"/>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smtClean="0">
                  <a:solidFill>
                    <a:srgbClr val="0000FF"/>
                  </a:solidFill>
                  <a:latin typeface="Consolas" pitchFamily="49" charset="0"/>
                  <a:ea typeface="宋体" pitchFamily="2" charset="-122"/>
                  <a:cs typeface="Consolas" pitchFamily="49" charset="0"/>
                </a:rPr>
                <a:t>16</a:t>
              </a:r>
              <a:endParaRPr kumimoji="1" lang="en-US" altLang="zh-CN" sz="1800" b="0">
                <a:solidFill>
                  <a:srgbClr val="0000FF"/>
                </a:solidFill>
                <a:latin typeface="Consolas" pitchFamily="49" charset="0"/>
                <a:ea typeface="宋体" pitchFamily="2" charset="-122"/>
                <a:cs typeface="Consolas" pitchFamily="49" charset="0"/>
              </a:endParaRPr>
            </a:p>
          </p:txBody>
        </p:sp>
        <p:sp>
          <p:nvSpPr>
            <p:cNvPr id="49" name="TextBox 48"/>
            <p:cNvSpPr txBox="1"/>
            <p:nvPr/>
          </p:nvSpPr>
          <p:spPr>
            <a:xfrm>
              <a:off x="7487278" y="3839183"/>
              <a:ext cx="285752" cy="365734"/>
            </a:xfrm>
            <a:prstGeom prst="rect">
              <a:avLst/>
            </a:prstGeom>
            <a:noFill/>
          </p:spPr>
          <p:txBody>
            <a:bodyPr wrap="square" rtlCol="0">
              <a:spAutoFit/>
            </a:bodyPr>
            <a:lstStyle/>
            <a:p>
              <a:pPr>
                <a:lnSpc>
                  <a:spcPts val="2000"/>
                </a:lnSpc>
                <a:spcBef>
                  <a:spcPts val="0"/>
                </a:spcBef>
              </a:pPr>
              <a:r>
                <a:rPr lang="en-US" altLang="zh-CN" sz="1800" b="0" smtClean="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54" name="直接连接符 53"/>
            <p:cNvCxnSpPr>
              <a:stCxn id="42" idx="5"/>
              <a:endCxn id="48" idx="0"/>
            </p:cNvCxnSpPr>
            <p:nvPr/>
          </p:nvCxnSpPr>
          <p:spPr>
            <a:xfrm rot="16200000" flipH="1">
              <a:off x="6968890" y="3515048"/>
              <a:ext cx="581972" cy="22743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5" name="右箭头 54"/>
            <p:cNvSpPr/>
            <p:nvPr/>
          </p:nvSpPr>
          <p:spPr>
            <a:xfrm>
              <a:off x="4429124" y="2643182"/>
              <a:ext cx="571504"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000"/>
                </a:lnSpc>
                <a:spcBef>
                  <a:spcPts val="0"/>
                </a:spcBef>
              </a:pPr>
              <a:endParaRPr lang="zh-CN" altLang="en-US" sz="1800" b="0"/>
            </a:p>
          </p:txBody>
        </p:sp>
      </p:grpSp>
      <p:sp>
        <p:nvSpPr>
          <p:cNvPr id="57" name="TextBox 56"/>
          <p:cNvSpPr txBox="1"/>
          <p:nvPr/>
        </p:nvSpPr>
        <p:spPr>
          <a:xfrm>
            <a:off x="5715008" y="5223327"/>
            <a:ext cx="2214578" cy="348813"/>
          </a:xfrm>
          <a:prstGeom prst="rect">
            <a:avLst/>
          </a:prstGeom>
          <a:noFill/>
        </p:spPr>
        <p:txBody>
          <a:bodyPr wrap="square" rtlCol="0">
            <a:spAutoFit/>
          </a:bodyPr>
          <a:lstStyle/>
          <a:p>
            <a:pPr>
              <a:lnSpc>
                <a:spcPts val="2000"/>
              </a:lnSpc>
              <a:spcBef>
                <a:spcPts val="0"/>
              </a:spcBef>
            </a:pPr>
            <a:r>
              <a:rPr kumimoji="1" lang="zh-CN" altLang="en-US" sz="2000" smtClean="0">
                <a:solidFill>
                  <a:srgbClr val="0000FF"/>
                </a:solidFill>
                <a:latin typeface="Consolas" pitchFamily="49" charset="0"/>
                <a:ea typeface="仿宋" pitchFamily="49" charset="-122"/>
                <a:cs typeface="Consolas" pitchFamily="49" charset="0"/>
              </a:rPr>
              <a:t>构造的结果</a:t>
            </a:r>
            <a:r>
              <a:rPr kumimoji="1" lang="en-US" altLang="zh-CN" sz="2000" smtClean="0">
                <a:solidFill>
                  <a:srgbClr val="0000FF"/>
                </a:solidFill>
                <a:latin typeface="Consolas" pitchFamily="49" charset="0"/>
                <a:ea typeface="仿宋" pitchFamily="49" charset="-122"/>
                <a:cs typeface="Consolas" pitchFamily="49" charset="0"/>
              </a:rPr>
              <a:t>AVL</a:t>
            </a:r>
            <a:r>
              <a:rPr kumimoji="1" lang="zh-CN" altLang="en-US" sz="2000" smtClean="0">
                <a:solidFill>
                  <a:srgbClr val="0000FF"/>
                </a:solidFill>
                <a:latin typeface="Consolas" pitchFamily="49" charset="0"/>
                <a:ea typeface="仿宋" pitchFamily="49" charset="-122"/>
                <a:cs typeface="Consolas" pitchFamily="49" charset="0"/>
              </a:rPr>
              <a:t>树</a:t>
            </a:r>
            <a:endParaRPr lang="zh-CN" altLang="en-US" sz="2000">
              <a:latin typeface="Consolas" pitchFamily="49" charset="0"/>
              <a:ea typeface="仿宋" pitchFamily="49" charset="-122"/>
              <a:cs typeface="Consolas" pitchFamily="49" charset="0"/>
            </a:endParaRPr>
          </a:p>
        </p:txBody>
      </p:sp>
      <p:sp>
        <p:nvSpPr>
          <p:cNvPr id="58" name="上箭头 57"/>
          <p:cNvSpPr/>
          <p:nvPr/>
        </p:nvSpPr>
        <p:spPr>
          <a:xfrm>
            <a:off x="6643702" y="4572008"/>
            <a:ext cx="214314" cy="428628"/>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000"/>
              </a:lnSpc>
              <a:spcBef>
                <a:spcPts val="0"/>
              </a:spcBef>
            </a:pPr>
            <a:endParaRPr lang="zh-CN" altLang="en-US" sz="1800" b="0"/>
          </a:p>
        </p:txBody>
      </p:sp>
      <p:sp>
        <p:nvSpPr>
          <p:cNvPr id="60" name="灯片编号占位符 59"/>
          <p:cNvSpPr>
            <a:spLocks noGrp="1"/>
          </p:cNvSpPr>
          <p:nvPr>
            <p:ph type="sldNum" sz="quarter" idx="12"/>
          </p:nvPr>
        </p:nvSpPr>
        <p:spPr/>
        <p:txBody>
          <a:bodyPr/>
          <a:lstStyle/>
          <a:p>
            <a:fld id="{7AF016A1-9F15-429F-9EFD-84004B73C732}" type="slidenum">
              <a:rPr lang="en-US" altLang="zh-CN" smtClean="0"/>
              <a:pPr/>
              <a:t>75</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3" grpId="0"/>
      <p:bldP spid="25" grpId="0" animBg="1"/>
      <p:bldP spid="26" grpId="0"/>
      <p:bldP spid="29" grpId="0"/>
      <p:bldP spid="30" grpId="0"/>
      <p:bldP spid="57" grpId="0"/>
      <p:bldP spid="5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400052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AVL</a:t>
            </a:r>
            <a:r>
              <a:rPr lang="zh-CN" altLang="zh-CN" sz="2200" smtClean="0">
                <a:latin typeface="Consolas" pitchFamily="49" charset="0"/>
                <a:ea typeface="微软雅黑" pitchFamily="34" charset="-122"/>
                <a:cs typeface="Consolas" pitchFamily="49" charset="0"/>
              </a:rPr>
              <a:t>树</a:t>
            </a:r>
            <a:r>
              <a:rPr lang="zh-CN" altLang="en-US" sz="2200" smtClean="0">
                <a:latin typeface="Consolas" pitchFamily="49" charset="0"/>
                <a:ea typeface="微软雅黑" pitchFamily="34" charset="-122"/>
                <a:cs typeface="Consolas" pitchFamily="49" charset="0"/>
              </a:rPr>
              <a:t>删除</a:t>
            </a:r>
            <a:r>
              <a:rPr lang="zh-CN" altLang="zh-CN" sz="2200" smtClean="0">
                <a:latin typeface="Consolas" pitchFamily="49" charset="0"/>
                <a:ea typeface="微软雅黑" pitchFamily="34" charset="-122"/>
                <a:cs typeface="Consolas" pitchFamily="49" charset="0"/>
              </a:rPr>
              <a:t>结点的调整方法</a:t>
            </a:r>
            <a:endParaRPr lang="zh-CN" altLang="zh-CN" sz="2200" smtClean="0">
              <a:solidFill>
                <a:schemeClr val="bg1"/>
              </a:solidFill>
              <a:latin typeface="Consolas" pitchFamily="49" charset="0"/>
              <a:ea typeface="微软雅黑" pitchFamily="34" charset="-122"/>
              <a:cs typeface="Consolas" pitchFamily="49" charset="0"/>
            </a:endParaRPr>
          </a:p>
        </p:txBody>
      </p:sp>
      <p:pic>
        <p:nvPicPr>
          <p:cNvPr id="7" name="Picture 2"/>
          <p:cNvPicPr>
            <a:picLocks noChangeAspect="1" noChangeArrowheads="1"/>
          </p:cNvPicPr>
          <p:nvPr/>
        </p:nvPicPr>
        <p:blipFill>
          <a:blip r:embed="rId2" cstate="print"/>
          <a:srcRect/>
          <a:stretch>
            <a:fillRect/>
          </a:stretch>
        </p:blipFill>
        <p:spPr bwMode="auto">
          <a:xfrm>
            <a:off x="2285984" y="1500174"/>
            <a:ext cx="1838325" cy="1781175"/>
          </a:xfrm>
          <a:prstGeom prst="rect">
            <a:avLst/>
          </a:prstGeom>
          <a:noFill/>
          <a:ln w="9525">
            <a:noFill/>
            <a:miter lim="800000"/>
            <a:headEnd/>
            <a:tailEnd/>
          </a:ln>
        </p:spPr>
      </p:pic>
      <p:sp>
        <p:nvSpPr>
          <p:cNvPr id="9" name="TextBox 8"/>
          <p:cNvSpPr txBox="1"/>
          <p:nvPr/>
        </p:nvSpPr>
        <p:spPr>
          <a:xfrm>
            <a:off x="2928926" y="3357562"/>
            <a:ext cx="85725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FF"/>
                </a:solidFill>
                <a:latin typeface="微软雅黑" pitchFamily="34" charset="-122"/>
                <a:ea typeface="微软雅黑" pitchFamily="34" charset="-122"/>
                <a:cs typeface="Consolas" pitchFamily="49" charset="0"/>
              </a:rPr>
              <a:t>自学</a:t>
            </a:r>
            <a:endParaRPr lang="zh-CN" altLang="en-US" sz="2000" smtClean="0">
              <a:solidFill>
                <a:srgbClr val="FF00FF"/>
              </a:solidFill>
              <a:latin typeface="微软雅黑" pitchFamily="34" charset="-122"/>
              <a:ea typeface="微软雅黑" pitchFamily="34"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76</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250033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a:t>
            </a:r>
            <a:r>
              <a:rPr lang="zh-CN" altLang="zh-CN" sz="2200" smtClean="0">
                <a:latin typeface="Consolas" pitchFamily="49" charset="0"/>
                <a:ea typeface="微软雅黑" pitchFamily="34" charset="-122"/>
                <a:cs typeface="Consolas" pitchFamily="49" charset="0"/>
              </a:rPr>
              <a:t>．</a:t>
            </a:r>
            <a:r>
              <a:rPr lang="en-US" altLang="zh-CN" sz="2200" smtClean="0">
                <a:latin typeface="Consolas" pitchFamily="49" charset="0"/>
                <a:ea typeface="微软雅黑" pitchFamily="34" charset="-122"/>
                <a:cs typeface="Consolas" pitchFamily="49" charset="0"/>
              </a:rPr>
              <a:t>AVL</a:t>
            </a:r>
            <a:r>
              <a:rPr lang="zh-CN" altLang="zh-CN" sz="2200" smtClean="0">
                <a:latin typeface="Consolas" pitchFamily="49" charset="0"/>
                <a:ea typeface="微软雅黑" pitchFamily="34" charset="-122"/>
                <a:cs typeface="Consolas" pitchFamily="49" charset="0"/>
              </a:rPr>
              <a:t>树的查找</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1285860"/>
            <a:ext cx="7929618"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构造一系列的</a:t>
            </a:r>
            <a:r>
              <a:rPr lang="en-US" altLang="zh-CN" sz="2000" smtClean="0">
                <a:solidFill>
                  <a:srgbClr val="0000FF"/>
                </a:solidFill>
                <a:latin typeface="Consolas" pitchFamily="49" charset="0"/>
                <a:ea typeface="仿宋" pitchFamily="49" charset="-122"/>
                <a:cs typeface="Consolas" pitchFamily="49" charset="0"/>
              </a:rPr>
              <a:t>AVL</a:t>
            </a:r>
            <a:r>
              <a:rPr lang="zh-CN" altLang="zh-CN" sz="2000" smtClean="0">
                <a:solidFill>
                  <a:srgbClr val="0000FF"/>
                </a:solidFill>
                <a:latin typeface="Consolas" pitchFamily="49" charset="0"/>
                <a:ea typeface="仿宋" pitchFamily="49" charset="-122"/>
                <a:cs typeface="Consolas" pitchFamily="49" charset="0"/>
              </a:rPr>
              <a:t>树</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，其中，</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i="1" baseline="-25000" smtClean="0">
                <a:solidFill>
                  <a:srgbClr val="0000FF"/>
                </a:solidFill>
                <a:latin typeface="Consolas" pitchFamily="49" charset="0"/>
                <a:ea typeface="仿宋" pitchFamily="49" charset="-122"/>
                <a:cs typeface="Consolas" pitchFamily="49" charset="0"/>
              </a:rPr>
              <a:t>h</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）是高度为</a:t>
            </a:r>
            <a:r>
              <a:rPr lang="en-US" altLang="zh-CN" sz="2000" i="1" smtClean="0">
                <a:solidFill>
                  <a:srgbClr val="0000FF"/>
                </a:solidFill>
                <a:latin typeface="Consolas" pitchFamily="49" charset="0"/>
                <a:ea typeface="仿宋" pitchFamily="49" charset="-122"/>
                <a:cs typeface="Consolas" pitchFamily="49" charset="0"/>
              </a:rPr>
              <a:t>h</a:t>
            </a:r>
            <a:r>
              <a:rPr lang="zh-CN" altLang="zh-CN" sz="2000" smtClean="0">
                <a:solidFill>
                  <a:srgbClr val="0000FF"/>
                </a:solidFill>
                <a:latin typeface="Consolas" pitchFamily="49" charset="0"/>
                <a:ea typeface="仿宋" pitchFamily="49" charset="-122"/>
                <a:cs typeface="Consolas" pitchFamily="49" charset="0"/>
              </a:rPr>
              <a:t>且结点数尽可能少的</a:t>
            </a:r>
            <a:r>
              <a:rPr lang="en-US" altLang="zh-CN" sz="2000" smtClean="0">
                <a:solidFill>
                  <a:srgbClr val="0000FF"/>
                </a:solidFill>
                <a:latin typeface="Consolas" pitchFamily="49" charset="0"/>
                <a:ea typeface="仿宋" pitchFamily="49" charset="-122"/>
                <a:cs typeface="Consolas" pitchFamily="49" charset="0"/>
              </a:rPr>
              <a:t>AVL</a:t>
            </a:r>
            <a:r>
              <a:rPr lang="zh-CN" altLang="zh-CN" sz="2000" smtClean="0">
                <a:solidFill>
                  <a:srgbClr val="0000FF"/>
                </a:solidFill>
                <a:latin typeface="Consolas" pitchFamily="49" charset="0"/>
                <a:ea typeface="仿宋" pitchFamily="49" charset="-122"/>
                <a:cs typeface="Consolas" pitchFamily="49" charset="0"/>
              </a:rPr>
              <a:t>树</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总是让左子树较高）</a:t>
            </a:r>
            <a:r>
              <a:rPr lang="zh-CN" altLang="en-US" sz="2000" smtClean="0">
                <a:solidFill>
                  <a:srgbClr val="0000FF"/>
                </a:solidFill>
                <a:latin typeface="Consolas" pitchFamily="49" charset="0"/>
                <a:ea typeface="仿宋" pitchFamily="49" charset="-122"/>
                <a:cs typeface="Consolas" pitchFamily="49" charset="0"/>
              </a:rPr>
              <a:t>。</a:t>
            </a:r>
          </a:p>
        </p:txBody>
      </p:sp>
      <p:sp>
        <p:nvSpPr>
          <p:cNvPr id="6" name="Text Box 5"/>
          <p:cNvSpPr txBox="1">
            <a:spLocks noChangeArrowheads="1"/>
          </p:cNvSpPr>
          <p:nvPr/>
        </p:nvSpPr>
        <p:spPr bwMode="auto">
          <a:xfrm>
            <a:off x="2357422" y="5643578"/>
            <a:ext cx="4714908" cy="400110"/>
          </a:xfrm>
          <a:prstGeom prst="rect">
            <a:avLst/>
          </a:prstGeom>
          <a:noFill/>
          <a:ln w="9525">
            <a:noFill/>
            <a:miter lim="800000"/>
            <a:headEnd/>
            <a:tailEnd/>
          </a:ln>
        </p:spPr>
        <p:txBody>
          <a:bodyPr wrap="square">
            <a:spAutoFit/>
          </a:bodyPr>
          <a:lstStyle/>
          <a:p>
            <a:pPr algn="ctr" fontAlgn="ctr">
              <a:lnSpc>
                <a:spcPct val="100000"/>
              </a:lnSpc>
              <a:spcBef>
                <a:spcPct val="50000"/>
              </a:spcBef>
            </a:pPr>
            <a:r>
              <a:rPr kumimoji="1" lang="zh-CN" altLang="en-US" sz="2000" smtClean="0">
                <a:solidFill>
                  <a:srgbClr val="0000FF"/>
                </a:solidFill>
                <a:latin typeface="Consolas" pitchFamily="49" charset="0"/>
                <a:ea typeface="仿宋" pitchFamily="49" charset="-122"/>
                <a:cs typeface="Consolas" pitchFamily="49" charset="0"/>
              </a:rPr>
              <a:t>高度固定结</a:t>
            </a:r>
            <a:r>
              <a:rPr kumimoji="1" lang="zh-CN" altLang="en-US" sz="2000" dirty="0" smtClean="0">
                <a:solidFill>
                  <a:srgbClr val="0000FF"/>
                </a:solidFill>
                <a:latin typeface="Consolas" pitchFamily="49" charset="0"/>
                <a:ea typeface="仿宋" pitchFamily="49" charset="-122"/>
                <a:cs typeface="Consolas" pitchFamily="49" charset="0"/>
              </a:rPr>
              <a:t>点个数</a:t>
            </a:r>
            <a:r>
              <a:rPr kumimoji="1" lang="en-US" altLang="zh-CN" sz="2000" i="1" dirty="0">
                <a:solidFill>
                  <a:srgbClr val="0000FF"/>
                </a:solidFill>
                <a:latin typeface="Consolas" pitchFamily="49" charset="0"/>
                <a:ea typeface="仿宋" pitchFamily="49" charset="-122"/>
                <a:cs typeface="Consolas" pitchFamily="49" charset="0"/>
              </a:rPr>
              <a:t>n</a:t>
            </a:r>
            <a:r>
              <a:rPr kumimoji="1" lang="zh-CN" altLang="en-US" sz="2000" dirty="0">
                <a:solidFill>
                  <a:srgbClr val="0000FF"/>
                </a:solidFill>
                <a:latin typeface="Consolas" pitchFamily="49" charset="0"/>
                <a:ea typeface="仿宋" pitchFamily="49" charset="-122"/>
                <a:cs typeface="Consolas" pitchFamily="49" charset="0"/>
              </a:rPr>
              <a:t>最少的平衡二叉树 </a:t>
            </a:r>
          </a:p>
        </p:txBody>
      </p:sp>
      <p:sp>
        <p:nvSpPr>
          <p:cNvPr id="7" name="Oval 4"/>
          <p:cNvSpPr>
            <a:spLocks noChangeArrowheads="1"/>
          </p:cNvSpPr>
          <p:nvPr/>
        </p:nvSpPr>
        <p:spPr bwMode="auto">
          <a:xfrm>
            <a:off x="1142976" y="2789971"/>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8" name="TextBox 7"/>
          <p:cNvSpPr txBox="1"/>
          <p:nvPr/>
        </p:nvSpPr>
        <p:spPr>
          <a:xfrm>
            <a:off x="1071538" y="2357430"/>
            <a:ext cx="500066" cy="3139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T</a:t>
            </a:r>
            <a:r>
              <a:rPr lang="en-US" altLang="zh-CN" sz="1800" baseline="-25000" smtClean="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10" name="TextBox 9"/>
          <p:cNvSpPr txBox="1"/>
          <p:nvPr/>
        </p:nvSpPr>
        <p:spPr>
          <a:xfrm>
            <a:off x="2571736" y="2357430"/>
            <a:ext cx="500066" cy="3139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T</a:t>
            </a:r>
            <a:r>
              <a:rPr lang="en-US" altLang="zh-CN" sz="1800" baseline="-25000" smtClean="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grpSp>
        <p:nvGrpSpPr>
          <p:cNvPr id="2" name="组合 36"/>
          <p:cNvGrpSpPr/>
          <p:nvPr/>
        </p:nvGrpSpPr>
        <p:grpSpPr>
          <a:xfrm>
            <a:off x="2285984" y="2789971"/>
            <a:ext cx="717190" cy="1174336"/>
            <a:chOff x="2285984" y="3090463"/>
            <a:chExt cx="717190" cy="1174336"/>
          </a:xfrm>
        </p:grpSpPr>
        <p:sp>
          <p:nvSpPr>
            <p:cNvPr id="9" name="Oval 4"/>
            <p:cNvSpPr>
              <a:spLocks noChangeArrowheads="1"/>
            </p:cNvSpPr>
            <p:nvPr/>
          </p:nvSpPr>
          <p:spPr bwMode="auto">
            <a:xfrm>
              <a:off x="2643174" y="3090463"/>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11" name="Oval 4"/>
            <p:cNvSpPr>
              <a:spLocks noChangeArrowheads="1"/>
            </p:cNvSpPr>
            <p:nvPr/>
          </p:nvSpPr>
          <p:spPr bwMode="auto">
            <a:xfrm>
              <a:off x="2285984" y="3904799"/>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2" name="直接连接符 11"/>
            <p:cNvCxnSpPr>
              <a:stCxn id="9" idx="3"/>
              <a:endCxn id="11" idx="0"/>
            </p:cNvCxnSpPr>
            <p:nvPr/>
          </p:nvCxnSpPr>
          <p:spPr>
            <a:xfrm rot="5400000">
              <a:off x="2327412" y="3536315"/>
              <a:ext cx="507057" cy="2299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500562" y="2357430"/>
            <a:ext cx="500066" cy="3139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T</a:t>
            </a:r>
            <a:r>
              <a:rPr lang="en-US" altLang="zh-CN" sz="1800" baseline="-25000" smtClean="0">
                <a:solidFill>
                  <a:srgbClr val="0000FF"/>
                </a:solidFill>
                <a:latin typeface="Consolas" pitchFamily="49" charset="0"/>
                <a:cs typeface="Consolas" pitchFamily="49" charset="0"/>
              </a:rPr>
              <a:t>3</a:t>
            </a:r>
            <a:endParaRPr lang="zh-CN" altLang="en-US" sz="1800" baseline="-25000">
              <a:solidFill>
                <a:srgbClr val="0000FF"/>
              </a:solidFill>
              <a:latin typeface="Consolas" pitchFamily="49" charset="0"/>
              <a:cs typeface="Consolas" pitchFamily="49" charset="0"/>
            </a:endParaRPr>
          </a:p>
        </p:txBody>
      </p:sp>
      <p:grpSp>
        <p:nvGrpSpPr>
          <p:cNvPr id="4" name="组合 34"/>
          <p:cNvGrpSpPr/>
          <p:nvPr/>
        </p:nvGrpSpPr>
        <p:grpSpPr>
          <a:xfrm>
            <a:off x="3917908" y="2789971"/>
            <a:ext cx="1475348" cy="1892088"/>
            <a:chOff x="3917908" y="3161901"/>
            <a:chExt cx="1475348" cy="1892088"/>
          </a:xfrm>
        </p:grpSpPr>
        <p:sp>
          <p:nvSpPr>
            <p:cNvPr id="13" name="Oval 4"/>
            <p:cNvSpPr>
              <a:spLocks noChangeArrowheads="1"/>
            </p:cNvSpPr>
            <p:nvPr/>
          </p:nvSpPr>
          <p:spPr bwMode="auto">
            <a:xfrm>
              <a:off x="4572000" y="3161901"/>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15" name="Oval 4"/>
            <p:cNvSpPr>
              <a:spLocks noChangeArrowheads="1"/>
            </p:cNvSpPr>
            <p:nvPr/>
          </p:nvSpPr>
          <p:spPr bwMode="auto">
            <a:xfrm>
              <a:off x="4214810" y="3976237"/>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6" name="直接连接符 15"/>
            <p:cNvCxnSpPr>
              <a:stCxn id="13" idx="3"/>
              <a:endCxn id="15" idx="0"/>
            </p:cNvCxnSpPr>
            <p:nvPr/>
          </p:nvCxnSpPr>
          <p:spPr>
            <a:xfrm rot="5400000">
              <a:off x="4256238" y="3607753"/>
              <a:ext cx="507057" cy="2299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7" name="Oval 4"/>
            <p:cNvSpPr>
              <a:spLocks noChangeArrowheads="1"/>
            </p:cNvSpPr>
            <p:nvPr/>
          </p:nvSpPr>
          <p:spPr bwMode="auto">
            <a:xfrm>
              <a:off x="3917908" y="4693989"/>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18" name="Oval 4"/>
            <p:cNvSpPr>
              <a:spLocks noChangeArrowheads="1"/>
            </p:cNvSpPr>
            <p:nvPr/>
          </p:nvSpPr>
          <p:spPr bwMode="auto">
            <a:xfrm>
              <a:off x="5033256" y="4047675"/>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9" name="直接连接符 18"/>
            <p:cNvCxnSpPr>
              <a:stCxn id="15" idx="3"/>
              <a:endCxn id="17" idx="0"/>
            </p:cNvCxnSpPr>
            <p:nvPr/>
          </p:nvCxnSpPr>
          <p:spPr>
            <a:xfrm rot="5400000">
              <a:off x="3977484" y="4403941"/>
              <a:ext cx="410473" cy="16962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5"/>
              <a:endCxn id="18" idx="0"/>
            </p:cNvCxnSpPr>
            <p:nvPr/>
          </p:nvCxnSpPr>
          <p:spPr>
            <a:xfrm rot="16200000" flipH="1">
              <a:off x="4757020" y="3591438"/>
              <a:ext cx="578495" cy="33397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6929454" y="2357430"/>
            <a:ext cx="500066" cy="313932"/>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T</a:t>
            </a:r>
            <a:r>
              <a:rPr lang="en-US" altLang="zh-CN" sz="1800" baseline="-25000" smtClean="0">
                <a:solidFill>
                  <a:srgbClr val="0000FF"/>
                </a:solidFill>
                <a:latin typeface="Consolas" pitchFamily="49" charset="0"/>
                <a:cs typeface="Consolas" pitchFamily="49" charset="0"/>
              </a:rPr>
              <a:t>4</a:t>
            </a:r>
            <a:endParaRPr lang="zh-CN" altLang="en-US" sz="1800" baseline="-25000">
              <a:solidFill>
                <a:srgbClr val="0000FF"/>
              </a:solidFill>
              <a:latin typeface="Consolas" pitchFamily="49" charset="0"/>
              <a:cs typeface="Consolas" pitchFamily="49" charset="0"/>
            </a:endParaRPr>
          </a:p>
        </p:txBody>
      </p:sp>
      <p:grpSp>
        <p:nvGrpSpPr>
          <p:cNvPr id="35" name="组合 35"/>
          <p:cNvGrpSpPr/>
          <p:nvPr/>
        </p:nvGrpSpPr>
        <p:grpSpPr>
          <a:xfrm>
            <a:off x="5786446" y="2789971"/>
            <a:ext cx="2392892" cy="2646016"/>
            <a:chOff x="5786446" y="3118981"/>
            <a:chExt cx="2392892" cy="2646016"/>
          </a:xfrm>
        </p:grpSpPr>
        <p:sp>
          <p:nvSpPr>
            <p:cNvPr id="21" name="Oval 4"/>
            <p:cNvSpPr>
              <a:spLocks noChangeArrowheads="1"/>
            </p:cNvSpPr>
            <p:nvPr/>
          </p:nvSpPr>
          <p:spPr bwMode="auto">
            <a:xfrm>
              <a:off x="6469580" y="3872909"/>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23" name="Oval 4"/>
            <p:cNvSpPr>
              <a:spLocks noChangeArrowheads="1"/>
            </p:cNvSpPr>
            <p:nvPr/>
          </p:nvSpPr>
          <p:spPr bwMode="auto">
            <a:xfrm>
              <a:off x="6072198" y="4687245"/>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24" name="直接连接符 23"/>
            <p:cNvCxnSpPr>
              <a:stCxn id="21" idx="3"/>
              <a:endCxn id="23" idx="0"/>
            </p:cNvCxnSpPr>
            <p:nvPr/>
          </p:nvCxnSpPr>
          <p:spPr>
            <a:xfrm rot="5400000">
              <a:off x="6133722" y="4298665"/>
              <a:ext cx="507057" cy="27010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5" name="Oval 4"/>
            <p:cNvSpPr>
              <a:spLocks noChangeArrowheads="1"/>
            </p:cNvSpPr>
            <p:nvPr/>
          </p:nvSpPr>
          <p:spPr bwMode="auto">
            <a:xfrm>
              <a:off x="5786446" y="5404997"/>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26" name="Oval 4"/>
            <p:cNvSpPr>
              <a:spLocks noChangeArrowheads="1"/>
            </p:cNvSpPr>
            <p:nvPr/>
          </p:nvSpPr>
          <p:spPr bwMode="auto">
            <a:xfrm>
              <a:off x="6890644" y="4758683"/>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27" name="直接连接符 26"/>
            <p:cNvCxnSpPr>
              <a:stCxn id="23" idx="3"/>
              <a:endCxn id="25" idx="0"/>
            </p:cNvCxnSpPr>
            <p:nvPr/>
          </p:nvCxnSpPr>
          <p:spPr>
            <a:xfrm rot="5400000">
              <a:off x="5840447" y="5120524"/>
              <a:ext cx="410473" cy="15847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5"/>
              <a:endCxn id="26" idx="0"/>
            </p:cNvCxnSpPr>
            <p:nvPr/>
          </p:nvCxnSpPr>
          <p:spPr>
            <a:xfrm rot="16200000" flipH="1">
              <a:off x="6634504" y="4322542"/>
              <a:ext cx="578495" cy="2937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9" name="Oval 4"/>
            <p:cNvSpPr>
              <a:spLocks noChangeArrowheads="1"/>
            </p:cNvSpPr>
            <p:nvPr/>
          </p:nvSpPr>
          <p:spPr bwMode="auto">
            <a:xfrm>
              <a:off x="7819338" y="3947719"/>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30" name="Oval 4"/>
            <p:cNvSpPr>
              <a:spLocks noChangeArrowheads="1"/>
            </p:cNvSpPr>
            <p:nvPr/>
          </p:nvSpPr>
          <p:spPr bwMode="auto">
            <a:xfrm>
              <a:off x="7462148" y="4762055"/>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31" name="直接连接符 30"/>
            <p:cNvCxnSpPr>
              <a:stCxn id="29" idx="3"/>
              <a:endCxn id="30" idx="0"/>
            </p:cNvCxnSpPr>
            <p:nvPr/>
          </p:nvCxnSpPr>
          <p:spPr>
            <a:xfrm rot="5400000">
              <a:off x="7503576" y="4393571"/>
              <a:ext cx="507057" cy="2299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2" name="Oval 4"/>
            <p:cNvSpPr>
              <a:spLocks noChangeArrowheads="1"/>
            </p:cNvSpPr>
            <p:nvPr/>
          </p:nvSpPr>
          <p:spPr bwMode="auto">
            <a:xfrm>
              <a:off x="7103576" y="3118981"/>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33" name="直接连接符 32"/>
            <p:cNvCxnSpPr>
              <a:stCxn id="32" idx="3"/>
              <a:endCxn id="21" idx="7"/>
            </p:cNvCxnSpPr>
            <p:nvPr/>
          </p:nvCxnSpPr>
          <p:spPr>
            <a:xfrm rot="5400000">
              <a:off x="6716893" y="3486226"/>
              <a:ext cx="499370" cy="37943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5"/>
              <a:endCxn id="29" idx="1"/>
            </p:cNvCxnSpPr>
            <p:nvPr/>
          </p:nvCxnSpPr>
          <p:spPr>
            <a:xfrm rot="16200000" flipH="1">
              <a:off x="7354367" y="3482748"/>
              <a:ext cx="574180" cy="46120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3" name="灯片编号占位符 42"/>
          <p:cNvSpPr>
            <a:spLocks noGrp="1"/>
          </p:cNvSpPr>
          <p:nvPr>
            <p:ph type="sldNum" sz="quarter" idx="12"/>
          </p:nvPr>
        </p:nvSpPr>
        <p:spPr/>
        <p:txBody>
          <a:bodyPr/>
          <a:lstStyle/>
          <a:p>
            <a:fld id="{7AF016A1-9F15-429F-9EFD-84004B73C732}" type="slidenum">
              <a:rPr lang="en-US" altLang="zh-CN" smtClean="0"/>
              <a:pPr/>
              <a:t>77</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571480"/>
            <a:ext cx="8786874" cy="400110"/>
          </a:xfrm>
          <a:prstGeom prst="rect">
            <a:avLst/>
          </a:prstGeom>
          <a:noFill/>
          <a:ln w="9525">
            <a:noFill/>
            <a:miter lim="800000"/>
            <a:headEnd/>
            <a:tailEnd/>
          </a:ln>
        </p:spPr>
        <p:txBody>
          <a:bodyPr wrap="square">
            <a:spAutoFit/>
          </a:bodyPr>
          <a:lstStyle/>
          <a:p>
            <a:pPr algn="l" fontAlgn="ctr">
              <a:lnSpc>
                <a:spcPts val="2400"/>
              </a:lnSpc>
              <a:spcBef>
                <a:spcPts val="0"/>
              </a:spcBef>
            </a:pPr>
            <a:r>
              <a:rPr kumimoji="1" lang="zh-CN" altLang="en-US" sz="2000" smtClean="0">
                <a:solidFill>
                  <a:srgbClr val="0000FF"/>
                </a:solidFill>
                <a:latin typeface="Consolas" pitchFamily="49" charset="0"/>
                <a:ea typeface="仿宋" pitchFamily="49" charset="-122"/>
                <a:cs typeface="Consolas" pitchFamily="49" charset="0"/>
              </a:rPr>
              <a:t>构造</a:t>
            </a:r>
            <a:r>
              <a:rPr kumimoji="1" lang="en-US" altLang="zh-CN" sz="2000" i="1"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zh-CN" altLang="en-US" sz="2000" dirty="0">
                <a:solidFill>
                  <a:srgbClr val="0000FF"/>
                </a:solidFill>
                <a:latin typeface="Consolas" pitchFamily="49" charset="0"/>
                <a:ea typeface="仿宋" pitchFamily="49" charset="-122"/>
                <a:cs typeface="Consolas" pitchFamily="49" charset="0"/>
              </a:rPr>
              <a:t>，先分别构造</a:t>
            </a:r>
            <a:r>
              <a:rPr kumimoji="1" lang="en-US" altLang="zh-CN" sz="2000" i="1"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en-US" altLang="zh-CN" sz="2000" baseline="-30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和</a:t>
            </a:r>
            <a:r>
              <a:rPr kumimoji="1" lang="en-US" altLang="zh-CN" sz="2000" i="1"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en-US" altLang="zh-CN" sz="2000" baseline="-30000" dirty="0">
                <a:solidFill>
                  <a:srgbClr val="0000FF"/>
                </a:solidFill>
                <a:latin typeface="Consolas" pitchFamily="49" charset="0"/>
                <a:ea typeface="仿宋" pitchFamily="49" charset="-122"/>
                <a:cs typeface="Consolas" pitchFamily="49" charset="0"/>
              </a:rPr>
              <a:t>-2</a:t>
            </a:r>
            <a:r>
              <a:rPr kumimoji="1" lang="zh-CN" altLang="en-US" sz="2000" dirty="0">
                <a:solidFill>
                  <a:srgbClr val="0000FF"/>
                </a:solidFill>
                <a:latin typeface="Consolas" pitchFamily="49" charset="0"/>
                <a:ea typeface="仿宋" pitchFamily="49" charset="-122"/>
                <a:cs typeface="Consolas" pitchFamily="49" charset="0"/>
              </a:rPr>
              <a:t>，使</a:t>
            </a:r>
            <a:r>
              <a:rPr kumimoji="1" lang="en-US" altLang="zh-CN" sz="2000" i="1"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zh-CN" altLang="en-US" sz="2000" dirty="0">
                <a:solidFill>
                  <a:srgbClr val="0000FF"/>
                </a:solidFill>
                <a:latin typeface="Consolas" pitchFamily="49" charset="0"/>
                <a:ea typeface="仿宋" pitchFamily="49" charset="-122"/>
                <a:cs typeface="Consolas" pitchFamily="49" charset="0"/>
              </a:rPr>
              <a:t>以</a:t>
            </a:r>
            <a:r>
              <a:rPr kumimoji="1" lang="en-US" altLang="zh-CN" sz="2000" i="1"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en-US" altLang="zh-CN" sz="2000" baseline="-30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和</a:t>
            </a:r>
            <a:r>
              <a:rPr kumimoji="1" lang="en-US" altLang="zh-CN" sz="2000"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en-US" altLang="zh-CN" sz="2000" baseline="-30000" dirty="0">
                <a:solidFill>
                  <a:srgbClr val="0000FF"/>
                </a:solidFill>
                <a:latin typeface="Consolas" pitchFamily="49" charset="0"/>
                <a:ea typeface="仿宋" pitchFamily="49" charset="-122"/>
                <a:cs typeface="Consolas" pitchFamily="49" charset="0"/>
              </a:rPr>
              <a:t>-2</a:t>
            </a:r>
            <a:r>
              <a:rPr kumimoji="1" lang="zh-CN" altLang="en-US" sz="2000" dirty="0">
                <a:solidFill>
                  <a:srgbClr val="0000FF"/>
                </a:solidFill>
                <a:latin typeface="Consolas" pitchFamily="49" charset="0"/>
                <a:ea typeface="仿宋" pitchFamily="49" charset="-122"/>
                <a:cs typeface="Consolas" pitchFamily="49" charset="0"/>
              </a:rPr>
              <a:t>作为其</a:t>
            </a:r>
            <a:r>
              <a:rPr kumimoji="1" lang="zh-CN" altLang="en-US" sz="2000" dirty="0" smtClean="0">
                <a:solidFill>
                  <a:srgbClr val="0000FF"/>
                </a:solidFill>
                <a:latin typeface="Consolas" pitchFamily="49" charset="0"/>
                <a:ea typeface="仿宋" pitchFamily="49" charset="-122"/>
                <a:cs typeface="Consolas" pitchFamily="49" charset="0"/>
              </a:rPr>
              <a:t>根结点的</a:t>
            </a:r>
            <a:r>
              <a:rPr kumimoji="1" lang="zh-CN" altLang="en-US" sz="2000" dirty="0">
                <a:solidFill>
                  <a:srgbClr val="0000FF"/>
                </a:solidFill>
                <a:latin typeface="Consolas" pitchFamily="49" charset="0"/>
                <a:ea typeface="仿宋" pitchFamily="49" charset="-122"/>
                <a:cs typeface="Consolas" pitchFamily="49" charset="0"/>
              </a:rPr>
              <a:t>左、右子</a:t>
            </a:r>
            <a:r>
              <a:rPr kumimoji="1" lang="zh-CN" altLang="en-US" sz="2000">
                <a:solidFill>
                  <a:srgbClr val="0000FF"/>
                </a:solidFill>
                <a:latin typeface="Consolas" pitchFamily="49" charset="0"/>
                <a:ea typeface="仿宋" pitchFamily="49" charset="-122"/>
                <a:cs typeface="Consolas" pitchFamily="49" charset="0"/>
              </a:rPr>
              <a:t>树</a:t>
            </a:r>
            <a:r>
              <a:rPr kumimoji="1" lang="zh-CN" altLang="en-US" sz="2000" smtClean="0">
                <a:solidFill>
                  <a:srgbClr val="0000FF"/>
                </a:solidFill>
                <a:latin typeface="Consolas" pitchFamily="49" charset="0"/>
                <a:ea typeface="仿宋" pitchFamily="49" charset="-122"/>
                <a:cs typeface="Consolas" pitchFamily="49" charset="0"/>
              </a:rPr>
              <a:t>。</a:t>
            </a:r>
            <a:endParaRPr kumimoji="1" lang="zh-CN" altLang="en-US" sz="2000" dirty="0">
              <a:solidFill>
                <a:srgbClr val="0000FF"/>
              </a:solidFill>
              <a:latin typeface="Consolas" pitchFamily="49" charset="0"/>
              <a:ea typeface="仿宋" pitchFamily="49" charset="-122"/>
              <a:cs typeface="Consolas" pitchFamily="49" charset="0"/>
            </a:endParaRPr>
          </a:p>
        </p:txBody>
      </p:sp>
      <p:grpSp>
        <p:nvGrpSpPr>
          <p:cNvPr id="2" name="组合 4"/>
          <p:cNvGrpSpPr/>
          <p:nvPr/>
        </p:nvGrpSpPr>
        <p:grpSpPr>
          <a:xfrm>
            <a:off x="2285984" y="1214422"/>
            <a:ext cx="3000396" cy="2389344"/>
            <a:chOff x="3143240" y="2000240"/>
            <a:chExt cx="3000396" cy="2389344"/>
          </a:xfrm>
        </p:grpSpPr>
        <p:sp>
          <p:nvSpPr>
            <p:cNvPr id="6" name="Oval 4"/>
            <p:cNvSpPr>
              <a:spLocks noChangeArrowheads="1"/>
            </p:cNvSpPr>
            <p:nvPr/>
          </p:nvSpPr>
          <p:spPr bwMode="auto">
            <a:xfrm>
              <a:off x="4429124" y="2385948"/>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7" name="TextBox 6"/>
            <p:cNvSpPr txBox="1"/>
            <p:nvPr/>
          </p:nvSpPr>
          <p:spPr>
            <a:xfrm>
              <a:off x="4357686" y="2000240"/>
              <a:ext cx="500066" cy="317908"/>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T</a:t>
              </a:r>
              <a:r>
                <a:rPr lang="en-US" altLang="zh-CN" sz="1800" i="1" baseline="-25000" smtClean="0">
                  <a:solidFill>
                    <a:srgbClr val="0000FF"/>
                  </a:solidFill>
                  <a:latin typeface="Consolas" pitchFamily="49" charset="0"/>
                  <a:cs typeface="Consolas" pitchFamily="49" charset="0"/>
                </a:rPr>
                <a:t>h</a:t>
              </a:r>
              <a:endParaRPr lang="zh-CN" altLang="en-US" sz="1800" baseline="-25000">
                <a:solidFill>
                  <a:srgbClr val="0000FF"/>
                </a:solidFill>
                <a:latin typeface="Consolas" pitchFamily="49" charset="0"/>
                <a:cs typeface="Consolas" pitchFamily="49" charset="0"/>
              </a:endParaRPr>
            </a:p>
          </p:txBody>
        </p:sp>
        <p:sp>
          <p:nvSpPr>
            <p:cNvPr id="8" name="等腰三角形 7"/>
            <p:cNvSpPr/>
            <p:nvPr/>
          </p:nvSpPr>
          <p:spPr>
            <a:xfrm>
              <a:off x="3143240" y="3318014"/>
              <a:ext cx="1214446" cy="1071570"/>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smtClean="0">
                  <a:latin typeface="Consolas" pitchFamily="49" charset="0"/>
                  <a:cs typeface="Consolas" pitchFamily="49" charset="0"/>
                </a:rPr>
                <a:t>T</a:t>
              </a:r>
              <a:r>
                <a:rPr lang="en-US" altLang="zh-CN" sz="2000" i="1" baseline="-25000" smtClean="0">
                  <a:latin typeface="Consolas" pitchFamily="49" charset="0"/>
                  <a:cs typeface="Consolas" pitchFamily="49" charset="0"/>
                </a:rPr>
                <a:t>h</a:t>
              </a:r>
              <a:r>
                <a:rPr lang="en-US" altLang="zh-CN" sz="2000" baseline="-25000" smtClean="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9" name="等腰三角形 8"/>
            <p:cNvSpPr/>
            <p:nvPr/>
          </p:nvSpPr>
          <p:spPr>
            <a:xfrm>
              <a:off x="4929190" y="3318014"/>
              <a:ext cx="1214446" cy="1071570"/>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smtClean="0">
                  <a:latin typeface="Consolas" pitchFamily="49" charset="0"/>
                  <a:cs typeface="Consolas" pitchFamily="49" charset="0"/>
                </a:rPr>
                <a:t>T</a:t>
              </a:r>
              <a:r>
                <a:rPr lang="en-US" altLang="zh-CN" sz="2000" i="1" baseline="-25000" smtClean="0">
                  <a:latin typeface="Consolas" pitchFamily="49" charset="0"/>
                  <a:cs typeface="Consolas" pitchFamily="49" charset="0"/>
                </a:rPr>
                <a:t>h</a:t>
              </a:r>
              <a:r>
                <a:rPr lang="en-US" altLang="zh-CN" sz="2000" baseline="-25000" smtClean="0">
                  <a:latin typeface="Consolas" pitchFamily="49" charset="0"/>
                  <a:cs typeface="Consolas" pitchFamily="49" charset="0"/>
                </a:rPr>
                <a:t>-2</a:t>
              </a:r>
              <a:endParaRPr lang="zh-CN" altLang="en-US" sz="2000" baseline="-25000">
                <a:latin typeface="Consolas" pitchFamily="49" charset="0"/>
                <a:cs typeface="Consolas" pitchFamily="49" charset="0"/>
              </a:endParaRPr>
            </a:p>
          </p:txBody>
        </p:sp>
        <p:cxnSp>
          <p:nvCxnSpPr>
            <p:cNvPr id="10" name="直接连接符 9"/>
            <p:cNvCxnSpPr>
              <a:stCxn id="6" idx="3"/>
              <a:endCxn id="8" idx="0"/>
            </p:cNvCxnSpPr>
            <p:nvPr/>
          </p:nvCxnSpPr>
          <p:spPr>
            <a:xfrm rot="5400000">
              <a:off x="3837125" y="2668021"/>
              <a:ext cx="563331" cy="73665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9" idx="0"/>
            </p:cNvCxnSpPr>
            <p:nvPr/>
          </p:nvCxnSpPr>
          <p:spPr>
            <a:xfrm rot="16200000" flipH="1">
              <a:off x="4870107" y="2651707"/>
              <a:ext cx="563331" cy="76928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85786" y="4214818"/>
            <a:ext cx="471490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设</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（高度</a:t>
            </a:r>
            <a:r>
              <a:rPr lang="en-US" altLang="zh-CN" sz="2000" i="1" smtClean="0">
                <a:solidFill>
                  <a:srgbClr val="0000FF"/>
                </a:solidFill>
                <a:latin typeface="Consolas" pitchFamily="49" charset="0"/>
                <a:ea typeface="仿宋" pitchFamily="49" charset="-122"/>
                <a:cs typeface="Consolas" pitchFamily="49" charset="0"/>
              </a:rPr>
              <a:t>h</a:t>
            </a:r>
            <a:r>
              <a:rPr lang="zh-CN" altLang="zh-CN" sz="2000" smtClean="0">
                <a:solidFill>
                  <a:srgbClr val="0000FF"/>
                </a:solidFill>
                <a:latin typeface="Consolas" pitchFamily="49" charset="0"/>
                <a:ea typeface="仿宋" pitchFamily="49" charset="-122"/>
                <a:cs typeface="Consolas" pitchFamily="49" charset="0"/>
              </a:rPr>
              <a:t>是正整数）为</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i="1" baseline="-25000" smtClean="0">
                <a:solidFill>
                  <a:srgbClr val="0000FF"/>
                </a:solidFill>
                <a:latin typeface="Consolas" pitchFamily="49" charset="0"/>
                <a:ea typeface="仿宋" pitchFamily="49" charset="-122"/>
                <a:cs typeface="Consolas" pitchFamily="49" charset="0"/>
              </a:rPr>
              <a:t>h</a:t>
            </a:r>
            <a:r>
              <a:rPr lang="zh-CN" altLang="zh-CN" sz="2000" smtClean="0">
                <a:solidFill>
                  <a:srgbClr val="0000FF"/>
                </a:solidFill>
                <a:latin typeface="Consolas" pitchFamily="49" charset="0"/>
                <a:ea typeface="仿宋" pitchFamily="49" charset="-122"/>
                <a:cs typeface="Consolas" pitchFamily="49" charset="0"/>
              </a:rPr>
              <a:t>的结点数</a:t>
            </a:r>
            <a:r>
              <a:rPr lang="zh-CN" altLang="en-US" sz="2000" smtClean="0">
                <a:solidFill>
                  <a:srgbClr val="0000FF"/>
                </a:solidFill>
                <a:latin typeface="Consolas" pitchFamily="49" charset="0"/>
                <a:ea typeface="仿宋" pitchFamily="49" charset="-122"/>
                <a:cs typeface="Consolas" pitchFamily="49" charset="0"/>
              </a:rPr>
              <a:t>：</a:t>
            </a:r>
          </a:p>
        </p:txBody>
      </p:sp>
      <p:sp>
        <p:nvSpPr>
          <p:cNvPr id="13" name="TextBox 12"/>
          <p:cNvSpPr txBox="1"/>
          <p:nvPr/>
        </p:nvSpPr>
        <p:spPr>
          <a:xfrm>
            <a:off x="1071538" y="4786322"/>
            <a:ext cx="3429024" cy="1179911"/>
          </a:xfrm>
          <a:prstGeom prst="rect">
            <a:avLst/>
          </a:prstGeom>
          <a:solidFill>
            <a:schemeClr val="accent6">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lIns="180000" tIns="108000" bIns="108000" rtlCol="0">
            <a:spAutoFit/>
          </a:bodyPr>
          <a:lstStyle/>
          <a:p>
            <a:pPr algn="l">
              <a:lnSpc>
                <a:spcPts val="2500"/>
              </a:lnSpc>
              <a:spcBef>
                <a:spcPts val="0"/>
              </a:spcBef>
            </a:pPr>
            <a:r>
              <a:rPr lang="pt-BR" altLang="zh-CN" sz="2000" i="1" smtClean="0">
                <a:solidFill>
                  <a:srgbClr val="0000FF"/>
                </a:solidFill>
                <a:latin typeface="Consolas" pitchFamily="49" charset="0"/>
                <a:cs typeface="Consolas" pitchFamily="49" charset="0"/>
              </a:rPr>
              <a:t>N</a:t>
            </a:r>
            <a:r>
              <a:rPr lang="pt-BR" altLang="zh-CN" sz="2000" smtClean="0">
                <a:solidFill>
                  <a:srgbClr val="0000FF"/>
                </a:solidFill>
                <a:latin typeface="Consolas" pitchFamily="49" charset="0"/>
                <a:cs typeface="Consolas" pitchFamily="49" charset="0"/>
              </a:rPr>
              <a:t>(1)=1</a:t>
            </a:r>
          </a:p>
          <a:p>
            <a:pPr algn="l">
              <a:lnSpc>
                <a:spcPts val="2500"/>
              </a:lnSpc>
              <a:spcBef>
                <a:spcPts val="0"/>
              </a:spcBef>
            </a:pPr>
            <a:r>
              <a:rPr lang="pt-BR" altLang="zh-CN" sz="2000" i="1" smtClean="0">
                <a:solidFill>
                  <a:srgbClr val="0000FF"/>
                </a:solidFill>
                <a:latin typeface="Consolas" pitchFamily="49" charset="0"/>
                <a:cs typeface="Consolas" pitchFamily="49" charset="0"/>
              </a:rPr>
              <a:t>N</a:t>
            </a:r>
            <a:r>
              <a:rPr lang="pt-BR" altLang="zh-CN" sz="2000" smtClean="0">
                <a:solidFill>
                  <a:srgbClr val="0000FF"/>
                </a:solidFill>
                <a:latin typeface="Consolas" pitchFamily="49" charset="0"/>
                <a:cs typeface="Consolas" pitchFamily="49" charset="0"/>
              </a:rPr>
              <a:t>(2)=2</a:t>
            </a:r>
          </a:p>
          <a:p>
            <a:pPr algn="l">
              <a:lnSpc>
                <a:spcPts val="2500"/>
              </a:lnSpc>
              <a:spcBef>
                <a:spcPts val="0"/>
              </a:spcBef>
            </a:pPr>
            <a:r>
              <a:rPr lang="pt-BR" altLang="zh-CN" sz="2000" i="1" smtClean="0">
                <a:solidFill>
                  <a:srgbClr val="0000FF"/>
                </a:solidFill>
                <a:latin typeface="Consolas" pitchFamily="49" charset="0"/>
                <a:cs typeface="Consolas" pitchFamily="49" charset="0"/>
              </a:rPr>
              <a:t>N</a:t>
            </a:r>
            <a:r>
              <a:rPr lang="pt-BR" altLang="zh-CN" sz="2000" smtClean="0">
                <a:solidFill>
                  <a:srgbClr val="0000FF"/>
                </a:solidFill>
                <a:latin typeface="Consolas" pitchFamily="49" charset="0"/>
                <a:cs typeface="Consolas" pitchFamily="49" charset="0"/>
              </a:rPr>
              <a:t>(</a:t>
            </a:r>
            <a:r>
              <a:rPr lang="pt-BR" altLang="zh-CN" sz="2000" i="1" smtClean="0">
                <a:solidFill>
                  <a:srgbClr val="0000FF"/>
                </a:solidFill>
                <a:latin typeface="Consolas" pitchFamily="49" charset="0"/>
                <a:cs typeface="Consolas" pitchFamily="49" charset="0"/>
              </a:rPr>
              <a:t>h</a:t>
            </a:r>
            <a:r>
              <a:rPr lang="pt-BR" altLang="zh-CN" sz="2000" smtClean="0">
                <a:solidFill>
                  <a:srgbClr val="0000FF"/>
                </a:solidFill>
                <a:latin typeface="Consolas" pitchFamily="49" charset="0"/>
                <a:cs typeface="Consolas" pitchFamily="49" charset="0"/>
              </a:rPr>
              <a:t>)=</a:t>
            </a:r>
            <a:r>
              <a:rPr lang="pt-BR" altLang="zh-CN" sz="2000" i="1" smtClean="0">
                <a:solidFill>
                  <a:srgbClr val="0000FF"/>
                </a:solidFill>
                <a:latin typeface="Consolas" pitchFamily="49" charset="0"/>
                <a:cs typeface="Consolas" pitchFamily="49" charset="0"/>
              </a:rPr>
              <a:t>N</a:t>
            </a:r>
            <a:r>
              <a:rPr lang="pt-BR" altLang="zh-CN" sz="2000" smtClean="0">
                <a:solidFill>
                  <a:srgbClr val="0000FF"/>
                </a:solidFill>
                <a:latin typeface="Consolas" pitchFamily="49" charset="0"/>
                <a:cs typeface="Consolas" pitchFamily="49" charset="0"/>
              </a:rPr>
              <a:t>(</a:t>
            </a:r>
            <a:r>
              <a:rPr lang="pt-BR" altLang="zh-CN" sz="2000" i="1" smtClean="0">
                <a:solidFill>
                  <a:srgbClr val="0000FF"/>
                </a:solidFill>
                <a:latin typeface="Consolas" pitchFamily="49" charset="0"/>
                <a:cs typeface="Consolas" pitchFamily="49" charset="0"/>
              </a:rPr>
              <a:t>h</a:t>
            </a:r>
            <a:r>
              <a:rPr lang="pt-BR" altLang="zh-CN" sz="2000" smtClean="0">
                <a:solidFill>
                  <a:srgbClr val="0000FF"/>
                </a:solidFill>
                <a:latin typeface="Consolas" pitchFamily="49" charset="0"/>
                <a:cs typeface="Consolas" pitchFamily="49" charset="0"/>
              </a:rPr>
              <a:t>-1)+</a:t>
            </a:r>
            <a:r>
              <a:rPr lang="pt-BR" altLang="zh-CN" sz="2000" i="1" smtClean="0">
                <a:solidFill>
                  <a:srgbClr val="0000FF"/>
                </a:solidFill>
                <a:latin typeface="Consolas" pitchFamily="49" charset="0"/>
                <a:cs typeface="Consolas" pitchFamily="49" charset="0"/>
              </a:rPr>
              <a:t>N</a:t>
            </a:r>
            <a:r>
              <a:rPr lang="pt-BR" altLang="zh-CN" sz="2000" smtClean="0">
                <a:solidFill>
                  <a:srgbClr val="0000FF"/>
                </a:solidFill>
                <a:latin typeface="Consolas" pitchFamily="49" charset="0"/>
                <a:cs typeface="Consolas" pitchFamily="49" charset="0"/>
              </a:rPr>
              <a:t>(</a:t>
            </a:r>
            <a:r>
              <a:rPr lang="pt-BR" altLang="zh-CN" sz="2000" i="1" smtClean="0">
                <a:solidFill>
                  <a:srgbClr val="0000FF"/>
                </a:solidFill>
                <a:latin typeface="Consolas" pitchFamily="49" charset="0"/>
                <a:cs typeface="Consolas" pitchFamily="49" charset="0"/>
              </a:rPr>
              <a:t>h</a:t>
            </a:r>
            <a:r>
              <a:rPr lang="pt-BR" altLang="zh-CN" sz="2000" smtClean="0">
                <a:solidFill>
                  <a:srgbClr val="0000FF"/>
                </a:solidFill>
                <a:latin typeface="Consolas" pitchFamily="49" charset="0"/>
                <a:cs typeface="Consolas" pitchFamily="49" charset="0"/>
              </a:rPr>
              <a:t>-2)+1</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20" name="灯片编号占位符 19"/>
          <p:cNvSpPr>
            <a:spLocks noGrp="1"/>
          </p:cNvSpPr>
          <p:nvPr>
            <p:ph type="sldNum" sz="quarter" idx="12"/>
          </p:nvPr>
        </p:nvSpPr>
        <p:spPr/>
        <p:txBody>
          <a:bodyPr/>
          <a:lstStyle/>
          <a:p>
            <a:fld id="{7AF016A1-9F15-429F-9EFD-84004B73C732}" type="slidenum">
              <a:rPr lang="en-US" altLang="zh-CN" smtClean="0"/>
              <a:pPr/>
              <a:t>78</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500042"/>
            <a:ext cx="7715304" cy="2708434"/>
          </a:xfrm>
          <a:prstGeom prst="rect">
            <a:avLst/>
          </a:prstGeom>
          <a:noFill/>
        </p:spPr>
        <p:txBody>
          <a:bodyPr wrap="square" rtlCol="0">
            <a:spAutoFit/>
          </a:bodyPr>
          <a:lstStyle/>
          <a:p>
            <a:pPr algn="l">
              <a:lnSpc>
                <a:spcPct val="100000"/>
              </a:lnSpc>
            </a:pPr>
            <a:r>
              <a:rPr lang="en-US" altLang="zh-CN" sz="2000" smtClean="0">
                <a:solidFill>
                  <a:srgbClr val="0000FF"/>
                </a:solidFill>
                <a:latin typeface="Consolas" pitchFamily="49" charset="0"/>
                <a:ea typeface="仿宋" pitchFamily="49" charset="-122"/>
                <a:cs typeface="Consolas" pitchFamily="49" charset="0"/>
              </a:rPr>
              <a:t>Fibonacci</a:t>
            </a:r>
            <a:r>
              <a:rPr lang="zh-CN" altLang="zh-CN" sz="2000" smtClean="0">
                <a:solidFill>
                  <a:srgbClr val="0000FF"/>
                </a:solidFill>
                <a:latin typeface="Consolas" pitchFamily="49" charset="0"/>
                <a:ea typeface="仿宋" pitchFamily="49" charset="-122"/>
                <a:cs typeface="Consolas" pitchFamily="49" charset="0"/>
              </a:rPr>
              <a:t>数的关系：</a:t>
            </a:r>
          </a:p>
          <a:p>
            <a:pPr algn="l">
              <a:lnSpc>
                <a:spcPct val="100000"/>
              </a:lnSpc>
            </a:pPr>
            <a:r>
              <a:rPr lang="pt-BR" altLang="zh-CN" sz="2000" i="1" smtClean="0">
                <a:solidFill>
                  <a:srgbClr val="0000FF"/>
                </a:solidFill>
                <a:latin typeface="Consolas" pitchFamily="49" charset="0"/>
                <a:ea typeface="仿宋" pitchFamily="49" charset="-122"/>
                <a:cs typeface="Consolas" pitchFamily="49" charset="0"/>
              </a:rPr>
              <a:t>    F</a:t>
            </a:r>
            <a:r>
              <a:rPr lang="pt-BR" altLang="zh-CN" sz="2000" smtClean="0">
                <a:solidFill>
                  <a:srgbClr val="0000FF"/>
                </a:solidFill>
                <a:latin typeface="Consolas" pitchFamily="49" charset="0"/>
                <a:ea typeface="仿宋" pitchFamily="49" charset="-122"/>
                <a:cs typeface="Consolas" pitchFamily="49" charset="0"/>
              </a:rPr>
              <a:t>(1)=1</a:t>
            </a:r>
          </a:p>
          <a:p>
            <a:pPr algn="l">
              <a:lnSpc>
                <a:spcPct val="100000"/>
              </a:lnSpc>
            </a:pPr>
            <a:r>
              <a:rPr lang="pt-BR" altLang="zh-CN" sz="2000" i="1" smtClean="0">
                <a:solidFill>
                  <a:srgbClr val="0000FF"/>
                </a:solidFill>
                <a:latin typeface="Consolas" pitchFamily="49" charset="0"/>
                <a:ea typeface="仿宋" pitchFamily="49" charset="-122"/>
                <a:cs typeface="Consolas" pitchFamily="49" charset="0"/>
              </a:rPr>
              <a:t>    F</a:t>
            </a:r>
            <a:r>
              <a:rPr lang="pt-BR" altLang="zh-CN" sz="2000" smtClean="0">
                <a:solidFill>
                  <a:srgbClr val="0000FF"/>
                </a:solidFill>
                <a:latin typeface="Consolas" pitchFamily="49" charset="0"/>
                <a:ea typeface="仿宋" pitchFamily="49" charset="-122"/>
                <a:cs typeface="Consolas" pitchFamily="49" charset="0"/>
              </a:rPr>
              <a:t>(2)=1</a:t>
            </a:r>
          </a:p>
          <a:p>
            <a:pPr algn="l">
              <a:lnSpc>
                <a:spcPct val="100000"/>
              </a:lnSpc>
            </a:pPr>
            <a:r>
              <a:rPr lang="pt-BR" altLang="zh-CN" sz="2000" i="1" smtClean="0">
                <a:solidFill>
                  <a:srgbClr val="0000FF"/>
                </a:solidFill>
                <a:latin typeface="Consolas" pitchFamily="49" charset="0"/>
                <a:ea typeface="仿宋" pitchFamily="49" charset="-122"/>
                <a:cs typeface="Consolas" pitchFamily="49" charset="0"/>
              </a:rPr>
              <a:t>    F</a:t>
            </a:r>
            <a:r>
              <a:rPr lang="pt-BR"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h</a:t>
            </a:r>
            <a:r>
              <a:rPr lang="pt-BR"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F</a:t>
            </a:r>
            <a:r>
              <a:rPr lang="pt-BR"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h</a:t>
            </a:r>
            <a:r>
              <a:rPr lang="pt-BR" altLang="zh-CN" sz="2000" smtClean="0">
                <a:solidFill>
                  <a:srgbClr val="0000FF"/>
                </a:solidFill>
                <a:latin typeface="Consolas" pitchFamily="49" charset="0"/>
                <a:ea typeface="仿宋" pitchFamily="49" charset="-122"/>
                <a:cs typeface="Consolas" pitchFamily="49" charset="0"/>
              </a:rPr>
              <a:t>-1)+</a:t>
            </a:r>
            <a:r>
              <a:rPr lang="pt-BR" altLang="zh-CN" sz="2000" i="1" smtClean="0">
                <a:solidFill>
                  <a:srgbClr val="0000FF"/>
                </a:solidFill>
                <a:latin typeface="Consolas" pitchFamily="49" charset="0"/>
                <a:ea typeface="仿宋" pitchFamily="49" charset="-122"/>
                <a:cs typeface="Consolas" pitchFamily="49" charset="0"/>
              </a:rPr>
              <a:t>F</a:t>
            </a:r>
            <a:r>
              <a:rPr lang="pt-BR"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h</a:t>
            </a:r>
            <a:r>
              <a:rPr lang="pt-BR" altLang="zh-CN" sz="2000" smtClean="0">
                <a:solidFill>
                  <a:srgbClr val="0000FF"/>
                </a:solidFill>
                <a:latin typeface="Consolas" pitchFamily="49" charset="0"/>
                <a:ea typeface="仿宋" pitchFamily="49" charset="-122"/>
                <a:cs typeface="Consolas" pitchFamily="49" charset="0"/>
              </a:rPr>
              <a:t>-2)</a:t>
            </a:r>
            <a:endParaRPr lang="zh-CN" altLang="zh-CN" sz="2000" smtClean="0">
              <a:solidFill>
                <a:srgbClr val="0000FF"/>
              </a:solidFill>
              <a:latin typeface="Consolas" pitchFamily="49" charset="0"/>
              <a:ea typeface="仿宋" pitchFamily="49" charset="-122"/>
              <a:cs typeface="Consolas" pitchFamily="49" charset="0"/>
            </a:endParaRPr>
          </a:p>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通过检查两个序列的前几项就可发现两者之间的对应关系：</a:t>
            </a:r>
            <a:endParaRPr lang="en-US" altLang="zh-CN" sz="2000" smtClean="0">
              <a:solidFill>
                <a:srgbClr val="0000FF"/>
              </a:solidFill>
              <a:latin typeface="Consolas" pitchFamily="49" charset="0"/>
              <a:ea typeface="仿宋" pitchFamily="49" charset="-122"/>
              <a:cs typeface="Consolas" pitchFamily="49" charset="0"/>
            </a:endParaRPr>
          </a:p>
          <a:p>
            <a:pPr algn="l">
              <a:lnSpc>
                <a:spcPct val="100000"/>
              </a:lnSpc>
            </a:pPr>
            <a:r>
              <a:rPr lang="en-US" altLang="zh-CN" sz="2000" i="1" smtClean="0">
                <a:solidFill>
                  <a:srgbClr val="0000FF"/>
                </a:solidFill>
                <a:latin typeface="Consolas" pitchFamily="49" charset="0"/>
                <a:ea typeface="仿宋" pitchFamily="49" charset="-122"/>
                <a:cs typeface="Consolas" pitchFamily="49" charset="0"/>
              </a:rPr>
              <a:t>    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F</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+2)-1</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11265" name="Picture 1"/>
          <p:cNvPicPr>
            <a:picLocks noChangeAspect="1" noChangeArrowheads="1"/>
          </p:cNvPicPr>
          <p:nvPr/>
        </p:nvPicPr>
        <p:blipFill>
          <a:blip r:embed="rId2" cstate="print"/>
          <a:srcRect/>
          <a:stretch>
            <a:fillRect/>
          </a:stretch>
        </p:blipFill>
        <p:spPr bwMode="auto">
          <a:xfrm>
            <a:off x="1285852" y="3452816"/>
            <a:ext cx="3409950" cy="476250"/>
          </a:xfrm>
          <a:prstGeom prst="rect">
            <a:avLst/>
          </a:prstGeom>
          <a:noFill/>
          <a:ln w="9525">
            <a:noFill/>
            <a:miter lim="800000"/>
            <a:headEnd/>
            <a:tailEnd/>
          </a:ln>
        </p:spPr>
      </p:pic>
      <p:pic>
        <p:nvPicPr>
          <p:cNvPr id="11266" name="Picture 2"/>
          <p:cNvPicPr>
            <a:picLocks noChangeAspect="1" noChangeArrowheads="1"/>
          </p:cNvPicPr>
          <p:nvPr/>
        </p:nvPicPr>
        <p:blipFill>
          <a:blip r:embed="rId3" cstate="print"/>
          <a:srcRect/>
          <a:stretch>
            <a:fillRect/>
          </a:stretch>
        </p:blipFill>
        <p:spPr bwMode="auto">
          <a:xfrm>
            <a:off x="1785918" y="4595824"/>
            <a:ext cx="2143125" cy="476250"/>
          </a:xfrm>
          <a:prstGeom prst="rect">
            <a:avLst/>
          </a:prstGeom>
          <a:noFill/>
          <a:ln w="9525">
            <a:noFill/>
            <a:miter lim="800000"/>
            <a:headEnd/>
            <a:tailEnd/>
          </a:ln>
        </p:spPr>
      </p:pic>
      <p:sp>
        <p:nvSpPr>
          <p:cNvPr id="6" name="下箭头 5"/>
          <p:cNvSpPr/>
          <p:nvPr/>
        </p:nvSpPr>
        <p:spPr bwMode="auto">
          <a:xfrm>
            <a:off x="2714612" y="4024320"/>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79</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857232"/>
            <a:ext cx="335758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顺序表</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组织：</a:t>
            </a:r>
          </a:p>
        </p:txBody>
      </p:sp>
      <p:sp>
        <p:nvSpPr>
          <p:cNvPr id="6" name="TextBox 5"/>
          <p:cNvSpPr txBox="1"/>
          <p:nvPr/>
        </p:nvSpPr>
        <p:spPr>
          <a:xfrm>
            <a:off x="500034" y="1643050"/>
            <a:ext cx="8358246" cy="100895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若</a:t>
            </a:r>
            <a:r>
              <a:rPr lang="zh-CN" altLang="zh-CN" sz="2000" smtClean="0">
                <a:solidFill>
                  <a:srgbClr val="0000FF"/>
                </a:solidFill>
                <a:latin typeface="Consolas" pitchFamily="49" charset="0"/>
                <a:ea typeface="仿宋" pitchFamily="49" charset="-122"/>
                <a:cs typeface="Consolas" pitchFamily="49" charset="0"/>
              </a:rPr>
              <a:t>待查找的顺序表</a:t>
            </a:r>
            <a:r>
              <a:rPr lang="zh-CN" altLang="en-US" sz="2000" smtClean="0">
                <a:solidFill>
                  <a:srgbClr val="0000FF"/>
                </a:solidFill>
                <a:latin typeface="Consolas" pitchFamily="49" charset="0"/>
                <a:ea typeface="仿宋" pitchFamily="49" charset="-122"/>
                <a:cs typeface="Consolas" pitchFamily="49" charset="0"/>
              </a:rPr>
              <a:t>仅由若干整数构成，</a:t>
            </a:r>
            <a:r>
              <a:rPr lang="zh-CN" altLang="zh-CN" sz="2000" smtClean="0">
                <a:solidFill>
                  <a:srgbClr val="0000FF"/>
                </a:solidFill>
                <a:latin typeface="Consolas" pitchFamily="49" charset="0"/>
                <a:ea typeface="仿宋" pitchFamily="49" charset="-122"/>
                <a:cs typeface="Consolas" pitchFamily="49" charset="0"/>
              </a:rPr>
              <a:t>直接采用</a:t>
            </a:r>
            <a:r>
              <a:rPr lang="en-US" altLang="zh-CN" sz="2000" smtClean="0">
                <a:solidFill>
                  <a:srgbClr val="FF0000"/>
                </a:solidFill>
                <a:latin typeface="Consolas" pitchFamily="49" charset="0"/>
                <a:ea typeface="仿宋" pitchFamily="49" charset="-122"/>
                <a:cs typeface="Consolas" pitchFamily="49" charset="0"/>
              </a:rPr>
              <a:t>vector&lt;int&gt;</a:t>
            </a:r>
            <a:r>
              <a:rPr lang="zh-CN" altLang="en-US" sz="2000" smtClean="0">
                <a:solidFill>
                  <a:srgbClr val="FF0000"/>
                </a:solidFill>
                <a:latin typeface="Consolas" pitchFamily="49" charset="0"/>
                <a:ea typeface="仿宋" pitchFamily="49" charset="-122"/>
                <a:cs typeface="Consolas" pitchFamily="49" charset="0"/>
              </a:rPr>
              <a:t>向量</a:t>
            </a:r>
            <a:r>
              <a:rPr lang="zh-CN" altLang="zh-CN" sz="2000" smtClean="0">
                <a:solidFill>
                  <a:srgbClr val="0000FF"/>
                </a:solidFill>
                <a:latin typeface="Consolas" pitchFamily="49" charset="0"/>
                <a:ea typeface="仿宋" pitchFamily="49" charset="-122"/>
                <a:cs typeface="Consolas" pitchFamily="49" charset="0"/>
              </a:rPr>
              <a:t>表示</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8</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642918"/>
            <a:ext cx="500066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如果树中有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个结点，那么树的最大高度为</a:t>
            </a:r>
            <a:r>
              <a:rPr lang="zh-CN" altLang="en-US" sz="2000" smtClean="0">
                <a:solidFill>
                  <a:srgbClr val="0000FF"/>
                </a:solidFill>
                <a:latin typeface="Consolas" pitchFamily="49" charset="0"/>
                <a:ea typeface="仿宋" pitchFamily="49" charset="-122"/>
                <a:cs typeface="Consolas" pitchFamily="49" charset="0"/>
              </a:rPr>
              <a:t>：</a:t>
            </a:r>
          </a:p>
        </p:txBody>
      </p:sp>
      <p:pic>
        <p:nvPicPr>
          <p:cNvPr id="10241" name="Picture 1"/>
          <p:cNvPicPr>
            <a:picLocks noChangeAspect="1" noChangeArrowheads="1"/>
          </p:cNvPicPr>
          <p:nvPr/>
        </p:nvPicPr>
        <p:blipFill>
          <a:blip r:embed="rId2" cstate="print"/>
          <a:srcRect/>
          <a:stretch>
            <a:fillRect/>
          </a:stretch>
        </p:blipFill>
        <p:spPr bwMode="auto">
          <a:xfrm>
            <a:off x="1214414" y="1071546"/>
            <a:ext cx="5610225" cy="590550"/>
          </a:xfrm>
          <a:prstGeom prst="rect">
            <a:avLst/>
          </a:prstGeom>
          <a:noFill/>
          <a:ln w="9525">
            <a:noFill/>
            <a:miter lim="800000"/>
            <a:headEnd/>
            <a:tailEnd/>
          </a:ln>
        </p:spPr>
      </p:pic>
      <p:sp>
        <p:nvSpPr>
          <p:cNvPr id="5" name="TextBox 4"/>
          <p:cNvSpPr txBox="1"/>
          <p:nvPr/>
        </p:nvSpPr>
        <p:spPr>
          <a:xfrm>
            <a:off x="1643042" y="2071678"/>
            <a:ext cx="685804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华文中宋" pitchFamily="2" charset="-122"/>
                <a:cs typeface="Consolas" pitchFamily="49" charset="0"/>
              </a:rPr>
              <a:t>含有</a:t>
            </a:r>
            <a:r>
              <a:rPr lang="en-US" altLang="zh-CN" sz="2000" i="1" smtClean="0">
                <a:solidFill>
                  <a:srgbClr val="0000FF"/>
                </a:solidFill>
                <a:latin typeface="Consolas" pitchFamily="49" charset="0"/>
                <a:ea typeface="华文中宋" pitchFamily="2" charset="-122"/>
                <a:cs typeface="Consolas" pitchFamily="49" charset="0"/>
              </a:rPr>
              <a:t>n</a:t>
            </a:r>
            <a:r>
              <a:rPr lang="zh-CN" altLang="zh-CN" sz="2000" smtClean="0">
                <a:solidFill>
                  <a:srgbClr val="0000FF"/>
                </a:solidFill>
                <a:latin typeface="Consolas" pitchFamily="49" charset="0"/>
                <a:ea typeface="华文中宋" pitchFamily="2" charset="-122"/>
                <a:cs typeface="Consolas" pitchFamily="49" charset="0"/>
              </a:rPr>
              <a:t>个结点的</a:t>
            </a:r>
            <a:r>
              <a:rPr lang="en-US" altLang="zh-CN" sz="2000" smtClean="0">
                <a:solidFill>
                  <a:srgbClr val="0000FF"/>
                </a:solidFill>
                <a:latin typeface="Consolas" pitchFamily="49" charset="0"/>
                <a:ea typeface="华文中宋" pitchFamily="2" charset="-122"/>
                <a:cs typeface="Consolas" pitchFamily="49" charset="0"/>
              </a:rPr>
              <a:t>AVL</a:t>
            </a:r>
            <a:r>
              <a:rPr lang="zh-CN" altLang="zh-CN" sz="2000" smtClean="0">
                <a:solidFill>
                  <a:srgbClr val="0000FF"/>
                </a:solidFill>
                <a:latin typeface="Consolas" pitchFamily="49" charset="0"/>
                <a:ea typeface="华文中宋" pitchFamily="2" charset="-122"/>
                <a:cs typeface="Consolas" pitchFamily="49" charset="0"/>
              </a:rPr>
              <a:t>树对应的查找时间复杂度为</a:t>
            </a:r>
            <a:r>
              <a:rPr lang="en-US" altLang="zh-CN" sz="2000" smtClean="0">
                <a:solidFill>
                  <a:srgbClr val="0000FF"/>
                </a:solidFill>
                <a:latin typeface="Consolas" pitchFamily="49" charset="0"/>
                <a:ea typeface="华文中宋" pitchFamily="2" charset="-122"/>
                <a:cs typeface="Consolas" pitchFamily="49" charset="0"/>
              </a:rPr>
              <a:t>O(log</a:t>
            </a:r>
            <a:r>
              <a:rPr lang="en-US" altLang="zh-CN" sz="2000" baseline="-25000" smtClean="0">
                <a:solidFill>
                  <a:srgbClr val="0000FF"/>
                </a:solidFill>
                <a:latin typeface="Consolas" pitchFamily="49" charset="0"/>
                <a:ea typeface="华文中宋" pitchFamily="2" charset="-122"/>
                <a:cs typeface="Consolas" pitchFamily="49" charset="0"/>
              </a:rPr>
              <a:t>2</a:t>
            </a:r>
            <a:r>
              <a:rPr lang="en-US" altLang="zh-CN" sz="2000" i="1" smtClean="0">
                <a:solidFill>
                  <a:srgbClr val="0000FF"/>
                </a:solidFill>
                <a:latin typeface="Consolas" pitchFamily="49" charset="0"/>
                <a:ea typeface="华文中宋" pitchFamily="2" charset="-122"/>
                <a:cs typeface="Consolas" pitchFamily="49" charset="0"/>
              </a:rPr>
              <a:t>n</a:t>
            </a:r>
            <a:r>
              <a:rPr lang="en-US" altLang="zh-CN" sz="2000" smtClean="0">
                <a:solidFill>
                  <a:srgbClr val="0000FF"/>
                </a:solidFill>
                <a:latin typeface="Consolas" pitchFamily="49" charset="0"/>
                <a:ea typeface="华文中宋" pitchFamily="2" charset="-122"/>
                <a:cs typeface="Consolas" pitchFamily="49" charset="0"/>
              </a:rPr>
              <a:t>)</a:t>
            </a:r>
            <a:r>
              <a:rPr lang="zh-CN" altLang="zh-CN" sz="2000" smtClean="0">
                <a:solidFill>
                  <a:srgbClr val="0000FF"/>
                </a:solidFill>
                <a:latin typeface="Consolas" pitchFamily="49" charset="0"/>
                <a:ea typeface="华文中宋" pitchFamily="2" charset="-122"/>
                <a:cs typeface="Consolas" pitchFamily="49" charset="0"/>
              </a:rPr>
              <a:t>。</a:t>
            </a:r>
            <a:endParaRPr lang="zh-CN" altLang="en-US" sz="2000" smtClean="0">
              <a:solidFill>
                <a:srgbClr val="0000FF"/>
              </a:solidFill>
              <a:latin typeface="Consolas" pitchFamily="49" charset="0"/>
              <a:ea typeface="华文中宋" pitchFamily="2" charset="-122"/>
              <a:cs typeface="Consolas" pitchFamily="49" charset="0"/>
            </a:endParaRPr>
          </a:p>
        </p:txBody>
      </p:sp>
      <p:sp>
        <p:nvSpPr>
          <p:cNvPr id="6" name="Oval 11"/>
          <p:cNvSpPr>
            <a:spLocks noChangeArrowheads="1"/>
          </p:cNvSpPr>
          <p:nvPr/>
        </p:nvSpPr>
        <p:spPr bwMode="auto">
          <a:xfrm>
            <a:off x="714348" y="1928802"/>
            <a:ext cx="857256"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latinLnBrk="1"/>
            <a:r>
              <a:rPr kumimoji="1" lang="zh-CN" altLang="en-US" sz="1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结论</a:t>
            </a:r>
            <a:endParaRPr kumimoji="1" lang="en-US" altLang="ko-KR"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80</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42844" y="1734836"/>
            <a:ext cx="8382000" cy="707886"/>
          </a:xfrm>
          <a:prstGeom prst="rect">
            <a:avLst/>
          </a:prstGeom>
          <a:noFill/>
          <a:ln w="9525">
            <a:noFill/>
            <a:miter lim="800000"/>
            <a:headEnd/>
            <a:tailEnd/>
          </a:ln>
        </p:spPr>
        <p:txBody>
          <a:bodyPr>
            <a:spAutoFit/>
          </a:bodyPr>
          <a:lstStyle/>
          <a:p>
            <a:pPr algn="l">
              <a:lnSpc>
                <a:spcPct val="100000"/>
              </a:lnSpc>
            </a:pPr>
            <a:r>
              <a:rPr lang="en-US" altLang="zh-CN" sz="2000" b="1" smtClean="0">
                <a:solidFill>
                  <a:srgbClr val="0000FF"/>
                </a:solidFill>
                <a:ea typeface="楷体" pitchFamily="49" charset="-122"/>
                <a:cs typeface="Times New Roman" pitchFamily="18" charset="0"/>
              </a:rPr>
              <a:t>    </a:t>
            </a:r>
            <a:r>
              <a:rPr lang="zh-CN" altLang="zh-CN" sz="2000" b="1" smtClean="0">
                <a:solidFill>
                  <a:srgbClr val="0000FF"/>
                </a:solidFill>
                <a:ea typeface="楷体" pitchFamily="49" charset="-122"/>
                <a:cs typeface="Times New Roman" pitchFamily="18" charset="0"/>
              </a:rPr>
              <a:t>红黑树是一棵二叉排序树，每个结点有一个表示颜色的标志，增加外部结点（通常用</a:t>
            </a:r>
            <a:r>
              <a:rPr lang="en-US" altLang="zh-CN" sz="2000" b="1" smtClean="0">
                <a:solidFill>
                  <a:srgbClr val="0000FF"/>
                </a:solidFill>
                <a:ea typeface="楷体" pitchFamily="49" charset="-122"/>
                <a:cs typeface="Times New Roman" pitchFamily="18" charset="0"/>
              </a:rPr>
              <a:t>nil</a:t>
            </a:r>
            <a:r>
              <a:rPr lang="zh-CN" altLang="zh-CN" sz="2000" b="1" smtClean="0">
                <a:solidFill>
                  <a:srgbClr val="0000FF"/>
                </a:solidFill>
                <a:ea typeface="楷体" pitchFamily="49" charset="-122"/>
                <a:cs typeface="Times New Roman" pitchFamily="18" charset="0"/>
              </a:rPr>
              <a:t>表示），同时满足以下性质：</a:t>
            </a:r>
            <a:endParaRPr lang="zh-CN" altLang="zh-CN" sz="2000" b="1">
              <a:solidFill>
                <a:srgbClr val="0000FF"/>
              </a:solidFill>
              <a:ea typeface="楷体" pitchFamily="49" charset="-122"/>
              <a:cs typeface="Times New Roman" pitchFamily="18" charset="0"/>
            </a:endParaRPr>
          </a:p>
        </p:txBody>
      </p:sp>
      <p:sp>
        <p:nvSpPr>
          <p:cNvPr id="35844" name="Text Box 3"/>
          <p:cNvSpPr txBox="1">
            <a:spLocks noChangeArrowheads="1"/>
          </p:cNvSpPr>
          <p:nvPr/>
        </p:nvSpPr>
        <p:spPr bwMode="auto">
          <a:xfrm>
            <a:off x="574646" y="1071546"/>
            <a:ext cx="2568594" cy="430887"/>
          </a:xfrm>
          <a:prstGeom prst="rect">
            <a:avLst/>
          </a:prstGeom>
          <a:solidFill>
            <a:srgbClr val="9900FF"/>
          </a:solidFill>
          <a:ln w="28575" algn="ctr">
            <a:noFill/>
            <a:miter lim="800000"/>
            <a:headEnd/>
            <a:tailEnd/>
          </a:ln>
        </p:spPr>
        <p:txBody>
          <a:bodyPr wrap="square">
            <a:spAutoFit/>
          </a:bodyPr>
          <a:lstStyle/>
          <a:p>
            <a:pPr>
              <a:lnSpc>
                <a:spcPct val="100000"/>
              </a:lnSpc>
              <a:spcBef>
                <a:spcPct val="50000"/>
              </a:spcBef>
            </a:pPr>
            <a:r>
              <a:rPr kumimoji="0" lang="en-US" altLang="zh-CN" sz="2200" b="1" smtClean="0">
                <a:solidFill>
                  <a:schemeClr val="bg1"/>
                </a:solidFill>
                <a:latin typeface="Consolas" pitchFamily="49" charset="0"/>
                <a:ea typeface="微软雅黑" pitchFamily="34" charset="-122"/>
                <a:cs typeface="Consolas" pitchFamily="49" charset="0"/>
              </a:rPr>
              <a:t>1</a:t>
            </a:r>
            <a:r>
              <a:rPr kumimoji="0" lang="zh-CN" altLang="en-US" sz="2200" b="1" smtClean="0">
                <a:solidFill>
                  <a:schemeClr val="bg1"/>
                </a:solidFill>
                <a:latin typeface="Consolas" pitchFamily="49" charset="0"/>
                <a:ea typeface="微软雅黑" pitchFamily="34" charset="-122"/>
                <a:cs typeface="Consolas" pitchFamily="49" charset="0"/>
              </a:rPr>
              <a:t>、什</a:t>
            </a:r>
            <a:r>
              <a:rPr kumimoji="0" lang="zh-CN" altLang="en-US" sz="2200" b="1">
                <a:solidFill>
                  <a:schemeClr val="bg1"/>
                </a:solidFill>
                <a:latin typeface="Consolas" pitchFamily="49" charset="0"/>
                <a:ea typeface="微软雅黑" pitchFamily="34" charset="-122"/>
                <a:cs typeface="Consolas" pitchFamily="49" charset="0"/>
              </a:rPr>
              <a:t>么</a:t>
            </a:r>
            <a:r>
              <a:rPr kumimoji="0" lang="zh-CN" altLang="en-US" sz="2200" b="1" smtClean="0">
                <a:solidFill>
                  <a:schemeClr val="bg1"/>
                </a:solidFill>
                <a:latin typeface="Consolas" pitchFamily="49" charset="0"/>
                <a:ea typeface="微软雅黑" pitchFamily="34" charset="-122"/>
                <a:cs typeface="Consolas" pitchFamily="49" charset="0"/>
              </a:rPr>
              <a:t>是红黑树</a:t>
            </a:r>
            <a:endParaRPr kumimoji="0" lang="zh-CN" altLang="en-US" sz="2200" b="1" dirty="0">
              <a:solidFill>
                <a:schemeClr val="bg1"/>
              </a:solidFill>
              <a:latin typeface="Consolas" pitchFamily="49" charset="0"/>
              <a:ea typeface="微软雅黑" pitchFamily="34" charset="-122"/>
              <a:cs typeface="Consolas" pitchFamily="49" charset="0"/>
            </a:endParaRPr>
          </a:p>
        </p:txBody>
      </p:sp>
      <p:sp>
        <p:nvSpPr>
          <p:cNvPr id="9" name="TextBox 8"/>
          <p:cNvSpPr txBox="1"/>
          <p:nvPr/>
        </p:nvSpPr>
        <p:spPr>
          <a:xfrm>
            <a:off x="642910" y="2714620"/>
            <a:ext cx="7858180" cy="2680322"/>
          </a:xfrm>
          <a:prstGeom prst="rect">
            <a:avLst/>
          </a:prstGeom>
          <a:ln>
            <a:solidFill>
              <a:schemeClr val="accent6">
                <a:lumMod val="20000"/>
                <a:lumOff val="80000"/>
              </a:schemeClr>
            </a:solid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600"/>
              </a:spcBef>
              <a:buFont typeface="+mj-ea"/>
              <a:buAutoNum type="circleNumDbPlain"/>
            </a:pPr>
            <a:r>
              <a:rPr lang="zh-CN" altLang="zh-CN" sz="2000" b="1" smtClean="0">
                <a:solidFill>
                  <a:srgbClr val="0000FF"/>
                </a:solidFill>
                <a:ea typeface="仿宋" pitchFamily="49" charset="-122"/>
                <a:cs typeface="Times New Roman" pitchFamily="18" charset="0"/>
              </a:rPr>
              <a:t>每个结点的颜色为</a:t>
            </a:r>
            <a:r>
              <a:rPr lang="zh-CN" altLang="zh-CN" sz="2000" b="1" smtClean="0">
                <a:solidFill>
                  <a:srgbClr val="FF0000"/>
                </a:solidFill>
                <a:ea typeface="仿宋" pitchFamily="49" charset="-122"/>
                <a:cs typeface="Times New Roman" pitchFamily="18" charset="0"/>
              </a:rPr>
              <a:t>红色</a:t>
            </a:r>
            <a:r>
              <a:rPr lang="zh-CN" altLang="zh-CN" sz="2000" b="1" smtClean="0">
                <a:solidFill>
                  <a:srgbClr val="0000FF"/>
                </a:solidFill>
                <a:ea typeface="仿宋" pitchFamily="49" charset="-122"/>
                <a:cs typeface="Times New Roman" pitchFamily="18" charset="0"/>
              </a:rPr>
              <a:t>或者</a:t>
            </a:r>
            <a:r>
              <a:rPr lang="zh-CN" altLang="zh-CN" sz="2000" b="1" smtClean="0">
                <a:solidFill>
                  <a:schemeClr val="tx1"/>
                </a:solidFill>
                <a:ea typeface="仿宋" pitchFamily="49" charset="-122"/>
                <a:cs typeface="Times New Roman" pitchFamily="18" charset="0"/>
              </a:rPr>
              <a:t>黑色</a:t>
            </a:r>
            <a:r>
              <a:rPr lang="zh-CN" altLang="zh-CN" sz="2000" b="1" smtClean="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smtClean="0">
                <a:solidFill>
                  <a:srgbClr val="0000FF"/>
                </a:solidFill>
                <a:ea typeface="仿宋" pitchFamily="49" charset="-122"/>
                <a:cs typeface="Times New Roman" pitchFamily="18" charset="0"/>
              </a:rPr>
              <a:t>根结点的颜色为</a:t>
            </a:r>
            <a:r>
              <a:rPr lang="zh-CN" altLang="zh-CN" sz="2000" b="1" smtClean="0">
                <a:solidFill>
                  <a:schemeClr val="tx1"/>
                </a:solidFill>
                <a:ea typeface="仿宋" pitchFamily="49" charset="-122"/>
                <a:cs typeface="Times New Roman" pitchFamily="18" charset="0"/>
              </a:rPr>
              <a:t>黑色</a:t>
            </a:r>
            <a:r>
              <a:rPr lang="zh-CN" altLang="zh-CN" sz="2000" b="1" smtClean="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smtClean="0">
                <a:solidFill>
                  <a:srgbClr val="0000FF"/>
                </a:solidFill>
                <a:ea typeface="仿宋" pitchFamily="49" charset="-122"/>
                <a:cs typeface="Times New Roman" pitchFamily="18" charset="0"/>
              </a:rPr>
              <a:t>所有外部结点的颜色为</a:t>
            </a:r>
            <a:r>
              <a:rPr lang="zh-CN" altLang="zh-CN" sz="2000" b="1" smtClean="0">
                <a:solidFill>
                  <a:schemeClr val="tx1"/>
                </a:solidFill>
                <a:ea typeface="仿宋" pitchFamily="49" charset="-122"/>
                <a:cs typeface="Times New Roman" pitchFamily="18" charset="0"/>
              </a:rPr>
              <a:t>黑色</a:t>
            </a:r>
            <a:r>
              <a:rPr lang="zh-CN" altLang="zh-CN" sz="2000" b="1" smtClean="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smtClean="0">
                <a:solidFill>
                  <a:srgbClr val="0000FF"/>
                </a:solidFill>
                <a:ea typeface="仿宋" pitchFamily="49" charset="-122"/>
                <a:cs typeface="Times New Roman" pitchFamily="18" charset="0"/>
              </a:rPr>
              <a:t>如果一个结点是</a:t>
            </a:r>
            <a:r>
              <a:rPr lang="zh-CN" altLang="zh-CN" sz="2000" b="1" smtClean="0">
                <a:solidFill>
                  <a:srgbClr val="FF0000"/>
                </a:solidFill>
                <a:ea typeface="仿宋" pitchFamily="49" charset="-122"/>
                <a:cs typeface="Times New Roman" pitchFamily="18" charset="0"/>
              </a:rPr>
              <a:t>红色</a:t>
            </a:r>
            <a:r>
              <a:rPr lang="zh-CN" altLang="zh-CN" sz="2000" b="1" smtClean="0">
                <a:solidFill>
                  <a:srgbClr val="0000FF"/>
                </a:solidFill>
                <a:ea typeface="仿宋" pitchFamily="49" charset="-122"/>
                <a:cs typeface="Times New Roman" pitchFamily="18" charset="0"/>
              </a:rPr>
              <a:t>，则它的所有孩子结点为</a:t>
            </a:r>
            <a:r>
              <a:rPr lang="zh-CN" altLang="zh-CN" sz="2000" b="1" smtClean="0">
                <a:solidFill>
                  <a:schemeClr val="tx1"/>
                </a:solidFill>
                <a:ea typeface="仿宋" pitchFamily="49" charset="-122"/>
                <a:cs typeface="Times New Roman" pitchFamily="18" charset="0"/>
              </a:rPr>
              <a:t>黑色</a:t>
            </a:r>
            <a:r>
              <a:rPr lang="zh-CN" altLang="zh-CN" sz="2000" b="1" smtClean="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smtClean="0">
                <a:solidFill>
                  <a:srgbClr val="0000FF"/>
                </a:solidFill>
                <a:ea typeface="仿宋" pitchFamily="49" charset="-122"/>
                <a:cs typeface="Times New Roman" pitchFamily="18" charset="0"/>
              </a:rPr>
              <a:t>对于每个结点，从该结点出发的所有</a:t>
            </a:r>
            <a:r>
              <a:rPr lang="zh-CN" altLang="zh-CN" sz="2000" b="1" smtClean="0">
                <a:solidFill>
                  <a:srgbClr val="FF00FF"/>
                </a:solidFill>
                <a:ea typeface="仿宋" pitchFamily="49" charset="-122"/>
                <a:cs typeface="Times New Roman" pitchFamily="18" charset="0"/>
              </a:rPr>
              <a:t>路径</a:t>
            </a:r>
            <a:r>
              <a:rPr lang="zh-CN" altLang="zh-CN" sz="2000" b="1" smtClean="0">
                <a:solidFill>
                  <a:srgbClr val="0000FF"/>
                </a:solidFill>
                <a:ea typeface="仿宋" pitchFamily="49" charset="-122"/>
                <a:cs typeface="Times New Roman" pitchFamily="18" charset="0"/>
              </a:rPr>
              <a:t>上包含相同个数的</a:t>
            </a:r>
            <a:r>
              <a:rPr lang="zh-CN" altLang="zh-CN" sz="2000" b="1" smtClean="0">
                <a:solidFill>
                  <a:schemeClr val="tx1"/>
                </a:solidFill>
                <a:ea typeface="仿宋" pitchFamily="49" charset="-122"/>
                <a:cs typeface="Times New Roman" pitchFamily="18" charset="0"/>
              </a:rPr>
              <a:t>黑色</a:t>
            </a:r>
            <a:r>
              <a:rPr lang="zh-CN" altLang="zh-CN" sz="2000" b="1" smtClean="0">
                <a:solidFill>
                  <a:srgbClr val="0000FF"/>
                </a:solidFill>
                <a:ea typeface="仿宋" pitchFamily="49" charset="-122"/>
                <a:cs typeface="Times New Roman" pitchFamily="18" charset="0"/>
              </a:rPr>
              <a:t>结点。</a:t>
            </a:r>
          </a:p>
        </p:txBody>
      </p:sp>
      <p:sp>
        <p:nvSpPr>
          <p:cNvPr id="10" name="TextBox 9"/>
          <p:cNvSpPr txBox="1"/>
          <p:nvPr/>
        </p:nvSpPr>
        <p:spPr>
          <a:xfrm>
            <a:off x="1142976" y="5572140"/>
            <a:ext cx="7000924" cy="400110"/>
          </a:xfrm>
          <a:prstGeom prst="rect">
            <a:avLst/>
          </a:prstGeom>
          <a:noFill/>
        </p:spPr>
        <p:txBody>
          <a:bodyPr wrap="square" rtlCol="0">
            <a:spAutoFit/>
          </a:bodyPr>
          <a:lstStyle/>
          <a:p>
            <a:pPr algn="l">
              <a:lnSpc>
                <a:spcPct val="100000"/>
              </a:lnSpc>
            </a:pPr>
            <a:r>
              <a:rPr lang="zh-CN" altLang="zh-CN" sz="2000" b="1" smtClean="0">
                <a:solidFill>
                  <a:srgbClr val="FF00FF"/>
                </a:solidFill>
                <a:ea typeface="仿宋" pitchFamily="49" charset="-122"/>
                <a:cs typeface="Times New Roman" pitchFamily="18" charset="0"/>
              </a:rPr>
              <a:t>路径</a:t>
            </a:r>
            <a:r>
              <a:rPr lang="zh-CN" altLang="zh-CN" sz="2000" b="1" smtClean="0">
                <a:solidFill>
                  <a:srgbClr val="0000FF"/>
                </a:solidFill>
                <a:ea typeface="仿宋" pitchFamily="49" charset="-122"/>
                <a:cs typeface="Times New Roman" pitchFamily="18" charset="0"/>
              </a:rPr>
              <a:t>特指从一个结点到其子孙结点中某个外部结点的路径。</a:t>
            </a:r>
            <a:endParaRPr lang="zh-CN" altLang="en-US" sz="2000" b="1" dirty="0" smtClean="0">
              <a:solidFill>
                <a:srgbClr val="3333FF"/>
              </a:solidFill>
              <a:ea typeface="楷体" pitchFamily="49" charset="-122"/>
              <a:cs typeface="Times New Roman" pitchFamily="18" charset="0"/>
            </a:endParaRPr>
          </a:p>
        </p:txBody>
      </p:sp>
      <p:cxnSp>
        <p:nvCxnSpPr>
          <p:cNvPr id="13" name="直接箭头连接符 12"/>
          <p:cNvCxnSpPr/>
          <p:nvPr/>
        </p:nvCxnSpPr>
        <p:spPr>
          <a:xfrm rot="5400000" flipH="1" flipV="1">
            <a:off x="5214942" y="5214950"/>
            <a:ext cx="571504"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2" name="圆角矩形 11"/>
          <p:cNvSpPr/>
          <p:nvPr/>
        </p:nvSpPr>
        <p:spPr bwMode="auto">
          <a:xfrm>
            <a:off x="500034" y="357166"/>
            <a:ext cx="1857388" cy="500066"/>
          </a:xfrm>
          <a:prstGeom prst="roundRect">
            <a:avLst/>
          </a:prstGeom>
          <a:solidFill>
            <a:schemeClr val="tx1"/>
          </a:solidFill>
          <a:ln>
            <a:headEnd/>
            <a:tailEnd type="arrow" w="sm" len="sm"/>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00000"/>
              </a:lnSpc>
            </a:pPr>
            <a:r>
              <a:rPr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微软雅黑" pitchFamily="34" charset="-122"/>
                <a:cs typeface="Consolas" pitchFamily="49" charset="0"/>
              </a:rPr>
              <a:t>补充：红</a:t>
            </a:r>
            <a:r>
              <a:rPr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微软雅黑" pitchFamily="34" charset="-122"/>
                <a:cs typeface="Consolas" pitchFamily="49" charset="0"/>
              </a:rPr>
              <a:t>黑树</a:t>
            </a:r>
            <a:endParaRPr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cs typeface="Consolas" pitchFamily="49" charset="0"/>
            </a:endParaRPr>
          </a:p>
        </p:txBody>
      </p:sp>
      <p:sp>
        <p:nvSpPr>
          <p:cNvPr id="19" name="灯片编号占位符 18"/>
          <p:cNvSpPr>
            <a:spLocks noGrp="1"/>
          </p:cNvSpPr>
          <p:nvPr>
            <p:ph type="sldNum" sz="quarter" idx="12"/>
          </p:nvPr>
        </p:nvSpPr>
        <p:spPr/>
        <p:txBody>
          <a:bodyPr/>
          <a:lstStyle/>
          <a:p>
            <a:fld id="{7AF016A1-9F15-429F-9EFD-84004B73C732}" type="slidenum">
              <a:rPr lang="en-US" altLang="zh-CN" smtClean="0"/>
              <a:pPr/>
              <a:t>81</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57224" y="1071546"/>
            <a:ext cx="1571636" cy="338554"/>
          </a:xfrm>
          <a:prstGeom prst="rect">
            <a:avLst/>
          </a:prstGeom>
          <a:noFill/>
        </p:spPr>
        <p:txBody>
          <a:bodyPr wrap="square" rtlCol="0">
            <a:spAutoFit/>
          </a:bodyPr>
          <a:lstStyle/>
          <a:p>
            <a:pPr algn="l"/>
            <a:r>
              <a:rPr lang="zh-CN" altLang="zh-CN" sz="2000" b="1" smtClean="0">
                <a:solidFill>
                  <a:srgbClr val="0000FF"/>
                </a:solidFill>
                <a:latin typeface="楷体" pitchFamily="49" charset="-122"/>
                <a:ea typeface="楷体" pitchFamily="49" charset="-122"/>
              </a:rPr>
              <a:t>一棵红黑树</a:t>
            </a:r>
            <a:endParaRPr lang="zh-CN" altLang="en-US" sz="2000" b="1" dirty="0" smtClean="0">
              <a:solidFill>
                <a:srgbClr val="0000FF"/>
              </a:solidFill>
              <a:latin typeface="楷体" pitchFamily="49" charset="-122"/>
              <a:ea typeface="楷体" pitchFamily="49" charset="-122"/>
              <a:cs typeface="Times New Roman" pitchFamily="18" charset="0"/>
            </a:endParaRPr>
          </a:p>
        </p:txBody>
      </p:sp>
      <p:sp>
        <p:nvSpPr>
          <p:cNvPr id="3128"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65"/>
          <p:cNvGrpSpPr/>
          <p:nvPr/>
        </p:nvGrpSpPr>
        <p:grpSpPr>
          <a:xfrm>
            <a:off x="1302104" y="1357298"/>
            <a:ext cx="5627350" cy="3712280"/>
            <a:chOff x="1079664" y="1722616"/>
            <a:chExt cx="5627350" cy="3712280"/>
          </a:xfrm>
        </p:grpSpPr>
        <p:sp>
          <p:nvSpPr>
            <p:cNvPr id="3126" name="Oval 54"/>
            <p:cNvSpPr>
              <a:spLocks noChangeArrowheads="1"/>
            </p:cNvSpPr>
            <p:nvPr/>
          </p:nvSpPr>
          <p:spPr bwMode="auto">
            <a:xfrm>
              <a:off x="3918733" y="1722616"/>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12</a:t>
              </a:r>
            </a:p>
          </p:txBody>
        </p:sp>
        <p:sp>
          <p:nvSpPr>
            <p:cNvPr id="3125" name="Oval 53"/>
            <p:cNvSpPr>
              <a:spLocks noChangeArrowheads="1"/>
            </p:cNvSpPr>
            <p:nvPr/>
          </p:nvSpPr>
          <p:spPr bwMode="auto">
            <a:xfrm>
              <a:off x="2273190" y="2657289"/>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5</a:t>
              </a:r>
            </a:p>
          </p:txBody>
        </p:sp>
        <p:sp>
          <p:nvSpPr>
            <p:cNvPr id="3124" name="Oval 52"/>
            <p:cNvSpPr>
              <a:spLocks noChangeArrowheads="1"/>
            </p:cNvSpPr>
            <p:nvPr/>
          </p:nvSpPr>
          <p:spPr bwMode="auto">
            <a:xfrm>
              <a:off x="1338685" y="3270923"/>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3</a:t>
              </a:r>
            </a:p>
          </p:txBody>
        </p:sp>
        <p:sp>
          <p:nvSpPr>
            <p:cNvPr id="3123" name="Oval 51"/>
            <p:cNvSpPr>
              <a:spLocks noChangeArrowheads="1"/>
            </p:cNvSpPr>
            <p:nvPr/>
          </p:nvSpPr>
          <p:spPr bwMode="auto">
            <a:xfrm>
              <a:off x="1744992" y="3850015"/>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4</a:t>
              </a:r>
            </a:p>
          </p:txBody>
        </p:sp>
        <p:sp>
          <p:nvSpPr>
            <p:cNvPr id="3122" name="Oval 50"/>
            <p:cNvSpPr>
              <a:spLocks noChangeArrowheads="1"/>
            </p:cNvSpPr>
            <p:nvPr/>
          </p:nvSpPr>
          <p:spPr bwMode="auto">
            <a:xfrm>
              <a:off x="3370219" y="3271939"/>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10</a:t>
              </a:r>
            </a:p>
          </p:txBody>
        </p:sp>
        <p:sp>
          <p:nvSpPr>
            <p:cNvPr id="3121" name="Oval 49"/>
            <p:cNvSpPr>
              <a:spLocks noChangeArrowheads="1"/>
            </p:cNvSpPr>
            <p:nvPr/>
          </p:nvSpPr>
          <p:spPr bwMode="auto">
            <a:xfrm>
              <a:off x="2728254" y="3850015"/>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7</a:t>
              </a:r>
            </a:p>
          </p:txBody>
        </p:sp>
        <p:sp>
          <p:nvSpPr>
            <p:cNvPr id="3120" name="Oval 48"/>
            <p:cNvSpPr>
              <a:spLocks noChangeArrowheads="1"/>
            </p:cNvSpPr>
            <p:nvPr/>
          </p:nvSpPr>
          <p:spPr bwMode="auto">
            <a:xfrm>
              <a:off x="2425556" y="4530701"/>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6</a:t>
              </a:r>
            </a:p>
          </p:txBody>
        </p:sp>
        <p:sp>
          <p:nvSpPr>
            <p:cNvPr id="3119" name="Oval 47"/>
            <p:cNvSpPr>
              <a:spLocks noChangeArrowheads="1"/>
            </p:cNvSpPr>
            <p:nvPr/>
          </p:nvSpPr>
          <p:spPr bwMode="auto">
            <a:xfrm>
              <a:off x="3085804" y="4530701"/>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8</a:t>
              </a:r>
            </a:p>
          </p:txBody>
        </p:sp>
        <p:sp>
          <p:nvSpPr>
            <p:cNvPr id="3118" name="Oval 46"/>
            <p:cNvSpPr>
              <a:spLocks noChangeArrowheads="1"/>
            </p:cNvSpPr>
            <p:nvPr/>
          </p:nvSpPr>
          <p:spPr bwMode="auto">
            <a:xfrm>
              <a:off x="4081256" y="3850015"/>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11</a:t>
              </a:r>
            </a:p>
          </p:txBody>
        </p:sp>
        <p:sp>
          <p:nvSpPr>
            <p:cNvPr id="3117" name="Oval 45"/>
            <p:cNvSpPr>
              <a:spLocks noChangeArrowheads="1"/>
            </p:cNvSpPr>
            <p:nvPr/>
          </p:nvSpPr>
          <p:spPr bwMode="auto">
            <a:xfrm>
              <a:off x="5584591" y="2576013"/>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15</a:t>
              </a:r>
            </a:p>
          </p:txBody>
        </p:sp>
        <p:sp>
          <p:nvSpPr>
            <p:cNvPr id="3116" name="Oval 44"/>
            <p:cNvSpPr>
              <a:spLocks noChangeArrowheads="1"/>
            </p:cNvSpPr>
            <p:nvPr/>
          </p:nvSpPr>
          <p:spPr bwMode="auto">
            <a:xfrm>
              <a:off x="4995446" y="3271939"/>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13</a:t>
              </a:r>
            </a:p>
          </p:txBody>
        </p:sp>
        <p:sp>
          <p:nvSpPr>
            <p:cNvPr id="3115" name="Oval 43"/>
            <p:cNvSpPr>
              <a:spLocks noChangeArrowheads="1"/>
            </p:cNvSpPr>
            <p:nvPr/>
          </p:nvSpPr>
          <p:spPr bwMode="auto">
            <a:xfrm>
              <a:off x="5432226" y="3850015"/>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14</a:t>
              </a:r>
            </a:p>
          </p:txBody>
        </p:sp>
        <p:sp>
          <p:nvSpPr>
            <p:cNvPr id="3114" name="Oval 42"/>
            <p:cNvSpPr>
              <a:spLocks noChangeArrowheads="1"/>
            </p:cNvSpPr>
            <p:nvPr/>
          </p:nvSpPr>
          <p:spPr bwMode="auto">
            <a:xfrm>
              <a:off x="6254998" y="3271939"/>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cs typeface="Times New Roman" pitchFamily="18" charset="0"/>
                </a:rPr>
                <a:t>17</a:t>
              </a:r>
            </a:p>
          </p:txBody>
        </p:sp>
        <p:sp>
          <p:nvSpPr>
            <p:cNvPr id="3113" name="AutoShape 41"/>
            <p:cNvSpPr>
              <a:spLocks noChangeShapeType="1"/>
            </p:cNvSpPr>
            <p:nvPr/>
          </p:nvSpPr>
          <p:spPr bwMode="auto">
            <a:xfrm flipH="1">
              <a:off x="2567763" y="2017241"/>
              <a:ext cx="1401759" cy="69084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12" name="AutoShape 40"/>
            <p:cNvSpPr>
              <a:spLocks noChangeShapeType="1"/>
            </p:cNvSpPr>
            <p:nvPr/>
          </p:nvSpPr>
          <p:spPr bwMode="auto">
            <a:xfrm>
              <a:off x="4213306" y="2017241"/>
              <a:ext cx="1422074" cy="6095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11" name="AutoShape 39"/>
            <p:cNvSpPr>
              <a:spLocks noChangeShapeType="1"/>
            </p:cNvSpPr>
            <p:nvPr/>
          </p:nvSpPr>
          <p:spPr bwMode="auto">
            <a:xfrm flipH="1">
              <a:off x="1633257" y="2951915"/>
              <a:ext cx="690722" cy="36980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10" name="AutoShape 38"/>
            <p:cNvSpPr>
              <a:spLocks noChangeShapeType="1"/>
            </p:cNvSpPr>
            <p:nvPr/>
          </p:nvSpPr>
          <p:spPr bwMode="auto">
            <a:xfrm>
              <a:off x="1633257" y="3565549"/>
              <a:ext cx="162523" cy="33526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9" name="AutoShape 37"/>
            <p:cNvSpPr>
              <a:spLocks noChangeShapeType="1"/>
            </p:cNvSpPr>
            <p:nvPr/>
          </p:nvSpPr>
          <p:spPr bwMode="auto">
            <a:xfrm flipH="1">
              <a:off x="3022827" y="3566565"/>
              <a:ext cx="398181" cy="33424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8" name="AutoShape 36"/>
            <p:cNvSpPr>
              <a:spLocks noChangeShapeType="1"/>
            </p:cNvSpPr>
            <p:nvPr/>
          </p:nvSpPr>
          <p:spPr bwMode="auto">
            <a:xfrm>
              <a:off x="3664791" y="3566565"/>
              <a:ext cx="467253" cy="33424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7" name="AutoShape 35"/>
            <p:cNvSpPr>
              <a:spLocks noChangeShapeType="1"/>
            </p:cNvSpPr>
            <p:nvPr/>
          </p:nvSpPr>
          <p:spPr bwMode="auto">
            <a:xfrm flipH="1">
              <a:off x="2598236" y="4144640"/>
              <a:ext cx="180807"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6" name="AutoShape 34"/>
            <p:cNvSpPr>
              <a:spLocks noChangeShapeType="1"/>
            </p:cNvSpPr>
            <p:nvPr/>
          </p:nvSpPr>
          <p:spPr bwMode="auto">
            <a:xfrm>
              <a:off x="3022827" y="4144640"/>
              <a:ext cx="235658"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5" name="AutoShape 33"/>
            <p:cNvSpPr>
              <a:spLocks noChangeShapeType="1"/>
            </p:cNvSpPr>
            <p:nvPr/>
          </p:nvSpPr>
          <p:spPr bwMode="auto">
            <a:xfrm flipH="1">
              <a:off x="5290019" y="2870639"/>
              <a:ext cx="345361" cy="45209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4" name="AutoShape 32"/>
            <p:cNvSpPr>
              <a:spLocks noChangeShapeType="1"/>
            </p:cNvSpPr>
            <p:nvPr/>
          </p:nvSpPr>
          <p:spPr bwMode="auto">
            <a:xfrm>
              <a:off x="5879164" y="2870639"/>
              <a:ext cx="426622" cy="45209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3" name="AutoShape 31"/>
            <p:cNvSpPr>
              <a:spLocks noChangeShapeType="1"/>
            </p:cNvSpPr>
            <p:nvPr/>
          </p:nvSpPr>
          <p:spPr bwMode="auto">
            <a:xfrm>
              <a:off x="5290019" y="3566565"/>
              <a:ext cx="192996" cy="33424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2" name="AutoShape 30"/>
            <p:cNvSpPr>
              <a:spLocks noChangeShapeType="1"/>
            </p:cNvSpPr>
            <p:nvPr/>
          </p:nvSpPr>
          <p:spPr bwMode="auto">
            <a:xfrm>
              <a:off x="2567763" y="2951915"/>
              <a:ext cx="853244" cy="37082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1" name="Rectangle 29"/>
            <p:cNvSpPr>
              <a:spLocks noChangeArrowheads="1"/>
            </p:cNvSpPr>
            <p:nvPr/>
          </p:nvSpPr>
          <p:spPr bwMode="auto">
            <a:xfrm>
              <a:off x="1079664"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100" name="Rectangle 28"/>
            <p:cNvSpPr>
              <a:spLocks noChangeArrowheads="1"/>
            </p:cNvSpPr>
            <p:nvPr/>
          </p:nvSpPr>
          <p:spPr bwMode="auto">
            <a:xfrm>
              <a:off x="1648494"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9" name="Rectangle 27"/>
            <p:cNvSpPr>
              <a:spLocks noChangeArrowheads="1"/>
            </p:cNvSpPr>
            <p:nvPr/>
          </p:nvSpPr>
          <p:spPr bwMode="auto">
            <a:xfrm>
              <a:off x="2044643"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8" name="Rectangle 26"/>
            <p:cNvSpPr>
              <a:spLocks noChangeArrowheads="1"/>
            </p:cNvSpPr>
            <p:nvPr/>
          </p:nvSpPr>
          <p:spPr bwMode="auto">
            <a:xfrm>
              <a:off x="2339215"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7" name="Rectangle 25"/>
            <p:cNvSpPr>
              <a:spLocks noChangeArrowheads="1"/>
            </p:cNvSpPr>
            <p:nvPr/>
          </p:nvSpPr>
          <p:spPr bwMode="auto">
            <a:xfrm>
              <a:off x="2715049"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6" name="Rectangle 24"/>
            <p:cNvSpPr>
              <a:spLocks noChangeArrowheads="1"/>
            </p:cNvSpPr>
            <p:nvPr/>
          </p:nvSpPr>
          <p:spPr bwMode="auto">
            <a:xfrm>
              <a:off x="3009622"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5" name="Rectangle 23"/>
            <p:cNvSpPr>
              <a:spLocks noChangeArrowheads="1"/>
            </p:cNvSpPr>
            <p:nvPr/>
          </p:nvSpPr>
          <p:spPr bwMode="auto">
            <a:xfrm>
              <a:off x="3375298"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4" name="Rectangle 22"/>
            <p:cNvSpPr>
              <a:spLocks noChangeArrowheads="1"/>
            </p:cNvSpPr>
            <p:nvPr/>
          </p:nvSpPr>
          <p:spPr bwMode="auto">
            <a:xfrm>
              <a:off x="4005073"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3" name="Rectangle 21"/>
            <p:cNvSpPr>
              <a:spLocks noChangeArrowheads="1"/>
            </p:cNvSpPr>
            <p:nvPr/>
          </p:nvSpPr>
          <p:spPr bwMode="auto">
            <a:xfrm>
              <a:off x="4370750"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2" name="Rectangle 20"/>
            <p:cNvSpPr>
              <a:spLocks noChangeArrowheads="1"/>
            </p:cNvSpPr>
            <p:nvPr/>
          </p:nvSpPr>
          <p:spPr bwMode="auto">
            <a:xfrm>
              <a:off x="5335728"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1" name="Rectangle 19"/>
            <p:cNvSpPr>
              <a:spLocks noChangeArrowheads="1"/>
            </p:cNvSpPr>
            <p:nvPr/>
          </p:nvSpPr>
          <p:spPr bwMode="auto">
            <a:xfrm>
              <a:off x="5721720"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0" name="Rectangle 18"/>
            <p:cNvSpPr>
              <a:spLocks noChangeArrowheads="1"/>
            </p:cNvSpPr>
            <p:nvPr/>
          </p:nvSpPr>
          <p:spPr bwMode="auto">
            <a:xfrm>
              <a:off x="6188973"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89" name="Rectangle 17"/>
            <p:cNvSpPr>
              <a:spLocks noChangeArrowheads="1"/>
            </p:cNvSpPr>
            <p:nvPr/>
          </p:nvSpPr>
          <p:spPr bwMode="auto">
            <a:xfrm>
              <a:off x="6554649"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88" name="Rectangle 16"/>
            <p:cNvSpPr>
              <a:spLocks noChangeArrowheads="1"/>
            </p:cNvSpPr>
            <p:nvPr/>
          </p:nvSpPr>
          <p:spPr bwMode="auto">
            <a:xfrm>
              <a:off x="4756741"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87" name="AutoShape 15"/>
            <p:cNvSpPr>
              <a:spLocks noChangeShapeType="1"/>
            </p:cNvSpPr>
            <p:nvPr/>
          </p:nvSpPr>
          <p:spPr bwMode="auto">
            <a:xfrm flipH="1">
              <a:off x="1155847" y="3565549"/>
              <a:ext cx="233626" cy="28446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6" name="AutoShape 14"/>
            <p:cNvSpPr>
              <a:spLocks noChangeShapeType="1"/>
            </p:cNvSpPr>
            <p:nvPr/>
          </p:nvSpPr>
          <p:spPr bwMode="auto">
            <a:xfrm flipH="1">
              <a:off x="1724676"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5" name="AutoShape 13"/>
            <p:cNvSpPr>
              <a:spLocks noChangeShapeType="1"/>
            </p:cNvSpPr>
            <p:nvPr/>
          </p:nvSpPr>
          <p:spPr bwMode="auto">
            <a:xfrm>
              <a:off x="2039564" y="4144640"/>
              <a:ext cx="81261"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4" name="AutoShape 12"/>
            <p:cNvSpPr>
              <a:spLocks noChangeShapeType="1"/>
            </p:cNvSpPr>
            <p:nvPr/>
          </p:nvSpPr>
          <p:spPr bwMode="auto">
            <a:xfrm flipH="1">
              <a:off x="2415398" y="4825326"/>
              <a:ext cx="60946"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3" name="AutoShape 11"/>
            <p:cNvSpPr>
              <a:spLocks noChangeShapeType="1"/>
            </p:cNvSpPr>
            <p:nvPr/>
          </p:nvSpPr>
          <p:spPr bwMode="auto">
            <a:xfrm>
              <a:off x="2720128" y="4825326"/>
              <a:ext cx="71104"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2" name="AutoShape 10"/>
            <p:cNvSpPr>
              <a:spLocks noChangeShapeType="1"/>
            </p:cNvSpPr>
            <p:nvPr/>
          </p:nvSpPr>
          <p:spPr bwMode="auto">
            <a:xfrm flipH="1">
              <a:off x="3085804" y="4825326"/>
              <a:ext cx="50788"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1" name="AutoShape 9"/>
            <p:cNvSpPr>
              <a:spLocks noChangeShapeType="1"/>
            </p:cNvSpPr>
            <p:nvPr/>
          </p:nvSpPr>
          <p:spPr bwMode="auto">
            <a:xfrm>
              <a:off x="3380377" y="4825326"/>
              <a:ext cx="71104"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0" name="AutoShape 8"/>
            <p:cNvSpPr>
              <a:spLocks noChangeShapeType="1"/>
            </p:cNvSpPr>
            <p:nvPr/>
          </p:nvSpPr>
          <p:spPr bwMode="auto">
            <a:xfrm flipH="1">
              <a:off x="4081256" y="4144640"/>
              <a:ext cx="50788"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9" name="AutoShape 7"/>
            <p:cNvSpPr>
              <a:spLocks noChangeShapeType="1"/>
            </p:cNvSpPr>
            <p:nvPr/>
          </p:nvSpPr>
          <p:spPr bwMode="auto">
            <a:xfrm>
              <a:off x="4375828"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8" name="AutoShape 6"/>
            <p:cNvSpPr>
              <a:spLocks noChangeShapeType="1"/>
            </p:cNvSpPr>
            <p:nvPr/>
          </p:nvSpPr>
          <p:spPr bwMode="auto">
            <a:xfrm flipH="1">
              <a:off x="4832924" y="3566565"/>
              <a:ext cx="213311" cy="28345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7" name="AutoShape 5"/>
            <p:cNvSpPr>
              <a:spLocks noChangeShapeType="1"/>
            </p:cNvSpPr>
            <p:nvPr/>
          </p:nvSpPr>
          <p:spPr bwMode="auto">
            <a:xfrm flipH="1">
              <a:off x="5411911"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6" name="AutoShape 4"/>
            <p:cNvSpPr>
              <a:spLocks noChangeShapeType="1"/>
            </p:cNvSpPr>
            <p:nvPr/>
          </p:nvSpPr>
          <p:spPr bwMode="auto">
            <a:xfrm>
              <a:off x="5726799"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5" name="AutoShape 3"/>
            <p:cNvSpPr>
              <a:spLocks noChangeShapeType="1"/>
            </p:cNvSpPr>
            <p:nvPr/>
          </p:nvSpPr>
          <p:spPr bwMode="auto">
            <a:xfrm flipH="1">
              <a:off x="6265155" y="3566565"/>
              <a:ext cx="40631" cy="28345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4" name="AutoShape 2"/>
            <p:cNvSpPr>
              <a:spLocks noChangeShapeType="1"/>
            </p:cNvSpPr>
            <p:nvPr/>
          </p:nvSpPr>
          <p:spPr bwMode="auto">
            <a:xfrm>
              <a:off x="6549570" y="3566565"/>
              <a:ext cx="81261" cy="28345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grpSp>
      <p:sp>
        <p:nvSpPr>
          <p:cNvPr id="65" name="灯片编号占位符 64"/>
          <p:cNvSpPr>
            <a:spLocks noGrp="1"/>
          </p:cNvSpPr>
          <p:nvPr>
            <p:ph type="sldNum" sz="quarter" idx="12"/>
          </p:nvPr>
        </p:nvSpPr>
        <p:spPr/>
        <p:txBody>
          <a:bodyPr/>
          <a:lstStyle/>
          <a:p>
            <a:fld id="{7AF016A1-9F15-429F-9EFD-84004B73C732}" type="slidenum">
              <a:rPr lang="en-US" altLang="zh-CN" smtClean="0"/>
              <a:pPr/>
              <a:t>82</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428736"/>
            <a:ext cx="8143932" cy="1015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b="1" smtClean="0">
                <a:solidFill>
                  <a:srgbClr val="0000FF"/>
                </a:solidFill>
                <a:latin typeface="Consolas" pitchFamily="49" charset="0"/>
                <a:ea typeface="仿宋" pitchFamily="49" charset="-122"/>
                <a:cs typeface="Consolas" pitchFamily="49" charset="0"/>
              </a:rPr>
              <a:t>第</a:t>
            </a:r>
            <a:r>
              <a:rPr lang="en-US" altLang="zh-CN" sz="2000" b="1" smtClean="0">
                <a:solidFill>
                  <a:srgbClr val="0000FF"/>
                </a:solidFill>
                <a:latin typeface="Consolas" pitchFamily="49" charset="0"/>
                <a:ea typeface="仿宋" pitchFamily="49" charset="-122"/>
                <a:cs typeface="Consolas" pitchFamily="49" charset="0"/>
              </a:rPr>
              <a:t>4</a:t>
            </a:r>
            <a:r>
              <a:rPr lang="zh-CN" altLang="zh-CN" sz="2000" b="1" smtClean="0">
                <a:solidFill>
                  <a:srgbClr val="0000FF"/>
                </a:solidFill>
                <a:latin typeface="Consolas" pitchFamily="49" charset="0"/>
                <a:ea typeface="仿宋" pitchFamily="49" charset="-122"/>
                <a:cs typeface="Consolas" pitchFamily="49" charset="0"/>
              </a:rPr>
              <a:t>条性质</a:t>
            </a:r>
            <a:r>
              <a:rPr lang="zh-CN" altLang="en-US" sz="2000" b="1" smtClean="0">
                <a:solidFill>
                  <a:srgbClr val="0000FF"/>
                </a:solidFill>
                <a:latin typeface="Consolas" pitchFamily="49" charset="0"/>
                <a:ea typeface="仿宋" pitchFamily="49" charset="-122"/>
                <a:cs typeface="Consolas" pitchFamily="49" charset="0"/>
              </a:rPr>
              <a:t>（</a:t>
            </a:r>
            <a:r>
              <a:rPr lang="zh-CN" altLang="zh-CN" sz="2000" b="1" smtClean="0">
                <a:solidFill>
                  <a:srgbClr val="0000FF"/>
                </a:solidFill>
                <a:latin typeface="Consolas" pitchFamily="49" charset="0"/>
                <a:ea typeface="仿宋" pitchFamily="49" charset="-122"/>
                <a:cs typeface="Consolas" pitchFamily="49" charset="0"/>
              </a:rPr>
              <a:t>如果一个结点是红色，则它的所有孩子结点为黑色</a:t>
            </a:r>
            <a:r>
              <a:rPr lang="zh-CN" altLang="en-US" sz="2000" b="1" smtClean="0">
                <a:solidFill>
                  <a:srgbClr val="0000FF"/>
                </a:solidFill>
                <a:latin typeface="Consolas" pitchFamily="49" charset="0"/>
                <a:ea typeface="仿宋" pitchFamily="49" charset="-122"/>
                <a:cs typeface="Consolas" pitchFamily="49" charset="0"/>
              </a:rPr>
              <a:t>）</a:t>
            </a:r>
            <a:r>
              <a:rPr lang="en-US" altLang="zh-CN" sz="2000" smtClean="0">
                <a:latin typeface="Consolas" pitchFamily="49" charset="0"/>
                <a:cs typeface="Consolas" pitchFamily="49" charset="0"/>
                <a:sym typeface="Wingdings"/>
              </a:rPr>
              <a:t>  </a:t>
            </a:r>
            <a:r>
              <a:rPr lang="zh-CN" altLang="zh-CN" sz="2000" b="1" smtClean="0">
                <a:solidFill>
                  <a:srgbClr val="0000FF"/>
                </a:solidFill>
                <a:latin typeface="Consolas" pitchFamily="49" charset="0"/>
                <a:ea typeface="仿宋" pitchFamily="49" charset="-122"/>
                <a:cs typeface="Consolas" pitchFamily="49" charset="0"/>
              </a:rPr>
              <a:t>任何一条路径上不能有两个相邻的红色结点，这样最短的可能路径均由黑色结点构成，最长的可能路径由交替的红色和黑色结点构成</a:t>
            </a:r>
            <a:r>
              <a:rPr lang="zh-CN" altLang="en-US" sz="2000" b="1" smtClean="0">
                <a:solidFill>
                  <a:srgbClr val="0000FF"/>
                </a:solidFill>
                <a:latin typeface="Consolas" pitchFamily="49" charset="0"/>
                <a:ea typeface="仿宋" pitchFamily="49" charset="-122"/>
                <a:cs typeface="Consolas" pitchFamily="49" charset="0"/>
              </a:rPr>
              <a:t>。</a:t>
            </a:r>
            <a:endParaRPr lang="en-US" altLang="zh-CN" sz="2000" b="1"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928662" y="357166"/>
            <a:ext cx="6000792" cy="40011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b="1" smtClean="0">
                <a:solidFill>
                  <a:srgbClr val="FF0000"/>
                </a:solidFill>
                <a:latin typeface="Consolas" pitchFamily="49" charset="0"/>
                <a:ea typeface="楷体" pitchFamily="49" charset="-122"/>
                <a:cs typeface="Consolas" pitchFamily="49" charset="0"/>
              </a:rPr>
              <a:t>红黑树</a:t>
            </a:r>
            <a:r>
              <a:rPr lang="zh-CN" altLang="en-US" sz="2000" b="1" smtClean="0">
                <a:solidFill>
                  <a:srgbClr val="FF0000"/>
                </a:solidFill>
                <a:latin typeface="Consolas" pitchFamily="49" charset="0"/>
                <a:ea typeface="楷体" pitchFamily="49" charset="-122"/>
                <a:cs typeface="Consolas" pitchFamily="49" charset="0"/>
              </a:rPr>
              <a:t>是一种弱平衡二叉树，查找性能为</a:t>
            </a:r>
            <a:r>
              <a:rPr lang="en-US" altLang="zh-CN" sz="2000" b="1" smtClean="0">
                <a:solidFill>
                  <a:srgbClr val="FF0000"/>
                </a:solidFill>
                <a:latin typeface="Consolas" pitchFamily="49" charset="0"/>
                <a:ea typeface="楷体" pitchFamily="49" charset="-122"/>
                <a:cs typeface="Consolas" pitchFamily="49" charset="0"/>
              </a:rPr>
              <a:t>O(log</a:t>
            </a:r>
            <a:r>
              <a:rPr lang="en-US" altLang="zh-CN" sz="2000" b="1" baseline="-25000" smtClean="0">
                <a:solidFill>
                  <a:srgbClr val="FF0000"/>
                </a:solidFill>
                <a:latin typeface="Consolas" pitchFamily="49" charset="0"/>
                <a:ea typeface="楷体" pitchFamily="49" charset="-122"/>
                <a:cs typeface="Consolas" pitchFamily="49" charset="0"/>
              </a:rPr>
              <a:t>2</a:t>
            </a:r>
            <a:r>
              <a:rPr lang="en-US" altLang="zh-CN" sz="2000" b="1" i="1" smtClean="0">
                <a:solidFill>
                  <a:srgbClr val="FF0000"/>
                </a:solidFill>
                <a:latin typeface="Consolas" pitchFamily="49" charset="0"/>
                <a:ea typeface="楷体" pitchFamily="49" charset="-122"/>
                <a:cs typeface="Consolas" pitchFamily="49" charset="0"/>
              </a:rPr>
              <a:t>n</a:t>
            </a:r>
            <a:r>
              <a:rPr lang="en-US" altLang="zh-CN" sz="2000" b="1" smtClean="0">
                <a:solidFill>
                  <a:srgbClr val="FF0000"/>
                </a:solidFill>
                <a:latin typeface="Consolas" pitchFamily="49" charset="0"/>
                <a:ea typeface="楷体" pitchFamily="49" charset="-122"/>
                <a:cs typeface="Consolas" pitchFamily="49" charset="0"/>
              </a:rPr>
              <a:t>)</a:t>
            </a:r>
            <a:endParaRPr lang="zh-CN" altLang="en-US" sz="2000" b="1" smtClean="0">
              <a:solidFill>
                <a:srgbClr val="FF0000"/>
              </a:solidFill>
              <a:latin typeface="Consolas" pitchFamily="49" charset="0"/>
              <a:ea typeface="楷体" pitchFamily="49" charset="-122"/>
              <a:cs typeface="Consolas" pitchFamily="49" charset="0"/>
            </a:endParaRPr>
          </a:p>
        </p:txBody>
      </p:sp>
      <p:sp>
        <p:nvSpPr>
          <p:cNvPr id="5" name="下箭头 4"/>
          <p:cNvSpPr/>
          <p:nvPr/>
        </p:nvSpPr>
        <p:spPr>
          <a:xfrm>
            <a:off x="3857620" y="400050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 name="TextBox 5"/>
          <p:cNvSpPr txBox="1"/>
          <p:nvPr/>
        </p:nvSpPr>
        <p:spPr>
          <a:xfrm>
            <a:off x="571472" y="3078304"/>
            <a:ext cx="8143932" cy="7078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b="1" smtClean="0">
                <a:solidFill>
                  <a:srgbClr val="0000FF"/>
                </a:solidFill>
                <a:latin typeface="Consolas" pitchFamily="49" charset="0"/>
                <a:ea typeface="仿宋" pitchFamily="49" charset="-122"/>
                <a:cs typeface="Consolas" pitchFamily="49" charset="0"/>
              </a:rPr>
              <a:t>第</a:t>
            </a:r>
            <a:r>
              <a:rPr lang="en-US" altLang="zh-CN" sz="2000" b="1" smtClean="0">
                <a:solidFill>
                  <a:srgbClr val="0000FF"/>
                </a:solidFill>
                <a:latin typeface="Consolas" pitchFamily="49" charset="0"/>
                <a:ea typeface="仿宋" pitchFamily="49" charset="-122"/>
                <a:cs typeface="Consolas" pitchFamily="49" charset="0"/>
              </a:rPr>
              <a:t>5</a:t>
            </a:r>
            <a:r>
              <a:rPr lang="zh-CN" altLang="zh-CN" sz="2000" b="1" smtClean="0">
                <a:solidFill>
                  <a:srgbClr val="0000FF"/>
                </a:solidFill>
                <a:latin typeface="Consolas" pitchFamily="49" charset="0"/>
                <a:ea typeface="仿宋" pitchFamily="49" charset="-122"/>
                <a:cs typeface="Consolas" pitchFamily="49" charset="0"/>
              </a:rPr>
              <a:t>条性质</a:t>
            </a:r>
            <a:r>
              <a:rPr lang="zh-CN" altLang="en-US" sz="2000" b="1" smtClean="0">
                <a:solidFill>
                  <a:srgbClr val="0000FF"/>
                </a:solidFill>
                <a:latin typeface="Consolas" pitchFamily="49" charset="0"/>
                <a:ea typeface="仿宋" pitchFamily="49" charset="-122"/>
                <a:cs typeface="Consolas" pitchFamily="49" charset="0"/>
              </a:rPr>
              <a:t>（</a:t>
            </a:r>
            <a:r>
              <a:rPr lang="zh-CN" altLang="zh-CN" sz="2000" b="1" smtClean="0">
                <a:solidFill>
                  <a:srgbClr val="0000FF"/>
                </a:solidFill>
                <a:latin typeface="Consolas" pitchFamily="49" charset="0"/>
                <a:ea typeface="仿宋" pitchFamily="49" charset="-122"/>
                <a:cs typeface="Consolas" pitchFamily="49" charset="0"/>
              </a:rPr>
              <a:t>从</a:t>
            </a:r>
            <a:r>
              <a:rPr lang="zh-CN" altLang="en-US" sz="2000" b="1" smtClean="0">
                <a:solidFill>
                  <a:srgbClr val="0000FF"/>
                </a:solidFill>
                <a:latin typeface="Consolas" pitchFamily="49" charset="0"/>
                <a:ea typeface="仿宋" pitchFamily="49" charset="-122"/>
                <a:cs typeface="Consolas" pitchFamily="49" charset="0"/>
              </a:rPr>
              <a:t>每个</a:t>
            </a:r>
            <a:r>
              <a:rPr lang="zh-CN" altLang="zh-CN" sz="2000" b="1" smtClean="0">
                <a:solidFill>
                  <a:srgbClr val="0000FF"/>
                </a:solidFill>
                <a:latin typeface="Consolas" pitchFamily="49" charset="0"/>
                <a:ea typeface="仿宋" pitchFamily="49" charset="-122"/>
                <a:cs typeface="Consolas" pitchFamily="49" charset="0"/>
              </a:rPr>
              <a:t>结点出发的所有路径上包含相同个数的黑色结点</a:t>
            </a:r>
            <a:r>
              <a:rPr lang="zh-CN" altLang="en-US" sz="2000" b="1" smtClean="0">
                <a:solidFill>
                  <a:srgbClr val="0000FF"/>
                </a:solidFill>
                <a:latin typeface="Consolas" pitchFamily="49" charset="0"/>
                <a:ea typeface="仿宋" pitchFamily="49" charset="-122"/>
                <a:cs typeface="Consolas" pitchFamily="49" charset="0"/>
              </a:rPr>
              <a:t>）</a:t>
            </a:r>
            <a:r>
              <a:rPr lang="en-US" altLang="zh-CN" sz="2000" b="1" smtClean="0">
                <a:solidFill>
                  <a:srgbClr val="0000FF"/>
                </a:solidFill>
                <a:latin typeface="Consolas" pitchFamily="49" charset="0"/>
                <a:ea typeface="仿宋" pitchFamily="49" charset="-122"/>
                <a:cs typeface="Consolas" pitchFamily="49" charset="0"/>
                <a:sym typeface="Wingdings"/>
              </a:rPr>
              <a:t> </a:t>
            </a:r>
            <a:r>
              <a:rPr lang="en-US" altLang="zh-CN" sz="2000" b="1" smtClean="0">
                <a:solidFill>
                  <a:schemeClr val="tx1"/>
                </a:solidFill>
                <a:latin typeface="Consolas" pitchFamily="49" charset="0"/>
                <a:ea typeface="仿宋" pitchFamily="49" charset="-122"/>
                <a:cs typeface="Consolas" pitchFamily="49" charset="0"/>
                <a:sym typeface="Wingdings"/>
              </a:rPr>
              <a:t></a:t>
            </a:r>
            <a:r>
              <a:rPr lang="en-US" altLang="zh-CN" sz="2000" b="1" smtClean="0">
                <a:solidFill>
                  <a:srgbClr val="0000FF"/>
                </a:solidFill>
                <a:latin typeface="Consolas" pitchFamily="49" charset="0"/>
                <a:ea typeface="仿宋" pitchFamily="49" charset="-122"/>
                <a:cs typeface="Consolas" pitchFamily="49" charset="0"/>
                <a:sym typeface="Wingdings"/>
              </a:rPr>
              <a:t> </a:t>
            </a:r>
            <a:r>
              <a:rPr lang="zh-CN" altLang="zh-CN" sz="2000" b="1" smtClean="0">
                <a:solidFill>
                  <a:srgbClr val="0000FF"/>
                </a:solidFill>
                <a:latin typeface="Consolas" pitchFamily="49" charset="0"/>
                <a:ea typeface="仿宋" pitchFamily="49" charset="-122"/>
                <a:cs typeface="Consolas" pitchFamily="49" charset="0"/>
              </a:rPr>
              <a:t>所有最长的路径都有相同个数的黑色结点</a:t>
            </a:r>
            <a:r>
              <a:rPr lang="zh-CN" altLang="en-US" sz="2000" b="1" smtClean="0">
                <a:solidFill>
                  <a:srgbClr val="0000FF"/>
                </a:solidFill>
                <a:latin typeface="Consolas" pitchFamily="49" charset="0"/>
                <a:ea typeface="仿宋" pitchFamily="49" charset="-122"/>
                <a:cs typeface="Consolas" pitchFamily="49" charset="0"/>
              </a:rPr>
              <a:t>。</a:t>
            </a:r>
            <a:endParaRPr lang="en-US" altLang="zh-CN" sz="2000" b="1"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786182" y="2500306"/>
            <a:ext cx="500066" cy="523220"/>
          </a:xfrm>
          <a:prstGeom prst="rect">
            <a:avLst/>
          </a:prstGeom>
          <a:noFill/>
        </p:spPr>
        <p:txBody>
          <a:bodyPr wrap="square" rtlCol="0">
            <a:spAutoFit/>
          </a:bodyPr>
          <a:lstStyle/>
          <a:p>
            <a:pPr algn="l"/>
            <a:r>
              <a:rPr lang="en-US" altLang="zh-CN" b="1" smtClean="0">
                <a:solidFill>
                  <a:srgbClr val="0000FF"/>
                </a:solidFill>
                <a:latin typeface="Consolas" pitchFamily="49" charset="0"/>
                <a:ea typeface="楷体" pitchFamily="49" charset="-122"/>
                <a:cs typeface="Consolas" pitchFamily="49" charset="0"/>
              </a:rPr>
              <a:t>+</a:t>
            </a:r>
            <a:endParaRPr lang="zh-CN" altLang="en-US" b="1" smtClean="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71472" y="4572008"/>
            <a:ext cx="8358246" cy="1218383"/>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44000" tIns="108000" bIns="108000" rtlCol="0">
            <a:spAutoFit/>
          </a:bodyPr>
          <a:lstStyle/>
          <a:p>
            <a:pPr marL="457200" indent="-457200" algn="l">
              <a:lnSpc>
                <a:spcPct val="100000"/>
              </a:lnSpc>
              <a:spcBef>
                <a:spcPts val="600"/>
              </a:spcBef>
              <a:buBlip>
                <a:blip r:embed="rId3"/>
              </a:buBlip>
            </a:pPr>
            <a:r>
              <a:rPr lang="zh-CN" altLang="zh-CN" sz="2000" b="1" smtClean="0">
                <a:solidFill>
                  <a:srgbClr val="0000FF"/>
                </a:solidFill>
                <a:latin typeface="Consolas" pitchFamily="49" charset="0"/>
                <a:ea typeface="楷体" pitchFamily="49" charset="-122"/>
                <a:cs typeface="Consolas" pitchFamily="49" charset="0"/>
              </a:rPr>
              <a:t>从根结点到叶子结点的最长路径的长度不大于最短路径长度的两倍。</a:t>
            </a:r>
            <a:endParaRPr lang="en-US" altLang="zh-CN" sz="2000" b="1" smtClean="0">
              <a:solidFill>
                <a:srgbClr val="0000FF"/>
              </a:solidFill>
              <a:latin typeface="Consolas" pitchFamily="49" charset="0"/>
              <a:ea typeface="楷体" pitchFamily="49" charset="-122"/>
              <a:cs typeface="Consolas" pitchFamily="49" charset="0"/>
            </a:endParaRPr>
          </a:p>
          <a:p>
            <a:pPr marL="457200" indent="-457200" algn="l">
              <a:lnSpc>
                <a:spcPct val="100000"/>
              </a:lnSpc>
              <a:spcBef>
                <a:spcPts val="600"/>
              </a:spcBef>
              <a:buBlip>
                <a:blip r:embed="rId3"/>
              </a:buBlip>
            </a:pPr>
            <a:r>
              <a:rPr lang="zh-CN" altLang="zh-CN" sz="2000" b="1" smtClean="0">
                <a:solidFill>
                  <a:srgbClr val="0000FF"/>
                </a:solidFill>
                <a:latin typeface="Consolas" pitchFamily="49" charset="0"/>
                <a:ea typeface="楷体" pitchFamily="49" charset="-122"/>
                <a:cs typeface="Consolas" pitchFamily="49" charset="0"/>
              </a:rPr>
              <a:t>含</a:t>
            </a:r>
            <a:r>
              <a:rPr lang="en-US" altLang="zh-CN" sz="2000" b="1" i="1" smtClean="0">
                <a:solidFill>
                  <a:srgbClr val="0000FF"/>
                </a:solidFill>
                <a:latin typeface="Consolas" pitchFamily="49" charset="0"/>
                <a:ea typeface="楷体" pitchFamily="49" charset="-122"/>
                <a:cs typeface="Consolas" pitchFamily="49" charset="0"/>
              </a:rPr>
              <a:t>n</a:t>
            </a:r>
            <a:r>
              <a:rPr lang="zh-CN" altLang="zh-CN" sz="2000" b="1" smtClean="0">
                <a:solidFill>
                  <a:srgbClr val="0000FF"/>
                </a:solidFill>
                <a:latin typeface="Consolas" pitchFamily="49" charset="0"/>
                <a:ea typeface="楷体" pitchFamily="49" charset="-122"/>
                <a:cs typeface="Consolas" pitchFamily="49" charset="0"/>
              </a:rPr>
              <a:t>个结点的红黑树的高度至多为</a:t>
            </a:r>
            <a:r>
              <a:rPr lang="en-US" altLang="zh-CN" sz="2000" b="1" smtClean="0">
                <a:solidFill>
                  <a:srgbClr val="0000FF"/>
                </a:solidFill>
                <a:latin typeface="Consolas" pitchFamily="49" charset="0"/>
                <a:ea typeface="楷体" pitchFamily="49" charset="-122"/>
                <a:cs typeface="Consolas" pitchFamily="49" charset="0"/>
              </a:rPr>
              <a:t>2log</a:t>
            </a:r>
            <a:r>
              <a:rPr lang="en-US" altLang="zh-CN" sz="2000" b="1" baseline="-25000" smtClean="0">
                <a:solidFill>
                  <a:srgbClr val="0000FF"/>
                </a:solidFill>
                <a:latin typeface="Consolas" pitchFamily="49" charset="0"/>
                <a:ea typeface="楷体" pitchFamily="49" charset="-122"/>
                <a:cs typeface="Consolas" pitchFamily="49" charset="0"/>
              </a:rPr>
              <a:t>2</a:t>
            </a:r>
            <a:r>
              <a:rPr lang="en-US" altLang="zh-CN" sz="2000" b="1" smtClean="0">
                <a:solidFill>
                  <a:srgbClr val="0000FF"/>
                </a:solidFill>
                <a:latin typeface="Consolas" pitchFamily="49" charset="0"/>
                <a:ea typeface="楷体" pitchFamily="49" charset="-122"/>
                <a:cs typeface="Consolas" pitchFamily="49" charset="0"/>
              </a:rPr>
              <a:t>(</a:t>
            </a:r>
            <a:r>
              <a:rPr lang="en-US" altLang="zh-CN" sz="2000" b="1" i="1" smtClean="0">
                <a:solidFill>
                  <a:srgbClr val="0000FF"/>
                </a:solidFill>
                <a:latin typeface="Consolas" pitchFamily="49" charset="0"/>
                <a:ea typeface="楷体" pitchFamily="49" charset="-122"/>
                <a:cs typeface="Consolas" pitchFamily="49" charset="0"/>
              </a:rPr>
              <a:t>n</a:t>
            </a:r>
            <a:r>
              <a:rPr lang="en-US" altLang="zh-CN" sz="2000" b="1" smtClean="0">
                <a:solidFill>
                  <a:srgbClr val="0000FF"/>
                </a:solidFill>
                <a:latin typeface="Consolas" pitchFamily="49" charset="0"/>
                <a:ea typeface="楷体" pitchFamily="49" charset="-122"/>
                <a:cs typeface="Consolas" pitchFamily="49" charset="0"/>
              </a:rPr>
              <a:t>+1)</a:t>
            </a:r>
            <a:r>
              <a:rPr lang="zh-CN" altLang="zh-CN" sz="2000" b="1" smtClean="0">
                <a:solidFill>
                  <a:srgbClr val="0000FF"/>
                </a:solidFill>
                <a:latin typeface="Consolas" pitchFamily="49" charset="0"/>
                <a:ea typeface="楷体" pitchFamily="49" charset="-122"/>
                <a:cs typeface="Consolas" pitchFamily="49" charset="0"/>
              </a:rPr>
              <a:t>，因此红黑树查找算法的平均时间复杂度为</a:t>
            </a:r>
            <a:r>
              <a:rPr lang="en-US" altLang="zh-CN" sz="2000" b="1" smtClean="0">
                <a:solidFill>
                  <a:srgbClr val="0000FF"/>
                </a:solidFill>
                <a:latin typeface="Consolas" pitchFamily="49" charset="0"/>
                <a:ea typeface="楷体" pitchFamily="49" charset="-122"/>
                <a:cs typeface="Consolas" pitchFamily="49" charset="0"/>
              </a:rPr>
              <a:t>O(log</a:t>
            </a:r>
            <a:r>
              <a:rPr lang="en-US" altLang="zh-CN" sz="2000" b="1" baseline="-25000" smtClean="0">
                <a:solidFill>
                  <a:srgbClr val="0000FF"/>
                </a:solidFill>
                <a:latin typeface="Consolas" pitchFamily="49" charset="0"/>
                <a:ea typeface="楷体" pitchFamily="49" charset="-122"/>
                <a:cs typeface="Consolas" pitchFamily="49" charset="0"/>
              </a:rPr>
              <a:t>2</a:t>
            </a:r>
            <a:r>
              <a:rPr lang="en-US" altLang="zh-CN" sz="2000" b="1" i="1" smtClean="0">
                <a:solidFill>
                  <a:srgbClr val="0000FF"/>
                </a:solidFill>
                <a:latin typeface="Consolas" pitchFamily="49" charset="0"/>
                <a:ea typeface="楷体" pitchFamily="49" charset="-122"/>
                <a:cs typeface="Consolas" pitchFamily="49" charset="0"/>
              </a:rPr>
              <a:t>n</a:t>
            </a:r>
            <a:r>
              <a:rPr lang="en-US" altLang="zh-CN" sz="2000" b="1" smtClean="0">
                <a:solidFill>
                  <a:srgbClr val="0000FF"/>
                </a:solidFill>
                <a:latin typeface="Consolas" pitchFamily="49" charset="0"/>
                <a:ea typeface="楷体" pitchFamily="49" charset="-122"/>
                <a:cs typeface="Consolas" pitchFamily="49" charset="0"/>
              </a:rPr>
              <a:t>)</a:t>
            </a:r>
            <a:r>
              <a:rPr lang="zh-CN" altLang="zh-CN" sz="2000" b="1" smtClean="0">
                <a:solidFill>
                  <a:srgbClr val="0000FF"/>
                </a:solidFill>
                <a:latin typeface="Consolas" pitchFamily="49" charset="0"/>
                <a:ea typeface="楷体" pitchFamily="49" charset="-122"/>
                <a:cs typeface="Consolas" pitchFamily="49" charset="0"/>
              </a:rPr>
              <a:t>。</a:t>
            </a:r>
            <a:endParaRPr lang="zh-CN" altLang="en-US" sz="2000" b="1" smtClean="0">
              <a:solidFill>
                <a:srgbClr val="0000FF"/>
              </a:solidFill>
              <a:latin typeface="Consolas" pitchFamily="49" charset="0"/>
              <a:ea typeface="楷体" pitchFamily="49"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83</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00042"/>
            <a:ext cx="378621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9.3.3* STL</a:t>
            </a:r>
            <a:r>
              <a:rPr lang="zh-CN" altLang="en-US" smtClean="0">
                <a:latin typeface="Consolas" pitchFamily="49" charset="0"/>
                <a:ea typeface="微软雅黑" pitchFamily="34" charset="-122"/>
                <a:cs typeface="Consolas" pitchFamily="49" charset="0"/>
              </a:rPr>
              <a:t>中的关联容器</a:t>
            </a:r>
            <a:endParaRPr lang="zh-CN" altLang="zh-CN"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00034" y="1357298"/>
            <a:ext cx="8143932" cy="418021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所谓关联容器就是容器中每个元素有一个</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（关键字），通过</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来存储和读取元素。</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STL</a:t>
            </a:r>
            <a:r>
              <a:rPr lang="zh-CN" altLang="zh-CN" sz="2000" smtClean="0">
                <a:solidFill>
                  <a:srgbClr val="0000FF"/>
                </a:solidFill>
                <a:latin typeface="Consolas" pitchFamily="49" charset="0"/>
                <a:ea typeface="仿宋" pitchFamily="49" charset="-122"/>
                <a:cs typeface="Consolas" pitchFamily="49" charset="0"/>
              </a:rPr>
              <a:t>中的关联容器有集合（</a:t>
            </a:r>
            <a:r>
              <a:rPr lang="en-US" altLang="zh-CN" sz="2000" smtClean="0">
                <a:solidFill>
                  <a:srgbClr val="0000FF"/>
                </a:solidFill>
                <a:latin typeface="Consolas" pitchFamily="49" charset="0"/>
                <a:ea typeface="仿宋" pitchFamily="49" charset="-122"/>
                <a:cs typeface="Consolas" pitchFamily="49" charset="0"/>
              </a:rPr>
              <a:t>set</a:t>
            </a:r>
            <a:r>
              <a:rPr lang="zh-CN" altLang="zh-CN" sz="2000" smtClean="0">
                <a:solidFill>
                  <a:srgbClr val="0000FF"/>
                </a:solidFill>
                <a:latin typeface="Consolas" pitchFamily="49" charset="0"/>
                <a:ea typeface="仿宋" pitchFamily="49" charset="-122"/>
                <a:cs typeface="Consolas" pitchFamily="49" charset="0"/>
              </a:rPr>
              <a:t>）和映射（</a:t>
            </a:r>
            <a:r>
              <a:rPr lang="en-US" altLang="zh-CN" sz="2000" smtClean="0">
                <a:solidFill>
                  <a:srgbClr val="0000FF"/>
                </a:solidFill>
                <a:latin typeface="Consolas" pitchFamily="49" charset="0"/>
                <a:ea typeface="仿宋" pitchFamily="49" charset="-122"/>
                <a:cs typeface="Consolas" pitchFamily="49" charset="0"/>
              </a:rPr>
              <a:t>map</a:t>
            </a:r>
            <a:r>
              <a:rPr lang="zh-CN" altLang="zh-CN" sz="2000" smtClean="0">
                <a:solidFill>
                  <a:srgbClr val="0000FF"/>
                </a:solidFill>
                <a:latin typeface="Consolas" pitchFamily="49" charset="0"/>
                <a:ea typeface="仿宋" pitchFamily="49" charset="-122"/>
                <a:cs typeface="Consolas" pitchFamily="49" charset="0"/>
              </a:rPr>
              <a:t>）两类，均采用红黑树组织数据</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FF0000"/>
                </a:solidFill>
                <a:latin typeface="Consolas" pitchFamily="49" charset="0"/>
                <a:ea typeface="仿宋" pitchFamily="49" charset="-122"/>
                <a:cs typeface="Consolas" pitchFamily="49" charset="0"/>
              </a:rPr>
              <a:t>红黑树</a:t>
            </a:r>
            <a:r>
              <a:rPr lang="zh-CN" altLang="en-US" sz="2000" smtClean="0">
                <a:solidFill>
                  <a:srgbClr val="0000FF"/>
                </a:solidFill>
                <a:latin typeface="Consolas" pitchFamily="49" charset="0"/>
                <a:ea typeface="仿宋" pitchFamily="49" charset="-122"/>
                <a:cs typeface="Consolas" pitchFamily="49" charset="0"/>
              </a:rPr>
              <a:t>是</a:t>
            </a:r>
            <a:r>
              <a:rPr lang="zh-CN" altLang="zh-CN" sz="2000" smtClean="0">
                <a:solidFill>
                  <a:srgbClr val="0000FF"/>
                </a:solidFill>
                <a:latin typeface="Consolas" pitchFamily="49" charset="0"/>
                <a:ea typeface="仿宋" pitchFamily="49" charset="-122"/>
                <a:cs typeface="Consolas" pitchFamily="49" charset="0"/>
              </a:rPr>
              <a:t>一种弱平衡二叉树，在维护平衡的成本上比</a:t>
            </a:r>
            <a:r>
              <a:rPr lang="en-US" altLang="zh-CN" sz="2000" smtClean="0">
                <a:solidFill>
                  <a:srgbClr val="0000FF"/>
                </a:solidFill>
                <a:latin typeface="Consolas" pitchFamily="49" charset="0"/>
                <a:ea typeface="仿宋" pitchFamily="49" charset="-122"/>
                <a:cs typeface="Consolas" pitchFamily="49" charset="0"/>
              </a:rPr>
              <a:t>AVL</a:t>
            </a:r>
            <a:r>
              <a:rPr lang="zh-CN" altLang="zh-CN" sz="2000" smtClean="0">
                <a:solidFill>
                  <a:srgbClr val="0000FF"/>
                </a:solidFill>
                <a:latin typeface="Consolas" pitchFamily="49" charset="0"/>
                <a:ea typeface="仿宋" pitchFamily="49" charset="-122"/>
                <a:cs typeface="Consolas" pitchFamily="49" charset="0"/>
              </a:rPr>
              <a:t>树低，插入和删除等操作都比较稳定。</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由于树结构中没有位置的概念，所以关联容器没有提供顺序容器中的</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front()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push_front()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back()</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push_back()</a:t>
            </a:r>
            <a:r>
              <a:rPr lang="zh-CN" altLang="zh-CN" sz="2000" smtClean="0">
                <a:solidFill>
                  <a:srgbClr val="0000FF"/>
                </a:solidFill>
                <a:latin typeface="Consolas" pitchFamily="49" charset="0"/>
                <a:ea typeface="仿宋" pitchFamily="49" charset="-122"/>
                <a:cs typeface="Consolas" pitchFamily="49" charset="0"/>
              </a:rPr>
              <a:t>以及</a:t>
            </a:r>
            <a:r>
              <a:rPr lang="en-US" altLang="zh-CN" sz="2000" smtClean="0">
                <a:solidFill>
                  <a:srgbClr val="0000FF"/>
                </a:solidFill>
                <a:latin typeface="Consolas" pitchFamily="49" charset="0"/>
                <a:ea typeface="仿宋" pitchFamily="49" charset="-122"/>
                <a:cs typeface="Consolas" pitchFamily="49" charset="0"/>
              </a:rPr>
              <a:t>pop_back()</a:t>
            </a:r>
            <a:r>
              <a:rPr lang="zh-CN" altLang="zh-CN" sz="2000" smtClean="0">
                <a:solidFill>
                  <a:srgbClr val="0000FF"/>
                </a:solidFill>
                <a:latin typeface="Consolas" pitchFamily="49" charset="0"/>
                <a:ea typeface="仿宋" pitchFamily="49" charset="-122"/>
                <a:cs typeface="Consolas" pitchFamily="49" charset="0"/>
              </a:rPr>
              <a:t>操作。</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84</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428604"/>
            <a:ext cx="628654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1. set</a:t>
            </a:r>
            <a:r>
              <a:rPr lang="zh-CN" altLang="zh-CN" sz="2200" smtClean="0">
                <a:latin typeface="Consolas" pitchFamily="49" charset="0"/>
                <a:ea typeface="微软雅黑" pitchFamily="34" charset="-122"/>
                <a:cs typeface="Consolas" pitchFamily="49" charset="0"/>
              </a:rPr>
              <a:t>（集合容器）</a:t>
            </a:r>
            <a:r>
              <a:rPr lang="pt-BR" altLang="zh-CN" sz="2200" smtClean="0">
                <a:latin typeface="Consolas" pitchFamily="49" charset="0"/>
                <a:ea typeface="微软雅黑" pitchFamily="34" charset="-122"/>
                <a:cs typeface="Consolas" pitchFamily="49" charset="0"/>
              </a:rPr>
              <a:t>/multiset</a:t>
            </a:r>
            <a:r>
              <a:rPr lang="zh-CN" altLang="zh-CN" sz="2200" smtClean="0">
                <a:latin typeface="Consolas" pitchFamily="49" charset="0"/>
                <a:ea typeface="微软雅黑" pitchFamily="34" charset="-122"/>
                <a:cs typeface="Consolas" pitchFamily="49" charset="0"/>
              </a:rPr>
              <a:t>（多重集容器）</a:t>
            </a:r>
            <a:endParaRPr lang="zh-CN" altLang="zh-CN" sz="2200">
              <a:latin typeface="Consolas" pitchFamily="49" charset="0"/>
              <a:ea typeface="微软雅黑" pitchFamily="34" charset="-122"/>
              <a:cs typeface="Consolas" pitchFamily="49" charset="0"/>
            </a:endParaRPr>
          </a:p>
        </p:txBody>
      </p:sp>
      <p:sp>
        <p:nvSpPr>
          <p:cNvPr id="6" name="TextBox 5"/>
          <p:cNvSpPr txBox="1"/>
          <p:nvPr/>
        </p:nvSpPr>
        <p:spPr>
          <a:xfrm>
            <a:off x="500034" y="1428736"/>
            <a:ext cx="8215370" cy="2333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0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set</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multiset</a:t>
            </a:r>
            <a:r>
              <a:rPr lang="zh-CN" altLang="zh-CN" sz="2000" smtClean="0">
                <a:solidFill>
                  <a:srgbClr val="0000FF"/>
                </a:solidFill>
                <a:latin typeface="Consolas" pitchFamily="49" charset="0"/>
                <a:ea typeface="仿宋" pitchFamily="49" charset="-122"/>
                <a:cs typeface="Consolas" pitchFamily="49" charset="0"/>
              </a:rPr>
              <a:t>都是集合类模板，其元素值称为关键字。</a:t>
            </a:r>
            <a:r>
              <a:rPr lang="en-US" altLang="zh-CN" sz="2000" smtClean="0">
                <a:solidFill>
                  <a:srgbClr val="0000FF"/>
                </a:solidFill>
                <a:latin typeface="Consolas" pitchFamily="49" charset="0"/>
                <a:ea typeface="仿宋" pitchFamily="49" charset="-122"/>
                <a:cs typeface="Consolas" pitchFamily="49" charset="0"/>
              </a:rPr>
              <a:t>set</a:t>
            </a:r>
            <a:r>
              <a:rPr lang="zh-CN" altLang="zh-CN" sz="2000" smtClean="0">
                <a:solidFill>
                  <a:srgbClr val="0000FF"/>
                </a:solidFill>
                <a:latin typeface="Consolas" pitchFamily="49" charset="0"/>
                <a:ea typeface="仿宋" pitchFamily="49" charset="-122"/>
                <a:cs typeface="Consolas" pitchFamily="49" charset="0"/>
              </a:rPr>
              <a:t>中元素的关键字是唯一的，</a:t>
            </a:r>
            <a:r>
              <a:rPr lang="en-US" altLang="zh-CN" sz="2000" smtClean="0">
                <a:solidFill>
                  <a:srgbClr val="0000FF"/>
                </a:solidFill>
                <a:latin typeface="Consolas" pitchFamily="49" charset="0"/>
                <a:ea typeface="仿宋" pitchFamily="49" charset="-122"/>
                <a:cs typeface="Consolas" pitchFamily="49" charset="0"/>
              </a:rPr>
              <a:t>multiset</a:t>
            </a:r>
            <a:r>
              <a:rPr lang="zh-CN" altLang="zh-CN" sz="2000" smtClean="0">
                <a:solidFill>
                  <a:srgbClr val="0000FF"/>
                </a:solidFill>
                <a:latin typeface="Consolas" pitchFamily="49" charset="0"/>
                <a:ea typeface="仿宋" pitchFamily="49" charset="-122"/>
                <a:cs typeface="Consolas" pitchFamily="49" charset="0"/>
              </a:rPr>
              <a:t>中元素的关键字可以不唯一，而且默认情况下会对元素按关键字自动进行升序排列</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查找速度比较快</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时间复杂度为</a:t>
            </a:r>
            <a:r>
              <a:rPr lang="en-US" altLang="zh-CN" sz="2000" smtClean="0">
                <a:solidFill>
                  <a:srgbClr val="0000FF"/>
                </a:solidFill>
                <a:latin typeface="Consolas" pitchFamily="49" charset="0"/>
                <a:ea typeface="仿宋" pitchFamily="49" charset="-122"/>
                <a:cs typeface="Consolas" pitchFamily="49" charset="0"/>
              </a:rPr>
              <a:t>O(log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，同时支持集合的交、差和并等一些集合上的运算。</a:t>
            </a:r>
          </a:p>
        </p:txBody>
      </p:sp>
      <p:pic>
        <p:nvPicPr>
          <p:cNvPr id="1026" name="Picture 2"/>
          <p:cNvPicPr>
            <a:picLocks noChangeAspect="1" noChangeArrowheads="1"/>
          </p:cNvPicPr>
          <p:nvPr/>
        </p:nvPicPr>
        <p:blipFill>
          <a:blip r:embed="rId3" cstate="print"/>
          <a:srcRect/>
          <a:stretch>
            <a:fillRect/>
          </a:stretch>
        </p:blipFill>
        <p:spPr bwMode="auto">
          <a:xfrm>
            <a:off x="2857488" y="3929066"/>
            <a:ext cx="1838325" cy="1781175"/>
          </a:xfrm>
          <a:prstGeom prst="rect">
            <a:avLst/>
          </a:prstGeom>
          <a:noFill/>
          <a:ln w="9525">
            <a:noFill/>
            <a:miter lim="800000"/>
            <a:headEnd/>
            <a:tailEnd/>
          </a:ln>
        </p:spPr>
      </p:pic>
      <p:sp>
        <p:nvSpPr>
          <p:cNvPr id="9" name="TextBox 8"/>
          <p:cNvSpPr txBox="1"/>
          <p:nvPr/>
        </p:nvSpPr>
        <p:spPr>
          <a:xfrm>
            <a:off x="3500430" y="5786454"/>
            <a:ext cx="85725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FF"/>
                </a:solidFill>
                <a:latin typeface="微软雅黑" pitchFamily="34" charset="-122"/>
                <a:ea typeface="微软雅黑" pitchFamily="34" charset="-122"/>
                <a:cs typeface="Consolas" pitchFamily="49" charset="0"/>
              </a:rPr>
              <a:t>自学</a:t>
            </a:r>
            <a:endParaRPr lang="zh-CN" altLang="en-US" sz="2000" smtClean="0">
              <a:solidFill>
                <a:srgbClr val="FF00FF"/>
              </a:solidFill>
              <a:latin typeface="微软雅黑" pitchFamily="34" charset="-122"/>
              <a:ea typeface="微软雅黑" pitchFamily="34"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85</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650085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2. </a:t>
            </a:r>
            <a:r>
              <a:rPr lang="en-US" altLang="zh-CN" sz="2200" smtClean="0">
                <a:latin typeface="Consolas" pitchFamily="49" charset="0"/>
                <a:ea typeface="微软雅黑" pitchFamily="34" charset="-122"/>
                <a:cs typeface="Consolas" pitchFamily="49" charset="0"/>
              </a:rPr>
              <a:t>map</a:t>
            </a:r>
            <a:r>
              <a:rPr lang="zh-CN" altLang="zh-CN" sz="2200" smtClean="0">
                <a:latin typeface="Consolas" pitchFamily="49" charset="0"/>
                <a:ea typeface="微软雅黑" pitchFamily="34" charset="-122"/>
                <a:cs typeface="Consolas" pitchFamily="49" charset="0"/>
              </a:rPr>
              <a:t>（映射容器）</a:t>
            </a:r>
            <a:r>
              <a:rPr lang="en-US" altLang="zh-CN" sz="2200" smtClean="0">
                <a:latin typeface="Consolas" pitchFamily="49" charset="0"/>
                <a:ea typeface="微软雅黑" pitchFamily="34" charset="-122"/>
                <a:cs typeface="Consolas" pitchFamily="49" charset="0"/>
              </a:rPr>
              <a:t>/multimap</a:t>
            </a:r>
            <a:r>
              <a:rPr lang="zh-CN" altLang="zh-CN" sz="2200" smtClean="0">
                <a:latin typeface="Consolas" pitchFamily="49" charset="0"/>
                <a:ea typeface="微软雅黑" pitchFamily="34" charset="-122"/>
                <a:cs typeface="Consolas" pitchFamily="49" charset="0"/>
              </a:rPr>
              <a:t>（多重映射容器）</a:t>
            </a:r>
            <a:endParaRPr lang="zh-CN" altLang="zh-CN" sz="2200">
              <a:latin typeface="Consolas" pitchFamily="49" charset="0"/>
              <a:ea typeface="微软雅黑" pitchFamily="34" charset="-122"/>
              <a:cs typeface="Consolas" pitchFamily="49" charset="0"/>
            </a:endParaRPr>
          </a:p>
        </p:txBody>
      </p:sp>
      <p:sp>
        <p:nvSpPr>
          <p:cNvPr id="5" name="TextBox 4"/>
          <p:cNvSpPr txBox="1"/>
          <p:nvPr/>
        </p:nvSpPr>
        <p:spPr>
          <a:xfrm>
            <a:off x="500034" y="928670"/>
            <a:ext cx="8001056" cy="1933835"/>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map</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multimap</a:t>
            </a:r>
            <a:r>
              <a:rPr lang="zh-CN" altLang="zh-CN" sz="2000" smtClean="0">
                <a:solidFill>
                  <a:srgbClr val="0000FF"/>
                </a:solidFill>
                <a:latin typeface="Consolas" pitchFamily="49" charset="0"/>
                <a:ea typeface="仿宋" pitchFamily="49" charset="-122"/>
                <a:cs typeface="Consolas" pitchFamily="49" charset="0"/>
              </a:rPr>
              <a:t>都是映射类模板。</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映射是指元素类型为（</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value</a:t>
            </a:r>
            <a:r>
              <a:rPr lang="zh-CN" altLang="zh-CN" sz="2000" smtClean="0">
                <a:solidFill>
                  <a:srgbClr val="0000FF"/>
                </a:solidFill>
                <a:latin typeface="Consolas" pitchFamily="49" charset="0"/>
                <a:ea typeface="仿宋" pitchFamily="49" charset="-122"/>
                <a:cs typeface="Consolas" pitchFamily="49" charset="0"/>
              </a:rPr>
              <a:t>），其中</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为关键字，</a:t>
            </a:r>
            <a:r>
              <a:rPr lang="en-US" altLang="zh-CN" sz="2000" smtClean="0">
                <a:solidFill>
                  <a:srgbClr val="0000FF"/>
                </a:solidFill>
                <a:latin typeface="Consolas" pitchFamily="49" charset="0"/>
                <a:ea typeface="仿宋" pitchFamily="49" charset="-122"/>
                <a:cs typeface="Consolas" pitchFamily="49" charset="0"/>
              </a:rPr>
              <a:t>value</a:t>
            </a:r>
            <a:r>
              <a:rPr lang="zh-CN" altLang="zh-CN" sz="2000" smtClean="0">
                <a:solidFill>
                  <a:srgbClr val="0000FF"/>
                </a:solidFill>
                <a:latin typeface="Consolas" pitchFamily="49" charset="0"/>
                <a:ea typeface="仿宋" pitchFamily="49" charset="-122"/>
                <a:cs typeface="Consolas" pitchFamily="49" charset="0"/>
              </a:rPr>
              <a:t>是对应的值，可以使用关键字</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来访问相应的值</a:t>
            </a:r>
            <a:r>
              <a:rPr lang="en-US" altLang="zh-CN" sz="2000" smtClean="0">
                <a:solidFill>
                  <a:srgbClr val="0000FF"/>
                </a:solidFill>
                <a:latin typeface="Consolas" pitchFamily="49" charset="0"/>
                <a:ea typeface="仿宋" pitchFamily="49" charset="-122"/>
                <a:cs typeface="Consolas" pitchFamily="49" charset="0"/>
              </a:rPr>
              <a:t>value</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map/multimap</a:t>
            </a:r>
            <a:r>
              <a:rPr lang="zh-CN" altLang="zh-CN" sz="2000" smtClean="0">
                <a:solidFill>
                  <a:srgbClr val="0000FF"/>
                </a:solidFill>
                <a:latin typeface="Consolas" pitchFamily="49" charset="0"/>
                <a:ea typeface="仿宋" pitchFamily="49" charset="-122"/>
                <a:cs typeface="Consolas" pitchFamily="49" charset="0"/>
              </a:rPr>
              <a:t>中的</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value</a:t>
            </a:r>
            <a:r>
              <a:rPr lang="zh-CN" altLang="zh-CN" sz="2000" smtClean="0">
                <a:solidFill>
                  <a:srgbClr val="0000FF"/>
                </a:solidFill>
                <a:latin typeface="Consolas" pitchFamily="49" charset="0"/>
                <a:ea typeface="仿宋" pitchFamily="49" charset="-122"/>
                <a:cs typeface="Consolas" pitchFamily="49" charset="0"/>
              </a:rPr>
              <a:t>是一个</a:t>
            </a:r>
            <a:r>
              <a:rPr lang="en-US" altLang="zh-CN" sz="2000" smtClean="0">
                <a:solidFill>
                  <a:srgbClr val="0000FF"/>
                </a:solidFill>
                <a:latin typeface="Consolas" pitchFamily="49" charset="0"/>
                <a:ea typeface="仿宋" pitchFamily="49" charset="-122"/>
                <a:cs typeface="Consolas" pitchFamily="49" charset="0"/>
              </a:rPr>
              <a:t>pair</a:t>
            </a:r>
            <a:r>
              <a:rPr lang="zh-CN" altLang="zh-CN" sz="2000" smtClean="0">
                <a:solidFill>
                  <a:srgbClr val="0000FF"/>
                </a:solidFill>
                <a:latin typeface="Consolas" pitchFamily="49" charset="0"/>
                <a:ea typeface="仿宋" pitchFamily="49" charset="-122"/>
                <a:cs typeface="Consolas" pitchFamily="49" charset="0"/>
              </a:rPr>
              <a:t>结构类型。</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500166" y="3143248"/>
            <a:ext cx="4572032" cy="15239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pair</a:t>
            </a:r>
            <a:endParaRPr lang="zh-CN" altLang="zh-CN" sz="1800" smtClean="0">
              <a:solidFill>
                <a:srgbClr val="FF0000"/>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T1 first;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en-US" sz="1800" smtClean="0">
                <a:solidFill>
                  <a:schemeClr val="bg1">
                    <a:lumMod val="50000"/>
                  </a:schemeClr>
                </a:solidFill>
                <a:latin typeface="Consolas" pitchFamily="49" charset="0"/>
                <a:ea typeface="仿宋" pitchFamily="49" charset="-122"/>
                <a:cs typeface="Consolas" pitchFamily="49" charset="0"/>
              </a:rPr>
              <a:t>关键字</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r>
              <a:rPr lang="en-US" altLang="zh-CN" sz="1800" smtClean="0">
                <a:solidFill>
                  <a:srgbClr val="009900"/>
                </a:solidFill>
                <a:latin typeface="Consolas" pitchFamily="49" charset="0"/>
                <a:ea typeface="仿宋" pitchFamily="49" charset="-122"/>
                <a:cs typeface="Consolas" pitchFamily="49" charset="0"/>
              </a:rPr>
              <a:t>   T2 second;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en-US" sz="1800" smtClean="0">
                <a:solidFill>
                  <a:schemeClr val="bg1">
                    <a:lumMod val="50000"/>
                  </a:schemeClr>
                </a:solidFill>
                <a:latin typeface="Consolas" pitchFamily="49" charset="0"/>
                <a:ea typeface="仿宋" pitchFamily="49" charset="-122"/>
                <a:cs typeface="Consolas" pitchFamily="49" charset="0"/>
              </a:rPr>
              <a:t>值</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pic>
        <p:nvPicPr>
          <p:cNvPr id="7" name="Picture 2"/>
          <p:cNvPicPr>
            <a:picLocks noChangeAspect="1" noChangeArrowheads="1"/>
          </p:cNvPicPr>
          <p:nvPr/>
        </p:nvPicPr>
        <p:blipFill>
          <a:blip r:embed="rId3" cstate="print"/>
          <a:srcRect/>
          <a:stretch>
            <a:fillRect/>
          </a:stretch>
        </p:blipFill>
        <p:spPr bwMode="auto">
          <a:xfrm>
            <a:off x="2714612" y="4862535"/>
            <a:ext cx="1838325" cy="1781175"/>
          </a:xfrm>
          <a:prstGeom prst="rect">
            <a:avLst/>
          </a:prstGeom>
          <a:noFill/>
          <a:ln w="9525">
            <a:noFill/>
            <a:miter lim="800000"/>
            <a:headEnd/>
            <a:tailEnd/>
          </a:ln>
        </p:spPr>
      </p:pic>
      <p:sp>
        <p:nvSpPr>
          <p:cNvPr id="9" name="TextBox 8"/>
          <p:cNvSpPr txBox="1"/>
          <p:nvPr/>
        </p:nvSpPr>
        <p:spPr>
          <a:xfrm>
            <a:off x="4500562" y="5576915"/>
            <a:ext cx="85725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FF"/>
                </a:solidFill>
                <a:latin typeface="微软雅黑" pitchFamily="34" charset="-122"/>
                <a:ea typeface="微软雅黑" pitchFamily="34" charset="-122"/>
                <a:cs typeface="Consolas" pitchFamily="49" charset="0"/>
              </a:rPr>
              <a:t>自学</a:t>
            </a:r>
            <a:endParaRPr lang="zh-CN" altLang="en-US" sz="2000" smtClean="0">
              <a:solidFill>
                <a:srgbClr val="FF00FF"/>
              </a:solidFill>
              <a:latin typeface="微软雅黑" pitchFamily="34" charset="-122"/>
              <a:ea typeface="微软雅黑" pitchFamily="34"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86</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a:stretch>
            <a:fillRect/>
          </a:stretch>
        </p:blipFill>
        <p:spPr bwMode="auto">
          <a:xfrm>
            <a:off x="928662" y="2285992"/>
            <a:ext cx="1838325" cy="1781175"/>
          </a:xfrm>
          <a:prstGeom prst="rect">
            <a:avLst/>
          </a:prstGeom>
          <a:noFill/>
          <a:ln w="9525">
            <a:noFill/>
            <a:miter lim="800000"/>
            <a:headEnd/>
            <a:tailEnd/>
          </a:ln>
        </p:spPr>
      </p:pic>
      <p:sp>
        <p:nvSpPr>
          <p:cNvPr id="9" name="TextBox 8"/>
          <p:cNvSpPr txBox="1"/>
          <p:nvPr/>
        </p:nvSpPr>
        <p:spPr>
          <a:xfrm>
            <a:off x="2714612" y="3000372"/>
            <a:ext cx="85725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FF"/>
                </a:solidFill>
                <a:latin typeface="微软雅黑" pitchFamily="34" charset="-122"/>
                <a:ea typeface="微软雅黑" pitchFamily="34" charset="-122"/>
                <a:cs typeface="Consolas" pitchFamily="49" charset="0"/>
              </a:rPr>
              <a:t>自学</a:t>
            </a:r>
            <a:endParaRPr lang="zh-CN" altLang="en-US" sz="2000" smtClean="0">
              <a:solidFill>
                <a:srgbClr val="FF00FF"/>
              </a:solidFill>
              <a:latin typeface="微软雅黑" pitchFamily="34" charset="-122"/>
              <a:ea typeface="微软雅黑" pitchFamily="34" charset="-122"/>
              <a:cs typeface="Consolas" pitchFamily="49" charset="0"/>
            </a:endParaRPr>
          </a:p>
        </p:txBody>
      </p:sp>
      <p:sp>
        <p:nvSpPr>
          <p:cNvPr id="8" name="TextBox 7"/>
          <p:cNvSpPr txBox="1"/>
          <p:nvPr/>
        </p:nvSpPr>
        <p:spPr>
          <a:xfrm>
            <a:off x="357158" y="428604"/>
            <a:ext cx="235745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9.3.4 B</a:t>
            </a:r>
            <a:r>
              <a:rPr lang="zh-CN" altLang="en-US" smtClean="0">
                <a:latin typeface="Consolas" pitchFamily="49" charset="0"/>
                <a:ea typeface="微软雅黑" pitchFamily="34" charset="-122"/>
                <a:cs typeface="Consolas" pitchFamily="49" charset="0"/>
              </a:rPr>
              <a:t>树</a:t>
            </a:r>
            <a:endParaRPr lang="zh-CN" altLang="zh-CN">
              <a:latin typeface="Consolas" pitchFamily="49" charset="0"/>
              <a:ea typeface="微软雅黑" pitchFamily="34" charset="-122"/>
              <a:cs typeface="Consolas" pitchFamily="49" charset="0"/>
            </a:endParaRPr>
          </a:p>
        </p:txBody>
      </p:sp>
      <p:sp>
        <p:nvSpPr>
          <p:cNvPr id="11" name="TextBox 10"/>
          <p:cNvSpPr txBox="1"/>
          <p:nvPr/>
        </p:nvSpPr>
        <p:spPr>
          <a:xfrm>
            <a:off x="357158" y="1357298"/>
            <a:ext cx="264320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9.3.5  B+</a:t>
            </a:r>
            <a:r>
              <a:rPr lang="zh-CN" altLang="en-US" smtClean="0">
                <a:latin typeface="Consolas" pitchFamily="49" charset="0"/>
                <a:ea typeface="微软雅黑" pitchFamily="34" charset="-122"/>
                <a:cs typeface="Consolas" pitchFamily="49" charset="0"/>
              </a:rPr>
              <a:t>树</a:t>
            </a:r>
            <a:endParaRPr lang="zh-CN" altLang="zh-CN">
              <a:latin typeface="Consolas" pitchFamily="49" charset="0"/>
              <a:ea typeface="微软雅黑" pitchFamily="34" charset="-122"/>
              <a:cs typeface="Consolas"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87</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85720" y="1714488"/>
            <a:ext cx="385765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9.4.1 </a:t>
            </a:r>
            <a:r>
              <a:rPr lang="zh-CN" altLang="zh-CN" smtClean="0">
                <a:latin typeface="Consolas" pitchFamily="49" charset="0"/>
                <a:ea typeface="微软雅黑" pitchFamily="34" charset="-122"/>
                <a:cs typeface="Consolas" pitchFamily="49" charset="0"/>
              </a:rPr>
              <a:t>哈希表的基本概念</a:t>
            </a:r>
            <a:endParaRPr lang="zh-CN" altLang="zh-CN">
              <a:latin typeface="Consolas" pitchFamily="49" charset="0"/>
              <a:ea typeface="微软雅黑" pitchFamily="34" charset="-122"/>
              <a:cs typeface="Consolas" pitchFamily="49" charset="0"/>
            </a:endParaRPr>
          </a:p>
        </p:txBody>
      </p:sp>
      <p:sp>
        <p:nvSpPr>
          <p:cNvPr id="7" name="TextBox 6"/>
          <p:cNvSpPr txBox="1"/>
          <p:nvPr/>
        </p:nvSpPr>
        <p:spPr>
          <a:xfrm>
            <a:off x="2143108" y="642918"/>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9.4  </a:t>
            </a:r>
            <a:r>
              <a:rPr lang="zh-CN" altLang="zh-CN" sz="2800" smtClean="0">
                <a:solidFill>
                  <a:srgbClr val="FF0000"/>
                </a:solidFill>
                <a:latin typeface="Consolas" pitchFamily="49" charset="0"/>
                <a:ea typeface="微软雅黑" pitchFamily="34" charset="-122"/>
                <a:cs typeface="Consolas" pitchFamily="49" charset="0"/>
              </a:rPr>
              <a:t>哈希表查找</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1" name="TextBox 10"/>
          <p:cNvSpPr txBox="1"/>
          <p:nvPr/>
        </p:nvSpPr>
        <p:spPr>
          <a:xfrm>
            <a:off x="1000100" y="3071810"/>
            <a:ext cx="7215238" cy="232371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设要存储的元素个数为</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，设置一个长度为</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）的连续内存单元</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以每个元素的关键字</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）为自变量，通过一个</a:t>
            </a:r>
            <a:r>
              <a:rPr lang="zh-CN" altLang="zh-CN" sz="2000" smtClean="0">
                <a:solidFill>
                  <a:srgbClr val="FF0000"/>
                </a:solidFill>
                <a:latin typeface="Consolas" pitchFamily="49" charset="0"/>
                <a:ea typeface="仿宋" pitchFamily="49" charset="-122"/>
                <a:cs typeface="Consolas" pitchFamily="49" charset="0"/>
              </a:rPr>
              <a:t>哈希函数</a:t>
            </a:r>
            <a:r>
              <a:rPr lang="en-US" altLang="zh-CN" sz="2000" i="1" smtClean="0">
                <a:solidFill>
                  <a:srgbClr val="FF0000"/>
                </a:solidFill>
                <a:latin typeface="Consolas" pitchFamily="49" charset="0"/>
                <a:ea typeface="仿宋" pitchFamily="49" charset="-122"/>
                <a:cs typeface="Consolas" pitchFamily="49" charset="0"/>
              </a:rPr>
              <a:t>h</a:t>
            </a:r>
            <a:r>
              <a:rPr lang="zh-CN" altLang="zh-CN" sz="2000" smtClean="0">
                <a:solidFill>
                  <a:srgbClr val="0000FF"/>
                </a:solidFill>
                <a:latin typeface="Consolas" pitchFamily="49" charset="0"/>
                <a:ea typeface="仿宋" pitchFamily="49" charset="-122"/>
                <a:cs typeface="Consolas" pitchFamily="49" charset="0"/>
              </a:rPr>
              <a:t>把</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映射为内存单元的地址（或相对地址）</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并把该元素存储在这个内存单元中。</a:t>
            </a:r>
          </a:p>
        </p:txBody>
      </p:sp>
      <p:sp>
        <p:nvSpPr>
          <p:cNvPr id="12" name="TextBox 11"/>
          <p:cNvSpPr txBox="1"/>
          <p:nvPr/>
        </p:nvSpPr>
        <p:spPr>
          <a:xfrm>
            <a:off x="1000100" y="2500306"/>
            <a:ext cx="107157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smtClean="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rPr>
              <a:t>哈希表</a:t>
            </a:r>
            <a:endParaRPr lang="zh-CN" altLang="en-US" sz="2000" spc="50" smtClean="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cs typeface="Consolas"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88</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2"/>
          <p:cNvSpPr>
            <a:spLocks noChangeArrowheads="1"/>
          </p:cNvSpPr>
          <p:nvPr/>
        </p:nvSpPr>
        <p:spPr bwMode="auto">
          <a:xfrm>
            <a:off x="960454" y="1990276"/>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8" name="Oval 3"/>
          <p:cNvSpPr>
            <a:spLocks noChangeArrowheads="1"/>
          </p:cNvSpPr>
          <p:nvPr/>
        </p:nvSpPr>
        <p:spPr bwMode="auto">
          <a:xfrm>
            <a:off x="1247604" y="2206176"/>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9" name="Oval 4"/>
          <p:cNvSpPr>
            <a:spLocks noChangeArrowheads="1"/>
          </p:cNvSpPr>
          <p:nvPr/>
        </p:nvSpPr>
        <p:spPr bwMode="auto">
          <a:xfrm>
            <a:off x="1392254" y="2533496"/>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0" name="Oval 5"/>
          <p:cNvSpPr>
            <a:spLocks noChangeArrowheads="1"/>
          </p:cNvSpPr>
          <p:nvPr/>
        </p:nvSpPr>
        <p:spPr bwMode="auto">
          <a:xfrm>
            <a:off x="1679591" y="1917251"/>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1" name="Oval 6"/>
          <p:cNvSpPr>
            <a:spLocks noChangeArrowheads="1"/>
          </p:cNvSpPr>
          <p:nvPr/>
        </p:nvSpPr>
        <p:spPr bwMode="auto">
          <a:xfrm>
            <a:off x="960454" y="2782439"/>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2" name="Oval 7"/>
          <p:cNvSpPr>
            <a:spLocks noChangeArrowheads="1"/>
          </p:cNvSpPr>
          <p:nvPr/>
        </p:nvSpPr>
        <p:spPr bwMode="auto">
          <a:xfrm>
            <a:off x="1752616" y="2709414"/>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3" name="Oval 8"/>
          <p:cNvSpPr>
            <a:spLocks noChangeArrowheads="1"/>
          </p:cNvSpPr>
          <p:nvPr/>
        </p:nvSpPr>
        <p:spPr bwMode="auto">
          <a:xfrm>
            <a:off x="2112979" y="2350639"/>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4" name="Oval 9"/>
          <p:cNvSpPr>
            <a:spLocks noChangeArrowheads="1"/>
          </p:cNvSpPr>
          <p:nvPr/>
        </p:nvSpPr>
        <p:spPr bwMode="auto">
          <a:xfrm>
            <a:off x="1608154" y="3142801"/>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5" name="Oval 10"/>
          <p:cNvSpPr>
            <a:spLocks noChangeArrowheads="1"/>
          </p:cNvSpPr>
          <p:nvPr/>
        </p:nvSpPr>
        <p:spPr bwMode="auto">
          <a:xfrm>
            <a:off x="2184416" y="1990276"/>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6" name="AutoShape 11"/>
          <p:cNvSpPr>
            <a:spLocks noChangeArrowheads="1"/>
          </p:cNvSpPr>
          <p:nvPr/>
        </p:nvSpPr>
        <p:spPr bwMode="auto">
          <a:xfrm>
            <a:off x="2832116" y="2786469"/>
            <a:ext cx="1597008" cy="185723"/>
          </a:xfrm>
          <a:prstGeom prst="rightArrow">
            <a:avLst>
              <a:gd name="adj1" fmla="val 50000"/>
              <a:gd name="adj2" fmla="val 14989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noAutofit/>
          </a:bodyPr>
          <a:lstStyle/>
          <a:p>
            <a:pPr algn="l"/>
            <a:endParaRPr lang="zh-CN" altLang="en-US" sz="1800"/>
          </a:p>
        </p:txBody>
      </p:sp>
      <p:sp>
        <p:nvSpPr>
          <p:cNvPr id="27" name="Text Box 12"/>
          <p:cNvSpPr txBox="1">
            <a:spLocks noChangeArrowheads="1"/>
          </p:cNvSpPr>
          <p:nvPr/>
        </p:nvSpPr>
        <p:spPr bwMode="auto">
          <a:xfrm>
            <a:off x="2857488" y="2329250"/>
            <a:ext cx="2016125" cy="338554"/>
          </a:xfrm>
          <a:prstGeom prst="rect">
            <a:avLst/>
          </a:prstGeom>
          <a:noFill/>
          <a:ln w="9525">
            <a:noFill/>
            <a:miter lim="800000"/>
            <a:headEnd/>
            <a:tailEnd/>
          </a:ln>
        </p:spPr>
        <p:txBody>
          <a:bodyPr>
            <a:spAutoFit/>
          </a:bodyPr>
          <a:lstStyle/>
          <a:p>
            <a:pPr algn="l">
              <a:spcBef>
                <a:spcPct val="50000"/>
              </a:spcBef>
            </a:pPr>
            <a:r>
              <a:rPr lang="zh-CN" altLang="en-US" sz="2000" smtClean="0">
                <a:solidFill>
                  <a:srgbClr val="0000FF"/>
                </a:solidFill>
                <a:latin typeface="Consolas" pitchFamily="49" charset="0"/>
                <a:ea typeface="仿宋" pitchFamily="49" charset="-122"/>
                <a:cs typeface="Consolas" pitchFamily="49" charset="0"/>
              </a:rPr>
              <a:t>哈希函数</a:t>
            </a:r>
            <a:r>
              <a:rPr lang="en-US" altLang="zh-CN" sz="2000" i="1" smtClean="0">
                <a:solidFill>
                  <a:srgbClr val="0000FF"/>
                </a:solidFill>
                <a:latin typeface="Consolas" pitchFamily="49" charset="0"/>
                <a:ea typeface="仿宋" pitchFamily="49" charset="-122"/>
                <a:cs typeface="Consolas" pitchFamily="49" charset="0"/>
              </a:rPr>
              <a:t>h</a:t>
            </a:r>
            <a:endParaRPr lang="zh-CN" altLang="en-US" sz="2000" i="1" dirty="0">
              <a:solidFill>
                <a:srgbClr val="0000FF"/>
              </a:solidFill>
              <a:latin typeface="Consolas" pitchFamily="49" charset="0"/>
              <a:ea typeface="仿宋" pitchFamily="49" charset="-122"/>
              <a:cs typeface="Consolas" pitchFamily="49" charset="0"/>
            </a:endParaRPr>
          </a:p>
        </p:txBody>
      </p:sp>
      <p:sp>
        <p:nvSpPr>
          <p:cNvPr id="28" name="AutoShape 13"/>
          <p:cNvSpPr>
            <a:spLocks noChangeAspect="1" noChangeArrowheads="1"/>
          </p:cNvSpPr>
          <p:nvPr/>
        </p:nvSpPr>
        <p:spPr bwMode="auto">
          <a:xfrm>
            <a:off x="5280041" y="2377162"/>
            <a:ext cx="1649413" cy="1159409"/>
          </a:xfrm>
          <a:prstGeom prst="cube">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wrap="square" tIns="144000" bIns="144000" anchor="ctr">
            <a:spAutoFit/>
          </a:bodyPr>
          <a:lstStyle/>
          <a:p>
            <a:r>
              <a:rPr lang="zh-CN" altLang="en-US" sz="1800" smtClean="0">
                <a:solidFill>
                  <a:srgbClr val="0000FF"/>
                </a:solidFill>
                <a:latin typeface="仿宋" pitchFamily="49" charset="-122"/>
                <a:ea typeface="仿宋" pitchFamily="49" charset="-122"/>
                <a:cs typeface="Times New Roman" pitchFamily="18" charset="0"/>
              </a:rPr>
              <a:t>存储</a:t>
            </a:r>
            <a:endParaRPr lang="en-US" altLang="zh-CN" sz="1800" smtClean="0">
              <a:solidFill>
                <a:srgbClr val="0000FF"/>
              </a:solidFill>
              <a:latin typeface="仿宋" pitchFamily="49" charset="-122"/>
              <a:ea typeface="仿宋" pitchFamily="49" charset="-122"/>
              <a:cs typeface="Times New Roman" pitchFamily="18" charset="0"/>
            </a:endParaRPr>
          </a:p>
          <a:p>
            <a:r>
              <a:rPr lang="zh-CN" altLang="en-US" sz="1800" smtClean="0">
                <a:solidFill>
                  <a:srgbClr val="0000FF"/>
                </a:solidFill>
                <a:latin typeface="仿宋" pitchFamily="49" charset="-122"/>
                <a:ea typeface="仿宋" pitchFamily="49" charset="-122"/>
                <a:cs typeface="Times New Roman" pitchFamily="18" charset="0"/>
              </a:rPr>
              <a:t>空间</a:t>
            </a:r>
            <a:endParaRPr lang="zh-CN" altLang="en-US" sz="1800">
              <a:solidFill>
                <a:srgbClr val="0000FF"/>
              </a:solidFill>
              <a:latin typeface="仿宋" pitchFamily="49" charset="-122"/>
              <a:ea typeface="仿宋" pitchFamily="49" charset="-122"/>
              <a:cs typeface="Times New Roman" pitchFamily="18" charset="0"/>
            </a:endParaRPr>
          </a:p>
        </p:txBody>
      </p:sp>
      <p:sp>
        <p:nvSpPr>
          <p:cNvPr id="29" name="Text Box 14"/>
          <p:cNvSpPr txBox="1">
            <a:spLocks noChangeArrowheads="1"/>
          </p:cNvSpPr>
          <p:nvPr/>
        </p:nvSpPr>
        <p:spPr bwMode="auto">
          <a:xfrm>
            <a:off x="2622554" y="3257944"/>
            <a:ext cx="2592388" cy="338554"/>
          </a:xfrm>
          <a:prstGeom prst="rect">
            <a:avLst/>
          </a:prstGeom>
          <a:noFill/>
          <a:ln w="9525">
            <a:noFill/>
            <a:miter lim="800000"/>
            <a:headEnd/>
            <a:tailEnd/>
          </a:ln>
        </p:spPr>
        <p:txBody>
          <a:bodyPr>
            <a:spAutoFit/>
          </a:bodyPr>
          <a:lstStyle/>
          <a:p>
            <a:pPr algn="l">
              <a:spcBef>
                <a:spcPct val="50000"/>
              </a:spcBef>
            </a:pPr>
            <a:r>
              <a:rPr lang="zh-CN" altLang="en-US" sz="2000" dirty="0">
                <a:solidFill>
                  <a:srgbClr val="0000FF"/>
                </a:solidFill>
                <a:latin typeface="Consolas" pitchFamily="49" charset="0"/>
                <a:ea typeface="仿宋" pitchFamily="49" charset="-122"/>
                <a:cs typeface="Consolas" pitchFamily="49" charset="0"/>
              </a:rPr>
              <a:t>存储地址</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(key)</a:t>
            </a:r>
          </a:p>
        </p:txBody>
      </p:sp>
      <p:sp>
        <p:nvSpPr>
          <p:cNvPr id="30" name="TextBox 29"/>
          <p:cNvSpPr txBox="1"/>
          <p:nvPr/>
        </p:nvSpPr>
        <p:spPr>
          <a:xfrm>
            <a:off x="857224" y="900490"/>
            <a:ext cx="2214578" cy="338554"/>
          </a:xfrm>
          <a:prstGeom prst="rect">
            <a:avLst/>
          </a:prstGeom>
          <a:noFill/>
        </p:spPr>
        <p:txBody>
          <a:bodyPr wrap="square" rtlCol="0">
            <a:spAutoFit/>
          </a:bodyPr>
          <a:lstStyle/>
          <a:p>
            <a:pPr algn="l"/>
            <a:r>
              <a:rPr kumimoji="1" lang="en-US" altLang="zh-CN" sz="2000" i="1" smtClean="0">
                <a:solidFill>
                  <a:srgbClr val="0000FF"/>
                </a:solidFill>
                <a:latin typeface="Consolas" pitchFamily="49" charset="0"/>
                <a:ea typeface="仿宋" pitchFamily="49" charset="-122"/>
                <a:cs typeface="Consolas" pitchFamily="49" charset="0"/>
              </a:rPr>
              <a:t>n</a:t>
            </a:r>
            <a:r>
              <a:rPr kumimoji="1" lang="zh-CN" altLang="en-US" sz="2000" smtClean="0">
                <a:solidFill>
                  <a:srgbClr val="0000FF"/>
                </a:solidFill>
                <a:latin typeface="Consolas" pitchFamily="49" charset="0"/>
                <a:ea typeface="仿宋" pitchFamily="49" charset="-122"/>
                <a:cs typeface="Consolas" pitchFamily="49" charset="0"/>
              </a:rPr>
              <a:t>个元素（对象）</a:t>
            </a:r>
            <a:endParaRPr lang="zh-CN" altLang="en-US" sz="2000" dirty="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4500562" y="1043366"/>
            <a:ext cx="3429024" cy="338554"/>
          </a:xfrm>
          <a:prstGeom prst="rect">
            <a:avLst/>
          </a:prstGeom>
          <a:noFill/>
        </p:spPr>
        <p:txBody>
          <a:bodyPr wrap="square" rtlCol="0">
            <a:spAutoFit/>
          </a:bodyPr>
          <a:lstStyle/>
          <a:p>
            <a:pPr algn="l"/>
            <a:r>
              <a:rPr kumimoji="1" lang="en-US" altLang="zh-CN" sz="2000" i="1" dirty="0" smtClean="0">
                <a:solidFill>
                  <a:srgbClr val="0000FF"/>
                </a:solidFill>
                <a:latin typeface="Consolas" pitchFamily="49" charset="0"/>
                <a:ea typeface="仿宋" pitchFamily="49" charset="-122"/>
                <a:cs typeface="Consolas" pitchFamily="49" charset="0"/>
              </a:rPr>
              <a:t>m</a:t>
            </a:r>
            <a:r>
              <a:rPr kumimoji="1" lang="zh-CN" altLang="en-US" sz="2000" dirty="0" smtClean="0">
                <a:solidFill>
                  <a:srgbClr val="0000FF"/>
                </a:solidFill>
                <a:latin typeface="Consolas" pitchFamily="49" charset="0"/>
                <a:ea typeface="仿宋" pitchFamily="49" charset="-122"/>
                <a:cs typeface="Consolas" pitchFamily="49" charset="0"/>
              </a:rPr>
              <a:t>（</a:t>
            </a:r>
            <a:r>
              <a:rPr kumimoji="1" lang="en-US" altLang="zh-CN" sz="2000" i="1" dirty="0" err="1" smtClean="0">
                <a:solidFill>
                  <a:srgbClr val="0000FF"/>
                </a:solidFill>
                <a:latin typeface="Consolas" pitchFamily="49" charset="0"/>
                <a:ea typeface="仿宋" pitchFamily="49" charset="-122"/>
                <a:cs typeface="Consolas" pitchFamily="49" charset="0"/>
              </a:rPr>
              <a:t>m</a:t>
            </a:r>
            <a:r>
              <a:rPr kumimoji="1" lang="en-US" altLang="zh-CN" sz="2000" dirty="0" err="1" smtClean="0">
                <a:solidFill>
                  <a:srgbClr val="0000FF"/>
                </a:solidFill>
                <a:latin typeface="+mj-ea"/>
                <a:ea typeface="+mj-ea"/>
                <a:cs typeface="Consolas" pitchFamily="49" charset="0"/>
              </a:rPr>
              <a:t>≥</a:t>
            </a:r>
            <a:r>
              <a:rPr kumimoji="1" lang="en-US" altLang="zh-CN" sz="2000" i="1" dirty="0" err="1" smtClean="0">
                <a:solidFill>
                  <a:srgbClr val="0000FF"/>
                </a:solidFill>
                <a:latin typeface="Consolas" pitchFamily="49" charset="0"/>
                <a:ea typeface="仿宋" pitchFamily="49" charset="-122"/>
                <a:cs typeface="Consolas" pitchFamily="49" charset="0"/>
              </a:rPr>
              <a:t>n</a:t>
            </a:r>
            <a:r>
              <a:rPr kumimoji="1" lang="zh-CN" altLang="en-US" sz="2000" dirty="0" smtClean="0">
                <a:solidFill>
                  <a:srgbClr val="0000FF"/>
                </a:solidFill>
                <a:latin typeface="Consolas" pitchFamily="49" charset="0"/>
                <a:ea typeface="仿宋" pitchFamily="49" charset="-122"/>
                <a:cs typeface="Consolas" pitchFamily="49" charset="0"/>
              </a:rPr>
              <a:t>）的连续内存单元</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32" name="直接箭头连接符 31"/>
          <p:cNvCxnSpPr/>
          <p:nvPr/>
        </p:nvCxnSpPr>
        <p:spPr>
          <a:xfrm rot="5400000">
            <a:off x="1442421" y="1486480"/>
            <a:ext cx="544117" cy="0"/>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a:off x="5915857" y="1814131"/>
            <a:ext cx="600022" cy="1588"/>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40" name="灯片编号占位符 39"/>
          <p:cNvSpPr>
            <a:spLocks noGrp="1"/>
          </p:cNvSpPr>
          <p:nvPr>
            <p:ph type="sldNum" sz="quarter" idx="12"/>
          </p:nvPr>
        </p:nvSpPr>
        <p:spPr/>
        <p:txBody>
          <a:bodyPr/>
          <a:lstStyle/>
          <a:p>
            <a:fld id="{7AF016A1-9F15-429F-9EFD-84004B73C732}" type="slidenum">
              <a:rPr lang="en-US" altLang="zh-CN" smtClean="0"/>
              <a:pPr/>
              <a:t>89</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85720" y="500042"/>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9.2.1  </a:t>
            </a:r>
            <a:r>
              <a:rPr lang="zh-CN" altLang="zh-CN" smtClean="0">
                <a:latin typeface="Consolas" pitchFamily="49" charset="0"/>
                <a:ea typeface="微软雅黑" pitchFamily="34" charset="-122"/>
                <a:cs typeface="Consolas" pitchFamily="49" charset="0"/>
              </a:rPr>
              <a:t>顺序查找</a:t>
            </a:r>
            <a:endParaRPr lang="zh-CN" altLang="zh-CN"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857224" y="1357298"/>
            <a:ext cx="1571636" cy="45318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基本思路</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7" name="TextBox 6"/>
          <p:cNvSpPr txBox="1"/>
          <p:nvPr/>
        </p:nvSpPr>
        <p:spPr>
          <a:xfrm>
            <a:off x="857224" y="2214554"/>
            <a:ext cx="7715304" cy="26033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从顺序表的一端开始依次遍历，将遍历的元素关键字和给定值</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相比</a:t>
            </a:r>
            <a:r>
              <a:rPr lang="zh-CN" altLang="zh-CN" sz="2000" smtClean="0">
                <a:solidFill>
                  <a:srgbClr val="0000FF"/>
                </a:solidFill>
                <a:latin typeface="Consolas" pitchFamily="49" charset="0"/>
                <a:ea typeface="仿宋" pitchFamily="49" charset="-122"/>
                <a:cs typeface="Consolas" pitchFamily="49" charset="0"/>
              </a:rPr>
              <a:t>较</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若两者相等，则查找成功，返回该元素的序号</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若遍历结束后，仍未找到关键字等于</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的元素，则查找失败，返回</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en-US" sz="2000" smtClean="0">
                <a:solidFill>
                  <a:srgbClr val="0000FF"/>
                </a:solidFill>
                <a:latin typeface="Consolas" pitchFamily="49" charset="0"/>
                <a:ea typeface="仿宋" pitchFamily="49" charset="-122"/>
                <a:cs typeface="Consolas" pitchFamily="49" charset="0"/>
              </a:rPr>
              <a:t>默认</a:t>
            </a:r>
            <a:r>
              <a:rPr lang="zh-CN" altLang="zh-CN" sz="2000" smtClean="0">
                <a:solidFill>
                  <a:srgbClr val="0000FF"/>
                </a:solidFill>
                <a:latin typeface="Consolas" pitchFamily="49" charset="0"/>
                <a:ea typeface="仿宋" pitchFamily="49" charset="-122"/>
                <a:cs typeface="Consolas" pitchFamily="49" charset="0"/>
              </a:rPr>
              <a:t>从顺序表的前端开始遍历</a:t>
            </a:r>
            <a:r>
              <a:rPr lang="zh-CN" altLang="en-US" sz="2000" smtClean="0">
                <a:solidFill>
                  <a:srgbClr val="0000FF"/>
                </a:solidFill>
                <a:latin typeface="Consolas" pitchFamily="49" charset="0"/>
                <a:ea typeface="仿宋" pitchFamily="49" charset="-122"/>
                <a:cs typeface="Consolas" pitchFamily="49" charset="0"/>
              </a:rPr>
              <a:t>。</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285720" y="1357298"/>
          <a:ext cx="2883214" cy="2926080"/>
        </p:xfrm>
        <a:graphic>
          <a:graphicData uri="http://schemas.openxmlformats.org/drawingml/2006/table">
            <a:tbl>
              <a:tblPr/>
              <a:tblGrid>
                <a:gridCol w="935096"/>
                <a:gridCol w="1071465"/>
                <a:gridCol w="876653"/>
              </a:tblGrid>
              <a:tr h="0">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2018001</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62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54</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2018009</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2018007</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76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88</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81"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79" name="Rectangle 55"/>
          <p:cNvSpPr>
            <a:spLocks noChangeArrowheads="1"/>
          </p:cNvSpPr>
          <p:nvPr/>
        </p:nvSpPr>
        <p:spPr bwMode="auto">
          <a:xfrm>
            <a:off x="6218920"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学号</a:t>
            </a:r>
          </a:p>
        </p:txBody>
      </p:sp>
      <p:sp>
        <p:nvSpPr>
          <p:cNvPr id="1078" name="Rectangle 54"/>
          <p:cNvSpPr>
            <a:spLocks noChangeArrowheads="1"/>
          </p:cNvSpPr>
          <p:nvPr/>
        </p:nvSpPr>
        <p:spPr bwMode="auto">
          <a:xfrm>
            <a:off x="7003456"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姓名</a:t>
            </a:r>
          </a:p>
        </p:txBody>
      </p:sp>
      <p:sp>
        <p:nvSpPr>
          <p:cNvPr id="1077" name="Rectangle 53"/>
          <p:cNvSpPr>
            <a:spLocks noChangeArrowheads="1"/>
          </p:cNvSpPr>
          <p:nvPr/>
        </p:nvSpPr>
        <p:spPr bwMode="auto">
          <a:xfrm>
            <a:off x="7787992"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分数</a:t>
            </a:r>
          </a:p>
        </p:txBody>
      </p:sp>
      <p:sp>
        <p:nvSpPr>
          <p:cNvPr id="1076" name="Rectangle 52"/>
          <p:cNvSpPr>
            <a:spLocks noChangeArrowheads="1"/>
          </p:cNvSpPr>
          <p:nvPr/>
        </p:nvSpPr>
        <p:spPr bwMode="auto">
          <a:xfrm>
            <a:off x="5077194" y="714356"/>
            <a:ext cx="998850"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哈希地址</a:t>
            </a:r>
          </a:p>
        </p:txBody>
      </p:sp>
      <p:sp>
        <p:nvSpPr>
          <p:cNvPr id="1075" name="Rectangle 51"/>
          <p:cNvSpPr>
            <a:spLocks noChangeArrowheads="1"/>
          </p:cNvSpPr>
          <p:nvPr/>
        </p:nvSpPr>
        <p:spPr bwMode="auto">
          <a:xfrm>
            <a:off x="6077326" y="1046560"/>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2018001</a:t>
            </a:r>
          </a:p>
        </p:txBody>
      </p:sp>
      <p:sp>
        <p:nvSpPr>
          <p:cNvPr id="1074" name="Rectangle 50"/>
          <p:cNvSpPr>
            <a:spLocks noChangeArrowheads="1"/>
          </p:cNvSpPr>
          <p:nvPr/>
        </p:nvSpPr>
        <p:spPr bwMode="auto">
          <a:xfrm>
            <a:off x="7000380" y="104656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王华</a:t>
            </a:r>
          </a:p>
        </p:txBody>
      </p:sp>
      <p:sp>
        <p:nvSpPr>
          <p:cNvPr id="1073" name="Rectangle 49"/>
          <p:cNvSpPr>
            <a:spLocks noChangeArrowheads="1"/>
          </p:cNvSpPr>
          <p:nvPr/>
        </p:nvSpPr>
        <p:spPr bwMode="auto">
          <a:xfrm>
            <a:off x="7784916" y="104656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90</a:t>
            </a:r>
          </a:p>
        </p:txBody>
      </p:sp>
      <p:sp>
        <p:nvSpPr>
          <p:cNvPr id="1072" name="Rectangle 48"/>
          <p:cNvSpPr>
            <a:spLocks noChangeArrowheads="1"/>
          </p:cNvSpPr>
          <p:nvPr/>
        </p:nvSpPr>
        <p:spPr bwMode="auto">
          <a:xfrm>
            <a:off x="5448415" y="1046560"/>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0</a:t>
            </a:r>
          </a:p>
        </p:txBody>
      </p:sp>
      <p:sp>
        <p:nvSpPr>
          <p:cNvPr id="1071" name="Rectangle 47"/>
          <p:cNvSpPr>
            <a:spLocks noChangeArrowheads="1"/>
          </p:cNvSpPr>
          <p:nvPr/>
        </p:nvSpPr>
        <p:spPr bwMode="auto">
          <a:xfrm>
            <a:off x="6077326" y="394780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2018010</a:t>
            </a:r>
          </a:p>
        </p:txBody>
      </p:sp>
      <p:sp>
        <p:nvSpPr>
          <p:cNvPr id="1070" name="Rectangle 46"/>
          <p:cNvSpPr>
            <a:spLocks noChangeArrowheads="1"/>
          </p:cNvSpPr>
          <p:nvPr/>
        </p:nvSpPr>
        <p:spPr bwMode="auto">
          <a:xfrm>
            <a:off x="7000380" y="394780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刘丽</a:t>
            </a:r>
          </a:p>
        </p:txBody>
      </p:sp>
      <p:sp>
        <p:nvSpPr>
          <p:cNvPr id="1069" name="Rectangle 45"/>
          <p:cNvSpPr>
            <a:spLocks noChangeArrowheads="1"/>
          </p:cNvSpPr>
          <p:nvPr/>
        </p:nvSpPr>
        <p:spPr bwMode="auto">
          <a:xfrm>
            <a:off x="7784916" y="394780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62</a:t>
            </a:r>
          </a:p>
        </p:txBody>
      </p:sp>
      <p:sp>
        <p:nvSpPr>
          <p:cNvPr id="1068" name="Rectangle 44"/>
          <p:cNvSpPr>
            <a:spLocks noChangeArrowheads="1"/>
          </p:cNvSpPr>
          <p:nvPr/>
        </p:nvSpPr>
        <p:spPr bwMode="auto">
          <a:xfrm>
            <a:off x="5446364" y="394780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9</a:t>
            </a:r>
          </a:p>
        </p:txBody>
      </p:sp>
      <p:sp>
        <p:nvSpPr>
          <p:cNvPr id="1067" name="Rectangle 43"/>
          <p:cNvSpPr>
            <a:spLocks noChangeArrowheads="1"/>
          </p:cNvSpPr>
          <p:nvPr/>
        </p:nvSpPr>
        <p:spPr bwMode="auto">
          <a:xfrm>
            <a:off x="6077326" y="266240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2018006</a:t>
            </a:r>
          </a:p>
        </p:txBody>
      </p:sp>
      <p:sp>
        <p:nvSpPr>
          <p:cNvPr id="1066" name="Rectangle 42"/>
          <p:cNvSpPr>
            <a:spLocks noChangeArrowheads="1"/>
          </p:cNvSpPr>
          <p:nvPr/>
        </p:nvSpPr>
        <p:spPr bwMode="auto">
          <a:xfrm>
            <a:off x="7000380" y="266240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陈明</a:t>
            </a:r>
          </a:p>
        </p:txBody>
      </p:sp>
      <p:sp>
        <p:nvSpPr>
          <p:cNvPr id="1065" name="Rectangle 41"/>
          <p:cNvSpPr>
            <a:spLocks noChangeArrowheads="1"/>
          </p:cNvSpPr>
          <p:nvPr/>
        </p:nvSpPr>
        <p:spPr bwMode="auto">
          <a:xfrm>
            <a:off x="7784916" y="266240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54</a:t>
            </a:r>
          </a:p>
        </p:txBody>
      </p:sp>
      <p:sp>
        <p:nvSpPr>
          <p:cNvPr id="1064" name="Rectangle 40"/>
          <p:cNvSpPr>
            <a:spLocks noChangeArrowheads="1"/>
          </p:cNvSpPr>
          <p:nvPr/>
        </p:nvSpPr>
        <p:spPr bwMode="auto">
          <a:xfrm>
            <a:off x="5448415" y="266240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5</a:t>
            </a:r>
          </a:p>
        </p:txBody>
      </p:sp>
      <p:sp>
        <p:nvSpPr>
          <p:cNvPr id="1063" name="Rectangle 39"/>
          <p:cNvSpPr>
            <a:spLocks noChangeArrowheads="1"/>
          </p:cNvSpPr>
          <p:nvPr/>
        </p:nvSpPr>
        <p:spPr bwMode="auto">
          <a:xfrm>
            <a:off x="6077326" y="3628893"/>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2018009</a:t>
            </a:r>
          </a:p>
        </p:txBody>
      </p:sp>
      <p:sp>
        <p:nvSpPr>
          <p:cNvPr id="1062" name="Rectangle 38"/>
          <p:cNvSpPr>
            <a:spLocks noChangeArrowheads="1"/>
          </p:cNvSpPr>
          <p:nvPr/>
        </p:nvSpPr>
        <p:spPr bwMode="auto">
          <a:xfrm>
            <a:off x="7000380" y="3628893"/>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张强</a:t>
            </a:r>
          </a:p>
        </p:txBody>
      </p:sp>
      <p:sp>
        <p:nvSpPr>
          <p:cNvPr id="1061" name="Rectangle 37"/>
          <p:cNvSpPr>
            <a:spLocks noChangeArrowheads="1"/>
          </p:cNvSpPr>
          <p:nvPr/>
        </p:nvSpPr>
        <p:spPr bwMode="auto">
          <a:xfrm>
            <a:off x="7784916" y="3628893"/>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95</a:t>
            </a:r>
          </a:p>
        </p:txBody>
      </p:sp>
      <p:sp>
        <p:nvSpPr>
          <p:cNvPr id="1060" name="Rectangle 36"/>
          <p:cNvSpPr>
            <a:spLocks noChangeArrowheads="1"/>
          </p:cNvSpPr>
          <p:nvPr/>
        </p:nvSpPr>
        <p:spPr bwMode="auto">
          <a:xfrm>
            <a:off x="5446364" y="3628893"/>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8</a:t>
            </a:r>
          </a:p>
        </p:txBody>
      </p:sp>
      <p:sp>
        <p:nvSpPr>
          <p:cNvPr id="1059" name="Rectangle 35"/>
          <p:cNvSpPr>
            <a:spLocks noChangeArrowheads="1"/>
          </p:cNvSpPr>
          <p:nvPr/>
        </p:nvSpPr>
        <p:spPr bwMode="auto">
          <a:xfrm>
            <a:off x="6077326" y="298928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2018007</a:t>
            </a:r>
          </a:p>
        </p:txBody>
      </p:sp>
      <p:sp>
        <p:nvSpPr>
          <p:cNvPr id="1058" name="Rectangle 34"/>
          <p:cNvSpPr>
            <a:spLocks noChangeArrowheads="1"/>
          </p:cNvSpPr>
          <p:nvPr/>
        </p:nvSpPr>
        <p:spPr bwMode="auto">
          <a:xfrm>
            <a:off x="7000380" y="298928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许兵</a:t>
            </a:r>
          </a:p>
        </p:txBody>
      </p:sp>
      <p:sp>
        <p:nvSpPr>
          <p:cNvPr id="1057" name="Rectangle 33"/>
          <p:cNvSpPr>
            <a:spLocks noChangeArrowheads="1"/>
          </p:cNvSpPr>
          <p:nvPr/>
        </p:nvSpPr>
        <p:spPr bwMode="auto">
          <a:xfrm>
            <a:off x="7784916" y="298928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76</a:t>
            </a:r>
          </a:p>
        </p:txBody>
      </p:sp>
      <p:sp>
        <p:nvSpPr>
          <p:cNvPr id="1056" name="Rectangle 32"/>
          <p:cNvSpPr>
            <a:spLocks noChangeArrowheads="1"/>
          </p:cNvSpPr>
          <p:nvPr/>
        </p:nvSpPr>
        <p:spPr bwMode="auto">
          <a:xfrm>
            <a:off x="5448415" y="298928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6</a:t>
            </a:r>
          </a:p>
        </p:txBody>
      </p:sp>
      <p:sp>
        <p:nvSpPr>
          <p:cNvPr id="1055" name="Rectangle 31"/>
          <p:cNvSpPr>
            <a:spLocks noChangeArrowheads="1"/>
          </p:cNvSpPr>
          <p:nvPr/>
        </p:nvSpPr>
        <p:spPr bwMode="auto">
          <a:xfrm>
            <a:off x="6077326" y="459892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2018012</a:t>
            </a:r>
          </a:p>
        </p:txBody>
      </p:sp>
      <p:sp>
        <p:nvSpPr>
          <p:cNvPr id="1054" name="Rectangle 30"/>
          <p:cNvSpPr>
            <a:spLocks noChangeArrowheads="1"/>
          </p:cNvSpPr>
          <p:nvPr/>
        </p:nvSpPr>
        <p:spPr bwMode="auto">
          <a:xfrm>
            <a:off x="7000380" y="459892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李萍</a:t>
            </a:r>
          </a:p>
        </p:txBody>
      </p:sp>
      <p:sp>
        <p:nvSpPr>
          <p:cNvPr id="1053" name="Rectangle 29"/>
          <p:cNvSpPr>
            <a:spLocks noChangeArrowheads="1"/>
          </p:cNvSpPr>
          <p:nvPr/>
        </p:nvSpPr>
        <p:spPr bwMode="auto">
          <a:xfrm>
            <a:off x="7784916" y="459892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88</a:t>
            </a:r>
          </a:p>
        </p:txBody>
      </p:sp>
      <p:sp>
        <p:nvSpPr>
          <p:cNvPr id="1052" name="Rectangle 28"/>
          <p:cNvSpPr>
            <a:spLocks noChangeArrowheads="1"/>
          </p:cNvSpPr>
          <p:nvPr/>
        </p:nvSpPr>
        <p:spPr bwMode="auto">
          <a:xfrm>
            <a:off x="5446364" y="459892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11</a:t>
            </a:r>
          </a:p>
        </p:txBody>
      </p:sp>
      <p:sp>
        <p:nvSpPr>
          <p:cNvPr id="1051" name="Rectangle 27"/>
          <p:cNvSpPr>
            <a:spLocks noChangeArrowheads="1"/>
          </p:cNvSpPr>
          <p:nvPr/>
        </p:nvSpPr>
        <p:spPr bwMode="auto">
          <a:xfrm>
            <a:off x="6077326" y="2340827"/>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2018005</a:t>
            </a:r>
          </a:p>
        </p:txBody>
      </p:sp>
      <p:sp>
        <p:nvSpPr>
          <p:cNvPr id="1050" name="Rectangle 26"/>
          <p:cNvSpPr>
            <a:spLocks noChangeArrowheads="1"/>
          </p:cNvSpPr>
          <p:nvPr/>
        </p:nvSpPr>
        <p:spPr bwMode="auto">
          <a:xfrm>
            <a:off x="7000380" y="234082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李英</a:t>
            </a:r>
          </a:p>
        </p:txBody>
      </p:sp>
      <p:sp>
        <p:nvSpPr>
          <p:cNvPr id="1049" name="Rectangle 25"/>
          <p:cNvSpPr>
            <a:spLocks noChangeArrowheads="1"/>
          </p:cNvSpPr>
          <p:nvPr/>
        </p:nvSpPr>
        <p:spPr bwMode="auto">
          <a:xfrm>
            <a:off x="7784916" y="234082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82</a:t>
            </a:r>
          </a:p>
        </p:txBody>
      </p:sp>
      <p:sp>
        <p:nvSpPr>
          <p:cNvPr id="1048" name="Rectangle 24"/>
          <p:cNvSpPr>
            <a:spLocks noChangeArrowheads="1"/>
          </p:cNvSpPr>
          <p:nvPr/>
        </p:nvSpPr>
        <p:spPr bwMode="auto">
          <a:xfrm>
            <a:off x="5448415" y="2340827"/>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4</a:t>
            </a:r>
          </a:p>
        </p:txBody>
      </p:sp>
      <p:sp>
        <p:nvSpPr>
          <p:cNvPr id="1047" name="Rectangle 23"/>
          <p:cNvSpPr>
            <a:spLocks noChangeArrowheads="1"/>
          </p:cNvSpPr>
          <p:nvPr/>
        </p:nvSpPr>
        <p:spPr bwMode="auto">
          <a:xfrm>
            <a:off x="6077326" y="137079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46" name="Rectangle 22"/>
          <p:cNvSpPr>
            <a:spLocks noChangeArrowheads="1"/>
          </p:cNvSpPr>
          <p:nvPr/>
        </p:nvSpPr>
        <p:spPr bwMode="auto">
          <a:xfrm>
            <a:off x="7000380" y="137079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45" name="Rectangle 21"/>
          <p:cNvSpPr>
            <a:spLocks noChangeArrowheads="1"/>
          </p:cNvSpPr>
          <p:nvPr/>
        </p:nvSpPr>
        <p:spPr bwMode="auto">
          <a:xfrm>
            <a:off x="7784916" y="137079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44" name="Rectangle 20"/>
          <p:cNvSpPr>
            <a:spLocks noChangeArrowheads="1"/>
          </p:cNvSpPr>
          <p:nvPr/>
        </p:nvSpPr>
        <p:spPr bwMode="auto">
          <a:xfrm>
            <a:off x="5445339" y="137079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1</a:t>
            </a:r>
          </a:p>
        </p:txBody>
      </p:sp>
      <p:sp>
        <p:nvSpPr>
          <p:cNvPr id="1043" name="Rectangle 19"/>
          <p:cNvSpPr>
            <a:spLocks noChangeArrowheads="1"/>
          </p:cNvSpPr>
          <p:nvPr/>
        </p:nvSpPr>
        <p:spPr bwMode="auto">
          <a:xfrm>
            <a:off x="6077326" y="1695022"/>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42" name="Rectangle 18"/>
          <p:cNvSpPr>
            <a:spLocks noChangeArrowheads="1"/>
          </p:cNvSpPr>
          <p:nvPr/>
        </p:nvSpPr>
        <p:spPr bwMode="auto">
          <a:xfrm>
            <a:off x="7000380" y="169502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41" name="Rectangle 17"/>
          <p:cNvSpPr>
            <a:spLocks noChangeArrowheads="1"/>
          </p:cNvSpPr>
          <p:nvPr/>
        </p:nvSpPr>
        <p:spPr bwMode="auto">
          <a:xfrm>
            <a:off x="7784916" y="169502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40" name="Rectangle 16"/>
          <p:cNvSpPr>
            <a:spLocks noChangeArrowheads="1"/>
          </p:cNvSpPr>
          <p:nvPr/>
        </p:nvSpPr>
        <p:spPr bwMode="auto">
          <a:xfrm>
            <a:off x="5451492" y="1695022"/>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2</a:t>
            </a:r>
          </a:p>
        </p:txBody>
      </p:sp>
      <p:sp>
        <p:nvSpPr>
          <p:cNvPr id="1039" name="Rectangle 15"/>
          <p:cNvSpPr>
            <a:spLocks noChangeArrowheads="1"/>
          </p:cNvSpPr>
          <p:nvPr/>
        </p:nvSpPr>
        <p:spPr bwMode="auto">
          <a:xfrm>
            <a:off x="6077326" y="202191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38" name="Rectangle 14"/>
          <p:cNvSpPr>
            <a:spLocks noChangeArrowheads="1"/>
          </p:cNvSpPr>
          <p:nvPr/>
        </p:nvSpPr>
        <p:spPr bwMode="auto">
          <a:xfrm>
            <a:off x="7000380" y="202191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37" name="Rectangle 13"/>
          <p:cNvSpPr>
            <a:spLocks noChangeArrowheads="1"/>
          </p:cNvSpPr>
          <p:nvPr/>
        </p:nvSpPr>
        <p:spPr bwMode="auto">
          <a:xfrm>
            <a:off x="7784916" y="202191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36" name="Rectangle 12"/>
          <p:cNvSpPr>
            <a:spLocks noChangeArrowheads="1"/>
          </p:cNvSpPr>
          <p:nvPr/>
        </p:nvSpPr>
        <p:spPr bwMode="auto">
          <a:xfrm>
            <a:off x="5451492" y="202191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3</a:t>
            </a:r>
          </a:p>
        </p:txBody>
      </p:sp>
      <p:sp>
        <p:nvSpPr>
          <p:cNvPr id="1035" name="Rectangle 11"/>
          <p:cNvSpPr>
            <a:spLocks noChangeArrowheads="1"/>
          </p:cNvSpPr>
          <p:nvPr/>
        </p:nvSpPr>
        <p:spPr bwMode="auto">
          <a:xfrm>
            <a:off x="6077326" y="3308205"/>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34" name="Rectangle 10"/>
          <p:cNvSpPr>
            <a:spLocks noChangeArrowheads="1"/>
          </p:cNvSpPr>
          <p:nvPr/>
        </p:nvSpPr>
        <p:spPr bwMode="auto">
          <a:xfrm>
            <a:off x="7000380" y="330820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33" name="Rectangle 9"/>
          <p:cNvSpPr>
            <a:spLocks noChangeArrowheads="1"/>
          </p:cNvSpPr>
          <p:nvPr/>
        </p:nvSpPr>
        <p:spPr bwMode="auto">
          <a:xfrm>
            <a:off x="7784916" y="330820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32" name="Rectangle 8"/>
          <p:cNvSpPr>
            <a:spLocks noChangeArrowheads="1"/>
          </p:cNvSpPr>
          <p:nvPr/>
        </p:nvSpPr>
        <p:spPr bwMode="auto">
          <a:xfrm>
            <a:off x="5463798" y="3308205"/>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7</a:t>
            </a:r>
          </a:p>
        </p:txBody>
      </p:sp>
      <p:sp>
        <p:nvSpPr>
          <p:cNvPr id="1031" name="Rectangle 7"/>
          <p:cNvSpPr>
            <a:spLocks noChangeArrowheads="1"/>
          </p:cNvSpPr>
          <p:nvPr/>
        </p:nvSpPr>
        <p:spPr bwMode="auto">
          <a:xfrm>
            <a:off x="6077326" y="427824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30" name="Rectangle 6"/>
          <p:cNvSpPr>
            <a:spLocks noChangeArrowheads="1"/>
          </p:cNvSpPr>
          <p:nvPr/>
        </p:nvSpPr>
        <p:spPr bwMode="auto">
          <a:xfrm>
            <a:off x="7000380" y="427824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29" name="Rectangle 5"/>
          <p:cNvSpPr>
            <a:spLocks noChangeArrowheads="1"/>
          </p:cNvSpPr>
          <p:nvPr/>
        </p:nvSpPr>
        <p:spPr bwMode="auto">
          <a:xfrm>
            <a:off x="7784916" y="427824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28" name="Rectangle 4"/>
          <p:cNvSpPr>
            <a:spLocks noChangeArrowheads="1"/>
          </p:cNvSpPr>
          <p:nvPr/>
        </p:nvSpPr>
        <p:spPr bwMode="auto">
          <a:xfrm>
            <a:off x="5460722" y="427824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10</a:t>
            </a:r>
          </a:p>
        </p:txBody>
      </p:sp>
      <p:sp>
        <p:nvSpPr>
          <p:cNvPr id="61" name="TextBox 60"/>
          <p:cNvSpPr txBox="1"/>
          <p:nvPr/>
        </p:nvSpPr>
        <p:spPr>
          <a:xfrm>
            <a:off x="3214678" y="2071678"/>
            <a:ext cx="2428892" cy="830997"/>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n</a:t>
            </a:r>
            <a:r>
              <a:rPr lang="en-US" altLang="zh-CN" sz="1600" smtClean="0">
                <a:solidFill>
                  <a:srgbClr val="0000FF"/>
                </a:solidFill>
                <a:latin typeface="Consolas" pitchFamily="49" charset="0"/>
                <a:ea typeface="仿宋" pitchFamily="49" charset="-122"/>
                <a:cs typeface="Consolas" pitchFamily="49" charset="0"/>
              </a:rPr>
              <a:t>=7</a:t>
            </a:r>
          </a:p>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m</a:t>
            </a:r>
            <a:r>
              <a:rPr lang="en-US" altLang="zh-CN" sz="1600" smtClean="0">
                <a:solidFill>
                  <a:srgbClr val="0000FF"/>
                </a:solidFill>
                <a:latin typeface="Consolas" pitchFamily="49" charset="0"/>
                <a:ea typeface="仿宋" pitchFamily="49" charset="-122"/>
                <a:cs typeface="Consolas" pitchFamily="49" charset="0"/>
              </a:rPr>
              <a:t>=12</a:t>
            </a:r>
          </a:p>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h</a:t>
            </a:r>
            <a:r>
              <a:rPr lang="en-US" altLang="zh-CN" sz="1600" smtClean="0">
                <a:solidFill>
                  <a:srgbClr val="0000FF"/>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学号</a:t>
            </a:r>
            <a:r>
              <a:rPr lang="en-US" altLang="zh-CN" sz="1600" smtClean="0">
                <a:solidFill>
                  <a:srgbClr val="0000FF"/>
                </a:solidFill>
                <a:latin typeface="Consolas" pitchFamily="49" charset="0"/>
                <a:ea typeface="仿宋" pitchFamily="49" charset="-122"/>
                <a:cs typeface="Consolas" pitchFamily="49" charset="0"/>
              </a:rPr>
              <a:t>)=</a:t>
            </a:r>
            <a:r>
              <a:rPr lang="zh-CN" altLang="zh-CN" sz="1600" smtClean="0">
                <a:solidFill>
                  <a:srgbClr val="0000FF"/>
                </a:solidFill>
                <a:latin typeface="Consolas" pitchFamily="49" charset="0"/>
                <a:ea typeface="仿宋" pitchFamily="49" charset="-122"/>
                <a:cs typeface="Consolas" pitchFamily="49" charset="0"/>
              </a:rPr>
              <a:t>学号</a:t>
            </a:r>
            <a:r>
              <a:rPr lang="en-US" altLang="zh-CN" sz="1600" smtClean="0">
                <a:solidFill>
                  <a:srgbClr val="0000FF"/>
                </a:solidFill>
                <a:latin typeface="Consolas" pitchFamily="49" charset="0"/>
                <a:ea typeface="仿宋" pitchFamily="49" charset="-122"/>
                <a:cs typeface="Consolas" pitchFamily="49" charset="0"/>
              </a:rPr>
              <a:t>-2018001</a:t>
            </a:r>
            <a:endParaRPr lang="zh-CN" altLang="en-US" sz="1600" smtClean="0">
              <a:solidFill>
                <a:srgbClr val="0000FF"/>
              </a:solidFill>
              <a:latin typeface="Consolas" pitchFamily="49" charset="0"/>
              <a:ea typeface="仿宋" pitchFamily="49" charset="-122"/>
              <a:cs typeface="Consolas" pitchFamily="49" charset="0"/>
            </a:endParaRPr>
          </a:p>
        </p:txBody>
      </p:sp>
      <p:cxnSp>
        <p:nvCxnSpPr>
          <p:cNvPr id="63" name="直接箭头连接符 62"/>
          <p:cNvCxnSpPr/>
          <p:nvPr/>
        </p:nvCxnSpPr>
        <p:spPr>
          <a:xfrm>
            <a:off x="3286116" y="3071810"/>
            <a:ext cx="2286016"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4" name="TextBox 63"/>
          <p:cNvSpPr txBox="1"/>
          <p:nvPr/>
        </p:nvSpPr>
        <p:spPr>
          <a:xfrm>
            <a:off x="857224" y="5286388"/>
            <a:ext cx="5357850" cy="12953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00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先计算</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(2018010)=2018010-2018001=9</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再取</a:t>
            </a:r>
            <a:r>
              <a:rPr lang="en-US" altLang="zh-CN" sz="2000" smtClean="0">
                <a:solidFill>
                  <a:srgbClr val="0000FF"/>
                </a:solidFill>
                <a:latin typeface="Consolas" pitchFamily="49" charset="0"/>
                <a:ea typeface="仿宋" pitchFamily="49" charset="-122"/>
                <a:cs typeface="Consolas" pitchFamily="49" charset="0"/>
              </a:rPr>
              <a:t>ha[9]</a:t>
            </a:r>
            <a:r>
              <a:rPr lang="zh-CN" altLang="zh-CN" sz="2000" smtClean="0">
                <a:solidFill>
                  <a:srgbClr val="0000FF"/>
                </a:solidFill>
                <a:latin typeface="Consolas" pitchFamily="49" charset="0"/>
                <a:ea typeface="仿宋" pitchFamily="49" charset="-122"/>
                <a:cs typeface="Consolas" pitchFamily="49" charset="0"/>
              </a:rPr>
              <a:t>元素的分数</a:t>
            </a:r>
            <a:r>
              <a:rPr lang="en-US" altLang="zh-CN" sz="2000" smtClean="0">
                <a:solidFill>
                  <a:srgbClr val="0000FF"/>
                </a:solidFill>
                <a:latin typeface="Consolas" pitchFamily="49" charset="0"/>
                <a:ea typeface="仿宋" pitchFamily="49" charset="-122"/>
                <a:cs typeface="Consolas" pitchFamily="49" charset="0"/>
              </a:rPr>
              <a:t>62</a:t>
            </a:r>
            <a:r>
              <a:rPr lang="zh-CN" altLang="zh-CN" sz="2000" smtClean="0">
                <a:solidFill>
                  <a:srgbClr val="0000FF"/>
                </a:solidFill>
                <a:latin typeface="Consolas" pitchFamily="49" charset="0"/>
                <a:ea typeface="仿宋" pitchFamily="49" charset="-122"/>
                <a:cs typeface="Consolas" pitchFamily="49" charset="0"/>
              </a:rPr>
              <a:t>即可。</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对应的查找时间为</a:t>
            </a:r>
            <a:r>
              <a:rPr lang="en-US" altLang="zh-CN" sz="2000" smtClean="0">
                <a:solidFill>
                  <a:srgbClr val="0000FF"/>
                </a:solidFill>
                <a:latin typeface="Consolas" pitchFamily="49" charset="0"/>
                <a:ea typeface="仿宋" pitchFamily="49" charset="-122"/>
                <a:cs typeface="Consolas" pitchFamily="49" charset="0"/>
              </a:rPr>
              <a:t>O(1)</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5" name="TextBox 64"/>
          <p:cNvSpPr txBox="1"/>
          <p:nvPr/>
        </p:nvSpPr>
        <p:spPr>
          <a:xfrm>
            <a:off x="6429388" y="273586"/>
            <a:ext cx="150019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itchFamily="49" charset="0"/>
                <a:ea typeface="仿宋" pitchFamily="49" charset="-122"/>
                <a:cs typeface="Consolas" pitchFamily="49" charset="0"/>
              </a:rPr>
              <a:t>哈希表</a:t>
            </a:r>
            <a:r>
              <a:rPr lang="en-US" altLang="zh-CN" sz="2000" smtClean="0">
                <a:solidFill>
                  <a:srgbClr val="FF0000"/>
                </a:solidFill>
                <a:latin typeface="Consolas" pitchFamily="49" charset="0"/>
                <a:ea typeface="仿宋" pitchFamily="49" charset="-122"/>
                <a:cs typeface="Consolas" pitchFamily="49" charset="0"/>
              </a:rPr>
              <a:t>ha</a:t>
            </a:r>
            <a:endParaRPr lang="zh-CN" altLang="en-US" sz="2000" smtClean="0">
              <a:solidFill>
                <a:srgbClr val="FF0000"/>
              </a:solidFill>
              <a:latin typeface="Consolas" pitchFamily="49" charset="0"/>
              <a:ea typeface="仿宋" pitchFamily="49" charset="-122"/>
              <a:cs typeface="Consolas" pitchFamily="49" charset="0"/>
            </a:endParaRPr>
          </a:p>
        </p:txBody>
      </p:sp>
      <p:sp>
        <p:nvSpPr>
          <p:cNvPr id="66" name="TextBox 65"/>
          <p:cNvSpPr txBox="1"/>
          <p:nvPr/>
        </p:nvSpPr>
        <p:spPr>
          <a:xfrm>
            <a:off x="714348" y="4857760"/>
            <a:ext cx="421484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查找学号为</a:t>
            </a:r>
            <a:r>
              <a:rPr lang="en-US" altLang="zh-CN" sz="2000" smtClean="0">
                <a:solidFill>
                  <a:srgbClr val="0000FF"/>
                </a:solidFill>
                <a:latin typeface="Consolas" pitchFamily="49" charset="0"/>
                <a:ea typeface="仿宋" pitchFamily="49" charset="-122"/>
                <a:cs typeface="Consolas" pitchFamily="49" charset="0"/>
              </a:rPr>
              <a:t>2018010</a:t>
            </a:r>
            <a:r>
              <a:rPr lang="zh-CN" altLang="zh-CN" sz="2000" smtClean="0">
                <a:solidFill>
                  <a:srgbClr val="0000FF"/>
                </a:solidFill>
                <a:latin typeface="Consolas" pitchFamily="49" charset="0"/>
                <a:ea typeface="仿宋" pitchFamily="49" charset="-122"/>
                <a:cs typeface="Consolas" pitchFamily="49" charset="0"/>
              </a:rPr>
              <a:t>的学生分数</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73" name="灯片编号占位符 72"/>
          <p:cNvSpPr>
            <a:spLocks noGrp="1"/>
          </p:cNvSpPr>
          <p:nvPr>
            <p:ph type="sldNum" sz="quarter" idx="12"/>
          </p:nvPr>
        </p:nvSpPr>
        <p:spPr/>
        <p:txBody>
          <a:bodyPr/>
          <a:lstStyle/>
          <a:p>
            <a:fld id="{7AF016A1-9F15-429F-9EFD-84004B73C732}" type="slidenum">
              <a:rPr lang="en-US" altLang="zh-CN" smtClean="0"/>
              <a:pPr/>
              <a:t>90</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71472" y="1000108"/>
            <a:ext cx="7500990" cy="1876127"/>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对于两个不同的关键字</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25000"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）出现</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25000"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，这种现象称为</a:t>
            </a:r>
            <a:r>
              <a:rPr lang="zh-CN" altLang="zh-CN" sz="2000" smtClean="0">
                <a:solidFill>
                  <a:srgbClr val="FF0000"/>
                </a:solidFill>
                <a:latin typeface="Consolas" pitchFamily="49" charset="0"/>
                <a:ea typeface="仿宋" pitchFamily="49" charset="-122"/>
                <a:cs typeface="Consolas" pitchFamily="49" charset="0"/>
              </a:rPr>
              <a:t>哈希冲突</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将具有不同关键字而具有相同哈希地址的元素称为“同义词</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，这种冲突也称为</a:t>
            </a:r>
            <a:r>
              <a:rPr lang="zh-CN" altLang="zh-CN" sz="2000" smtClean="0">
                <a:solidFill>
                  <a:srgbClr val="FF0000"/>
                </a:solidFill>
                <a:latin typeface="Consolas" pitchFamily="49" charset="0"/>
                <a:ea typeface="仿宋" pitchFamily="49" charset="-122"/>
                <a:cs typeface="Consolas" pitchFamily="49" charset="0"/>
              </a:rPr>
              <a:t>同义词冲突</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000364" y="3671832"/>
            <a:ext cx="2928958" cy="400110"/>
          </a:xfrm>
          <a:prstGeom prst="rect">
            <a:avLst/>
          </a:prstGeom>
          <a:noFill/>
        </p:spPr>
        <p:txBody>
          <a:bodyPr wrap="square" rtlCol="0">
            <a:spAutoFit/>
          </a:bodyPr>
          <a:lstStyle/>
          <a:p>
            <a:pPr algn="l">
              <a:lnSpc>
                <a:spcPct val="100000"/>
              </a:lnSpc>
            </a:pPr>
            <a:r>
              <a:rPr lang="zh-CN" altLang="en-US" sz="2000" spc="300" smtClean="0">
                <a:solidFill>
                  <a:srgbClr val="0000FF"/>
                </a:solidFill>
                <a:latin typeface="华文中宋" pitchFamily="2" charset="-122"/>
                <a:ea typeface="华文中宋" pitchFamily="2" charset="-122"/>
              </a:rPr>
              <a:t>需要解决哈希</a:t>
            </a:r>
            <a:r>
              <a:rPr kumimoji="1" lang="zh-CN" altLang="en-US" sz="2000" spc="300" smtClean="0">
                <a:solidFill>
                  <a:srgbClr val="0000FF"/>
                </a:solidFill>
                <a:latin typeface="华文中宋" pitchFamily="2" charset="-122"/>
                <a:ea typeface="华文中宋" pitchFamily="2" charset="-122"/>
                <a:cs typeface="Consolas" pitchFamily="49" charset="0"/>
              </a:rPr>
              <a:t>冲突</a:t>
            </a:r>
            <a:endParaRPr lang="zh-CN" altLang="en-US" sz="2000" spc="300">
              <a:solidFill>
                <a:srgbClr val="0000FF"/>
              </a:solidFill>
              <a:latin typeface="华文中宋" pitchFamily="2" charset="-122"/>
              <a:ea typeface="华文中宋" pitchFamily="2" charset="-122"/>
            </a:endParaRPr>
          </a:p>
        </p:txBody>
      </p:sp>
      <p:sp>
        <p:nvSpPr>
          <p:cNvPr id="7" name="上箭头 6"/>
          <p:cNvSpPr/>
          <p:nvPr/>
        </p:nvSpPr>
        <p:spPr>
          <a:xfrm>
            <a:off x="4000496" y="3028890"/>
            <a:ext cx="214314" cy="428628"/>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91</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4479634" y="-158954"/>
            <a:ext cx="184730" cy="3179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sz="1800">
              <a:latin typeface="Consolas" pitchFamily="49" charset="0"/>
              <a:ea typeface="仿宋" pitchFamily="49" charset="-122"/>
              <a:cs typeface="Consolas" pitchFamily="49" charset="0"/>
            </a:endParaRPr>
          </a:p>
        </p:txBody>
      </p:sp>
      <p:sp>
        <p:nvSpPr>
          <p:cNvPr id="5" name="TextBox 4"/>
          <p:cNvSpPr txBox="1"/>
          <p:nvPr/>
        </p:nvSpPr>
        <p:spPr>
          <a:xfrm>
            <a:off x="571472" y="785794"/>
            <a:ext cx="385765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9.4.2 </a:t>
            </a:r>
            <a:r>
              <a:rPr lang="zh-CN" altLang="zh-CN" smtClean="0">
                <a:latin typeface="Consolas" pitchFamily="49" charset="0"/>
                <a:ea typeface="微软雅黑" pitchFamily="34" charset="-122"/>
                <a:cs typeface="Consolas" pitchFamily="49" charset="0"/>
              </a:rPr>
              <a:t>哈希函数构造方法</a:t>
            </a:r>
            <a:endParaRPr lang="zh-CN" altLang="zh-CN">
              <a:latin typeface="Consolas" pitchFamily="49" charset="0"/>
              <a:ea typeface="微软雅黑" pitchFamily="34" charset="-122"/>
              <a:cs typeface="Consolas" pitchFamily="49" charset="0"/>
            </a:endParaRPr>
          </a:p>
        </p:txBody>
      </p:sp>
      <p:sp>
        <p:nvSpPr>
          <p:cNvPr id="6" name="Text Box 2"/>
          <p:cNvSpPr txBox="1">
            <a:spLocks noChangeArrowheads="1"/>
          </p:cNvSpPr>
          <p:nvPr/>
        </p:nvSpPr>
        <p:spPr bwMode="auto">
          <a:xfrm>
            <a:off x="785786" y="1785926"/>
            <a:ext cx="7715304" cy="2218657"/>
          </a:xfrm>
          <a:prstGeom prst="rect">
            <a:avLst/>
          </a:prstGeom>
          <a:ln>
            <a:solidFill>
              <a:schemeClr val="accent6">
                <a:lumMod val="20000"/>
                <a:lumOff val="80000"/>
              </a:schemeClr>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marL="457200" indent="-457200" algn="l">
              <a:lnSpc>
                <a:spcPct val="1500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构造</a:t>
            </a:r>
            <a:r>
              <a:rPr kumimoji="1" lang="zh-CN" altLang="en-US" sz="2000" dirty="0">
                <a:solidFill>
                  <a:srgbClr val="0000FF"/>
                </a:solidFill>
                <a:latin typeface="Consolas" pitchFamily="49" charset="0"/>
                <a:ea typeface="仿宋" pitchFamily="49" charset="-122"/>
                <a:cs typeface="Consolas" pitchFamily="49" charset="0"/>
              </a:rPr>
              <a:t>哈希函数</a:t>
            </a:r>
            <a:r>
              <a:rPr kumimoji="1" lang="zh-CN" altLang="en-US" sz="2000">
                <a:solidFill>
                  <a:srgbClr val="0000FF"/>
                </a:solidFill>
                <a:latin typeface="Consolas" pitchFamily="49" charset="0"/>
                <a:ea typeface="仿宋" pitchFamily="49" charset="-122"/>
                <a:cs typeface="Consolas" pitchFamily="49" charset="0"/>
              </a:rPr>
              <a:t>的</a:t>
            </a:r>
            <a:r>
              <a:rPr kumimoji="1" lang="zh-CN" altLang="en-US" sz="2000" smtClean="0">
                <a:solidFill>
                  <a:srgbClr val="0000FF"/>
                </a:solidFill>
                <a:latin typeface="Consolas" pitchFamily="49" charset="0"/>
                <a:ea typeface="仿宋" pitchFamily="49" charset="-122"/>
                <a:cs typeface="Consolas" pitchFamily="49" charset="0"/>
              </a:rPr>
              <a:t>目标：使得</a:t>
            </a:r>
            <a:r>
              <a:rPr kumimoji="1" lang="zh-CN" altLang="en-US" sz="2000" dirty="0">
                <a:solidFill>
                  <a:srgbClr val="0000FF"/>
                </a:solidFill>
                <a:latin typeface="Consolas" pitchFamily="49" charset="0"/>
                <a:ea typeface="仿宋" pitchFamily="49" charset="-122"/>
                <a:cs typeface="Consolas" pitchFamily="49" charset="0"/>
              </a:rPr>
              <a:t>到的哈希地址尽可能均匀地</a:t>
            </a:r>
            <a:r>
              <a:rPr kumimoji="1" lang="zh-CN" altLang="en-US" sz="2000">
                <a:solidFill>
                  <a:srgbClr val="0000FF"/>
                </a:solidFill>
                <a:latin typeface="Consolas" pitchFamily="49" charset="0"/>
                <a:ea typeface="仿宋" pitchFamily="49" charset="-122"/>
                <a:cs typeface="Consolas" pitchFamily="49" charset="0"/>
              </a:rPr>
              <a:t>分布</a:t>
            </a:r>
            <a:r>
              <a:rPr kumimoji="1" lang="zh-CN" altLang="en-US" sz="2000" smtClean="0">
                <a:solidFill>
                  <a:srgbClr val="0000FF"/>
                </a:solidFill>
                <a:latin typeface="Consolas" pitchFamily="49" charset="0"/>
                <a:ea typeface="仿宋" pitchFamily="49" charset="-122"/>
                <a:cs typeface="Consolas" pitchFamily="49" charset="0"/>
              </a:rPr>
              <a:t>在</a:t>
            </a:r>
            <a:r>
              <a:rPr kumimoji="1" lang="en-US" altLang="zh-CN" sz="2000" i="1" dirty="0" smtClean="0">
                <a:solidFill>
                  <a:srgbClr val="0000FF"/>
                </a:solidFill>
                <a:latin typeface="Consolas" pitchFamily="49" charset="0"/>
                <a:ea typeface="仿宋" pitchFamily="49" charset="-122"/>
                <a:cs typeface="Consolas" pitchFamily="49" charset="0"/>
              </a:rPr>
              <a:t>m</a:t>
            </a:r>
            <a:r>
              <a:rPr kumimoji="1" lang="zh-CN" altLang="en-US" sz="2000" smtClean="0">
                <a:solidFill>
                  <a:srgbClr val="0000FF"/>
                </a:solidFill>
                <a:latin typeface="Consolas" pitchFamily="49" charset="0"/>
                <a:ea typeface="仿宋" pitchFamily="49" charset="-122"/>
                <a:cs typeface="Consolas" pitchFamily="49" charset="0"/>
              </a:rPr>
              <a:t>个</a:t>
            </a:r>
            <a:r>
              <a:rPr kumimoji="1" lang="zh-CN" altLang="en-US" sz="2000" dirty="0">
                <a:solidFill>
                  <a:srgbClr val="0000FF"/>
                </a:solidFill>
                <a:latin typeface="Consolas" pitchFamily="49" charset="0"/>
                <a:ea typeface="仿宋" pitchFamily="49" charset="-122"/>
                <a:cs typeface="Consolas" pitchFamily="49" charset="0"/>
              </a:rPr>
              <a:t>连续内存单元地址</a:t>
            </a:r>
            <a:r>
              <a:rPr kumimoji="1" lang="zh-CN" altLang="en-US" sz="2000" dirty="0" smtClean="0">
                <a:solidFill>
                  <a:srgbClr val="0000FF"/>
                </a:solidFill>
                <a:latin typeface="Consolas" pitchFamily="49" charset="0"/>
                <a:ea typeface="仿宋" pitchFamily="49" charset="-122"/>
                <a:cs typeface="Consolas" pitchFamily="49" charset="0"/>
              </a:rPr>
              <a:t>上</a:t>
            </a:r>
            <a:r>
              <a:rPr kumimoji="1" lang="zh-CN" altLang="en-US" sz="2000" dirty="0">
                <a:solidFill>
                  <a:srgbClr val="0000FF"/>
                </a:solidFill>
                <a:latin typeface="Consolas" pitchFamily="49" charset="0"/>
                <a:ea typeface="仿宋" pitchFamily="49" charset="-122"/>
                <a:cs typeface="Consolas" pitchFamily="49" charset="0"/>
              </a:rPr>
              <a:t>，</a:t>
            </a:r>
            <a:r>
              <a:rPr kumimoji="1" lang="zh-CN" altLang="en-US" sz="2000" dirty="0" smtClean="0">
                <a:solidFill>
                  <a:srgbClr val="0000FF"/>
                </a:solidFill>
                <a:latin typeface="Consolas" pitchFamily="49" charset="0"/>
                <a:ea typeface="仿宋" pitchFamily="49" charset="-122"/>
                <a:cs typeface="Consolas" pitchFamily="49" charset="0"/>
              </a:rPr>
              <a:t>同时</a:t>
            </a:r>
            <a:r>
              <a:rPr kumimoji="1" lang="zh-CN" altLang="en-US" sz="2000" dirty="0">
                <a:solidFill>
                  <a:srgbClr val="0000FF"/>
                </a:solidFill>
                <a:latin typeface="Consolas" pitchFamily="49" charset="0"/>
                <a:ea typeface="仿宋" pitchFamily="49" charset="-122"/>
                <a:cs typeface="Consolas" pitchFamily="49" charset="0"/>
              </a:rPr>
              <a:t>使计算过程尽可能简单以达到尽可能高的时间效率</a:t>
            </a:r>
            <a:r>
              <a:rPr kumimoji="1" lang="zh-CN" altLang="en-US" sz="2000" smtClean="0">
                <a:solidFill>
                  <a:srgbClr val="0000FF"/>
                </a:solidFill>
                <a:latin typeface="Consolas" pitchFamily="49" charset="0"/>
                <a:ea typeface="仿宋" pitchFamily="49" charset="-122"/>
                <a:cs typeface="Consolas" pitchFamily="49" charset="0"/>
              </a:rPr>
              <a:t>。 </a:t>
            </a:r>
            <a:endParaRPr kumimoji="1"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根据关键字的结构和分布的不同，有多种构造哈希函数的方法。</a:t>
            </a:r>
            <a:r>
              <a:rPr kumimoji="1" lang="zh-CN" altLang="en-US" sz="2000" smtClean="0">
                <a:solidFill>
                  <a:srgbClr val="0000FF"/>
                </a:solidFill>
                <a:latin typeface="Consolas" pitchFamily="49" charset="0"/>
                <a:ea typeface="仿宋" pitchFamily="49" charset="-122"/>
                <a:cs typeface="Consolas" pitchFamily="49" charset="0"/>
              </a:rPr>
              <a:t>   </a:t>
            </a: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92</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785786" y="1285860"/>
            <a:ext cx="7500990" cy="2852924"/>
          </a:xfrm>
          <a:prstGeom prst="rect">
            <a:avLst/>
          </a:prstGeom>
          <a:ln>
            <a:solidFill>
              <a:schemeClr val="accent6">
                <a:lumMod val="20000"/>
                <a:lumOff val="80000"/>
              </a:schemeClr>
            </a:solidFill>
            <a:headEnd/>
            <a:tailEnd/>
          </a:ln>
        </p:spPr>
        <p:style>
          <a:lnRef idx="2">
            <a:schemeClr val="accent5"/>
          </a:lnRef>
          <a:fillRef idx="1">
            <a:schemeClr val="lt1"/>
          </a:fillRef>
          <a:effectRef idx="0">
            <a:schemeClr val="accent5"/>
          </a:effectRef>
          <a:fontRef idx="minor">
            <a:schemeClr val="dk1"/>
          </a:fontRef>
        </p:style>
        <p:txBody>
          <a:bodyPr wrap="square" lIns="144000" tIns="144000" bIns="144000">
            <a:spAutoFit/>
          </a:bodyPr>
          <a:lstStyle/>
          <a:p>
            <a:pPr marL="457200" indent="-457200" algn="l">
              <a:lnSpc>
                <a:spcPct val="1500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以</a:t>
            </a:r>
            <a:r>
              <a:rPr kumimoji="1" lang="zh-CN" altLang="en-US" sz="2000" dirty="0">
                <a:solidFill>
                  <a:srgbClr val="0000FF"/>
                </a:solidFill>
                <a:latin typeface="Consolas" pitchFamily="49" charset="0"/>
                <a:ea typeface="仿宋" pitchFamily="49" charset="-122"/>
                <a:cs typeface="Consolas" pitchFamily="49" charset="0"/>
              </a:rPr>
              <a:t>关键字</a:t>
            </a:r>
            <a:r>
              <a:rPr kumimoji="1" lang="en-US" altLang="zh-CN" sz="2000" i="1" dirty="0">
                <a:solidFill>
                  <a:srgbClr val="0000FF"/>
                </a:solidFill>
                <a:latin typeface="Consolas" pitchFamily="49" charset="0"/>
                <a:ea typeface="仿宋" pitchFamily="49" charset="-122"/>
                <a:cs typeface="Consolas" pitchFamily="49" charset="0"/>
              </a:rPr>
              <a:t>k</a:t>
            </a:r>
            <a:r>
              <a:rPr kumimoji="1" lang="zh-CN" altLang="en-US" sz="2000" dirty="0">
                <a:solidFill>
                  <a:srgbClr val="0000FF"/>
                </a:solidFill>
                <a:latin typeface="Consolas" pitchFamily="49" charset="0"/>
                <a:ea typeface="仿宋" pitchFamily="49" charset="-122"/>
                <a:cs typeface="Consolas" pitchFamily="49" charset="0"/>
              </a:rPr>
              <a:t>本身或关键字加上某个数值常量</a:t>
            </a:r>
            <a:r>
              <a:rPr kumimoji="1" lang="en-US" altLang="zh-CN" sz="2000" dirty="0">
                <a:solidFill>
                  <a:srgbClr val="0000FF"/>
                </a:solidFill>
                <a:latin typeface="Consolas" pitchFamily="49" charset="0"/>
                <a:ea typeface="仿宋" pitchFamily="49" charset="-122"/>
                <a:cs typeface="Consolas" pitchFamily="49" charset="0"/>
              </a:rPr>
              <a:t>c</a:t>
            </a:r>
            <a:r>
              <a:rPr kumimoji="1" lang="zh-CN" altLang="en-US" sz="2000" dirty="0">
                <a:solidFill>
                  <a:srgbClr val="0000FF"/>
                </a:solidFill>
                <a:latin typeface="Consolas" pitchFamily="49" charset="0"/>
                <a:ea typeface="仿宋" pitchFamily="49" charset="-122"/>
                <a:cs typeface="Consolas" pitchFamily="49" charset="0"/>
              </a:rPr>
              <a:t>作为哈希地址的</a:t>
            </a:r>
            <a:r>
              <a:rPr kumimoji="1" lang="zh-CN" altLang="en-US" sz="2000">
                <a:solidFill>
                  <a:srgbClr val="0000FF"/>
                </a:solidFill>
                <a:latin typeface="Consolas" pitchFamily="49" charset="0"/>
                <a:ea typeface="仿宋" pitchFamily="49" charset="-122"/>
                <a:cs typeface="Consolas" pitchFamily="49" charset="0"/>
              </a:rPr>
              <a:t>方法</a:t>
            </a:r>
            <a:r>
              <a:rPr kumimoji="1" lang="zh-CN" altLang="en-US" sz="2000" smtClean="0">
                <a:solidFill>
                  <a:srgbClr val="0000FF"/>
                </a:solidFill>
                <a:latin typeface="Consolas" pitchFamily="49" charset="0"/>
                <a:ea typeface="仿宋" pitchFamily="49" charset="-122"/>
                <a:cs typeface="Consolas" pitchFamily="49" charset="0"/>
              </a:rPr>
              <a:t>。即</a:t>
            </a:r>
            <a:r>
              <a:rPr kumimoji="1" lang="en-US" altLang="zh-CN" sz="2000" i="1" smtClean="0">
                <a:solidFill>
                  <a:srgbClr val="FF00FF"/>
                </a:solidFill>
                <a:latin typeface="Consolas" pitchFamily="49" charset="0"/>
                <a:ea typeface="仿宋" pitchFamily="49" charset="-122"/>
                <a:cs typeface="Consolas" pitchFamily="49" charset="0"/>
              </a:rPr>
              <a:t>h</a:t>
            </a:r>
            <a:r>
              <a:rPr kumimoji="1" lang="en-US" altLang="zh-CN" sz="2000" smtClean="0">
                <a:solidFill>
                  <a:srgbClr val="FF00FF"/>
                </a:solidFill>
                <a:latin typeface="Consolas" pitchFamily="49" charset="0"/>
                <a:ea typeface="仿宋" pitchFamily="49" charset="-122"/>
                <a:cs typeface="Consolas" pitchFamily="49" charset="0"/>
              </a:rPr>
              <a:t>(</a:t>
            </a:r>
            <a:r>
              <a:rPr kumimoji="1" lang="en-US" altLang="zh-CN" sz="2000" i="1" smtClean="0">
                <a:solidFill>
                  <a:srgbClr val="FF00FF"/>
                </a:solidFill>
                <a:latin typeface="Consolas" pitchFamily="49" charset="0"/>
                <a:ea typeface="仿宋" pitchFamily="49" charset="-122"/>
                <a:cs typeface="Consolas" pitchFamily="49" charset="0"/>
              </a:rPr>
              <a:t>k</a:t>
            </a:r>
            <a:r>
              <a:rPr kumimoji="1" lang="en-US" altLang="zh-CN" sz="2000">
                <a:solidFill>
                  <a:srgbClr val="FF00FF"/>
                </a:solidFill>
                <a:latin typeface="Consolas" pitchFamily="49" charset="0"/>
                <a:ea typeface="仿宋" pitchFamily="49" charset="-122"/>
                <a:cs typeface="Consolas" pitchFamily="49" charset="0"/>
              </a:rPr>
              <a:t>)=</a:t>
            </a:r>
            <a:r>
              <a:rPr kumimoji="1" lang="en-US" altLang="zh-CN" sz="2000" i="1" smtClean="0">
                <a:solidFill>
                  <a:srgbClr val="FF00FF"/>
                </a:solidFill>
                <a:latin typeface="Consolas" pitchFamily="49" charset="0"/>
                <a:ea typeface="仿宋" pitchFamily="49" charset="-122"/>
                <a:cs typeface="Consolas" pitchFamily="49" charset="0"/>
              </a:rPr>
              <a:t>k</a:t>
            </a:r>
            <a:r>
              <a:rPr kumimoji="1" lang="en-US" altLang="zh-CN" sz="2000" smtClean="0">
                <a:solidFill>
                  <a:srgbClr val="FF00FF"/>
                </a:solidFill>
                <a:latin typeface="Consolas" pitchFamily="49" charset="0"/>
                <a:ea typeface="仿宋" pitchFamily="49" charset="-122"/>
                <a:cs typeface="Consolas" pitchFamily="49" charset="0"/>
              </a:rPr>
              <a:t>+c</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smtClean="0">
                <a:solidFill>
                  <a:srgbClr val="0000FF"/>
                </a:solidFill>
                <a:latin typeface="Consolas" pitchFamily="49" charset="0"/>
                <a:ea typeface="仿宋" pitchFamily="49" charset="-122"/>
                <a:cs typeface="Consolas" pitchFamily="49" charset="0"/>
              </a:rPr>
              <a:t> </a:t>
            </a:r>
            <a:endParaRPr kumimoji="1"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这种</a:t>
            </a:r>
            <a:r>
              <a:rPr kumimoji="1" lang="zh-CN" altLang="en-US" sz="2000" dirty="0">
                <a:solidFill>
                  <a:srgbClr val="0000FF"/>
                </a:solidFill>
                <a:latin typeface="Consolas" pitchFamily="49" charset="0"/>
                <a:ea typeface="仿宋" pitchFamily="49" charset="-122"/>
                <a:cs typeface="Consolas" pitchFamily="49" charset="0"/>
              </a:rPr>
              <a:t>哈希函数计算</a:t>
            </a:r>
            <a:r>
              <a:rPr kumimoji="1" lang="zh-CN" altLang="en-US" sz="2000" dirty="0" smtClean="0">
                <a:solidFill>
                  <a:srgbClr val="0000FF"/>
                </a:solidFill>
                <a:latin typeface="Consolas" pitchFamily="49" charset="0"/>
                <a:ea typeface="仿宋" pitchFamily="49" charset="-122"/>
                <a:cs typeface="Consolas" pitchFamily="49" charset="0"/>
              </a:rPr>
              <a:t>简单，并且</a:t>
            </a:r>
            <a:r>
              <a:rPr kumimoji="1" lang="zh-CN" altLang="en-US" sz="2000" dirty="0">
                <a:solidFill>
                  <a:srgbClr val="0000FF"/>
                </a:solidFill>
                <a:latin typeface="Consolas" pitchFamily="49" charset="0"/>
                <a:ea typeface="仿宋" pitchFamily="49" charset="-122"/>
                <a:cs typeface="Consolas" pitchFamily="49" charset="0"/>
              </a:rPr>
              <a:t>不可能有冲突</a:t>
            </a:r>
            <a:r>
              <a:rPr kumimoji="1" lang="zh-CN" altLang="en-US" sz="2000">
                <a:solidFill>
                  <a:srgbClr val="0000FF"/>
                </a:solidFill>
                <a:latin typeface="Consolas" pitchFamily="49" charset="0"/>
                <a:ea typeface="仿宋" pitchFamily="49" charset="-122"/>
                <a:cs typeface="Consolas" pitchFamily="49" charset="0"/>
              </a:rPr>
              <a:t>发生</a:t>
            </a:r>
            <a:r>
              <a:rPr kumimoji="1" lang="zh-CN" altLang="en-US" sz="2000" smtClean="0">
                <a:solidFill>
                  <a:srgbClr val="0000FF"/>
                </a:solidFill>
                <a:latin typeface="Consolas" pitchFamily="49" charset="0"/>
                <a:ea typeface="仿宋" pitchFamily="49" charset="-122"/>
                <a:cs typeface="Consolas" pitchFamily="49" charset="0"/>
              </a:rPr>
              <a:t>。</a:t>
            </a:r>
            <a:endParaRPr kumimoji="1"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当</a:t>
            </a:r>
            <a:r>
              <a:rPr kumimoji="1" lang="zh-CN" altLang="en-US" sz="2000" dirty="0">
                <a:solidFill>
                  <a:srgbClr val="0000FF"/>
                </a:solidFill>
                <a:latin typeface="Consolas" pitchFamily="49" charset="0"/>
                <a:ea typeface="仿宋" pitchFamily="49" charset="-122"/>
                <a:cs typeface="Consolas" pitchFamily="49" charset="0"/>
              </a:rPr>
              <a:t>关键字的分布基本连续</a:t>
            </a:r>
            <a:r>
              <a:rPr kumimoji="1" lang="zh-CN" altLang="en-US" sz="2000" dirty="0" smtClean="0">
                <a:solidFill>
                  <a:srgbClr val="0000FF"/>
                </a:solidFill>
                <a:latin typeface="Consolas" pitchFamily="49" charset="0"/>
                <a:ea typeface="仿宋" pitchFamily="49" charset="-122"/>
                <a:cs typeface="Consolas" pitchFamily="49" charset="0"/>
              </a:rPr>
              <a:t>时，可用</a:t>
            </a:r>
            <a:r>
              <a:rPr kumimoji="1" lang="zh-CN" altLang="en-US" sz="2000" dirty="0">
                <a:solidFill>
                  <a:srgbClr val="0000FF"/>
                </a:solidFill>
                <a:latin typeface="Consolas" pitchFamily="49" charset="0"/>
                <a:ea typeface="仿宋" pitchFamily="49" charset="-122"/>
                <a:cs typeface="Consolas" pitchFamily="49" charset="0"/>
              </a:rPr>
              <a:t>直接定址法的哈希函数；</a:t>
            </a:r>
            <a:r>
              <a:rPr kumimoji="1" lang="zh-CN" altLang="en-US" sz="2000" dirty="0" smtClean="0">
                <a:solidFill>
                  <a:srgbClr val="0000FF"/>
                </a:solidFill>
                <a:latin typeface="Consolas" pitchFamily="49" charset="0"/>
                <a:ea typeface="仿宋" pitchFamily="49" charset="-122"/>
                <a:cs typeface="Consolas" pitchFamily="49" charset="0"/>
              </a:rPr>
              <a:t>否则，若</a:t>
            </a:r>
            <a:r>
              <a:rPr kumimoji="1" lang="zh-CN" altLang="en-US" sz="2000" dirty="0">
                <a:solidFill>
                  <a:srgbClr val="0000FF"/>
                </a:solidFill>
                <a:latin typeface="Consolas" pitchFamily="49" charset="0"/>
                <a:ea typeface="仿宋" pitchFamily="49" charset="-122"/>
                <a:cs typeface="Consolas" pitchFamily="49" charset="0"/>
              </a:rPr>
              <a:t>关键字分布不连续将造成内存单元的大量浪费。</a:t>
            </a:r>
          </a:p>
        </p:txBody>
      </p:sp>
      <p:sp>
        <p:nvSpPr>
          <p:cNvPr id="5" name="TextBox 4"/>
          <p:cNvSpPr txBox="1"/>
          <p:nvPr/>
        </p:nvSpPr>
        <p:spPr>
          <a:xfrm>
            <a:off x="642910" y="571480"/>
            <a:ext cx="228601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solidFill>
                  <a:schemeClr val="bg1"/>
                </a:solidFill>
                <a:latin typeface="Consolas" pitchFamily="49" charset="0"/>
                <a:ea typeface="微软雅黑" pitchFamily="34" charset="-122"/>
                <a:cs typeface="Consolas" pitchFamily="49" charset="0"/>
              </a:rPr>
              <a:t>1. </a:t>
            </a:r>
            <a:r>
              <a:rPr lang="zh-CN" altLang="en-US" sz="2200" smtClean="0">
                <a:solidFill>
                  <a:schemeClr val="bg1"/>
                </a:solidFill>
                <a:latin typeface="Consolas" pitchFamily="49" charset="0"/>
                <a:ea typeface="微软雅黑" pitchFamily="34" charset="-122"/>
                <a:cs typeface="Consolas" pitchFamily="49" charset="0"/>
              </a:rPr>
              <a:t>直接定址法</a:t>
            </a:r>
            <a:endParaRPr lang="zh-CN" altLang="en-US" sz="2200" dirty="0" smtClean="0">
              <a:solidFill>
                <a:schemeClr val="bg1"/>
              </a:solidFill>
              <a:latin typeface="Consolas" pitchFamily="49" charset="0"/>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93</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285720" y="1357298"/>
          <a:ext cx="2883214" cy="2926080"/>
        </p:xfrm>
        <a:graphic>
          <a:graphicData uri="http://schemas.openxmlformats.org/drawingml/2006/table">
            <a:tbl>
              <a:tblPr/>
              <a:tblGrid>
                <a:gridCol w="935096"/>
                <a:gridCol w="1071465"/>
                <a:gridCol w="876653"/>
              </a:tblGrid>
              <a:tr h="0">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2018001</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62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54</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2018009</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2018007</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76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88</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Rectangle 55"/>
          <p:cNvSpPr>
            <a:spLocks noChangeArrowheads="1"/>
          </p:cNvSpPr>
          <p:nvPr/>
        </p:nvSpPr>
        <p:spPr bwMode="auto">
          <a:xfrm>
            <a:off x="6218920"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学号</a:t>
            </a:r>
          </a:p>
        </p:txBody>
      </p:sp>
      <p:sp>
        <p:nvSpPr>
          <p:cNvPr id="12" name="Rectangle 54"/>
          <p:cNvSpPr>
            <a:spLocks noChangeArrowheads="1"/>
          </p:cNvSpPr>
          <p:nvPr/>
        </p:nvSpPr>
        <p:spPr bwMode="auto">
          <a:xfrm>
            <a:off x="7003456"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姓名</a:t>
            </a:r>
          </a:p>
        </p:txBody>
      </p:sp>
      <p:sp>
        <p:nvSpPr>
          <p:cNvPr id="13" name="Rectangle 53"/>
          <p:cNvSpPr>
            <a:spLocks noChangeArrowheads="1"/>
          </p:cNvSpPr>
          <p:nvPr/>
        </p:nvSpPr>
        <p:spPr bwMode="auto">
          <a:xfrm>
            <a:off x="7787992"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分数</a:t>
            </a:r>
          </a:p>
        </p:txBody>
      </p:sp>
      <p:sp>
        <p:nvSpPr>
          <p:cNvPr id="15" name="Rectangle 52"/>
          <p:cNvSpPr>
            <a:spLocks noChangeArrowheads="1"/>
          </p:cNvSpPr>
          <p:nvPr/>
        </p:nvSpPr>
        <p:spPr bwMode="auto">
          <a:xfrm>
            <a:off x="5077194" y="714356"/>
            <a:ext cx="998850"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哈希地址</a:t>
            </a:r>
          </a:p>
        </p:txBody>
      </p:sp>
      <p:sp>
        <p:nvSpPr>
          <p:cNvPr id="16" name="Rectangle 51"/>
          <p:cNvSpPr>
            <a:spLocks noChangeArrowheads="1"/>
          </p:cNvSpPr>
          <p:nvPr/>
        </p:nvSpPr>
        <p:spPr bwMode="auto">
          <a:xfrm>
            <a:off x="6077326" y="1046560"/>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2018001</a:t>
            </a:r>
          </a:p>
        </p:txBody>
      </p:sp>
      <p:sp>
        <p:nvSpPr>
          <p:cNvPr id="17" name="Rectangle 50"/>
          <p:cNvSpPr>
            <a:spLocks noChangeArrowheads="1"/>
          </p:cNvSpPr>
          <p:nvPr/>
        </p:nvSpPr>
        <p:spPr bwMode="auto">
          <a:xfrm>
            <a:off x="7000380" y="104656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王华</a:t>
            </a:r>
          </a:p>
        </p:txBody>
      </p:sp>
      <p:sp>
        <p:nvSpPr>
          <p:cNvPr id="18" name="Rectangle 49"/>
          <p:cNvSpPr>
            <a:spLocks noChangeArrowheads="1"/>
          </p:cNvSpPr>
          <p:nvPr/>
        </p:nvSpPr>
        <p:spPr bwMode="auto">
          <a:xfrm>
            <a:off x="7784916" y="104656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90</a:t>
            </a:r>
          </a:p>
        </p:txBody>
      </p:sp>
      <p:sp>
        <p:nvSpPr>
          <p:cNvPr id="19" name="Rectangle 48"/>
          <p:cNvSpPr>
            <a:spLocks noChangeArrowheads="1"/>
          </p:cNvSpPr>
          <p:nvPr/>
        </p:nvSpPr>
        <p:spPr bwMode="auto">
          <a:xfrm>
            <a:off x="5448415" y="1046560"/>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0</a:t>
            </a:r>
          </a:p>
        </p:txBody>
      </p:sp>
      <p:sp>
        <p:nvSpPr>
          <p:cNvPr id="20" name="Rectangle 47"/>
          <p:cNvSpPr>
            <a:spLocks noChangeArrowheads="1"/>
          </p:cNvSpPr>
          <p:nvPr/>
        </p:nvSpPr>
        <p:spPr bwMode="auto">
          <a:xfrm>
            <a:off x="6077326" y="394780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2018010</a:t>
            </a:r>
          </a:p>
        </p:txBody>
      </p:sp>
      <p:sp>
        <p:nvSpPr>
          <p:cNvPr id="21" name="Rectangle 46"/>
          <p:cNvSpPr>
            <a:spLocks noChangeArrowheads="1"/>
          </p:cNvSpPr>
          <p:nvPr/>
        </p:nvSpPr>
        <p:spPr bwMode="auto">
          <a:xfrm>
            <a:off x="7000380" y="394780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刘丽</a:t>
            </a:r>
          </a:p>
        </p:txBody>
      </p:sp>
      <p:sp>
        <p:nvSpPr>
          <p:cNvPr id="22" name="Rectangle 45"/>
          <p:cNvSpPr>
            <a:spLocks noChangeArrowheads="1"/>
          </p:cNvSpPr>
          <p:nvPr/>
        </p:nvSpPr>
        <p:spPr bwMode="auto">
          <a:xfrm>
            <a:off x="7784916" y="394780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62</a:t>
            </a:r>
          </a:p>
        </p:txBody>
      </p:sp>
      <p:sp>
        <p:nvSpPr>
          <p:cNvPr id="23" name="Rectangle 44"/>
          <p:cNvSpPr>
            <a:spLocks noChangeArrowheads="1"/>
          </p:cNvSpPr>
          <p:nvPr/>
        </p:nvSpPr>
        <p:spPr bwMode="auto">
          <a:xfrm>
            <a:off x="5446364" y="394780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9</a:t>
            </a:r>
          </a:p>
        </p:txBody>
      </p:sp>
      <p:sp>
        <p:nvSpPr>
          <p:cNvPr id="24" name="Rectangle 43"/>
          <p:cNvSpPr>
            <a:spLocks noChangeArrowheads="1"/>
          </p:cNvSpPr>
          <p:nvPr/>
        </p:nvSpPr>
        <p:spPr bwMode="auto">
          <a:xfrm>
            <a:off x="6077326" y="266240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2018006</a:t>
            </a:r>
          </a:p>
        </p:txBody>
      </p:sp>
      <p:sp>
        <p:nvSpPr>
          <p:cNvPr id="25" name="Rectangle 42"/>
          <p:cNvSpPr>
            <a:spLocks noChangeArrowheads="1"/>
          </p:cNvSpPr>
          <p:nvPr/>
        </p:nvSpPr>
        <p:spPr bwMode="auto">
          <a:xfrm>
            <a:off x="7000380" y="266240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陈明</a:t>
            </a:r>
          </a:p>
        </p:txBody>
      </p:sp>
      <p:sp>
        <p:nvSpPr>
          <p:cNvPr id="26" name="Rectangle 41"/>
          <p:cNvSpPr>
            <a:spLocks noChangeArrowheads="1"/>
          </p:cNvSpPr>
          <p:nvPr/>
        </p:nvSpPr>
        <p:spPr bwMode="auto">
          <a:xfrm>
            <a:off x="7784916" y="266240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54</a:t>
            </a:r>
          </a:p>
        </p:txBody>
      </p:sp>
      <p:sp>
        <p:nvSpPr>
          <p:cNvPr id="27" name="Rectangle 40"/>
          <p:cNvSpPr>
            <a:spLocks noChangeArrowheads="1"/>
          </p:cNvSpPr>
          <p:nvPr/>
        </p:nvSpPr>
        <p:spPr bwMode="auto">
          <a:xfrm>
            <a:off x="5448415" y="266240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5</a:t>
            </a:r>
          </a:p>
        </p:txBody>
      </p:sp>
      <p:sp>
        <p:nvSpPr>
          <p:cNvPr id="28" name="Rectangle 39"/>
          <p:cNvSpPr>
            <a:spLocks noChangeArrowheads="1"/>
          </p:cNvSpPr>
          <p:nvPr/>
        </p:nvSpPr>
        <p:spPr bwMode="auto">
          <a:xfrm>
            <a:off x="6077326" y="3628893"/>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2018009</a:t>
            </a:r>
          </a:p>
        </p:txBody>
      </p:sp>
      <p:sp>
        <p:nvSpPr>
          <p:cNvPr id="29" name="Rectangle 38"/>
          <p:cNvSpPr>
            <a:spLocks noChangeArrowheads="1"/>
          </p:cNvSpPr>
          <p:nvPr/>
        </p:nvSpPr>
        <p:spPr bwMode="auto">
          <a:xfrm>
            <a:off x="7000380" y="3628893"/>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张强</a:t>
            </a:r>
          </a:p>
        </p:txBody>
      </p:sp>
      <p:sp>
        <p:nvSpPr>
          <p:cNvPr id="30" name="Rectangle 37"/>
          <p:cNvSpPr>
            <a:spLocks noChangeArrowheads="1"/>
          </p:cNvSpPr>
          <p:nvPr/>
        </p:nvSpPr>
        <p:spPr bwMode="auto">
          <a:xfrm>
            <a:off x="7784916" y="3628893"/>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95</a:t>
            </a:r>
          </a:p>
        </p:txBody>
      </p:sp>
      <p:sp>
        <p:nvSpPr>
          <p:cNvPr id="31" name="Rectangle 36"/>
          <p:cNvSpPr>
            <a:spLocks noChangeArrowheads="1"/>
          </p:cNvSpPr>
          <p:nvPr/>
        </p:nvSpPr>
        <p:spPr bwMode="auto">
          <a:xfrm>
            <a:off x="5446364" y="3628893"/>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8</a:t>
            </a:r>
          </a:p>
        </p:txBody>
      </p:sp>
      <p:sp>
        <p:nvSpPr>
          <p:cNvPr id="32" name="Rectangle 35"/>
          <p:cNvSpPr>
            <a:spLocks noChangeArrowheads="1"/>
          </p:cNvSpPr>
          <p:nvPr/>
        </p:nvSpPr>
        <p:spPr bwMode="auto">
          <a:xfrm>
            <a:off x="6077326" y="298928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2018007</a:t>
            </a:r>
          </a:p>
        </p:txBody>
      </p:sp>
      <p:sp>
        <p:nvSpPr>
          <p:cNvPr id="33" name="Rectangle 34"/>
          <p:cNvSpPr>
            <a:spLocks noChangeArrowheads="1"/>
          </p:cNvSpPr>
          <p:nvPr/>
        </p:nvSpPr>
        <p:spPr bwMode="auto">
          <a:xfrm>
            <a:off x="7000380" y="298928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许兵</a:t>
            </a:r>
          </a:p>
        </p:txBody>
      </p:sp>
      <p:sp>
        <p:nvSpPr>
          <p:cNvPr id="34" name="Rectangle 33"/>
          <p:cNvSpPr>
            <a:spLocks noChangeArrowheads="1"/>
          </p:cNvSpPr>
          <p:nvPr/>
        </p:nvSpPr>
        <p:spPr bwMode="auto">
          <a:xfrm>
            <a:off x="7784916" y="298928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76</a:t>
            </a:r>
          </a:p>
        </p:txBody>
      </p:sp>
      <p:sp>
        <p:nvSpPr>
          <p:cNvPr id="35" name="Rectangle 32"/>
          <p:cNvSpPr>
            <a:spLocks noChangeArrowheads="1"/>
          </p:cNvSpPr>
          <p:nvPr/>
        </p:nvSpPr>
        <p:spPr bwMode="auto">
          <a:xfrm>
            <a:off x="5448415" y="298928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6</a:t>
            </a:r>
          </a:p>
        </p:txBody>
      </p:sp>
      <p:sp>
        <p:nvSpPr>
          <p:cNvPr id="36" name="Rectangle 31"/>
          <p:cNvSpPr>
            <a:spLocks noChangeArrowheads="1"/>
          </p:cNvSpPr>
          <p:nvPr/>
        </p:nvSpPr>
        <p:spPr bwMode="auto">
          <a:xfrm>
            <a:off x="6077326" y="459892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2018012</a:t>
            </a:r>
          </a:p>
        </p:txBody>
      </p:sp>
      <p:sp>
        <p:nvSpPr>
          <p:cNvPr id="37" name="Rectangle 30"/>
          <p:cNvSpPr>
            <a:spLocks noChangeArrowheads="1"/>
          </p:cNvSpPr>
          <p:nvPr/>
        </p:nvSpPr>
        <p:spPr bwMode="auto">
          <a:xfrm>
            <a:off x="7000380" y="459892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李萍</a:t>
            </a:r>
          </a:p>
        </p:txBody>
      </p:sp>
      <p:sp>
        <p:nvSpPr>
          <p:cNvPr id="38" name="Rectangle 29"/>
          <p:cNvSpPr>
            <a:spLocks noChangeArrowheads="1"/>
          </p:cNvSpPr>
          <p:nvPr/>
        </p:nvSpPr>
        <p:spPr bwMode="auto">
          <a:xfrm>
            <a:off x="7784916" y="459892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88</a:t>
            </a:r>
          </a:p>
        </p:txBody>
      </p:sp>
      <p:sp>
        <p:nvSpPr>
          <p:cNvPr id="39" name="Rectangle 28"/>
          <p:cNvSpPr>
            <a:spLocks noChangeArrowheads="1"/>
          </p:cNvSpPr>
          <p:nvPr/>
        </p:nvSpPr>
        <p:spPr bwMode="auto">
          <a:xfrm>
            <a:off x="5446364" y="459892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11</a:t>
            </a:r>
          </a:p>
        </p:txBody>
      </p:sp>
      <p:sp>
        <p:nvSpPr>
          <p:cNvPr id="40" name="Rectangle 27"/>
          <p:cNvSpPr>
            <a:spLocks noChangeArrowheads="1"/>
          </p:cNvSpPr>
          <p:nvPr/>
        </p:nvSpPr>
        <p:spPr bwMode="auto">
          <a:xfrm>
            <a:off x="6077326" y="2340827"/>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2018005</a:t>
            </a:r>
          </a:p>
        </p:txBody>
      </p:sp>
      <p:sp>
        <p:nvSpPr>
          <p:cNvPr id="41" name="Rectangle 26"/>
          <p:cNvSpPr>
            <a:spLocks noChangeArrowheads="1"/>
          </p:cNvSpPr>
          <p:nvPr/>
        </p:nvSpPr>
        <p:spPr bwMode="auto">
          <a:xfrm>
            <a:off x="7000380" y="234082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李英</a:t>
            </a:r>
          </a:p>
        </p:txBody>
      </p:sp>
      <p:sp>
        <p:nvSpPr>
          <p:cNvPr id="42" name="Rectangle 25"/>
          <p:cNvSpPr>
            <a:spLocks noChangeArrowheads="1"/>
          </p:cNvSpPr>
          <p:nvPr/>
        </p:nvSpPr>
        <p:spPr bwMode="auto">
          <a:xfrm>
            <a:off x="7784916" y="234082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82</a:t>
            </a:r>
          </a:p>
        </p:txBody>
      </p:sp>
      <p:sp>
        <p:nvSpPr>
          <p:cNvPr id="43" name="Rectangle 24"/>
          <p:cNvSpPr>
            <a:spLocks noChangeArrowheads="1"/>
          </p:cNvSpPr>
          <p:nvPr/>
        </p:nvSpPr>
        <p:spPr bwMode="auto">
          <a:xfrm>
            <a:off x="5448415" y="2340827"/>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4</a:t>
            </a:r>
          </a:p>
        </p:txBody>
      </p:sp>
      <p:sp>
        <p:nvSpPr>
          <p:cNvPr id="44" name="Rectangle 23"/>
          <p:cNvSpPr>
            <a:spLocks noChangeArrowheads="1"/>
          </p:cNvSpPr>
          <p:nvPr/>
        </p:nvSpPr>
        <p:spPr bwMode="auto">
          <a:xfrm>
            <a:off x="6077326" y="137079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5" name="Rectangle 22"/>
          <p:cNvSpPr>
            <a:spLocks noChangeArrowheads="1"/>
          </p:cNvSpPr>
          <p:nvPr/>
        </p:nvSpPr>
        <p:spPr bwMode="auto">
          <a:xfrm>
            <a:off x="7000380" y="137079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6" name="Rectangle 21"/>
          <p:cNvSpPr>
            <a:spLocks noChangeArrowheads="1"/>
          </p:cNvSpPr>
          <p:nvPr/>
        </p:nvSpPr>
        <p:spPr bwMode="auto">
          <a:xfrm>
            <a:off x="7784916" y="137079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7" name="Rectangle 20"/>
          <p:cNvSpPr>
            <a:spLocks noChangeArrowheads="1"/>
          </p:cNvSpPr>
          <p:nvPr/>
        </p:nvSpPr>
        <p:spPr bwMode="auto">
          <a:xfrm>
            <a:off x="5445339" y="137079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1</a:t>
            </a:r>
          </a:p>
        </p:txBody>
      </p:sp>
      <p:sp>
        <p:nvSpPr>
          <p:cNvPr id="48" name="Rectangle 19"/>
          <p:cNvSpPr>
            <a:spLocks noChangeArrowheads="1"/>
          </p:cNvSpPr>
          <p:nvPr/>
        </p:nvSpPr>
        <p:spPr bwMode="auto">
          <a:xfrm>
            <a:off x="6077326" y="1695022"/>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9" name="Rectangle 18"/>
          <p:cNvSpPr>
            <a:spLocks noChangeArrowheads="1"/>
          </p:cNvSpPr>
          <p:nvPr/>
        </p:nvSpPr>
        <p:spPr bwMode="auto">
          <a:xfrm>
            <a:off x="7000380" y="169502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0" name="Rectangle 17"/>
          <p:cNvSpPr>
            <a:spLocks noChangeArrowheads="1"/>
          </p:cNvSpPr>
          <p:nvPr/>
        </p:nvSpPr>
        <p:spPr bwMode="auto">
          <a:xfrm>
            <a:off x="7784916" y="169502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1" name="Rectangle 16"/>
          <p:cNvSpPr>
            <a:spLocks noChangeArrowheads="1"/>
          </p:cNvSpPr>
          <p:nvPr/>
        </p:nvSpPr>
        <p:spPr bwMode="auto">
          <a:xfrm>
            <a:off x="5451492" y="1695022"/>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2</a:t>
            </a:r>
          </a:p>
        </p:txBody>
      </p:sp>
      <p:sp>
        <p:nvSpPr>
          <p:cNvPr id="52" name="Rectangle 15"/>
          <p:cNvSpPr>
            <a:spLocks noChangeArrowheads="1"/>
          </p:cNvSpPr>
          <p:nvPr/>
        </p:nvSpPr>
        <p:spPr bwMode="auto">
          <a:xfrm>
            <a:off x="6077326" y="202191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3" name="Rectangle 14"/>
          <p:cNvSpPr>
            <a:spLocks noChangeArrowheads="1"/>
          </p:cNvSpPr>
          <p:nvPr/>
        </p:nvSpPr>
        <p:spPr bwMode="auto">
          <a:xfrm>
            <a:off x="7000380" y="202191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4" name="Rectangle 13"/>
          <p:cNvSpPr>
            <a:spLocks noChangeArrowheads="1"/>
          </p:cNvSpPr>
          <p:nvPr/>
        </p:nvSpPr>
        <p:spPr bwMode="auto">
          <a:xfrm>
            <a:off x="7784916" y="202191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5" name="Rectangle 12"/>
          <p:cNvSpPr>
            <a:spLocks noChangeArrowheads="1"/>
          </p:cNvSpPr>
          <p:nvPr/>
        </p:nvSpPr>
        <p:spPr bwMode="auto">
          <a:xfrm>
            <a:off x="5451492" y="202191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3</a:t>
            </a:r>
          </a:p>
        </p:txBody>
      </p:sp>
      <p:sp>
        <p:nvSpPr>
          <p:cNvPr id="56" name="Rectangle 11"/>
          <p:cNvSpPr>
            <a:spLocks noChangeArrowheads="1"/>
          </p:cNvSpPr>
          <p:nvPr/>
        </p:nvSpPr>
        <p:spPr bwMode="auto">
          <a:xfrm>
            <a:off x="6077326" y="3308205"/>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7" name="Rectangle 10"/>
          <p:cNvSpPr>
            <a:spLocks noChangeArrowheads="1"/>
          </p:cNvSpPr>
          <p:nvPr/>
        </p:nvSpPr>
        <p:spPr bwMode="auto">
          <a:xfrm>
            <a:off x="7000380" y="330820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8" name="Rectangle 9"/>
          <p:cNvSpPr>
            <a:spLocks noChangeArrowheads="1"/>
          </p:cNvSpPr>
          <p:nvPr/>
        </p:nvSpPr>
        <p:spPr bwMode="auto">
          <a:xfrm>
            <a:off x="7784916" y="330820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9" name="Rectangle 8"/>
          <p:cNvSpPr>
            <a:spLocks noChangeArrowheads="1"/>
          </p:cNvSpPr>
          <p:nvPr/>
        </p:nvSpPr>
        <p:spPr bwMode="auto">
          <a:xfrm>
            <a:off x="5463798" y="3308205"/>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7</a:t>
            </a:r>
          </a:p>
        </p:txBody>
      </p:sp>
      <p:sp>
        <p:nvSpPr>
          <p:cNvPr id="60" name="Rectangle 7"/>
          <p:cNvSpPr>
            <a:spLocks noChangeArrowheads="1"/>
          </p:cNvSpPr>
          <p:nvPr/>
        </p:nvSpPr>
        <p:spPr bwMode="auto">
          <a:xfrm>
            <a:off x="6077326" y="427824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1" name="Rectangle 6"/>
          <p:cNvSpPr>
            <a:spLocks noChangeArrowheads="1"/>
          </p:cNvSpPr>
          <p:nvPr/>
        </p:nvSpPr>
        <p:spPr bwMode="auto">
          <a:xfrm>
            <a:off x="7000380" y="427824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2" name="Rectangle 5"/>
          <p:cNvSpPr>
            <a:spLocks noChangeArrowheads="1"/>
          </p:cNvSpPr>
          <p:nvPr/>
        </p:nvSpPr>
        <p:spPr bwMode="auto">
          <a:xfrm>
            <a:off x="7784916" y="427824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3" name="Rectangle 4"/>
          <p:cNvSpPr>
            <a:spLocks noChangeArrowheads="1"/>
          </p:cNvSpPr>
          <p:nvPr/>
        </p:nvSpPr>
        <p:spPr bwMode="auto">
          <a:xfrm>
            <a:off x="5460722" y="427824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B0F0"/>
                </a:solidFill>
                <a:effectLst/>
                <a:latin typeface="Consolas" pitchFamily="49" charset="0"/>
                <a:ea typeface="仿宋" pitchFamily="49" charset="-122"/>
                <a:cs typeface="Consolas" pitchFamily="49" charset="0"/>
              </a:rPr>
              <a:t>10</a:t>
            </a:r>
          </a:p>
        </p:txBody>
      </p:sp>
      <p:sp>
        <p:nvSpPr>
          <p:cNvPr id="64" name="TextBox 63"/>
          <p:cNvSpPr txBox="1"/>
          <p:nvPr/>
        </p:nvSpPr>
        <p:spPr>
          <a:xfrm>
            <a:off x="3214678" y="2071678"/>
            <a:ext cx="2428892" cy="830997"/>
          </a:xfrm>
          <a:prstGeom prst="rect">
            <a:avLst/>
          </a:prstGeom>
          <a:noFill/>
        </p:spPr>
        <p:txBody>
          <a:bodyPr wrap="square" rtlCol="0">
            <a:spAutoFit/>
          </a:bodyPr>
          <a:lstStyle/>
          <a:p>
            <a:pPr>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n</a:t>
            </a:r>
            <a:r>
              <a:rPr lang="en-US" altLang="zh-CN" sz="1600" smtClean="0">
                <a:solidFill>
                  <a:srgbClr val="0000FF"/>
                </a:solidFill>
                <a:latin typeface="Consolas" pitchFamily="49" charset="0"/>
                <a:ea typeface="仿宋" pitchFamily="49" charset="-122"/>
                <a:cs typeface="Consolas" pitchFamily="49" charset="0"/>
              </a:rPr>
              <a:t>=7</a:t>
            </a:r>
          </a:p>
          <a:p>
            <a:pPr>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m</a:t>
            </a:r>
            <a:r>
              <a:rPr lang="en-US" altLang="zh-CN" sz="1600" smtClean="0">
                <a:solidFill>
                  <a:srgbClr val="0000FF"/>
                </a:solidFill>
                <a:latin typeface="Consolas" pitchFamily="49" charset="0"/>
                <a:ea typeface="仿宋" pitchFamily="49" charset="-122"/>
                <a:cs typeface="Consolas" pitchFamily="49" charset="0"/>
              </a:rPr>
              <a:t>=12</a:t>
            </a:r>
          </a:p>
          <a:p>
            <a:pPr>
              <a:lnSpc>
                <a:spcPct val="100000"/>
              </a:lnSpc>
              <a:spcBef>
                <a:spcPts val="0"/>
              </a:spcBef>
            </a:pPr>
            <a:r>
              <a:rPr lang="en-US" altLang="zh-CN" sz="1600" i="1" smtClean="0">
                <a:solidFill>
                  <a:srgbClr val="FF0000"/>
                </a:solidFill>
                <a:latin typeface="Consolas" pitchFamily="49" charset="0"/>
                <a:ea typeface="仿宋" pitchFamily="49" charset="-122"/>
                <a:cs typeface="Consolas" pitchFamily="49" charset="0"/>
              </a:rPr>
              <a:t>h</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学号</a:t>
            </a:r>
            <a:r>
              <a:rPr lang="en-US" altLang="zh-CN" sz="1600" smtClean="0">
                <a:solidFill>
                  <a:srgbClr val="FF0000"/>
                </a:solidFill>
                <a:latin typeface="Consolas" pitchFamily="49" charset="0"/>
                <a:ea typeface="仿宋" pitchFamily="49" charset="-122"/>
                <a:cs typeface="Consolas" pitchFamily="49" charset="0"/>
              </a:rPr>
              <a:t>)=</a:t>
            </a:r>
            <a:r>
              <a:rPr lang="zh-CN" altLang="zh-CN" sz="1600" smtClean="0">
                <a:solidFill>
                  <a:srgbClr val="FF0000"/>
                </a:solidFill>
                <a:latin typeface="Consolas" pitchFamily="49" charset="0"/>
                <a:ea typeface="仿宋" pitchFamily="49" charset="-122"/>
                <a:cs typeface="Consolas" pitchFamily="49" charset="0"/>
              </a:rPr>
              <a:t>学号</a:t>
            </a:r>
            <a:r>
              <a:rPr lang="en-US" altLang="zh-CN" sz="1600" smtClean="0">
                <a:solidFill>
                  <a:srgbClr val="FF0000"/>
                </a:solidFill>
                <a:latin typeface="Consolas" pitchFamily="49" charset="0"/>
                <a:ea typeface="仿宋" pitchFamily="49" charset="-122"/>
                <a:cs typeface="Consolas" pitchFamily="49" charset="0"/>
              </a:rPr>
              <a:t>-2018001</a:t>
            </a:r>
            <a:endParaRPr lang="zh-CN" altLang="en-US" sz="1600" smtClean="0">
              <a:solidFill>
                <a:srgbClr val="FF0000"/>
              </a:solidFill>
              <a:latin typeface="Consolas" pitchFamily="49" charset="0"/>
              <a:ea typeface="仿宋" pitchFamily="49" charset="-122"/>
              <a:cs typeface="Consolas" pitchFamily="49" charset="0"/>
            </a:endParaRPr>
          </a:p>
        </p:txBody>
      </p:sp>
      <p:cxnSp>
        <p:nvCxnSpPr>
          <p:cNvPr id="65" name="直接箭头连接符 64"/>
          <p:cNvCxnSpPr/>
          <p:nvPr/>
        </p:nvCxnSpPr>
        <p:spPr>
          <a:xfrm>
            <a:off x="3286116" y="3071810"/>
            <a:ext cx="2286016"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6" name="TextBox 65"/>
          <p:cNvSpPr txBox="1"/>
          <p:nvPr/>
        </p:nvSpPr>
        <p:spPr>
          <a:xfrm>
            <a:off x="6429388" y="273586"/>
            <a:ext cx="150019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itchFamily="49" charset="0"/>
                <a:ea typeface="仿宋" pitchFamily="49" charset="-122"/>
                <a:cs typeface="Consolas" pitchFamily="49" charset="0"/>
              </a:rPr>
              <a:t>哈希表</a:t>
            </a:r>
            <a:r>
              <a:rPr lang="en-US" altLang="zh-CN" sz="2000" smtClean="0">
                <a:solidFill>
                  <a:srgbClr val="FF0000"/>
                </a:solidFill>
                <a:latin typeface="Consolas" pitchFamily="49" charset="0"/>
                <a:ea typeface="仿宋" pitchFamily="49" charset="-122"/>
                <a:cs typeface="Consolas" pitchFamily="49" charset="0"/>
              </a:rPr>
              <a:t>ha</a:t>
            </a:r>
            <a:endParaRPr lang="zh-CN" altLang="en-US" sz="2000" smtClean="0">
              <a:solidFill>
                <a:srgbClr val="FF0000"/>
              </a:solidFill>
              <a:latin typeface="Consolas" pitchFamily="49" charset="0"/>
              <a:ea typeface="仿宋" pitchFamily="49" charset="-122"/>
              <a:cs typeface="Consolas" pitchFamily="49" charset="0"/>
            </a:endParaRPr>
          </a:p>
        </p:txBody>
      </p:sp>
      <p:sp>
        <p:nvSpPr>
          <p:cNvPr id="73" name="灯片编号占位符 72"/>
          <p:cNvSpPr>
            <a:spLocks noGrp="1"/>
          </p:cNvSpPr>
          <p:nvPr>
            <p:ph type="sldNum" sz="quarter" idx="12"/>
          </p:nvPr>
        </p:nvSpPr>
        <p:spPr/>
        <p:txBody>
          <a:bodyPr/>
          <a:lstStyle/>
          <a:p>
            <a:fld id="{7AF016A1-9F15-429F-9EFD-84004B73C732}" type="slidenum">
              <a:rPr lang="en-US" altLang="zh-CN" smtClean="0"/>
              <a:pPr/>
              <a:t>94</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857224" y="1714488"/>
            <a:ext cx="7429552" cy="2167361"/>
          </a:xfrm>
          <a:prstGeom prst="rect">
            <a:avLst/>
          </a:prstGeom>
          <a:ln>
            <a:solidFill>
              <a:schemeClr val="accent6">
                <a:lumMod val="20000"/>
                <a:lumOff val="80000"/>
              </a:schemeClr>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2800"/>
              </a:lnSpc>
              <a:spcBef>
                <a:spcPts val="6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用</a:t>
            </a:r>
            <a:r>
              <a:rPr kumimoji="1" lang="zh-CN" altLang="en-US" sz="2000" dirty="0">
                <a:solidFill>
                  <a:srgbClr val="0000FF"/>
                </a:solidFill>
                <a:latin typeface="Consolas" pitchFamily="49" charset="0"/>
                <a:ea typeface="仿宋" pitchFamily="49" charset="-122"/>
                <a:cs typeface="Consolas" pitchFamily="49" charset="0"/>
              </a:rPr>
              <a:t>关键字</a:t>
            </a:r>
            <a:r>
              <a:rPr kumimoji="1" lang="en-US" altLang="zh-CN" sz="2000" i="1" dirty="0">
                <a:solidFill>
                  <a:srgbClr val="0000FF"/>
                </a:solidFill>
                <a:latin typeface="Consolas" pitchFamily="49" charset="0"/>
                <a:ea typeface="仿宋" pitchFamily="49" charset="-122"/>
                <a:cs typeface="Consolas" pitchFamily="49" charset="0"/>
              </a:rPr>
              <a:t>k</a:t>
            </a:r>
            <a:r>
              <a:rPr kumimoji="1" lang="zh-CN" altLang="en-US" sz="2000" dirty="0">
                <a:solidFill>
                  <a:srgbClr val="0000FF"/>
                </a:solidFill>
                <a:latin typeface="Consolas" pitchFamily="49" charset="0"/>
                <a:ea typeface="仿宋" pitchFamily="49" charset="-122"/>
                <a:cs typeface="Consolas" pitchFamily="49" charset="0"/>
              </a:rPr>
              <a:t>除以某个不大于哈希表长度</a:t>
            </a:r>
            <a:r>
              <a:rPr kumimoji="1" lang="en-US" altLang="zh-CN" sz="2000" i="1" dirty="0">
                <a:solidFill>
                  <a:srgbClr val="0000FF"/>
                </a:solidFill>
                <a:latin typeface="Consolas" pitchFamily="49" charset="0"/>
                <a:ea typeface="仿宋" pitchFamily="49" charset="-122"/>
                <a:cs typeface="Consolas" pitchFamily="49" charset="0"/>
              </a:rPr>
              <a:t>m</a:t>
            </a:r>
            <a:r>
              <a:rPr kumimoji="1" lang="zh-CN" altLang="en-US" sz="2000" dirty="0">
                <a:solidFill>
                  <a:srgbClr val="0000FF"/>
                </a:solidFill>
                <a:latin typeface="Consolas" pitchFamily="49" charset="0"/>
                <a:ea typeface="仿宋" pitchFamily="49" charset="-122"/>
                <a:cs typeface="Consolas" pitchFamily="49" charset="0"/>
              </a:rPr>
              <a:t>的数</a:t>
            </a:r>
            <a:r>
              <a:rPr kumimoji="1" lang="en-US" altLang="zh-CN" sz="2000" i="1" dirty="0">
                <a:solidFill>
                  <a:srgbClr val="0000FF"/>
                </a:solidFill>
                <a:latin typeface="Consolas" pitchFamily="49" charset="0"/>
                <a:ea typeface="仿宋" pitchFamily="49" charset="-122"/>
                <a:cs typeface="Consolas" pitchFamily="49" charset="0"/>
              </a:rPr>
              <a:t>p</a:t>
            </a:r>
            <a:r>
              <a:rPr kumimoji="1" lang="zh-CN" altLang="en-US" sz="2000" dirty="0">
                <a:solidFill>
                  <a:srgbClr val="0000FF"/>
                </a:solidFill>
                <a:latin typeface="Consolas" pitchFamily="49" charset="0"/>
                <a:ea typeface="仿宋" pitchFamily="49" charset="-122"/>
                <a:cs typeface="Consolas" pitchFamily="49" charset="0"/>
              </a:rPr>
              <a:t>所得的余数作为哈希地址的</a:t>
            </a:r>
            <a:r>
              <a:rPr kumimoji="1" lang="zh-CN" altLang="en-US" sz="2000">
                <a:solidFill>
                  <a:srgbClr val="0000FF"/>
                </a:solidFill>
                <a:latin typeface="Consolas" pitchFamily="49" charset="0"/>
                <a:ea typeface="仿宋" pitchFamily="49" charset="-122"/>
                <a:cs typeface="Consolas" pitchFamily="49" charset="0"/>
              </a:rPr>
              <a:t>方法</a:t>
            </a:r>
            <a:r>
              <a:rPr kumimoji="1" lang="zh-CN" altLang="en-US" sz="2000" smtClean="0">
                <a:solidFill>
                  <a:srgbClr val="0000FF"/>
                </a:solidFill>
                <a:latin typeface="Consolas" pitchFamily="49" charset="0"/>
                <a:ea typeface="仿宋" pitchFamily="49" charset="-122"/>
                <a:cs typeface="Consolas" pitchFamily="49" charset="0"/>
              </a:rPr>
              <a:t>。</a:t>
            </a:r>
            <a:endParaRPr kumimoji="1"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除</a:t>
            </a:r>
            <a:r>
              <a:rPr kumimoji="1" lang="zh-CN" altLang="en-US" sz="2000" dirty="0">
                <a:solidFill>
                  <a:srgbClr val="0000FF"/>
                </a:solidFill>
                <a:latin typeface="Consolas" pitchFamily="49" charset="0"/>
                <a:ea typeface="仿宋" pitchFamily="49" charset="-122"/>
                <a:cs typeface="Consolas" pitchFamily="49" charset="0"/>
              </a:rPr>
              <a:t>留余数法的哈希函数</a:t>
            </a:r>
            <a:r>
              <a:rPr kumimoji="1" lang="en-US" altLang="zh-CN" sz="2000" i="1" dirty="0">
                <a:solidFill>
                  <a:srgbClr val="0000FF"/>
                </a:solidFill>
                <a:latin typeface="Consolas" pitchFamily="49" charset="0"/>
                <a:ea typeface="仿宋" pitchFamily="49" charset="-122"/>
                <a:cs typeface="Consolas" pitchFamily="49" charset="0"/>
              </a:rPr>
              <a:t>h</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k</a:t>
            </a:r>
            <a:r>
              <a:rPr kumimoji="1" lang="en-US" altLang="zh-CN" sz="2000" dirty="0">
                <a:solidFill>
                  <a:srgbClr val="0000FF"/>
                </a:solidFill>
                <a:latin typeface="Consolas" pitchFamily="49" charset="0"/>
                <a:ea typeface="仿宋" pitchFamily="49" charset="-122"/>
                <a:cs typeface="Consolas" pitchFamily="49" charset="0"/>
              </a:rPr>
              <a:t>)</a:t>
            </a:r>
            <a:r>
              <a:rPr kumimoji="1" lang="zh-CN" altLang="en-US" sz="2000">
                <a:solidFill>
                  <a:srgbClr val="0000FF"/>
                </a:solidFill>
                <a:latin typeface="Consolas" pitchFamily="49" charset="0"/>
                <a:ea typeface="仿宋" pitchFamily="49" charset="-122"/>
                <a:cs typeface="Consolas" pitchFamily="49" charset="0"/>
              </a:rPr>
              <a:t>为</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FF00FF"/>
                </a:solidFill>
                <a:latin typeface="Consolas" pitchFamily="49" charset="0"/>
                <a:ea typeface="仿宋" pitchFamily="49" charset="-122"/>
                <a:cs typeface="Consolas" pitchFamily="49" charset="0"/>
              </a:rPr>
              <a:t>h</a:t>
            </a:r>
            <a:r>
              <a:rPr kumimoji="1" lang="en-US" altLang="zh-CN" sz="2000" smtClean="0">
                <a:solidFill>
                  <a:srgbClr val="FF00FF"/>
                </a:solidFill>
                <a:latin typeface="Consolas" pitchFamily="49" charset="0"/>
                <a:ea typeface="仿宋" pitchFamily="49" charset="-122"/>
                <a:cs typeface="Consolas" pitchFamily="49" charset="0"/>
              </a:rPr>
              <a:t>(</a:t>
            </a:r>
            <a:r>
              <a:rPr kumimoji="1" lang="en-US" altLang="zh-CN" sz="2000" i="1" smtClean="0">
                <a:solidFill>
                  <a:srgbClr val="FF00FF"/>
                </a:solidFill>
                <a:latin typeface="Consolas" pitchFamily="49" charset="0"/>
                <a:ea typeface="仿宋" pitchFamily="49" charset="-122"/>
                <a:cs typeface="Consolas" pitchFamily="49" charset="0"/>
              </a:rPr>
              <a:t>k</a:t>
            </a:r>
            <a:r>
              <a:rPr kumimoji="1" lang="en-US" altLang="zh-CN" sz="2000" dirty="0">
                <a:solidFill>
                  <a:srgbClr val="FF00FF"/>
                </a:solidFill>
                <a:latin typeface="Consolas" pitchFamily="49" charset="0"/>
                <a:ea typeface="仿宋" pitchFamily="49" charset="-122"/>
                <a:cs typeface="Consolas" pitchFamily="49" charset="0"/>
              </a:rPr>
              <a:t>)=</a:t>
            </a:r>
            <a:r>
              <a:rPr kumimoji="1" lang="en-US" altLang="zh-CN" sz="2000" i="1" dirty="0">
                <a:solidFill>
                  <a:srgbClr val="FF00FF"/>
                </a:solidFill>
                <a:latin typeface="Consolas" pitchFamily="49" charset="0"/>
                <a:ea typeface="仿宋" pitchFamily="49" charset="-122"/>
                <a:cs typeface="Consolas" pitchFamily="49" charset="0"/>
              </a:rPr>
              <a:t>k</a:t>
            </a:r>
            <a:r>
              <a:rPr kumimoji="1" lang="en-US" altLang="zh-CN" sz="2000" dirty="0">
                <a:solidFill>
                  <a:srgbClr val="FF00FF"/>
                </a:solidFill>
                <a:latin typeface="Consolas" pitchFamily="49" charset="0"/>
                <a:ea typeface="仿宋" pitchFamily="49" charset="-122"/>
                <a:cs typeface="Consolas" pitchFamily="49" charset="0"/>
              </a:rPr>
              <a:t> </a:t>
            </a:r>
            <a:r>
              <a:rPr kumimoji="1" lang="en-US" altLang="zh-CN" sz="2000">
                <a:solidFill>
                  <a:srgbClr val="FF00FF"/>
                </a:solidFill>
                <a:latin typeface="Consolas" pitchFamily="49" charset="0"/>
                <a:ea typeface="仿宋" pitchFamily="49" charset="-122"/>
                <a:cs typeface="Consolas" pitchFamily="49" charset="0"/>
              </a:rPr>
              <a:t>mod </a:t>
            </a:r>
            <a:r>
              <a:rPr kumimoji="1" lang="en-US" altLang="zh-CN" sz="2000" i="1" smtClean="0">
                <a:solidFill>
                  <a:srgbClr val="FF00FF"/>
                </a:solidFill>
                <a:latin typeface="Consolas" pitchFamily="49" charset="0"/>
                <a:ea typeface="仿宋" pitchFamily="49" charset="-122"/>
                <a:cs typeface="Consolas" pitchFamily="49" charset="0"/>
              </a:rPr>
              <a:t>p</a:t>
            </a:r>
            <a:r>
              <a:rPr kumimoji="1" lang="en-US" altLang="zh-CN" sz="2000" smtClean="0">
                <a:solidFill>
                  <a:srgbClr val="FF00FF"/>
                </a:solidFill>
                <a:latin typeface="Consolas" pitchFamily="49" charset="0"/>
                <a:ea typeface="仿宋" pitchFamily="49" charset="-122"/>
                <a:cs typeface="Consolas" pitchFamily="49" charset="0"/>
              </a:rPr>
              <a:t> </a:t>
            </a:r>
            <a:r>
              <a:rPr kumimoji="1" lang="en-US" altLang="zh-CN" sz="2000" dirty="0">
                <a:solidFill>
                  <a:srgbClr val="0000FF"/>
                </a:solidFill>
                <a:latin typeface="Consolas" pitchFamily="49" charset="0"/>
                <a:ea typeface="仿宋" pitchFamily="49" charset="-122"/>
                <a:cs typeface="Consolas" pitchFamily="49" charset="0"/>
              </a:rPr>
              <a:t>(mod</a:t>
            </a:r>
            <a:r>
              <a:rPr kumimoji="1" lang="zh-CN" altLang="en-US" sz="2000" dirty="0">
                <a:solidFill>
                  <a:srgbClr val="0000FF"/>
                </a:solidFill>
                <a:latin typeface="Consolas" pitchFamily="49" charset="0"/>
                <a:ea typeface="仿宋" pitchFamily="49" charset="-122"/>
                <a:cs typeface="Consolas" pitchFamily="49" charset="0"/>
              </a:rPr>
              <a:t>为求余运算，</a:t>
            </a:r>
            <a:r>
              <a:rPr kumimoji="1" lang="en-US" altLang="zh-CN" sz="2000" i="1" dirty="0" err="1">
                <a:solidFill>
                  <a:srgbClr val="0000FF"/>
                </a:solidFill>
                <a:latin typeface="Consolas" pitchFamily="49" charset="0"/>
                <a:ea typeface="仿宋" pitchFamily="49" charset="-122"/>
                <a:cs typeface="Consolas" pitchFamily="49" charset="0"/>
              </a:rPr>
              <a:t>p</a:t>
            </a:r>
            <a:r>
              <a:rPr kumimoji="1" lang="en-US" altLang="zh-CN" sz="2000" dirty="0" err="1">
                <a:solidFill>
                  <a:srgbClr val="0000FF"/>
                </a:solidFill>
                <a:latin typeface="+mj-ea"/>
                <a:ea typeface="+mj-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  </a:t>
            </a:r>
          </a:p>
          <a:p>
            <a:pPr marL="457200" indent="-457200" algn="l">
              <a:lnSpc>
                <a:spcPts val="2800"/>
              </a:lnSpc>
              <a:spcBef>
                <a:spcPts val="600"/>
              </a:spcBef>
              <a:buBlip>
                <a:blip r:embed="rId2"/>
              </a:buBlip>
            </a:pPr>
            <a:r>
              <a:rPr kumimoji="1" lang="en-US" altLang="zh-CN" sz="2000" i="1" smtClean="0">
                <a:solidFill>
                  <a:srgbClr val="0000FF"/>
                </a:solidFill>
                <a:latin typeface="Consolas" pitchFamily="49" charset="0"/>
                <a:ea typeface="仿宋" pitchFamily="49" charset="-122"/>
                <a:cs typeface="Consolas" pitchFamily="49" charset="0"/>
              </a:rPr>
              <a:t>p</a:t>
            </a:r>
            <a:r>
              <a:rPr kumimoji="1" lang="zh-CN" altLang="en-US" sz="2000" dirty="0">
                <a:solidFill>
                  <a:srgbClr val="0000FF"/>
                </a:solidFill>
                <a:latin typeface="Consolas" pitchFamily="49" charset="0"/>
                <a:ea typeface="仿宋" pitchFamily="49" charset="-122"/>
                <a:cs typeface="Consolas" pitchFamily="49" charset="0"/>
              </a:rPr>
              <a:t>最好是质数（素数）。</a:t>
            </a:r>
          </a:p>
        </p:txBody>
      </p:sp>
      <p:sp>
        <p:nvSpPr>
          <p:cNvPr id="6" name="TextBox 5"/>
          <p:cNvSpPr txBox="1"/>
          <p:nvPr/>
        </p:nvSpPr>
        <p:spPr>
          <a:xfrm>
            <a:off x="642910" y="857232"/>
            <a:ext cx="235745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solidFill>
                  <a:schemeClr val="bg1"/>
                </a:solidFill>
                <a:latin typeface="Consolas" pitchFamily="49" charset="0"/>
                <a:ea typeface="微软雅黑" pitchFamily="34" charset="-122"/>
                <a:cs typeface="Consolas" pitchFamily="49" charset="0"/>
              </a:rPr>
              <a:t>2. </a:t>
            </a:r>
            <a:r>
              <a:rPr lang="zh-CN" altLang="en-US" sz="2200" smtClean="0">
                <a:solidFill>
                  <a:schemeClr val="bg1"/>
                </a:solidFill>
                <a:latin typeface="Consolas" pitchFamily="49" charset="0"/>
                <a:ea typeface="微软雅黑" pitchFamily="34" charset="-122"/>
                <a:cs typeface="Consolas" pitchFamily="49" charset="0"/>
              </a:rPr>
              <a:t>除留余数法</a:t>
            </a:r>
            <a:endParaRPr lang="zh-CN" altLang="en-US" sz="2200" dirty="0" smtClean="0">
              <a:solidFill>
                <a:schemeClr val="bg1"/>
              </a:solidFill>
              <a:latin typeface="Consolas" pitchFamily="49" charset="0"/>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95</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29256" y="1142984"/>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6" name="TextBox 5"/>
          <p:cNvSpPr txBox="1"/>
          <p:nvPr/>
        </p:nvSpPr>
        <p:spPr>
          <a:xfrm>
            <a:off x="4929190" y="1223010"/>
            <a:ext cx="428628"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B0F0"/>
                </a:solidFill>
                <a:latin typeface="Consolas" pitchFamily="49" charset="0"/>
                <a:ea typeface="仿宋" pitchFamily="49" charset="-122"/>
                <a:cs typeface="Consolas" pitchFamily="49" charset="0"/>
              </a:rPr>
              <a:t>0</a:t>
            </a:r>
            <a:endParaRPr lang="zh-CN" altLang="en-US" sz="1600" smtClean="0">
              <a:solidFill>
                <a:srgbClr val="00B0F0"/>
              </a:solidFill>
              <a:latin typeface="Consolas" pitchFamily="49" charset="0"/>
              <a:ea typeface="仿宋" pitchFamily="49" charset="-122"/>
              <a:cs typeface="Consolas" pitchFamily="49" charset="0"/>
            </a:endParaRPr>
          </a:p>
        </p:txBody>
      </p:sp>
      <p:sp>
        <p:nvSpPr>
          <p:cNvPr id="7" name="矩形 6"/>
          <p:cNvSpPr/>
          <p:nvPr/>
        </p:nvSpPr>
        <p:spPr>
          <a:xfrm>
            <a:off x="5429256" y="1571612"/>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8" name="TextBox 7"/>
          <p:cNvSpPr txBox="1"/>
          <p:nvPr/>
        </p:nvSpPr>
        <p:spPr>
          <a:xfrm>
            <a:off x="4929190" y="1651638"/>
            <a:ext cx="428628"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B0F0"/>
                </a:solidFill>
                <a:latin typeface="Consolas" pitchFamily="49" charset="0"/>
                <a:ea typeface="仿宋" pitchFamily="49" charset="-122"/>
                <a:cs typeface="Consolas" pitchFamily="49" charset="0"/>
              </a:rPr>
              <a:t>1</a:t>
            </a:r>
            <a:endParaRPr lang="zh-CN" altLang="en-US" sz="1600" smtClean="0">
              <a:solidFill>
                <a:srgbClr val="00B0F0"/>
              </a:solidFill>
              <a:latin typeface="Consolas" pitchFamily="49" charset="0"/>
              <a:ea typeface="仿宋" pitchFamily="49" charset="-122"/>
              <a:cs typeface="Consolas" pitchFamily="49" charset="0"/>
            </a:endParaRPr>
          </a:p>
        </p:txBody>
      </p:sp>
      <p:sp>
        <p:nvSpPr>
          <p:cNvPr id="9" name="矩形 8"/>
          <p:cNvSpPr/>
          <p:nvPr/>
        </p:nvSpPr>
        <p:spPr>
          <a:xfrm>
            <a:off x="5429256" y="2000240"/>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10" name="TextBox 9"/>
          <p:cNvSpPr txBox="1"/>
          <p:nvPr/>
        </p:nvSpPr>
        <p:spPr>
          <a:xfrm>
            <a:off x="4929190" y="2080266"/>
            <a:ext cx="428628"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B0F0"/>
                </a:solidFill>
                <a:latin typeface="Consolas" pitchFamily="49" charset="0"/>
                <a:ea typeface="仿宋" pitchFamily="49" charset="-122"/>
                <a:cs typeface="Consolas" pitchFamily="49" charset="0"/>
              </a:rPr>
              <a:t>2</a:t>
            </a:r>
            <a:endParaRPr lang="zh-CN" altLang="en-US" sz="1600" smtClean="0">
              <a:solidFill>
                <a:srgbClr val="00B0F0"/>
              </a:solidFill>
              <a:latin typeface="Consolas" pitchFamily="49" charset="0"/>
              <a:ea typeface="仿宋" pitchFamily="49" charset="-122"/>
              <a:cs typeface="Consolas" pitchFamily="49" charset="0"/>
            </a:endParaRPr>
          </a:p>
        </p:txBody>
      </p:sp>
      <p:sp>
        <p:nvSpPr>
          <p:cNvPr id="11" name="矩形 10"/>
          <p:cNvSpPr/>
          <p:nvPr/>
        </p:nvSpPr>
        <p:spPr>
          <a:xfrm>
            <a:off x="5429256" y="2428868"/>
            <a:ext cx="1000132" cy="100013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12" name="TextBox 11"/>
          <p:cNvSpPr txBox="1"/>
          <p:nvPr/>
        </p:nvSpPr>
        <p:spPr>
          <a:xfrm>
            <a:off x="4929190" y="2804694"/>
            <a:ext cx="428628" cy="338554"/>
          </a:xfrm>
          <a:prstGeom prst="rect">
            <a:avLst/>
          </a:prstGeom>
          <a:noFill/>
        </p:spPr>
        <p:txBody>
          <a:bodyPr wrap="square" rtlCol="0">
            <a:spAutoFit/>
          </a:bodyPr>
          <a:lstStyle/>
          <a:p>
            <a:pPr algn="l">
              <a:lnSpc>
                <a:spcPct val="100000"/>
              </a:lnSpc>
              <a:spcBef>
                <a:spcPts val="0"/>
              </a:spcBef>
            </a:pPr>
            <a:r>
              <a:rPr lang="en-US" altLang="zh-CN" sz="1600" smtClean="0">
                <a:solidFill>
                  <a:srgbClr val="00B0F0"/>
                </a:solidFill>
                <a:latin typeface="宋体" pitchFamily="2" charset="-122"/>
                <a:ea typeface="宋体" pitchFamily="2" charset="-122"/>
                <a:cs typeface="Consolas" pitchFamily="49" charset="0"/>
              </a:rPr>
              <a:t>⁞</a:t>
            </a:r>
            <a:endParaRPr lang="zh-CN" altLang="en-US" sz="1600" smtClean="0">
              <a:solidFill>
                <a:srgbClr val="00B0F0"/>
              </a:solidFill>
              <a:latin typeface="宋体" pitchFamily="2" charset="-122"/>
              <a:ea typeface="宋体" pitchFamily="2" charset="-122"/>
              <a:cs typeface="Consolas" pitchFamily="49" charset="0"/>
            </a:endParaRPr>
          </a:p>
        </p:txBody>
      </p:sp>
      <p:sp>
        <p:nvSpPr>
          <p:cNvPr id="13" name="矩形 12"/>
          <p:cNvSpPr/>
          <p:nvPr/>
        </p:nvSpPr>
        <p:spPr>
          <a:xfrm>
            <a:off x="5429256" y="3429000"/>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14" name="TextBox 13"/>
          <p:cNvSpPr txBox="1"/>
          <p:nvPr/>
        </p:nvSpPr>
        <p:spPr>
          <a:xfrm>
            <a:off x="4786314" y="3509026"/>
            <a:ext cx="642942"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B0F0"/>
                </a:solidFill>
                <a:latin typeface="Consolas" pitchFamily="49" charset="0"/>
                <a:ea typeface="仿宋" pitchFamily="49" charset="-122"/>
                <a:cs typeface="Consolas" pitchFamily="49" charset="0"/>
              </a:rPr>
              <a:t>m</a:t>
            </a:r>
            <a:r>
              <a:rPr lang="en-US" altLang="zh-CN" sz="1600" smtClean="0">
                <a:solidFill>
                  <a:srgbClr val="00B0F0"/>
                </a:solidFill>
                <a:latin typeface="Consolas" pitchFamily="49" charset="0"/>
                <a:ea typeface="仿宋" pitchFamily="49" charset="-122"/>
                <a:cs typeface="Consolas" pitchFamily="49" charset="0"/>
              </a:rPr>
              <a:t>-1</a:t>
            </a:r>
            <a:endParaRPr lang="zh-CN" altLang="en-US" sz="1600" smtClean="0">
              <a:solidFill>
                <a:srgbClr val="00B0F0"/>
              </a:solidFill>
              <a:latin typeface="Consolas" pitchFamily="49" charset="0"/>
              <a:ea typeface="仿宋" pitchFamily="49" charset="-122"/>
              <a:cs typeface="Consolas" pitchFamily="49" charset="0"/>
            </a:endParaRPr>
          </a:p>
        </p:txBody>
      </p:sp>
      <p:sp>
        <p:nvSpPr>
          <p:cNvPr id="15" name="TextBox 14"/>
          <p:cNvSpPr txBox="1"/>
          <p:nvPr/>
        </p:nvSpPr>
        <p:spPr>
          <a:xfrm>
            <a:off x="5143504" y="500042"/>
            <a:ext cx="150019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itchFamily="49" charset="0"/>
                <a:ea typeface="仿宋" pitchFamily="49" charset="-122"/>
                <a:cs typeface="Consolas" pitchFamily="49" charset="0"/>
              </a:rPr>
              <a:t>哈希表</a:t>
            </a:r>
            <a:r>
              <a:rPr lang="en-US" altLang="zh-CN" sz="2000" smtClean="0">
                <a:solidFill>
                  <a:srgbClr val="FF0000"/>
                </a:solidFill>
                <a:latin typeface="Consolas" pitchFamily="49" charset="0"/>
                <a:ea typeface="仿宋" pitchFamily="49" charset="-122"/>
                <a:cs typeface="Consolas" pitchFamily="49" charset="0"/>
              </a:rPr>
              <a:t>ha</a:t>
            </a:r>
            <a:endParaRPr lang="zh-CN" altLang="en-US" sz="2000" smtClean="0">
              <a:solidFill>
                <a:srgbClr val="FF0000"/>
              </a:solidFill>
              <a:latin typeface="Consolas" pitchFamily="49" charset="0"/>
              <a:ea typeface="仿宋" pitchFamily="49" charset="-122"/>
              <a:cs typeface="Consolas" pitchFamily="49" charset="0"/>
            </a:endParaRPr>
          </a:p>
        </p:txBody>
      </p:sp>
      <p:sp>
        <p:nvSpPr>
          <p:cNvPr id="17" name="Oval 8"/>
          <p:cNvSpPr>
            <a:spLocks noChangeArrowheads="1"/>
          </p:cNvSpPr>
          <p:nvPr/>
        </p:nvSpPr>
        <p:spPr bwMode="auto">
          <a:xfrm>
            <a:off x="1785918" y="2084392"/>
            <a:ext cx="437752" cy="44144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noAutofit/>
          </a:bodyPr>
          <a:lstStyle/>
          <a:p>
            <a:pPr algn="l"/>
            <a:r>
              <a:rPr lang="en-US" altLang="zh-CN" sz="1800" i="1" smtClean="0">
                <a:solidFill>
                  <a:srgbClr val="0000FF"/>
                </a:solidFill>
                <a:latin typeface="Consolas" pitchFamily="49" charset="0"/>
                <a:cs typeface="Consolas" pitchFamily="49" charset="0"/>
              </a:rPr>
              <a:t>k</a:t>
            </a:r>
            <a:endParaRPr lang="zh-CN" altLang="en-US" sz="1800" i="1">
              <a:solidFill>
                <a:srgbClr val="0000FF"/>
              </a:solidFill>
              <a:latin typeface="Consolas" pitchFamily="49" charset="0"/>
              <a:cs typeface="Consolas" pitchFamily="49" charset="0"/>
            </a:endParaRPr>
          </a:p>
        </p:txBody>
      </p:sp>
      <p:cxnSp>
        <p:nvCxnSpPr>
          <p:cNvPr id="19" name="直接箭头连接符 18"/>
          <p:cNvCxnSpPr/>
          <p:nvPr/>
        </p:nvCxnSpPr>
        <p:spPr>
          <a:xfrm>
            <a:off x="2500298" y="2285992"/>
            <a:ext cx="214314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2643174" y="1857364"/>
            <a:ext cx="1714512"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仿宋" pitchFamily="49" charset="-122"/>
                <a:cs typeface="Consolas" pitchFamily="49" charset="0"/>
              </a:rPr>
              <a:t>h</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 mod </a:t>
            </a:r>
            <a:r>
              <a:rPr lang="en-US" altLang="zh-CN" sz="1800" i="1" smtClean="0">
                <a:solidFill>
                  <a:srgbClr val="0000FF"/>
                </a:solidFill>
                <a:latin typeface="Consolas" pitchFamily="49" charset="0"/>
                <a:ea typeface="仿宋" pitchFamily="49" charset="-122"/>
                <a:cs typeface="Consolas" pitchFamily="49" charset="0"/>
              </a:rPr>
              <a:t>p</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1785918" y="4357694"/>
            <a:ext cx="4429156" cy="9362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0"/>
              </a:spcBef>
              <a:buBlip>
                <a:blip r:embed="rId2"/>
              </a:buBlip>
            </a:pPr>
            <a:r>
              <a:rPr lang="en-US" altLang="zh-CN" sz="2000" i="1" smtClean="0">
                <a:solidFill>
                  <a:srgbClr val="0000FF"/>
                </a:solidFill>
                <a:latin typeface="Consolas" pitchFamily="49" charset="0"/>
                <a:ea typeface="仿宋" pitchFamily="49" charset="-122"/>
                <a:cs typeface="Consolas" pitchFamily="49" charset="0"/>
              </a:rPr>
              <a:t>p</a:t>
            </a:r>
            <a:r>
              <a:rPr lang="en-US" altLang="zh-CN" sz="2000" smtClean="0">
                <a:solidFill>
                  <a:srgbClr val="0000FF"/>
                </a:solidFill>
                <a:latin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rPr>
              <a:t>保证地址有效</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0"/>
              </a:spcBef>
              <a:buBlip>
                <a:blip r:embed="rId2"/>
              </a:buBlip>
            </a:pPr>
            <a:r>
              <a:rPr lang="en-US" altLang="zh-CN" sz="2000" i="1"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为质数 </a:t>
            </a:r>
            <a:r>
              <a:rPr lang="en-US" altLang="zh-CN" sz="2000" smtClean="0">
                <a:solidFill>
                  <a:srgbClr val="00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rPr>
              <a:t>保证冲突尽可能小</a:t>
            </a:r>
          </a:p>
        </p:txBody>
      </p:sp>
      <p:sp>
        <p:nvSpPr>
          <p:cNvPr id="27" name="灯片编号占位符 26"/>
          <p:cNvSpPr>
            <a:spLocks noGrp="1"/>
          </p:cNvSpPr>
          <p:nvPr>
            <p:ph type="sldNum" sz="quarter" idx="12"/>
          </p:nvPr>
        </p:nvSpPr>
        <p:spPr/>
        <p:txBody>
          <a:bodyPr/>
          <a:lstStyle/>
          <a:p>
            <a:fld id="{7AF016A1-9F15-429F-9EFD-84004B73C732}" type="slidenum">
              <a:rPr lang="en-US" altLang="zh-CN" smtClean="0"/>
              <a:pPr/>
              <a:t>96</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428596" y="642918"/>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9.4.3 </a:t>
            </a:r>
            <a:r>
              <a:rPr lang="zh-CN" altLang="zh-CN" smtClean="0">
                <a:latin typeface="Consolas" pitchFamily="49" charset="0"/>
                <a:ea typeface="微软雅黑" pitchFamily="34" charset="-122"/>
                <a:cs typeface="Consolas" pitchFamily="49" charset="0"/>
              </a:rPr>
              <a:t>哈希冲突解决方法</a:t>
            </a:r>
            <a:endParaRPr lang="zh-CN" altLang="zh-CN">
              <a:latin typeface="Consolas" pitchFamily="49" charset="0"/>
              <a:ea typeface="微软雅黑" pitchFamily="34" charset="-122"/>
              <a:cs typeface="Consolas" pitchFamily="49" charset="0"/>
            </a:endParaRPr>
          </a:p>
        </p:txBody>
      </p:sp>
      <p:sp>
        <p:nvSpPr>
          <p:cNvPr id="6" name="Text Box 3"/>
          <p:cNvSpPr txBox="1">
            <a:spLocks noChangeArrowheads="1"/>
          </p:cNvSpPr>
          <p:nvPr/>
        </p:nvSpPr>
        <p:spPr bwMode="auto">
          <a:xfrm>
            <a:off x="428596" y="1500174"/>
            <a:ext cx="7497755" cy="849463"/>
          </a:xfrm>
          <a:prstGeom prst="rect">
            <a:avLst/>
          </a:prstGeom>
          <a:noFill/>
          <a:ln w="9525">
            <a:noFill/>
            <a:miter lim="800000"/>
            <a:headEnd/>
            <a:tailEnd/>
          </a:ln>
        </p:spPr>
        <p:txBody>
          <a:bodyPr wrap="square">
            <a:spAutoFit/>
          </a:bodyPr>
          <a:lstStyle/>
          <a:p>
            <a:pPr algn="l">
              <a:lnSpc>
                <a:spcPts val="3100"/>
              </a:lnSpc>
              <a:spcBef>
                <a:spcPts val="0"/>
              </a:spcBef>
            </a:pPr>
            <a:r>
              <a:rPr lang="zh-CN" altLang="en-US" sz="2000" dirty="0">
                <a:solidFill>
                  <a:srgbClr val="0000FF"/>
                </a:solidFill>
                <a:latin typeface="Consolas" pitchFamily="49" charset="0"/>
                <a:ea typeface="仿宋" pitchFamily="49" charset="-122"/>
                <a:cs typeface="Consolas" pitchFamily="49" charset="0"/>
              </a:rPr>
              <a:t>　　在哈希表中，虽然冲突很难避免，但发生冲突的可能性却有大有小。这主要与三个因素有关：</a:t>
            </a:r>
          </a:p>
        </p:txBody>
      </p:sp>
      <p:sp>
        <p:nvSpPr>
          <p:cNvPr id="7" name="Text Box 4"/>
          <p:cNvSpPr txBox="1">
            <a:spLocks noChangeArrowheads="1"/>
          </p:cNvSpPr>
          <p:nvPr/>
        </p:nvSpPr>
        <p:spPr bwMode="auto">
          <a:xfrm>
            <a:off x="642910" y="2643182"/>
            <a:ext cx="7532743" cy="244948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30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与</a:t>
            </a:r>
            <a:r>
              <a:rPr lang="zh-CN" altLang="en-US" sz="2000" dirty="0">
                <a:solidFill>
                  <a:srgbClr val="FF0000"/>
                </a:solidFill>
                <a:latin typeface="Consolas" pitchFamily="49" charset="0"/>
                <a:ea typeface="仿宋" pitchFamily="49" charset="-122"/>
                <a:cs typeface="Consolas" pitchFamily="49" charset="0"/>
              </a:rPr>
              <a:t>装填因子</a:t>
            </a:r>
            <a:r>
              <a:rPr lang="zh-CN" altLang="en-US" sz="2000" dirty="0">
                <a:solidFill>
                  <a:srgbClr val="0000FF"/>
                </a:solidFill>
                <a:latin typeface="Consolas" pitchFamily="49" charset="0"/>
                <a:ea typeface="仿宋" pitchFamily="49" charset="-122"/>
                <a:cs typeface="Consolas" pitchFamily="49" charset="0"/>
              </a:rPr>
              <a:t>有关。所谓装填因子</a:t>
            </a:r>
            <a:r>
              <a:rPr lang="el-GR" altLang="zh-CN" sz="2000" dirty="0">
                <a:solidFill>
                  <a:srgbClr val="0000FF"/>
                </a:solidFill>
                <a:latin typeface="Consolas" pitchFamily="49" charset="0"/>
                <a:ea typeface="仿宋" pitchFamily="49" charset="-122"/>
                <a:cs typeface="Consolas" pitchFamily="49" charset="0"/>
              </a:rPr>
              <a:t>α</a:t>
            </a:r>
            <a:r>
              <a:rPr lang="zh-CN" altLang="en-US" sz="2000" dirty="0">
                <a:solidFill>
                  <a:srgbClr val="0000FF"/>
                </a:solidFill>
                <a:latin typeface="Consolas" pitchFamily="49" charset="0"/>
                <a:ea typeface="仿宋" pitchFamily="49" charset="-122"/>
                <a:cs typeface="Consolas" pitchFamily="49" charset="0"/>
              </a:rPr>
              <a:t>是指哈希表中</a:t>
            </a:r>
            <a:r>
              <a:rPr lang="zh-CN" altLang="en-US" sz="2000">
                <a:solidFill>
                  <a:srgbClr val="0000FF"/>
                </a:solidFill>
                <a:latin typeface="Consolas" pitchFamily="49" charset="0"/>
                <a:ea typeface="仿宋" pitchFamily="49" charset="-122"/>
                <a:cs typeface="Consolas" pitchFamily="49" charset="0"/>
              </a:rPr>
              <a:t>已</a:t>
            </a:r>
            <a:r>
              <a:rPr lang="zh-CN" altLang="en-US" sz="2000" smtClean="0">
                <a:solidFill>
                  <a:srgbClr val="0000FF"/>
                </a:solidFill>
                <a:latin typeface="Consolas" pitchFamily="49" charset="0"/>
                <a:ea typeface="仿宋" pitchFamily="49" charset="-122"/>
                <a:cs typeface="Consolas" pitchFamily="49" charset="0"/>
              </a:rPr>
              <a:t>存入的</a:t>
            </a:r>
            <a:r>
              <a:rPr lang="zh-CN" altLang="en-US" sz="2000" dirty="0">
                <a:solidFill>
                  <a:srgbClr val="0000FF"/>
                </a:solidFill>
                <a:latin typeface="Consolas" pitchFamily="49" charset="0"/>
                <a:ea typeface="仿宋" pitchFamily="49" charset="-122"/>
                <a:cs typeface="Consolas" pitchFamily="49" charset="0"/>
              </a:rPr>
              <a:t>元素数</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与哈希地址空间大小</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的比值，即</a:t>
            </a:r>
            <a:r>
              <a:rPr lang="el-GR" altLang="zh-CN" sz="2000" dirty="0">
                <a:solidFill>
                  <a:srgbClr val="FF0000"/>
                </a:solidFill>
                <a:latin typeface="Consolas" pitchFamily="49" charset="0"/>
                <a:ea typeface="仿宋" pitchFamily="49" charset="-122"/>
                <a:cs typeface="Consolas" pitchFamily="49" charset="0"/>
              </a:rPr>
              <a:t>α</a:t>
            </a:r>
            <a:r>
              <a:rPr lang="en-US"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n</a:t>
            </a:r>
            <a:r>
              <a:rPr lang="en-US"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m</a:t>
            </a:r>
            <a:r>
              <a:rPr lang="zh-CN" altLang="en-US" sz="2000" smtClean="0">
                <a:solidFill>
                  <a:srgbClr val="0000FF"/>
                </a:solidFill>
                <a:latin typeface="Consolas" pitchFamily="49" charset="0"/>
                <a:ea typeface="仿宋" pitchFamily="49" charset="-122"/>
                <a:cs typeface="Consolas" pitchFamily="49" charset="0"/>
              </a:rPr>
              <a:t>。</a:t>
            </a:r>
            <a:r>
              <a:rPr lang="el-GR" altLang="zh-CN" sz="2000" smtClean="0">
                <a:solidFill>
                  <a:srgbClr val="0000FF"/>
                </a:solidFill>
                <a:latin typeface="Consolas" pitchFamily="49" charset="0"/>
                <a:ea typeface="仿宋" pitchFamily="49" charset="-122"/>
                <a:cs typeface="Consolas" pitchFamily="49" charset="0"/>
              </a:rPr>
              <a:t>α</a:t>
            </a:r>
            <a:r>
              <a:rPr lang="zh-CN" altLang="en-US" sz="2000" smtClean="0">
                <a:solidFill>
                  <a:srgbClr val="0000FF"/>
                </a:solidFill>
                <a:latin typeface="Consolas" pitchFamily="49" charset="0"/>
                <a:ea typeface="仿宋" pitchFamily="49" charset="-122"/>
                <a:cs typeface="Consolas" pitchFamily="49" charset="0"/>
              </a:rPr>
              <a:t>越小，冲突的可能性就越小； 但</a:t>
            </a:r>
            <a:r>
              <a:rPr lang="el-GR" altLang="zh-CN" sz="2000" smtClean="0">
                <a:solidFill>
                  <a:srgbClr val="0000FF"/>
                </a:solidFill>
                <a:latin typeface="Consolas" pitchFamily="49" charset="0"/>
                <a:ea typeface="仿宋" pitchFamily="49" charset="-122"/>
                <a:cs typeface="Consolas" pitchFamily="49" charset="0"/>
              </a:rPr>
              <a:t>α</a:t>
            </a:r>
            <a:r>
              <a:rPr lang="zh-CN" altLang="en-US" sz="2000" smtClean="0">
                <a:solidFill>
                  <a:srgbClr val="0000FF"/>
                </a:solidFill>
                <a:latin typeface="Consolas" pitchFamily="49" charset="0"/>
                <a:ea typeface="仿宋" pitchFamily="49" charset="-122"/>
                <a:cs typeface="Consolas" pitchFamily="49" charset="0"/>
              </a:rPr>
              <a:t>越小，存储空间的利用率就越低。</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与所采用的</a:t>
            </a:r>
            <a:r>
              <a:rPr lang="zh-CN" altLang="en-US" sz="2000" smtClean="0">
                <a:solidFill>
                  <a:srgbClr val="FF0000"/>
                </a:solidFill>
                <a:latin typeface="Consolas" pitchFamily="49" charset="0"/>
                <a:ea typeface="仿宋" pitchFamily="49" charset="-122"/>
                <a:cs typeface="Consolas" pitchFamily="49" charset="0"/>
              </a:rPr>
              <a:t>哈希函数</a:t>
            </a:r>
            <a:r>
              <a:rPr lang="zh-CN" altLang="en-US" sz="2000" smtClean="0">
                <a:solidFill>
                  <a:srgbClr val="0000FF"/>
                </a:solidFill>
                <a:latin typeface="Consolas" pitchFamily="49" charset="0"/>
                <a:ea typeface="仿宋" pitchFamily="49" charset="-122"/>
                <a:cs typeface="Consolas" pitchFamily="49" charset="0"/>
              </a:rPr>
              <a:t>有关。</a:t>
            </a:r>
          </a:p>
          <a:p>
            <a:pPr marL="457200" indent="-457200" algn="l">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与</a:t>
            </a:r>
            <a:r>
              <a:rPr lang="zh-CN" altLang="en-US" sz="2000" smtClean="0">
                <a:solidFill>
                  <a:srgbClr val="FF0000"/>
                </a:solidFill>
                <a:latin typeface="Consolas" pitchFamily="49" charset="0"/>
                <a:ea typeface="仿宋" pitchFamily="49" charset="-122"/>
                <a:cs typeface="Consolas" pitchFamily="49" charset="0"/>
              </a:rPr>
              <a:t>解决冲突的方法</a:t>
            </a:r>
            <a:r>
              <a:rPr lang="zh-CN" altLang="en-US" sz="2000" smtClean="0">
                <a:solidFill>
                  <a:srgbClr val="0000FF"/>
                </a:solidFill>
                <a:latin typeface="Consolas" pitchFamily="49" charset="0"/>
                <a:ea typeface="仿宋" pitchFamily="49" charset="-122"/>
                <a:cs typeface="Consolas" pitchFamily="49" charset="0"/>
              </a:rPr>
              <a:t>有关。</a:t>
            </a:r>
            <a:endParaRPr lang="zh-CN" altLang="en-US" sz="2000" dirty="0">
              <a:solidFill>
                <a:srgbClr val="0000FF"/>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97</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642910" y="500042"/>
            <a:ext cx="728667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解决哈希冲突方法有许多，可分为开放定址法和拉链法两大类。</a:t>
            </a:r>
          </a:p>
        </p:txBody>
      </p:sp>
      <p:sp>
        <p:nvSpPr>
          <p:cNvPr id="6" name="TextBox 5"/>
          <p:cNvSpPr txBox="1"/>
          <p:nvPr/>
        </p:nvSpPr>
        <p:spPr>
          <a:xfrm>
            <a:off x="714348" y="1214422"/>
            <a:ext cx="235745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开放定址法</a:t>
            </a:r>
            <a:endParaRPr lang="zh-CN" altLang="en-US" sz="2200" dirty="0" smtClean="0">
              <a:solidFill>
                <a:schemeClr val="bg1"/>
              </a:solidFill>
              <a:latin typeface="Consolas" pitchFamily="49" charset="0"/>
              <a:ea typeface="微软雅黑" pitchFamily="34" charset="-122"/>
              <a:cs typeface="Consolas" pitchFamily="49" charset="0"/>
            </a:endParaRPr>
          </a:p>
        </p:txBody>
      </p:sp>
      <p:sp>
        <p:nvSpPr>
          <p:cNvPr id="7" name="Text Box 2"/>
          <p:cNvSpPr txBox="1">
            <a:spLocks noChangeArrowheads="1"/>
          </p:cNvSpPr>
          <p:nvPr/>
        </p:nvSpPr>
        <p:spPr bwMode="auto">
          <a:xfrm>
            <a:off x="1285852" y="2143116"/>
            <a:ext cx="6500858" cy="987551"/>
          </a:xfrm>
          <a:prstGeom prst="rect">
            <a:avLst/>
          </a:prstGeom>
          <a:ln>
            <a:solidFill>
              <a:schemeClr val="accent6">
                <a:lumMod val="20000"/>
                <a:lumOff val="8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just">
              <a:lnSpc>
                <a:spcPct val="1000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发生冲突时查找周围一个</a:t>
            </a:r>
            <a:r>
              <a:rPr kumimoji="1" lang="zh-CN" altLang="en-US" sz="2000" smtClean="0">
                <a:solidFill>
                  <a:srgbClr val="FF00FF"/>
                </a:solidFill>
                <a:latin typeface="Consolas" pitchFamily="49" charset="0"/>
                <a:ea typeface="仿宋" pitchFamily="49" charset="-122"/>
                <a:cs typeface="Consolas" pitchFamily="49" charset="0"/>
              </a:rPr>
              <a:t>空位置</a:t>
            </a:r>
            <a:r>
              <a:rPr kumimoji="1" lang="zh-CN" altLang="en-US" sz="2000" smtClean="0">
                <a:solidFill>
                  <a:srgbClr val="0000FF"/>
                </a:solidFill>
                <a:latin typeface="Consolas" pitchFamily="49" charset="0"/>
                <a:ea typeface="仿宋" pitchFamily="49" charset="-122"/>
                <a:cs typeface="Consolas" pitchFamily="49" charset="0"/>
              </a:rPr>
              <a:t>存放</a:t>
            </a:r>
            <a:r>
              <a:rPr lang="zh-CN" altLang="en-US" sz="2000" smtClean="0">
                <a:solidFill>
                  <a:srgbClr val="0000FF"/>
                </a:solidFill>
                <a:latin typeface="Consolas" pitchFamily="49" charset="0"/>
                <a:ea typeface="仿宋" pitchFamily="49" charset="-122"/>
                <a:cs typeface="Consolas" pitchFamily="49" charset="0"/>
              </a:rPr>
              <a:t>元素（记录）</a:t>
            </a:r>
            <a:r>
              <a:rPr kumimoji="1" lang="zh-CN" altLang="en-US" sz="2000" smtClean="0">
                <a:solidFill>
                  <a:srgbClr val="0000FF"/>
                </a:solidFill>
                <a:latin typeface="Consolas" pitchFamily="49" charset="0"/>
                <a:ea typeface="仿宋" pitchFamily="49" charset="-122"/>
                <a:cs typeface="Consolas" pitchFamily="49" charset="0"/>
              </a:rPr>
              <a:t>。</a:t>
            </a:r>
            <a:endParaRPr kumimoji="1" lang="en-US" altLang="zh-CN" sz="2000" smtClean="0">
              <a:solidFill>
                <a:srgbClr val="0000FF"/>
              </a:solidFill>
              <a:latin typeface="Consolas" pitchFamily="49" charset="0"/>
              <a:ea typeface="仿宋" pitchFamily="49" charset="-122"/>
              <a:cs typeface="Consolas" pitchFamily="49" charset="0"/>
            </a:endParaRPr>
          </a:p>
          <a:p>
            <a:pPr marL="457200" indent="-457200" algn="just">
              <a:lnSpc>
                <a:spcPct val="1000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设置一个查找周围一个空位置的函数。</a:t>
            </a:r>
            <a:endParaRPr kumimoji="1" lang="en-US" altLang="zh-CN" sz="2000" smtClean="0">
              <a:solidFill>
                <a:srgbClr val="0000FF"/>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98</a:t>
            </a:fld>
            <a:r>
              <a:rPr lang="en-US" altLang="zh-CN" smtClean="0"/>
              <a:t>/115</a:t>
            </a:r>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714348" y="1285860"/>
            <a:ext cx="7858180" cy="1998084"/>
          </a:xfrm>
          <a:prstGeom prst="rect">
            <a:avLst/>
          </a:prstGeom>
          <a:ln>
            <a:solidFill>
              <a:schemeClr val="accent6">
                <a:lumMod val="20000"/>
                <a:lumOff val="80000"/>
              </a:schemeClr>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32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从</a:t>
            </a:r>
            <a:r>
              <a:rPr kumimoji="1" lang="zh-CN" altLang="en-US" sz="2000" dirty="0">
                <a:solidFill>
                  <a:srgbClr val="0000FF"/>
                </a:solidFill>
                <a:latin typeface="Consolas" pitchFamily="49" charset="0"/>
                <a:ea typeface="仿宋" pitchFamily="49" charset="-122"/>
                <a:cs typeface="Consolas" pitchFamily="49" charset="0"/>
              </a:rPr>
              <a:t>发生冲突的地址（设为</a:t>
            </a:r>
            <a:r>
              <a:rPr kumimoji="1" lang="en-US" altLang="zh-CN" sz="2000" i="1" dirty="0">
                <a:solidFill>
                  <a:srgbClr val="0000FF"/>
                </a:solidFill>
                <a:latin typeface="Consolas" pitchFamily="49" charset="0"/>
                <a:ea typeface="仿宋" pitchFamily="49" charset="-122"/>
                <a:cs typeface="Consolas" pitchFamily="49" charset="0"/>
              </a:rPr>
              <a:t>d</a:t>
            </a:r>
            <a:r>
              <a:rPr kumimoji="1" lang="zh-CN" altLang="en-US" sz="2000" dirty="0">
                <a:solidFill>
                  <a:srgbClr val="0000FF"/>
                </a:solidFill>
                <a:latin typeface="Consolas" pitchFamily="49" charset="0"/>
                <a:ea typeface="仿宋" pitchFamily="49" charset="-122"/>
                <a:cs typeface="Consolas" pitchFamily="49" charset="0"/>
              </a:rPr>
              <a:t>）</a:t>
            </a:r>
            <a:r>
              <a:rPr kumimoji="1" lang="zh-CN" altLang="en-US" sz="2000">
                <a:solidFill>
                  <a:srgbClr val="0000FF"/>
                </a:solidFill>
                <a:latin typeface="Consolas" pitchFamily="49" charset="0"/>
                <a:ea typeface="仿宋" pitchFamily="49" charset="-122"/>
                <a:cs typeface="Consolas" pitchFamily="49" charset="0"/>
              </a:rPr>
              <a:t>开始</a:t>
            </a:r>
            <a:r>
              <a:rPr kumimoji="1" lang="zh-CN" altLang="en-US" sz="2000" smtClean="0">
                <a:solidFill>
                  <a:srgbClr val="0000FF"/>
                </a:solidFill>
                <a:latin typeface="Consolas" pitchFamily="49" charset="0"/>
                <a:ea typeface="仿宋" pitchFamily="49" charset="-122"/>
                <a:cs typeface="Consolas" pitchFamily="49" charset="0"/>
              </a:rPr>
              <a:t>，依次</a:t>
            </a:r>
            <a:r>
              <a:rPr kumimoji="1" lang="zh-CN" altLang="en-US" sz="2000" smtClean="0">
                <a:solidFill>
                  <a:srgbClr val="006600"/>
                </a:solidFill>
                <a:latin typeface="Consolas" pitchFamily="49" charset="0"/>
                <a:ea typeface="仿宋" pitchFamily="49" charset="-122"/>
                <a:cs typeface="Consolas" pitchFamily="49" charset="0"/>
              </a:rPr>
              <a:t>循环探测</a:t>
            </a:r>
            <a:r>
              <a:rPr kumimoji="1" lang="en-US" altLang="zh-CN" sz="2000" i="1" dirty="0">
                <a:solidFill>
                  <a:srgbClr val="0000FF"/>
                </a:solidFill>
                <a:latin typeface="Consolas" pitchFamily="49" charset="0"/>
                <a:ea typeface="仿宋" pitchFamily="49" charset="-122"/>
                <a:cs typeface="Consolas" pitchFamily="49" charset="0"/>
              </a:rPr>
              <a:t>d</a:t>
            </a:r>
            <a:r>
              <a:rPr kumimoji="1" lang="zh-CN" altLang="en-US" sz="2000" dirty="0">
                <a:solidFill>
                  <a:srgbClr val="0000FF"/>
                </a:solidFill>
                <a:latin typeface="Consolas" pitchFamily="49" charset="0"/>
                <a:ea typeface="仿宋" pitchFamily="49" charset="-122"/>
                <a:cs typeface="Consolas" pitchFamily="49" charset="0"/>
              </a:rPr>
              <a:t>的下一个地址（当到达下标为</a:t>
            </a:r>
            <a:r>
              <a:rPr kumimoji="1" lang="en-US" altLang="zh-CN" sz="2000" i="1" dirty="0">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的哈希表表尾时，下一个探测的地址是表首地址</a:t>
            </a:r>
            <a:r>
              <a:rPr kumimoji="1" lang="en-US" altLang="zh-CN" sz="2000" dirty="0">
                <a:solidFill>
                  <a:srgbClr val="0000FF"/>
                </a:solidFill>
                <a:latin typeface="Consolas" pitchFamily="49" charset="0"/>
                <a:ea typeface="仿宋" pitchFamily="49" charset="-122"/>
                <a:cs typeface="Consolas" pitchFamily="49" charset="0"/>
              </a:rPr>
              <a:t>0</a:t>
            </a:r>
            <a:r>
              <a:rPr kumimoji="1" lang="zh-CN" altLang="en-US" sz="2000" dirty="0">
                <a:solidFill>
                  <a:srgbClr val="0000FF"/>
                </a:solidFill>
                <a:latin typeface="Consolas" pitchFamily="49" charset="0"/>
                <a:ea typeface="仿宋" pitchFamily="49" charset="-122"/>
                <a:cs typeface="Consolas" pitchFamily="49" charset="0"/>
              </a:rPr>
              <a:t>），直到找到一个空闲</a:t>
            </a:r>
            <a:r>
              <a:rPr kumimoji="1" lang="zh-CN" altLang="en-US" sz="2000">
                <a:solidFill>
                  <a:srgbClr val="0000FF"/>
                </a:solidFill>
                <a:latin typeface="Consolas" pitchFamily="49" charset="0"/>
                <a:ea typeface="仿宋" pitchFamily="49" charset="-122"/>
                <a:cs typeface="Consolas" pitchFamily="49" charset="0"/>
              </a:rPr>
              <a:t>单元</a:t>
            </a:r>
            <a:r>
              <a:rPr kumimoji="1" lang="zh-CN" altLang="en-US" sz="2000" smtClean="0">
                <a:solidFill>
                  <a:srgbClr val="0000FF"/>
                </a:solidFill>
                <a:latin typeface="Consolas" pitchFamily="49" charset="0"/>
                <a:ea typeface="仿宋" pitchFamily="49" charset="-122"/>
                <a:cs typeface="Consolas" pitchFamily="49" charset="0"/>
              </a:rPr>
              <a:t>为止。</a:t>
            </a:r>
            <a:endParaRPr kumimoji="1"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2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描述</a:t>
            </a:r>
            <a:r>
              <a:rPr kumimoji="1" lang="zh-CN" altLang="en-US" sz="2000" dirty="0">
                <a:solidFill>
                  <a:srgbClr val="0000FF"/>
                </a:solidFill>
                <a:latin typeface="Consolas" pitchFamily="49" charset="0"/>
                <a:ea typeface="仿宋" pitchFamily="49" charset="-122"/>
                <a:cs typeface="Consolas" pitchFamily="49" charset="0"/>
              </a:rPr>
              <a:t>公式</a:t>
            </a:r>
            <a:r>
              <a:rPr kumimoji="1" lang="zh-CN" altLang="en-US" sz="2000">
                <a:solidFill>
                  <a:srgbClr val="0000FF"/>
                </a:solidFill>
                <a:latin typeface="Consolas" pitchFamily="49" charset="0"/>
                <a:ea typeface="仿宋" pitchFamily="49" charset="-122"/>
                <a:cs typeface="Consolas" pitchFamily="49" charset="0"/>
              </a:rPr>
              <a:t>为</a:t>
            </a:r>
            <a:r>
              <a:rPr kumimoji="1" lang="zh-CN" altLang="en-US" sz="2000" smtClean="0">
                <a:solidFill>
                  <a:srgbClr val="0000FF"/>
                </a:solidFill>
                <a:latin typeface="Consolas" pitchFamily="49" charset="0"/>
                <a:ea typeface="仿宋" pitchFamily="49" charset="-122"/>
                <a:cs typeface="Consolas" pitchFamily="49" charset="0"/>
              </a:rPr>
              <a:t>： </a:t>
            </a:r>
            <a:r>
              <a:rPr kumimoji="1" lang="en-US" altLang="zh-CN" sz="2000" i="1" err="1">
                <a:solidFill>
                  <a:srgbClr val="FF00FF"/>
                </a:solidFill>
                <a:latin typeface="Consolas" pitchFamily="49" charset="0"/>
                <a:ea typeface="仿宋" pitchFamily="49" charset="-122"/>
                <a:cs typeface="Consolas" pitchFamily="49" charset="0"/>
              </a:rPr>
              <a:t>d</a:t>
            </a:r>
            <a:r>
              <a:rPr kumimoji="1" lang="en-US" altLang="zh-CN" sz="2000" baseline="-30000" err="1">
                <a:solidFill>
                  <a:srgbClr val="FF00FF"/>
                </a:solidFill>
                <a:latin typeface="Consolas" pitchFamily="49" charset="0"/>
                <a:ea typeface="仿宋" pitchFamily="49" charset="-122"/>
                <a:cs typeface="Consolas" pitchFamily="49" charset="0"/>
              </a:rPr>
              <a:t>0</a:t>
            </a:r>
            <a:r>
              <a:rPr kumimoji="1" lang="en-US" altLang="zh-CN" sz="2000">
                <a:solidFill>
                  <a:srgbClr val="FF00FF"/>
                </a:solidFill>
                <a:latin typeface="Consolas" pitchFamily="49" charset="0"/>
                <a:ea typeface="仿宋" pitchFamily="49" charset="-122"/>
                <a:cs typeface="Consolas" pitchFamily="49" charset="0"/>
              </a:rPr>
              <a:t>=</a:t>
            </a:r>
            <a:r>
              <a:rPr kumimoji="1" lang="en-US" altLang="zh-CN" sz="2000" i="1">
                <a:solidFill>
                  <a:srgbClr val="FF00FF"/>
                </a:solidFill>
                <a:latin typeface="Consolas" pitchFamily="49" charset="0"/>
                <a:ea typeface="仿宋" pitchFamily="49" charset="-122"/>
                <a:cs typeface="Consolas" pitchFamily="49" charset="0"/>
              </a:rPr>
              <a:t>h</a:t>
            </a:r>
            <a:r>
              <a:rPr kumimoji="1" lang="en-US" altLang="zh-CN" sz="2000">
                <a:solidFill>
                  <a:srgbClr val="FF00FF"/>
                </a:solidFill>
                <a:latin typeface="Consolas" pitchFamily="49" charset="0"/>
                <a:ea typeface="仿宋" pitchFamily="49" charset="-122"/>
                <a:cs typeface="Consolas" pitchFamily="49" charset="0"/>
              </a:rPr>
              <a:t>(</a:t>
            </a:r>
            <a:r>
              <a:rPr kumimoji="1" lang="en-US" altLang="zh-CN" sz="2000" i="1">
                <a:solidFill>
                  <a:srgbClr val="FF00FF"/>
                </a:solidFill>
                <a:latin typeface="Consolas" pitchFamily="49" charset="0"/>
                <a:ea typeface="仿宋" pitchFamily="49" charset="-122"/>
                <a:cs typeface="Consolas" pitchFamily="49" charset="0"/>
              </a:rPr>
              <a:t>k</a:t>
            </a:r>
            <a:r>
              <a:rPr kumimoji="1" lang="en-US" altLang="zh-CN" sz="2000" smtClean="0">
                <a:solidFill>
                  <a:srgbClr val="FF00FF"/>
                </a:solidFill>
                <a:latin typeface="Consolas" pitchFamily="49" charset="0"/>
                <a:ea typeface="仿宋" pitchFamily="49" charset="-122"/>
                <a:cs typeface="Consolas" pitchFamily="49" charset="0"/>
              </a:rPr>
              <a:t>)</a:t>
            </a:r>
            <a:r>
              <a:rPr kumimoji="1" lang="zh-CN" altLang="en-US" sz="2000" smtClean="0">
                <a:solidFill>
                  <a:srgbClr val="FF00FF"/>
                </a:solidFill>
                <a:latin typeface="Consolas" pitchFamily="49" charset="0"/>
                <a:ea typeface="仿宋" pitchFamily="49" charset="-122"/>
                <a:cs typeface="Consolas" pitchFamily="49" charset="0"/>
              </a:rPr>
              <a:t>，</a:t>
            </a:r>
            <a:r>
              <a:rPr kumimoji="1" lang="en-US" altLang="zh-CN" sz="2000" i="1" smtClean="0">
                <a:solidFill>
                  <a:srgbClr val="FF00FF"/>
                </a:solidFill>
                <a:latin typeface="Consolas" pitchFamily="49" charset="0"/>
                <a:ea typeface="仿宋" pitchFamily="49" charset="-122"/>
                <a:cs typeface="Consolas" pitchFamily="49" charset="0"/>
              </a:rPr>
              <a:t>d</a:t>
            </a:r>
            <a:r>
              <a:rPr kumimoji="1" lang="en-US" altLang="zh-CN" sz="2000" i="1" baseline="-30000" smtClean="0">
                <a:solidFill>
                  <a:srgbClr val="FF00FF"/>
                </a:solidFill>
                <a:latin typeface="Consolas" pitchFamily="49" charset="0"/>
                <a:ea typeface="仿宋" pitchFamily="49" charset="-122"/>
                <a:cs typeface="Consolas" pitchFamily="49" charset="0"/>
              </a:rPr>
              <a:t>i</a:t>
            </a:r>
            <a:r>
              <a:rPr kumimoji="1" lang="en-US" altLang="zh-CN" sz="2000" dirty="0">
                <a:solidFill>
                  <a:srgbClr val="FF00FF"/>
                </a:solidFill>
                <a:latin typeface="Consolas" pitchFamily="49" charset="0"/>
                <a:ea typeface="仿宋" pitchFamily="49" charset="-122"/>
                <a:cs typeface="Consolas" pitchFamily="49" charset="0"/>
              </a:rPr>
              <a:t>=(</a:t>
            </a:r>
            <a:r>
              <a:rPr kumimoji="1" lang="en-US" altLang="zh-CN" sz="2000" i="1" dirty="0" err="1">
                <a:solidFill>
                  <a:srgbClr val="FF00FF"/>
                </a:solidFill>
                <a:latin typeface="Consolas" pitchFamily="49" charset="0"/>
                <a:ea typeface="仿宋" pitchFamily="49" charset="-122"/>
                <a:cs typeface="Consolas" pitchFamily="49" charset="0"/>
              </a:rPr>
              <a:t>d</a:t>
            </a:r>
            <a:r>
              <a:rPr kumimoji="1" lang="en-US" altLang="zh-CN" sz="2000" i="1" baseline="-30000" dirty="0" err="1">
                <a:solidFill>
                  <a:srgbClr val="FF00FF"/>
                </a:solidFill>
                <a:latin typeface="Consolas" pitchFamily="49" charset="0"/>
                <a:ea typeface="仿宋" pitchFamily="49" charset="-122"/>
                <a:cs typeface="Consolas" pitchFamily="49" charset="0"/>
              </a:rPr>
              <a:t>i</a:t>
            </a:r>
            <a:r>
              <a:rPr kumimoji="1" lang="en-US" altLang="zh-CN" sz="2000" baseline="-30000" dirty="0">
                <a:solidFill>
                  <a:srgbClr val="FF00FF"/>
                </a:solidFill>
                <a:latin typeface="Consolas" pitchFamily="49" charset="0"/>
                <a:ea typeface="仿宋" pitchFamily="49" charset="-122"/>
                <a:cs typeface="Consolas" pitchFamily="49" charset="0"/>
              </a:rPr>
              <a:t>-1</a:t>
            </a:r>
            <a:r>
              <a:rPr kumimoji="1" lang="en-US" altLang="zh-CN" sz="2000" dirty="0">
                <a:solidFill>
                  <a:srgbClr val="FF00FF"/>
                </a:solidFill>
                <a:latin typeface="Consolas" pitchFamily="49" charset="0"/>
                <a:ea typeface="仿宋" pitchFamily="49" charset="-122"/>
                <a:cs typeface="Consolas" pitchFamily="49" charset="0"/>
              </a:rPr>
              <a:t>+1) mod </a:t>
            </a:r>
            <a:r>
              <a:rPr kumimoji="1" lang="en-US" altLang="zh-CN" sz="2000" i="1" dirty="0">
                <a:solidFill>
                  <a:srgbClr val="FF00FF"/>
                </a:solidFill>
                <a:latin typeface="Consolas" pitchFamily="49" charset="0"/>
                <a:ea typeface="仿宋" pitchFamily="49" charset="-122"/>
                <a:cs typeface="Consolas" pitchFamily="49" charset="0"/>
              </a:rPr>
              <a:t>m</a:t>
            </a:r>
            <a:r>
              <a:rPr kumimoji="1" lang="en-US" altLang="zh-CN" sz="2000" dirty="0">
                <a:solidFill>
                  <a:srgbClr val="FF00FF"/>
                </a:solidFill>
                <a:latin typeface="Consolas" pitchFamily="49" charset="0"/>
                <a:ea typeface="仿宋" pitchFamily="49" charset="-122"/>
                <a:cs typeface="Consolas" pitchFamily="49" charset="0"/>
              </a:rPr>
              <a:t>  </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1</a:t>
            </a:r>
            <a:r>
              <a:rPr kumimoji="1" lang="en-US" altLang="zh-CN" sz="2000" dirty="0" err="1">
                <a:solidFill>
                  <a:srgbClr val="0000FF"/>
                </a:solidFill>
                <a:latin typeface="+mn-ea"/>
                <a:ea typeface="+mn-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i</a:t>
            </a:r>
            <a:r>
              <a:rPr kumimoji="1" lang="en-US" altLang="zh-CN" sz="2000" dirty="0" err="1">
                <a:solidFill>
                  <a:srgbClr val="0000FF"/>
                </a:solidFill>
                <a:latin typeface="+mn-ea"/>
                <a:ea typeface="+mn-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-1)</a:t>
            </a:r>
          </a:p>
        </p:txBody>
      </p:sp>
      <p:sp>
        <p:nvSpPr>
          <p:cNvPr id="5" name="TextBox 4"/>
          <p:cNvSpPr txBox="1"/>
          <p:nvPr/>
        </p:nvSpPr>
        <p:spPr>
          <a:xfrm>
            <a:off x="571472" y="571480"/>
            <a:ext cx="2214578" cy="453183"/>
          </a:xfrm>
          <a:prstGeom prst="rect">
            <a:avLst/>
          </a:prstGeom>
          <a:blipFill>
            <a:blip r:embed="rId3" cstate="print"/>
            <a:tile tx="0" ty="0" sx="100000" sy="100000" flip="none" algn="tl"/>
          </a:blipFill>
          <a:ln>
            <a:solidFill>
              <a:schemeClr val="accent6">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tIns="72000" bIns="72000" rtlCol="0">
            <a:spAutoFit/>
          </a:bodyPr>
          <a:lstStyle/>
          <a:p>
            <a:pPr algn="l">
              <a:lnSpc>
                <a:spcPct val="100000"/>
              </a:lnSpc>
            </a:pPr>
            <a:r>
              <a:rPr kumimoji="1" lang="zh-CN" altLang="en-US" sz="2000" smtClean="0">
                <a:solidFill>
                  <a:srgbClr val="FF0000"/>
                </a:solidFill>
                <a:latin typeface="Consolas" pitchFamily="49" charset="0"/>
                <a:ea typeface="华文中宋" pitchFamily="2" charset="-122"/>
                <a:cs typeface="Consolas" pitchFamily="49" charset="0"/>
              </a:rPr>
              <a:t>（</a:t>
            </a:r>
            <a:r>
              <a:rPr kumimoji="1" lang="en-US" altLang="zh-CN" sz="2000" smtClean="0">
                <a:solidFill>
                  <a:srgbClr val="FF0000"/>
                </a:solidFill>
                <a:latin typeface="Consolas" pitchFamily="49" charset="0"/>
                <a:ea typeface="华文中宋" pitchFamily="2" charset="-122"/>
                <a:cs typeface="Consolas" pitchFamily="49" charset="0"/>
              </a:rPr>
              <a:t>1</a:t>
            </a:r>
            <a:r>
              <a:rPr kumimoji="1" lang="zh-CN" altLang="en-US" sz="2000" smtClean="0">
                <a:solidFill>
                  <a:srgbClr val="FF0000"/>
                </a:solidFill>
                <a:latin typeface="Consolas" pitchFamily="49" charset="0"/>
                <a:ea typeface="华文中宋" pitchFamily="2" charset="-122"/>
                <a:cs typeface="Consolas" pitchFamily="49" charset="0"/>
              </a:rPr>
              <a:t>）线性探测法</a:t>
            </a:r>
            <a:endParaRPr lang="zh-CN" altLang="en-US" sz="2000">
              <a:solidFill>
                <a:srgbClr val="FF0000"/>
              </a:solidFill>
              <a:latin typeface="Consolas" pitchFamily="49" charset="0"/>
              <a:ea typeface="华文中宋" pitchFamily="2" charset="-122"/>
              <a:cs typeface="Consolas" pitchFamily="49" charset="0"/>
            </a:endParaRPr>
          </a:p>
        </p:txBody>
      </p:sp>
      <p:graphicFrame>
        <p:nvGraphicFramePr>
          <p:cNvPr id="9" name="表格 8"/>
          <p:cNvGraphicFramePr>
            <a:graphicFrameLocks noGrp="1"/>
          </p:cNvGraphicFramePr>
          <p:nvPr/>
        </p:nvGraphicFramePr>
        <p:xfrm>
          <a:off x="1643042" y="3786190"/>
          <a:ext cx="6096000" cy="74168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pPr algn="ctr"/>
                      <a:r>
                        <a:rPr lang="en-US" altLang="zh-CN" sz="1600" smtClean="0">
                          <a:latin typeface="Consolas" pitchFamily="49" charset="0"/>
                          <a:cs typeface="Consolas" pitchFamily="49" charset="0"/>
                        </a:rPr>
                        <a:t>0</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latin typeface="Consolas" pitchFamily="49" charset="0"/>
                          <a:cs typeface="Consolas" pitchFamily="49" charset="0"/>
                        </a:rPr>
                        <a:t>1</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latin typeface="Consolas" pitchFamily="49" charset="0"/>
                          <a:cs typeface="Consolas" pitchFamily="49" charset="0"/>
                        </a:rPr>
                        <a:t>2</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latin typeface="Consolas" pitchFamily="49" charset="0"/>
                          <a:cs typeface="Consolas" pitchFamily="49" charset="0"/>
                        </a:rPr>
                        <a:t>3</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latin typeface="Consolas" pitchFamily="49" charset="0"/>
                          <a:cs typeface="Consolas" pitchFamily="49" charset="0"/>
                        </a:rPr>
                        <a:t>4</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latin typeface="Consolas" pitchFamily="49" charset="0"/>
                          <a:cs typeface="Consolas" pitchFamily="49" charset="0"/>
                        </a:rPr>
                        <a:t>5</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latin typeface="Consolas" pitchFamily="49" charset="0"/>
                          <a:cs typeface="Consolas" pitchFamily="49" charset="0"/>
                        </a:rPr>
                        <a:t>6</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latin typeface="Consolas" pitchFamily="49" charset="0"/>
                          <a:cs typeface="Consolas" pitchFamily="49" charset="0"/>
                        </a:rPr>
                        <a:t>7</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latin typeface="Consolas" pitchFamily="49" charset="0"/>
                          <a:cs typeface="Consolas" pitchFamily="49" charset="0"/>
                        </a:rPr>
                        <a:t>8</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smtClean="0">
                          <a:latin typeface="Consolas" pitchFamily="49" charset="0"/>
                          <a:cs typeface="Consolas" pitchFamily="49" charset="0"/>
                        </a:rPr>
                        <a:t>9</a:t>
                      </a:r>
                      <a:endParaRPr lang="zh-CN" altLang="en-US" sz="1600">
                        <a:latin typeface="Consolas" pitchFamily="49" charset="0"/>
                        <a:cs typeface="Consolas" pitchFamily="49" charset="0"/>
                      </a:endParaRPr>
                    </a:p>
                  </a:txBody>
                  <a:tcPr>
                    <a:solidFill>
                      <a:schemeClr val="accent6">
                        <a:lumMod val="60000"/>
                        <a:lumOff val="40000"/>
                      </a:schemeClr>
                    </a:solidFill>
                  </a:tcPr>
                </a:tc>
              </a:tr>
              <a:tr h="370840">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r>
                        <a:rPr lang="zh-CN" altLang="en-US" b="1" smtClean="0">
                          <a:solidFill>
                            <a:srgbClr val="0000FF"/>
                          </a:solidFill>
                          <a:latin typeface="Consolas" pitchFamily="49" charset="0"/>
                          <a:cs typeface="Consolas" pitchFamily="49" charset="0"/>
                        </a:rPr>
                        <a:t>*</a:t>
                      </a:r>
                      <a:endParaRPr lang="zh-CN" altLang="en-US" b="1">
                        <a:solidFill>
                          <a:srgbClr val="0000FF"/>
                        </a:solidFill>
                        <a:latin typeface="Consolas" pitchFamily="49" charset="0"/>
                        <a:cs typeface="Consolas" pitchFamily="49" charset="0"/>
                      </a:endParaRPr>
                    </a:p>
                  </a:txBody>
                  <a:tcPr/>
                </a:tc>
                <a:tc>
                  <a:txBody>
                    <a:bodyPr/>
                    <a:lstStyle/>
                    <a:p>
                      <a:pPr algn="ctr"/>
                      <a:r>
                        <a:rPr lang="zh-CN" altLang="en-US" b="1" smtClean="0">
                          <a:solidFill>
                            <a:srgbClr val="0000FF"/>
                          </a:solidFill>
                          <a:latin typeface="Consolas" pitchFamily="49" charset="0"/>
                          <a:cs typeface="Consolas" pitchFamily="49" charset="0"/>
                        </a:rPr>
                        <a:t>*</a:t>
                      </a:r>
                      <a:endParaRPr lang="zh-CN" altLang="en-US" b="1">
                        <a:solidFill>
                          <a:srgbClr val="0000FF"/>
                        </a:solidFill>
                        <a:latin typeface="Consolas" pitchFamily="49" charset="0"/>
                        <a:cs typeface="Consolas" pitchFamily="49" charset="0"/>
                      </a:endParaRPr>
                    </a:p>
                  </a:txBody>
                  <a:tcPr/>
                </a:tc>
                <a:tc>
                  <a:txBody>
                    <a:bodyPr/>
                    <a:lstStyle/>
                    <a:p>
                      <a:pPr algn="ctr"/>
                      <a:r>
                        <a:rPr lang="zh-CN" altLang="en-US" b="1" smtClean="0">
                          <a:solidFill>
                            <a:srgbClr val="0000FF"/>
                          </a:solidFill>
                          <a:latin typeface="Consolas" pitchFamily="49" charset="0"/>
                          <a:cs typeface="Consolas" pitchFamily="49" charset="0"/>
                        </a:rPr>
                        <a:t>*</a:t>
                      </a:r>
                      <a:endParaRPr lang="zh-CN" altLang="en-US" b="1">
                        <a:solidFill>
                          <a:srgbClr val="0000FF"/>
                        </a:solidFill>
                        <a:latin typeface="Consolas" pitchFamily="49" charset="0"/>
                        <a:cs typeface="Consolas" pitchFamily="49" charset="0"/>
                      </a:endParaRPr>
                    </a:p>
                  </a:txBody>
                  <a:tcPr/>
                </a:tc>
                <a:tc>
                  <a:txBody>
                    <a:bodyPr/>
                    <a:lstStyle/>
                    <a:p>
                      <a:pPr algn="ctr"/>
                      <a:r>
                        <a:rPr lang="zh-CN" altLang="en-US" b="1" smtClean="0">
                          <a:solidFill>
                            <a:srgbClr val="FF0000"/>
                          </a:solidFill>
                          <a:latin typeface="Consolas" pitchFamily="49" charset="0"/>
                          <a:cs typeface="Consolas" pitchFamily="49" charset="0"/>
                        </a:rPr>
                        <a:t>*</a:t>
                      </a:r>
                      <a:endParaRPr lang="zh-CN" altLang="en-US" b="1">
                        <a:solidFill>
                          <a:srgbClr val="FF0000"/>
                        </a:solidFill>
                        <a:latin typeface="Consolas" pitchFamily="49" charset="0"/>
                        <a:cs typeface="Consolas" pitchFamily="49" charset="0"/>
                      </a:endParaRPr>
                    </a:p>
                  </a:txBody>
                  <a:tcPr>
                    <a:solidFill>
                      <a:srgbClr val="92D050"/>
                    </a:solidFill>
                  </a:tcPr>
                </a:tc>
                <a:tc>
                  <a:txBody>
                    <a:bodyPr/>
                    <a:lstStyle/>
                    <a:p>
                      <a:pPr algn="ctr"/>
                      <a:r>
                        <a:rPr lang="zh-CN" altLang="en-US" b="1" smtClean="0">
                          <a:solidFill>
                            <a:srgbClr val="0000FF"/>
                          </a:solidFill>
                          <a:latin typeface="Consolas" pitchFamily="49" charset="0"/>
                          <a:cs typeface="Consolas" pitchFamily="49" charset="0"/>
                        </a:rPr>
                        <a:t>*</a:t>
                      </a:r>
                      <a:endParaRPr lang="zh-CN" altLang="en-US" b="1">
                        <a:solidFill>
                          <a:srgbClr val="0000FF"/>
                        </a:solidFill>
                        <a:latin typeface="Consolas" pitchFamily="49" charset="0"/>
                        <a:cs typeface="Consolas" pitchFamily="49" charset="0"/>
                      </a:endParaRPr>
                    </a:p>
                  </a:txBody>
                  <a:tcPr/>
                </a:tc>
                <a:tc>
                  <a:txBody>
                    <a:bodyPr/>
                    <a:lstStyle/>
                    <a:p>
                      <a:pPr algn="ctr"/>
                      <a:r>
                        <a:rPr lang="zh-CN" altLang="en-US" b="1" smtClean="0">
                          <a:solidFill>
                            <a:srgbClr val="0000FF"/>
                          </a:solidFill>
                          <a:latin typeface="Consolas" pitchFamily="49" charset="0"/>
                          <a:cs typeface="Consolas" pitchFamily="49" charset="0"/>
                        </a:rPr>
                        <a:t>*</a:t>
                      </a:r>
                      <a:endParaRPr lang="zh-CN" altLang="en-US" b="1">
                        <a:solidFill>
                          <a:srgbClr val="0000FF"/>
                        </a:solidFill>
                        <a:latin typeface="Consolas" pitchFamily="49" charset="0"/>
                        <a:cs typeface="Consolas" pitchFamily="49" charset="0"/>
                      </a:endParaRPr>
                    </a:p>
                  </a:txBody>
                  <a:tcPr/>
                </a:tc>
                <a:tc>
                  <a:txBody>
                    <a:bodyPr/>
                    <a:lstStyle/>
                    <a:p>
                      <a:pPr algn="ctr"/>
                      <a:r>
                        <a:rPr lang="zh-CN" altLang="en-US" b="1" smtClean="0">
                          <a:solidFill>
                            <a:srgbClr val="0000FF"/>
                          </a:solidFill>
                          <a:latin typeface="Consolas" pitchFamily="49" charset="0"/>
                          <a:cs typeface="Consolas" pitchFamily="49" charset="0"/>
                        </a:rPr>
                        <a:t>*</a:t>
                      </a:r>
                      <a:endParaRPr lang="zh-CN" altLang="en-US" b="1">
                        <a:solidFill>
                          <a:srgbClr val="0000FF"/>
                        </a:solidFill>
                        <a:latin typeface="Consolas" pitchFamily="49" charset="0"/>
                        <a:cs typeface="Consolas" pitchFamily="49" charset="0"/>
                      </a:endParaRPr>
                    </a:p>
                  </a:txBody>
                  <a:tcPr/>
                </a:tc>
                <a:tc>
                  <a:txBody>
                    <a:bodyPr/>
                    <a:lstStyle/>
                    <a:p>
                      <a:pPr algn="ctr"/>
                      <a:r>
                        <a:rPr lang="zh-CN" altLang="en-US" b="1" smtClean="0">
                          <a:solidFill>
                            <a:srgbClr val="0000FF"/>
                          </a:solidFill>
                          <a:latin typeface="Consolas" pitchFamily="49" charset="0"/>
                          <a:cs typeface="Consolas" pitchFamily="49" charset="0"/>
                        </a:rPr>
                        <a:t>*</a:t>
                      </a:r>
                      <a:endParaRPr lang="zh-CN" altLang="en-US" b="1">
                        <a:solidFill>
                          <a:srgbClr val="0000FF"/>
                        </a:solidFill>
                        <a:latin typeface="Consolas" pitchFamily="49" charset="0"/>
                        <a:cs typeface="Consolas" pitchFamily="49" charset="0"/>
                      </a:endParaRPr>
                    </a:p>
                  </a:txBody>
                  <a:tcPr/>
                </a:tc>
              </a:tr>
            </a:tbl>
          </a:graphicData>
        </a:graphic>
      </p:graphicFrame>
      <p:sp>
        <p:nvSpPr>
          <p:cNvPr id="12" name="椭圆 11"/>
          <p:cNvSpPr/>
          <p:nvPr/>
        </p:nvSpPr>
        <p:spPr>
          <a:xfrm>
            <a:off x="5000628"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3" name="椭圆 12"/>
          <p:cNvSpPr/>
          <p:nvPr/>
        </p:nvSpPr>
        <p:spPr>
          <a:xfrm>
            <a:off x="6164274"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4" name="椭圆 13"/>
          <p:cNvSpPr/>
          <p:nvPr/>
        </p:nvSpPr>
        <p:spPr>
          <a:xfrm>
            <a:off x="5559432"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5" name="椭圆 14"/>
          <p:cNvSpPr/>
          <p:nvPr/>
        </p:nvSpPr>
        <p:spPr>
          <a:xfrm>
            <a:off x="6821454"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6" name="椭圆 15"/>
          <p:cNvSpPr/>
          <p:nvPr/>
        </p:nvSpPr>
        <p:spPr>
          <a:xfrm>
            <a:off x="7366020"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7" name="椭圆 16"/>
          <p:cNvSpPr/>
          <p:nvPr/>
        </p:nvSpPr>
        <p:spPr>
          <a:xfrm>
            <a:off x="1892232" y="45720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cxnSp>
        <p:nvCxnSpPr>
          <p:cNvPr id="19" name="直接箭头连接符 18"/>
          <p:cNvCxnSpPr>
            <a:stCxn id="12" idx="6"/>
            <a:endCxn id="14" idx="2"/>
          </p:cNvCxnSpPr>
          <p:nvPr/>
        </p:nvCxnSpPr>
        <p:spPr>
          <a:xfrm>
            <a:off x="5108628" y="4719646"/>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p:nvPr/>
        </p:nvCxnSpPr>
        <p:spPr>
          <a:xfrm>
            <a:off x="5700770" y="4727584"/>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p:nvPr/>
        </p:nvCxnSpPr>
        <p:spPr>
          <a:xfrm>
            <a:off x="6335774" y="4727584"/>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p:nvPr/>
        </p:nvCxnSpPr>
        <p:spPr>
          <a:xfrm>
            <a:off x="6940616" y="4714884"/>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sp>
        <p:nvSpPr>
          <p:cNvPr id="25" name="任意多边形 24"/>
          <p:cNvSpPr/>
          <p:nvPr/>
        </p:nvSpPr>
        <p:spPr>
          <a:xfrm>
            <a:off x="1962148" y="4737100"/>
            <a:ext cx="5486400" cy="263536"/>
          </a:xfrm>
          <a:custGeom>
            <a:avLst/>
            <a:gdLst>
              <a:gd name="connsiteX0" fmla="*/ 5486400 w 5486400"/>
              <a:gd name="connsiteY0" fmla="*/ 12700 h 292100"/>
              <a:gd name="connsiteX1" fmla="*/ 5422900 w 5486400"/>
              <a:gd name="connsiteY1" fmla="*/ 292100 h 292100"/>
              <a:gd name="connsiteX2" fmla="*/ 203200 w 5486400"/>
              <a:gd name="connsiteY2" fmla="*/ 228600 h 292100"/>
              <a:gd name="connsiteX3" fmla="*/ 0 w 5486400"/>
              <a:gd name="connsiteY3" fmla="*/ 0 h 292100"/>
              <a:gd name="connsiteX0" fmla="*/ 5486400 w 5486400"/>
              <a:gd name="connsiteY0" fmla="*/ 12700 h 263536"/>
              <a:gd name="connsiteX1" fmla="*/ 5395934 w 5486400"/>
              <a:gd name="connsiteY1" fmla="*/ 263536 h 263536"/>
              <a:gd name="connsiteX2" fmla="*/ 203200 w 5486400"/>
              <a:gd name="connsiteY2" fmla="*/ 228600 h 263536"/>
              <a:gd name="connsiteX3" fmla="*/ 0 w 5486400"/>
              <a:gd name="connsiteY3" fmla="*/ 0 h 263536"/>
            </a:gdLst>
            <a:ahLst/>
            <a:cxnLst>
              <a:cxn ang="0">
                <a:pos x="connsiteX0" y="connsiteY0"/>
              </a:cxn>
              <a:cxn ang="0">
                <a:pos x="connsiteX1" y="connsiteY1"/>
              </a:cxn>
              <a:cxn ang="0">
                <a:pos x="connsiteX2" y="connsiteY2"/>
              </a:cxn>
              <a:cxn ang="0">
                <a:pos x="connsiteX3" y="connsiteY3"/>
              </a:cxn>
            </a:cxnLst>
            <a:rect l="l" t="t" r="r" b="b"/>
            <a:pathLst>
              <a:path w="5486400" h="263536">
                <a:moveTo>
                  <a:pt x="5486400" y="12700"/>
                </a:moveTo>
                <a:lnTo>
                  <a:pt x="5395934" y="263536"/>
                </a:lnTo>
                <a:lnTo>
                  <a:pt x="203200" y="228600"/>
                </a:lnTo>
                <a:lnTo>
                  <a:pt x="0" y="0"/>
                </a:lnTo>
              </a:path>
            </a:pathLst>
          </a:cu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l"/>
            <a:endParaRPr lang="zh-CN" altLang="en-US"/>
          </a:p>
        </p:txBody>
      </p:sp>
      <p:sp>
        <p:nvSpPr>
          <p:cNvPr id="18" name="TextBox 17"/>
          <p:cNvSpPr txBox="1"/>
          <p:nvPr/>
        </p:nvSpPr>
        <p:spPr>
          <a:xfrm>
            <a:off x="2071670" y="5643578"/>
            <a:ext cx="3786214" cy="338554"/>
          </a:xfrm>
          <a:prstGeom prst="rect">
            <a:avLst/>
          </a:prstGeom>
          <a:noFill/>
        </p:spPr>
        <p:txBody>
          <a:bodyPr wrap="square" rtlCol="0">
            <a:spAutoFit/>
          </a:bodyPr>
          <a:lstStyle/>
          <a:p>
            <a:pPr algn="l"/>
            <a:r>
              <a:rPr kumimoji="1" lang="zh-CN" altLang="en-US" sz="2000" smtClean="0">
                <a:solidFill>
                  <a:srgbClr val="FF0000"/>
                </a:solidFill>
                <a:latin typeface="微软雅黑" pitchFamily="34" charset="-122"/>
                <a:ea typeface="微软雅黑" pitchFamily="34" charset="-122"/>
                <a:cs typeface="Consolas" pitchFamily="49" charset="0"/>
              </a:rPr>
              <a:t>问题：</a:t>
            </a:r>
            <a:r>
              <a:rPr kumimoji="1" lang="zh-CN" altLang="en-US" sz="2000" smtClean="0">
                <a:solidFill>
                  <a:srgbClr val="0000FF"/>
                </a:solidFill>
                <a:latin typeface="Consolas" pitchFamily="49" charset="0"/>
                <a:ea typeface="仿宋" pitchFamily="49" charset="-122"/>
                <a:cs typeface="Consolas" pitchFamily="49" charset="0"/>
              </a:rPr>
              <a:t>可能出现堆积现</a:t>
            </a:r>
            <a:r>
              <a:rPr kumimoji="1" lang="zh-CN" altLang="en-US" sz="2000" smtClean="0">
                <a:solidFill>
                  <a:srgbClr val="0000FF"/>
                </a:solidFill>
                <a:latin typeface="Consolas" pitchFamily="49" charset="0"/>
                <a:ea typeface="仿宋" pitchFamily="49" charset="-122"/>
                <a:cs typeface="Consolas" pitchFamily="49" charset="0"/>
              </a:rPr>
              <a:t>象！</a:t>
            </a:r>
            <a:endParaRPr lang="zh-CN" altLang="en-US" sz="2000">
              <a:solidFill>
                <a:srgbClr val="0000FF"/>
              </a:solidFill>
              <a:latin typeface="Consolas" pitchFamily="49" charset="0"/>
              <a:ea typeface="仿宋" pitchFamily="49" charset="-122"/>
              <a:cs typeface="Consolas" pitchFamily="49" charset="0"/>
            </a:endParaRPr>
          </a:p>
        </p:txBody>
      </p:sp>
      <p:sp>
        <p:nvSpPr>
          <p:cNvPr id="30" name="灯片编号占位符 29"/>
          <p:cNvSpPr>
            <a:spLocks noGrp="1"/>
          </p:cNvSpPr>
          <p:nvPr>
            <p:ph type="sldNum" sz="quarter" idx="12"/>
          </p:nvPr>
        </p:nvSpPr>
        <p:spPr/>
        <p:txBody>
          <a:bodyPr/>
          <a:lstStyle/>
          <a:p>
            <a:fld id="{7AF016A1-9F15-429F-9EFD-84004B73C732}" type="slidenum">
              <a:rPr lang="en-US" altLang="zh-CN" smtClean="0"/>
              <a:pPr/>
              <a:t>99</a:t>
            </a:fld>
            <a:r>
              <a:rPr lang="en-US" altLang="zh-CN" smtClean="0"/>
              <a:t>/115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upRight)">
                                      <p:cBhvr>
                                        <p:cTn id="15" dur="500"/>
                                        <p:tgtEl>
                                          <p:spTgt spid="19"/>
                                        </p:tgtEl>
                                      </p:cBhvr>
                                    </p:animEffect>
                                  </p:childTnLst>
                                </p:cTn>
                              </p:par>
                              <p:par>
                                <p:cTn id="16" presetID="18" presetClass="entr" presetSubtype="3"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upRight)">
                                      <p:cBhvr>
                                        <p:cTn id="18" dur="500"/>
                                        <p:tgtEl>
                                          <p:spTgt spid="14"/>
                                        </p:tgtEl>
                                      </p:cBhvr>
                                    </p:animEffect>
                                  </p:childTnLst>
                                </p:cTn>
                              </p:par>
                              <p:par>
                                <p:cTn id="19" presetID="18" presetClass="entr" presetSubtype="3"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strips(upRight)">
                                      <p:cBhvr>
                                        <p:cTn id="21" dur="500"/>
                                        <p:tgtEl>
                                          <p:spTgt spid="21"/>
                                        </p:tgtEl>
                                      </p:cBhvr>
                                    </p:animEffect>
                                  </p:childTnLst>
                                </p:cTn>
                              </p:par>
                              <p:par>
                                <p:cTn id="22" presetID="18" presetClass="entr" presetSubtype="3"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strips(upRight)">
                                      <p:cBhvr>
                                        <p:cTn id="24" dur="500"/>
                                        <p:tgtEl>
                                          <p:spTgt spid="13"/>
                                        </p:tgtEl>
                                      </p:cBhvr>
                                    </p:animEffect>
                                  </p:childTnLst>
                                </p:cTn>
                              </p:par>
                              <p:par>
                                <p:cTn id="25" presetID="18" presetClass="entr" presetSubtype="3"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upRight)">
                                      <p:cBhvr>
                                        <p:cTn id="27" dur="500"/>
                                        <p:tgtEl>
                                          <p:spTgt spid="22"/>
                                        </p:tgtEl>
                                      </p:cBhvr>
                                    </p:animEffect>
                                  </p:childTnLst>
                                </p:cTn>
                              </p:par>
                              <p:par>
                                <p:cTn id="28" presetID="18" presetClass="entr" presetSubtype="3"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strips(upRight)">
                                      <p:cBhvr>
                                        <p:cTn id="30" dur="500"/>
                                        <p:tgtEl>
                                          <p:spTgt spid="15"/>
                                        </p:tgtEl>
                                      </p:cBhvr>
                                    </p:animEffect>
                                  </p:childTnLst>
                                </p:cTn>
                              </p:par>
                              <p:par>
                                <p:cTn id="31" presetID="18" presetClass="entr" presetSubtype="3"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upRight)">
                                      <p:cBhvr>
                                        <p:cTn id="33" dur="500"/>
                                        <p:tgtEl>
                                          <p:spTgt spid="23"/>
                                        </p:tgtEl>
                                      </p:cBhvr>
                                    </p:animEffect>
                                  </p:childTnLst>
                                </p:cTn>
                              </p:par>
                              <p:par>
                                <p:cTn id="34" presetID="18" presetClass="entr" presetSubtype="3"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upRigh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strips(downLeft)">
                                      <p:cBhvr>
                                        <p:cTn id="41" dur="500"/>
                                        <p:tgtEl>
                                          <p:spTgt spid="25"/>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2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sm" len="sm"/>
        </a:ln>
      </a:spPr>
      <a:bodyPr vert="horz" wrap="square" lIns="91440" tIns="45720" rIns="91440" bIns="45720" numCol="1" anchor="t" anchorCtr="0" compatLnSpc="1">
        <a:prstTxWarp prst="textNoShape">
          <a:avLst/>
        </a:prstTxWarp>
      </a:bodyPr>
      <a:lstStyle>
        <a:defPPr>
          <a:defRPr sz="1600">
            <a:solidFill>
              <a:srgbClr val="0000FF"/>
            </a:solidFill>
            <a:latin typeface="Consolas" pitchFamily="49" charset="0"/>
            <a:cs typeface="Consolas" pitchFamily="49" charset="0"/>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5523</TotalTime>
  <Words>9858</Words>
  <Application>Microsoft Office PowerPoint</Application>
  <PresentationFormat>全屏显示(4:3)</PresentationFormat>
  <Paragraphs>2075</Paragraphs>
  <Slides>115</Slides>
  <Notes>3</Notes>
  <HiddenSlides>0</HiddenSlides>
  <MMClips>0</MMClips>
  <ScaleCrop>false</ScaleCrop>
  <HeadingPairs>
    <vt:vector size="4" baseType="variant">
      <vt:variant>
        <vt:lpstr>主题</vt:lpstr>
      </vt:variant>
      <vt:variant>
        <vt:i4>1</vt:i4>
      </vt:variant>
      <vt:variant>
        <vt:lpstr>幻灯片标题</vt:lpstr>
      </vt:variant>
      <vt:variant>
        <vt:i4>115</vt:i4>
      </vt:variant>
    </vt:vector>
  </HeadingPairs>
  <TitlesOfParts>
    <vt:vector size="1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2839</cp:revision>
  <dcterms:created xsi:type="dcterms:W3CDTF">2004-03-31T23:50:14Z</dcterms:created>
  <dcterms:modified xsi:type="dcterms:W3CDTF">2022-06-06T07:06:26Z</dcterms:modified>
</cp:coreProperties>
</file>