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4"/>
  </p:notesMasterIdLst>
  <p:handoutMasterIdLst>
    <p:handoutMasterId r:id="rId75"/>
  </p:handoutMasterIdLst>
  <p:sldIdLst>
    <p:sldId id="470" r:id="rId2"/>
    <p:sldId id="471" r:id="rId3"/>
    <p:sldId id="472" r:id="rId4"/>
    <p:sldId id="473" r:id="rId5"/>
    <p:sldId id="474" r:id="rId6"/>
    <p:sldId id="475" r:id="rId7"/>
    <p:sldId id="476" r:id="rId8"/>
    <p:sldId id="477" r:id="rId9"/>
    <p:sldId id="478" r:id="rId10"/>
    <p:sldId id="479" r:id="rId11"/>
    <p:sldId id="480" r:id="rId12"/>
    <p:sldId id="481" r:id="rId13"/>
    <p:sldId id="388" r:id="rId14"/>
    <p:sldId id="389" r:id="rId15"/>
    <p:sldId id="416" r:id="rId16"/>
    <p:sldId id="390" r:id="rId17"/>
    <p:sldId id="425" r:id="rId18"/>
    <p:sldId id="526" r:id="rId19"/>
    <p:sldId id="426" r:id="rId20"/>
    <p:sldId id="427" r:id="rId21"/>
    <p:sldId id="429" r:id="rId22"/>
    <p:sldId id="423" r:id="rId23"/>
    <p:sldId id="424" r:id="rId24"/>
    <p:sldId id="431" r:id="rId25"/>
    <p:sldId id="391" r:id="rId26"/>
    <p:sldId id="462" r:id="rId27"/>
    <p:sldId id="394" r:id="rId28"/>
    <p:sldId id="395" r:id="rId29"/>
    <p:sldId id="396" r:id="rId30"/>
    <p:sldId id="437" r:id="rId31"/>
    <p:sldId id="438" r:id="rId32"/>
    <p:sldId id="440" r:id="rId33"/>
    <p:sldId id="439" r:id="rId34"/>
    <p:sldId id="441" r:id="rId35"/>
    <p:sldId id="442" r:id="rId36"/>
    <p:sldId id="444" r:id="rId37"/>
    <p:sldId id="445" r:id="rId38"/>
    <p:sldId id="535" r:id="rId39"/>
    <p:sldId id="531" r:id="rId40"/>
    <p:sldId id="436" r:id="rId41"/>
    <p:sldId id="397" r:id="rId42"/>
    <p:sldId id="446" r:id="rId43"/>
    <p:sldId id="447" r:id="rId44"/>
    <p:sldId id="448" r:id="rId45"/>
    <p:sldId id="449" r:id="rId46"/>
    <p:sldId id="529" r:id="rId47"/>
    <p:sldId id="536" r:id="rId48"/>
    <p:sldId id="530" r:id="rId49"/>
    <p:sldId id="534" r:id="rId50"/>
    <p:sldId id="452" r:id="rId51"/>
    <p:sldId id="455" r:id="rId52"/>
    <p:sldId id="454" r:id="rId53"/>
    <p:sldId id="482" r:id="rId54"/>
    <p:sldId id="483" r:id="rId55"/>
    <p:sldId id="484" r:id="rId56"/>
    <p:sldId id="485" r:id="rId57"/>
    <p:sldId id="486" r:id="rId58"/>
    <p:sldId id="487" r:id="rId59"/>
    <p:sldId id="488" r:id="rId60"/>
    <p:sldId id="489" r:id="rId61"/>
    <p:sldId id="490" r:id="rId62"/>
    <p:sldId id="491" r:id="rId63"/>
    <p:sldId id="492" r:id="rId64"/>
    <p:sldId id="493" r:id="rId65"/>
    <p:sldId id="494" r:id="rId66"/>
    <p:sldId id="495" r:id="rId67"/>
    <p:sldId id="496" r:id="rId68"/>
    <p:sldId id="497" r:id="rId69"/>
    <p:sldId id="498" r:id="rId70"/>
    <p:sldId id="499" r:id="rId71"/>
    <p:sldId id="500" r:id="rId72"/>
    <p:sldId id="501" r:id="rId73"/>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6600"/>
    <a:srgbClr val="33CCFF"/>
    <a:srgbClr val="FF0066"/>
    <a:srgbClr val="FF3399"/>
    <a:srgbClr val="EAEAEA"/>
    <a:srgbClr val="DDDDDD"/>
    <a:srgbClr val="339933"/>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0" d="100"/>
          <a:sy n="60" d="100"/>
        </p:scale>
        <p:origin x="13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2022-9-18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25</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26</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27</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28</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29</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40</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8215338" y="6356350"/>
            <a:ext cx="828652" cy="365125"/>
          </a:xfrm>
        </p:spPr>
        <p:txBody>
          <a:bodyPr/>
          <a:lstStyle>
            <a:lvl1pPr>
              <a:defRPr sz="1400" b="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a:t>/65</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357430"/>
            <a:ext cx="500066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基于整体建立单链表的算法设计</a:t>
            </a:r>
          </a:p>
        </p:txBody>
      </p:sp>
      <p:sp>
        <p:nvSpPr>
          <p:cNvPr id="4" name="TextBox 3"/>
          <p:cNvSpPr txBox="1"/>
          <p:nvPr/>
        </p:nvSpPr>
        <p:spPr>
          <a:xfrm>
            <a:off x="285720" y="3286124"/>
            <a:ext cx="8358246" cy="810478"/>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楷体" pitchFamily="49" charset="-122"/>
                <a:cs typeface="Consolas" pitchFamily="49" charset="0"/>
              </a:rPr>
              <a:t>   </a:t>
            </a:r>
            <a:r>
              <a:rPr lang="zh-CN" altLang="zh-CN" sz="2000" dirty="0">
                <a:solidFill>
                  <a:srgbClr val="FF0000"/>
                </a:solidFill>
                <a:latin typeface="Consolas" pitchFamily="49" charset="0"/>
                <a:ea typeface="楷体" pitchFamily="49" charset="-122"/>
                <a:cs typeface="Consolas" pitchFamily="49" charset="0"/>
              </a:rPr>
              <a:t>【例</a:t>
            </a:r>
            <a:r>
              <a:rPr lang="en-US" altLang="zh-CN" sz="2000" dirty="0">
                <a:solidFill>
                  <a:srgbClr val="FF0000"/>
                </a:solidFill>
                <a:latin typeface="Consolas" pitchFamily="49" charset="0"/>
                <a:ea typeface="楷体" pitchFamily="49" charset="-122"/>
                <a:cs typeface="Consolas" pitchFamily="49" charset="0"/>
              </a:rPr>
              <a:t>2.9</a:t>
            </a:r>
            <a:r>
              <a:rPr lang="zh-CN" altLang="zh-CN" sz="2000" dirty="0">
                <a:solidFill>
                  <a:srgbClr val="FF0000"/>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楷体" pitchFamily="49" charset="-122"/>
                <a:cs typeface="Consolas" pitchFamily="49" charset="0"/>
              </a:rPr>
              <a:t>有一个整数单链表</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，设计一个算法逆置</a:t>
            </a:r>
            <a:r>
              <a:rPr lang="en-US" altLang="zh-CN" sz="2000" dirty="0">
                <a:solidFill>
                  <a:srgbClr val="0000FF"/>
                </a:solidFill>
                <a:latin typeface="Consolas" pitchFamily="49" charset="0"/>
                <a:ea typeface="楷体" pitchFamily="49" charset="-122"/>
                <a:cs typeface="Consolas" pitchFamily="49" charset="0"/>
              </a:rPr>
              <a:t>L</a:t>
            </a:r>
            <a:r>
              <a:rPr lang="zh-CN" altLang="zh-CN" sz="2000" dirty="0">
                <a:solidFill>
                  <a:srgbClr val="0000FF"/>
                </a:solidFill>
                <a:latin typeface="Consolas" pitchFamily="49" charset="0"/>
                <a:ea typeface="楷体" pitchFamily="49" charset="-122"/>
                <a:cs typeface="Consolas" pitchFamily="49" charset="0"/>
              </a:rPr>
              <a:t>中的所有结点。例如</a:t>
            </a:r>
            <a:r>
              <a:rPr lang="en-US" altLang="zh-CN" sz="2000" dirty="0">
                <a:solidFill>
                  <a:srgbClr val="0000FF"/>
                </a:solidFill>
                <a:latin typeface="Consolas" pitchFamily="49" charset="0"/>
                <a:ea typeface="楷体" pitchFamily="49" charset="-122"/>
                <a:cs typeface="Consolas" pitchFamily="49" charset="0"/>
              </a:rPr>
              <a:t>L=(1</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5)</a:t>
            </a:r>
            <a:r>
              <a:rPr lang="zh-CN" altLang="zh-CN" sz="2000" dirty="0">
                <a:solidFill>
                  <a:srgbClr val="0000FF"/>
                </a:solidFill>
                <a:latin typeface="Consolas" pitchFamily="49" charset="0"/>
                <a:ea typeface="楷体" pitchFamily="49" charset="-122"/>
                <a:cs typeface="Consolas" pitchFamily="49" charset="0"/>
              </a:rPr>
              <a:t>，逆置后</a:t>
            </a:r>
            <a:r>
              <a:rPr lang="en-US" altLang="zh-CN" sz="2000" dirty="0">
                <a:solidFill>
                  <a:srgbClr val="0000FF"/>
                </a:solidFill>
                <a:latin typeface="Consolas" pitchFamily="49" charset="0"/>
                <a:ea typeface="楷体" pitchFamily="49" charset="-122"/>
                <a:cs typeface="Consolas" pitchFamily="49" charset="0"/>
              </a:rPr>
              <a:t>L=(5</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4</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3</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2</a:t>
            </a:r>
            <a:r>
              <a:rPr lang="zh-CN" altLang="zh-CN" sz="2000" dirty="0">
                <a:solidFill>
                  <a:srgbClr val="0000FF"/>
                </a:solidFill>
                <a:latin typeface="Consolas" pitchFamily="49" charset="0"/>
                <a:ea typeface="楷体" pitchFamily="49" charset="-122"/>
                <a:cs typeface="Consolas" pitchFamily="49" charset="0"/>
              </a:rPr>
              <a:t>，</a:t>
            </a:r>
            <a:r>
              <a:rPr lang="en-US" altLang="zh-CN" sz="2000" dirty="0">
                <a:solidFill>
                  <a:srgbClr val="0000FF"/>
                </a:solidFill>
                <a:latin typeface="Consolas" pitchFamily="49" charset="0"/>
                <a:ea typeface="楷体" pitchFamily="49" charset="-122"/>
                <a:cs typeface="Consolas" pitchFamily="49" charset="0"/>
              </a:rPr>
              <a:t>1)</a:t>
            </a:r>
            <a:r>
              <a:rPr lang="zh-CN" altLang="zh-CN" sz="2000" dirty="0">
                <a:solidFill>
                  <a:srgbClr val="0000FF"/>
                </a:solidFill>
                <a:latin typeface="Consolas" pitchFamily="49" charset="0"/>
                <a:ea typeface="楷体" pitchFamily="49" charset="-122"/>
                <a:cs typeface="Consolas" pitchFamily="49" charset="0"/>
              </a:rPr>
              <a:t>。</a:t>
            </a:r>
          </a:p>
        </p:txBody>
      </p:sp>
      <p:sp>
        <p:nvSpPr>
          <p:cNvPr id="8" name="TextBox 7"/>
          <p:cNvSpPr txBox="1"/>
          <p:nvPr/>
        </p:nvSpPr>
        <p:spPr>
          <a:xfrm>
            <a:off x="357158" y="428604"/>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2.3.3 </a:t>
            </a:r>
            <a:r>
              <a:rPr lang="zh-CN" altLang="zh-CN" dirty="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单链表的应用算法设计示例</a:t>
            </a:r>
          </a:p>
        </p:txBody>
      </p:sp>
      <p:sp>
        <p:nvSpPr>
          <p:cNvPr id="9" name="TextBox 8"/>
          <p:cNvSpPr txBox="1"/>
          <p:nvPr/>
        </p:nvSpPr>
        <p:spPr>
          <a:xfrm>
            <a:off x="500034" y="1428736"/>
            <a:ext cx="57150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基于单链表基本操作的算法设计</a:t>
            </a:r>
            <a:r>
              <a:rPr lang="zh-CN" altLang="en-US" sz="2200">
                <a:latin typeface="Consolas" pitchFamily="49" charset="0"/>
                <a:ea typeface="微软雅黑" pitchFamily="34" charset="-122"/>
                <a:cs typeface="Consolas" pitchFamily="49" charset="0"/>
              </a:rPr>
              <a:t>（自学）</a:t>
            </a:r>
            <a:endParaRPr lang="zh-CN" altLang="zh-CN" sz="2200">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a:t>
            </a:fld>
            <a:r>
              <a:rPr lang="en-US" altLang="zh-CN"/>
              <a:t>/65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1357298"/>
            <a:ext cx="2714644" cy="784830"/>
          </a:xfrm>
          <a:prstGeom prst="rect">
            <a:avLst/>
          </a:prstGeom>
          <a:noFill/>
        </p:spPr>
        <p:txBody>
          <a:bodyPr wrap="square" rtlCol="0">
            <a:spAutoFit/>
          </a:bodyPr>
          <a:lstStyle/>
          <a:p>
            <a:pPr algn="l">
              <a:lnSpc>
                <a:spcPct val="100000"/>
              </a:lnSpc>
            </a:pPr>
            <a:r>
              <a:rPr lang="en-US" altLang="zh-CN" sz="1800">
                <a:solidFill>
                  <a:srgbClr val="0000FF"/>
                </a:solidFill>
                <a:latin typeface="Consolas" pitchFamily="49" charset="0"/>
                <a:cs typeface="Consolas" pitchFamily="49" charset="0"/>
              </a:rPr>
              <a:t>A=(</a:t>
            </a:r>
            <a:r>
              <a:rPr lang="en-US" altLang="zh-CN" sz="1800">
                <a:solidFill>
                  <a:srgbClr val="FF0000"/>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,3,</a:t>
            </a:r>
            <a:r>
              <a:rPr lang="en-US" altLang="zh-CN" sz="1800">
                <a:solidFill>
                  <a:srgbClr val="FF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,7,</a:t>
            </a:r>
            <a:r>
              <a:rPr lang="en-US" altLang="zh-CN" sz="1800">
                <a:solidFill>
                  <a:srgbClr val="FF0000"/>
                </a:solidFill>
                <a:latin typeface="Consolas" pitchFamily="49" charset="0"/>
                <a:cs typeface="Consolas" pitchFamily="49" charset="0"/>
              </a:rPr>
              <a:t>8</a:t>
            </a:r>
            <a:r>
              <a:rPr lang="en-US" altLang="zh-CN" sz="1800">
                <a:solidFill>
                  <a:srgbClr val="0000FF"/>
                </a:solidFill>
                <a:latin typeface="Consolas" pitchFamily="49" charset="0"/>
                <a:cs typeface="Consolas" pitchFamily="49" charset="0"/>
              </a:rPr>
              <a:t>)</a:t>
            </a:r>
          </a:p>
          <a:p>
            <a:pPr algn="l">
              <a:lnSpc>
                <a:spcPct val="100000"/>
              </a:lnSpc>
            </a:pPr>
            <a:r>
              <a:rPr lang="en-US" altLang="zh-CN" sz="1800">
                <a:solidFill>
                  <a:srgbClr val="0000FF"/>
                </a:solidFill>
                <a:latin typeface="Consolas" pitchFamily="49" charset="0"/>
                <a:cs typeface="Consolas" pitchFamily="49" charset="0"/>
              </a:rPr>
              <a:t>B=(</a:t>
            </a:r>
            <a:r>
              <a:rPr lang="en-US" altLang="zh-CN" sz="1800">
                <a:solidFill>
                  <a:srgbClr val="FF0000"/>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,2,</a:t>
            </a:r>
            <a:r>
              <a:rPr lang="en-US" altLang="zh-CN" sz="1800">
                <a:solidFill>
                  <a:srgbClr val="FF0000"/>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a:t>
            </a:r>
            <a:r>
              <a:rPr lang="en-US" altLang="zh-CN" sz="1800">
                <a:solidFill>
                  <a:srgbClr val="FF0000"/>
                </a:solidFill>
                <a:latin typeface="Consolas" pitchFamily="49" charset="0"/>
                <a:cs typeface="Consolas" pitchFamily="49" charset="0"/>
              </a:rPr>
              <a:t>8</a:t>
            </a:r>
            <a:r>
              <a:rPr lang="en-US" altLang="zh-CN" sz="1800">
                <a:solidFill>
                  <a:srgbClr val="0000FF"/>
                </a:solidFill>
                <a:latin typeface="Consolas" pitchFamily="49" charset="0"/>
                <a:cs typeface="Consolas" pitchFamily="49" charset="0"/>
              </a:rPr>
              <a:t>,10,11)</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6193876" y="1529326"/>
            <a:ext cx="1428760" cy="369332"/>
          </a:xfrm>
          <a:prstGeom prst="rect">
            <a:avLst/>
          </a:prstGeom>
          <a:noFill/>
        </p:spPr>
        <p:txBody>
          <a:bodyPr wrap="square" rtlCol="0">
            <a:spAutoFit/>
          </a:bodyPr>
          <a:lstStyle/>
          <a:p>
            <a:pPr algn="l">
              <a:lnSpc>
                <a:spcPct val="100000"/>
              </a:lnSpc>
            </a:pPr>
            <a:r>
              <a:rPr lang="en-US" altLang="zh-CN" sz="1800">
                <a:solidFill>
                  <a:srgbClr val="0000FF"/>
                </a:solidFill>
                <a:latin typeface="Consolas" pitchFamily="49" charset="0"/>
                <a:cs typeface="Consolas" pitchFamily="49" charset="0"/>
              </a:rPr>
              <a:t>C=(1,5,8)</a:t>
            </a:r>
          </a:p>
        </p:txBody>
      </p:sp>
      <p:sp>
        <p:nvSpPr>
          <p:cNvPr id="7" name="圆角矩形 6"/>
          <p:cNvSpPr/>
          <p:nvPr/>
        </p:nvSpPr>
        <p:spPr>
          <a:xfrm>
            <a:off x="4071934" y="1357298"/>
            <a:ext cx="1428760"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a:solidFill>
                  <a:srgbClr val="0000FF"/>
                </a:solidFill>
                <a:latin typeface="Consolas" pitchFamily="49" charset="0"/>
                <a:ea typeface="仿宋" pitchFamily="49" charset="-122"/>
                <a:cs typeface="Consolas" pitchFamily="49" charset="0"/>
              </a:rPr>
              <a:t>二路归并</a:t>
            </a:r>
          </a:p>
        </p:txBody>
      </p:sp>
      <p:sp>
        <p:nvSpPr>
          <p:cNvPr id="8" name="右箭头 7"/>
          <p:cNvSpPr/>
          <p:nvPr/>
        </p:nvSpPr>
        <p:spPr>
          <a:xfrm>
            <a:off x="3428992"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9" name="右箭头 8"/>
          <p:cNvSpPr/>
          <p:nvPr/>
        </p:nvSpPr>
        <p:spPr>
          <a:xfrm>
            <a:off x="5643570"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0" name="TextBox 9"/>
          <p:cNvSpPr txBox="1"/>
          <p:nvPr/>
        </p:nvSpPr>
        <p:spPr>
          <a:xfrm>
            <a:off x="3071802" y="3071810"/>
            <a:ext cx="400052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华文中宋" pitchFamily="2" charset="-122"/>
                <a:cs typeface="Consolas" pitchFamily="49" charset="0"/>
              </a:rPr>
              <a:t>二路归并</a:t>
            </a:r>
            <a:r>
              <a:rPr lang="en-US" altLang="zh-CN" sz="2000">
                <a:solidFill>
                  <a:srgbClr val="0000FF"/>
                </a:solidFill>
                <a:latin typeface="Consolas" pitchFamily="49" charset="0"/>
                <a:ea typeface="华文中宋" pitchFamily="2" charset="-122"/>
                <a:cs typeface="Consolas" pitchFamily="49" charset="0"/>
              </a:rPr>
              <a:t> + </a:t>
            </a:r>
            <a:r>
              <a:rPr lang="zh-CN" altLang="zh-CN" sz="2000">
                <a:solidFill>
                  <a:srgbClr val="0000FF"/>
                </a:solidFill>
                <a:latin typeface="Consolas" pitchFamily="49" charset="0"/>
                <a:ea typeface="华文中宋" pitchFamily="2" charset="-122"/>
                <a:cs typeface="Consolas" pitchFamily="49" charset="0"/>
              </a:rPr>
              <a:t>尾插法新建单链表</a:t>
            </a:r>
            <a:r>
              <a:rPr lang="en-US" altLang="zh-CN" sz="2000">
                <a:solidFill>
                  <a:srgbClr val="0000FF"/>
                </a:solidFill>
                <a:latin typeface="Consolas" pitchFamily="49" charset="0"/>
                <a:ea typeface="华文中宋" pitchFamily="2" charset="-122"/>
                <a:cs typeface="Consolas" pitchFamily="49" charset="0"/>
              </a:rPr>
              <a:t>C</a:t>
            </a:r>
            <a:endParaRPr lang="zh-CN" altLang="en-US" sz="2000">
              <a:solidFill>
                <a:srgbClr val="0000FF"/>
              </a:solidFill>
              <a:latin typeface="Consolas" pitchFamily="49" charset="0"/>
              <a:ea typeface="华文中宋" pitchFamily="2" charset="-122"/>
              <a:cs typeface="Consolas" pitchFamily="49" charset="0"/>
            </a:endParaRPr>
          </a:p>
        </p:txBody>
      </p:sp>
      <p:sp>
        <p:nvSpPr>
          <p:cNvPr id="11" name="下箭头 10"/>
          <p:cNvSpPr/>
          <p:nvPr/>
        </p:nvSpPr>
        <p:spPr>
          <a:xfrm>
            <a:off x="4643438" y="235743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10</a:t>
            </a:fld>
            <a:r>
              <a:rPr lang="en-US" altLang="zh-CN"/>
              <a:t>/65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42852"/>
            <a:ext cx="8786874" cy="57580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Commnodes</a:t>
            </a:r>
            <a:r>
              <a:rPr lang="en-US" altLang="zh-CN" sz="1800">
                <a:solidFill>
                  <a:srgbClr val="0000FF"/>
                </a:solidFill>
                <a:latin typeface="Consolas" pitchFamily="49" charset="0"/>
                <a:ea typeface="仿宋" pitchFamily="49" charset="-122"/>
                <a:cs typeface="Consolas" pitchFamily="49" charset="0"/>
              </a:rPr>
              <a:t>(LinkList&lt;T&gt;&amp; A,LinkList&lt;T&gt;&amp; B,LinkList&lt;T&gt;&amp; C)</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p=A.head-&gt;next;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A</a:t>
            </a:r>
            <a:r>
              <a:rPr lang="zh-CN" altLang="zh-CN" sz="180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q=B.head-&gt;next;		</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r=C.head;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的尾结点</a:t>
            </a:r>
          </a:p>
          <a:p>
            <a:pPr algn="l">
              <a:lnSpc>
                <a:spcPts val="2100"/>
              </a:lnSpc>
              <a:spcBef>
                <a:spcPts val="1200"/>
              </a:spcBef>
            </a:pPr>
            <a:r>
              <a:rPr lang="en-US" altLang="zh-CN" sz="1800">
                <a:solidFill>
                  <a:srgbClr val="0000FF"/>
                </a:solidFill>
                <a:latin typeface="Consolas" pitchFamily="49" charset="0"/>
                <a:ea typeface="仿宋" pitchFamily="49" charset="-122"/>
                <a:cs typeface="Consolas" pitchFamily="49" charset="0"/>
              </a:rPr>
              <a:t>   while (p!=NULL &amp;&amp; q!=NULL)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两个单链表都没有遍历完</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(p-&gt;data&lt;q-&gt;data)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跳过较小的</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p=p-&gt;next;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if (q-&gt;data&lt;p-&gt;data)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跳过较小的</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q=q-&gt;next;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结点和</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结点值相同</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LinkNode&lt;T&gt;* s=new LinkNode&lt;T&gt;(p-&gt;data);</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r-&gt;next=s;</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结点链接到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p=p-&gt;next;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q=q-&gt;next;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尾结点</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置空</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11</a:t>
            </a:fld>
            <a:r>
              <a:rPr lang="en-US" altLang="zh-CN"/>
              <a:t>/65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8072494" cy="196217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08000" rIns="180000" bIns="108000" rtlCol="0">
            <a:spAutoFit/>
          </a:bodyPr>
          <a:lstStyle/>
          <a:p>
            <a:pPr marL="342900" indent="-342900" algn="l">
              <a:lnSpc>
                <a:spcPts val="28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本算法的时间复杂度为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空间复杂度为</a:t>
            </a:r>
            <a:r>
              <a:rPr lang="en-US" altLang="zh-CN" sz="2000">
                <a:solidFill>
                  <a:srgbClr val="0000FF"/>
                </a:solidFill>
                <a:latin typeface="Consolas" pitchFamily="49" charset="0"/>
                <a:ea typeface="仿宋" pitchFamily="49" charset="-122"/>
                <a:cs typeface="Consolas" pitchFamily="49" charset="0"/>
              </a:rPr>
              <a:t>O(MIN(</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a:solidFill>
                  <a:srgbClr val="0000FF"/>
                </a:solidFill>
                <a:latin typeface="Consolas" pitchFamily="49" charset="0"/>
                <a:ea typeface="仿宋" pitchFamily="49" charset="-122"/>
                <a:cs typeface="Consolas" pitchFamily="49" charset="0"/>
              </a:rPr>
              <a:t>其中</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分别为</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单链表中的数据结点个数，</a:t>
            </a:r>
            <a:r>
              <a:rPr lang="en-US" altLang="zh-CN" sz="2000">
                <a:solidFill>
                  <a:srgbClr val="0000FF"/>
                </a:solidFill>
                <a:latin typeface="Consolas" pitchFamily="49" charset="0"/>
                <a:ea typeface="仿宋" pitchFamily="49" charset="-122"/>
                <a:cs typeface="Consolas" pitchFamily="49" charset="0"/>
              </a:rPr>
              <a:t>MIN</a:t>
            </a:r>
            <a:r>
              <a:rPr lang="zh-CN" altLang="zh-CN" sz="2000">
                <a:solidFill>
                  <a:srgbClr val="0000FF"/>
                </a:solidFill>
                <a:latin typeface="Consolas" pitchFamily="49" charset="0"/>
                <a:ea typeface="仿宋" pitchFamily="49" charset="-122"/>
                <a:cs typeface="Consolas" pitchFamily="49" charset="0"/>
              </a:rPr>
              <a:t>为取最小值函数，因为单链表</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中最多只有</a:t>
            </a:r>
            <a:r>
              <a:rPr lang="en-US" altLang="zh-CN" sz="2000">
                <a:solidFill>
                  <a:srgbClr val="0000FF"/>
                </a:solidFill>
                <a:latin typeface="Consolas" pitchFamily="49" charset="0"/>
                <a:ea typeface="仿宋" pitchFamily="49" charset="-122"/>
                <a:cs typeface="Consolas" pitchFamily="49" charset="0"/>
              </a:rPr>
              <a:t>MIN(</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个结点。</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a:t>
            </a:fld>
            <a:r>
              <a:rPr lang="en-US" altLang="zh-CN"/>
              <a:t>/65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2.3.4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 链 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38" name="组合 37"/>
          <p:cNvGrpSpPr/>
          <p:nvPr/>
        </p:nvGrpSpPr>
        <p:grpSpPr>
          <a:xfrm>
            <a:off x="946158" y="1214422"/>
            <a:ext cx="6932696" cy="671614"/>
            <a:chOff x="946158" y="1643050"/>
            <a:chExt cx="6932696" cy="671614"/>
          </a:xfrm>
        </p:grpSpPr>
        <p:sp>
          <p:nvSpPr>
            <p:cNvPr id="9" name="Text Box 28"/>
            <p:cNvSpPr txBox="1">
              <a:spLocks noChangeArrowheads="1"/>
            </p:cNvSpPr>
            <p:nvPr/>
          </p:nvSpPr>
          <p:spPr bwMode="auto">
            <a:xfrm>
              <a:off x="3257773" y="1643050"/>
              <a:ext cx="90309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开始结点</a:t>
              </a:r>
            </a:p>
          </p:txBody>
        </p:sp>
        <p:sp>
          <p:nvSpPr>
            <p:cNvPr id="10" name="Text Box 27"/>
            <p:cNvSpPr txBox="1">
              <a:spLocks noChangeArrowheads="1"/>
            </p:cNvSpPr>
            <p:nvPr/>
          </p:nvSpPr>
          <p:spPr bwMode="auto">
            <a:xfrm>
              <a:off x="6822848"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11" name="Text Box 26"/>
            <p:cNvSpPr txBox="1">
              <a:spLocks noChangeArrowheads="1"/>
            </p:cNvSpPr>
            <p:nvPr/>
          </p:nvSpPr>
          <p:spPr bwMode="auto">
            <a:xfrm>
              <a:off x="207668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2" name="Text Box 25" descr="60%"/>
            <p:cNvSpPr txBox="1">
              <a:spLocks noChangeArrowheads="1"/>
            </p:cNvSpPr>
            <p:nvPr/>
          </p:nvSpPr>
          <p:spPr bwMode="auto">
            <a:xfrm>
              <a:off x="2195277" y="1971224"/>
              <a:ext cx="393956"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24"/>
            <p:cNvSpPr txBox="1">
              <a:spLocks noChangeArrowheads="1"/>
            </p:cNvSpPr>
            <p:nvPr/>
          </p:nvSpPr>
          <p:spPr bwMode="auto">
            <a:xfrm>
              <a:off x="2601610" y="1971224"/>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23" descr="浅色上对角线"/>
            <p:cNvSpPr txBox="1">
              <a:spLocks noChangeArrowheads="1"/>
            </p:cNvSpPr>
            <p:nvPr/>
          </p:nvSpPr>
          <p:spPr bwMode="auto">
            <a:xfrm>
              <a:off x="1901704" y="1971224"/>
              <a:ext cx="302321"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22"/>
            <p:cNvSpPr txBox="1">
              <a:spLocks noChangeArrowheads="1"/>
            </p:cNvSpPr>
            <p:nvPr/>
          </p:nvSpPr>
          <p:spPr bwMode="auto">
            <a:xfrm>
              <a:off x="946158"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6" name="Line 21"/>
            <p:cNvSpPr>
              <a:spLocks noChangeShapeType="1"/>
            </p:cNvSpPr>
            <p:nvPr/>
          </p:nvSpPr>
          <p:spPr bwMode="auto">
            <a:xfrm>
              <a:off x="1604243"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20"/>
            <p:cNvSpPr txBox="1">
              <a:spLocks noChangeArrowheads="1"/>
            </p:cNvSpPr>
            <p:nvPr/>
          </p:nvSpPr>
          <p:spPr bwMode="auto">
            <a:xfrm>
              <a:off x="3466773" y="1971224"/>
              <a:ext cx="40834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9"/>
            <p:cNvSpPr txBox="1">
              <a:spLocks noChangeArrowheads="1"/>
            </p:cNvSpPr>
            <p:nvPr/>
          </p:nvSpPr>
          <p:spPr bwMode="auto">
            <a:xfrm>
              <a:off x="3873108"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Text Box 18"/>
            <p:cNvSpPr txBox="1">
              <a:spLocks noChangeArrowheads="1"/>
            </p:cNvSpPr>
            <p:nvPr/>
          </p:nvSpPr>
          <p:spPr bwMode="auto">
            <a:xfrm>
              <a:off x="317320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Line 17"/>
            <p:cNvSpPr>
              <a:spLocks noChangeShapeType="1"/>
            </p:cNvSpPr>
            <p:nvPr/>
          </p:nvSpPr>
          <p:spPr bwMode="auto">
            <a:xfrm>
              <a:off x="280575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16"/>
            <p:cNvSpPr>
              <a:spLocks noChangeShapeType="1"/>
            </p:cNvSpPr>
            <p:nvPr/>
          </p:nvSpPr>
          <p:spPr bwMode="auto">
            <a:xfrm flipH="1">
              <a:off x="2922401"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15"/>
            <p:cNvSpPr txBox="1">
              <a:spLocks noChangeArrowheads="1"/>
            </p:cNvSpPr>
            <p:nvPr/>
          </p:nvSpPr>
          <p:spPr bwMode="auto">
            <a:xfrm>
              <a:off x="4732439" y="1971224"/>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4"/>
            <p:cNvSpPr txBox="1">
              <a:spLocks noChangeArrowheads="1"/>
            </p:cNvSpPr>
            <p:nvPr/>
          </p:nvSpPr>
          <p:spPr bwMode="auto">
            <a:xfrm>
              <a:off x="5138773"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Text Box 13"/>
            <p:cNvSpPr txBox="1">
              <a:spLocks noChangeArrowheads="1"/>
            </p:cNvSpPr>
            <p:nvPr/>
          </p:nvSpPr>
          <p:spPr bwMode="auto">
            <a:xfrm>
              <a:off x="4438866"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5" name="Text Box 12"/>
            <p:cNvSpPr txBox="1">
              <a:spLocks noChangeArrowheads="1"/>
            </p:cNvSpPr>
            <p:nvPr/>
          </p:nvSpPr>
          <p:spPr bwMode="auto">
            <a:xfrm>
              <a:off x="7013495" y="1971224"/>
              <a:ext cx="540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6" name="Text Box 11"/>
            <p:cNvSpPr txBox="1">
              <a:spLocks noChangeArrowheads="1"/>
            </p:cNvSpPr>
            <p:nvPr/>
          </p:nvSpPr>
          <p:spPr bwMode="auto">
            <a:xfrm>
              <a:off x="669453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7" name="Line 10"/>
            <p:cNvSpPr>
              <a:spLocks noChangeShapeType="1"/>
            </p:cNvSpPr>
            <p:nvPr/>
          </p:nvSpPr>
          <p:spPr bwMode="auto">
            <a:xfrm>
              <a:off x="4088912"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9"/>
            <p:cNvSpPr>
              <a:spLocks noChangeShapeType="1"/>
            </p:cNvSpPr>
            <p:nvPr/>
          </p:nvSpPr>
          <p:spPr bwMode="auto">
            <a:xfrm flipH="1">
              <a:off x="420556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Text Box 8"/>
            <p:cNvSpPr txBox="1">
              <a:spLocks noChangeArrowheads="1"/>
            </p:cNvSpPr>
            <p:nvPr/>
          </p:nvSpPr>
          <p:spPr bwMode="auto">
            <a:xfrm>
              <a:off x="5817963"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30" name="Line 7"/>
            <p:cNvSpPr>
              <a:spLocks noChangeShapeType="1"/>
            </p:cNvSpPr>
            <p:nvPr/>
          </p:nvSpPr>
          <p:spPr bwMode="auto">
            <a:xfrm>
              <a:off x="5372075"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6"/>
            <p:cNvSpPr>
              <a:spLocks noChangeShapeType="1"/>
            </p:cNvSpPr>
            <p:nvPr/>
          </p:nvSpPr>
          <p:spPr bwMode="auto">
            <a:xfrm flipH="1">
              <a:off x="5488726"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Line 5"/>
            <p:cNvSpPr>
              <a:spLocks noChangeShapeType="1"/>
            </p:cNvSpPr>
            <p:nvPr/>
          </p:nvSpPr>
          <p:spPr bwMode="auto">
            <a:xfrm>
              <a:off x="6312499"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3" name="Line 4"/>
            <p:cNvSpPr>
              <a:spLocks noChangeShapeType="1"/>
            </p:cNvSpPr>
            <p:nvPr/>
          </p:nvSpPr>
          <p:spPr bwMode="auto">
            <a:xfrm flipH="1">
              <a:off x="6429150"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3"/>
            <p:cNvSpPr txBox="1">
              <a:spLocks noChangeArrowheads="1"/>
            </p:cNvSpPr>
            <p:nvPr/>
          </p:nvSpPr>
          <p:spPr bwMode="auto">
            <a:xfrm>
              <a:off x="7554854" y="1971224"/>
              <a:ext cx="324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36" name="TextBox 35"/>
          <p:cNvSpPr txBox="1"/>
          <p:nvPr/>
        </p:nvSpPr>
        <p:spPr>
          <a:xfrm>
            <a:off x="714348" y="2143116"/>
            <a:ext cx="8001056" cy="810478"/>
          </a:xfrm>
          <a:prstGeom prst="rect">
            <a:avLst/>
          </a:prstGeom>
          <a:noFill/>
        </p:spPr>
        <p:txBody>
          <a:bodyPr wrap="square" rtlCol="0">
            <a:spAutoFit/>
          </a:bodyPr>
          <a:lstStyle/>
          <a:p>
            <a:pPr algn="l">
              <a:lnSpc>
                <a:spcPts val="2800"/>
              </a:lnSpc>
              <a:spcBef>
                <a:spcPts val="0"/>
              </a:spcBef>
            </a:pPr>
            <a:r>
              <a:rPr lang="en-US" altLang="zh-CN" sz="2000" dirty="0">
                <a:solidFill>
                  <a:srgbClr val="0000FF"/>
                </a:solidFill>
                <a:latin typeface="Consolas" pitchFamily="49" charset="0"/>
                <a:ea typeface="仿宋" pitchFamily="49" charset="-122"/>
                <a:cs typeface="Consolas" pitchFamily="49" charset="0"/>
              </a:rPr>
              <a:t>   </a:t>
            </a:r>
            <a:r>
              <a:rPr lang="zh-CN" altLang="zh-CN" sz="2000" dirty="0">
                <a:solidFill>
                  <a:srgbClr val="0000FF"/>
                </a:solidFill>
                <a:latin typeface="Consolas" pitchFamily="49" charset="0"/>
                <a:ea typeface="仿宋" pitchFamily="49" charset="-122"/>
                <a:cs typeface="Consolas" pitchFamily="49" charset="0"/>
              </a:rPr>
              <a:t>每个结点为</a:t>
            </a:r>
            <a:r>
              <a:rPr lang="en-US" altLang="zh-CN" sz="2000" dirty="0" err="1">
                <a:solidFill>
                  <a:srgbClr val="0000FF"/>
                </a:solidFill>
                <a:latin typeface="Consolas" pitchFamily="49" charset="0"/>
                <a:ea typeface="仿宋" pitchFamily="49" charset="-122"/>
                <a:cs typeface="Consolas" pitchFamily="49" charset="0"/>
              </a:rPr>
              <a:t>DLinkNode</a:t>
            </a:r>
            <a:r>
              <a:rPr lang="zh-CN" altLang="en-US" sz="2000" dirty="0">
                <a:solidFill>
                  <a:srgbClr val="0000FF"/>
                </a:solidFill>
                <a:latin typeface="Consolas" pitchFamily="49" charset="0"/>
                <a:ea typeface="仿宋" pitchFamily="49" charset="-122"/>
                <a:cs typeface="Consolas" pitchFamily="49" charset="0"/>
              </a:rPr>
              <a:t>类型</a:t>
            </a:r>
            <a:r>
              <a:rPr lang="zh-CN" altLang="zh-CN" sz="2000" dirty="0">
                <a:solidFill>
                  <a:srgbClr val="0000FF"/>
                </a:solidFill>
                <a:latin typeface="Consolas" pitchFamily="49" charset="0"/>
                <a:ea typeface="仿宋" pitchFamily="49" charset="-122"/>
                <a:cs typeface="Consolas" pitchFamily="49" charset="0"/>
              </a:rPr>
              <a:t>，包括存储元素的</a:t>
            </a:r>
            <a:r>
              <a:rPr lang="zh-CN" altLang="en-US" sz="2000" dirty="0">
                <a:solidFill>
                  <a:srgbClr val="0000FF"/>
                </a:solidFill>
                <a:latin typeface="Consolas" pitchFamily="49" charset="0"/>
                <a:ea typeface="仿宋" pitchFamily="49" charset="-122"/>
                <a:cs typeface="Consolas" pitchFamily="49" charset="0"/>
              </a:rPr>
              <a:t>列表</a:t>
            </a:r>
            <a:r>
              <a:rPr lang="en-US" altLang="zh-CN" sz="2000" dirty="0">
                <a:solidFill>
                  <a:srgbClr val="0000FF"/>
                </a:solidFill>
                <a:latin typeface="Consolas" pitchFamily="49" charset="0"/>
                <a:ea typeface="仿宋" pitchFamily="49" charset="-122"/>
                <a:cs typeface="Consolas" pitchFamily="49" charset="0"/>
              </a:rPr>
              <a:t>data</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存储</a:t>
            </a:r>
            <a:r>
              <a:rPr lang="zh-CN" altLang="en-US" sz="2000" dirty="0">
                <a:solidFill>
                  <a:srgbClr val="0000FF"/>
                </a:solidFill>
                <a:latin typeface="Consolas" pitchFamily="49" charset="0"/>
                <a:ea typeface="仿宋" pitchFamily="49" charset="-122"/>
                <a:cs typeface="Consolas" pitchFamily="49" charset="0"/>
              </a:rPr>
              <a:t>前驱结点</a:t>
            </a:r>
            <a:r>
              <a:rPr lang="zh-CN" altLang="zh-CN" sz="2000" dirty="0">
                <a:solidFill>
                  <a:srgbClr val="0000FF"/>
                </a:solidFill>
                <a:latin typeface="Consolas" pitchFamily="49" charset="0"/>
                <a:ea typeface="仿宋" pitchFamily="49" charset="-122"/>
                <a:cs typeface="Consolas" pitchFamily="49" charset="0"/>
              </a:rPr>
              <a:t>指针</a:t>
            </a:r>
            <a:r>
              <a:rPr lang="en-US" altLang="zh-CN" sz="2000" dirty="0">
                <a:solidFill>
                  <a:srgbClr val="0000FF"/>
                </a:solidFill>
                <a:latin typeface="Consolas" pitchFamily="49" charset="0"/>
                <a:ea typeface="仿宋" pitchFamily="49" charset="-122"/>
                <a:cs typeface="Consolas" pitchFamily="49" charset="0"/>
              </a:rPr>
              <a:t>prior</a:t>
            </a:r>
            <a:r>
              <a:rPr lang="zh-CN" altLang="en-US" sz="2000" dirty="0">
                <a:solidFill>
                  <a:srgbClr val="0000FF"/>
                </a:solidFill>
                <a:latin typeface="Consolas" pitchFamily="49" charset="0"/>
                <a:ea typeface="仿宋" pitchFamily="49" charset="-122"/>
                <a:cs typeface="Consolas" pitchFamily="49" charset="0"/>
              </a:rPr>
              <a:t>和</a:t>
            </a:r>
            <a:r>
              <a:rPr lang="zh-CN" altLang="zh-CN" sz="2000" dirty="0">
                <a:solidFill>
                  <a:srgbClr val="0000FF"/>
                </a:solidFill>
                <a:latin typeface="Consolas" pitchFamily="49" charset="0"/>
                <a:ea typeface="仿宋" pitchFamily="49" charset="-122"/>
                <a:cs typeface="Consolas" pitchFamily="49" charset="0"/>
              </a:rPr>
              <a:t>后继结点指针</a:t>
            </a:r>
            <a:r>
              <a:rPr lang="en-US" altLang="zh-CN" sz="2000" dirty="0">
                <a:solidFill>
                  <a:srgbClr val="0000FF"/>
                </a:solidFill>
                <a:latin typeface="Consolas" pitchFamily="49" charset="0"/>
                <a:ea typeface="仿宋" pitchFamily="49" charset="-122"/>
                <a:cs typeface="Consolas" pitchFamily="49" charset="0"/>
              </a:rPr>
              <a:t>next</a:t>
            </a:r>
            <a:r>
              <a:rPr lang="zh-CN"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85720" y="3143248"/>
            <a:ext cx="8643998" cy="3229801"/>
            <a:chOff x="-32" y="773652"/>
            <a:chExt cx="8643998" cy="3229801"/>
          </a:xfrm>
        </p:grpSpPr>
        <p:sp>
          <p:nvSpPr>
            <p:cNvPr id="39" name="TextBox 38"/>
            <p:cNvSpPr txBox="1"/>
            <p:nvPr/>
          </p:nvSpPr>
          <p:spPr>
            <a:xfrm>
              <a:off x="-32" y="1630908"/>
              <a:ext cx="8643998"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template &lt;</a:t>
              </a:r>
              <a:r>
                <a:rPr lang="en-US" altLang="zh-CN" sz="1800" dirty="0" err="1">
                  <a:solidFill>
                    <a:srgbClr val="0000FF"/>
                  </a:solidFill>
                  <a:latin typeface="Consolas" pitchFamily="49" charset="0"/>
                  <a:ea typeface="仿宋" pitchFamily="49" charset="-122"/>
                  <a:cs typeface="Consolas" pitchFamily="49" charset="0"/>
                </a:rPr>
                <a:t>typename</a:t>
              </a:r>
              <a:r>
                <a:rPr lang="en-US" altLang="zh-CN" sz="1800" dirty="0">
                  <a:solidFill>
                    <a:srgbClr val="0000FF"/>
                  </a:solidFill>
                  <a:latin typeface="Consolas" pitchFamily="49" charset="0"/>
                  <a:ea typeface="仿宋" pitchFamily="49" charset="-122"/>
                  <a:cs typeface="Consolas" pitchFamily="49" charset="0"/>
                </a:rPr>
                <a:t> T&gt;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struct </a:t>
              </a:r>
              <a:r>
                <a:rPr lang="en-US" altLang="zh-CN" sz="1800" dirty="0" err="1">
                  <a:solidFill>
                    <a:srgbClr val="FF0000"/>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双链表结点类型</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T data;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存放数据元素</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&lt;T&gt;* next;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指向后继结点的指针</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&lt;T&gt;* prior;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指向前驱结点的指针</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():next(NULL),prior(NULL)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构造函数</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(T d):data(d),next(NULL),prior(NULL)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重载构造函数</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40" name="下箭头 39"/>
            <p:cNvSpPr/>
            <p:nvPr/>
          </p:nvSpPr>
          <p:spPr>
            <a:xfrm>
              <a:off x="3571868" y="121442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TextBox 40"/>
            <p:cNvSpPr txBox="1"/>
            <p:nvPr/>
          </p:nvSpPr>
          <p:spPr>
            <a:xfrm>
              <a:off x="2928926" y="773652"/>
              <a:ext cx="2143140" cy="400110"/>
            </a:xfrm>
            <a:prstGeom prst="rect">
              <a:avLst/>
            </a:prstGeom>
            <a:noFill/>
          </p:spPr>
          <p:txBody>
            <a:bodyPr wrap="square" rtlCol="0">
              <a:spAutoFit/>
            </a:bodyPr>
            <a:lstStyle/>
            <a:p>
              <a:pPr algn="l">
                <a:lnSpc>
                  <a:spcPct val="100000"/>
                </a:lnSpc>
              </a:pPr>
              <a:r>
                <a:rPr lang="en-US" altLang="zh-CN" sz="2000">
                  <a:solidFill>
                    <a:srgbClr val="0000FF"/>
                  </a:solidFill>
                  <a:latin typeface="Consolas" pitchFamily="49" charset="0"/>
                  <a:ea typeface="仿宋" pitchFamily="49" charset="-122"/>
                  <a:cs typeface="Consolas" pitchFamily="49" charset="0"/>
                </a:rPr>
                <a:t>DLinkNode</a:t>
              </a:r>
              <a:r>
                <a:rPr lang="zh-CN" altLang="en-US" sz="2000">
                  <a:solidFill>
                    <a:srgbClr val="0000FF"/>
                  </a:solidFill>
                  <a:latin typeface="Consolas" pitchFamily="49" charset="0"/>
                  <a:ea typeface="仿宋" pitchFamily="49" charset="-122"/>
                  <a:cs typeface="Consolas" pitchFamily="49" charset="0"/>
                </a:rPr>
                <a:t>类型</a:t>
              </a:r>
              <a:endParaRPr lang="zh-CN" altLang="en-US" sz="2000">
                <a:solidFill>
                  <a:srgbClr val="0000FF"/>
                </a:solidFill>
              </a:endParaRPr>
            </a:p>
          </p:txBody>
        </p:sp>
      </p:grpSp>
      <p:sp>
        <p:nvSpPr>
          <p:cNvPr id="45" name="灯片编号占位符 44"/>
          <p:cNvSpPr>
            <a:spLocks noGrp="1"/>
          </p:cNvSpPr>
          <p:nvPr>
            <p:ph type="sldNum" sz="quarter" idx="12"/>
          </p:nvPr>
        </p:nvSpPr>
        <p:spPr/>
        <p:txBody>
          <a:bodyPr/>
          <a:lstStyle/>
          <a:p>
            <a:fld id="{7AF016A1-9F15-429F-9EFD-84004B73C732}" type="slidenum">
              <a:rPr lang="en-US" altLang="zh-CN" smtClean="0"/>
              <a:pPr/>
              <a:t>13</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442915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华文中宋" pitchFamily="2" charset="-122"/>
                <a:cs typeface="Consolas" pitchFamily="49" charset="0"/>
              </a:rPr>
              <a:t>双</a:t>
            </a:r>
            <a:r>
              <a:rPr lang="zh-CN" altLang="zh-CN" sz="2000">
                <a:solidFill>
                  <a:srgbClr val="0000FF"/>
                </a:solidFill>
                <a:latin typeface="Consolas" pitchFamily="49" charset="0"/>
                <a:ea typeface="华文中宋" pitchFamily="2" charset="-122"/>
                <a:cs typeface="Consolas" pitchFamily="49" charset="0"/>
              </a:rPr>
              <a:t>链表类</a:t>
            </a:r>
            <a:r>
              <a:rPr lang="zh-CN" altLang="en-US" sz="2000">
                <a:solidFill>
                  <a:srgbClr val="0000FF"/>
                </a:solidFill>
                <a:latin typeface="Consolas" pitchFamily="49" charset="0"/>
                <a:ea typeface="华文中宋" pitchFamily="2" charset="-122"/>
                <a:cs typeface="Consolas" pitchFamily="49" charset="0"/>
              </a:rPr>
              <a:t>模板</a:t>
            </a:r>
            <a:r>
              <a:rPr lang="en-US" altLang="zh-CN" sz="2000">
                <a:solidFill>
                  <a:srgbClr val="0000FF"/>
                </a:solidFill>
                <a:latin typeface="Consolas" pitchFamily="49" charset="0"/>
                <a:ea typeface="华文中宋" pitchFamily="2" charset="-122"/>
                <a:cs typeface="Consolas" pitchFamily="49" charset="0"/>
              </a:rPr>
              <a:t>DLinkList</a:t>
            </a:r>
            <a:endParaRPr lang="zh-CN" altLang="en-US" sz="200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714348" y="1071546"/>
            <a:ext cx="6929486" cy="21930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DLinkList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双链表类模板</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DLinkNode&lt;T&gt;* dhead;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双链表头结点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基本运算算法</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2251059" y="3463925"/>
            <a:ext cx="164307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组合 12"/>
          <p:cNvGrpSpPr/>
          <p:nvPr/>
        </p:nvGrpSpPr>
        <p:grpSpPr>
          <a:xfrm>
            <a:off x="1785918" y="4429132"/>
            <a:ext cx="2080344" cy="321325"/>
            <a:chOff x="1785741" y="5572140"/>
            <a:chExt cx="2080344" cy="321325"/>
          </a:xfrm>
        </p:grpSpPr>
        <p:sp>
          <p:nvSpPr>
            <p:cNvPr id="7" name="Text Box 40"/>
            <p:cNvSpPr txBox="1">
              <a:spLocks noChangeArrowheads="1"/>
            </p:cNvSpPr>
            <p:nvPr/>
          </p:nvSpPr>
          <p:spPr bwMode="auto">
            <a:xfrm>
              <a:off x="3084570" y="5572140"/>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3561820"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Line 32"/>
            <p:cNvSpPr>
              <a:spLocks noChangeShapeType="1"/>
            </p:cNvSpPr>
            <p:nvPr/>
          </p:nvSpPr>
          <p:spPr bwMode="auto">
            <a:xfrm>
              <a:off x="2466960" y="572279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31"/>
            <p:cNvSpPr txBox="1">
              <a:spLocks noChangeArrowheads="1"/>
            </p:cNvSpPr>
            <p:nvPr/>
          </p:nvSpPr>
          <p:spPr bwMode="auto">
            <a:xfrm>
              <a:off x="1785741" y="5591190"/>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FF00FF"/>
                  </a:solidFill>
                  <a:effectLst/>
                  <a:latin typeface="Consolas" pitchFamily="49" charset="0"/>
                  <a:ea typeface="仿宋" pitchFamily="49" charset="-122"/>
                  <a:cs typeface="Consolas" pitchFamily="49" charset="0"/>
                </a:rPr>
                <a:t>dhead</a:t>
              </a:r>
            </a:p>
          </p:txBody>
        </p:sp>
        <p:sp>
          <p:nvSpPr>
            <p:cNvPr id="12" name="Text Box 39"/>
            <p:cNvSpPr txBox="1">
              <a:spLocks noChangeArrowheads="1"/>
            </p:cNvSpPr>
            <p:nvPr/>
          </p:nvSpPr>
          <p:spPr bwMode="auto">
            <a:xfrm>
              <a:off x="2786587"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pPr/>
              <a:t>14</a:t>
            </a:fld>
            <a:r>
              <a:rPr lang="en-US" altLang="zh-CN"/>
              <a:t>/65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4714876" y="2357430"/>
            <a:ext cx="3786214" cy="2143140"/>
            <a:chOff x="4505324" y="195240"/>
            <a:chExt cx="3786214" cy="2143140"/>
          </a:xfrm>
        </p:grpSpPr>
        <p:sp>
          <p:nvSpPr>
            <p:cNvPr id="106" name="Text Box 117"/>
            <p:cNvSpPr txBox="1">
              <a:spLocks noChangeArrowheads="1"/>
            </p:cNvSpPr>
            <p:nvPr/>
          </p:nvSpPr>
          <p:spPr bwMode="auto">
            <a:xfrm>
              <a:off x="5577107"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7" name="Text Box 116"/>
            <p:cNvSpPr txBox="1">
              <a:spLocks noChangeArrowheads="1"/>
            </p:cNvSpPr>
            <p:nvPr/>
          </p:nvSpPr>
          <p:spPr bwMode="auto">
            <a:xfrm>
              <a:off x="5974945"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8" name="Text Box 115"/>
            <p:cNvSpPr txBox="1">
              <a:spLocks noChangeArrowheads="1"/>
            </p:cNvSpPr>
            <p:nvPr/>
          </p:nvSpPr>
          <p:spPr bwMode="auto">
            <a:xfrm>
              <a:off x="5289676"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9" name="Text Box 114"/>
            <p:cNvSpPr txBox="1">
              <a:spLocks noChangeArrowheads="1"/>
            </p:cNvSpPr>
            <p:nvPr/>
          </p:nvSpPr>
          <p:spPr bwMode="auto">
            <a:xfrm>
              <a:off x="6817255"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0" name="Text Box 113"/>
            <p:cNvSpPr txBox="1">
              <a:spLocks noChangeArrowheads="1"/>
            </p:cNvSpPr>
            <p:nvPr/>
          </p:nvSpPr>
          <p:spPr bwMode="auto">
            <a:xfrm>
              <a:off x="7214140"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1" name="Text Box 112"/>
            <p:cNvSpPr txBox="1">
              <a:spLocks noChangeArrowheads="1"/>
            </p:cNvSpPr>
            <p:nvPr/>
          </p:nvSpPr>
          <p:spPr bwMode="auto">
            <a:xfrm>
              <a:off x="6528871"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2" name="Line 111"/>
            <p:cNvSpPr>
              <a:spLocks noChangeShapeType="1"/>
            </p:cNvSpPr>
            <p:nvPr/>
          </p:nvSpPr>
          <p:spPr bwMode="auto">
            <a:xfrm>
              <a:off x="6186236"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3" name="Line 110"/>
            <p:cNvSpPr>
              <a:spLocks noChangeShapeType="1"/>
            </p:cNvSpPr>
            <p:nvPr/>
          </p:nvSpPr>
          <p:spPr bwMode="auto">
            <a:xfrm flipH="1">
              <a:off x="6300448"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4" name="Text Box 109"/>
            <p:cNvSpPr txBox="1">
              <a:spLocks noChangeArrowheads="1"/>
            </p:cNvSpPr>
            <p:nvPr/>
          </p:nvSpPr>
          <p:spPr bwMode="auto">
            <a:xfrm>
              <a:off x="7828978" y="658630"/>
              <a:ext cx="457798"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15" name="Line 108"/>
            <p:cNvSpPr>
              <a:spLocks noChangeShapeType="1"/>
            </p:cNvSpPr>
            <p:nvPr/>
          </p:nvSpPr>
          <p:spPr bwMode="auto">
            <a:xfrm>
              <a:off x="7348338" y="75092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6" name="Line 107"/>
            <p:cNvSpPr>
              <a:spLocks noChangeShapeType="1"/>
            </p:cNvSpPr>
            <p:nvPr/>
          </p:nvSpPr>
          <p:spPr bwMode="auto">
            <a:xfrm flipH="1">
              <a:off x="7518704"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7" name="Text Box 106"/>
            <p:cNvSpPr txBox="1">
              <a:spLocks noChangeArrowheads="1"/>
            </p:cNvSpPr>
            <p:nvPr/>
          </p:nvSpPr>
          <p:spPr bwMode="auto">
            <a:xfrm>
              <a:off x="5101227" y="214290"/>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8" name="Arc 105"/>
            <p:cNvSpPr>
              <a:spLocks/>
            </p:cNvSpPr>
            <p:nvPr/>
          </p:nvSpPr>
          <p:spPr bwMode="auto">
            <a:xfrm>
              <a:off x="5289676" y="361769"/>
              <a:ext cx="170365"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9" name="Text Box 104"/>
            <p:cNvSpPr txBox="1">
              <a:spLocks noChangeArrowheads="1"/>
            </p:cNvSpPr>
            <p:nvPr/>
          </p:nvSpPr>
          <p:spPr bwMode="auto">
            <a:xfrm>
              <a:off x="4516845" y="658630"/>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20" name="Line 103"/>
            <p:cNvSpPr>
              <a:spLocks noChangeShapeType="1"/>
            </p:cNvSpPr>
            <p:nvPr/>
          </p:nvSpPr>
          <p:spPr bwMode="auto">
            <a:xfrm>
              <a:off x="4932765"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1" name="Line 102"/>
            <p:cNvSpPr>
              <a:spLocks noChangeShapeType="1"/>
            </p:cNvSpPr>
            <p:nvPr/>
          </p:nvSpPr>
          <p:spPr bwMode="auto">
            <a:xfrm flipH="1">
              <a:off x="4962270" y="849877"/>
              <a:ext cx="448280"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2" name="Text Box 101"/>
            <p:cNvSpPr txBox="1">
              <a:spLocks noChangeArrowheads="1"/>
            </p:cNvSpPr>
            <p:nvPr/>
          </p:nvSpPr>
          <p:spPr bwMode="auto">
            <a:xfrm>
              <a:off x="6091060" y="1401735"/>
              <a:ext cx="39600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 name="Text Box 100"/>
            <p:cNvSpPr txBox="1">
              <a:spLocks noChangeArrowheads="1"/>
            </p:cNvSpPr>
            <p:nvPr/>
          </p:nvSpPr>
          <p:spPr bwMode="auto">
            <a:xfrm>
              <a:off x="6488897" y="1401735"/>
              <a:ext cx="297902"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4" name="Text Box 99"/>
            <p:cNvSpPr txBox="1">
              <a:spLocks noChangeArrowheads="1"/>
            </p:cNvSpPr>
            <p:nvPr/>
          </p:nvSpPr>
          <p:spPr bwMode="auto">
            <a:xfrm>
              <a:off x="5803628" y="1401735"/>
              <a:ext cx="29695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5" name="Text Box 98"/>
            <p:cNvSpPr txBox="1">
              <a:spLocks noChangeArrowheads="1"/>
            </p:cNvSpPr>
            <p:nvPr/>
          </p:nvSpPr>
          <p:spPr bwMode="auto">
            <a:xfrm>
              <a:off x="5269689" y="1386511"/>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6" name="Line 97"/>
            <p:cNvSpPr>
              <a:spLocks noChangeShapeType="1"/>
            </p:cNvSpPr>
            <p:nvPr/>
          </p:nvSpPr>
          <p:spPr bwMode="auto">
            <a:xfrm>
              <a:off x="5446717" y="1550165"/>
              <a:ext cx="342634" cy="951"/>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7" name="Text Box 96"/>
            <p:cNvSpPr txBox="1">
              <a:spLocks noChangeArrowheads="1"/>
            </p:cNvSpPr>
            <p:nvPr/>
          </p:nvSpPr>
          <p:spPr bwMode="auto">
            <a:xfrm>
              <a:off x="5447603" y="1988179"/>
              <a:ext cx="2415307" cy="2978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s-&gt;next=p-&gt;next</a:t>
              </a:r>
            </a:p>
          </p:txBody>
        </p:sp>
        <p:sp>
          <p:nvSpPr>
            <p:cNvPr id="128" name="Line 95"/>
            <p:cNvSpPr>
              <a:spLocks noChangeShapeType="1"/>
            </p:cNvSpPr>
            <p:nvPr/>
          </p:nvSpPr>
          <p:spPr bwMode="auto">
            <a:xfrm flipV="1">
              <a:off x="6673539" y="956443"/>
              <a:ext cx="952" cy="593722"/>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9" name="圆角矩形 128"/>
            <p:cNvSpPr/>
            <p:nvPr/>
          </p:nvSpPr>
          <p:spPr>
            <a:xfrm>
              <a:off x="4505324" y="195240"/>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428596" y="42860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插入和删除结点操作</a:t>
            </a:r>
          </a:p>
        </p:txBody>
      </p:sp>
      <p:sp>
        <p:nvSpPr>
          <p:cNvPr id="4" name="TextBox 3"/>
          <p:cNvSpPr txBox="1"/>
          <p:nvPr/>
        </p:nvSpPr>
        <p:spPr>
          <a:xfrm>
            <a:off x="785786" y="1285860"/>
            <a:ext cx="6357982" cy="400110"/>
          </a:xfrm>
          <a:prstGeom prst="rect">
            <a:avLst/>
          </a:prstGeom>
          <a:noFill/>
        </p:spPr>
        <p:txBody>
          <a:bodyPr wrap="square" rtlCol="0">
            <a:spAutoFit/>
          </a:bodyPr>
          <a:lstStyle/>
          <a:p>
            <a:pPr algn="l">
              <a:lnSpc>
                <a:spcPct val="100000"/>
              </a:lnSpc>
            </a:pPr>
            <a:r>
              <a:rPr lang="zh-CN" altLang="zh-CN" sz="2000" dirty="0">
                <a:solidFill>
                  <a:srgbClr val="FF0000"/>
                </a:solidFill>
                <a:latin typeface="Consolas" pitchFamily="49" charset="0"/>
                <a:ea typeface="楷体" pitchFamily="49" charset="-122"/>
                <a:cs typeface="Consolas" pitchFamily="49" charset="0"/>
              </a:rPr>
              <a:t>插入结点操作</a:t>
            </a:r>
            <a:r>
              <a:rPr lang="zh-CN" altLang="en-US" sz="2000" dirty="0">
                <a:solidFill>
                  <a:srgbClr val="0000FF"/>
                </a:solidFill>
                <a:latin typeface="Consolas" pitchFamily="49" charset="0"/>
                <a:ea typeface="楷体"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将结点</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插入到</a:t>
            </a:r>
            <a:r>
              <a:rPr lang="zh-CN" altLang="en-US" sz="2000" dirty="0">
                <a:solidFill>
                  <a:srgbClr val="0000FF"/>
                </a:solidFill>
                <a:latin typeface="Consolas" pitchFamily="49" charset="0"/>
                <a:ea typeface="仿宋" pitchFamily="49" charset="-122"/>
                <a:cs typeface="Consolas" pitchFamily="49" charset="0"/>
              </a:rPr>
              <a:t>双</a:t>
            </a:r>
            <a:r>
              <a:rPr lang="zh-CN" altLang="zh-CN" sz="2000" dirty="0">
                <a:solidFill>
                  <a:srgbClr val="0000FF"/>
                </a:solidFill>
                <a:latin typeface="Consolas" pitchFamily="49" charset="0"/>
                <a:ea typeface="仿宋" pitchFamily="49" charset="-122"/>
                <a:cs typeface="Consolas" pitchFamily="49" charset="0"/>
              </a:rPr>
              <a:t>链表中</a:t>
            </a:r>
            <a:r>
              <a:rPr lang="en-US" altLang="zh-CN" sz="2000" i="1" dirty="0">
                <a:solidFill>
                  <a:srgbClr val="0000FF"/>
                </a:solidFill>
                <a:latin typeface="Consolas" pitchFamily="49" charset="0"/>
                <a:ea typeface="仿宋" pitchFamily="49" charset="-122"/>
                <a:cs typeface="Consolas" pitchFamily="49" charset="0"/>
              </a:rPr>
              <a:t>p</a:t>
            </a:r>
            <a:r>
              <a:rPr lang="zh-CN" altLang="zh-CN" sz="2000" dirty="0">
                <a:solidFill>
                  <a:srgbClr val="0000FF"/>
                </a:solidFill>
                <a:latin typeface="Consolas" pitchFamily="49" charset="0"/>
                <a:ea typeface="仿宋" pitchFamily="49" charset="-122"/>
                <a:cs typeface="Consolas" pitchFamily="49" charset="0"/>
              </a:rPr>
              <a:t>结点的后面</a:t>
            </a:r>
            <a:r>
              <a:rPr lang="zh-CN" altLang="en-US" sz="2000" dirty="0">
                <a:solidFill>
                  <a:srgbClr val="0000FF"/>
                </a:solidFill>
                <a:latin typeface="Consolas" pitchFamily="49" charset="0"/>
                <a:ea typeface="仿宋" pitchFamily="49" charset="-122"/>
                <a:cs typeface="Consolas" pitchFamily="49" charset="0"/>
              </a:rPr>
              <a:t>。</a:t>
            </a:r>
          </a:p>
        </p:txBody>
      </p:sp>
      <p:sp>
        <p:nvSpPr>
          <p:cNvPr id="60486"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 name="组合 80"/>
          <p:cNvGrpSpPr/>
          <p:nvPr/>
        </p:nvGrpSpPr>
        <p:grpSpPr>
          <a:xfrm>
            <a:off x="638147" y="2376480"/>
            <a:ext cx="3786215" cy="2143140"/>
            <a:chOff x="428595" y="214290"/>
            <a:chExt cx="3786215" cy="2143140"/>
          </a:xfrm>
        </p:grpSpPr>
        <p:sp>
          <p:nvSpPr>
            <p:cNvPr id="82" name="Text Box 139"/>
            <p:cNvSpPr txBox="1">
              <a:spLocks noChangeArrowheads="1"/>
            </p:cNvSpPr>
            <p:nvPr/>
          </p:nvSpPr>
          <p:spPr bwMode="auto">
            <a:xfrm>
              <a:off x="1505037"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3" name="Text Box 138"/>
            <p:cNvSpPr txBox="1">
              <a:spLocks noChangeArrowheads="1"/>
            </p:cNvSpPr>
            <p:nvPr/>
          </p:nvSpPr>
          <p:spPr bwMode="auto">
            <a:xfrm>
              <a:off x="1886695"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4" name="Text Box 137"/>
            <p:cNvSpPr txBox="1">
              <a:spLocks noChangeArrowheads="1"/>
            </p:cNvSpPr>
            <p:nvPr/>
          </p:nvSpPr>
          <p:spPr bwMode="auto">
            <a:xfrm>
              <a:off x="1218558"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5" name="Text Box 136"/>
            <p:cNvSpPr txBox="1">
              <a:spLocks noChangeArrowheads="1"/>
            </p:cNvSpPr>
            <p:nvPr/>
          </p:nvSpPr>
          <p:spPr bwMode="auto">
            <a:xfrm>
              <a:off x="2728053"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6" name="Text Box 135"/>
            <p:cNvSpPr txBox="1">
              <a:spLocks noChangeArrowheads="1"/>
            </p:cNvSpPr>
            <p:nvPr/>
          </p:nvSpPr>
          <p:spPr bwMode="auto">
            <a:xfrm>
              <a:off x="3125889"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7" name="Text Box 134"/>
            <p:cNvSpPr txBox="1">
              <a:spLocks noChangeArrowheads="1"/>
            </p:cNvSpPr>
            <p:nvPr/>
          </p:nvSpPr>
          <p:spPr bwMode="auto">
            <a:xfrm>
              <a:off x="2440621" y="658630"/>
              <a:ext cx="295998"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8" name="Line 133"/>
            <p:cNvSpPr>
              <a:spLocks noChangeShapeType="1"/>
            </p:cNvSpPr>
            <p:nvPr/>
          </p:nvSpPr>
          <p:spPr bwMode="auto">
            <a:xfrm>
              <a:off x="2097986"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Line 132"/>
            <p:cNvSpPr>
              <a:spLocks noChangeShapeType="1"/>
            </p:cNvSpPr>
            <p:nvPr/>
          </p:nvSpPr>
          <p:spPr bwMode="auto">
            <a:xfrm flipH="1">
              <a:off x="2212198" y="849877"/>
              <a:ext cx="341683"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 name="Text Box 131"/>
            <p:cNvSpPr txBox="1">
              <a:spLocks noChangeArrowheads="1"/>
            </p:cNvSpPr>
            <p:nvPr/>
          </p:nvSpPr>
          <p:spPr bwMode="auto">
            <a:xfrm>
              <a:off x="3739776" y="658630"/>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91" name="Line 130"/>
            <p:cNvSpPr>
              <a:spLocks noChangeShapeType="1"/>
            </p:cNvSpPr>
            <p:nvPr/>
          </p:nvSpPr>
          <p:spPr bwMode="auto">
            <a:xfrm>
              <a:off x="3294351" y="75092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2" name="Line 129"/>
            <p:cNvSpPr>
              <a:spLocks noChangeShapeType="1"/>
            </p:cNvSpPr>
            <p:nvPr/>
          </p:nvSpPr>
          <p:spPr bwMode="auto">
            <a:xfrm flipH="1">
              <a:off x="3430453"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128"/>
            <p:cNvSpPr txBox="1">
              <a:spLocks noChangeArrowheads="1"/>
            </p:cNvSpPr>
            <p:nvPr/>
          </p:nvSpPr>
          <p:spPr bwMode="auto">
            <a:xfrm>
              <a:off x="1030109" y="214290"/>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4" name="Arc 127"/>
            <p:cNvSpPr>
              <a:spLocks/>
            </p:cNvSpPr>
            <p:nvPr/>
          </p:nvSpPr>
          <p:spPr bwMode="auto">
            <a:xfrm>
              <a:off x="1218558" y="361769"/>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 name="Text Box 126"/>
            <p:cNvSpPr txBox="1">
              <a:spLocks noChangeArrowheads="1"/>
            </p:cNvSpPr>
            <p:nvPr/>
          </p:nvSpPr>
          <p:spPr bwMode="auto">
            <a:xfrm>
              <a:off x="428595" y="70229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96" name="Line 125"/>
            <p:cNvSpPr>
              <a:spLocks noChangeShapeType="1"/>
            </p:cNvSpPr>
            <p:nvPr/>
          </p:nvSpPr>
          <p:spPr bwMode="auto">
            <a:xfrm>
              <a:off x="860695" y="750924"/>
              <a:ext cx="343586"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Line 124"/>
            <p:cNvSpPr>
              <a:spLocks noChangeShapeType="1"/>
            </p:cNvSpPr>
            <p:nvPr/>
          </p:nvSpPr>
          <p:spPr bwMode="auto">
            <a:xfrm flipH="1">
              <a:off x="881634" y="84987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Text Box 123"/>
            <p:cNvSpPr txBox="1">
              <a:spLocks noChangeArrowheads="1"/>
            </p:cNvSpPr>
            <p:nvPr/>
          </p:nvSpPr>
          <p:spPr bwMode="auto">
            <a:xfrm>
              <a:off x="2001858" y="1401735"/>
              <a:ext cx="39600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9" name="Text Box 122"/>
            <p:cNvSpPr txBox="1">
              <a:spLocks noChangeArrowheads="1"/>
            </p:cNvSpPr>
            <p:nvPr/>
          </p:nvSpPr>
          <p:spPr bwMode="auto">
            <a:xfrm>
              <a:off x="2399695" y="1401735"/>
              <a:ext cx="297902"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0" name="Text Box 121"/>
            <p:cNvSpPr txBox="1">
              <a:spLocks noChangeArrowheads="1"/>
            </p:cNvSpPr>
            <p:nvPr/>
          </p:nvSpPr>
          <p:spPr bwMode="auto">
            <a:xfrm>
              <a:off x="1706812" y="1401735"/>
              <a:ext cx="29695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1" name="Text Box 120"/>
            <p:cNvSpPr txBox="1">
              <a:spLocks noChangeArrowheads="1"/>
            </p:cNvSpPr>
            <p:nvPr/>
          </p:nvSpPr>
          <p:spPr bwMode="auto">
            <a:xfrm>
              <a:off x="1181439" y="1386511"/>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2" name="Line 119"/>
            <p:cNvSpPr>
              <a:spLocks noChangeShapeType="1"/>
            </p:cNvSpPr>
            <p:nvPr/>
          </p:nvSpPr>
          <p:spPr bwMode="auto">
            <a:xfrm>
              <a:off x="1357515" y="1550165"/>
              <a:ext cx="343586" cy="951"/>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3" name="Text Box 118"/>
            <p:cNvSpPr txBox="1">
              <a:spLocks noChangeArrowheads="1"/>
            </p:cNvSpPr>
            <p:nvPr/>
          </p:nvSpPr>
          <p:spPr bwMode="auto">
            <a:xfrm>
              <a:off x="1426994" y="2059617"/>
              <a:ext cx="1144970" cy="2978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）插入前</a:t>
              </a:r>
            </a:p>
          </p:txBody>
        </p:sp>
        <p:sp>
          <p:nvSpPr>
            <p:cNvPr id="104" name="圆角矩形 103"/>
            <p:cNvSpPr/>
            <p:nvPr/>
          </p:nvSpPr>
          <p:spPr>
            <a:xfrm>
              <a:off x="428596" y="214290"/>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灯片编号占位符 57"/>
          <p:cNvSpPr>
            <a:spLocks noGrp="1"/>
          </p:cNvSpPr>
          <p:nvPr>
            <p:ph type="sldNum" sz="quarter" idx="12"/>
          </p:nvPr>
        </p:nvSpPr>
        <p:spPr/>
        <p:txBody>
          <a:bodyPr/>
          <a:lstStyle/>
          <a:p>
            <a:fld id="{7AF016A1-9F15-429F-9EFD-84004B73C732}" type="slidenum">
              <a:rPr lang="en-US" altLang="zh-CN" smtClean="0"/>
              <a:pPr/>
              <a:t>15</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500034" y="357166"/>
            <a:ext cx="3786214" cy="2143140"/>
            <a:chOff x="285720" y="500042"/>
            <a:chExt cx="3786214" cy="2143140"/>
          </a:xfrm>
        </p:grpSpPr>
        <p:sp>
          <p:nvSpPr>
            <p:cNvPr id="22622" name="Text Box 94"/>
            <p:cNvSpPr txBox="1">
              <a:spLocks noChangeArrowheads="1"/>
            </p:cNvSpPr>
            <p:nvPr/>
          </p:nvSpPr>
          <p:spPr bwMode="auto">
            <a:xfrm>
              <a:off x="135865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21" name="Text Box 93"/>
            <p:cNvSpPr txBox="1">
              <a:spLocks noChangeArrowheads="1"/>
            </p:cNvSpPr>
            <p:nvPr/>
          </p:nvSpPr>
          <p:spPr bwMode="auto">
            <a:xfrm>
              <a:off x="1756496"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20" name="Text Box 92"/>
            <p:cNvSpPr txBox="1">
              <a:spLocks noChangeArrowheads="1"/>
            </p:cNvSpPr>
            <p:nvPr/>
          </p:nvSpPr>
          <p:spPr bwMode="auto">
            <a:xfrm>
              <a:off x="1071227" y="1030195"/>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19" name="Text Box 91"/>
            <p:cNvSpPr txBox="1">
              <a:spLocks noChangeArrowheads="1"/>
            </p:cNvSpPr>
            <p:nvPr/>
          </p:nvSpPr>
          <p:spPr bwMode="auto">
            <a:xfrm>
              <a:off x="2597853"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18" name="Text Box 90"/>
            <p:cNvSpPr txBox="1">
              <a:spLocks noChangeArrowheads="1"/>
            </p:cNvSpPr>
            <p:nvPr/>
          </p:nvSpPr>
          <p:spPr bwMode="auto">
            <a:xfrm>
              <a:off x="29956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17" name="Text Box 89"/>
            <p:cNvSpPr txBox="1">
              <a:spLocks noChangeArrowheads="1"/>
            </p:cNvSpPr>
            <p:nvPr/>
          </p:nvSpPr>
          <p:spPr bwMode="auto">
            <a:xfrm>
              <a:off x="2310421"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16" name="Line 88"/>
            <p:cNvSpPr>
              <a:spLocks noChangeShapeType="1"/>
            </p:cNvSpPr>
            <p:nvPr/>
          </p:nvSpPr>
          <p:spPr bwMode="auto">
            <a:xfrm>
              <a:off x="1967787"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5" name="Text Box 87"/>
            <p:cNvSpPr txBox="1">
              <a:spLocks noChangeArrowheads="1"/>
            </p:cNvSpPr>
            <p:nvPr/>
          </p:nvSpPr>
          <p:spPr bwMode="auto">
            <a:xfrm>
              <a:off x="3609577"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614" name="Line 86"/>
            <p:cNvSpPr>
              <a:spLocks noChangeShapeType="1"/>
            </p:cNvSpPr>
            <p:nvPr/>
          </p:nvSpPr>
          <p:spPr bwMode="auto">
            <a:xfrm>
              <a:off x="3138454" y="113866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3" name="Line 85"/>
            <p:cNvSpPr>
              <a:spLocks noChangeShapeType="1"/>
            </p:cNvSpPr>
            <p:nvPr/>
          </p:nvSpPr>
          <p:spPr bwMode="auto">
            <a:xfrm flipH="1">
              <a:off x="3300254"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2" name="Text Box 84"/>
            <p:cNvSpPr txBox="1">
              <a:spLocks noChangeArrowheads="1"/>
            </p:cNvSpPr>
            <p:nvPr/>
          </p:nvSpPr>
          <p:spPr bwMode="auto">
            <a:xfrm>
              <a:off x="882778"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11" name="Arc 83"/>
            <p:cNvSpPr>
              <a:spLocks/>
            </p:cNvSpPr>
            <p:nvPr/>
          </p:nvSpPr>
          <p:spPr bwMode="auto">
            <a:xfrm>
              <a:off x="1071227" y="733334"/>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0" name="Line 82"/>
            <p:cNvSpPr>
              <a:spLocks noChangeShapeType="1"/>
            </p:cNvSpPr>
            <p:nvPr/>
          </p:nvSpPr>
          <p:spPr bwMode="auto">
            <a:xfrm>
              <a:off x="714316"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9" name="Line 81"/>
            <p:cNvSpPr>
              <a:spLocks noChangeShapeType="1"/>
            </p:cNvSpPr>
            <p:nvPr/>
          </p:nvSpPr>
          <p:spPr bwMode="auto">
            <a:xfrm flipH="1">
              <a:off x="760000" y="1221442"/>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8" name="Text Box 80"/>
            <p:cNvSpPr txBox="1">
              <a:spLocks noChangeArrowheads="1"/>
            </p:cNvSpPr>
            <p:nvPr/>
          </p:nvSpPr>
          <p:spPr bwMode="auto">
            <a:xfrm>
              <a:off x="1872611"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07" name="Text Box 79"/>
            <p:cNvSpPr txBox="1">
              <a:spLocks noChangeArrowheads="1"/>
            </p:cNvSpPr>
            <p:nvPr/>
          </p:nvSpPr>
          <p:spPr bwMode="auto">
            <a:xfrm>
              <a:off x="2270447"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06" name="Text Box 78"/>
            <p:cNvSpPr txBox="1">
              <a:spLocks noChangeArrowheads="1"/>
            </p:cNvSpPr>
            <p:nvPr/>
          </p:nvSpPr>
          <p:spPr bwMode="auto">
            <a:xfrm>
              <a:off x="1575653" y="1772348"/>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2605" name="Text Box 77"/>
            <p:cNvSpPr txBox="1">
              <a:spLocks noChangeArrowheads="1"/>
            </p:cNvSpPr>
            <p:nvPr/>
          </p:nvSpPr>
          <p:spPr bwMode="auto">
            <a:xfrm>
              <a:off x="1051240" y="1782814"/>
              <a:ext cx="187497"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04" name="Line 76"/>
            <p:cNvSpPr>
              <a:spLocks noChangeShapeType="1"/>
            </p:cNvSpPr>
            <p:nvPr/>
          </p:nvSpPr>
          <p:spPr bwMode="auto">
            <a:xfrm>
              <a:off x="1228267"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3" name="Text Box 75"/>
            <p:cNvSpPr txBox="1">
              <a:spLocks noChangeArrowheads="1"/>
            </p:cNvSpPr>
            <p:nvPr/>
          </p:nvSpPr>
          <p:spPr bwMode="auto">
            <a:xfrm>
              <a:off x="1071539" y="2275757"/>
              <a:ext cx="2325796" cy="22454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p-&gt;next-&gt;prior=</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602" name="Line 74"/>
            <p:cNvSpPr>
              <a:spLocks noChangeShapeType="1"/>
            </p:cNvSpPr>
            <p:nvPr/>
          </p:nvSpPr>
          <p:spPr bwMode="auto">
            <a:xfrm flipV="1">
              <a:off x="2455089" y="1327057"/>
              <a:ext cx="0" cy="593722"/>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1" name="Arc 73"/>
            <p:cNvSpPr>
              <a:spLocks/>
            </p:cNvSpPr>
            <p:nvPr/>
          </p:nvSpPr>
          <p:spPr bwMode="auto">
            <a:xfrm flipH="1">
              <a:off x="2011568" y="1181480"/>
              <a:ext cx="398788"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 name="Text Box 126"/>
            <p:cNvSpPr txBox="1">
              <a:spLocks noChangeArrowheads="1"/>
            </p:cNvSpPr>
            <p:nvPr/>
          </p:nvSpPr>
          <p:spPr bwMode="auto">
            <a:xfrm>
              <a:off x="285720" y="1000108"/>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68" name="圆角矩形 167"/>
            <p:cNvSpPr/>
            <p:nvPr/>
          </p:nvSpPr>
          <p:spPr>
            <a:xfrm>
              <a:off x="285720" y="50004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669" name="Rectangle 1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2" name="组合 171"/>
          <p:cNvGrpSpPr/>
          <p:nvPr/>
        </p:nvGrpSpPr>
        <p:grpSpPr>
          <a:xfrm>
            <a:off x="4929190" y="357166"/>
            <a:ext cx="3786214" cy="2143140"/>
            <a:chOff x="4714876" y="500042"/>
            <a:chExt cx="3786214" cy="2143140"/>
          </a:xfrm>
        </p:grpSpPr>
        <p:sp>
          <p:nvSpPr>
            <p:cNvPr id="22600" name="Text Box 72"/>
            <p:cNvSpPr txBox="1">
              <a:spLocks noChangeArrowheads="1"/>
            </p:cNvSpPr>
            <p:nvPr/>
          </p:nvSpPr>
          <p:spPr bwMode="auto">
            <a:xfrm>
              <a:off x="5791422"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9" name="Text Box 71"/>
            <p:cNvSpPr txBox="1">
              <a:spLocks noChangeArrowheads="1"/>
            </p:cNvSpPr>
            <p:nvPr/>
          </p:nvSpPr>
          <p:spPr bwMode="auto">
            <a:xfrm>
              <a:off x="6189259"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8" name="Text Box 70"/>
            <p:cNvSpPr txBox="1">
              <a:spLocks noChangeArrowheads="1"/>
            </p:cNvSpPr>
            <p:nvPr/>
          </p:nvSpPr>
          <p:spPr bwMode="auto">
            <a:xfrm>
              <a:off x="55039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7" name="Text Box 69"/>
            <p:cNvSpPr txBox="1">
              <a:spLocks noChangeArrowheads="1"/>
            </p:cNvSpPr>
            <p:nvPr/>
          </p:nvSpPr>
          <p:spPr bwMode="auto">
            <a:xfrm>
              <a:off x="703156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6" name="Text Box 68"/>
            <p:cNvSpPr txBox="1">
              <a:spLocks noChangeArrowheads="1"/>
            </p:cNvSpPr>
            <p:nvPr/>
          </p:nvSpPr>
          <p:spPr bwMode="auto">
            <a:xfrm>
              <a:off x="7428454"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5" name="Text Box 67"/>
            <p:cNvSpPr txBox="1">
              <a:spLocks noChangeArrowheads="1"/>
            </p:cNvSpPr>
            <p:nvPr/>
          </p:nvSpPr>
          <p:spPr bwMode="auto">
            <a:xfrm>
              <a:off x="6743185"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94" name="Line 66"/>
            <p:cNvSpPr>
              <a:spLocks noChangeShapeType="1"/>
            </p:cNvSpPr>
            <p:nvPr/>
          </p:nvSpPr>
          <p:spPr bwMode="auto">
            <a:xfrm>
              <a:off x="6400550"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3" name="Text Box 65"/>
            <p:cNvSpPr txBox="1">
              <a:spLocks noChangeArrowheads="1"/>
            </p:cNvSpPr>
            <p:nvPr/>
          </p:nvSpPr>
          <p:spPr bwMode="auto">
            <a:xfrm>
              <a:off x="8043292" y="1030195"/>
              <a:ext cx="457798"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592" name="Line 64"/>
            <p:cNvSpPr>
              <a:spLocks noChangeShapeType="1"/>
            </p:cNvSpPr>
            <p:nvPr/>
          </p:nvSpPr>
          <p:spPr bwMode="auto">
            <a:xfrm>
              <a:off x="7614047" y="112153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1" name="Line 63"/>
            <p:cNvSpPr>
              <a:spLocks noChangeShapeType="1"/>
            </p:cNvSpPr>
            <p:nvPr/>
          </p:nvSpPr>
          <p:spPr bwMode="auto">
            <a:xfrm flipH="1">
              <a:off x="7725403"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0" name="Text Box 62"/>
            <p:cNvSpPr txBox="1">
              <a:spLocks noChangeArrowheads="1"/>
            </p:cNvSpPr>
            <p:nvPr/>
          </p:nvSpPr>
          <p:spPr bwMode="auto">
            <a:xfrm>
              <a:off x="5315541"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89" name="Arc 61"/>
            <p:cNvSpPr>
              <a:spLocks/>
            </p:cNvSpPr>
            <p:nvPr/>
          </p:nvSpPr>
          <p:spPr bwMode="auto">
            <a:xfrm>
              <a:off x="5503990" y="733334"/>
              <a:ext cx="170365"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8" name="Text Box 60"/>
            <p:cNvSpPr txBox="1">
              <a:spLocks noChangeArrowheads="1"/>
            </p:cNvSpPr>
            <p:nvPr/>
          </p:nvSpPr>
          <p:spPr bwMode="auto">
            <a:xfrm>
              <a:off x="4731159"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587" name="Line 59"/>
            <p:cNvSpPr>
              <a:spLocks noChangeShapeType="1"/>
            </p:cNvSpPr>
            <p:nvPr/>
          </p:nvSpPr>
          <p:spPr bwMode="auto">
            <a:xfrm>
              <a:off x="5147079"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6" name="Line 58"/>
            <p:cNvSpPr>
              <a:spLocks noChangeShapeType="1"/>
            </p:cNvSpPr>
            <p:nvPr/>
          </p:nvSpPr>
          <p:spPr bwMode="auto">
            <a:xfrm flipH="1">
              <a:off x="5176584" y="1221442"/>
              <a:ext cx="448280"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5" name="Text Box 57"/>
            <p:cNvSpPr txBox="1">
              <a:spLocks noChangeArrowheads="1"/>
            </p:cNvSpPr>
            <p:nvPr/>
          </p:nvSpPr>
          <p:spPr bwMode="auto">
            <a:xfrm>
              <a:off x="6305374"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84" name="Text Box 56"/>
            <p:cNvSpPr txBox="1">
              <a:spLocks noChangeArrowheads="1"/>
            </p:cNvSpPr>
            <p:nvPr/>
          </p:nvSpPr>
          <p:spPr bwMode="auto">
            <a:xfrm>
              <a:off x="6703211" y="1772348"/>
              <a:ext cx="297902"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83" name="Text Box 55"/>
            <p:cNvSpPr txBox="1">
              <a:spLocks noChangeArrowheads="1"/>
            </p:cNvSpPr>
            <p:nvPr/>
          </p:nvSpPr>
          <p:spPr bwMode="auto">
            <a:xfrm>
              <a:off x="6017942"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82" name="Text Box 54"/>
            <p:cNvSpPr txBox="1">
              <a:spLocks noChangeArrowheads="1"/>
            </p:cNvSpPr>
            <p:nvPr/>
          </p:nvSpPr>
          <p:spPr bwMode="auto">
            <a:xfrm>
              <a:off x="5484003" y="1782814"/>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81" name="Line 53"/>
            <p:cNvSpPr>
              <a:spLocks noChangeShapeType="1"/>
            </p:cNvSpPr>
            <p:nvPr/>
          </p:nvSpPr>
          <p:spPr bwMode="auto">
            <a:xfrm>
              <a:off x="5661031"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0" name="Text Box 52"/>
            <p:cNvSpPr txBox="1">
              <a:spLocks noChangeArrowheads="1"/>
            </p:cNvSpPr>
            <p:nvPr/>
          </p:nvSpPr>
          <p:spPr bwMode="auto">
            <a:xfrm>
              <a:off x="5730510" y="2203445"/>
              <a:ext cx="191494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s-&gt;prior=</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9" name="Line 51"/>
            <p:cNvSpPr>
              <a:spLocks noChangeShapeType="1"/>
            </p:cNvSpPr>
            <p:nvPr/>
          </p:nvSpPr>
          <p:spPr bwMode="auto">
            <a:xfrm flipV="1">
              <a:off x="6887853"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78" name="Arc 50"/>
            <p:cNvSpPr>
              <a:spLocks/>
            </p:cNvSpPr>
            <p:nvPr/>
          </p:nvSpPr>
          <p:spPr bwMode="auto">
            <a:xfrm flipH="1">
              <a:off x="6444331" y="1181480"/>
              <a:ext cx="39974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77" name="Line 49"/>
            <p:cNvSpPr>
              <a:spLocks noChangeShapeType="1"/>
            </p:cNvSpPr>
            <p:nvPr/>
          </p:nvSpPr>
          <p:spPr bwMode="auto">
            <a:xfrm flipV="1">
              <a:off x="6102649"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9" name="圆角矩形 168"/>
            <p:cNvSpPr/>
            <p:nvPr/>
          </p:nvSpPr>
          <p:spPr>
            <a:xfrm>
              <a:off x="4714876" y="50004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2071670" y="5532495"/>
            <a:ext cx="5500726" cy="896901"/>
            <a:chOff x="1500166" y="5429264"/>
            <a:chExt cx="5500726" cy="896901"/>
          </a:xfrm>
        </p:grpSpPr>
        <p:grpSp>
          <p:nvGrpSpPr>
            <p:cNvPr id="174" name="组合 173"/>
            <p:cNvGrpSpPr/>
            <p:nvPr/>
          </p:nvGrpSpPr>
          <p:grpSpPr>
            <a:xfrm>
              <a:off x="1500166" y="5429264"/>
              <a:ext cx="896901" cy="896901"/>
              <a:chOff x="388951" y="5103867"/>
              <a:chExt cx="896901" cy="896901"/>
            </a:xfrm>
          </p:grpSpPr>
          <p:sp>
            <p:nvSpPr>
              <p:cNvPr id="175" name="椭圆 174"/>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6" name="椭圆 175"/>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7"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78" name="TextBox 177"/>
            <p:cNvSpPr txBox="1"/>
            <p:nvPr/>
          </p:nvSpPr>
          <p:spPr>
            <a:xfrm>
              <a:off x="2500298" y="5702874"/>
              <a:ext cx="4500594" cy="400110"/>
            </a:xfrm>
            <a:prstGeom prst="rect">
              <a:avLst/>
            </a:prstGeom>
            <a:noFill/>
          </p:spPr>
          <p:txBody>
            <a:bodyPr wrap="square" rtlCol="0">
              <a:spAutoFit/>
            </a:bodyPr>
            <a:lstStyle/>
            <a:p>
              <a:pPr algn="l">
                <a:lnSpc>
                  <a:spcPct val="100000"/>
                </a:lnSpc>
              </a:pPr>
              <a:r>
                <a:rPr lang="zh-CN" altLang="en-US" sz="2000">
                  <a:solidFill>
                    <a:srgbClr val="0000FF"/>
                  </a:solidFill>
                  <a:latin typeface="华文中宋" pitchFamily="2" charset="-122"/>
                  <a:ea typeface="华文中宋" pitchFamily="2" charset="-122"/>
                </a:rPr>
                <a:t>尽可能让间接结点指针修改靠前执行！</a:t>
              </a:r>
            </a:p>
          </p:txBody>
        </p:sp>
      </p:grpSp>
      <p:grpSp>
        <p:nvGrpSpPr>
          <p:cNvPr id="173" name="组合 172"/>
          <p:cNvGrpSpPr/>
          <p:nvPr/>
        </p:nvGrpSpPr>
        <p:grpSpPr>
          <a:xfrm>
            <a:off x="2357422" y="3000372"/>
            <a:ext cx="4071966" cy="2286016"/>
            <a:chOff x="2143108" y="3143248"/>
            <a:chExt cx="4071966" cy="2286016"/>
          </a:xfrm>
        </p:grpSpPr>
        <p:sp>
          <p:nvSpPr>
            <p:cNvPr id="22576" name="Text Box 48"/>
            <p:cNvSpPr txBox="1">
              <a:spLocks noChangeArrowheads="1"/>
            </p:cNvSpPr>
            <p:nvPr/>
          </p:nvSpPr>
          <p:spPr bwMode="auto">
            <a:xfrm>
              <a:off x="3339744"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5" name="Text Box 47"/>
            <p:cNvSpPr txBox="1">
              <a:spLocks noChangeArrowheads="1"/>
            </p:cNvSpPr>
            <p:nvPr/>
          </p:nvSpPr>
          <p:spPr bwMode="auto">
            <a:xfrm>
              <a:off x="373758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4" name="Text Box 46"/>
            <p:cNvSpPr txBox="1">
              <a:spLocks noChangeArrowheads="1"/>
            </p:cNvSpPr>
            <p:nvPr/>
          </p:nvSpPr>
          <p:spPr bwMode="auto">
            <a:xfrm>
              <a:off x="3052312" y="3634699"/>
              <a:ext cx="295998"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3" name="Text Box 45"/>
            <p:cNvSpPr txBox="1">
              <a:spLocks noChangeArrowheads="1"/>
            </p:cNvSpPr>
            <p:nvPr/>
          </p:nvSpPr>
          <p:spPr bwMode="auto">
            <a:xfrm>
              <a:off x="4673163"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2" name="Text Box 44"/>
            <p:cNvSpPr txBox="1">
              <a:spLocks noChangeArrowheads="1"/>
            </p:cNvSpPr>
            <p:nvPr/>
          </p:nvSpPr>
          <p:spPr bwMode="auto">
            <a:xfrm>
              <a:off x="5071000" y="3634699"/>
              <a:ext cx="29695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1" name="Text Box 43"/>
            <p:cNvSpPr txBox="1">
              <a:spLocks noChangeArrowheads="1"/>
            </p:cNvSpPr>
            <p:nvPr/>
          </p:nvSpPr>
          <p:spPr bwMode="auto">
            <a:xfrm>
              <a:off x="438573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70" name="Text Box 42"/>
            <p:cNvSpPr txBox="1">
              <a:spLocks noChangeArrowheads="1"/>
            </p:cNvSpPr>
            <p:nvPr/>
          </p:nvSpPr>
          <p:spPr bwMode="auto">
            <a:xfrm>
              <a:off x="5684887" y="3634699"/>
              <a:ext cx="458749" cy="295910"/>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569" name="Line 41"/>
            <p:cNvSpPr>
              <a:spLocks noChangeShapeType="1"/>
            </p:cNvSpPr>
            <p:nvPr/>
          </p:nvSpPr>
          <p:spPr bwMode="auto">
            <a:xfrm>
              <a:off x="5239462" y="3726041"/>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8" name="Line 40"/>
            <p:cNvSpPr>
              <a:spLocks noChangeShapeType="1"/>
            </p:cNvSpPr>
            <p:nvPr/>
          </p:nvSpPr>
          <p:spPr bwMode="auto">
            <a:xfrm flipH="1">
              <a:off x="5375564"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7" name="Text Box 39"/>
            <p:cNvSpPr txBox="1">
              <a:spLocks noChangeArrowheads="1"/>
            </p:cNvSpPr>
            <p:nvPr/>
          </p:nvSpPr>
          <p:spPr bwMode="auto">
            <a:xfrm>
              <a:off x="2855297" y="3188456"/>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66" name="Arc 38"/>
            <p:cNvSpPr>
              <a:spLocks/>
            </p:cNvSpPr>
            <p:nvPr/>
          </p:nvSpPr>
          <p:spPr bwMode="auto">
            <a:xfrm>
              <a:off x="3049457" y="3336887"/>
              <a:ext cx="171317" cy="2978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5" name="Line 37"/>
            <p:cNvSpPr>
              <a:spLocks noChangeShapeType="1"/>
            </p:cNvSpPr>
            <p:nvPr/>
          </p:nvSpPr>
          <p:spPr bwMode="auto">
            <a:xfrm>
              <a:off x="2695401" y="3734605"/>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4" name="Line 36"/>
            <p:cNvSpPr>
              <a:spLocks noChangeShapeType="1"/>
            </p:cNvSpPr>
            <p:nvPr/>
          </p:nvSpPr>
          <p:spPr bwMode="auto">
            <a:xfrm flipH="1">
              <a:off x="2809613"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3" name="Text Box 35"/>
            <p:cNvSpPr txBox="1">
              <a:spLocks noChangeArrowheads="1"/>
            </p:cNvSpPr>
            <p:nvPr/>
          </p:nvSpPr>
          <p:spPr bwMode="auto">
            <a:xfrm>
              <a:off x="3947921" y="4376852"/>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62" name="Text Box 34"/>
            <p:cNvSpPr txBox="1">
              <a:spLocks noChangeArrowheads="1"/>
            </p:cNvSpPr>
            <p:nvPr/>
          </p:nvSpPr>
          <p:spPr bwMode="auto">
            <a:xfrm>
              <a:off x="4345757" y="4376852"/>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61" name="Text Box 33"/>
            <p:cNvSpPr txBox="1">
              <a:spLocks noChangeArrowheads="1"/>
            </p:cNvSpPr>
            <p:nvPr/>
          </p:nvSpPr>
          <p:spPr bwMode="auto">
            <a:xfrm>
              <a:off x="3660488" y="4376852"/>
              <a:ext cx="295998"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60" name="Text Box 32"/>
            <p:cNvSpPr txBox="1">
              <a:spLocks noChangeArrowheads="1"/>
            </p:cNvSpPr>
            <p:nvPr/>
          </p:nvSpPr>
          <p:spPr bwMode="auto">
            <a:xfrm>
              <a:off x="3143681" y="4354017"/>
              <a:ext cx="187497" cy="2416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59" name="Line 31"/>
            <p:cNvSpPr>
              <a:spLocks noChangeShapeType="1"/>
            </p:cNvSpPr>
            <p:nvPr/>
          </p:nvSpPr>
          <p:spPr bwMode="auto">
            <a:xfrm>
              <a:off x="3303577" y="4524331"/>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8" name="Text Box 30"/>
            <p:cNvSpPr txBox="1">
              <a:spLocks noChangeArrowheads="1"/>
            </p:cNvSpPr>
            <p:nvPr/>
          </p:nvSpPr>
          <p:spPr bwMode="auto">
            <a:xfrm>
              <a:off x="3286116" y="4989527"/>
              <a:ext cx="152959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e</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p-&gt;next=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557" name="Line 29"/>
            <p:cNvSpPr>
              <a:spLocks noChangeShapeType="1"/>
            </p:cNvSpPr>
            <p:nvPr/>
          </p:nvSpPr>
          <p:spPr bwMode="auto">
            <a:xfrm flipV="1">
              <a:off x="4530399"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6" name="Arc 28"/>
            <p:cNvSpPr>
              <a:spLocks/>
            </p:cNvSpPr>
            <p:nvPr/>
          </p:nvSpPr>
          <p:spPr bwMode="auto">
            <a:xfrm flipH="1">
              <a:off x="4272472" y="3782179"/>
              <a:ext cx="34549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5" name="Line 27"/>
            <p:cNvSpPr>
              <a:spLocks noChangeShapeType="1"/>
            </p:cNvSpPr>
            <p:nvPr/>
          </p:nvSpPr>
          <p:spPr bwMode="auto">
            <a:xfrm flipV="1">
              <a:off x="3822288"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4" name="Arc 26"/>
            <p:cNvSpPr>
              <a:spLocks/>
            </p:cNvSpPr>
            <p:nvPr/>
          </p:nvSpPr>
          <p:spPr bwMode="auto">
            <a:xfrm>
              <a:off x="3875565" y="3785033"/>
              <a:ext cx="28077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7" name="Text Box 126"/>
            <p:cNvSpPr txBox="1">
              <a:spLocks noChangeArrowheads="1"/>
            </p:cNvSpPr>
            <p:nvPr/>
          </p:nvSpPr>
          <p:spPr bwMode="auto">
            <a:xfrm>
              <a:off x="2143108" y="363220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170" name="圆角矩形 169"/>
            <p:cNvSpPr/>
            <p:nvPr/>
          </p:nvSpPr>
          <p:spPr>
            <a:xfrm>
              <a:off x="2143108" y="3143248"/>
              <a:ext cx="4071966" cy="2286016"/>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灯片编号占位符 89"/>
          <p:cNvSpPr>
            <a:spLocks noGrp="1"/>
          </p:cNvSpPr>
          <p:nvPr>
            <p:ph type="sldNum" sz="quarter" idx="12"/>
          </p:nvPr>
        </p:nvSpPr>
        <p:spPr/>
        <p:txBody>
          <a:bodyPr/>
          <a:lstStyle/>
          <a:p>
            <a:fld id="{7AF016A1-9F15-429F-9EFD-84004B73C732}" type="slidenum">
              <a:rPr lang="en-US" altLang="zh-CN" smtClean="0"/>
              <a:pPr/>
              <a:t>16</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5429288"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楷体" pitchFamily="49" charset="-122"/>
                <a:cs typeface="Consolas" pitchFamily="49" charset="0"/>
              </a:rPr>
              <a:t>删除结点操作</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删除</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链表中</a:t>
            </a:r>
            <a:r>
              <a:rPr lang="zh-CN" altLang="en-US" sz="2000">
                <a:solidFill>
                  <a:srgbClr val="0000FF"/>
                </a:solidFill>
                <a:latin typeface="Consolas" pitchFamily="49" charset="0"/>
                <a:ea typeface="仿宋" pitchFamily="49" charset="-122"/>
                <a:cs typeface="Consolas" pitchFamily="49" charset="0"/>
              </a:rPr>
              <a:t>的</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结点</a:t>
            </a:r>
            <a:r>
              <a:rPr lang="zh-CN" altLang="en-US" sz="2000">
                <a:solidFill>
                  <a:srgbClr val="0000FF"/>
                </a:solidFill>
                <a:latin typeface="Consolas" pitchFamily="49" charset="0"/>
                <a:ea typeface="仿宋" pitchFamily="49" charset="-122"/>
                <a:cs typeface="Consolas" pitchFamily="49" charset="0"/>
              </a:rPr>
              <a:t>。</a:t>
            </a:r>
          </a:p>
        </p:txBody>
      </p:sp>
      <p:sp>
        <p:nvSpPr>
          <p:cNvPr id="58403"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4000" name="Rectangle 9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9" name="组合 138"/>
          <p:cNvGrpSpPr/>
          <p:nvPr/>
        </p:nvGrpSpPr>
        <p:grpSpPr>
          <a:xfrm>
            <a:off x="1357290" y="1000108"/>
            <a:ext cx="5143536" cy="1357322"/>
            <a:chOff x="1357290" y="1000108"/>
            <a:chExt cx="5143536" cy="1357322"/>
          </a:xfrm>
        </p:grpSpPr>
        <p:sp>
          <p:nvSpPr>
            <p:cNvPr id="123998" name="Rectangle 94"/>
            <p:cNvSpPr>
              <a:spLocks noChangeArrowheads="1"/>
            </p:cNvSpPr>
            <p:nvPr/>
          </p:nvSpPr>
          <p:spPr bwMode="auto">
            <a:xfrm>
              <a:off x="2534293"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7" name="Rectangle 93"/>
            <p:cNvSpPr>
              <a:spLocks noChangeArrowheads="1"/>
            </p:cNvSpPr>
            <p:nvPr/>
          </p:nvSpPr>
          <p:spPr bwMode="auto">
            <a:xfrm>
              <a:off x="290878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6" name="Rectangle 92"/>
            <p:cNvSpPr>
              <a:spLocks noChangeArrowheads="1"/>
            </p:cNvSpPr>
            <p:nvPr/>
          </p:nvSpPr>
          <p:spPr bwMode="auto">
            <a:xfrm>
              <a:off x="224792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5" name="Rectangle 91"/>
            <p:cNvSpPr>
              <a:spLocks noChangeArrowheads="1"/>
            </p:cNvSpPr>
            <p:nvPr/>
          </p:nvSpPr>
          <p:spPr bwMode="auto">
            <a:xfrm>
              <a:off x="4961119"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4" name="Rectangle 90"/>
            <p:cNvSpPr>
              <a:spLocks noChangeArrowheads="1"/>
            </p:cNvSpPr>
            <p:nvPr/>
          </p:nvSpPr>
          <p:spPr bwMode="auto">
            <a:xfrm>
              <a:off x="5344786"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3" name="Rectangle 89"/>
            <p:cNvSpPr>
              <a:spLocks noChangeArrowheads="1"/>
            </p:cNvSpPr>
            <p:nvPr/>
          </p:nvSpPr>
          <p:spPr bwMode="auto">
            <a:xfrm>
              <a:off x="4702282"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2" name="Rectangle 88"/>
            <p:cNvSpPr>
              <a:spLocks noChangeArrowheads="1"/>
            </p:cNvSpPr>
            <p:nvPr/>
          </p:nvSpPr>
          <p:spPr bwMode="auto">
            <a:xfrm>
              <a:off x="6024921" y="1510326"/>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91" name="Rectangle 87"/>
            <p:cNvSpPr>
              <a:spLocks noChangeArrowheads="1"/>
            </p:cNvSpPr>
            <p:nvPr/>
          </p:nvSpPr>
          <p:spPr bwMode="auto">
            <a:xfrm>
              <a:off x="1500780" y="1714541"/>
              <a:ext cx="443327"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0" name="Rectangle 86"/>
            <p:cNvSpPr>
              <a:spLocks noChangeArrowheads="1"/>
            </p:cNvSpPr>
            <p:nvPr/>
          </p:nvSpPr>
          <p:spPr bwMode="auto">
            <a:xfrm>
              <a:off x="1597156" y="1535110"/>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89" name="Line 85"/>
            <p:cNvSpPr>
              <a:spLocks noChangeShapeType="1"/>
            </p:cNvSpPr>
            <p:nvPr/>
          </p:nvSpPr>
          <p:spPr bwMode="auto">
            <a:xfrm>
              <a:off x="1901886" y="15855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8" name="Line 84"/>
            <p:cNvSpPr>
              <a:spLocks noChangeShapeType="1"/>
            </p:cNvSpPr>
            <p:nvPr/>
          </p:nvSpPr>
          <p:spPr bwMode="auto">
            <a:xfrm flipH="1">
              <a:off x="1908311" y="168565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7" name="Rectangle 83"/>
            <p:cNvSpPr>
              <a:spLocks noChangeArrowheads="1"/>
            </p:cNvSpPr>
            <p:nvPr/>
          </p:nvSpPr>
          <p:spPr bwMode="auto">
            <a:xfrm>
              <a:off x="3747706"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6" name="Rectangle 82"/>
            <p:cNvSpPr>
              <a:spLocks noChangeArrowheads="1"/>
            </p:cNvSpPr>
            <p:nvPr/>
          </p:nvSpPr>
          <p:spPr bwMode="auto">
            <a:xfrm>
              <a:off x="4130454" y="1500228"/>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5" name="Rectangle 81"/>
            <p:cNvSpPr>
              <a:spLocks noChangeArrowheads="1"/>
            </p:cNvSpPr>
            <p:nvPr/>
          </p:nvSpPr>
          <p:spPr bwMode="auto">
            <a:xfrm>
              <a:off x="3488869"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3" name="Rectangle 79"/>
            <p:cNvSpPr>
              <a:spLocks noChangeArrowheads="1"/>
            </p:cNvSpPr>
            <p:nvPr/>
          </p:nvSpPr>
          <p:spPr bwMode="auto">
            <a:xfrm>
              <a:off x="3369547" y="1930746"/>
              <a:ext cx="1222592"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）删除前</a:t>
              </a:r>
            </a:p>
          </p:txBody>
        </p:sp>
        <p:sp>
          <p:nvSpPr>
            <p:cNvPr id="123982" name="Line 78"/>
            <p:cNvSpPr>
              <a:spLocks noChangeShapeType="1"/>
            </p:cNvSpPr>
            <p:nvPr/>
          </p:nvSpPr>
          <p:spPr bwMode="auto">
            <a:xfrm>
              <a:off x="3027184" y="159110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1" name="Line 77"/>
            <p:cNvSpPr>
              <a:spLocks noChangeShapeType="1"/>
            </p:cNvSpPr>
            <p:nvPr/>
          </p:nvSpPr>
          <p:spPr bwMode="auto">
            <a:xfrm flipH="1">
              <a:off x="3195153" y="1690243"/>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0" name="Line 76"/>
            <p:cNvSpPr>
              <a:spLocks noChangeShapeType="1"/>
            </p:cNvSpPr>
            <p:nvPr/>
          </p:nvSpPr>
          <p:spPr bwMode="auto">
            <a:xfrm>
              <a:off x="4241516" y="1603038"/>
              <a:ext cx="452506"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9" name="Line 75"/>
            <p:cNvSpPr>
              <a:spLocks noChangeShapeType="1"/>
            </p:cNvSpPr>
            <p:nvPr/>
          </p:nvSpPr>
          <p:spPr bwMode="auto">
            <a:xfrm flipH="1">
              <a:off x="4424170" y="1702177"/>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8" name="Line 74"/>
            <p:cNvSpPr>
              <a:spLocks noChangeShapeType="1"/>
            </p:cNvSpPr>
            <p:nvPr/>
          </p:nvSpPr>
          <p:spPr bwMode="auto">
            <a:xfrm>
              <a:off x="5485219" y="16094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7" name="Line 73"/>
            <p:cNvSpPr>
              <a:spLocks noChangeShapeType="1"/>
            </p:cNvSpPr>
            <p:nvPr/>
          </p:nvSpPr>
          <p:spPr bwMode="auto">
            <a:xfrm flipH="1">
              <a:off x="5635748" y="16929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6" name="Rectangle 72"/>
            <p:cNvSpPr>
              <a:spLocks noChangeArrowheads="1"/>
            </p:cNvSpPr>
            <p:nvPr/>
          </p:nvSpPr>
          <p:spPr bwMode="auto">
            <a:xfrm>
              <a:off x="3414522" y="1071546"/>
              <a:ext cx="202847"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08" name="Arc 4"/>
            <p:cNvSpPr>
              <a:spLocks/>
            </p:cNvSpPr>
            <p:nvPr/>
          </p:nvSpPr>
          <p:spPr bwMode="auto">
            <a:xfrm>
              <a:off x="3628384" y="1214746"/>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7" name="圆角矩形 136"/>
            <p:cNvSpPr/>
            <p:nvPr/>
          </p:nvSpPr>
          <p:spPr>
            <a:xfrm>
              <a:off x="1357290" y="1000108"/>
              <a:ext cx="5143536" cy="1357322"/>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1357290" y="2643182"/>
            <a:ext cx="5143536" cy="1643074"/>
            <a:chOff x="1357290" y="2643182"/>
            <a:chExt cx="5143536" cy="1643074"/>
          </a:xfrm>
        </p:grpSpPr>
        <p:sp>
          <p:nvSpPr>
            <p:cNvPr id="123975" name="Rectangle 71"/>
            <p:cNvSpPr>
              <a:spLocks noChangeArrowheads="1"/>
            </p:cNvSpPr>
            <p:nvPr/>
          </p:nvSpPr>
          <p:spPr bwMode="auto">
            <a:xfrm>
              <a:off x="2547143"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4" name="Rectangle 70"/>
            <p:cNvSpPr>
              <a:spLocks noChangeArrowheads="1"/>
            </p:cNvSpPr>
            <p:nvPr/>
          </p:nvSpPr>
          <p:spPr bwMode="auto">
            <a:xfrm>
              <a:off x="292163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3" name="Rectangle 69"/>
            <p:cNvSpPr>
              <a:spLocks noChangeArrowheads="1"/>
            </p:cNvSpPr>
            <p:nvPr/>
          </p:nvSpPr>
          <p:spPr bwMode="auto">
            <a:xfrm>
              <a:off x="226077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2" name="Rectangle 68"/>
            <p:cNvSpPr>
              <a:spLocks noChangeArrowheads="1"/>
            </p:cNvSpPr>
            <p:nvPr/>
          </p:nvSpPr>
          <p:spPr bwMode="auto">
            <a:xfrm>
              <a:off x="4973970"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1" name="Rectangle 67"/>
            <p:cNvSpPr>
              <a:spLocks noChangeArrowheads="1"/>
            </p:cNvSpPr>
            <p:nvPr/>
          </p:nvSpPr>
          <p:spPr bwMode="auto">
            <a:xfrm>
              <a:off x="5357636"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0" name="Rectangle 66"/>
            <p:cNvSpPr>
              <a:spLocks noChangeArrowheads="1"/>
            </p:cNvSpPr>
            <p:nvPr/>
          </p:nvSpPr>
          <p:spPr bwMode="auto">
            <a:xfrm>
              <a:off x="4715132" y="3072782"/>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9" name="Rectangle 65"/>
            <p:cNvSpPr>
              <a:spLocks noChangeArrowheads="1"/>
            </p:cNvSpPr>
            <p:nvPr/>
          </p:nvSpPr>
          <p:spPr bwMode="auto">
            <a:xfrm>
              <a:off x="6037771" y="3099403"/>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68" name="Rectangle 64"/>
            <p:cNvSpPr>
              <a:spLocks noChangeArrowheads="1"/>
            </p:cNvSpPr>
            <p:nvPr/>
          </p:nvSpPr>
          <p:spPr bwMode="auto">
            <a:xfrm>
              <a:off x="2078115" y="2643182"/>
              <a:ext cx="182655" cy="2340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7" name="Rectangle 63"/>
            <p:cNvSpPr>
              <a:spLocks noChangeArrowheads="1"/>
            </p:cNvSpPr>
            <p:nvPr/>
          </p:nvSpPr>
          <p:spPr bwMode="auto">
            <a:xfrm>
              <a:off x="1585223" y="3107664"/>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66" name="Line 62"/>
            <p:cNvSpPr>
              <a:spLocks noChangeShapeType="1"/>
            </p:cNvSpPr>
            <p:nvPr/>
          </p:nvSpPr>
          <p:spPr bwMode="auto">
            <a:xfrm>
              <a:off x="1914736" y="3158151"/>
              <a:ext cx="348788"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5" name="Line 61"/>
            <p:cNvSpPr>
              <a:spLocks noChangeShapeType="1"/>
            </p:cNvSpPr>
            <p:nvPr/>
          </p:nvSpPr>
          <p:spPr bwMode="auto">
            <a:xfrm flipH="1">
              <a:off x="1929422" y="3258208"/>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4" name="Rectangle 60"/>
            <p:cNvSpPr>
              <a:spLocks noChangeArrowheads="1"/>
            </p:cNvSpPr>
            <p:nvPr/>
          </p:nvSpPr>
          <p:spPr bwMode="auto">
            <a:xfrm>
              <a:off x="3760556"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3" name="Rectangle 59"/>
            <p:cNvSpPr>
              <a:spLocks noChangeArrowheads="1"/>
            </p:cNvSpPr>
            <p:nvPr/>
          </p:nvSpPr>
          <p:spPr bwMode="auto">
            <a:xfrm>
              <a:off x="4143305" y="3072782"/>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2" name="Rectangle 58"/>
            <p:cNvSpPr>
              <a:spLocks noChangeArrowheads="1"/>
            </p:cNvSpPr>
            <p:nvPr/>
          </p:nvSpPr>
          <p:spPr bwMode="auto">
            <a:xfrm>
              <a:off x="3501719"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1" name="Rectangle 57"/>
            <p:cNvSpPr>
              <a:spLocks noChangeArrowheads="1"/>
            </p:cNvSpPr>
            <p:nvPr/>
          </p:nvSpPr>
          <p:spPr bwMode="auto">
            <a:xfrm>
              <a:off x="3000566" y="3645582"/>
              <a:ext cx="1184960"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0" name="Rectangle 56"/>
            <p:cNvSpPr>
              <a:spLocks noChangeArrowheads="1"/>
            </p:cNvSpPr>
            <p:nvPr/>
          </p:nvSpPr>
          <p:spPr bwMode="auto">
            <a:xfrm>
              <a:off x="2500298" y="3862487"/>
              <a:ext cx="3500462" cy="2808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p-&gt;next-&gt;prior=p-&gt;prior</a:t>
              </a:r>
            </a:p>
          </p:txBody>
        </p:sp>
        <p:sp>
          <p:nvSpPr>
            <p:cNvPr id="123959" name="Line 55"/>
            <p:cNvSpPr>
              <a:spLocks noChangeShapeType="1"/>
            </p:cNvSpPr>
            <p:nvPr/>
          </p:nvSpPr>
          <p:spPr bwMode="auto">
            <a:xfrm>
              <a:off x="3040035" y="3163659"/>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8" name="Line 54"/>
            <p:cNvSpPr>
              <a:spLocks noChangeShapeType="1"/>
            </p:cNvSpPr>
            <p:nvPr/>
          </p:nvSpPr>
          <p:spPr bwMode="auto">
            <a:xfrm flipH="1">
              <a:off x="3208003" y="326371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7" name="Line 53"/>
            <p:cNvSpPr>
              <a:spLocks noChangeShapeType="1"/>
            </p:cNvSpPr>
            <p:nvPr/>
          </p:nvSpPr>
          <p:spPr bwMode="auto">
            <a:xfrm>
              <a:off x="4254366" y="317467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6" name="Line 52"/>
            <p:cNvSpPr>
              <a:spLocks noChangeShapeType="1"/>
            </p:cNvSpPr>
            <p:nvPr/>
          </p:nvSpPr>
          <p:spPr bwMode="auto">
            <a:xfrm>
              <a:off x="5473286" y="316549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5" name="Line 51"/>
            <p:cNvSpPr>
              <a:spLocks noChangeShapeType="1"/>
            </p:cNvSpPr>
            <p:nvPr/>
          </p:nvSpPr>
          <p:spPr bwMode="auto">
            <a:xfrm flipH="1">
              <a:off x="5648598" y="3265551"/>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4" name="Rectangle 50"/>
            <p:cNvSpPr>
              <a:spLocks noChangeArrowheads="1"/>
            </p:cNvSpPr>
            <p:nvPr/>
          </p:nvSpPr>
          <p:spPr bwMode="auto">
            <a:xfrm>
              <a:off x="3441140" y="2644100"/>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53" name="Line 49"/>
            <p:cNvSpPr>
              <a:spLocks noChangeShapeType="1"/>
            </p:cNvSpPr>
            <p:nvPr/>
          </p:nvSpPr>
          <p:spPr bwMode="auto">
            <a:xfrm>
              <a:off x="4873923" y="3215982"/>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2" name="Line 48"/>
            <p:cNvSpPr>
              <a:spLocks noChangeShapeType="1"/>
            </p:cNvSpPr>
            <p:nvPr/>
          </p:nvSpPr>
          <p:spPr bwMode="auto">
            <a:xfrm>
              <a:off x="3054720" y="3612068"/>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1" name="Line 47"/>
            <p:cNvSpPr>
              <a:spLocks noChangeShapeType="1"/>
            </p:cNvSpPr>
            <p:nvPr/>
          </p:nvSpPr>
          <p:spPr bwMode="auto">
            <a:xfrm flipV="1">
              <a:off x="3054720" y="3359182"/>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7" name="Arc 3"/>
            <p:cNvSpPr>
              <a:spLocks/>
            </p:cNvSpPr>
            <p:nvPr/>
          </p:nvSpPr>
          <p:spPr bwMode="auto">
            <a:xfrm>
              <a:off x="3628384" y="2779039"/>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8" name="圆角矩形 137"/>
            <p:cNvSpPr/>
            <p:nvPr/>
          </p:nvSpPr>
          <p:spPr>
            <a:xfrm>
              <a:off x="1357290" y="2643182"/>
              <a:ext cx="5143536" cy="1643074"/>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2" name="组合 141"/>
          <p:cNvGrpSpPr/>
          <p:nvPr/>
        </p:nvGrpSpPr>
        <p:grpSpPr>
          <a:xfrm>
            <a:off x="1357290" y="4500570"/>
            <a:ext cx="5143536" cy="1714512"/>
            <a:chOff x="1357290" y="4500570"/>
            <a:chExt cx="5143536" cy="1714512"/>
          </a:xfrm>
        </p:grpSpPr>
        <p:sp>
          <p:nvSpPr>
            <p:cNvPr id="123950" name="Rectangle 46"/>
            <p:cNvSpPr>
              <a:spLocks noChangeArrowheads="1"/>
            </p:cNvSpPr>
            <p:nvPr/>
          </p:nvSpPr>
          <p:spPr bwMode="auto">
            <a:xfrm>
              <a:off x="2528785"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9" name="Rectangle 45"/>
            <p:cNvSpPr>
              <a:spLocks noChangeArrowheads="1"/>
            </p:cNvSpPr>
            <p:nvPr/>
          </p:nvSpPr>
          <p:spPr bwMode="auto">
            <a:xfrm>
              <a:off x="2903273"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8" name="Rectangle 44"/>
            <p:cNvSpPr>
              <a:spLocks noChangeArrowheads="1"/>
            </p:cNvSpPr>
            <p:nvPr/>
          </p:nvSpPr>
          <p:spPr bwMode="auto">
            <a:xfrm>
              <a:off x="2241495"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7" name="Rectangle 43"/>
            <p:cNvSpPr>
              <a:spLocks noChangeArrowheads="1"/>
            </p:cNvSpPr>
            <p:nvPr/>
          </p:nvSpPr>
          <p:spPr bwMode="auto">
            <a:xfrm>
              <a:off x="4955612"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6" name="Rectangle 42"/>
            <p:cNvSpPr>
              <a:spLocks noChangeArrowheads="1"/>
            </p:cNvSpPr>
            <p:nvPr/>
          </p:nvSpPr>
          <p:spPr bwMode="auto">
            <a:xfrm>
              <a:off x="5338361"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5" name="Rectangle 41"/>
            <p:cNvSpPr>
              <a:spLocks noChangeArrowheads="1"/>
            </p:cNvSpPr>
            <p:nvPr/>
          </p:nvSpPr>
          <p:spPr bwMode="auto">
            <a:xfrm>
              <a:off x="4696775"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4" name="Rectangle 40"/>
            <p:cNvSpPr>
              <a:spLocks noChangeArrowheads="1"/>
            </p:cNvSpPr>
            <p:nvPr/>
          </p:nvSpPr>
          <p:spPr bwMode="auto">
            <a:xfrm>
              <a:off x="6019414"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43" name="Rectangle 39"/>
            <p:cNvSpPr>
              <a:spLocks noChangeArrowheads="1"/>
            </p:cNvSpPr>
            <p:nvPr/>
          </p:nvSpPr>
          <p:spPr bwMode="auto">
            <a:xfrm>
              <a:off x="1495273" y="5070130"/>
              <a:ext cx="443327"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2" name="Rectangle 38"/>
            <p:cNvSpPr>
              <a:spLocks noChangeArrowheads="1"/>
            </p:cNvSpPr>
            <p:nvPr/>
          </p:nvSpPr>
          <p:spPr bwMode="auto">
            <a:xfrm>
              <a:off x="1583388"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mj-ea"/>
                  <a:ea typeface="+mj-ea"/>
                  <a:cs typeface="Consolas" pitchFamily="49" charset="0"/>
                </a:rPr>
                <a:t>…</a:t>
              </a:r>
            </a:p>
          </p:txBody>
        </p:sp>
        <p:sp>
          <p:nvSpPr>
            <p:cNvPr id="123941" name="Line 37"/>
            <p:cNvSpPr>
              <a:spLocks noChangeShapeType="1"/>
            </p:cNvSpPr>
            <p:nvPr/>
          </p:nvSpPr>
          <p:spPr bwMode="auto">
            <a:xfrm>
              <a:off x="1896379" y="51554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0" name="Line 36"/>
            <p:cNvSpPr>
              <a:spLocks noChangeShapeType="1"/>
            </p:cNvSpPr>
            <p:nvPr/>
          </p:nvSpPr>
          <p:spPr bwMode="auto">
            <a:xfrm flipH="1">
              <a:off x="1911982" y="5255556"/>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9" name="Rectangle 35"/>
            <p:cNvSpPr>
              <a:spLocks noChangeArrowheads="1"/>
            </p:cNvSpPr>
            <p:nvPr/>
          </p:nvSpPr>
          <p:spPr bwMode="auto">
            <a:xfrm>
              <a:off x="3743117"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8" name="Rectangle 34"/>
            <p:cNvSpPr>
              <a:spLocks noChangeArrowheads="1"/>
            </p:cNvSpPr>
            <p:nvPr/>
          </p:nvSpPr>
          <p:spPr bwMode="auto">
            <a:xfrm>
              <a:off x="4124947" y="5070130"/>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7" name="Rectangle 33"/>
            <p:cNvSpPr>
              <a:spLocks noChangeArrowheads="1"/>
            </p:cNvSpPr>
            <p:nvPr/>
          </p:nvSpPr>
          <p:spPr bwMode="auto">
            <a:xfrm>
              <a:off x="3483362"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6" name="Rectangle 32"/>
            <p:cNvSpPr>
              <a:spLocks noChangeArrowheads="1"/>
            </p:cNvSpPr>
            <p:nvPr/>
          </p:nvSpPr>
          <p:spPr bwMode="auto">
            <a:xfrm>
              <a:off x="2982209" y="5642012"/>
              <a:ext cx="1184960"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5" name="Rectangle 31"/>
            <p:cNvSpPr>
              <a:spLocks noChangeArrowheads="1"/>
            </p:cNvSpPr>
            <p:nvPr/>
          </p:nvSpPr>
          <p:spPr bwMode="auto">
            <a:xfrm>
              <a:off x="2500298" y="5793959"/>
              <a:ext cx="3157608" cy="278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p-&gt;prior-&gt;next=p-&gt;next</a:t>
              </a:r>
            </a:p>
          </p:txBody>
        </p:sp>
        <p:sp>
          <p:nvSpPr>
            <p:cNvPr id="123934" name="Line 30"/>
            <p:cNvSpPr>
              <a:spLocks noChangeShapeType="1"/>
            </p:cNvSpPr>
            <p:nvPr/>
          </p:nvSpPr>
          <p:spPr bwMode="auto">
            <a:xfrm flipH="1">
              <a:off x="3189646" y="52610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3" name="Line 29"/>
            <p:cNvSpPr>
              <a:spLocks noChangeShapeType="1"/>
            </p:cNvSpPr>
            <p:nvPr/>
          </p:nvSpPr>
          <p:spPr bwMode="auto">
            <a:xfrm>
              <a:off x="4236009" y="5172023"/>
              <a:ext cx="453424"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2" name="Line 28"/>
            <p:cNvSpPr>
              <a:spLocks noChangeShapeType="1"/>
            </p:cNvSpPr>
            <p:nvPr/>
          </p:nvSpPr>
          <p:spPr bwMode="auto">
            <a:xfrm>
              <a:off x="5487972" y="5170187"/>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1" name="Line 27"/>
            <p:cNvSpPr>
              <a:spLocks noChangeShapeType="1"/>
            </p:cNvSpPr>
            <p:nvPr/>
          </p:nvSpPr>
          <p:spPr bwMode="auto">
            <a:xfrm flipH="1">
              <a:off x="5630241" y="52628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0" name="Rectangle 26"/>
            <p:cNvSpPr>
              <a:spLocks noChangeArrowheads="1"/>
            </p:cNvSpPr>
            <p:nvPr/>
          </p:nvSpPr>
          <p:spPr bwMode="auto">
            <a:xfrm>
              <a:off x="3439304" y="4641448"/>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3929" name="Line 25"/>
            <p:cNvSpPr>
              <a:spLocks noChangeShapeType="1"/>
            </p:cNvSpPr>
            <p:nvPr/>
          </p:nvSpPr>
          <p:spPr bwMode="auto">
            <a:xfrm>
              <a:off x="4854647" y="5213330"/>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8" name="Line 24"/>
            <p:cNvSpPr>
              <a:spLocks noChangeShapeType="1"/>
            </p:cNvSpPr>
            <p:nvPr/>
          </p:nvSpPr>
          <p:spPr bwMode="auto">
            <a:xfrm>
              <a:off x="3037281" y="5613434"/>
              <a:ext cx="1817367"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7" name="Line 23"/>
            <p:cNvSpPr>
              <a:spLocks noChangeShapeType="1"/>
            </p:cNvSpPr>
            <p:nvPr/>
          </p:nvSpPr>
          <p:spPr bwMode="auto">
            <a:xfrm flipV="1">
              <a:off x="3037281" y="5356530"/>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6" name="Line 22"/>
            <p:cNvSpPr>
              <a:spLocks noChangeShapeType="1"/>
            </p:cNvSpPr>
            <p:nvPr/>
          </p:nvSpPr>
          <p:spPr bwMode="auto">
            <a:xfrm flipV="1">
              <a:off x="3054720" y="4640530"/>
              <a:ext cx="0" cy="5728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5" name="Line 21"/>
            <p:cNvSpPr>
              <a:spLocks noChangeShapeType="1"/>
            </p:cNvSpPr>
            <p:nvPr/>
          </p:nvSpPr>
          <p:spPr bwMode="auto">
            <a:xfrm>
              <a:off x="3054720" y="4640530"/>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4" name="Line 20"/>
            <p:cNvSpPr>
              <a:spLocks noChangeShapeType="1"/>
            </p:cNvSpPr>
            <p:nvPr/>
          </p:nvSpPr>
          <p:spPr bwMode="auto">
            <a:xfrm>
              <a:off x="4873923" y="4640530"/>
              <a:ext cx="0" cy="4296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6" name="Arc 2"/>
            <p:cNvSpPr>
              <a:spLocks/>
            </p:cNvSpPr>
            <p:nvPr/>
          </p:nvSpPr>
          <p:spPr bwMode="auto">
            <a:xfrm>
              <a:off x="3643070" y="4783730"/>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1" name="圆角矩形 140"/>
            <p:cNvSpPr/>
            <p:nvPr/>
          </p:nvSpPr>
          <p:spPr>
            <a:xfrm>
              <a:off x="1357290" y="4500570"/>
              <a:ext cx="5143536" cy="171451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灯片编号占位符 91"/>
          <p:cNvSpPr>
            <a:spLocks noGrp="1"/>
          </p:cNvSpPr>
          <p:nvPr>
            <p:ph type="sldNum" sz="quarter" idx="12"/>
          </p:nvPr>
        </p:nvSpPr>
        <p:spPr/>
        <p:txBody>
          <a:bodyPr/>
          <a:lstStyle/>
          <a:p>
            <a:fld id="{7AF016A1-9F15-429F-9EFD-84004B73C732}" type="slidenum">
              <a:rPr lang="en-US" altLang="zh-CN" smtClean="0"/>
              <a:pPr/>
              <a:t>17</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000108"/>
            <a:ext cx="8358246" cy="2961773"/>
          </a:xfrm>
          <a:prstGeom prst="rect">
            <a:avLst/>
          </a:prstGeom>
          <a:gradFill flip="none"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8100000" scaled="1"/>
            <a:tileRect/>
          </a:gra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lnSpc>
                <a:spcPct val="150000"/>
              </a:lnSpc>
            </a:pPr>
            <a:r>
              <a:rPr lang="zh-CN" altLang="en-US" dirty="0">
                <a:solidFill>
                  <a:srgbClr val="FF0000"/>
                </a:solidFill>
                <a:latin typeface="黑体" pitchFamily="49" charset="-122"/>
                <a:ea typeface="黑体" pitchFamily="49" charset="-122"/>
              </a:rPr>
              <a:t>思考题</a:t>
            </a:r>
            <a:endParaRPr lang="en-US" altLang="zh-CN" dirty="0">
              <a:solidFill>
                <a:srgbClr val="FF0000"/>
              </a:solidFill>
              <a:latin typeface="黑体" pitchFamily="49" charset="-122"/>
              <a:ea typeface="黑体" pitchFamily="49" charset="-122"/>
            </a:endParaRPr>
          </a:p>
          <a:p>
            <a:pPr algn="l">
              <a:lnSpc>
                <a:spcPct val="150000"/>
              </a:lnSpc>
            </a:pPr>
            <a:r>
              <a:rPr lang="zh-CN" altLang="en-US" sz="2200" dirty="0">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一个带头结点的双链表</a:t>
            </a:r>
            <a:r>
              <a:rPr lang="en-US" altLang="zh-CN" sz="2200" dirty="0">
                <a:solidFill>
                  <a:srgbClr val="0000FF"/>
                </a:solidFill>
                <a:latin typeface="Consolas" pitchFamily="49" charset="0"/>
                <a:ea typeface="楷体" pitchFamily="49" charset="-122"/>
                <a:cs typeface="Consolas" pitchFamily="49" charset="0"/>
              </a:rPr>
              <a:t>L</a:t>
            </a:r>
            <a:r>
              <a:rPr lang="zh-CN" altLang="en-US" sz="2200" dirty="0">
                <a:solidFill>
                  <a:srgbClr val="0000FF"/>
                </a:solidFill>
                <a:latin typeface="Consolas" pitchFamily="49" charset="0"/>
                <a:ea typeface="楷体" pitchFamily="49" charset="-122"/>
                <a:cs typeface="Consolas" pitchFamily="49" charset="0"/>
              </a:rPr>
              <a:t>（结点个数大于</a:t>
            </a:r>
            <a:r>
              <a:rPr lang="en-US" altLang="zh-CN" sz="2200" dirty="0">
                <a:solidFill>
                  <a:srgbClr val="0000FF"/>
                </a:solidFill>
                <a:latin typeface="Consolas" pitchFamily="49" charset="0"/>
                <a:ea typeface="楷体" pitchFamily="49" charset="-122"/>
                <a:cs typeface="Consolas" pitchFamily="49" charset="0"/>
              </a:rPr>
              <a:t>2</a:t>
            </a:r>
            <a:r>
              <a:rPr lang="zh-CN" altLang="en-US" sz="2200" dirty="0">
                <a:solidFill>
                  <a:srgbClr val="0000FF"/>
                </a:solidFill>
                <a:latin typeface="Consolas" pitchFamily="49" charset="0"/>
                <a:ea typeface="楷体" pitchFamily="49" charset="-122"/>
                <a:cs typeface="Consolas" pitchFamily="49" charset="0"/>
              </a:rPr>
              <a:t>），插入一个非尾结点的结点，需要修改</a:t>
            </a:r>
            <a:r>
              <a:rPr lang="zh-CN" altLang="en-US" sz="2200" u="sng"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个指针域，删除一个非尾结点的结点，需要修改</a:t>
            </a:r>
            <a:r>
              <a:rPr lang="zh-CN" altLang="en-US" sz="2200" u="sng" dirty="0">
                <a:solidFill>
                  <a:srgbClr val="0000FF"/>
                </a:solidFill>
                <a:latin typeface="Consolas" pitchFamily="49" charset="0"/>
                <a:ea typeface="楷体" pitchFamily="49" charset="-122"/>
                <a:cs typeface="Consolas" pitchFamily="49" charset="0"/>
              </a:rPr>
              <a:t>     </a:t>
            </a:r>
            <a:r>
              <a:rPr lang="zh-CN" altLang="en-US" sz="2200" dirty="0">
                <a:solidFill>
                  <a:srgbClr val="0000FF"/>
                </a:solidFill>
                <a:latin typeface="Consolas" pitchFamily="49" charset="0"/>
                <a:ea typeface="楷体" pitchFamily="49" charset="-122"/>
                <a:cs typeface="Consolas" pitchFamily="49" charset="0"/>
              </a:rPr>
              <a:t>个指针域。</a:t>
            </a:r>
            <a:endParaRPr lang="en-US" altLang="zh-CN" sz="2200" dirty="0">
              <a:solidFill>
                <a:srgbClr val="0000FF"/>
              </a:solidFill>
              <a:latin typeface="Consolas" pitchFamily="49" charset="0"/>
              <a:ea typeface="楷体" pitchFamily="49" charset="-122"/>
              <a:cs typeface="Consolas" pitchFamily="49" charset="0"/>
            </a:endParaRPr>
          </a:p>
          <a:p>
            <a:pPr algn="l">
              <a:lnSpc>
                <a:spcPct val="150000"/>
              </a:lnSpc>
            </a:pPr>
            <a:r>
              <a:rPr lang="en-US" altLang="zh-CN" sz="2200" dirty="0">
                <a:solidFill>
                  <a:srgbClr val="0000FF"/>
                </a:solidFill>
                <a:latin typeface="Consolas" pitchFamily="49" charset="0"/>
                <a:ea typeface="楷体" pitchFamily="49" charset="-122"/>
                <a:cs typeface="Consolas" pitchFamily="49" charset="0"/>
              </a:rPr>
              <a:t>      </a:t>
            </a:r>
            <a:endParaRPr lang="zh-CN" altLang="en-US" sz="2200" dirty="0">
              <a:solidFill>
                <a:srgbClr val="0000FF"/>
              </a:solidFill>
              <a:latin typeface="Consolas" pitchFamily="49" charset="0"/>
              <a:ea typeface="楷体" pitchFamily="49" charset="-122"/>
              <a:cs typeface="Consolas" pitchFamily="49" charset="0"/>
            </a:endParaRP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18</a:t>
            </a:fld>
            <a:r>
              <a:rPr lang="en-US" altLang="zh-CN"/>
              <a:t>/17</a:t>
            </a:r>
          </a:p>
        </p:txBody>
      </p:sp>
    </p:spTree>
    <p:extLst>
      <p:ext uri="{BB962C8B-B14F-4D97-AF65-F5344CB8AC3E}">
        <p14:creationId xmlns:p14="http://schemas.microsoft.com/office/powerpoint/2010/main" val="414137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9289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整体建立</a:t>
            </a:r>
            <a:r>
              <a:rPr lang="zh-CN" altLang="en-US" sz="2200">
                <a:latin typeface="Consolas" pitchFamily="49" charset="0"/>
                <a:ea typeface="微软雅黑" pitchFamily="34" charset="-122"/>
                <a:cs typeface="Consolas" pitchFamily="49" charset="0"/>
              </a:rPr>
              <a:t>双</a:t>
            </a:r>
            <a:r>
              <a:rPr lang="zh-CN" altLang="zh-CN" sz="2200">
                <a:latin typeface="Consolas" pitchFamily="49" charset="0"/>
                <a:ea typeface="微软雅黑" pitchFamily="34" charset="-122"/>
                <a:cs typeface="Consolas" pitchFamily="49" charset="0"/>
              </a:rPr>
              <a:t>链表</a:t>
            </a:r>
          </a:p>
        </p:txBody>
      </p:sp>
      <p:sp>
        <p:nvSpPr>
          <p:cNvPr id="4" name="TextBox 3"/>
          <p:cNvSpPr txBox="1"/>
          <p:nvPr/>
        </p:nvSpPr>
        <p:spPr>
          <a:xfrm>
            <a:off x="642910" y="1428736"/>
            <a:ext cx="6929486" cy="11601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ct val="150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通过一个含有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个元素的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数组来建立</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zh-CN" sz="2000">
                <a:solidFill>
                  <a:srgbClr val="0000FF"/>
                </a:solidFill>
                <a:latin typeface="Consolas" pitchFamily="49" charset="0"/>
                <a:ea typeface="仿宋" pitchFamily="49" charset="-122"/>
                <a:cs typeface="Consolas" pitchFamily="49" charset="0"/>
              </a:rPr>
              <a:t>建立</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链表的常用方法有两种</a:t>
            </a:r>
            <a:r>
              <a:rPr lang="zh-CN" altLang="en-US" sz="2000">
                <a:solidFill>
                  <a:srgbClr val="0000FF"/>
                </a:solidFill>
                <a:latin typeface="Consolas" pitchFamily="49" charset="0"/>
                <a:ea typeface="仿宋" pitchFamily="49" charset="-122"/>
                <a:cs typeface="Consolas" pitchFamily="49" charset="0"/>
              </a:rPr>
              <a:t>：</a:t>
            </a:r>
            <a:r>
              <a:rPr lang="zh-CN" altLang="en-US" sz="2000">
                <a:solidFill>
                  <a:srgbClr val="FF0000"/>
                </a:solidFill>
                <a:latin typeface="Consolas" pitchFamily="49" charset="0"/>
                <a:ea typeface="仿宋" pitchFamily="49" charset="-122"/>
                <a:cs typeface="Consolas" pitchFamily="49" charset="0"/>
              </a:rPr>
              <a:t>头插法</a:t>
            </a:r>
            <a:r>
              <a:rPr lang="zh-CN" altLang="en-US" sz="2000">
                <a:solidFill>
                  <a:srgbClr val="0000FF"/>
                </a:solidFill>
                <a:latin typeface="Consolas" pitchFamily="49" charset="0"/>
                <a:ea typeface="仿宋" pitchFamily="49" charset="-122"/>
                <a:cs typeface="Consolas" pitchFamily="49" charset="0"/>
              </a:rPr>
              <a:t>和</a:t>
            </a:r>
            <a:r>
              <a:rPr lang="zh-CN" altLang="en-US" sz="2000">
                <a:solidFill>
                  <a:srgbClr val="FF0000"/>
                </a:solidFill>
                <a:latin typeface="Consolas" pitchFamily="49" charset="0"/>
                <a:ea typeface="仿宋" pitchFamily="49" charset="-122"/>
                <a:cs typeface="Consolas" pitchFamily="49" charset="0"/>
              </a:rPr>
              <a:t>尾插法</a:t>
            </a:r>
            <a:r>
              <a:rPr lang="zh-CN" altLang="en-US" sz="2000">
                <a:solidFill>
                  <a:srgbClr val="0000FF"/>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19</a:t>
            </a:fld>
            <a:r>
              <a:rPr lang="en-US" altLang="zh-CN"/>
              <a:t>/65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776629"/>
            <a:ext cx="8215370"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template &lt;</a:t>
            </a:r>
            <a:r>
              <a:rPr lang="en-US" altLang="zh-CN" sz="1800" dirty="0" err="1">
                <a:solidFill>
                  <a:srgbClr val="0000FF"/>
                </a:solidFill>
                <a:latin typeface="Consolas" pitchFamily="49" charset="0"/>
                <a:ea typeface="仿宋" pitchFamily="49" charset="-122"/>
                <a:cs typeface="Consolas" pitchFamily="49" charset="0"/>
              </a:rPr>
              <a:t>typename</a:t>
            </a:r>
            <a:r>
              <a:rPr lang="en-US" altLang="zh-CN" sz="1800" dirty="0">
                <a:solidFill>
                  <a:srgbClr val="0000FF"/>
                </a:solidFill>
                <a:latin typeface="Consolas" pitchFamily="49" charset="0"/>
                <a:ea typeface="仿宋" pitchFamily="49" charset="-122"/>
                <a:cs typeface="Consolas" pitchFamily="49" charset="0"/>
              </a:rPr>
              <a:t> T&gt;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a:solidFill>
                  <a:srgbClr val="FF0000"/>
                </a:solidFill>
                <a:latin typeface="Consolas" pitchFamily="49" charset="0"/>
                <a:ea typeface="仿宋" pitchFamily="49" charset="-122"/>
                <a:cs typeface="Consolas" pitchFamily="49" charset="0"/>
              </a:rPr>
              <a:t>Reverse1</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LinkList</a:t>
            </a:r>
            <a:r>
              <a:rPr lang="en-US" altLang="zh-CN" sz="1800" dirty="0">
                <a:solidFill>
                  <a:srgbClr val="0000FF"/>
                </a:solidFill>
                <a:latin typeface="Consolas" pitchFamily="49" charset="0"/>
                <a:ea typeface="仿宋" pitchFamily="49" charset="-122"/>
                <a:cs typeface="Consolas" pitchFamily="49" charset="0"/>
              </a:rPr>
              <a:t>&lt;T&gt;&amp; L)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求解算法</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&lt;T&gt;* p=</a:t>
            </a:r>
            <a:r>
              <a:rPr lang="en-US" altLang="zh-CN" sz="1800" dirty="0" err="1">
                <a:solidFill>
                  <a:srgbClr val="0000FF"/>
                </a:solidFill>
                <a:latin typeface="Consolas" pitchFamily="49" charset="0"/>
                <a:ea typeface="仿宋" pitchFamily="49" charset="-122"/>
                <a:cs typeface="Consolas" pitchFamily="49" charset="0"/>
              </a:rPr>
              <a:t>L.head</a:t>
            </a:r>
            <a:r>
              <a:rPr lang="en-US" altLang="zh-CN" sz="1800" dirty="0">
                <a:solidFill>
                  <a:srgbClr val="0000FF"/>
                </a:solidFill>
                <a:latin typeface="Consolas" pitchFamily="49" charset="0"/>
                <a:ea typeface="仿宋" pitchFamily="49" charset="-122"/>
                <a:cs typeface="Consolas" pitchFamily="49" charset="0"/>
              </a:rPr>
              <a:t>-&gt;next,*q;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指向首结点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L.head</a:t>
            </a:r>
            <a:r>
              <a:rPr lang="en-US" altLang="zh-CN" sz="1800" dirty="0">
                <a:solidFill>
                  <a:srgbClr val="0000FF"/>
                </a:solidFill>
                <a:latin typeface="Consolas" pitchFamily="49" charset="0"/>
                <a:ea typeface="仿宋" pitchFamily="49" charset="-122"/>
                <a:cs typeface="Consolas" pitchFamily="49" charset="0"/>
              </a:rPr>
              <a:t>-&gt;next=NULL;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L</a:t>
            </a:r>
            <a:r>
              <a:rPr lang="zh-CN" altLang="zh-CN" sz="1800" dirty="0">
                <a:solidFill>
                  <a:srgbClr val="00B0F0"/>
                </a:solidFill>
                <a:latin typeface="Consolas" pitchFamily="49" charset="0"/>
                <a:ea typeface="仿宋" pitchFamily="49" charset="-122"/>
                <a:cs typeface="Consolas" pitchFamily="49" charset="0"/>
              </a:rPr>
              <a:t>置为一个空表</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while (p!=NULL)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用</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遍历所有数据结点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  q=p-&gt;next;			</a:t>
            </a:r>
            <a:r>
              <a:rPr lang="en-US" altLang="zh-CN" sz="1800" dirty="0">
                <a:solidFill>
                  <a:srgbClr val="00B0F0"/>
                </a:solidFill>
                <a:latin typeface="Consolas" pitchFamily="49" charset="0"/>
                <a:ea typeface="仿宋" pitchFamily="49" charset="-122"/>
                <a:cs typeface="Consolas" pitchFamily="49" charset="0"/>
              </a:rPr>
              <a:t>//q</a:t>
            </a:r>
            <a:r>
              <a:rPr lang="zh-CN" altLang="zh-CN" sz="1800" dirty="0">
                <a:solidFill>
                  <a:srgbClr val="00B0F0"/>
                </a:solidFill>
                <a:latin typeface="Consolas" pitchFamily="49" charset="0"/>
                <a:ea typeface="仿宋" pitchFamily="49" charset="-122"/>
                <a:cs typeface="Consolas" pitchFamily="49" charset="0"/>
              </a:rPr>
              <a:t>临时保存</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结点的后继结点</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p-&gt;next=</a:t>
            </a:r>
            <a:r>
              <a:rPr lang="en-US" altLang="zh-CN" sz="1800" dirty="0" err="1">
                <a:solidFill>
                  <a:srgbClr val="0000FF"/>
                </a:solidFill>
                <a:latin typeface="Consolas" pitchFamily="49" charset="0"/>
                <a:ea typeface="仿宋" pitchFamily="49" charset="-122"/>
                <a:cs typeface="Consolas" pitchFamily="49" charset="0"/>
              </a:rPr>
              <a:t>L.head</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将</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结点插入到表头</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L.head</a:t>
            </a:r>
            <a:r>
              <a:rPr lang="en-US" altLang="zh-CN" sz="1800" dirty="0">
                <a:solidFill>
                  <a:srgbClr val="0000FF"/>
                </a:solidFill>
                <a:latin typeface="Consolas" pitchFamily="49" charset="0"/>
                <a:ea typeface="仿宋" pitchFamily="49" charset="-122"/>
                <a:cs typeface="Consolas" pitchFamily="49" charset="0"/>
              </a:rPr>
              <a:t>-&gt;next=p;</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p=q;</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99392"/>
            <a:ext cx="4071966"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1</a:t>
            </a:r>
            <a:r>
              <a:rPr lang="zh-CN" altLang="zh-CN" sz="2000">
                <a:solidFill>
                  <a:srgbClr val="FF0000"/>
                </a:solidFill>
                <a:latin typeface="Consolas" pitchFamily="49" charset="0"/>
                <a:ea typeface="微软雅黑" pitchFamily="34" charset="-122"/>
                <a:cs typeface="Consolas" pitchFamily="49" charset="0"/>
              </a:rPr>
              <a:t>：</a:t>
            </a:r>
            <a:r>
              <a:rPr lang="zh-CN" altLang="zh-CN" sz="2000">
                <a:solidFill>
                  <a:srgbClr val="006600"/>
                </a:solidFill>
                <a:latin typeface="Consolas" pitchFamily="49" charset="0"/>
                <a:ea typeface="楷体" pitchFamily="49" charset="-122"/>
                <a:cs typeface="Consolas" pitchFamily="49" charset="0"/>
              </a:rPr>
              <a:t>采用头插法建表的思路</a:t>
            </a:r>
            <a:endParaRPr lang="zh-CN" altLang="en-US" sz="2000">
              <a:solidFill>
                <a:srgbClr val="006600"/>
              </a:solidFill>
              <a:latin typeface="Consolas" pitchFamily="49" charset="0"/>
              <a:ea typeface="楷体" pitchFamily="49" charset="-122"/>
              <a:cs typeface="Consolas" pitchFamily="49" charset="0"/>
            </a:endParaRPr>
          </a:p>
        </p:txBody>
      </p:sp>
      <p:grpSp>
        <p:nvGrpSpPr>
          <p:cNvPr id="2" name="组合 40"/>
          <p:cNvGrpSpPr/>
          <p:nvPr/>
        </p:nvGrpSpPr>
        <p:grpSpPr>
          <a:xfrm>
            <a:off x="857224" y="4714884"/>
            <a:ext cx="5477287" cy="1785950"/>
            <a:chOff x="857224" y="4714884"/>
            <a:chExt cx="5477287" cy="1785950"/>
          </a:xfrm>
        </p:grpSpPr>
        <p:sp>
          <p:nvSpPr>
            <p:cNvPr id="10" name="Text Box 18" descr="浅色上对角线"/>
            <p:cNvSpPr txBox="1">
              <a:spLocks noChangeArrowheads="1"/>
            </p:cNvSpPr>
            <p:nvPr/>
          </p:nvSpPr>
          <p:spPr bwMode="auto">
            <a:xfrm>
              <a:off x="1532366" y="5738949"/>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17"/>
            <p:cNvSpPr txBox="1">
              <a:spLocks noChangeArrowheads="1"/>
            </p:cNvSpPr>
            <p:nvPr/>
          </p:nvSpPr>
          <p:spPr bwMode="auto">
            <a:xfrm>
              <a:off x="1968734" y="5738949"/>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lvl="0" algn="l">
                <a:lnSpc>
                  <a:spcPts val="2400"/>
                </a:lnSpc>
                <a:spcBef>
                  <a:spcPct val="0"/>
                </a:spcBef>
              </a:pPr>
              <a:r>
                <a:rPr kumimoji="0" lang="zh-CN" altLang="en-US" sz="1600">
                  <a:solidFill>
                    <a:srgbClr val="0000FF"/>
                  </a:solidFill>
                  <a:latin typeface="Consolas" pitchFamily="49" charset="0"/>
                  <a:ea typeface="仿宋" pitchFamily="49" charset="-122"/>
                  <a:cs typeface="Consolas" pitchFamily="49" charset="0"/>
                </a:rPr>
                <a:t>∧</a:t>
              </a: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857224" y="5250507"/>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3" name="Arc 15"/>
            <p:cNvSpPr>
              <a:spLocks/>
            </p:cNvSpPr>
            <p:nvPr/>
          </p:nvSpPr>
          <p:spPr bwMode="auto">
            <a:xfrm>
              <a:off x="1532366" y="5413321"/>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13"/>
            <p:cNvSpPr txBox="1">
              <a:spLocks noChangeArrowheads="1"/>
            </p:cNvSpPr>
            <p:nvPr/>
          </p:nvSpPr>
          <p:spPr bwMode="auto">
            <a:xfrm>
              <a:off x="3929058" y="5731643"/>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2"/>
            <p:cNvSpPr txBox="1">
              <a:spLocks noChangeArrowheads="1"/>
            </p:cNvSpPr>
            <p:nvPr/>
          </p:nvSpPr>
          <p:spPr bwMode="auto">
            <a:xfrm>
              <a:off x="4365425" y="5731643"/>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Line 10"/>
            <p:cNvSpPr>
              <a:spLocks noChangeShapeType="1"/>
            </p:cNvSpPr>
            <p:nvPr/>
          </p:nvSpPr>
          <p:spPr bwMode="auto">
            <a:xfrm>
              <a:off x="4507401" y="5894457"/>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9"/>
            <p:cNvSpPr txBox="1">
              <a:spLocks noChangeArrowheads="1"/>
            </p:cNvSpPr>
            <p:nvPr/>
          </p:nvSpPr>
          <p:spPr bwMode="auto">
            <a:xfrm>
              <a:off x="4929190" y="5731643"/>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8"/>
            <p:cNvSpPr txBox="1">
              <a:spLocks noChangeArrowheads="1"/>
            </p:cNvSpPr>
            <p:nvPr/>
          </p:nvSpPr>
          <p:spPr bwMode="auto">
            <a:xfrm>
              <a:off x="5365558" y="5731643"/>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11"/>
            <p:cNvSpPr txBox="1">
              <a:spLocks noChangeArrowheads="1"/>
            </p:cNvSpPr>
            <p:nvPr/>
          </p:nvSpPr>
          <p:spPr bwMode="auto">
            <a:xfrm>
              <a:off x="5945121" y="5754726"/>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31" name="Text Box 4"/>
            <p:cNvSpPr txBox="1">
              <a:spLocks noChangeArrowheads="1"/>
            </p:cNvSpPr>
            <p:nvPr/>
          </p:nvSpPr>
          <p:spPr bwMode="auto">
            <a:xfrm>
              <a:off x="3786182" y="5226575"/>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p</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Arc 3"/>
            <p:cNvSpPr>
              <a:spLocks/>
            </p:cNvSpPr>
            <p:nvPr/>
          </p:nvSpPr>
          <p:spPr bwMode="auto">
            <a:xfrm>
              <a:off x="3963976"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3" name="Line 10"/>
            <p:cNvSpPr>
              <a:spLocks noChangeShapeType="1"/>
            </p:cNvSpPr>
            <p:nvPr/>
          </p:nvSpPr>
          <p:spPr bwMode="auto">
            <a:xfrm>
              <a:off x="5551326" y="5909234"/>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4"/>
            <p:cNvSpPr txBox="1">
              <a:spLocks noChangeArrowheads="1"/>
            </p:cNvSpPr>
            <p:nvPr/>
          </p:nvSpPr>
          <p:spPr bwMode="auto">
            <a:xfrm>
              <a:off x="4849239" y="5226575"/>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q</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Arc 3"/>
            <p:cNvSpPr>
              <a:spLocks/>
            </p:cNvSpPr>
            <p:nvPr/>
          </p:nvSpPr>
          <p:spPr bwMode="auto">
            <a:xfrm>
              <a:off x="5027033"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椭圆 35"/>
            <p:cNvSpPr/>
            <p:nvPr/>
          </p:nvSpPr>
          <p:spPr>
            <a:xfrm>
              <a:off x="3571868" y="5072074"/>
              <a:ext cx="1214446" cy="1428760"/>
            </a:xfrm>
            <a:prstGeom prst="ellipse">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6" idx="1"/>
            </p:cNvCxnSpPr>
            <p:nvPr/>
          </p:nvCxnSpPr>
          <p:spPr>
            <a:xfrm rot="16200000" flipH="1" flipV="1">
              <a:off x="3086751" y="4623419"/>
              <a:ext cx="5077" cy="132086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43108" y="4714884"/>
              <a:ext cx="2143140" cy="403828"/>
            </a:xfrm>
            <a:prstGeom prst="rect">
              <a:avLst/>
            </a:prstGeom>
            <a:noFill/>
          </p:spPr>
          <p:txBody>
            <a:bodyPr wrap="square" rtlCol="0">
              <a:spAutoFit/>
            </a:bodyPr>
            <a:lstStyle/>
            <a:p>
              <a:pPr algn="l">
                <a:lnSpc>
                  <a:spcPts val="2600"/>
                </a:lnSpc>
              </a:pPr>
              <a:r>
                <a:rPr lang="zh-CN" altLang="en-US" sz="2000">
                  <a:solidFill>
                    <a:srgbClr val="0000FF"/>
                  </a:solidFill>
                  <a:latin typeface="Consolas" pitchFamily="49" charset="0"/>
                  <a:ea typeface="仿宋" pitchFamily="49" charset="-122"/>
                  <a:cs typeface="Consolas" pitchFamily="49" charset="0"/>
                </a:rPr>
                <a:t>插入到表头</a:t>
              </a:r>
            </a:p>
          </p:txBody>
        </p:sp>
      </p:grpSp>
      <p:sp>
        <p:nvSpPr>
          <p:cNvPr id="26" name="灯片编号占位符 25"/>
          <p:cNvSpPr>
            <a:spLocks noGrp="1"/>
          </p:cNvSpPr>
          <p:nvPr>
            <p:ph type="sldNum" sz="quarter" idx="12"/>
          </p:nvPr>
        </p:nvSpPr>
        <p:spPr/>
        <p:txBody>
          <a:bodyPr/>
          <a:lstStyle/>
          <a:p>
            <a:fld id="{7AF016A1-9F15-429F-9EFD-84004B73C732}" type="slidenum">
              <a:rPr lang="en-US" altLang="zh-CN" smtClean="0"/>
              <a:pPr/>
              <a:t>2</a:t>
            </a:fld>
            <a:r>
              <a:rPr lang="en-US" altLang="zh-CN"/>
              <a:t>/65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头插法建表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142844" y="827292"/>
            <a:ext cx="8858312" cy="34482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CreateListF</a:t>
            </a:r>
            <a:r>
              <a:rPr lang="en-US" altLang="zh-CN" sz="1800">
                <a:solidFill>
                  <a:srgbClr val="0000FF"/>
                </a:solidFill>
                <a:latin typeface="Consolas" pitchFamily="49" charset="0"/>
                <a:ea typeface="仿宋" pitchFamily="49" charset="-122"/>
                <a:cs typeface="Consolas" pitchFamily="49" charset="0"/>
              </a:rPr>
              <a:t>(T a[],int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头插法建立双链表</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DLinkNode&lt;T&gt;* s;</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for (int i=0;i&lt;n;i++)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循环建立数据结点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s=new DLinkNode&lt;T&gt;(a[i]);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创建数据结点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s-&gt;next=dhead-&gt;next;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结点的</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成员</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(dhead-&gt;next!=NULL)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修改头结点的非空后继结点的</a:t>
            </a:r>
            <a:r>
              <a:rPr lang="en-US" altLang="zh-CN" sz="1800">
                <a:solidFill>
                  <a:srgbClr val="00B0F0"/>
                </a:solidFill>
                <a:latin typeface="Consolas" pitchFamily="49" charset="0"/>
                <a:ea typeface="仿宋" pitchFamily="49" charset="-122"/>
                <a:cs typeface="Consolas" pitchFamily="49" charset="0"/>
              </a:rPr>
              <a:t>prior</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dhead-&gt;next-&gt;prior=s;</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dhead-&gt;next=s;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修改头结点的</a:t>
            </a:r>
            <a:r>
              <a:rPr lang="en-US" altLang="zh-CN" sz="1800">
                <a:solidFill>
                  <a:srgbClr val="00B0F0"/>
                </a:solidFill>
                <a:latin typeface="Consolas" pitchFamily="49" charset="0"/>
                <a:ea typeface="仿宋" pitchFamily="49" charset="-122"/>
                <a:cs typeface="Consolas" pitchFamily="49" charset="0"/>
              </a:rPr>
              <a:t>next</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s-&gt;prior=dhead;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结点的</a:t>
            </a:r>
            <a:r>
              <a:rPr lang="en-US" altLang="zh-CN" sz="1800">
                <a:solidFill>
                  <a:srgbClr val="00B0F0"/>
                </a:solidFill>
                <a:latin typeface="Consolas" pitchFamily="49" charset="0"/>
                <a:ea typeface="仿宋" pitchFamily="49" charset="-122"/>
                <a:cs typeface="Consolas" pitchFamily="49" charset="0"/>
              </a:rPr>
              <a:t>prior</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56" name="组合 55"/>
          <p:cNvGrpSpPr/>
          <p:nvPr/>
        </p:nvGrpSpPr>
        <p:grpSpPr>
          <a:xfrm>
            <a:off x="1071538" y="4286256"/>
            <a:ext cx="5235671" cy="1546365"/>
            <a:chOff x="857224" y="4483075"/>
            <a:chExt cx="5235671" cy="1546365"/>
          </a:xfrm>
        </p:grpSpPr>
        <p:sp>
          <p:nvSpPr>
            <p:cNvPr id="27" name="Text Box 27"/>
            <p:cNvSpPr txBox="1">
              <a:spLocks noChangeArrowheads="1"/>
            </p:cNvSpPr>
            <p:nvPr/>
          </p:nvSpPr>
          <p:spPr bwMode="auto">
            <a:xfrm>
              <a:off x="3929058" y="4483075"/>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26"/>
            <p:cNvSpPr txBox="1">
              <a:spLocks noChangeArrowheads="1"/>
            </p:cNvSpPr>
            <p:nvPr/>
          </p:nvSpPr>
          <p:spPr bwMode="auto">
            <a:xfrm>
              <a:off x="1987746" y="535782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29" name="Text Box 25" descr="60%"/>
            <p:cNvSpPr txBox="1">
              <a:spLocks noChangeArrowheads="1"/>
            </p:cNvSpPr>
            <p:nvPr/>
          </p:nvSpPr>
          <p:spPr bwMode="auto">
            <a:xfrm>
              <a:off x="2106343" y="57261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Text Box 24"/>
            <p:cNvSpPr txBox="1">
              <a:spLocks noChangeArrowheads="1"/>
            </p:cNvSpPr>
            <p:nvPr/>
          </p:nvSpPr>
          <p:spPr bwMode="auto">
            <a:xfrm>
              <a:off x="2512676" y="57261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1" name="Text Box 23" descr="浅色上对角线"/>
            <p:cNvSpPr txBox="1">
              <a:spLocks noChangeArrowheads="1"/>
            </p:cNvSpPr>
            <p:nvPr/>
          </p:nvSpPr>
          <p:spPr bwMode="auto">
            <a:xfrm>
              <a:off x="1812770" y="57261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Text Box 22"/>
            <p:cNvSpPr txBox="1">
              <a:spLocks noChangeArrowheads="1"/>
            </p:cNvSpPr>
            <p:nvPr/>
          </p:nvSpPr>
          <p:spPr bwMode="auto">
            <a:xfrm>
              <a:off x="857224" y="57261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33" name="Line 21"/>
            <p:cNvSpPr>
              <a:spLocks noChangeShapeType="1"/>
            </p:cNvSpPr>
            <p:nvPr/>
          </p:nvSpPr>
          <p:spPr bwMode="auto">
            <a:xfrm>
              <a:off x="1515309" y="58622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20"/>
            <p:cNvSpPr txBox="1">
              <a:spLocks noChangeArrowheads="1"/>
            </p:cNvSpPr>
            <p:nvPr/>
          </p:nvSpPr>
          <p:spPr bwMode="auto">
            <a:xfrm>
              <a:off x="3377839" y="57261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 Box 19"/>
            <p:cNvSpPr txBox="1">
              <a:spLocks noChangeArrowheads="1"/>
            </p:cNvSpPr>
            <p:nvPr/>
          </p:nvSpPr>
          <p:spPr bwMode="auto">
            <a:xfrm>
              <a:off x="3784174"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Text Box 18"/>
            <p:cNvSpPr txBox="1">
              <a:spLocks noChangeArrowheads="1"/>
            </p:cNvSpPr>
            <p:nvPr/>
          </p:nvSpPr>
          <p:spPr bwMode="auto">
            <a:xfrm>
              <a:off x="3084267"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7" name="Line 17"/>
            <p:cNvSpPr>
              <a:spLocks noChangeShapeType="1"/>
            </p:cNvSpPr>
            <p:nvPr/>
          </p:nvSpPr>
          <p:spPr bwMode="auto">
            <a:xfrm>
              <a:off x="2716816"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Line 16"/>
            <p:cNvSpPr>
              <a:spLocks noChangeShapeType="1"/>
            </p:cNvSpPr>
            <p:nvPr/>
          </p:nvSpPr>
          <p:spPr bwMode="auto">
            <a:xfrm flipH="1">
              <a:off x="2833467"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Text Box 15"/>
            <p:cNvSpPr txBox="1">
              <a:spLocks noChangeArrowheads="1"/>
            </p:cNvSpPr>
            <p:nvPr/>
          </p:nvSpPr>
          <p:spPr bwMode="auto">
            <a:xfrm>
              <a:off x="4643505" y="57261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14"/>
            <p:cNvSpPr txBox="1">
              <a:spLocks noChangeArrowheads="1"/>
            </p:cNvSpPr>
            <p:nvPr/>
          </p:nvSpPr>
          <p:spPr bwMode="auto">
            <a:xfrm>
              <a:off x="5049839"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13"/>
            <p:cNvSpPr txBox="1">
              <a:spLocks noChangeArrowheads="1"/>
            </p:cNvSpPr>
            <p:nvPr/>
          </p:nvSpPr>
          <p:spPr bwMode="auto">
            <a:xfrm>
              <a:off x="4349932"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2" name="Text Box 12"/>
            <p:cNvSpPr txBox="1">
              <a:spLocks noChangeArrowheads="1"/>
            </p:cNvSpPr>
            <p:nvPr/>
          </p:nvSpPr>
          <p:spPr bwMode="auto">
            <a:xfrm>
              <a:off x="3719496" y="501181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11"/>
            <p:cNvSpPr txBox="1">
              <a:spLocks noChangeArrowheads="1"/>
            </p:cNvSpPr>
            <p:nvPr/>
          </p:nvSpPr>
          <p:spPr bwMode="auto">
            <a:xfrm>
              <a:off x="3425924"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Line 10"/>
            <p:cNvSpPr>
              <a:spLocks noChangeShapeType="1"/>
            </p:cNvSpPr>
            <p:nvPr/>
          </p:nvSpPr>
          <p:spPr bwMode="auto">
            <a:xfrm>
              <a:off x="3999978"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Line 9"/>
            <p:cNvSpPr>
              <a:spLocks noChangeShapeType="1"/>
            </p:cNvSpPr>
            <p:nvPr/>
          </p:nvSpPr>
          <p:spPr bwMode="auto">
            <a:xfrm flipH="1">
              <a:off x="4116630"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Text Box 8"/>
            <p:cNvSpPr txBox="1">
              <a:spLocks noChangeArrowheads="1"/>
            </p:cNvSpPr>
            <p:nvPr/>
          </p:nvSpPr>
          <p:spPr bwMode="auto">
            <a:xfrm>
              <a:off x="5624346" y="572619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47" name="Line 7"/>
            <p:cNvSpPr>
              <a:spLocks noChangeShapeType="1"/>
            </p:cNvSpPr>
            <p:nvPr/>
          </p:nvSpPr>
          <p:spPr bwMode="auto">
            <a:xfrm>
              <a:off x="5283141"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Line 6"/>
            <p:cNvSpPr>
              <a:spLocks noChangeShapeType="1"/>
            </p:cNvSpPr>
            <p:nvPr/>
          </p:nvSpPr>
          <p:spPr bwMode="auto">
            <a:xfrm flipH="1">
              <a:off x="5399792"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Text Box 3"/>
            <p:cNvSpPr txBox="1">
              <a:spLocks noChangeArrowheads="1"/>
            </p:cNvSpPr>
            <p:nvPr/>
          </p:nvSpPr>
          <p:spPr bwMode="auto">
            <a:xfrm>
              <a:off x="4125831"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54" name="直接箭头连接符 53"/>
            <p:cNvCxnSpPr>
              <a:endCxn id="42" idx="0"/>
            </p:cNvCxnSpPr>
            <p:nvPr/>
          </p:nvCxnSpPr>
          <p:spPr>
            <a:xfrm rot="5400000">
              <a:off x="3715723" y="4780981"/>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任意多边形 54"/>
            <p:cNvSpPr/>
            <p:nvPr/>
          </p:nvSpPr>
          <p:spPr>
            <a:xfrm>
              <a:off x="2934119" y="5143512"/>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53" name="灯片编号占位符 52"/>
          <p:cNvSpPr>
            <a:spLocks noGrp="1"/>
          </p:cNvSpPr>
          <p:nvPr>
            <p:ph type="sldNum" sz="quarter" idx="12"/>
          </p:nvPr>
        </p:nvSpPr>
        <p:spPr/>
        <p:txBody>
          <a:bodyPr/>
          <a:lstStyle/>
          <a:p>
            <a:fld id="{7AF016A1-9F15-429F-9EFD-84004B73C732}" type="slidenum">
              <a:rPr lang="en-US" altLang="zh-CN" smtClean="0"/>
              <a:pPr/>
              <a:t>20</a:t>
            </a:fld>
            <a:r>
              <a:rPr lang="en-US" altLang="zh-CN"/>
              <a:t>/65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尾</a:t>
            </a:r>
            <a:r>
              <a:rPr lang="zh-CN"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142844" y="1071546"/>
            <a:ext cx="8858312"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CreateListR</a:t>
            </a:r>
            <a:r>
              <a:rPr lang="en-US" altLang="zh-CN" sz="1800">
                <a:solidFill>
                  <a:srgbClr val="0000FF"/>
                </a:solidFill>
                <a:latin typeface="Consolas" pitchFamily="49" charset="0"/>
                <a:ea typeface="仿宋" pitchFamily="49" charset="-122"/>
                <a:cs typeface="Consolas" pitchFamily="49" charset="0"/>
              </a:rPr>
              <a:t>(T a[],int 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尾插法建立双链表</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DLinkNode&lt;T&gt;* s,*r;</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r=dhead;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始终指向尾结点</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开始时指向头结点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for (int i=0;i&lt;n;i++)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循环建立数据结点</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  s=new DLinkNode&lt;T&gt;(a[i]);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创建数据结点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r-&gt;next=s;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结点插入</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结点之后</a:t>
            </a: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s-&gt;prior=r;</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r=s;</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   r-&gt;next=NULL;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将尾结点的</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域置为</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0" name="组合 79"/>
          <p:cNvGrpSpPr/>
          <p:nvPr/>
        </p:nvGrpSpPr>
        <p:grpSpPr>
          <a:xfrm>
            <a:off x="928662" y="4500570"/>
            <a:ext cx="6873552" cy="1378413"/>
            <a:chOff x="1050841" y="4908107"/>
            <a:chExt cx="6873552" cy="1378413"/>
          </a:xfrm>
        </p:grpSpPr>
        <p:sp>
          <p:nvSpPr>
            <p:cNvPr id="53" name="Text Box 27"/>
            <p:cNvSpPr txBox="1">
              <a:spLocks noChangeArrowheads="1"/>
            </p:cNvSpPr>
            <p:nvPr/>
          </p:nvSpPr>
          <p:spPr bwMode="auto">
            <a:xfrm>
              <a:off x="7424327" y="4908107"/>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4" name="Text Box 26"/>
            <p:cNvSpPr txBox="1">
              <a:spLocks noChangeArrowheads="1"/>
            </p:cNvSpPr>
            <p:nvPr/>
          </p:nvSpPr>
          <p:spPr bwMode="auto">
            <a:xfrm>
              <a:off x="2181363" y="561490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55" name="Text Box 25" descr="60%"/>
            <p:cNvSpPr txBox="1">
              <a:spLocks noChangeArrowheads="1"/>
            </p:cNvSpPr>
            <p:nvPr/>
          </p:nvSpPr>
          <p:spPr bwMode="auto">
            <a:xfrm>
              <a:off x="2299960" y="598327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Text Box 24"/>
            <p:cNvSpPr txBox="1">
              <a:spLocks noChangeArrowheads="1"/>
            </p:cNvSpPr>
            <p:nvPr/>
          </p:nvSpPr>
          <p:spPr bwMode="auto">
            <a:xfrm>
              <a:off x="2706293" y="598327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Text Box 23" descr="浅色上对角线"/>
            <p:cNvSpPr txBox="1">
              <a:spLocks noChangeArrowheads="1"/>
            </p:cNvSpPr>
            <p:nvPr/>
          </p:nvSpPr>
          <p:spPr bwMode="auto">
            <a:xfrm>
              <a:off x="2006387" y="598327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Text Box 22"/>
            <p:cNvSpPr txBox="1">
              <a:spLocks noChangeArrowheads="1"/>
            </p:cNvSpPr>
            <p:nvPr/>
          </p:nvSpPr>
          <p:spPr bwMode="auto">
            <a:xfrm>
              <a:off x="1050841" y="598327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59" name="Line 21"/>
            <p:cNvSpPr>
              <a:spLocks noChangeShapeType="1"/>
            </p:cNvSpPr>
            <p:nvPr/>
          </p:nvSpPr>
          <p:spPr bwMode="auto">
            <a:xfrm>
              <a:off x="1708926" y="611934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Text Box 20"/>
            <p:cNvSpPr txBox="1">
              <a:spLocks noChangeArrowheads="1"/>
            </p:cNvSpPr>
            <p:nvPr/>
          </p:nvSpPr>
          <p:spPr bwMode="auto">
            <a:xfrm>
              <a:off x="3571456" y="598327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Text Box 19"/>
            <p:cNvSpPr txBox="1">
              <a:spLocks noChangeArrowheads="1"/>
            </p:cNvSpPr>
            <p:nvPr/>
          </p:nvSpPr>
          <p:spPr bwMode="auto">
            <a:xfrm>
              <a:off x="3977791"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Text Box 18"/>
            <p:cNvSpPr txBox="1">
              <a:spLocks noChangeArrowheads="1"/>
            </p:cNvSpPr>
            <p:nvPr/>
          </p:nvSpPr>
          <p:spPr bwMode="auto">
            <a:xfrm>
              <a:off x="3277884"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Line 17"/>
            <p:cNvSpPr>
              <a:spLocks noChangeShapeType="1"/>
            </p:cNvSpPr>
            <p:nvPr/>
          </p:nvSpPr>
          <p:spPr bwMode="auto">
            <a:xfrm>
              <a:off x="2910433"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Line 16"/>
            <p:cNvSpPr>
              <a:spLocks noChangeShapeType="1"/>
            </p:cNvSpPr>
            <p:nvPr/>
          </p:nvSpPr>
          <p:spPr bwMode="auto">
            <a:xfrm flipH="1">
              <a:off x="3027084"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Text Box 15"/>
            <p:cNvSpPr txBox="1">
              <a:spLocks noChangeArrowheads="1"/>
            </p:cNvSpPr>
            <p:nvPr/>
          </p:nvSpPr>
          <p:spPr bwMode="auto">
            <a:xfrm>
              <a:off x="5637671" y="598327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6" name="Text Box 14"/>
            <p:cNvSpPr txBox="1">
              <a:spLocks noChangeArrowheads="1"/>
            </p:cNvSpPr>
            <p:nvPr/>
          </p:nvSpPr>
          <p:spPr bwMode="auto">
            <a:xfrm>
              <a:off x="6044005"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7" name="Text Box 13"/>
            <p:cNvSpPr txBox="1">
              <a:spLocks noChangeArrowheads="1"/>
            </p:cNvSpPr>
            <p:nvPr/>
          </p:nvSpPr>
          <p:spPr bwMode="auto">
            <a:xfrm>
              <a:off x="5344098"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8" name="Text Box 12"/>
            <p:cNvSpPr txBox="1">
              <a:spLocks noChangeArrowheads="1"/>
            </p:cNvSpPr>
            <p:nvPr/>
          </p:nvSpPr>
          <p:spPr bwMode="auto">
            <a:xfrm>
              <a:off x="7214765" y="5436845"/>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9" name="Text Box 11"/>
            <p:cNvSpPr txBox="1">
              <a:spLocks noChangeArrowheads="1"/>
            </p:cNvSpPr>
            <p:nvPr/>
          </p:nvSpPr>
          <p:spPr bwMode="auto">
            <a:xfrm>
              <a:off x="6921193"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0" name="Line 10"/>
            <p:cNvSpPr>
              <a:spLocks noChangeShapeType="1"/>
            </p:cNvSpPr>
            <p:nvPr/>
          </p:nvSpPr>
          <p:spPr bwMode="auto">
            <a:xfrm>
              <a:off x="4193595"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Line 9"/>
            <p:cNvSpPr>
              <a:spLocks noChangeShapeType="1"/>
            </p:cNvSpPr>
            <p:nvPr/>
          </p:nvSpPr>
          <p:spPr bwMode="auto">
            <a:xfrm flipH="1">
              <a:off x="4310247"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2" name="Text Box 8"/>
            <p:cNvSpPr txBox="1">
              <a:spLocks noChangeArrowheads="1"/>
            </p:cNvSpPr>
            <p:nvPr/>
          </p:nvSpPr>
          <p:spPr bwMode="auto">
            <a:xfrm>
              <a:off x="4560850" y="598327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73" name="Line 7"/>
            <p:cNvSpPr>
              <a:spLocks noChangeShapeType="1"/>
            </p:cNvSpPr>
            <p:nvPr/>
          </p:nvSpPr>
          <p:spPr bwMode="auto">
            <a:xfrm>
              <a:off x="4978057"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4" name="Line 6"/>
            <p:cNvSpPr>
              <a:spLocks noChangeShapeType="1"/>
            </p:cNvSpPr>
            <p:nvPr/>
          </p:nvSpPr>
          <p:spPr bwMode="auto">
            <a:xfrm flipH="1">
              <a:off x="5094708"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5" name="Text Box 3"/>
            <p:cNvSpPr txBox="1">
              <a:spLocks noChangeArrowheads="1"/>
            </p:cNvSpPr>
            <p:nvPr/>
          </p:nvSpPr>
          <p:spPr bwMode="auto">
            <a:xfrm>
              <a:off x="7621100"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76" name="直接箭头连接符 75"/>
            <p:cNvCxnSpPr>
              <a:endCxn id="68" idx="0"/>
            </p:cNvCxnSpPr>
            <p:nvPr/>
          </p:nvCxnSpPr>
          <p:spPr>
            <a:xfrm rot="5400000">
              <a:off x="7210992" y="5206013"/>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7" name="任意多边形 76"/>
            <p:cNvSpPr/>
            <p:nvPr/>
          </p:nvSpPr>
          <p:spPr>
            <a:xfrm>
              <a:off x="6429388" y="5568544"/>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8" name="Text Box 27"/>
            <p:cNvSpPr txBox="1">
              <a:spLocks noChangeArrowheads="1"/>
            </p:cNvSpPr>
            <p:nvPr/>
          </p:nvSpPr>
          <p:spPr bwMode="auto">
            <a:xfrm>
              <a:off x="5822761" y="5472030"/>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r</a:t>
              </a:r>
              <a:endParaRPr kumimoji="0" lang="zh-CN" sz="1600" i="1"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cxnSp>
          <p:nvCxnSpPr>
            <p:cNvPr id="79" name="直接箭头连接符 78"/>
            <p:cNvCxnSpPr/>
            <p:nvPr/>
          </p:nvCxnSpPr>
          <p:spPr>
            <a:xfrm rot="5400000">
              <a:off x="5609426" y="5769936"/>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7" name="灯片编号占位符 36"/>
          <p:cNvSpPr>
            <a:spLocks noGrp="1"/>
          </p:cNvSpPr>
          <p:nvPr>
            <p:ph type="sldNum" sz="quarter" idx="12"/>
          </p:nvPr>
        </p:nvSpPr>
        <p:spPr/>
        <p:txBody>
          <a:bodyPr/>
          <a:lstStyle/>
          <a:p>
            <a:fld id="{7AF016A1-9F15-429F-9EFD-84004B73C732}" type="slidenum">
              <a:rPr lang="en-US" altLang="zh-CN" smtClean="0"/>
              <a:pPr/>
              <a:t>21</a:t>
            </a:fld>
            <a:r>
              <a:rPr lang="en-US" altLang="zh-CN"/>
              <a:t>/65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357166"/>
            <a:ext cx="500066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3.</a:t>
            </a:r>
            <a:r>
              <a:rPr lang="zh-CN" altLang="zh-CN" sz="2200">
                <a:latin typeface="Consolas" pitchFamily="49" charset="0"/>
                <a:ea typeface="微软雅黑" pitchFamily="34" charset="-122"/>
                <a:cs typeface="Consolas" pitchFamily="49" charset="0"/>
              </a:rPr>
              <a:t>线性表基本运算在双链表中的实现</a:t>
            </a:r>
          </a:p>
        </p:txBody>
      </p:sp>
      <p:sp>
        <p:nvSpPr>
          <p:cNvPr id="6" name="TextBox 5"/>
          <p:cNvSpPr txBox="1"/>
          <p:nvPr/>
        </p:nvSpPr>
        <p:spPr>
          <a:xfrm>
            <a:off x="785786" y="1357298"/>
            <a:ext cx="7358114" cy="191088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许多运算算法（如求长度、取元素值和查找元素等）与单链表中相应算法是相同的</a:t>
            </a:r>
            <a:r>
              <a:rPr lang="en-US" altLang="zh-CN" sz="200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涉及结点插入和删除操作的算法需要改为按双链表的方式进行结点插入和删除。</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22</a:t>
            </a:fld>
            <a:r>
              <a:rPr lang="en-US" altLang="zh-CN"/>
              <a:t>/65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28670"/>
            <a:ext cx="8643998" cy="39883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bool </a:t>
            </a:r>
            <a:r>
              <a:rPr lang="en-US" altLang="zh-CN" sz="1800">
                <a:solidFill>
                  <a:srgbClr val="FF0000"/>
                </a:solidFill>
                <a:latin typeface="Consolas" pitchFamily="49" charset="0"/>
                <a:ea typeface="仿宋" pitchFamily="49" charset="-122"/>
                <a:cs typeface="Consolas" pitchFamily="49" charset="0"/>
              </a:rPr>
              <a:t>Insert</a:t>
            </a:r>
            <a:r>
              <a:rPr lang="en-US" altLang="zh-CN" sz="1800">
                <a:solidFill>
                  <a:srgbClr val="0000FF"/>
                </a:solidFill>
                <a:latin typeface="Consolas" pitchFamily="49" charset="0"/>
                <a:ea typeface="仿宋" pitchFamily="49" charset="-122"/>
                <a:cs typeface="Consolas" pitchFamily="49" charset="0"/>
              </a:rPr>
              <a:t>(int i,T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在双链表中序号</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位置插入值为</a:t>
            </a:r>
            <a:r>
              <a:rPr lang="en-US" altLang="zh-CN" sz="1800">
                <a:solidFill>
                  <a:srgbClr val="00B0F0"/>
                </a:solidFill>
                <a:latin typeface="Consolas" pitchFamily="49" charset="0"/>
                <a:ea typeface="仿宋" pitchFamily="49" charset="-122"/>
                <a:cs typeface="Consolas" pitchFamily="49" charset="0"/>
              </a:rPr>
              <a:t>e</a:t>
            </a:r>
            <a:r>
              <a:rPr lang="zh-CN" altLang="zh-CN" sz="1800">
                <a:solidFill>
                  <a:srgbClr val="00B0F0"/>
                </a:solidFill>
                <a:latin typeface="Consolas" pitchFamily="49" charset="0"/>
                <a:ea typeface="仿宋" pitchFamily="49" charset="-122"/>
                <a:cs typeface="Consolas" pitchFamily="49" charset="0"/>
              </a:rPr>
              <a:t>的结点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(i&lt;0) return false;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参数</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错误返回</a:t>
            </a:r>
            <a:r>
              <a:rPr lang="en-US" altLang="zh-CN" sz="1800">
                <a:solidFill>
                  <a:srgbClr val="00B0F0"/>
                </a:solidFill>
                <a:latin typeface="Consolas" pitchFamily="49" charset="0"/>
                <a:ea typeface="仿宋" pitchFamily="49" charset="-122"/>
                <a:cs typeface="Consolas" pitchFamily="49" charset="0"/>
              </a:rPr>
              <a:t>false</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DLinkNode&lt;T&gt;* s=new DLinkNode&lt;T&gt;(e);</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建立新结点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DLinkNode&lt;T&gt;* p=</a:t>
            </a:r>
            <a:r>
              <a:rPr lang="en-US" altLang="zh-CN" sz="1800">
                <a:solidFill>
                  <a:srgbClr val="FF0000"/>
                </a:solidFill>
                <a:latin typeface="Consolas" pitchFamily="49" charset="0"/>
                <a:ea typeface="仿宋" pitchFamily="49" charset="-122"/>
                <a:cs typeface="Consolas" pitchFamily="49" charset="0"/>
              </a:rPr>
              <a:t>geti</a:t>
            </a:r>
            <a:r>
              <a:rPr lang="en-US" altLang="zh-CN" sz="1800">
                <a:solidFill>
                  <a:srgbClr val="0000FF"/>
                </a:solidFill>
                <a:latin typeface="Consolas" pitchFamily="49" charset="0"/>
                <a:ea typeface="仿宋" pitchFamily="49" charset="-122"/>
                <a:cs typeface="Consolas" pitchFamily="49" charset="0"/>
              </a:rPr>
              <a:t>(i-1);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查找序号</a:t>
            </a:r>
            <a:r>
              <a:rPr lang="en-US" altLang="zh-CN" sz="1800">
                <a:solidFill>
                  <a:srgbClr val="00B0F0"/>
                </a:solidFill>
                <a:latin typeface="Consolas" pitchFamily="49" charset="0"/>
                <a:ea typeface="仿宋" pitchFamily="49" charset="-122"/>
                <a:cs typeface="Consolas" pitchFamily="49" charset="0"/>
              </a:rPr>
              <a:t>i-1</a:t>
            </a:r>
            <a:r>
              <a:rPr lang="zh-CN" altLang="zh-CN" sz="1800">
                <a:solidFill>
                  <a:srgbClr val="00B0F0"/>
                </a:solidFill>
                <a:latin typeface="Consolas" pitchFamily="49" charset="0"/>
                <a:ea typeface="仿宋" pitchFamily="49" charset="-122"/>
                <a:cs typeface="Consolas" pitchFamily="49" charset="0"/>
              </a:rPr>
              <a:t>的结点</a:t>
            </a:r>
            <a:r>
              <a:rPr lang="en-US" altLang="zh-CN" sz="1800">
                <a:solidFill>
                  <a:srgbClr val="00B0F0"/>
                </a:solidFill>
                <a:latin typeface="Consolas" pitchFamily="49" charset="0"/>
                <a:ea typeface="仿宋" pitchFamily="49" charset="-122"/>
                <a:cs typeface="Consolas" pitchFamily="49" charset="0"/>
              </a:rPr>
              <a:t>p</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找到了序号</a:t>
            </a:r>
            <a:r>
              <a:rPr lang="en-US" altLang="zh-CN" sz="1800">
                <a:solidFill>
                  <a:srgbClr val="00B0F0"/>
                </a:solidFill>
                <a:latin typeface="Consolas" pitchFamily="49" charset="0"/>
                <a:ea typeface="仿宋" pitchFamily="49" charset="-122"/>
                <a:cs typeface="Consolas" pitchFamily="49" charset="0"/>
              </a:rPr>
              <a:t>i-1</a:t>
            </a:r>
            <a:r>
              <a:rPr lang="zh-CN" altLang="zh-CN" sz="1800">
                <a:solidFill>
                  <a:srgbClr val="00B0F0"/>
                </a:solidFill>
                <a:latin typeface="Consolas" pitchFamily="49" charset="0"/>
                <a:ea typeface="仿宋" pitchFamily="49" charset="-122"/>
                <a:cs typeface="Consolas" pitchFamily="49" charset="0"/>
              </a:rPr>
              <a:t>的结点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006600"/>
                </a:solidFill>
                <a:latin typeface="Consolas" pitchFamily="49" charset="0"/>
                <a:ea typeface="仿宋" pitchFamily="49" charset="-122"/>
                <a:cs typeface="Consolas" pitchFamily="49" charset="0"/>
              </a:rPr>
              <a:t>s-&gt;next=p-&gt;next;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结点的</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if (p-&gt;next!=NULL)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结点的非空后继结点的</a:t>
            </a:r>
            <a:r>
              <a:rPr lang="en-US" altLang="zh-CN" sz="1800">
                <a:solidFill>
                  <a:srgbClr val="00B0F0"/>
                </a:solidFill>
                <a:latin typeface="Consolas" pitchFamily="49" charset="0"/>
                <a:ea typeface="仿宋" pitchFamily="49" charset="-122"/>
                <a:cs typeface="Consolas" pitchFamily="49" charset="0"/>
              </a:rPr>
              <a:t>prior</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p-&gt;next-&gt;prior=s;</a:t>
            </a:r>
            <a:endParaRPr lang="zh-CN" altLang="zh-CN" sz="1800">
              <a:solidFill>
                <a:srgbClr val="00660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6600"/>
                </a:solidFill>
                <a:latin typeface="Consolas" pitchFamily="49" charset="0"/>
                <a:ea typeface="仿宋" pitchFamily="49" charset="-122"/>
                <a:cs typeface="Consolas" pitchFamily="49" charset="0"/>
              </a:rPr>
              <a:t>      p-&gt;next=s;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结点的</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a:solidFill>
                  <a:srgbClr val="006600"/>
                </a:solidFill>
                <a:latin typeface="Consolas" pitchFamily="49" charset="0"/>
                <a:ea typeface="仿宋" pitchFamily="49" charset="-122"/>
                <a:cs typeface="Consolas" pitchFamily="49" charset="0"/>
              </a:rPr>
              <a:t>      s-&gt;prior=p;</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结点的</a:t>
            </a:r>
            <a:r>
              <a:rPr lang="en-US" altLang="zh-CN" sz="1800">
                <a:solidFill>
                  <a:srgbClr val="00B0F0"/>
                </a:solidFill>
                <a:latin typeface="Consolas" pitchFamily="49" charset="0"/>
                <a:ea typeface="仿宋" pitchFamily="49" charset="-122"/>
                <a:cs typeface="Consolas" pitchFamily="49" charset="0"/>
              </a:rPr>
              <a:t>prior</a:t>
            </a:r>
            <a:r>
              <a:rPr lang="zh-CN" altLang="zh-CN" sz="180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true;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插入成功返回</a:t>
            </a:r>
            <a:r>
              <a:rPr lang="en-US" altLang="zh-CN" sz="1800">
                <a:solidFill>
                  <a:srgbClr val="00B0F0"/>
                </a:solidFill>
                <a:latin typeface="Consolas" pitchFamily="49" charset="0"/>
                <a:ea typeface="仿宋" pitchFamily="49" charset="-122"/>
                <a:cs typeface="Consolas" pitchFamily="49" charset="0"/>
              </a:rPr>
              <a:t>true</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false;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没有找到序号</a:t>
            </a:r>
            <a:r>
              <a:rPr lang="en-US" altLang="zh-CN" sz="1800">
                <a:solidFill>
                  <a:srgbClr val="00B0F0"/>
                </a:solidFill>
                <a:latin typeface="Consolas" pitchFamily="49" charset="0"/>
                <a:ea typeface="仿宋" pitchFamily="49" charset="-122"/>
                <a:cs typeface="Consolas" pitchFamily="49" charset="0"/>
              </a:rPr>
              <a:t>i-1</a:t>
            </a:r>
            <a:r>
              <a:rPr lang="zh-CN" altLang="zh-CN" sz="1800">
                <a:solidFill>
                  <a:srgbClr val="00B0F0"/>
                </a:solidFill>
                <a:latin typeface="Consolas" pitchFamily="49" charset="0"/>
                <a:ea typeface="仿宋" pitchFamily="49" charset="-122"/>
                <a:cs typeface="Consolas" pitchFamily="49" charset="0"/>
              </a:rPr>
              <a:t>的结点返回</a:t>
            </a:r>
            <a:r>
              <a:rPr lang="en-US" altLang="zh-CN" sz="1800">
                <a:solidFill>
                  <a:srgbClr val="00B0F0"/>
                </a:solidFill>
                <a:latin typeface="Consolas" pitchFamily="49" charset="0"/>
                <a:ea typeface="仿宋" pitchFamily="49" charset="-122"/>
                <a:cs typeface="Consolas" pitchFamily="49" charset="0"/>
              </a:rPr>
              <a:t>false</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357166"/>
            <a:ext cx="757242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在双链表</a:t>
            </a:r>
            <a:r>
              <a:rPr lang="en-US" altLang="zh-CN" sz="2000">
                <a:solidFill>
                  <a:srgbClr val="0000FF"/>
                </a:solidFill>
                <a:latin typeface="Consolas" pitchFamily="49" charset="0"/>
                <a:ea typeface="仿宋" pitchFamily="49" charset="-122"/>
                <a:cs typeface="Consolas" pitchFamily="49" charset="0"/>
              </a:rPr>
              <a:t>dhead</a:t>
            </a:r>
            <a:r>
              <a:rPr lang="zh-CN" altLang="zh-CN" sz="2000">
                <a:solidFill>
                  <a:srgbClr val="0000FF"/>
                </a:solidFill>
                <a:latin typeface="Consolas" pitchFamily="49" charset="0"/>
                <a:ea typeface="仿宋" pitchFamily="49" charset="-122"/>
                <a:cs typeface="Consolas" pitchFamily="49" charset="0"/>
              </a:rPr>
              <a:t>中序号为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的位置上插入值为</a:t>
            </a:r>
            <a:r>
              <a:rPr lang="en-US" altLang="zh-CN" sz="2000" i="1">
                <a:solidFill>
                  <a:srgbClr val="0000FF"/>
                </a:solidFill>
                <a:latin typeface="Consolas" pitchFamily="49" charset="0"/>
                <a:ea typeface="仿宋" pitchFamily="49" charset="-122"/>
                <a:cs typeface="Consolas" pitchFamily="49" charset="0"/>
              </a:rPr>
              <a:t>e</a:t>
            </a:r>
            <a:r>
              <a:rPr lang="zh-CN" altLang="zh-CN" sz="2000">
                <a:solidFill>
                  <a:srgbClr val="0000FF"/>
                </a:solidFill>
                <a:latin typeface="Consolas" pitchFamily="49" charset="0"/>
                <a:ea typeface="仿宋" pitchFamily="49" charset="-122"/>
                <a:cs typeface="Consolas" pitchFamily="49" charset="0"/>
              </a:rPr>
              <a:t>的结点的算法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28728" y="5254595"/>
            <a:ext cx="7143800" cy="759182"/>
          </a:xfrm>
          <a:prstGeom prst="rect">
            <a:avLst/>
          </a:prstGeom>
          <a:noFill/>
        </p:spPr>
        <p:txBody>
          <a:bodyPr wrap="square" rtlCol="0">
            <a:spAutoFit/>
          </a:bodyPr>
          <a:lstStyle/>
          <a:p>
            <a:pPr algn="l">
              <a:lnSpc>
                <a:spcPts val="2600"/>
              </a:lnSpc>
              <a:spcBef>
                <a:spcPts val="0"/>
              </a:spcBef>
            </a:pPr>
            <a:r>
              <a:rPr lang="zh-CN" altLang="zh-CN" sz="2000">
                <a:solidFill>
                  <a:srgbClr val="0000FF"/>
                </a:solidFill>
                <a:latin typeface="Consolas" pitchFamily="49" charset="0"/>
                <a:ea typeface="华文中宋" pitchFamily="2" charset="-122"/>
                <a:cs typeface="Consolas" pitchFamily="49" charset="0"/>
              </a:rPr>
              <a:t>也可以在双链表中找到序号为</a:t>
            </a:r>
            <a:r>
              <a:rPr lang="en-US" altLang="zh-CN" sz="2000" i="1">
                <a:solidFill>
                  <a:srgbClr val="0000FF"/>
                </a:solidFill>
                <a:latin typeface="Consolas" pitchFamily="49" charset="0"/>
                <a:ea typeface="华文中宋" pitchFamily="2" charset="-122"/>
                <a:cs typeface="Consolas" pitchFamily="49" charset="0"/>
              </a:rPr>
              <a:t>i</a:t>
            </a:r>
            <a:r>
              <a:rPr lang="zh-CN" altLang="zh-CN" sz="2000">
                <a:solidFill>
                  <a:srgbClr val="0000FF"/>
                </a:solidFill>
                <a:latin typeface="Consolas" pitchFamily="49" charset="0"/>
                <a:ea typeface="华文中宋" pitchFamily="2" charset="-122"/>
                <a:cs typeface="Consolas" pitchFamily="49" charset="0"/>
              </a:rPr>
              <a:t>的结点</a:t>
            </a:r>
            <a:r>
              <a:rPr lang="en-US" altLang="zh-CN" sz="2000" i="1">
                <a:solidFill>
                  <a:srgbClr val="0000FF"/>
                </a:solidFill>
                <a:latin typeface="Consolas" pitchFamily="49" charset="0"/>
                <a:ea typeface="华文中宋" pitchFamily="2" charset="-122"/>
                <a:cs typeface="Consolas" pitchFamily="49" charset="0"/>
              </a:rPr>
              <a:t>p</a:t>
            </a:r>
            <a:r>
              <a:rPr lang="zh-CN" altLang="zh-CN" sz="2000">
                <a:solidFill>
                  <a:srgbClr val="0000FF"/>
                </a:solidFill>
                <a:latin typeface="Consolas" pitchFamily="49" charset="0"/>
                <a:ea typeface="华文中宋" pitchFamily="2" charset="-122"/>
                <a:cs typeface="Consolas" pitchFamily="49" charset="0"/>
              </a:rPr>
              <a:t>（找后继结点），再在</a:t>
            </a:r>
            <a:r>
              <a:rPr lang="en-US" altLang="zh-CN" sz="2000" i="1">
                <a:solidFill>
                  <a:srgbClr val="0000FF"/>
                </a:solidFill>
                <a:latin typeface="Consolas" pitchFamily="49" charset="0"/>
                <a:ea typeface="华文中宋" pitchFamily="2" charset="-122"/>
                <a:cs typeface="Consolas" pitchFamily="49" charset="0"/>
              </a:rPr>
              <a:t>p</a:t>
            </a:r>
            <a:r>
              <a:rPr lang="zh-CN" altLang="zh-CN" sz="2000">
                <a:solidFill>
                  <a:srgbClr val="0000FF"/>
                </a:solidFill>
                <a:latin typeface="Consolas" pitchFamily="49" charset="0"/>
                <a:ea typeface="华文中宋" pitchFamily="2" charset="-122"/>
                <a:cs typeface="Consolas" pitchFamily="49" charset="0"/>
              </a:rPr>
              <a:t>结点之前插入</a:t>
            </a:r>
            <a:r>
              <a:rPr lang="en-US" altLang="zh-CN" sz="2000" i="1">
                <a:solidFill>
                  <a:srgbClr val="0000FF"/>
                </a:solidFill>
                <a:latin typeface="Consolas" pitchFamily="49" charset="0"/>
                <a:ea typeface="华文中宋" pitchFamily="2" charset="-122"/>
                <a:cs typeface="Consolas" pitchFamily="49" charset="0"/>
              </a:rPr>
              <a:t>s</a:t>
            </a:r>
            <a:r>
              <a:rPr lang="zh-CN" altLang="zh-CN" sz="2000">
                <a:solidFill>
                  <a:srgbClr val="0000FF"/>
                </a:solidFill>
                <a:latin typeface="Consolas" pitchFamily="49" charset="0"/>
                <a:ea typeface="华文中宋" pitchFamily="2" charset="-122"/>
                <a:cs typeface="Consolas" pitchFamily="49" charset="0"/>
              </a:rPr>
              <a:t>结点（后继仅仅之前插入新结点）。</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7" name="组合 6"/>
          <p:cNvGrpSpPr/>
          <p:nvPr/>
        </p:nvGrpSpPr>
        <p:grpSpPr>
          <a:xfrm>
            <a:off x="428596" y="5143512"/>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4" name="灯片编号占位符 13"/>
          <p:cNvSpPr>
            <a:spLocks noGrp="1"/>
          </p:cNvSpPr>
          <p:nvPr>
            <p:ph type="sldNum" sz="quarter" idx="12"/>
          </p:nvPr>
        </p:nvSpPr>
        <p:spPr/>
        <p:txBody>
          <a:bodyPr/>
          <a:lstStyle/>
          <a:p>
            <a:fld id="{7AF016A1-9F15-429F-9EFD-84004B73C732}" type="slidenum">
              <a:rPr lang="en-US" altLang="zh-CN" smtClean="0"/>
              <a:pPr/>
              <a:t>23</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643998" cy="3743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bool </a:t>
            </a:r>
            <a:r>
              <a:rPr lang="en-US" altLang="zh-CN" sz="1800">
                <a:solidFill>
                  <a:srgbClr val="FF0000"/>
                </a:solidFill>
                <a:latin typeface="Consolas" pitchFamily="49" charset="0"/>
                <a:ea typeface="仿宋" pitchFamily="49" charset="-122"/>
                <a:cs typeface="Consolas" pitchFamily="49" charset="0"/>
              </a:rPr>
              <a:t>Delete</a:t>
            </a:r>
            <a:r>
              <a:rPr lang="en-US" altLang="zh-CN" sz="1800">
                <a:solidFill>
                  <a:srgbClr val="0000FF"/>
                </a:solidFill>
                <a:latin typeface="Consolas" pitchFamily="49" charset="0"/>
                <a:ea typeface="仿宋" pitchFamily="49" charset="-122"/>
                <a:cs typeface="Consolas" pitchFamily="49" charset="0"/>
              </a:rPr>
              <a:t>(int 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在双链表中删除序号</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位置的结点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(i&lt;0) return false;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参数</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错误返回</a:t>
            </a:r>
            <a:r>
              <a:rPr lang="en-US" altLang="zh-CN" sz="1800">
                <a:solidFill>
                  <a:srgbClr val="00B0F0"/>
                </a:solidFill>
                <a:latin typeface="Consolas" pitchFamily="49" charset="0"/>
                <a:ea typeface="仿宋" pitchFamily="49" charset="-122"/>
                <a:cs typeface="Consolas" pitchFamily="49" charset="0"/>
              </a:rPr>
              <a:t>false</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DLinkNode&lt;T&gt;* p=</a:t>
            </a:r>
            <a:r>
              <a:rPr lang="en-US" altLang="zh-CN" sz="1800">
                <a:solidFill>
                  <a:srgbClr val="FF0000"/>
                </a:solidFill>
                <a:latin typeface="Consolas" pitchFamily="49" charset="0"/>
                <a:ea typeface="仿宋" pitchFamily="49" charset="-122"/>
                <a:cs typeface="Consolas" pitchFamily="49" charset="0"/>
              </a:rPr>
              <a:t>geti</a:t>
            </a:r>
            <a:r>
              <a:rPr lang="en-US" altLang="zh-CN" sz="1800">
                <a:solidFill>
                  <a:srgbClr val="0000FF"/>
                </a:solidFill>
                <a:latin typeface="Consolas" pitchFamily="49" charset="0"/>
                <a:ea typeface="仿宋" pitchFamily="49" charset="-122"/>
                <a:cs typeface="Consolas" pitchFamily="49" charset="0"/>
              </a:rPr>
              <a:t>(i);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查找序号</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的结点</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if (p!=NULL)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找到了序号</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的结点</a:t>
            </a:r>
            <a:r>
              <a:rPr lang="en-US" altLang="zh-CN" sz="1800">
                <a:solidFill>
                  <a:srgbClr val="00B0F0"/>
                </a:solidFill>
                <a:latin typeface="Consolas" pitchFamily="49" charset="0"/>
                <a:ea typeface="仿宋" pitchFamily="49" charset="-122"/>
                <a:cs typeface="Consolas" pitchFamily="49" charset="0"/>
              </a:rPr>
              <a:t>p</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006600"/>
                </a:solidFill>
                <a:latin typeface="Consolas" pitchFamily="49" charset="0"/>
                <a:ea typeface="仿宋" pitchFamily="49" charset="-122"/>
                <a:cs typeface="Consolas" pitchFamily="49" charset="0"/>
              </a:rPr>
              <a:t>p-&gt;prior-&gt;next=p-&gt;next;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结点的前驱结点的</a:t>
            </a:r>
            <a:r>
              <a:rPr lang="en-US" altLang="zh-CN" sz="1800">
                <a:solidFill>
                  <a:srgbClr val="00B0F0"/>
                </a:solidFill>
                <a:latin typeface="Consolas" pitchFamily="49" charset="0"/>
                <a:ea typeface="仿宋" pitchFamily="49" charset="-122"/>
                <a:cs typeface="Consolas" pitchFamily="49" charset="0"/>
              </a:rPr>
              <a:t>next</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if (p-&gt;next!=NULL)</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修改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结点非空后继结点的</a:t>
            </a:r>
            <a:r>
              <a:rPr lang="en-US" altLang="zh-CN" sz="1800">
                <a:solidFill>
                  <a:srgbClr val="00B0F0"/>
                </a:solidFill>
                <a:latin typeface="Consolas" pitchFamily="49" charset="0"/>
                <a:ea typeface="仿宋" pitchFamily="49" charset="-122"/>
                <a:cs typeface="Consolas" pitchFamily="49" charset="0"/>
              </a:rPr>
              <a:t>prior</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p-&gt;next-&gt;prior=p-&gt;prior;</a:t>
            </a:r>
            <a:endParaRPr lang="zh-CN" altLang="zh-CN" sz="1800">
              <a:solidFill>
                <a:srgbClr val="00660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delete 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释放空间</a:t>
            </a:r>
            <a:r>
              <a:rPr lang="zh-CN" altLang="zh-CN" sz="1800">
                <a:solidFill>
                  <a:srgbClr val="0000FF"/>
                </a:solidFill>
                <a:latin typeface="Consolas" pitchFamily="49" charset="0"/>
                <a:ea typeface="仿宋" pitchFamily="49" charset="-122"/>
                <a:cs typeface="Consolas" pitchFamily="49" charset="0"/>
              </a:rPr>
              <a:t> </a:t>
            </a: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true;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删除成功返回</a:t>
            </a:r>
            <a:r>
              <a:rPr lang="en-US" altLang="zh-CN" sz="1800">
                <a:solidFill>
                  <a:srgbClr val="00B0F0"/>
                </a:solidFill>
                <a:latin typeface="Consolas" pitchFamily="49" charset="0"/>
                <a:ea typeface="仿宋" pitchFamily="49" charset="-122"/>
                <a:cs typeface="Consolas" pitchFamily="49" charset="0"/>
              </a:rPr>
              <a:t>true </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else return false;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没有找到序号</a:t>
            </a:r>
            <a:r>
              <a:rPr lang="en-US" altLang="zh-CN" sz="1800">
                <a:solidFill>
                  <a:srgbClr val="00B0F0"/>
                </a:solidFill>
                <a:latin typeface="Consolas" pitchFamily="49" charset="0"/>
                <a:ea typeface="仿宋" pitchFamily="49" charset="-122"/>
                <a:cs typeface="Consolas" pitchFamily="49" charset="0"/>
              </a:rPr>
              <a:t>i-1</a:t>
            </a:r>
            <a:r>
              <a:rPr lang="zh-CN" altLang="zh-CN" sz="1800">
                <a:solidFill>
                  <a:srgbClr val="00B0F0"/>
                </a:solidFill>
                <a:latin typeface="Consolas" pitchFamily="49" charset="0"/>
                <a:ea typeface="仿宋" pitchFamily="49" charset="-122"/>
                <a:cs typeface="Consolas" pitchFamily="49" charset="0"/>
              </a:rPr>
              <a:t>的结点返回</a:t>
            </a:r>
            <a:r>
              <a:rPr lang="en-US" altLang="zh-CN" sz="1800">
                <a:solidFill>
                  <a:srgbClr val="00B0F0"/>
                </a:solidFill>
                <a:latin typeface="Consolas" pitchFamily="49" charset="0"/>
                <a:ea typeface="仿宋" pitchFamily="49" charset="-122"/>
                <a:cs typeface="Consolas" pitchFamily="49" charset="0"/>
              </a:rPr>
              <a:t>false</a:t>
            </a:r>
            <a:endParaRPr lang="zh-CN" altLang="zh-CN" sz="180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285728"/>
            <a:ext cx="757242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在双链表</a:t>
            </a:r>
            <a:r>
              <a:rPr lang="en-US" altLang="zh-CN" sz="2000">
                <a:solidFill>
                  <a:srgbClr val="0000FF"/>
                </a:solidFill>
                <a:latin typeface="Consolas" pitchFamily="49" charset="0"/>
                <a:ea typeface="仿宋" pitchFamily="49" charset="-122"/>
                <a:cs typeface="Consolas" pitchFamily="49" charset="0"/>
              </a:rPr>
              <a:t>dhead</a:t>
            </a:r>
            <a:r>
              <a:rPr lang="zh-CN" altLang="zh-CN" sz="2000">
                <a:solidFill>
                  <a:srgbClr val="0000FF"/>
                </a:solidFill>
                <a:latin typeface="Consolas" pitchFamily="49" charset="0"/>
                <a:ea typeface="仿宋" pitchFamily="49" charset="-122"/>
                <a:cs typeface="Consolas" pitchFamily="49" charset="0"/>
              </a:rPr>
              <a:t>中删除序号为</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的结点的算法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214414" y="5175305"/>
            <a:ext cx="7715272" cy="425758"/>
          </a:xfrm>
          <a:prstGeom prst="rect">
            <a:avLst/>
          </a:prstGeom>
          <a:noFill/>
        </p:spPr>
        <p:txBody>
          <a:bodyPr wrap="square" rtlCol="0">
            <a:spAutoFit/>
          </a:bodyPr>
          <a:lstStyle/>
          <a:p>
            <a:pPr algn="l">
              <a:lnSpc>
                <a:spcPts val="2600"/>
              </a:lnSpc>
              <a:spcBef>
                <a:spcPts val="0"/>
              </a:spcBef>
            </a:pPr>
            <a:r>
              <a:rPr lang="zh-CN" altLang="zh-CN" sz="2000">
                <a:solidFill>
                  <a:srgbClr val="0000FF"/>
                </a:solidFill>
                <a:latin typeface="Consolas" pitchFamily="49" charset="0"/>
                <a:ea typeface="华文中宋" pitchFamily="2" charset="-122"/>
                <a:cs typeface="Consolas" pitchFamily="49" charset="0"/>
              </a:rPr>
              <a:t>也可以找到序号为</a:t>
            </a:r>
            <a:r>
              <a:rPr lang="en-US" altLang="zh-CN" sz="2000" i="1">
                <a:solidFill>
                  <a:srgbClr val="0000FF"/>
                </a:solidFill>
                <a:latin typeface="Consolas" pitchFamily="49" charset="0"/>
                <a:ea typeface="华文中宋" pitchFamily="2" charset="-122"/>
                <a:cs typeface="Consolas" pitchFamily="49" charset="0"/>
              </a:rPr>
              <a:t>i</a:t>
            </a:r>
            <a:r>
              <a:rPr lang="en-US" altLang="zh-CN" sz="2000">
                <a:solidFill>
                  <a:srgbClr val="0000FF"/>
                </a:solidFill>
                <a:latin typeface="Consolas" pitchFamily="49" charset="0"/>
                <a:ea typeface="华文中宋" pitchFamily="2" charset="-122"/>
                <a:cs typeface="Consolas" pitchFamily="49" charset="0"/>
              </a:rPr>
              <a:t>-1</a:t>
            </a:r>
            <a:r>
              <a:rPr lang="zh-CN" altLang="zh-CN" sz="2000">
                <a:solidFill>
                  <a:srgbClr val="0000FF"/>
                </a:solidFill>
                <a:latin typeface="Consolas" pitchFamily="49" charset="0"/>
                <a:ea typeface="华文中宋" pitchFamily="2" charset="-122"/>
                <a:cs typeface="Consolas" pitchFamily="49" charset="0"/>
              </a:rPr>
              <a:t>的结点</a:t>
            </a:r>
            <a:r>
              <a:rPr lang="en-US" altLang="zh-CN" sz="2000" i="1">
                <a:solidFill>
                  <a:srgbClr val="0000FF"/>
                </a:solidFill>
                <a:latin typeface="Consolas" pitchFamily="49" charset="0"/>
                <a:ea typeface="华文中宋" pitchFamily="2" charset="-122"/>
                <a:cs typeface="Consolas" pitchFamily="49" charset="0"/>
              </a:rPr>
              <a:t>p</a:t>
            </a:r>
            <a:r>
              <a:rPr lang="zh-CN" altLang="zh-CN" sz="2000">
                <a:solidFill>
                  <a:srgbClr val="0000FF"/>
                </a:solidFill>
                <a:latin typeface="Consolas" pitchFamily="49" charset="0"/>
                <a:ea typeface="华文中宋" pitchFamily="2" charset="-122"/>
                <a:cs typeface="Consolas" pitchFamily="49" charset="0"/>
              </a:rPr>
              <a:t>（找前驱结点），再删除其后继结点。</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2" name="组合 6"/>
          <p:cNvGrpSpPr/>
          <p:nvPr/>
        </p:nvGrpSpPr>
        <p:grpSpPr>
          <a:xfrm>
            <a:off x="214282" y="4960991"/>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4" name="灯片编号占位符 13"/>
          <p:cNvSpPr>
            <a:spLocks noGrp="1"/>
          </p:cNvSpPr>
          <p:nvPr>
            <p:ph type="sldNum" sz="quarter" idx="12"/>
          </p:nvPr>
        </p:nvSpPr>
        <p:spPr/>
        <p:txBody>
          <a:bodyPr/>
          <a:lstStyle/>
          <a:p>
            <a:fld id="{7AF016A1-9F15-429F-9EFD-84004B73C732}" type="slidenum">
              <a:rPr lang="en-US" altLang="zh-CN" smtClean="0"/>
              <a:pPr/>
              <a:t>24</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514353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2.3.5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双链表的应用算法设计示例</a:t>
            </a:r>
          </a:p>
        </p:txBody>
      </p:sp>
      <p:sp>
        <p:nvSpPr>
          <p:cNvPr id="4" name="TextBox 3"/>
          <p:cNvSpPr txBox="1"/>
          <p:nvPr/>
        </p:nvSpPr>
        <p:spPr>
          <a:xfrm>
            <a:off x="571472" y="1214422"/>
            <a:ext cx="7929618" cy="820866"/>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2.13</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设计一个算法，删除整数双链表</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中第一个值为</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的结点，若不存在值为</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的结点，则不做任何改变。</a:t>
            </a:r>
            <a:endParaRPr lang="zh-CN" altLang="en-US" sz="2000">
              <a:solidFill>
                <a:srgbClr val="0000FF"/>
              </a:solidFill>
              <a:latin typeface="Consolas" pitchFamily="49" charset="0"/>
              <a:ea typeface="楷体" pitchFamily="49" charset="-122"/>
              <a:cs typeface="Consolas" pitchFamily="49" charset="0"/>
            </a:endParaRPr>
          </a:p>
        </p:txBody>
      </p:sp>
      <p:pic>
        <p:nvPicPr>
          <p:cNvPr id="37889" name="Picture 1"/>
          <p:cNvPicPr>
            <a:picLocks noChangeAspect="1" noChangeArrowheads="1"/>
          </p:cNvPicPr>
          <p:nvPr/>
        </p:nvPicPr>
        <p:blipFill>
          <a:blip r:embed="rId3" cstate="print"/>
          <a:srcRect/>
          <a:stretch>
            <a:fillRect/>
          </a:stretch>
        </p:blipFill>
        <p:spPr bwMode="auto">
          <a:xfrm>
            <a:off x="2143108" y="2357430"/>
            <a:ext cx="3262176" cy="1500198"/>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pPr/>
              <a:t>25</a:t>
            </a:fld>
            <a:r>
              <a:rPr lang="en-US" altLang="zh-CN"/>
              <a:t>/65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1829612"/>
            <a:ext cx="8501122" cy="38755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Delx</a:t>
            </a:r>
            <a:r>
              <a:rPr lang="en-US" altLang="zh-CN" sz="1800">
                <a:solidFill>
                  <a:srgbClr val="0000FF"/>
                </a:solidFill>
                <a:latin typeface="Consolas" pitchFamily="49" charset="0"/>
                <a:ea typeface="仿宋" pitchFamily="49" charset="-122"/>
                <a:cs typeface="Consolas" pitchFamily="49" charset="0"/>
              </a:rPr>
              <a:t>(DLinkList&lt;T&gt;&amp; L,T 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求解算法</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DLinkNode&lt;T&gt;* p=L.dhead-&gt;next;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指向首结点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while (p!=NULL &amp;&amp; p-&gt;data!=x)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查找第一个值为</a:t>
            </a:r>
            <a:r>
              <a:rPr lang="en-US" altLang="zh-CN" sz="1800">
                <a:solidFill>
                  <a:srgbClr val="00B0F0"/>
                </a:solidFill>
                <a:latin typeface="Consolas" pitchFamily="49" charset="0"/>
                <a:ea typeface="仿宋" pitchFamily="49" charset="-122"/>
                <a:cs typeface="Consolas" pitchFamily="49" charset="0"/>
              </a:rPr>
              <a:t>x</a:t>
            </a:r>
            <a:r>
              <a:rPr lang="zh-CN" altLang="zh-CN" sz="1800">
                <a:solidFill>
                  <a:srgbClr val="00B0F0"/>
                </a:solidFill>
                <a:latin typeface="Consolas" pitchFamily="49" charset="0"/>
                <a:ea typeface="仿宋" pitchFamily="49" charset="-122"/>
                <a:cs typeface="Consolas" pitchFamily="49" charset="0"/>
              </a:rPr>
              <a:t>的结点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p=p-&gt;next;</a:t>
            </a:r>
            <a:endParaRPr lang="zh-CN" altLang="zh-CN" sz="180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if (p!=NULL)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找到值为</a:t>
            </a:r>
            <a:r>
              <a:rPr lang="en-US" altLang="zh-CN" sz="1800">
                <a:solidFill>
                  <a:srgbClr val="00B0F0"/>
                </a:solidFill>
                <a:latin typeface="Consolas" pitchFamily="49" charset="0"/>
                <a:ea typeface="仿宋" pitchFamily="49" charset="-122"/>
                <a:cs typeface="Consolas" pitchFamily="49" charset="0"/>
              </a:rPr>
              <a:t>x</a:t>
            </a:r>
            <a:r>
              <a:rPr lang="zh-CN" altLang="zh-CN" sz="1800">
                <a:solidFill>
                  <a:srgbClr val="00B0F0"/>
                </a:solidFill>
                <a:latin typeface="Consolas" pitchFamily="49" charset="0"/>
                <a:ea typeface="仿宋" pitchFamily="49" charset="-122"/>
                <a:cs typeface="Consolas" pitchFamily="49" charset="0"/>
              </a:rPr>
              <a:t>的结点</a:t>
            </a:r>
            <a:r>
              <a:rPr lang="en-US" altLang="zh-CN" sz="1800">
                <a:solidFill>
                  <a:srgbClr val="00B0F0"/>
                </a:solidFill>
                <a:latin typeface="Consolas" pitchFamily="49" charset="0"/>
                <a:ea typeface="仿宋" pitchFamily="49" charset="-122"/>
                <a:cs typeface="Consolas" pitchFamily="49" charset="0"/>
              </a:rPr>
              <a:t>p</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a:t>
            </a:r>
            <a:r>
              <a:rPr lang="en-US" altLang="zh-CN" sz="1800">
                <a:solidFill>
                  <a:srgbClr val="006600"/>
                </a:solidFill>
                <a:latin typeface="Consolas" pitchFamily="49" charset="0"/>
                <a:ea typeface="仿宋" pitchFamily="49" charset="-122"/>
                <a:cs typeface="Consolas" pitchFamily="49" charset="0"/>
              </a:rPr>
              <a:t>p-&gt;prior-&gt;next=p-&gt;next;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删除</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if (p-&gt;next!=NULL)</a:t>
            </a:r>
            <a:endParaRPr lang="zh-CN" altLang="zh-CN" sz="1800">
              <a:solidFill>
                <a:srgbClr val="00660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6600"/>
                </a:solidFill>
                <a:latin typeface="Consolas" pitchFamily="49" charset="0"/>
                <a:ea typeface="仿宋" pitchFamily="49" charset="-122"/>
                <a:cs typeface="Consolas" pitchFamily="49" charset="0"/>
              </a:rPr>
              <a:t>         p-&gt;next-&gt;prior=p-&gt;prior;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delete 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释放空间</a:t>
            </a:r>
            <a:r>
              <a:rPr lang="zh-CN" altLang="zh-CN" sz="180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500034" y="1186670"/>
            <a:ext cx="514353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楷体" pitchFamily="49" charset="-122"/>
                <a:cs typeface="Consolas" pitchFamily="49" charset="0"/>
              </a:rPr>
              <a:t>删除整数双链表</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中第一个值为</a:t>
            </a:r>
            <a:r>
              <a:rPr lang="en-US" altLang="zh-CN" sz="2000" i="1">
                <a:solidFill>
                  <a:srgbClr val="0000FF"/>
                </a:solidFill>
                <a:latin typeface="Consolas" pitchFamily="49" charset="0"/>
                <a:ea typeface="楷体" pitchFamily="49" charset="-122"/>
                <a:cs typeface="Consolas" pitchFamily="49" charset="0"/>
              </a:rPr>
              <a:t>x</a:t>
            </a:r>
            <a:r>
              <a:rPr lang="zh-CN" altLang="zh-CN" sz="2000">
                <a:solidFill>
                  <a:srgbClr val="0000FF"/>
                </a:solidFill>
                <a:latin typeface="Consolas" pitchFamily="49" charset="0"/>
                <a:ea typeface="楷体" pitchFamily="49" charset="-122"/>
                <a:cs typeface="Consolas" pitchFamily="49" charset="0"/>
              </a:rPr>
              <a:t>的结点</a:t>
            </a:r>
            <a:endParaRPr lang="zh-CN" altLang="en-US" sz="2000">
              <a:solidFill>
                <a:srgbClr val="0000FF"/>
              </a:solidFill>
              <a:latin typeface="Consolas" pitchFamily="49" charset="0"/>
              <a:ea typeface="楷体" pitchFamily="49" charset="-122"/>
              <a:cs typeface="Consolas" pitchFamily="49" charset="0"/>
            </a:endParaRPr>
          </a:p>
        </p:txBody>
      </p:sp>
      <p:pic>
        <p:nvPicPr>
          <p:cNvPr id="5" name="Picture 2"/>
          <p:cNvPicPr>
            <a:picLocks noChangeAspect="1" noChangeArrowheads="1"/>
          </p:cNvPicPr>
          <p:nvPr/>
        </p:nvPicPr>
        <p:blipFill>
          <a:blip r:embed="rId3" cstate="print"/>
          <a:srcRect/>
          <a:stretch>
            <a:fillRect/>
          </a:stretch>
        </p:blipFill>
        <p:spPr bwMode="auto">
          <a:xfrm>
            <a:off x="214282" y="214290"/>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7AF016A1-9F15-429F-9EFD-84004B73C732}" type="slidenum">
              <a:rPr lang="en-US" altLang="zh-CN" smtClean="0"/>
              <a:pPr/>
              <a:t>26</a:t>
            </a:fld>
            <a:r>
              <a:rPr lang="en-US" altLang="zh-CN"/>
              <a:t>/65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307183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2.3.6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循环链表</a:t>
            </a:r>
          </a:p>
        </p:txBody>
      </p:sp>
      <p:sp>
        <p:nvSpPr>
          <p:cNvPr id="4" name="TextBox 3"/>
          <p:cNvSpPr txBox="1"/>
          <p:nvPr/>
        </p:nvSpPr>
        <p:spPr>
          <a:xfrm>
            <a:off x="500034" y="1357298"/>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循环单链表</a:t>
            </a:r>
          </a:p>
        </p:txBody>
      </p:sp>
      <p:grpSp>
        <p:nvGrpSpPr>
          <p:cNvPr id="28" name="组合 27"/>
          <p:cNvGrpSpPr/>
          <p:nvPr/>
        </p:nvGrpSpPr>
        <p:grpSpPr>
          <a:xfrm>
            <a:off x="1285852" y="2428868"/>
            <a:ext cx="5179311" cy="1166821"/>
            <a:chOff x="1285852" y="2428868"/>
            <a:chExt cx="5179311" cy="1166821"/>
          </a:xfrm>
        </p:grpSpPr>
        <p:sp>
          <p:nvSpPr>
            <p:cNvPr id="7" name="Text Box 47"/>
            <p:cNvSpPr txBox="1">
              <a:spLocks noChangeArrowheads="1"/>
            </p:cNvSpPr>
            <p:nvPr/>
          </p:nvSpPr>
          <p:spPr bwMode="auto">
            <a:xfrm>
              <a:off x="3096861" y="2428868"/>
              <a:ext cx="831657"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开始结点</a:t>
              </a:r>
            </a:p>
          </p:txBody>
        </p:sp>
        <p:sp>
          <p:nvSpPr>
            <p:cNvPr id="8" name="Text Box 46"/>
            <p:cNvSpPr txBox="1">
              <a:spLocks noChangeArrowheads="1"/>
            </p:cNvSpPr>
            <p:nvPr/>
          </p:nvSpPr>
          <p:spPr bwMode="auto">
            <a:xfrm>
              <a:off x="5721512"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9" name="Text Box 45"/>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10" name="Text Box 44" descr="浅色上对角线"/>
            <p:cNvSpPr txBox="1">
              <a:spLocks noChangeArrowheads="1"/>
            </p:cNvSpPr>
            <p:nvPr/>
          </p:nvSpPr>
          <p:spPr bwMode="auto">
            <a:xfrm>
              <a:off x="2017839" y="2806370"/>
              <a:ext cx="410482"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t>
              </a:r>
            </a:p>
          </p:txBody>
        </p:sp>
        <p:sp>
          <p:nvSpPr>
            <p:cNvPr id="11" name="Text Box 43"/>
            <p:cNvSpPr txBox="1">
              <a:spLocks noChangeArrowheads="1"/>
            </p:cNvSpPr>
            <p:nvPr/>
          </p:nvSpPr>
          <p:spPr bwMode="auto">
            <a:xfrm>
              <a:off x="2424173" y="2806370"/>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42"/>
            <p:cNvSpPr txBox="1">
              <a:spLocks noChangeArrowheads="1"/>
            </p:cNvSpPr>
            <p:nvPr/>
          </p:nvSpPr>
          <p:spPr bwMode="auto">
            <a:xfrm>
              <a:off x="3057976"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Text Box 41"/>
            <p:cNvSpPr txBox="1">
              <a:spLocks noChangeArrowheads="1"/>
            </p:cNvSpPr>
            <p:nvPr/>
          </p:nvSpPr>
          <p:spPr bwMode="auto">
            <a:xfrm>
              <a:off x="3464312"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Text Box 40"/>
            <p:cNvSpPr txBox="1">
              <a:spLocks noChangeArrowheads="1"/>
            </p:cNvSpPr>
            <p:nvPr/>
          </p:nvSpPr>
          <p:spPr bwMode="auto">
            <a:xfrm>
              <a:off x="5651185" y="2806370"/>
              <a:ext cx="468549"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39"/>
            <p:cNvSpPr txBox="1">
              <a:spLocks noChangeArrowheads="1"/>
            </p:cNvSpPr>
            <p:nvPr/>
          </p:nvSpPr>
          <p:spPr bwMode="auto">
            <a:xfrm>
              <a:off x="6107237" y="2806370"/>
              <a:ext cx="304265"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Line 38"/>
            <p:cNvSpPr>
              <a:spLocks noChangeShapeType="1"/>
            </p:cNvSpPr>
            <p:nvPr/>
          </p:nvSpPr>
          <p:spPr bwMode="auto">
            <a:xfrm>
              <a:off x="2542768"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7"/>
            <p:cNvSpPr txBox="1">
              <a:spLocks noChangeArrowheads="1"/>
            </p:cNvSpPr>
            <p:nvPr/>
          </p:nvSpPr>
          <p:spPr bwMode="auto">
            <a:xfrm>
              <a:off x="3942582"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36"/>
            <p:cNvSpPr txBox="1">
              <a:spLocks noChangeArrowheads="1"/>
            </p:cNvSpPr>
            <p:nvPr/>
          </p:nvSpPr>
          <p:spPr bwMode="auto">
            <a:xfrm>
              <a:off x="4348917"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Line 35"/>
            <p:cNvSpPr>
              <a:spLocks noChangeShapeType="1"/>
            </p:cNvSpPr>
            <p:nvPr/>
          </p:nvSpPr>
          <p:spPr bwMode="auto">
            <a:xfrm>
              <a:off x="4467512"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34"/>
            <p:cNvSpPr>
              <a:spLocks noChangeShapeType="1"/>
            </p:cNvSpPr>
            <p:nvPr/>
          </p:nvSpPr>
          <p:spPr bwMode="auto">
            <a:xfrm>
              <a:off x="3592628"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Text Box 33"/>
            <p:cNvSpPr txBox="1">
              <a:spLocks noChangeArrowheads="1"/>
            </p:cNvSpPr>
            <p:nvPr/>
          </p:nvSpPr>
          <p:spPr bwMode="auto">
            <a:xfrm>
              <a:off x="4992442" y="2806371"/>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2" name="Line 32"/>
            <p:cNvSpPr>
              <a:spLocks noChangeShapeType="1"/>
            </p:cNvSpPr>
            <p:nvPr/>
          </p:nvSpPr>
          <p:spPr bwMode="auto">
            <a:xfrm>
              <a:off x="5365390" y="2957023"/>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Text Box 31"/>
            <p:cNvSpPr txBox="1">
              <a:spLocks noChangeArrowheads="1"/>
            </p:cNvSpPr>
            <p:nvPr/>
          </p:nvSpPr>
          <p:spPr bwMode="auto">
            <a:xfrm>
              <a:off x="1285852" y="2806371"/>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4" name="Line 30"/>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任意多边形 55"/>
            <p:cNvSpPr/>
            <p:nvPr/>
          </p:nvSpPr>
          <p:spPr>
            <a:xfrm>
              <a:off x="2502041" y="3004456"/>
              <a:ext cx="3714540" cy="591233"/>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4540" h="591233">
                  <a:moveTo>
                    <a:pt x="3707841" y="0"/>
                  </a:moveTo>
                  <a:cubicBezTo>
                    <a:pt x="3714540" y="118068"/>
                    <a:pt x="3676449" y="270442"/>
                    <a:pt x="3570157" y="353106"/>
                  </a:cubicBezTo>
                  <a:cubicBezTo>
                    <a:pt x="3463865" y="435770"/>
                    <a:pt x="3272499" y="460263"/>
                    <a:pt x="3070091" y="495982"/>
                  </a:cubicBezTo>
                  <a:cubicBezTo>
                    <a:pt x="2867683" y="531701"/>
                    <a:pt x="2700995" y="555513"/>
                    <a:pt x="2355711" y="567419"/>
                  </a:cubicBezTo>
                  <a:cubicBezTo>
                    <a:pt x="2010427" y="579325"/>
                    <a:pt x="1331766" y="591233"/>
                    <a:pt x="998389" y="567420"/>
                  </a:cubicBezTo>
                  <a:cubicBezTo>
                    <a:pt x="665012" y="543607"/>
                    <a:pt x="521845" y="497342"/>
                    <a:pt x="355447" y="424543"/>
                  </a:cubicBezTo>
                  <a:cubicBezTo>
                    <a:pt x="189049" y="351745"/>
                    <a:pt x="145701" y="241161"/>
                    <a:pt x="0" y="13062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5" name="TextBox 24"/>
          <p:cNvSpPr txBox="1"/>
          <p:nvPr/>
        </p:nvSpPr>
        <p:spPr>
          <a:xfrm>
            <a:off x="3500430" y="4071942"/>
            <a:ext cx="1571636" cy="400110"/>
          </a:xfrm>
          <a:prstGeom prst="rect">
            <a:avLst/>
          </a:prstGeom>
          <a:noFill/>
        </p:spPr>
        <p:txBody>
          <a:bodyPr wrap="square" rtlCol="0">
            <a:spAutoFit/>
          </a:bodyPr>
          <a:lstStyle/>
          <a:p>
            <a:pPr marL="342900" indent="-342900"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形成一个环</a:t>
            </a:r>
            <a:endParaRPr lang="en-US" altLang="zh-CN" sz="2000">
              <a:solidFill>
                <a:srgbClr val="0000FF"/>
              </a:solidFill>
              <a:latin typeface="Consolas" pitchFamily="49" charset="0"/>
              <a:ea typeface="仿宋" pitchFamily="49" charset="-122"/>
              <a:cs typeface="Consolas" pitchFamily="49" charset="0"/>
            </a:endParaRPr>
          </a:p>
        </p:txBody>
      </p:sp>
      <p:sp>
        <p:nvSpPr>
          <p:cNvPr id="26" name="下箭头 25"/>
          <p:cNvSpPr/>
          <p:nvPr/>
        </p:nvSpPr>
        <p:spPr>
          <a:xfrm>
            <a:off x="4000496" y="364331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灯片编号占位符 30"/>
          <p:cNvSpPr>
            <a:spLocks noGrp="1"/>
          </p:cNvSpPr>
          <p:nvPr>
            <p:ph type="sldNum" sz="quarter" idx="12"/>
          </p:nvPr>
        </p:nvSpPr>
        <p:spPr/>
        <p:txBody>
          <a:bodyPr/>
          <a:lstStyle/>
          <a:p>
            <a:fld id="{7AF016A1-9F15-429F-9EFD-84004B73C732}" type="slidenum">
              <a:rPr lang="en-US" altLang="zh-CN" smtClean="0"/>
              <a:pPr/>
              <a:t>27</a:t>
            </a:fld>
            <a:r>
              <a:rPr lang="en-US" altLang="zh-CN"/>
              <a:t>/65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4500594"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华文中宋" pitchFamily="2" charset="-122"/>
                <a:cs typeface="Consolas" pitchFamily="49" charset="0"/>
              </a:rPr>
              <a:t>循环</a:t>
            </a:r>
            <a:r>
              <a:rPr lang="zh-CN" altLang="zh-CN" sz="2000">
                <a:solidFill>
                  <a:srgbClr val="0000FF"/>
                </a:solidFill>
                <a:latin typeface="Consolas" pitchFamily="49" charset="0"/>
                <a:ea typeface="华文中宋" pitchFamily="2" charset="-122"/>
                <a:cs typeface="Consolas" pitchFamily="49" charset="0"/>
              </a:rPr>
              <a:t>单链表类</a:t>
            </a:r>
            <a:r>
              <a:rPr lang="zh-CN" altLang="en-US" sz="2000">
                <a:solidFill>
                  <a:srgbClr val="0000FF"/>
                </a:solidFill>
                <a:latin typeface="Consolas" pitchFamily="49" charset="0"/>
                <a:ea typeface="华文中宋" pitchFamily="2" charset="-122"/>
                <a:cs typeface="Consolas" pitchFamily="49" charset="0"/>
              </a:rPr>
              <a:t>模板</a:t>
            </a:r>
            <a:r>
              <a:rPr lang="en-US" altLang="zh-CN" sz="2000">
                <a:solidFill>
                  <a:srgbClr val="0000FF"/>
                </a:solidFill>
                <a:latin typeface="Consolas" pitchFamily="49" charset="0"/>
                <a:ea typeface="华文中宋" pitchFamily="2" charset="-122"/>
                <a:cs typeface="Consolas" pitchFamily="49" charset="0"/>
              </a:rPr>
              <a:t>CLinkList</a:t>
            </a:r>
            <a:endParaRPr lang="zh-CN" altLang="en-US" sz="200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214282" y="1071546"/>
            <a:ext cx="7000924" cy="53477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CLinkList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循环单链表类</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LinkNode&lt;T&gt;* </a:t>
            </a:r>
            <a:r>
              <a:rPr lang="en-US" altLang="zh-CN" sz="1800">
                <a:solidFill>
                  <a:srgbClr val="FF0000"/>
                </a:solidFill>
                <a:latin typeface="Consolas" pitchFamily="49" charset="0"/>
                <a:ea typeface="仿宋" pitchFamily="49" charset="-122"/>
                <a:cs typeface="Consolas" pitchFamily="49" charset="0"/>
              </a:rPr>
              <a:t>head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循环单链表头结点</a:t>
            </a:r>
          </a:p>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  CLinkList()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创建空循环单链表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head=new LinkNode&lt;T&gt;();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head-&gt;next=head;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构成循环的空链表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~CLinkList()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析构函数</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销毁循环单链表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LinkNode&lt;T&gt;* pre,*p;</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pre=head;p=pre-&gt;next;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while (</a:t>
            </a:r>
            <a:r>
              <a:rPr lang="en-US" altLang="zh-CN" sz="1800">
                <a:solidFill>
                  <a:srgbClr val="FF0000"/>
                </a:solidFill>
                <a:latin typeface="Consolas" pitchFamily="49" charset="0"/>
                <a:ea typeface="仿宋" pitchFamily="49" charset="-122"/>
                <a:cs typeface="Consolas" pitchFamily="49" charset="0"/>
              </a:rPr>
              <a:t>p!=head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遍历并释放其前驱结点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delete pre;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释放</a:t>
            </a:r>
            <a:r>
              <a:rPr lang="en-US" altLang="zh-CN" sz="1800">
                <a:solidFill>
                  <a:srgbClr val="00B0F0"/>
                </a:solidFill>
                <a:latin typeface="Consolas" pitchFamily="49" charset="0"/>
                <a:ea typeface="仿宋" pitchFamily="49" charset="-122"/>
                <a:cs typeface="Consolas" pitchFamily="49" charset="0"/>
              </a:rPr>
              <a:t>pre</a:t>
            </a:r>
            <a:r>
              <a:rPr lang="zh-CN" altLang="zh-CN" sz="1800">
                <a:solidFill>
                  <a:srgbClr val="00B0F0"/>
                </a:solidFill>
                <a:latin typeface="Consolas" pitchFamily="49" charset="0"/>
                <a:ea typeface="仿宋" pitchFamily="49" charset="-122"/>
                <a:cs typeface="Consolas" pitchFamily="49" charset="0"/>
              </a:rPr>
              <a:t>结点 </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pre=p;p=p-&gt;next;    </a:t>
            </a:r>
            <a:r>
              <a:rPr lang="en-US" altLang="zh-CN" sz="1800">
                <a:solidFill>
                  <a:srgbClr val="00B0F0"/>
                </a:solidFill>
                <a:latin typeface="Consolas" pitchFamily="49" charset="0"/>
                <a:ea typeface="仿宋" pitchFamily="49" charset="-122"/>
                <a:cs typeface="Consolas" pitchFamily="49" charset="0"/>
              </a:rPr>
              <a:t>//pre,p</a:t>
            </a:r>
            <a:r>
              <a:rPr lang="zh-CN" altLang="zh-CN" sz="1800">
                <a:solidFill>
                  <a:srgbClr val="00B0F0"/>
                </a:solidFill>
                <a:latin typeface="Consolas" pitchFamily="49" charset="0"/>
                <a:ea typeface="仿宋" pitchFamily="49" charset="-122"/>
                <a:cs typeface="Consolas" pitchFamily="49" charset="0"/>
              </a:rPr>
              <a:t>同步后移一个结点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delete pre;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释放尾结点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线性表的基本运算算法</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13" name="组合 12"/>
          <p:cNvGrpSpPr/>
          <p:nvPr/>
        </p:nvGrpSpPr>
        <p:grpSpPr>
          <a:xfrm>
            <a:off x="7286644" y="4572008"/>
            <a:ext cx="1580101" cy="685006"/>
            <a:chOff x="2643174" y="4786322"/>
            <a:chExt cx="1580101" cy="685006"/>
          </a:xfrm>
        </p:grpSpPr>
        <p:sp>
          <p:nvSpPr>
            <p:cNvPr id="7" name="Text Box 40"/>
            <p:cNvSpPr txBox="1">
              <a:spLocks noChangeArrowheads="1"/>
            </p:cNvSpPr>
            <p:nvPr/>
          </p:nvSpPr>
          <p:spPr bwMode="auto">
            <a:xfrm>
              <a:off x="3441760" y="4786322"/>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3919010" y="4786322"/>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Line 32"/>
            <p:cNvSpPr>
              <a:spLocks noChangeShapeType="1"/>
            </p:cNvSpPr>
            <p:nvPr/>
          </p:nvSpPr>
          <p:spPr bwMode="auto">
            <a:xfrm>
              <a:off x="3155965" y="4936974"/>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31"/>
            <p:cNvSpPr txBox="1">
              <a:spLocks noChangeArrowheads="1"/>
            </p:cNvSpPr>
            <p:nvPr/>
          </p:nvSpPr>
          <p:spPr bwMode="auto">
            <a:xfrm>
              <a:off x="2643174" y="4786322"/>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head</a:t>
              </a:r>
            </a:p>
          </p:txBody>
        </p:sp>
        <p:sp>
          <p:nvSpPr>
            <p:cNvPr id="12" name="任意多边形 11"/>
            <p:cNvSpPr/>
            <p:nvPr/>
          </p:nvSpPr>
          <p:spPr>
            <a:xfrm>
              <a:off x="3617407" y="4983982"/>
              <a:ext cx="467247" cy="487346"/>
            </a:xfrm>
            <a:custGeom>
              <a:avLst/>
              <a:gdLst>
                <a:gd name="connsiteX0" fmla="*/ 452175 w 467247"/>
                <a:gd name="connsiteY0" fmla="*/ 0 h 487346"/>
                <a:gd name="connsiteX1" fmla="*/ 452175 w 467247"/>
                <a:gd name="connsiteY1" fmla="*/ 241161 h 487346"/>
                <a:gd name="connsiteX2" fmla="*/ 361740 w 467247"/>
                <a:gd name="connsiteY2" fmla="*/ 452176 h 487346"/>
                <a:gd name="connsiteX3" fmla="*/ 90435 w 467247"/>
                <a:gd name="connsiteY3" fmla="*/ 432080 h 487346"/>
                <a:gd name="connsiteX4" fmla="*/ 0 w 467247"/>
                <a:gd name="connsiteY4" fmla="*/ 120581 h 48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247" h="487346">
                  <a:moveTo>
                    <a:pt x="452175" y="0"/>
                  </a:moveTo>
                  <a:cubicBezTo>
                    <a:pt x="459711" y="82899"/>
                    <a:pt x="467247" y="165798"/>
                    <a:pt x="452175" y="241161"/>
                  </a:cubicBezTo>
                  <a:cubicBezTo>
                    <a:pt x="437103" y="316524"/>
                    <a:pt x="422030" y="420356"/>
                    <a:pt x="361740" y="452176"/>
                  </a:cubicBezTo>
                  <a:cubicBezTo>
                    <a:pt x="301450" y="483996"/>
                    <a:pt x="150725" y="487346"/>
                    <a:pt x="90435" y="432080"/>
                  </a:cubicBezTo>
                  <a:cubicBezTo>
                    <a:pt x="30145" y="376814"/>
                    <a:pt x="15072" y="248697"/>
                    <a:pt x="0" y="12058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4" name="TextBox 13"/>
          <p:cNvSpPr txBox="1"/>
          <p:nvPr/>
        </p:nvSpPr>
        <p:spPr>
          <a:xfrm>
            <a:off x="7429520" y="1285860"/>
            <a:ext cx="1357322" cy="1737527"/>
          </a:xfrm>
          <a:prstGeom prst="rect">
            <a:avLst/>
          </a:prstGeom>
          <a:noFill/>
        </p:spPr>
        <p:txBody>
          <a:bodyPr wrap="square" rtlCol="0">
            <a:spAutoFit/>
          </a:bodyPr>
          <a:lstStyle/>
          <a:p>
            <a:pPr>
              <a:lnSpc>
                <a:spcPts val="2600"/>
              </a:lnSpc>
            </a:pPr>
            <a:r>
              <a:rPr lang="zh-CN" altLang="zh-CN" sz="2000">
                <a:solidFill>
                  <a:srgbClr val="0000FF"/>
                </a:solidFill>
                <a:latin typeface="Consolas" pitchFamily="49" charset="0"/>
                <a:ea typeface="仿宋" pitchFamily="49" charset="-122"/>
                <a:cs typeface="Consolas" pitchFamily="49" charset="0"/>
              </a:rPr>
              <a:t>结点类型与非循环</a:t>
            </a:r>
            <a:r>
              <a:rPr lang="zh-CN" altLang="en-US" sz="2000">
                <a:solidFill>
                  <a:srgbClr val="0000FF"/>
                </a:solidFill>
                <a:latin typeface="Consolas" pitchFamily="49" charset="0"/>
                <a:ea typeface="仿宋" pitchFamily="49" charset="-122"/>
                <a:cs typeface="Consolas" pitchFamily="49" charset="0"/>
              </a:rPr>
              <a:t>单</a:t>
            </a:r>
            <a:r>
              <a:rPr lang="zh-CN" altLang="zh-CN" sz="2000">
                <a:solidFill>
                  <a:srgbClr val="0000FF"/>
                </a:solidFill>
                <a:latin typeface="Consolas" pitchFamily="49" charset="0"/>
                <a:ea typeface="仿宋" pitchFamily="49" charset="-122"/>
                <a:cs typeface="Consolas" pitchFamily="49" charset="0"/>
              </a:rPr>
              <a:t>链表中的结点类型相同</a:t>
            </a:r>
            <a:endParaRPr lang="zh-CN" altLang="en-US" sz="2000">
              <a:solidFill>
                <a:srgbClr val="0000FF"/>
              </a:solidFill>
              <a:latin typeface="Consolas" pitchFamily="49" charset="0"/>
              <a:ea typeface="仿宋" pitchFamily="49" charset="-122"/>
              <a:cs typeface="Consolas" pitchFamily="49" charset="0"/>
            </a:endParaRPr>
          </a:p>
        </p:txBody>
      </p:sp>
      <p:sp>
        <p:nvSpPr>
          <p:cNvPr id="15" name="左箭头 14"/>
          <p:cNvSpPr/>
          <p:nvPr/>
        </p:nvSpPr>
        <p:spPr>
          <a:xfrm>
            <a:off x="7215206" y="2000240"/>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28</a:t>
            </a:fld>
            <a:r>
              <a:rPr lang="en-US" altLang="zh-CN"/>
              <a:t>/65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814393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循环单链表的插入和删除结点操作与非循环单链表的相同，所以两者的许多基本运算算法是相似的，主要区别如下：</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1643050"/>
            <a:ext cx="7929618"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初始只有头结点</a:t>
            </a:r>
            <a:r>
              <a:rPr lang="en-US" altLang="zh-CN" sz="2000">
                <a:solidFill>
                  <a:srgbClr val="0000FF"/>
                </a:solidFill>
                <a:latin typeface="Consolas" pitchFamily="49" charset="0"/>
                <a:ea typeface="仿宋" pitchFamily="49" charset="-122"/>
                <a:cs typeface="Consolas" pitchFamily="49" charset="0"/>
              </a:rPr>
              <a:t>head</a:t>
            </a:r>
            <a:r>
              <a:rPr lang="zh-CN" altLang="zh-CN" sz="2000">
                <a:solidFill>
                  <a:srgbClr val="0000FF"/>
                </a:solidFill>
                <a:latin typeface="Consolas" pitchFamily="49" charset="0"/>
                <a:ea typeface="仿宋" pitchFamily="49" charset="-122"/>
                <a:cs typeface="Consolas" pitchFamily="49" charset="0"/>
              </a:rPr>
              <a:t>，在循环单链表的构造方法中需要通过</a:t>
            </a:r>
            <a:r>
              <a:rPr lang="en-US" altLang="zh-CN" sz="2000">
                <a:solidFill>
                  <a:srgbClr val="006600"/>
                </a:solidFill>
                <a:latin typeface="Consolas" pitchFamily="49" charset="0"/>
                <a:ea typeface="仿宋" pitchFamily="49" charset="-122"/>
                <a:cs typeface="Consolas" pitchFamily="49" charset="0"/>
              </a:rPr>
              <a:t>head-&gt;next=head</a:t>
            </a:r>
            <a:r>
              <a:rPr lang="zh-CN" altLang="zh-CN" sz="2000">
                <a:solidFill>
                  <a:srgbClr val="0000FF"/>
                </a:solidFill>
                <a:latin typeface="Consolas" pitchFamily="49" charset="0"/>
                <a:ea typeface="仿宋" pitchFamily="49" charset="-122"/>
                <a:cs typeface="Consolas" pitchFamily="49" charset="0"/>
              </a:rPr>
              <a:t>语句置为空表。</a:t>
            </a:r>
          </a:p>
          <a:p>
            <a:pPr marL="342900" indent="-342900" algn="l">
              <a:lnSpc>
                <a:spcPts val="2800"/>
              </a:lnSpc>
              <a:spcBef>
                <a:spcPts val="600"/>
              </a:spcBef>
              <a:buBlip>
                <a:blip r:embed="rId3"/>
              </a:buBlip>
            </a:pPr>
            <a:r>
              <a:rPr lang="zh-CN" altLang="zh-CN" sz="2000">
                <a:solidFill>
                  <a:srgbClr val="0000FF"/>
                </a:solidFill>
                <a:latin typeface="Consolas" pitchFamily="49" charset="0"/>
                <a:ea typeface="仿宋" pitchFamily="49" charset="-122"/>
                <a:cs typeface="Consolas" pitchFamily="49" charset="0"/>
              </a:rPr>
              <a:t>循环单链表中涉及查找操作时需要修改表尾判断的条件，例如，用</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遍历时，尾结点满足的条件是</a:t>
            </a:r>
            <a:r>
              <a:rPr lang="en-US" altLang="zh-CN" sz="2000">
                <a:solidFill>
                  <a:srgbClr val="006600"/>
                </a:solidFill>
                <a:latin typeface="Consolas" pitchFamily="49" charset="0"/>
                <a:ea typeface="仿宋" pitchFamily="49" charset="-122"/>
                <a:cs typeface="Consolas" pitchFamily="49" charset="0"/>
              </a:rPr>
              <a:t>p-&gt;next==head</a:t>
            </a:r>
            <a:r>
              <a:rPr lang="zh-CN" altLang="zh-CN" sz="2000">
                <a:solidFill>
                  <a:srgbClr val="0000FF"/>
                </a:solidFill>
                <a:latin typeface="Consolas" pitchFamily="49" charset="0"/>
                <a:ea typeface="仿宋" pitchFamily="49" charset="-122"/>
                <a:cs typeface="Consolas" pitchFamily="49" charset="0"/>
              </a:rPr>
              <a:t>而不是</a:t>
            </a:r>
            <a:r>
              <a:rPr lang="en-US" altLang="zh-CN" sz="2000">
                <a:solidFill>
                  <a:srgbClr val="0000FF"/>
                </a:solidFill>
                <a:latin typeface="Consolas" pitchFamily="49" charset="0"/>
                <a:ea typeface="仿宋" pitchFamily="49" charset="-122"/>
                <a:cs typeface="Consolas" pitchFamily="49" charset="0"/>
              </a:rPr>
              <a:t>p-&gt;next==NULL</a:t>
            </a:r>
            <a:r>
              <a:rPr lang="zh-CN" altLang="zh-CN" sz="2000">
                <a:solidFill>
                  <a:srgbClr val="0000FF"/>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29</a:t>
            </a:fld>
            <a:r>
              <a:rPr lang="en-US" altLang="zh-CN"/>
              <a:t>/65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571480"/>
            <a:ext cx="2928958"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微软雅黑" pitchFamily="34" charset="-122"/>
                <a:cs typeface="Consolas" pitchFamily="49" charset="0"/>
              </a:rPr>
              <a:t>解法</a:t>
            </a:r>
            <a:r>
              <a:rPr lang="en-US" altLang="zh-CN" sz="2000">
                <a:solidFill>
                  <a:srgbClr val="FF0000"/>
                </a:solidFill>
                <a:latin typeface="Consolas" pitchFamily="49" charset="0"/>
                <a:ea typeface="微软雅黑" pitchFamily="34" charset="-122"/>
                <a:cs typeface="Consolas" pitchFamily="49" charset="0"/>
              </a:rPr>
              <a:t>2</a:t>
            </a:r>
            <a:r>
              <a:rPr lang="zh-CN" altLang="zh-CN" sz="2000">
                <a:solidFill>
                  <a:srgbClr val="FF0000"/>
                </a:solidFill>
                <a:latin typeface="Consolas" pitchFamily="49" charset="0"/>
                <a:ea typeface="微软雅黑" pitchFamily="34" charset="-122"/>
                <a:cs typeface="Consolas" pitchFamily="49" charset="0"/>
              </a:rPr>
              <a:t>：</a:t>
            </a:r>
            <a:r>
              <a:rPr lang="en-US" altLang="zh-CN" sz="2000">
                <a:solidFill>
                  <a:srgbClr val="006600"/>
                </a:solidFill>
                <a:latin typeface="Consolas" pitchFamily="49" charset="0"/>
                <a:ea typeface="楷体" pitchFamily="49" charset="-122"/>
                <a:cs typeface="Consolas" pitchFamily="49" charset="0"/>
              </a:rPr>
              <a:t>3</a:t>
            </a:r>
            <a:r>
              <a:rPr lang="zh-CN" altLang="en-US" sz="2000">
                <a:solidFill>
                  <a:srgbClr val="006600"/>
                </a:solidFill>
                <a:latin typeface="Consolas" pitchFamily="49" charset="0"/>
                <a:ea typeface="楷体" pitchFamily="49" charset="-122"/>
                <a:cs typeface="Consolas" pitchFamily="49" charset="0"/>
              </a:rPr>
              <a:t>指针方法</a:t>
            </a:r>
          </a:p>
        </p:txBody>
      </p:sp>
      <p:sp>
        <p:nvSpPr>
          <p:cNvPr id="1485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529" name="Text Box 49"/>
          <p:cNvSpPr txBox="1">
            <a:spLocks noChangeArrowheads="1"/>
          </p:cNvSpPr>
          <p:nvPr/>
        </p:nvSpPr>
        <p:spPr bwMode="auto">
          <a:xfrm>
            <a:off x="4651027" y="2660954"/>
            <a:ext cx="1126282"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q-&gt;next=p</a:t>
            </a:r>
          </a:p>
        </p:txBody>
      </p:sp>
      <p:sp>
        <p:nvSpPr>
          <p:cNvPr id="148528" name="Text Box 48"/>
          <p:cNvSpPr txBox="1">
            <a:spLocks noChangeArrowheads="1"/>
          </p:cNvSpPr>
          <p:nvPr/>
        </p:nvSpPr>
        <p:spPr bwMode="auto">
          <a:xfrm>
            <a:off x="6299544" y="4826116"/>
            <a:ext cx="2130108"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L.head-&gt;next=q</a:t>
            </a:r>
          </a:p>
        </p:txBody>
      </p:sp>
      <p:sp>
        <p:nvSpPr>
          <p:cNvPr id="148527" name="Text Box 47"/>
          <p:cNvSpPr txBox="1">
            <a:spLocks noChangeArrowheads="1"/>
          </p:cNvSpPr>
          <p:nvPr/>
        </p:nvSpPr>
        <p:spPr bwMode="auto">
          <a:xfrm>
            <a:off x="4509821" y="4946970"/>
            <a:ext cx="1126282"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q-&gt;next=p</a:t>
            </a:r>
          </a:p>
        </p:txBody>
      </p:sp>
      <p:sp>
        <p:nvSpPr>
          <p:cNvPr id="148526" name="Text Box 46" descr="浅色上对角线"/>
          <p:cNvSpPr txBox="1">
            <a:spLocks noChangeArrowheads="1"/>
          </p:cNvSpPr>
          <p:nvPr/>
        </p:nvSpPr>
        <p:spPr bwMode="auto">
          <a:xfrm>
            <a:off x="2163121" y="2093910"/>
            <a:ext cx="508788" cy="32893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25" name="Text Box 45"/>
          <p:cNvSpPr txBox="1">
            <a:spLocks noChangeArrowheads="1"/>
          </p:cNvSpPr>
          <p:nvPr/>
        </p:nvSpPr>
        <p:spPr bwMode="auto">
          <a:xfrm>
            <a:off x="2631564" y="2093910"/>
            <a:ext cx="35077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24" name="Text Box 44"/>
          <p:cNvSpPr txBox="1">
            <a:spLocks noChangeArrowheads="1"/>
          </p:cNvSpPr>
          <p:nvPr/>
        </p:nvSpPr>
        <p:spPr bwMode="auto">
          <a:xfrm>
            <a:off x="1715970" y="1603139"/>
            <a:ext cx="570014"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48523" name="Arc 43"/>
          <p:cNvSpPr>
            <a:spLocks/>
          </p:cNvSpPr>
          <p:nvPr/>
        </p:nvSpPr>
        <p:spPr bwMode="auto">
          <a:xfrm>
            <a:off x="2163121" y="1767080"/>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22" name="Line 42"/>
          <p:cNvSpPr>
            <a:spLocks noChangeShapeType="1"/>
          </p:cNvSpPr>
          <p:nvPr/>
        </p:nvSpPr>
        <p:spPr bwMode="auto">
          <a:xfrm>
            <a:off x="2789580" y="2251546"/>
            <a:ext cx="403444" cy="0"/>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21" name="Text Box 41"/>
          <p:cNvSpPr txBox="1">
            <a:spLocks noChangeArrowheads="1"/>
          </p:cNvSpPr>
          <p:nvPr/>
        </p:nvSpPr>
        <p:spPr bwMode="auto">
          <a:xfrm>
            <a:off x="3195265" y="208760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20" name="Text Box 40"/>
          <p:cNvSpPr txBox="1">
            <a:spLocks noChangeArrowheads="1"/>
          </p:cNvSpPr>
          <p:nvPr/>
        </p:nvSpPr>
        <p:spPr bwMode="auto">
          <a:xfrm>
            <a:off x="3663709"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19" name="Text Box 39"/>
          <p:cNvSpPr txBox="1">
            <a:spLocks noChangeArrowheads="1"/>
          </p:cNvSpPr>
          <p:nvPr/>
        </p:nvSpPr>
        <p:spPr bwMode="auto">
          <a:xfrm>
            <a:off x="6492301" y="2112492"/>
            <a:ext cx="41801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148518" name="Line 38"/>
          <p:cNvSpPr>
            <a:spLocks noChangeShapeType="1"/>
          </p:cNvSpPr>
          <p:nvPr/>
        </p:nvSpPr>
        <p:spPr bwMode="auto">
          <a:xfrm>
            <a:off x="3816121" y="2251546"/>
            <a:ext cx="444909"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7" name="Text Box 37"/>
          <p:cNvSpPr txBox="1">
            <a:spLocks noChangeArrowheads="1"/>
          </p:cNvSpPr>
          <p:nvPr/>
        </p:nvSpPr>
        <p:spPr bwMode="auto">
          <a:xfrm>
            <a:off x="7274535" y="2087605"/>
            <a:ext cx="509909"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16" name="Text Box 36"/>
          <p:cNvSpPr txBox="1">
            <a:spLocks noChangeArrowheads="1"/>
          </p:cNvSpPr>
          <p:nvPr/>
        </p:nvSpPr>
        <p:spPr bwMode="auto">
          <a:xfrm>
            <a:off x="7742978"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48515" name="Line 35"/>
          <p:cNvSpPr>
            <a:spLocks noChangeShapeType="1"/>
          </p:cNvSpPr>
          <p:nvPr/>
        </p:nvSpPr>
        <p:spPr bwMode="auto">
          <a:xfrm>
            <a:off x="6880056" y="2251546"/>
            <a:ext cx="403444"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4" name="Text Box 34"/>
          <p:cNvSpPr txBox="1">
            <a:spLocks noChangeArrowheads="1"/>
          </p:cNvSpPr>
          <p:nvPr/>
        </p:nvSpPr>
        <p:spPr bwMode="auto">
          <a:xfrm>
            <a:off x="4250944" y="208760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13" name="Text Box 33"/>
          <p:cNvSpPr txBox="1">
            <a:spLocks noChangeArrowheads="1"/>
          </p:cNvSpPr>
          <p:nvPr/>
        </p:nvSpPr>
        <p:spPr bwMode="auto">
          <a:xfrm>
            <a:off x="4719388"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12" name="Line 32"/>
          <p:cNvSpPr>
            <a:spLocks noChangeShapeType="1"/>
          </p:cNvSpPr>
          <p:nvPr/>
        </p:nvSpPr>
        <p:spPr bwMode="auto">
          <a:xfrm>
            <a:off x="4902059" y="2251546"/>
            <a:ext cx="571546" cy="1051"/>
          </a:xfrm>
          <a:prstGeom prst="line">
            <a:avLst/>
          </a:prstGeom>
          <a:noFill/>
          <a:ln w="9525">
            <a:solidFill>
              <a:srgbClr val="000000"/>
            </a:solidFill>
            <a:prstDash val="dash"/>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1" name="Text Box 31"/>
          <p:cNvSpPr txBox="1">
            <a:spLocks noChangeArrowheads="1"/>
          </p:cNvSpPr>
          <p:nvPr/>
        </p:nvSpPr>
        <p:spPr bwMode="auto">
          <a:xfrm>
            <a:off x="3212076" y="1571612"/>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10" name="AutoShape 30"/>
          <p:cNvSpPr>
            <a:spLocks noChangeShapeType="1"/>
          </p:cNvSpPr>
          <p:nvPr/>
        </p:nvSpPr>
        <p:spPr bwMode="auto">
          <a:xfrm>
            <a:off x="3467590" y="1735553"/>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9" name="Text Box 29"/>
          <p:cNvSpPr txBox="1">
            <a:spLocks noChangeArrowheads="1"/>
          </p:cNvSpPr>
          <p:nvPr/>
        </p:nvSpPr>
        <p:spPr bwMode="auto">
          <a:xfrm>
            <a:off x="4207238" y="1587376"/>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q</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08" name="AutoShape 28"/>
          <p:cNvSpPr>
            <a:spLocks noChangeShapeType="1"/>
          </p:cNvSpPr>
          <p:nvPr/>
        </p:nvSpPr>
        <p:spPr bwMode="auto">
          <a:xfrm>
            <a:off x="4462753" y="1751316"/>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7" name="Text Box 27"/>
          <p:cNvSpPr txBox="1">
            <a:spLocks noChangeArrowheads="1"/>
          </p:cNvSpPr>
          <p:nvPr/>
        </p:nvSpPr>
        <p:spPr bwMode="auto">
          <a:xfrm>
            <a:off x="5488173" y="2084452"/>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06" name="Text Box 26"/>
          <p:cNvSpPr txBox="1">
            <a:spLocks noChangeArrowheads="1"/>
          </p:cNvSpPr>
          <p:nvPr/>
        </p:nvSpPr>
        <p:spPr bwMode="auto">
          <a:xfrm>
            <a:off x="5956617" y="2084452"/>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05" name="Line 25"/>
          <p:cNvSpPr>
            <a:spLocks noChangeShapeType="1"/>
          </p:cNvSpPr>
          <p:nvPr/>
        </p:nvSpPr>
        <p:spPr bwMode="auto">
          <a:xfrm>
            <a:off x="6109029" y="2248393"/>
            <a:ext cx="403444"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4" name="Text Box 24"/>
          <p:cNvSpPr txBox="1">
            <a:spLocks noChangeArrowheads="1"/>
          </p:cNvSpPr>
          <p:nvPr/>
        </p:nvSpPr>
        <p:spPr bwMode="auto">
          <a:xfrm>
            <a:off x="5444467" y="1584223"/>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r</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503" name="AutoShape 23"/>
          <p:cNvSpPr>
            <a:spLocks noChangeShapeType="1"/>
          </p:cNvSpPr>
          <p:nvPr/>
        </p:nvSpPr>
        <p:spPr bwMode="auto">
          <a:xfrm>
            <a:off x="5699981" y="1748164"/>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2" name="Text Box 22"/>
          <p:cNvSpPr txBox="1">
            <a:spLocks noChangeArrowheads="1"/>
          </p:cNvSpPr>
          <p:nvPr/>
        </p:nvSpPr>
        <p:spPr bwMode="auto">
          <a:xfrm>
            <a:off x="503396" y="2160117"/>
            <a:ext cx="154205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r!=NULL</a:t>
            </a:r>
            <a:r>
              <a:rPr kumimoji="0" lang="zh-CN" altLang="en-US" sz="1600" b="0" i="0" u="none" strike="noStrike" cap="none" normalizeH="0" baseline="0">
                <a:ln>
                  <a:noFill/>
                </a:ln>
                <a:solidFill>
                  <a:srgbClr val="0000FF"/>
                </a:solidFill>
                <a:effectLst/>
                <a:latin typeface="Consolas" pitchFamily="49" charset="0"/>
                <a:ea typeface="仿宋" pitchFamily="49" charset="-122"/>
                <a:cs typeface="Consolas" pitchFamily="49" charset="0"/>
              </a:rPr>
              <a:t>时循环：</a:t>
            </a:r>
          </a:p>
        </p:txBody>
      </p:sp>
      <p:sp>
        <p:nvSpPr>
          <p:cNvPr id="148501" name="Freeform 21"/>
          <p:cNvSpPr>
            <a:spLocks/>
          </p:cNvSpPr>
          <p:nvPr/>
        </p:nvSpPr>
        <p:spPr bwMode="auto">
          <a:xfrm>
            <a:off x="3724226" y="2243139"/>
            <a:ext cx="1174471" cy="545418"/>
          </a:xfrm>
          <a:custGeom>
            <a:avLst/>
            <a:gdLst/>
            <a:ahLst/>
            <a:cxnLst>
              <a:cxn ang="0">
                <a:pos x="1048" y="0"/>
              </a:cxn>
              <a:cxn ang="0">
                <a:pos x="962" y="262"/>
              </a:cxn>
              <a:cxn ang="0">
                <a:pos x="732" y="486"/>
              </a:cxn>
              <a:cxn ang="0">
                <a:pos x="145" y="458"/>
              </a:cxn>
              <a:cxn ang="0">
                <a:pos x="0" y="167"/>
              </a:cxn>
            </a:cxnLst>
            <a:rect l="0" t="0" r="r" b="b"/>
            <a:pathLst>
              <a:path w="1048" h="519">
                <a:moveTo>
                  <a:pt x="1048" y="0"/>
                </a:moveTo>
                <a:cubicBezTo>
                  <a:pt x="1031" y="90"/>
                  <a:pt x="1015" y="181"/>
                  <a:pt x="962" y="262"/>
                </a:cubicBezTo>
                <a:cubicBezTo>
                  <a:pt x="909" y="343"/>
                  <a:pt x="868" y="453"/>
                  <a:pt x="732" y="486"/>
                </a:cubicBezTo>
                <a:cubicBezTo>
                  <a:pt x="596" y="519"/>
                  <a:pt x="267" y="511"/>
                  <a:pt x="145" y="458"/>
                </a:cubicBezTo>
                <a:cubicBezTo>
                  <a:pt x="23" y="405"/>
                  <a:pt x="11" y="286"/>
                  <a:pt x="0" y="167"/>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0" name="Text Box 20" descr="浅色上对角线"/>
          <p:cNvSpPr txBox="1">
            <a:spLocks noChangeArrowheads="1"/>
          </p:cNvSpPr>
          <p:nvPr/>
        </p:nvSpPr>
        <p:spPr bwMode="auto">
          <a:xfrm>
            <a:off x="5930841" y="431222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9" name="Text Box 19"/>
          <p:cNvSpPr txBox="1">
            <a:spLocks noChangeArrowheads="1"/>
          </p:cNvSpPr>
          <p:nvPr/>
        </p:nvSpPr>
        <p:spPr bwMode="auto">
          <a:xfrm>
            <a:off x="6399285" y="4312225"/>
            <a:ext cx="35077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8" name="Text Box 18"/>
          <p:cNvSpPr txBox="1">
            <a:spLocks noChangeArrowheads="1"/>
          </p:cNvSpPr>
          <p:nvPr/>
        </p:nvSpPr>
        <p:spPr bwMode="auto">
          <a:xfrm>
            <a:off x="5315119" y="3875400"/>
            <a:ext cx="61420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48497" name="Arc 17"/>
          <p:cNvSpPr>
            <a:spLocks/>
          </p:cNvSpPr>
          <p:nvPr/>
        </p:nvSpPr>
        <p:spPr bwMode="auto">
          <a:xfrm>
            <a:off x="5930841" y="3985394"/>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96" name="Text Box 16"/>
          <p:cNvSpPr txBox="1">
            <a:spLocks noChangeArrowheads="1"/>
          </p:cNvSpPr>
          <p:nvPr/>
        </p:nvSpPr>
        <p:spPr bwMode="auto">
          <a:xfrm>
            <a:off x="3030526" y="4338498"/>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5" name="Text Box 15"/>
          <p:cNvSpPr txBox="1">
            <a:spLocks noChangeArrowheads="1"/>
          </p:cNvSpPr>
          <p:nvPr/>
        </p:nvSpPr>
        <p:spPr bwMode="auto">
          <a:xfrm>
            <a:off x="3498969" y="4338498"/>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4" name="Text Box 14"/>
          <p:cNvSpPr txBox="1">
            <a:spLocks noChangeArrowheads="1"/>
          </p:cNvSpPr>
          <p:nvPr/>
        </p:nvSpPr>
        <p:spPr bwMode="auto">
          <a:xfrm>
            <a:off x="2163121" y="4399450"/>
            <a:ext cx="41801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mj-ea"/>
                <a:ea typeface="+mj-ea"/>
                <a:cs typeface="Consolas" pitchFamily="49" charset="0"/>
              </a:rPr>
              <a:t>…</a:t>
            </a:r>
          </a:p>
        </p:txBody>
      </p:sp>
      <p:sp>
        <p:nvSpPr>
          <p:cNvPr id="148493" name="Text Box 13"/>
          <p:cNvSpPr txBox="1">
            <a:spLocks noChangeArrowheads="1"/>
          </p:cNvSpPr>
          <p:nvPr/>
        </p:nvSpPr>
        <p:spPr bwMode="auto">
          <a:xfrm>
            <a:off x="4247582" y="4338498"/>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2" name="Text Box 12"/>
          <p:cNvSpPr txBox="1">
            <a:spLocks noChangeArrowheads="1"/>
          </p:cNvSpPr>
          <p:nvPr/>
        </p:nvSpPr>
        <p:spPr bwMode="auto">
          <a:xfrm>
            <a:off x="4716026" y="4338498"/>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1" name="Text Box 11"/>
          <p:cNvSpPr txBox="1">
            <a:spLocks noChangeArrowheads="1"/>
          </p:cNvSpPr>
          <p:nvPr/>
        </p:nvSpPr>
        <p:spPr bwMode="auto">
          <a:xfrm>
            <a:off x="3047336" y="3822505"/>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90" name="AutoShape 10"/>
          <p:cNvSpPr>
            <a:spLocks noChangeShapeType="1"/>
          </p:cNvSpPr>
          <p:nvPr/>
        </p:nvSpPr>
        <p:spPr bwMode="auto">
          <a:xfrm>
            <a:off x="3302851" y="3986445"/>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9" name="Text Box 9"/>
          <p:cNvSpPr txBox="1">
            <a:spLocks noChangeArrowheads="1"/>
          </p:cNvSpPr>
          <p:nvPr/>
        </p:nvSpPr>
        <p:spPr bwMode="auto">
          <a:xfrm>
            <a:off x="4203876" y="3838268"/>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q</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8488" name="AutoShape 8"/>
          <p:cNvSpPr>
            <a:spLocks noChangeShapeType="1"/>
          </p:cNvSpPr>
          <p:nvPr/>
        </p:nvSpPr>
        <p:spPr bwMode="auto">
          <a:xfrm>
            <a:off x="4459391" y="4002209"/>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7" name="Text Box 7"/>
          <p:cNvSpPr txBox="1">
            <a:spLocks noChangeArrowheads="1"/>
          </p:cNvSpPr>
          <p:nvPr/>
        </p:nvSpPr>
        <p:spPr bwMode="auto">
          <a:xfrm>
            <a:off x="500034" y="4411010"/>
            <a:ext cx="1218177"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a:ln>
                  <a:noFill/>
                </a:ln>
                <a:solidFill>
                  <a:srgbClr val="0000FF"/>
                </a:solidFill>
                <a:effectLst/>
                <a:latin typeface="Consolas" pitchFamily="49" charset="0"/>
                <a:ea typeface="仿宋" pitchFamily="49" charset="-122"/>
                <a:cs typeface="Consolas" pitchFamily="49" charset="0"/>
              </a:rPr>
              <a:t>r</a:t>
            </a:r>
            <a:r>
              <a:rPr kumimoji="0" lang="en-US" altLang="zh-CN" sz="2000" b="0" i="0" u="none" strike="noStrike" cap="none" normalizeH="0" baseline="0">
                <a:ln>
                  <a:noFill/>
                </a:ln>
                <a:solidFill>
                  <a:srgbClr val="0000FF"/>
                </a:solidFill>
                <a:effectLst/>
                <a:latin typeface="Consolas" pitchFamily="49" charset="0"/>
                <a:ea typeface="仿宋" pitchFamily="49" charset="-122"/>
                <a:cs typeface="Consolas" pitchFamily="49" charset="0"/>
              </a:rPr>
              <a:t>=NULL</a:t>
            </a:r>
            <a:r>
              <a:rPr kumimoji="0" lang="zh-CN" altLang="en-US" sz="2000" b="0" i="0" u="none" strike="noStrike" cap="none" normalizeH="0" baseline="0">
                <a:ln>
                  <a:noFill/>
                </a:ln>
                <a:solidFill>
                  <a:srgbClr val="0000FF"/>
                </a:solidFill>
                <a:effectLst/>
                <a:latin typeface="Consolas" pitchFamily="49" charset="0"/>
                <a:ea typeface="仿宋" pitchFamily="49" charset="-122"/>
                <a:cs typeface="Consolas" pitchFamily="49" charset="0"/>
              </a:rPr>
              <a:t>时：</a:t>
            </a:r>
          </a:p>
        </p:txBody>
      </p:sp>
      <p:sp>
        <p:nvSpPr>
          <p:cNvPr id="148486" name="Freeform 6"/>
          <p:cNvSpPr>
            <a:spLocks/>
          </p:cNvSpPr>
          <p:nvPr/>
        </p:nvSpPr>
        <p:spPr bwMode="auto">
          <a:xfrm>
            <a:off x="3802673" y="4494031"/>
            <a:ext cx="1092661" cy="541215"/>
          </a:xfrm>
          <a:custGeom>
            <a:avLst/>
            <a:gdLst/>
            <a:ahLst/>
            <a:cxnLst>
              <a:cxn ang="0">
                <a:pos x="975" y="0"/>
              </a:cxn>
              <a:cxn ang="0">
                <a:pos x="889" y="262"/>
              </a:cxn>
              <a:cxn ang="0">
                <a:pos x="659" y="486"/>
              </a:cxn>
              <a:cxn ang="0">
                <a:pos x="243" y="439"/>
              </a:cxn>
              <a:cxn ang="0">
                <a:pos x="0" y="168"/>
              </a:cxn>
            </a:cxnLst>
            <a:rect l="0" t="0" r="r" b="b"/>
            <a:pathLst>
              <a:path w="975" h="515">
                <a:moveTo>
                  <a:pt x="975" y="0"/>
                </a:moveTo>
                <a:cubicBezTo>
                  <a:pt x="958" y="90"/>
                  <a:pt x="942" y="181"/>
                  <a:pt x="889" y="262"/>
                </a:cubicBezTo>
                <a:cubicBezTo>
                  <a:pt x="836" y="343"/>
                  <a:pt x="767" y="457"/>
                  <a:pt x="659" y="486"/>
                </a:cubicBezTo>
                <a:cubicBezTo>
                  <a:pt x="551" y="515"/>
                  <a:pt x="353" y="492"/>
                  <a:pt x="243" y="439"/>
                </a:cubicBezTo>
                <a:cubicBezTo>
                  <a:pt x="133" y="386"/>
                  <a:pt x="51" y="224"/>
                  <a:pt x="0" y="168"/>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5" name="Freeform 5"/>
          <p:cNvSpPr>
            <a:spLocks/>
          </p:cNvSpPr>
          <p:nvPr/>
        </p:nvSpPr>
        <p:spPr bwMode="auto">
          <a:xfrm>
            <a:off x="5056712" y="4479318"/>
            <a:ext cx="1480416" cy="403546"/>
          </a:xfrm>
          <a:custGeom>
            <a:avLst/>
            <a:gdLst/>
            <a:ahLst/>
            <a:cxnLst>
              <a:cxn ang="0">
                <a:pos x="1299" y="0"/>
              </a:cxn>
              <a:cxn ang="0">
                <a:pos x="1198" y="329"/>
              </a:cxn>
              <a:cxn ang="0">
                <a:pos x="562" y="329"/>
              </a:cxn>
              <a:cxn ang="0">
                <a:pos x="0" y="143"/>
              </a:cxn>
            </a:cxnLst>
            <a:rect l="0" t="0" r="r" b="b"/>
            <a:pathLst>
              <a:path w="1321" h="384">
                <a:moveTo>
                  <a:pt x="1299" y="0"/>
                </a:moveTo>
                <a:cubicBezTo>
                  <a:pt x="1310" y="137"/>
                  <a:pt x="1321" y="274"/>
                  <a:pt x="1198" y="329"/>
                </a:cubicBezTo>
                <a:cubicBezTo>
                  <a:pt x="1075" y="384"/>
                  <a:pt x="762" y="360"/>
                  <a:pt x="562" y="329"/>
                </a:cubicBezTo>
                <a:cubicBezTo>
                  <a:pt x="362" y="298"/>
                  <a:pt x="181" y="220"/>
                  <a:pt x="0" y="143"/>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4" name="AutoShape 4"/>
          <p:cNvSpPr>
            <a:spLocks noChangeArrowheads="1"/>
          </p:cNvSpPr>
          <p:nvPr/>
        </p:nvSpPr>
        <p:spPr bwMode="auto">
          <a:xfrm>
            <a:off x="4459391" y="3339089"/>
            <a:ext cx="259997" cy="432972"/>
          </a:xfrm>
          <a:prstGeom prst="downArrow">
            <a:avLst>
              <a:gd name="adj1" fmla="val 50000"/>
              <a:gd name="adj2" fmla="val 4439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3" name="Text Box 3"/>
          <p:cNvSpPr txBox="1">
            <a:spLocks noChangeArrowheads="1"/>
          </p:cNvSpPr>
          <p:nvPr/>
        </p:nvSpPr>
        <p:spPr bwMode="auto">
          <a:xfrm>
            <a:off x="4774301" y="3395838"/>
            <a:ext cx="1797964"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循环直到</a:t>
            </a:r>
            <a:r>
              <a:rPr kumimoji="0" lang="en-US" altLang="zh-CN" sz="1800" b="0" i="1" u="none" strike="noStrike" cap="none" normalizeH="0" baseline="0">
                <a:ln>
                  <a:noFill/>
                </a:ln>
                <a:solidFill>
                  <a:srgbClr val="0000FF"/>
                </a:solidFill>
                <a:effectLst/>
                <a:latin typeface="Consolas" pitchFamily="49" charset="0"/>
                <a:ea typeface="仿宋" pitchFamily="49" charset="-122"/>
                <a:cs typeface="Consolas" pitchFamily="49" charset="0"/>
              </a:rPr>
              <a:t>r</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为空</a:t>
            </a:r>
          </a:p>
        </p:txBody>
      </p:sp>
      <p:sp>
        <p:nvSpPr>
          <p:cNvPr id="148482" name="Freeform 2"/>
          <p:cNvSpPr>
            <a:spLocks/>
          </p:cNvSpPr>
          <p:nvPr/>
        </p:nvSpPr>
        <p:spPr bwMode="auto">
          <a:xfrm>
            <a:off x="2540789" y="4542373"/>
            <a:ext cx="1122920" cy="395139"/>
          </a:xfrm>
          <a:custGeom>
            <a:avLst/>
            <a:gdLst/>
            <a:ahLst/>
            <a:cxnLst>
              <a:cxn ang="0">
                <a:pos x="1002" y="0"/>
              </a:cxn>
              <a:cxn ang="0">
                <a:pos x="874" y="261"/>
              </a:cxn>
              <a:cxn ang="0">
                <a:pos x="492" y="376"/>
              </a:cxn>
              <a:cxn ang="0">
                <a:pos x="186" y="261"/>
              </a:cxn>
              <a:cxn ang="0">
                <a:pos x="0" y="28"/>
              </a:cxn>
            </a:cxnLst>
            <a:rect l="0" t="0" r="r" b="b"/>
            <a:pathLst>
              <a:path w="1002" h="376">
                <a:moveTo>
                  <a:pt x="1002" y="0"/>
                </a:moveTo>
                <a:cubicBezTo>
                  <a:pt x="980" y="99"/>
                  <a:pt x="959" y="198"/>
                  <a:pt x="874" y="261"/>
                </a:cubicBezTo>
                <a:cubicBezTo>
                  <a:pt x="789" y="324"/>
                  <a:pt x="607" y="376"/>
                  <a:pt x="492" y="376"/>
                </a:cubicBezTo>
                <a:cubicBezTo>
                  <a:pt x="377" y="376"/>
                  <a:pt x="268" y="319"/>
                  <a:pt x="186" y="261"/>
                </a:cubicBezTo>
                <a:cubicBezTo>
                  <a:pt x="104" y="203"/>
                  <a:pt x="52" y="115"/>
                  <a:pt x="0" y="28"/>
                </a:cubicBezTo>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2857488" y="5857892"/>
            <a:ext cx="2357454" cy="425758"/>
          </a:xfrm>
          <a:prstGeom prst="rect">
            <a:avLst/>
          </a:prstGeom>
          <a:noFill/>
        </p:spPr>
        <p:txBody>
          <a:bodyPr wrap="square" rtlCol="0">
            <a:spAutoFit/>
          </a:bodyPr>
          <a:lstStyle/>
          <a:p>
            <a:pPr algn="l">
              <a:lnSpc>
                <a:spcPts val="2600"/>
              </a:lnSpc>
            </a:pPr>
            <a:r>
              <a:rPr lang="zh-CN" altLang="en-US" sz="2000">
                <a:solidFill>
                  <a:srgbClr val="FF0000"/>
                </a:solidFill>
                <a:latin typeface="微软雅黑" pitchFamily="34" charset="-122"/>
                <a:ea typeface="微软雅黑" pitchFamily="34" charset="-122"/>
                <a:cs typeface="Consolas" pitchFamily="49" charset="0"/>
              </a:rPr>
              <a:t>太复杂，不提倡！</a:t>
            </a:r>
          </a:p>
        </p:txBody>
      </p:sp>
      <p:sp>
        <p:nvSpPr>
          <p:cNvPr id="57" name="灯片编号占位符 56"/>
          <p:cNvSpPr>
            <a:spLocks noGrp="1"/>
          </p:cNvSpPr>
          <p:nvPr>
            <p:ph type="sldNum" sz="quarter" idx="12"/>
          </p:nvPr>
        </p:nvSpPr>
        <p:spPr/>
        <p:txBody>
          <a:bodyPr/>
          <a:lstStyle/>
          <a:p>
            <a:fld id="{7AF016A1-9F15-429F-9EFD-84004B73C732}" type="slidenum">
              <a:rPr lang="en-US" altLang="zh-CN" smtClean="0"/>
              <a:pPr/>
              <a:t>3</a:t>
            </a:fld>
            <a:r>
              <a:rPr lang="en-US" altLang="zh-CN"/>
              <a:t>/65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857232"/>
            <a:ext cx="8358246" cy="26413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2.16</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编写一个程序求解约瑟夫（</a:t>
            </a:r>
            <a:r>
              <a:rPr lang="en-US" altLang="zh-CN" sz="2000">
                <a:solidFill>
                  <a:srgbClr val="0000FF"/>
                </a:solidFill>
                <a:latin typeface="Consolas" pitchFamily="49" charset="0"/>
                <a:ea typeface="楷体" pitchFamily="49" charset="-122"/>
                <a:cs typeface="Consolas" pitchFamily="49" charset="0"/>
              </a:rPr>
              <a:t>Joseph</a:t>
            </a:r>
            <a:r>
              <a:rPr lang="zh-CN" altLang="zh-CN" sz="2000">
                <a:solidFill>
                  <a:srgbClr val="0000FF"/>
                </a:solidFill>
                <a:latin typeface="Consolas" pitchFamily="49" charset="0"/>
                <a:ea typeface="楷体" pitchFamily="49" charset="-122"/>
                <a:cs typeface="Consolas" pitchFamily="49" charset="0"/>
              </a:rPr>
              <a:t>）问题。有</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个小孩围成一圈，给他们从</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开始依次编号，从编号为</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的小孩开始报数，数到第</a:t>
            </a:r>
            <a:r>
              <a:rPr lang="en-US" altLang="zh-CN" sz="2000" i="1">
                <a:solidFill>
                  <a:srgbClr val="0000FF"/>
                </a:solidFill>
                <a:latin typeface="Consolas" pitchFamily="49" charset="0"/>
                <a:ea typeface="楷体" pitchFamily="49" charset="-122"/>
                <a:cs typeface="Consolas" pitchFamily="49" charset="0"/>
              </a:rPr>
              <a:t>m</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0&lt;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&lt;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个小孩出列，然后从出列的下一个小孩重新开始报数，数到第</a:t>
            </a:r>
            <a:r>
              <a:rPr lang="en-US" altLang="zh-CN" sz="2000" i="1">
                <a:solidFill>
                  <a:srgbClr val="0000FF"/>
                </a:solidFill>
                <a:latin typeface="Consolas" pitchFamily="49" charset="0"/>
                <a:ea typeface="楷体" pitchFamily="49" charset="-122"/>
                <a:cs typeface="Consolas" pitchFamily="49" charset="0"/>
              </a:rPr>
              <a:t>m</a:t>
            </a:r>
            <a:r>
              <a:rPr lang="zh-CN" altLang="zh-CN" sz="2000">
                <a:solidFill>
                  <a:srgbClr val="0000FF"/>
                </a:solidFill>
                <a:latin typeface="Consolas" pitchFamily="49" charset="0"/>
                <a:ea typeface="楷体" pitchFamily="49" charset="-122"/>
                <a:cs typeface="Consolas" pitchFamily="49" charset="0"/>
              </a:rPr>
              <a:t>个小孩又出列，</a:t>
            </a:r>
            <a:r>
              <a:rPr lang="en-US" altLang="zh-CN" sz="2000">
                <a:solidFill>
                  <a:srgbClr val="0000FF"/>
                </a:solidFill>
                <a:latin typeface="+mn-ea"/>
                <a:cs typeface="Consolas" pitchFamily="49" charset="0"/>
              </a:rPr>
              <a:t>…</a:t>
            </a:r>
            <a:r>
              <a:rPr lang="zh-CN" altLang="zh-CN" sz="2000">
                <a:solidFill>
                  <a:srgbClr val="0000FF"/>
                </a:solidFill>
                <a:latin typeface="Consolas" pitchFamily="49" charset="0"/>
                <a:ea typeface="楷体" pitchFamily="49" charset="-122"/>
                <a:cs typeface="Consolas" pitchFamily="49" charset="0"/>
              </a:rPr>
              <a:t>，如此反复直到所有的小孩全部出列为止，求整个出列序列。</a:t>
            </a:r>
            <a:endParaRPr lang="en-US" altLang="zh-CN" sz="200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如当</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m</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时的出列序列是</a:t>
            </a:r>
            <a:r>
              <a:rPr lang="en-US" altLang="zh-CN" sz="2000">
                <a:solidFill>
                  <a:srgbClr val="0000FF"/>
                </a:solidFill>
                <a:latin typeface="Consolas" pitchFamily="49" charset="0"/>
                <a:ea typeface="楷体" pitchFamily="49" charset="-122"/>
                <a:cs typeface="Consolas" pitchFamily="49" charset="0"/>
              </a:rPr>
              <a:t>5</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4</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6</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3</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30</a:t>
            </a:fld>
            <a:r>
              <a:rPr lang="en-US" altLang="zh-CN"/>
              <a:t>/65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371620"/>
            <a:ext cx="7358114" cy="861774"/>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微软雅黑" pitchFamily="34" charset="-122"/>
                <a:cs typeface="Consolas" pitchFamily="49" charset="0"/>
              </a:rPr>
              <a:t>（</a:t>
            </a:r>
            <a:r>
              <a:rPr lang="en-US" altLang="zh-CN" sz="2000">
                <a:solidFill>
                  <a:srgbClr val="FF0000"/>
                </a:solidFill>
                <a:latin typeface="Consolas" pitchFamily="49" charset="0"/>
                <a:ea typeface="微软雅黑" pitchFamily="34" charset="-122"/>
                <a:cs typeface="Consolas" pitchFamily="49" charset="0"/>
              </a:rPr>
              <a:t>1</a:t>
            </a:r>
            <a:r>
              <a:rPr lang="zh-CN" altLang="zh-CN" sz="2000">
                <a:solidFill>
                  <a:srgbClr val="FF0000"/>
                </a:solidFill>
                <a:latin typeface="Consolas" pitchFamily="49" charset="0"/>
                <a:ea typeface="微软雅黑" pitchFamily="34" charset="-122"/>
                <a:cs typeface="Consolas" pitchFamily="49" charset="0"/>
              </a:rPr>
              <a:t>）设计存储结构</a:t>
            </a:r>
          </a:p>
          <a:p>
            <a:pPr algn="l">
              <a:lnSpc>
                <a:spcPct val="100000"/>
              </a:lnSpc>
            </a:pPr>
            <a:r>
              <a:rPr lang="zh-CN" altLang="zh-CN" sz="2000">
                <a:solidFill>
                  <a:srgbClr val="0000FF"/>
                </a:solidFill>
                <a:latin typeface="Consolas" pitchFamily="49" charset="0"/>
                <a:ea typeface="仿宋" pitchFamily="49" charset="-122"/>
                <a:cs typeface="Consolas" pitchFamily="49" charset="0"/>
              </a:rPr>
              <a:t>本题采用</a:t>
            </a:r>
            <a:r>
              <a:rPr lang="zh-CN" altLang="en-US" sz="2000">
                <a:solidFill>
                  <a:srgbClr val="0000FF"/>
                </a:solidFill>
                <a:latin typeface="Consolas" pitchFamily="49" charset="0"/>
                <a:ea typeface="仿宋" pitchFamily="49" charset="-122"/>
                <a:cs typeface="Consolas" pitchFamily="49" charset="0"/>
              </a:rPr>
              <a:t>不带头结点的</a:t>
            </a:r>
            <a:r>
              <a:rPr lang="zh-CN" altLang="zh-CN" sz="2000">
                <a:solidFill>
                  <a:srgbClr val="0000FF"/>
                </a:solidFill>
                <a:latin typeface="Consolas" pitchFamily="49" charset="0"/>
                <a:ea typeface="仿宋" pitchFamily="49" charset="-122"/>
                <a:cs typeface="Consolas" pitchFamily="49" charset="0"/>
              </a:rPr>
              <a:t>循环单链表存放小孩圈，其结点类如下：</a:t>
            </a:r>
          </a:p>
        </p:txBody>
      </p:sp>
      <p:sp>
        <p:nvSpPr>
          <p:cNvPr id="5" name="TextBox 4"/>
          <p:cNvSpPr txBox="1"/>
          <p:nvPr/>
        </p:nvSpPr>
        <p:spPr>
          <a:xfrm>
            <a:off x="1000100" y="2514628"/>
            <a:ext cx="7000924"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Child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小孩结点类型</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int no;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小孩编号</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Child* 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下一个结点指针</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Child(int d):no(d),next(NULL)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6" name="Picture 2"/>
          <p:cNvPicPr>
            <a:picLocks noChangeAspect="1" noChangeArrowheads="1"/>
          </p:cNvPicPr>
          <p:nvPr/>
        </p:nvPicPr>
        <p:blipFill>
          <a:blip r:embed="rId2" cstate="print"/>
          <a:srcRect/>
          <a:stretch>
            <a:fillRect/>
          </a:stretch>
        </p:blipFill>
        <p:spPr bwMode="auto">
          <a:xfrm>
            <a:off x="357158" y="428604"/>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31</a:t>
            </a:fld>
            <a:r>
              <a:rPr lang="en-US" altLang="zh-CN"/>
              <a:t>/65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000108"/>
            <a:ext cx="7643866"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例如，</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=6</a:t>
            </a:r>
            <a:r>
              <a:rPr lang="zh-CN" altLang="zh-CN" sz="2000">
                <a:solidFill>
                  <a:srgbClr val="0000FF"/>
                </a:solidFill>
                <a:latin typeface="Consolas" pitchFamily="49" charset="0"/>
                <a:ea typeface="仿宋" pitchFamily="49" charset="-122"/>
                <a:cs typeface="Consolas" pitchFamily="49" charset="0"/>
              </a:rPr>
              <a:t>时的初始循环单链表如</a:t>
            </a:r>
            <a:r>
              <a:rPr lang="zh-CN" altLang="en-US" sz="2000">
                <a:solidFill>
                  <a:srgbClr val="0000FF"/>
                </a:solidFill>
                <a:latin typeface="Consolas" pitchFamily="49" charset="0"/>
                <a:ea typeface="仿宋" pitchFamily="49" charset="-122"/>
                <a:cs typeface="Consolas" pitchFamily="49" charset="0"/>
              </a:rPr>
              <a:t>下</a:t>
            </a:r>
            <a:r>
              <a:rPr lang="zh-CN" altLang="zh-CN" sz="2000">
                <a:solidFill>
                  <a:srgbClr val="0000FF"/>
                </a:solidFill>
                <a:latin typeface="Consolas" pitchFamily="49" charset="0"/>
                <a:ea typeface="仿宋" pitchFamily="49" charset="-122"/>
                <a:cs typeface="Consolas" pitchFamily="49" charset="0"/>
              </a:rPr>
              <a:t>图所示，</a:t>
            </a:r>
            <a:r>
              <a:rPr lang="en-US" altLang="zh-CN" sz="2000">
                <a:solidFill>
                  <a:srgbClr val="0000FF"/>
                </a:solidFill>
                <a:latin typeface="Consolas" pitchFamily="49" charset="0"/>
                <a:ea typeface="仿宋" pitchFamily="49" charset="-122"/>
                <a:cs typeface="Consolas" pitchFamily="49" charset="0"/>
              </a:rPr>
              <a:t>first</a:t>
            </a:r>
            <a:r>
              <a:rPr lang="zh-CN" altLang="zh-CN" sz="2000">
                <a:solidFill>
                  <a:srgbClr val="0000FF"/>
                </a:solidFill>
                <a:latin typeface="Consolas" pitchFamily="49" charset="0"/>
                <a:ea typeface="仿宋" pitchFamily="49" charset="-122"/>
                <a:cs typeface="Consolas" pitchFamily="49" charset="0"/>
              </a:rPr>
              <a:t>指向开始报数的小孩结点，初始时指向首结点。</a:t>
            </a:r>
            <a:endParaRPr lang="zh-CN" altLang="en-US" sz="2000">
              <a:solidFill>
                <a:srgbClr val="0000FF"/>
              </a:solidFill>
              <a:latin typeface="Consolas" pitchFamily="49" charset="0"/>
              <a:ea typeface="仿宋" pitchFamily="49" charset="-122"/>
              <a:cs typeface="Consolas" pitchFamily="49" charset="0"/>
            </a:endParaRPr>
          </a:p>
        </p:txBody>
      </p:sp>
      <p:grpSp>
        <p:nvGrpSpPr>
          <p:cNvPr id="38" name="组合 37"/>
          <p:cNvGrpSpPr/>
          <p:nvPr/>
        </p:nvGrpSpPr>
        <p:grpSpPr>
          <a:xfrm>
            <a:off x="1071538" y="2428868"/>
            <a:ext cx="6184962" cy="1233494"/>
            <a:chOff x="1071538" y="2428868"/>
            <a:chExt cx="6184962" cy="1233494"/>
          </a:xfrm>
        </p:grpSpPr>
        <p:sp>
          <p:nvSpPr>
            <p:cNvPr id="8" name="Text Box 45"/>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a:solidFill>
                    <a:srgbClr val="0000FF"/>
                  </a:solidFill>
                  <a:latin typeface="Consolas" pitchFamily="49" charset="0"/>
                  <a:ea typeface="仿宋" pitchFamily="49" charset="-122"/>
                  <a:cs typeface="Consolas" pitchFamily="49" charset="0"/>
                </a:rPr>
                <a:t>首</a:t>
              </a: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结点</a:t>
              </a:r>
            </a:p>
          </p:txBody>
        </p:sp>
        <p:sp>
          <p:nvSpPr>
            <p:cNvPr id="11" name="Text Box 42"/>
            <p:cNvSpPr txBox="1">
              <a:spLocks noChangeArrowheads="1"/>
            </p:cNvSpPr>
            <p:nvPr/>
          </p:nvSpPr>
          <p:spPr bwMode="auto">
            <a:xfrm>
              <a:off x="2051883"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 name="Text Box 41"/>
            <p:cNvSpPr txBox="1">
              <a:spLocks noChangeArrowheads="1"/>
            </p:cNvSpPr>
            <p:nvPr/>
          </p:nvSpPr>
          <p:spPr bwMode="auto">
            <a:xfrm>
              <a:off x="2458219"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37"/>
            <p:cNvSpPr txBox="1">
              <a:spLocks noChangeArrowheads="1"/>
            </p:cNvSpPr>
            <p:nvPr/>
          </p:nvSpPr>
          <p:spPr bwMode="auto">
            <a:xfrm>
              <a:off x="2936489"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7" name="Text Box 36"/>
            <p:cNvSpPr txBox="1">
              <a:spLocks noChangeArrowheads="1"/>
            </p:cNvSpPr>
            <p:nvPr/>
          </p:nvSpPr>
          <p:spPr bwMode="auto">
            <a:xfrm>
              <a:off x="3342824"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9" name="Line 34"/>
            <p:cNvSpPr>
              <a:spLocks noChangeShapeType="1"/>
            </p:cNvSpPr>
            <p:nvPr/>
          </p:nvSpPr>
          <p:spPr bwMode="auto">
            <a:xfrm>
              <a:off x="2586535"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31"/>
            <p:cNvSpPr txBox="1">
              <a:spLocks noChangeArrowheads="1"/>
            </p:cNvSpPr>
            <p:nvPr/>
          </p:nvSpPr>
          <p:spPr bwMode="auto">
            <a:xfrm>
              <a:off x="1071538" y="2806371"/>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first</a:t>
              </a:r>
            </a:p>
          </p:txBody>
        </p:sp>
        <p:sp>
          <p:nvSpPr>
            <p:cNvPr id="23" name="Line 30"/>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34"/>
            <p:cNvSpPr>
              <a:spLocks noChangeShapeType="1"/>
            </p:cNvSpPr>
            <p:nvPr/>
          </p:nvSpPr>
          <p:spPr bwMode="auto">
            <a:xfrm>
              <a:off x="3494469" y="2950132"/>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42"/>
            <p:cNvSpPr txBox="1">
              <a:spLocks noChangeArrowheads="1"/>
            </p:cNvSpPr>
            <p:nvPr/>
          </p:nvSpPr>
          <p:spPr bwMode="auto">
            <a:xfrm>
              <a:off x="3842713"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7" name="Text Box 41"/>
            <p:cNvSpPr txBox="1">
              <a:spLocks noChangeArrowheads="1"/>
            </p:cNvSpPr>
            <p:nvPr/>
          </p:nvSpPr>
          <p:spPr bwMode="auto">
            <a:xfrm>
              <a:off x="4249049"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Text Box 37"/>
            <p:cNvSpPr txBox="1">
              <a:spLocks noChangeArrowheads="1"/>
            </p:cNvSpPr>
            <p:nvPr/>
          </p:nvSpPr>
          <p:spPr bwMode="auto">
            <a:xfrm>
              <a:off x="4727319"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4</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9" name="Text Box 36"/>
            <p:cNvSpPr txBox="1">
              <a:spLocks noChangeArrowheads="1"/>
            </p:cNvSpPr>
            <p:nvPr/>
          </p:nvSpPr>
          <p:spPr bwMode="auto">
            <a:xfrm>
              <a:off x="5133654"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0" name="Line 34"/>
            <p:cNvSpPr>
              <a:spLocks noChangeShapeType="1"/>
            </p:cNvSpPr>
            <p:nvPr/>
          </p:nvSpPr>
          <p:spPr bwMode="auto">
            <a:xfrm>
              <a:off x="4377365" y="2966854"/>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34"/>
            <p:cNvSpPr>
              <a:spLocks noChangeShapeType="1"/>
            </p:cNvSpPr>
            <p:nvPr/>
          </p:nvSpPr>
          <p:spPr bwMode="auto">
            <a:xfrm>
              <a:off x="5285299" y="295996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Text Box 42"/>
            <p:cNvSpPr txBox="1">
              <a:spLocks noChangeArrowheads="1"/>
            </p:cNvSpPr>
            <p:nvPr/>
          </p:nvSpPr>
          <p:spPr bwMode="auto">
            <a:xfrm>
              <a:off x="5662266"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33" name="Text Box 41"/>
            <p:cNvSpPr txBox="1">
              <a:spLocks noChangeArrowheads="1"/>
            </p:cNvSpPr>
            <p:nvPr/>
          </p:nvSpPr>
          <p:spPr bwMode="auto">
            <a:xfrm>
              <a:off x="6068602"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37"/>
            <p:cNvSpPr txBox="1">
              <a:spLocks noChangeArrowheads="1"/>
            </p:cNvSpPr>
            <p:nvPr/>
          </p:nvSpPr>
          <p:spPr bwMode="auto">
            <a:xfrm>
              <a:off x="6546872"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35" name="Text Box 36"/>
            <p:cNvSpPr txBox="1">
              <a:spLocks noChangeArrowheads="1"/>
            </p:cNvSpPr>
            <p:nvPr/>
          </p:nvSpPr>
          <p:spPr bwMode="auto">
            <a:xfrm>
              <a:off x="6953207"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6" name="Line 34"/>
            <p:cNvSpPr>
              <a:spLocks noChangeShapeType="1"/>
            </p:cNvSpPr>
            <p:nvPr/>
          </p:nvSpPr>
          <p:spPr bwMode="auto">
            <a:xfrm>
              <a:off x="6196918" y="2981577"/>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任意多边形 23"/>
            <p:cNvSpPr/>
            <p:nvPr/>
          </p:nvSpPr>
          <p:spPr>
            <a:xfrm>
              <a:off x="2317229" y="2928934"/>
              <a:ext cx="4761799" cy="733428"/>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 name="connsiteX0" fmla="*/ 4779411 w 4786110"/>
                <a:gd name="connsiteY0" fmla="*/ 0 h 591233"/>
                <a:gd name="connsiteX1" fmla="*/ 4641727 w 4786110"/>
                <a:gd name="connsiteY1" fmla="*/ 353106 h 591233"/>
                <a:gd name="connsiteX2" fmla="*/ 4141661 w 4786110"/>
                <a:gd name="connsiteY2" fmla="*/ 495982 h 591233"/>
                <a:gd name="connsiteX3" fmla="*/ 3427281 w 4786110"/>
                <a:gd name="connsiteY3" fmla="*/ 567419 h 591233"/>
                <a:gd name="connsiteX4" fmla="*/ 2069959 w 4786110"/>
                <a:gd name="connsiteY4" fmla="*/ 567420 h 591233"/>
                <a:gd name="connsiteX5" fmla="*/ 1427017 w 4786110"/>
                <a:gd name="connsiteY5" fmla="*/ 424543 h 591233"/>
                <a:gd name="connsiteX6" fmla="*/ 0 w 4786110"/>
                <a:gd name="connsiteY6" fmla="*/ 0 h 591233"/>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0 h 590552"/>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71438 h 590552"/>
                <a:gd name="connsiteX0" fmla="*/ 4755100 w 4761799"/>
                <a:gd name="connsiteY0" fmla="*/ 0 h 733428"/>
                <a:gd name="connsiteX1" fmla="*/ 4641727 w 4761799"/>
                <a:gd name="connsiteY1" fmla="*/ 495982 h 733428"/>
                <a:gd name="connsiteX2" fmla="*/ 4141661 w 4761799"/>
                <a:gd name="connsiteY2" fmla="*/ 638858 h 733428"/>
                <a:gd name="connsiteX3" fmla="*/ 3427281 w 4761799"/>
                <a:gd name="connsiteY3" fmla="*/ 710295 h 733428"/>
                <a:gd name="connsiteX4" fmla="*/ 2069959 w 4761799"/>
                <a:gd name="connsiteY4" fmla="*/ 710296 h 733428"/>
                <a:gd name="connsiteX5" fmla="*/ 500066 w 4761799"/>
                <a:gd name="connsiteY5" fmla="*/ 571504 h 733428"/>
                <a:gd name="connsiteX6" fmla="*/ 0 w 4761799"/>
                <a:gd name="connsiteY6" fmla="*/ 214314 h 73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1799" h="733428">
                  <a:moveTo>
                    <a:pt x="4755100" y="0"/>
                  </a:moveTo>
                  <a:cubicBezTo>
                    <a:pt x="4761799" y="118068"/>
                    <a:pt x="4743967" y="389506"/>
                    <a:pt x="4641727" y="495982"/>
                  </a:cubicBezTo>
                  <a:cubicBezTo>
                    <a:pt x="4539487" y="602458"/>
                    <a:pt x="4344069" y="603139"/>
                    <a:pt x="4141661" y="638858"/>
                  </a:cubicBezTo>
                  <a:cubicBezTo>
                    <a:pt x="3939253" y="674577"/>
                    <a:pt x="3772565" y="698389"/>
                    <a:pt x="3427281" y="710295"/>
                  </a:cubicBezTo>
                  <a:cubicBezTo>
                    <a:pt x="3081997" y="722201"/>
                    <a:pt x="2557828" y="733428"/>
                    <a:pt x="2069959" y="710296"/>
                  </a:cubicBezTo>
                  <a:cubicBezTo>
                    <a:pt x="1582090" y="687164"/>
                    <a:pt x="845059" y="654168"/>
                    <a:pt x="500066" y="571504"/>
                  </a:cubicBezTo>
                  <a:cubicBezTo>
                    <a:pt x="155073" y="488840"/>
                    <a:pt x="145701" y="324846"/>
                    <a:pt x="0" y="214314"/>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pPr/>
              <a:t>32</a:t>
            </a:fld>
            <a:r>
              <a:rPr lang="en-US" altLang="zh-CN"/>
              <a:t>/65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071678"/>
            <a:ext cx="7358114" cy="19015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457200" indent="-457200" algn="l">
              <a:lnSpc>
                <a:spcPts val="2600"/>
              </a:lnSpc>
              <a:buBlip>
                <a:blip r:embed="rId2"/>
              </a:buBlip>
            </a:pP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整型成员和首结点指针</a:t>
            </a:r>
            <a:r>
              <a:rPr lang="en-US" altLang="zh-CN" sz="2000">
                <a:solidFill>
                  <a:srgbClr val="0000FF"/>
                </a:solidFill>
                <a:latin typeface="Consolas" pitchFamily="49" charset="0"/>
                <a:ea typeface="仿宋" pitchFamily="49" charset="-122"/>
                <a:cs typeface="Consolas" pitchFamily="49" charset="0"/>
              </a:rPr>
              <a:t>first</a:t>
            </a:r>
            <a:r>
              <a:rPr lang="zh-CN" altLang="zh-CN" sz="2000">
                <a:solidFill>
                  <a:srgbClr val="0000FF"/>
                </a:solidFill>
                <a:latin typeface="Consolas" pitchFamily="49" charset="0"/>
                <a:ea typeface="仿宋" pitchFamily="49" charset="-122"/>
                <a:cs typeface="Consolas" pitchFamily="49" charset="0"/>
              </a:rPr>
              <a:t>成员。</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buBlip>
                <a:blip r:embed="rId2"/>
              </a:buBlip>
            </a:pPr>
            <a:r>
              <a:rPr lang="en-US" altLang="zh-CN" sz="2000">
                <a:solidFill>
                  <a:srgbClr val="FF0000"/>
                </a:solidFill>
                <a:latin typeface="Consolas" pitchFamily="49" charset="0"/>
                <a:ea typeface="仿宋" pitchFamily="49" charset="-122"/>
                <a:cs typeface="Consolas" pitchFamily="49" charset="0"/>
              </a:rPr>
              <a:t>CreateList</a:t>
            </a:r>
            <a:r>
              <a:rPr lang="zh-CN" altLang="en-US" sz="2000">
                <a:solidFill>
                  <a:srgbClr val="0000FF"/>
                </a:solidFill>
                <a:latin typeface="Consolas" pitchFamily="49" charset="0"/>
                <a:ea typeface="仿宋" pitchFamily="49" charset="-122"/>
                <a:cs typeface="Consolas" pitchFamily="49" charset="0"/>
              </a:rPr>
              <a:t>函数</a:t>
            </a:r>
            <a:r>
              <a:rPr lang="zh-CN" altLang="zh-CN" sz="2000">
                <a:solidFill>
                  <a:srgbClr val="0000FF"/>
                </a:solidFill>
                <a:latin typeface="Consolas" pitchFamily="49" charset="0"/>
                <a:ea typeface="仿宋" pitchFamily="49" charset="-122"/>
                <a:cs typeface="Consolas" pitchFamily="49" charset="0"/>
              </a:rPr>
              <a:t>用于建立有</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个结点的不带头结点的循环单链表</a:t>
            </a:r>
            <a:r>
              <a:rPr lang="en-US" altLang="zh-CN" sz="2000">
                <a:solidFill>
                  <a:srgbClr val="0000FF"/>
                </a:solidFill>
                <a:latin typeface="Consolas" pitchFamily="49" charset="0"/>
                <a:ea typeface="仿宋" pitchFamily="49" charset="-122"/>
                <a:cs typeface="Consolas" pitchFamily="49" charset="0"/>
              </a:rPr>
              <a:t>first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600"/>
              </a:lnSpc>
              <a:buBlip>
                <a:blip r:embed="rId2"/>
              </a:buBlip>
            </a:pPr>
            <a:r>
              <a:rPr lang="en-US" altLang="zh-CN" sz="2000">
                <a:solidFill>
                  <a:srgbClr val="FF0000"/>
                </a:solidFill>
                <a:latin typeface="Consolas" pitchFamily="49" charset="0"/>
                <a:ea typeface="仿宋" pitchFamily="49" charset="-122"/>
                <a:cs typeface="Consolas" pitchFamily="49" charset="0"/>
              </a:rPr>
              <a:t>Jsequence</a:t>
            </a:r>
            <a:r>
              <a:rPr lang="zh-CN" altLang="en-US" sz="2000">
                <a:solidFill>
                  <a:srgbClr val="0000FF"/>
                </a:solidFill>
                <a:latin typeface="Consolas" pitchFamily="49" charset="0"/>
                <a:ea typeface="仿宋" pitchFamily="49" charset="-122"/>
                <a:cs typeface="Consolas" pitchFamily="49" charset="0"/>
              </a:rPr>
              <a:t>函数</a:t>
            </a:r>
            <a:r>
              <a:rPr lang="zh-CN" altLang="zh-CN" sz="2000">
                <a:solidFill>
                  <a:srgbClr val="0000FF"/>
                </a:solidFill>
                <a:latin typeface="Consolas" pitchFamily="49" charset="0"/>
                <a:ea typeface="仿宋" pitchFamily="49" charset="-122"/>
                <a:cs typeface="Consolas" pitchFamily="49" charset="0"/>
              </a:rPr>
              <a:t>用于产生约瑟夫序列。</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1472" y="857232"/>
            <a:ext cx="4000528" cy="400110"/>
          </a:xfrm>
          <a:prstGeom prst="rect">
            <a:avLst/>
          </a:prstGeom>
          <a:noFill/>
        </p:spPr>
        <p:txBody>
          <a:bodyPr wrap="square" rtlCol="0">
            <a:spAutoFit/>
          </a:bodyPr>
          <a:lstStyle/>
          <a:p>
            <a:pPr algn="l">
              <a:lnSpc>
                <a:spcPct val="100000"/>
              </a:lnSpc>
            </a:pPr>
            <a:r>
              <a:rPr lang="zh-CN" altLang="zh-CN" sz="2000">
                <a:solidFill>
                  <a:srgbClr val="FF0000"/>
                </a:solidFill>
                <a:latin typeface="Consolas" pitchFamily="49" charset="0"/>
                <a:ea typeface="微软雅黑" pitchFamily="34" charset="-122"/>
                <a:cs typeface="Consolas" pitchFamily="49" charset="0"/>
              </a:rPr>
              <a:t>（</a:t>
            </a:r>
            <a:r>
              <a:rPr lang="en-US" altLang="zh-CN" sz="2000">
                <a:solidFill>
                  <a:srgbClr val="FF0000"/>
                </a:solidFill>
                <a:latin typeface="Consolas" pitchFamily="49" charset="0"/>
                <a:ea typeface="微软雅黑" pitchFamily="34" charset="-122"/>
                <a:cs typeface="Consolas" pitchFamily="49" charset="0"/>
              </a:rPr>
              <a:t>2</a:t>
            </a:r>
            <a:r>
              <a:rPr lang="zh-CN" altLang="zh-CN" sz="2000">
                <a:solidFill>
                  <a:srgbClr val="FF0000"/>
                </a:solidFill>
                <a:latin typeface="Consolas" pitchFamily="49" charset="0"/>
                <a:ea typeface="微软雅黑" pitchFamily="34" charset="-122"/>
                <a:cs typeface="Consolas" pitchFamily="49" charset="0"/>
              </a:rPr>
              <a:t>）设计基本运算算法</a:t>
            </a:r>
          </a:p>
        </p:txBody>
      </p:sp>
      <p:sp>
        <p:nvSpPr>
          <p:cNvPr id="7" name="TextBox 6"/>
          <p:cNvSpPr txBox="1"/>
          <p:nvPr/>
        </p:nvSpPr>
        <p:spPr>
          <a:xfrm>
            <a:off x="714348" y="1500174"/>
            <a:ext cx="578647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楷体" pitchFamily="49" charset="-122"/>
                <a:cs typeface="Consolas" pitchFamily="49" charset="0"/>
              </a:rPr>
              <a:t>设计一个求解约瑟夫问题的</a:t>
            </a:r>
            <a:r>
              <a:rPr lang="en-US" altLang="zh-CN" sz="2000">
                <a:solidFill>
                  <a:srgbClr val="0000FF"/>
                </a:solidFill>
                <a:latin typeface="Consolas" pitchFamily="49" charset="0"/>
                <a:ea typeface="楷体" pitchFamily="49" charset="-122"/>
                <a:cs typeface="Consolas" pitchFamily="49" charset="0"/>
              </a:rPr>
              <a:t>Joseph</a:t>
            </a:r>
            <a:r>
              <a:rPr lang="zh-CN" altLang="zh-CN" sz="2000">
                <a:solidFill>
                  <a:srgbClr val="0000FF"/>
                </a:solidFill>
                <a:latin typeface="Consolas" pitchFamily="49" charset="0"/>
                <a:ea typeface="楷体" pitchFamily="49" charset="-122"/>
                <a:cs typeface="Consolas" pitchFamily="49" charset="0"/>
              </a:rPr>
              <a:t>类，其中包含</a:t>
            </a:r>
            <a:r>
              <a:rPr lang="zh-CN" altLang="en-US" sz="2000">
                <a:solidFill>
                  <a:srgbClr val="0000FF"/>
                </a:solidFill>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33</a:t>
            </a:fld>
            <a:r>
              <a:rPr lang="en-US" altLang="zh-CN"/>
              <a:t>/65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642918"/>
            <a:ext cx="8786874" cy="455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Joseph</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求解约瑟夫问题类</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n,m;</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Child* first;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小孩循环单链表的首结点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public: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Joseph(int n1,int m1):n(n1),m(m1)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void </a:t>
            </a:r>
            <a:r>
              <a:rPr lang="en-US" altLang="zh-CN" sz="1800">
                <a:solidFill>
                  <a:srgbClr val="FF0000"/>
                </a:solidFill>
                <a:latin typeface="Consolas" pitchFamily="49" charset="0"/>
                <a:ea typeface="仿宋" pitchFamily="49" charset="-122"/>
                <a:cs typeface="Consolas" pitchFamily="49" charset="0"/>
              </a:rPr>
              <a:t>CreateList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创建小孩循环单链表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first=new Child(1);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循环单链表首结点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Child* r=first,*p;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为尾结点指针</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for (int i=2;i&lt;=n;i++)</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p=new Child(i);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建立一个编号为</a:t>
            </a:r>
            <a:r>
              <a:rPr lang="en-US" altLang="zh-CN" sz="1800">
                <a:solidFill>
                  <a:srgbClr val="00B0F0"/>
                </a:solidFill>
                <a:latin typeface="Consolas" pitchFamily="49" charset="0"/>
                <a:ea typeface="仿宋" pitchFamily="49" charset="-122"/>
                <a:cs typeface="Consolas" pitchFamily="49" charset="0"/>
              </a:rPr>
              <a:t>i</a:t>
            </a:r>
            <a:r>
              <a:rPr lang="zh-CN" altLang="zh-CN" sz="1800">
                <a:solidFill>
                  <a:srgbClr val="00B0F0"/>
                </a:solidFill>
                <a:latin typeface="Consolas" pitchFamily="49" charset="0"/>
                <a:ea typeface="仿宋" pitchFamily="49" charset="-122"/>
                <a:cs typeface="Consolas" pitchFamily="49" charset="0"/>
              </a:rPr>
              <a:t>的新结点</a:t>
            </a:r>
            <a:r>
              <a:rPr lang="en-US" altLang="zh-CN" sz="1800">
                <a:solidFill>
                  <a:srgbClr val="00B0F0"/>
                </a:solidFill>
                <a:latin typeface="Consolas" pitchFamily="49" charset="0"/>
                <a:ea typeface="仿宋" pitchFamily="49" charset="-122"/>
                <a:cs typeface="Consolas" pitchFamily="49" charset="0"/>
              </a:rPr>
              <a:t>p</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结点链到末尾</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r-&gt;next=first;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构成首结点为</a:t>
            </a:r>
            <a:r>
              <a:rPr lang="en-US" altLang="zh-CN" sz="1800">
                <a:solidFill>
                  <a:srgbClr val="00B0F0"/>
                </a:solidFill>
                <a:latin typeface="Consolas" pitchFamily="49" charset="0"/>
                <a:ea typeface="仿宋" pitchFamily="49" charset="-122"/>
                <a:cs typeface="Consolas" pitchFamily="49" charset="0"/>
              </a:rPr>
              <a:t>first</a:t>
            </a:r>
            <a:r>
              <a:rPr lang="zh-CN" altLang="zh-CN" sz="1800">
                <a:solidFill>
                  <a:srgbClr val="00B0F0"/>
                </a:solidFill>
                <a:latin typeface="Consolas" pitchFamily="49" charset="0"/>
                <a:ea typeface="仿宋" pitchFamily="49" charset="-122"/>
                <a:cs typeface="Consolas" pitchFamily="49" charset="0"/>
              </a:rPr>
              <a:t>的循环单链表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34</a:t>
            </a:fld>
            <a:r>
              <a:rPr lang="en-US" altLang="zh-CN"/>
              <a:t>/65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358246" cy="53348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void </a:t>
            </a:r>
            <a:r>
              <a:rPr lang="en-US" altLang="zh-CN" sz="1800" dirty="0" err="1">
                <a:solidFill>
                  <a:srgbClr val="FF0000"/>
                </a:solidFill>
                <a:latin typeface="Consolas" pitchFamily="49" charset="0"/>
                <a:ea typeface="仿宋" pitchFamily="49" charset="-122"/>
                <a:cs typeface="Consolas" pitchFamily="49" charset="0"/>
              </a:rPr>
              <a:t>Jsequence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输出约瑟夫序列</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Child* p,*q;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for (int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=1;i&lt;=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共出列</a:t>
            </a:r>
            <a:r>
              <a:rPr lang="en-US" altLang="zh-CN" sz="1800" dirty="0">
                <a:solidFill>
                  <a:srgbClr val="00B0F0"/>
                </a:solidFill>
                <a:latin typeface="Consolas" pitchFamily="49" charset="0"/>
                <a:ea typeface="仿宋" pitchFamily="49" charset="-122"/>
                <a:cs typeface="Consolas" pitchFamily="49" charset="0"/>
              </a:rPr>
              <a:t>n</a:t>
            </a:r>
            <a:r>
              <a:rPr lang="zh-CN" altLang="zh-CN" sz="1800" dirty="0">
                <a:solidFill>
                  <a:srgbClr val="00B0F0"/>
                </a:solidFill>
                <a:latin typeface="Consolas" pitchFamily="49" charset="0"/>
                <a:ea typeface="仿宋" pitchFamily="49" charset="-122"/>
                <a:cs typeface="Consolas" pitchFamily="49" charset="0"/>
              </a:rPr>
              <a:t>个小孩</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p=first;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int j=1;</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while (j!=m)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从</a:t>
            </a:r>
            <a:r>
              <a:rPr lang="en-US" altLang="zh-CN" sz="1800" dirty="0">
                <a:solidFill>
                  <a:srgbClr val="00B0F0"/>
                </a:solidFill>
                <a:latin typeface="Consolas" pitchFamily="49" charset="0"/>
                <a:ea typeface="仿宋" pitchFamily="49" charset="-122"/>
                <a:cs typeface="Consolas" pitchFamily="49" charset="0"/>
              </a:rPr>
              <a:t>first</a:t>
            </a:r>
            <a:r>
              <a:rPr lang="zh-CN" altLang="zh-CN" sz="1800" dirty="0">
                <a:solidFill>
                  <a:srgbClr val="00B0F0"/>
                </a:solidFill>
                <a:latin typeface="Consolas" pitchFamily="49" charset="0"/>
                <a:ea typeface="仿宋" pitchFamily="49" charset="-122"/>
                <a:cs typeface="Consolas" pitchFamily="49" charset="0"/>
              </a:rPr>
              <a:t>结点开始报数，报到第</a:t>
            </a:r>
            <a:r>
              <a:rPr lang="en-US" altLang="zh-CN" sz="1800" dirty="0">
                <a:solidFill>
                  <a:srgbClr val="00B0F0"/>
                </a:solidFill>
                <a:latin typeface="Consolas" pitchFamily="49" charset="0"/>
                <a:ea typeface="仿宋" pitchFamily="49" charset="-122"/>
                <a:cs typeface="Consolas" pitchFamily="49" charset="0"/>
              </a:rPr>
              <a:t>m</a:t>
            </a:r>
            <a:r>
              <a:rPr lang="zh-CN" altLang="zh-CN" sz="1800" dirty="0">
                <a:solidFill>
                  <a:srgbClr val="00B0F0"/>
                </a:solidFill>
                <a:latin typeface="Consolas" pitchFamily="49" charset="0"/>
                <a:ea typeface="仿宋" pitchFamily="49" charset="-122"/>
                <a:cs typeface="Consolas" pitchFamily="49" charset="0"/>
              </a:rPr>
              <a:t>个结点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报数递增</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p=p-&gt;next;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移到下一个结点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cout</a:t>
            </a:r>
            <a:r>
              <a:rPr lang="en-US" altLang="zh-CN" sz="1800" dirty="0">
                <a:solidFill>
                  <a:srgbClr val="0000FF"/>
                </a:solidFill>
                <a:latin typeface="Consolas" pitchFamily="49" charset="0"/>
                <a:ea typeface="仿宋" pitchFamily="49" charset="-122"/>
                <a:cs typeface="Consolas" pitchFamily="49" charset="0"/>
              </a:rPr>
              <a:t> &lt;&lt; p-&gt;no &lt;&lt; " ";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该结点的小孩出列</a:t>
            </a:r>
          </a:p>
          <a:p>
            <a:pPr algn="l">
              <a:lnSpc>
                <a:spcPts val="2100"/>
              </a:lnSpc>
              <a:spcBef>
                <a:spcPts val="0"/>
              </a:spcBef>
            </a:pPr>
            <a:r>
              <a:rPr lang="en-US" altLang="zh-CN" sz="1800" dirty="0">
                <a:solidFill>
                  <a:srgbClr val="FF0000"/>
                </a:solidFill>
                <a:latin typeface="Consolas" pitchFamily="49" charset="0"/>
                <a:ea typeface="仿宋" pitchFamily="49" charset="-122"/>
                <a:cs typeface="Consolas" pitchFamily="49" charset="0"/>
              </a:rPr>
              <a:t>         q=p-&gt;next;			//q</a:t>
            </a:r>
            <a:r>
              <a:rPr lang="zh-CN" altLang="zh-CN" sz="1800" dirty="0">
                <a:solidFill>
                  <a:srgbClr val="FF0000"/>
                </a:solidFill>
                <a:latin typeface="Consolas" pitchFamily="49" charset="0"/>
                <a:ea typeface="仿宋" pitchFamily="49" charset="-122"/>
                <a:cs typeface="Consolas" pitchFamily="49" charset="0"/>
              </a:rPr>
              <a:t>指向结点</a:t>
            </a:r>
            <a:r>
              <a:rPr lang="en-US" altLang="zh-CN" sz="1800" dirty="0">
                <a:solidFill>
                  <a:srgbClr val="FF0000"/>
                </a:solidFill>
                <a:latin typeface="Consolas" pitchFamily="49" charset="0"/>
                <a:ea typeface="仿宋" pitchFamily="49" charset="-122"/>
                <a:cs typeface="Consolas" pitchFamily="49" charset="0"/>
              </a:rPr>
              <a:t>p</a:t>
            </a:r>
            <a:r>
              <a:rPr lang="zh-CN" altLang="zh-CN" sz="1800" dirty="0">
                <a:solidFill>
                  <a:srgbClr val="FF0000"/>
                </a:solidFill>
                <a:latin typeface="Consolas" pitchFamily="49" charset="0"/>
                <a:ea typeface="仿宋" pitchFamily="49" charset="-122"/>
                <a:cs typeface="Consolas" pitchFamily="49" charset="0"/>
              </a:rPr>
              <a:t>的后继结点</a:t>
            </a:r>
          </a:p>
          <a:p>
            <a:pPr algn="l">
              <a:lnSpc>
                <a:spcPts val="2100"/>
              </a:lnSpc>
              <a:spcBef>
                <a:spcPts val="0"/>
              </a:spcBef>
            </a:pPr>
            <a:r>
              <a:rPr lang="en-US" altLang="zh-CN" sz="1800" dirty="0">
                <a:solidFill>
                  <a:srgbClr val="FF0000"/>
                </a:solidFill>
                <a:latin typeface="Consolas" pitchFamily="49" charset="0"/>
                <a:ea typeface="仿宋" pitchFamily="49" charset="-122"/>
                <a:cs typeface="Consolas" pitchFamily="49" charset="0"/>
              </a:rPr>
              <a:t>         p-&gt;no=q-&gt;no;			//</a:t>
            </a:r>
            <a:r>
              <a:rPr lang="zh-CN" altLang="zh-CN" sz="1800" dirty="0">
                <a:solidFill>
                  <a:srgbClr val="FF0000"/>
                </a:solidFill>
                <a:latin typeface="Consolas" pitchFamily="49" charset="0"/>
                <a:ea typeface="仿宋" pitchFamily="49" charset="-122"/>
                <a:cs typeface="Consolas" pitchFamily="49" charset="0"/>
              </a:rPr>
              <a:t>将结点</a:t>
            </a:r>
            <a:r>
              <a:rPr lang="en-US" altLang="zh-CN" sz="1800" dirty="0">
                <a:solidFill>
                  <a:srgbClr val="FF0000"/>
                </a:solidFill>
                <a:latin typeface="Consolas" pitchFamily="49" charset="0"/>
                <a:ea typeface="仿宋" pitchFamily="49" charset="-122"/>
                <a:cs typeface="Consolas" pitchFamily="49" charset="0"/>
              </a:rPr>
              <a:t>q</a:t>
            </a:r>
            <a:r>
              <a:rPr lang="zh-CN" altLang="zh-CN" sz="1800" dirty="0">
                <a:solidFill>
                  <a:srgbClr val="FF0000"/>
                </a:solidFill>
                <a:latin typeface="Consolas" pitchFamily="49" charset="0"/>
                <a:ea typeface="仿宋" pitchFamily="49" charset="-122"/>
                <a:cs typeface="Consolas" pitchFamily="49" charset="0"/>
              </a:rPr>
              <a:t>的值复制到结点</a:t>
            </a:r>
            <a:r>
              <a:rPr lang="en-US" altLang="zh-CN" sz="1800" dirty="0">
                <a:solidFill>
                  <a:srgbClr val="FF0000"/>
                </a:solidFill>
                <a:latin typeface="Consolas" pitchFamily="49" charset="0"/>
                <a:ea typeface="仿宋" pitchFamily="49" charset="-122"/>
                <a:cs typeface="Consolas" pitchFamily="49" charset="0"/>
              </a:rPr>
              <a:t>p</a:t>
            </a:r>
            <a:endParaRPr lang="zh-CN" altLang="zh-CN" sz="1800" dirty="0">
              <a:solidFill>
                <a:srgbClr val="FF0000"/>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FF0000"/>
                </a:solidFill>
                <a:latin typeface="Consolas" pitchFamily="49" charset="0"/>
                <a:ea typeface="仿宋" pitchFamily="49" charset="-122"/>
                <a:cs typeface="Consolas" pitchFamily="49" charset="0"/>
              </a:rPr>
              <a:t>         p-&gt;next=q-&gt;next;		//</a:t>
            </a:r>
            <a:r>
              <a:rPr lang="zh-CN" altLang="zh-CN" sz="1800" dirty="0">
                <a:solidFill>
                  <a:srgbClr val="FF0000"/>
                </a:solidFill>
                <a:latin typeface="Consolas" pitchFamily="49" charset="0"/>
                <a:ea typeface="仿宋" pitchFamily="49" charset="-122"/>
                <a:cs typeface="Consolas" pitchFamily="49" charset="0"/>
              </a:rPr>
              <a:t>删除</a:t>
            </a:r>
            <a:r>
              <a:rPr lang="en-US" altLang="zh-CN" sz="1800" dirty="0">
                <a:solidFill>
                  <a:srgbClr val="FF0000"/>
                </a:solidFill>
                <a:latin typeface="Consolas" pitchFamily="49" charset="0"/>
                <a:ea typeface="仿宋" pitchFamily="49" charset="-122"/>
                <a:cs typeface="Consolas" pitchFamily="49" charset="0"/>
              </a:rPr>
              <a:t>q</a:t>
            </a:r>
            <a:r>
              <a:rPr lang="zh-CN" altLang="zh-CN" sz="1800" dirty="0">
                <a:solidFill>
                  <a:srgbClr val="FF000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dirty="0">
                <a:solidFill>
                  <a:srgbClr val="FF0000"/>
                </a:solidFill>
                <a:latin typeface="Consolas" pitchFamily="49" charset="0"/>
                <a:ea typeface="仿宋" pitchFamily="49" charset="-122"/>
                <a:cs typeface="Consolas" pitchFamily="49" charset="0"/>
              </a:rPr>
              <a:t>         delete q;			//</a:t>
            </a:r>
            <a:r>
              <a:rPr lang="zh-CN" altLang="zh-CN" sz="1800" dirty="0">
                <a:solidFill>
                  <a:srgbClr val="FF0000"/>
                </a:solidFill>
                <a:latin typeface="Consolas" pitchFamily="49" charset="0"/>
                <a:ea typeface="仿宋" pitchFamily="49" charset="-122"/>
                <a:cs typeface="Consolas" pitchFamily="49" charset="0"/>
              </a:rPr>
              <a:t>释放结点空间</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first=p;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从结点</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重新开始</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cout</a:t>
            </a:r>
            <a:r>
              <a:rPr lang="en-US" altLang="zh-CN" sz="1800" dirty="0">
                <a:solidFill>
                  <a:srgbClr val="0000FF"/>
                </a:solidFill>
                <a:latin typeface="Consolas" pitchFamily="49" charset="0"/>
                <a:ea typeface="仿宋" pitchFamily="49" charset="-122"/>
                <a:cs typeface="Consolas" pitchFamily="49" charset="0"/>
              </a:rPr>
              <a:t> &lt;&lt; </a:t>
            </a:r>
            <a:r>
              <a:rPr lang="en-US" altLang="zh-CN" sz="1800" dirty="0" err="1">
                <a:solidFill>
                  <a:srgbClr val="0000FF"/>
                </a:solidFill>
                <a:latin typeface="Consolas" pitchFamily="49" charset="0"/>
                <a:ea typeface="仿宋" pitchFamily="49" charset="-122"/>
                <a:cs typeface="Consolas" pitchFamily="49" charset="0"/>
              </a:rPr>
              <a:t>endl</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35</a:t>
            </a:fld>
            <a:r>
              <a:rPr lang="en-US" altLang="zh-CN"/>
              <a:t>/65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714488"/>
            <a:ext cx="8143932" cy="2577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int n=6,m=3;</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Joseph L(n,m);</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cout &lt;&lt; "n=" &lt;&lt; n &lt;&lt; "</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 &lt;&lt; m &lt;&lt; "</a:t>
            </a:r>
            <a:r>
              <a:rPr lang="zh-CN" altLang="zh-CN" sz="1800">
                <a:solidFill>
                  <a:srgbClr val="0000FF"/>
                </a:solidFill>
                <a:latin typeface="Consolas" pitchFamily="49" charset="0"/>
                <a:ea typeface="仿宋" pitchFamily="49" charset="-122"/>
                <a:cs typeface="Consolas" pitchFamily="49" charset="0"/>
              </a:rPr>
              <a:t>的约瑟夫序列</a:t>
            </a:r>
            <a:r>
              <a:rPr lang="en-US" altLang="zh-CN" sz="1800">
                <a:solidFill>
                  <a:srgbClr val="0000FF"/>
                </a:solidFill>
                <a:latin typeface="Consolas" pitchFamily="49" charset="0"/>
                <a:ea typeface="仿宋" pitchFamily="49" charset="-122"/>
                <a:cs typeface="Consolas" pitchFamily="49" charset="0"/>
              </a:rPr>
              <a:t>:" &lt;&lt; endl;</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L.</a:t>
            </a:r>
            <a:r>
              <a:rPr lang="en-US" altLang="zh-CN" sz="1800">
                <a:solidFill>
                  <a:srgbClr val="FF0000"/>
                </a:solidFill>
                <a:latin typeface="Consolas" pitchFamily="49" charset="0"/>
                <a:ea typeface="仿宋" pitchFamily="49" charset="-122"/>
                <a:cs typeface="Consolas" pitchFamily="49" charset="0"/>
              </a:rPr>
              <a:t>CreateList</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L.</a:t>
            </a:r>
            <a:r>
              <a:rPr lang="en-US" altLang="zh-CN" sz="1800">
                <a:solidFill>
                  <a:srgbClr val="FF0000"/>
                </a:solidFill>
                <a:latin typeface="Consolas" pitchFamily="49" charset="0"/>
                <a:ea typeface="仿宋" pitchFamily="49" charset="-122"/>
                <a:cs typeface="Consolas" pitchFamily="49" charset="0"/>
              </a:rPr>
              <a:t>Jsequence</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590555"/>
            <a:ext cx="6929486" cy="1015663"/>
          </a:xfrm>
          <a:prstGeom prst="rect">
            <a:avLst/>
          </a:prstGeom>
          <a:noFill/>
        </p:spPr>
        <p:txBody>
          <a:bodyPr wrap="square" rtlCol="0">
            <a:spAutoFit/>
          </a:bodyPr>
          <a:lstStyle/>
          <a:p>
            <a:pPr algn="l">
              <a:lnSpc>
                <a:spcPts val="3000"/>
              </a:lnSpc>
              <a:spcBef>
                <a:spcPts val="1200"/>
              </a:spcBef>
            </a:pPr>
            <a:r>
              <a:rPr lang="zh-CN" altLang="zh-CN" sz="2000">
                <a:solidFill>
                  <a:srgbClr val="FF0000"/>
                </a:solidFill>
                <a:latin typeface="Consolas" pitchFamily="49" charset="0"/>
                <a:ea typeface="微软雅黑" pitchFamily="34" charset="-122"/>
                <a:cs typeface="Consolas" pitchFamily="49" charset="0"/>
              </a:rPr>
              <a:t>（</a:t>
            </a:r>
            <a:r>
              <a:rPr lang="en-US" altLang="zh-CN" sz="2000">
                <a:solidFill>
                  <a:srgbClr val="FF0000"/>
                </a:solidFill>
                <a:latin typeface="Consolas" pitchFamily="49" charset="0"/>
                <a:ea typeface="微软雅黑" pitchFamily="34" charset="-122"/>
                <a:cs typeface="Consolas" pitchFamily="49" charset="0"/>
              </a:rPr>
              <a:t>3</a:t>
            </a:r>
            <a:r>
              <a:rPr lang="zh-CN" altLang="zh-CN" sz="2000">
                <a:solidFill>
                  <a:srgbClr val="FF0000"/>
                </a:solidFill>
                <a:latin typeface="Consolas" pitchFamily="49" charset="0"/>
                <a:ea typeface="微软雅黑" pitchFamily="34" charset="-122"/>
                <a:cs typeface="Consolas" pitchFamily="49" charset="0"/>
              </a:rPr>
              <a:t>）设计主</a:t>
            </a:r>
            <a:r>
              <a:rPr lang="zh-CN" altLang="en-US" sz="2000">
                <a:solidFill>
                  <a:srgbClr val="FF0000"/>
                </a:solidFill>
                <a:latin typeface="Consolas" pitchFamily="49" charset="0"/>
                <a:ea typeface="微软雅黑" pitchFamily="34" charset="-122"/>
                <a:cs typeface="Consolas" pitchFamily="49" charset="0"/>
              </a:rPr>
              <a:t>程序</a:t>
            </a:r>
            <a:endParaRPr lang="zh-CN" altLang="zh-CN" sz="2000">
              <a:solidFill>
                <a:srgbClr val="FF0000"/>
              </a:solidFill>
              <a:latin typeface="Consolas" pitchFamily="49" charset="0"/>
              <a:ea typeface="微软雅黑" pitchFamily="34" charset="-122"/>
              <a:cs typeface="Consolas" pitchFamily="49" charset="0"/>
            </a:endParaRPr>
          </a:p>
          <a:p>
            <a:pPr algn="l">
              <a:lnSpc>
                <a:spcPts val="3000"/>
              </a:lnSpc>
              <a:spcBef>
                <a:spcPts val="1200"/>
              </a:spcBef>
            </a:pPr>
            <a:r>
              <a:rPr lang="zh-CN" altLang="zh-CN" sz="2000">
                <a:solidFill>
                  <a:srgbClr val="0000FF"/>
                </a:solidFill>
                <a:latin typeface="Consolas" pitchFamily="49" charset="0"/>
                <a:ea typeface="仿宋" pitchFamily="49" charset="-122"/>
                <a:cs typeface="Consolas" pitchFamily="49" charset="0"/>
              </a:rPr>
              <a:t>设计如下主</a:t>
            </a:r>
            <a:r>
              <a:rPr lang="zh-CN" altLang="en-US" sz="2000">
                <a:solidFill>
                  <a:srgbClr val="0000FF"/>
                </a:solidFill>
                <a:latin typeface="Consolas" pitchFamily="49" charset="0"/>
                <a:ea typeface="仿宋" pitchFamily="49" charset="-122"/>
                <a:cs typeface="Consolas" pitchFamily="49" charset="0"/>
              </a:rPr>
              <a:t>程序</a:t>
            </a:r>
            <a:r>
              <a:rPr lang="zh-CN" altLang="zh-CN" sz="2000">
                <a:solidFill>
                  <a:srgbClr val="0000FF"/>
                </a:solidFill>
                <a:latin typeface="Consolas" pitchFamily="49" charset="0"/>
                <a:ea typeface="仿宋" pitchFamily="49" charset="-122"/>
                <a:cs typeface="Consolas" pitchFamily="49" charset="0"/>
              </a:rPr>
              <a:t>求解</a:t>
            </a:r>
            <a:r>
              <a:rPr lang="zh-CN" altLang="en-US" sz="2000">
                <a:solidFill>
                  <a:srgbClr val="0000FF"/>
                </a:solidFill>
                <a:latin typeface="Consolas" pitchFamily="49" charset="0"/>
                <a:ea typeface="仿宋" pitchFamily="49" charset="-122"/>
                <a:cs typeface="Consolas" pitchFamily="49" charset="0"/>
              </a:rPr>
              <a:t>一个</a:t>
            </a:r>
            <a:r>
              <a:rPr lang="zh-CN" altLang="zh-CN" sz="2000">
                <a:solidFill>
                  <a:srgbClr val="0000FF"/>
                </a:solidFill>
                <a:latin typeface="Consolas" pitchFamily="49" charset="0"/>
                <a:ea typeface="仿宋" pitchFamily="49" charset="-122"/>
                <a:cs typeface="Consolas" pitchFamily="49" charset="0"/>
              </a:rPr>
              <a:t>约瑟夫序列。</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36</a:t>
            </a:fld>
            <a:r>
              <a:rPr lang="en-US" altLang="zh-CN"/>
              <a:t>/65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7143800" cy="1015663"/>
          </a:xfrm>
          <a:prstGeom prst="rect">
            <a:avLst/>
          </a:prstGeom>
          <a:noFill/>
        </p:spPr>
        <p:txBody>
          <a:bodyPr wrap="square" rtlCol="0">
            <a:spAutoFit/>
          </a:bodyPr>
          <a:lstStyle/>
          <a:p>
            <a:pPr algn="l">
              <a:lnSpc>
                <a:spcPts val="3000"/>
              </a:lnSpc>
              <a:spcBef>
                <a:spcPts val="1200"/>
              </a:spcBef>
            </a:pPr>
            <a:r>
              <a:rPr lang="zh-CN" altLang="zh-CN" sz="2000">
                <a:solidFill>
                  <a:srgbClr val="FF0000"/>
                </a:solidFill>
                <a:latin typeface="Consolas" pitchFamily="49" charset="0"/>
                <a:ea typeface="微软雅黑" pitchFamily="34" charset="-122"/>
                <a:cs typeface="Consolas" pitchFamily="49" charset="0"/>
              </a:rPr>
              <a:t>（</a:t>
            </a:r>
            <a:r>
              <a:rPr lang="en-US" altLang="zh-CN" sz="2000">
                <a:solidFill>
                  <a:srgbClr val="FF0000"/>
                </a:solidFill>
                <a:latin typeface="Consolas" pitchFamily="49" charset="0"/>
                <a:ea typeface="微软雅黑" pitchFamily="34" charset="-122"/>
                <a:cs typeface="Consolas" pitchFamily="49" charset="0"/>
              </a:rPr>
              <a:t>4</a:t>
            </a:r>
            <a:r>
              <a:rPr lang="zh-CN" altLang="zh-CN" sz="2000">
                <a:solidFill>
                  <a:srgbClr val="FF0000"/>
                </a:solidFill>
                <a:latin typeface="Consolas" pitchFamily="49" charset="0"/>
                <a:ea typeface="微软雅黑" pitchFamily="34" charset="-122"/>
                <a:cs typeface="Consolas" pitchFamily="49" charset="0"/>
              </a:rPr>
              <a:t>）执行结果</a:t>
            </a:r>
          </a:p>
          <a:p>
            <a:pPr algn="l">
              <a:lnSpc>
                <a:spcPts val="3000"/>
              </a:lnSpc>
              <a:spcBef>
                <a:spcPts val="1200"/>
              </a:spcBef>
            </a:pPr>
            <a:r>
              <a:rPr lang="zh-CN" altLang="zh-CN" sz="2000">
                <a:solidFill>
                  <a:srgbClr val="0000FF"/>
                </a:solidFill>
                <a:latin typeface="Consolas" pitchFamily="49" charset="0"/>
                <a:ea typeface="仿宋" pitchFamily="49" charset="-122"/>
                <a:cs typeface="Consolas" pitchFamily="49" charset="0"/>
              </a:rPr>
              <a:t>本程序的执行结果如下：</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85786" y="1785926"/>
            <a:ext cx="3643338" cy="876486"/>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3"/>
          </a:fillRef>
          <a:effectRef idx="1">
            <a:schemeClr val="accent3"/>
          </a:effectRef>
          <a:fontRef idx="minor">
            <a:schemeClr val="lt1"/>
          </a:fontRef>
        </p:style>
        <p:txBody>
          <a:bodyPr wrap="square" lIns="216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n=6</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m=3</a:t>
            </a:r>
            <a:r>
              <a:rPr lang="zh-CN" altLang="zh-CN" sz="1800">
                <a:solidFill>
                  <a:srgbClr val="0000FF"/>
                </a:solidFill>
                <a:latin typeface="Consolas" pitchFamily="49" charset="0"/>
                <a:ea typeface="仿宋" pitchFamily="49" charset="-122"/>
                <a:cs typeface="Consolas" pitchFamily="49" charset="0"/>
              </a:rPr>
              <a:t>的约瑟夫序列</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3 6 4 2 5 1</a:t>
            </a:r>
            <a:endParaRPr lang="zh-CN" altLang="zh-CN" sz="18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37</a:t>
            </a:fld>
            <a:r>
              <a:rPr lang="en-US" altLang="zh-CN"/>
              <a:t>/65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472" y="642918"/>
            <a:ext cx="8001056" cy="4122539"/>
          </a:xfrm>
          <a:prstGeom prst="rect">
            <a:avLst/>
          </a:prstGeom>
          <a:noFill/>
        </p:spPr>
        <p:txBody>
          <a:bodyPr wrap="square" rtlCol="0">
            <a:spAutoFit/>
          </a:bodyPr>
          <a:lstStyle/>
          <a:p>
            <a:pPr algn="l">
              <a:lnSpc>
                <a:spcPts val="3600"/>
              </a:lnSpc>
            </a:pPr>
            <a:r>
              <a:rPr kumimoji="1" lang="en-US" altLang="zh-CN" sz="2200" dirty="0">
                <a:solidFill>
                  <a:srgbClr val="FF3300"/>
                </a:solidFill>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思考题</a:t>
            </a:r>
            <a:r>
              <a:rPr kumimoji="1" lang="en-US" altLang="zh-CN" sz="2200" dirty="0">
                <a:solidFill>
                  <a:srgbClr val="FF3300"/>
                </a:solidFill>
                <a:latin typeface="Consolas" pitchFamily="49" charset="0"/>
                <a:ea typeface="楷体" pitchFamily="49" charset="-122"/>
                <a:cs typeface="Consolas" pitchFamily="49" charset="0"/>
              </a:rPr>
              <a:t>】</a:t>
            </a:r>
          </a:p>
          <a:p>
            <a:pPr algn="l">
              <a:lnSpc>
                <a:spcPts val="3600"/>
              </a:lnSpc>
            </a:pPr>
            <a:r>
              <a:rPr lang="en-US" altLang="zh-CN" sz="2200" dirty="0">
                <a:solidFill>
                  <a:srgbClr val="FF3300"/>
                </a:solidFill>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某线性表最常用的操作是在尾元素之后插入一个元素和删除第一个元素，故采用（  ）存储方式最节省运算时间。</a:t>
            </a:r>
          </a:p>
          <a:p>
            <a:pPr algn="l">
              <a:lnSpc>
                <a:spcPts val="3600"/>
              </a:lnSpc>
            </a:pPr>
            <a:r>
              <a:rPr lang="en-US" sz="2200" dirty="0">
                <a:latin typeface="Consolas" pitchFamily="49" charset="0"/>
                <a:ea typeface="楷体" pitchFamily="49" charset="-122"/>
                <a:cs typeface="Consolas" pitchFamily="49" charset="0"/>
              </a:rPr>
              <a:t>    A.</a:t>
            </a:r>
            <a:r>
              <a:rPr lang="zh-CN" altLang="en-US" sz="2200" dirty="0">
                <a:latin typeface="Consolas" pitchFamily="49" charset="0"/>
                <a:ea typeface="楷体" pitchFamily="49" charset="-122"/>
                <a:cs typeface="Consolas" pitchFamily="49" charset="0"/>
              </a:rPr>
              <a:t>单链表</a:t>
            </a:r>
            <a:endParaRPr lang="en-US" sz="2200" dirty="0">
              <a:latin typeface="Consolas" pitchFamily="49" charset="0"/>
              <a:ea typeface="楷体" pitchFamily="49" charset="-122"/>
              <a:cs typeface="Consolas" pitchFamily="49" charset="0"/>
            </a:endParaRPr>
          </a:p>
          <a:p>
            <a:pPr algn="l">
              <a:lnSpc>
                <a:spcPts val="3600"/>
              </a:lnSpc>
            </a:pPr>
            <a:r>
              <a:rPr lang="en-US" sz="2200" dirty="0">
                <a:latin typeface="Consolas" pitchFamily="49" charset="0"/>
                <a:ea typeface="楷体" pitchFamily="49" charset="-122"/>
                <a:cs typeface="Consolas" pitchFamily="49" charset="0"/>
              </a:rPr>
              <a:t>    B.</a:t>
            </a:r>
            <a:r>
              <a:rPr lang="zh-CN" altLang="en-US" sz="2200" dirty="0">
                <a:latin typeface="Consolas" pitchFamily="49" charset="0"/>
                <a:ea typeface="楷体" pitchFamily="49" charset="-122"/>
                <a:cs typeface="Consolas" pitchFamily="49" charset="0"/>
              </a:rPr>
              <a:t>仅有头结点指针的循环单链表</a:t>
            </a:r>
          </a:p>
          <a:p>
            <a:pPr algn="l">
              <a:lnSpc>
                <a:spcPts val="3600"/>
              </a:lnSpc>
            </a:pPr>
            <a:r>
              <a:rPr lang="en-US" sz="2200" dirty="0">
                <a:latin typeface="Consolas" pitchFamily="49" charset="0"/>
                <a:ea typeface="楷体" pitchFamily="49" charset="-122"/>
                <a:cs typeface="Consolas" pitchFamily="49" charset="0"/>
              </a:rPr>
              <a:t>    C.</a:t>
            </a:r>
            <a:r>
              <a:rPr lang="zh-CN" altLang="en-US" sz="2200" dirty="0">
                <a:latin typeface="Consolas" pitchFamily="49" charset="0"/>
                <a:ea typeface="楷体" pitchFamily="49" charset="-122"/>
                <a:cs typeface="Consolas" pitchFamily="49" charset="0"/>
              </a:rPr>
              <a:t>双链表</a:t>
            </a:r>
            <a:endParaRPr lang="en-US" sz="2200" dirty="0">
              <a:latin typeface="Consolas" pitchFamily="49" charset="0"/>
              <a:ea typeface="楷体" pitchFamily="49" charset="-122"/>
              <a:cs typeface="Consolas" pitchFamily="49" charset="0"/>
            </a:endParaRPr>
          </a:p>
          <a:p>
            <a:pPr algn="l">
              <a:lnSpc>
                <a:spcPts val="3600"/>
              </a:lnSpc>
            </a:pPr>
            <a:r>
              <a:rPr lang="en-US" sz="2200" dirty="0">
                <a:latin typeface="Consolas" pitchFamily="49" charset="0"/>
                <a:ea typeface="楷体" pitchFamily="49" charset="-122"/>
                <a:cs typeface="Consolas" pitchFamily="49" charset="0"/>
              </a:rPr>
              <a:t>   </a:t>
            </a:r>
            <a:r>
              <a:rPr lang="en-US" sz="2200" dirty="0">
                <a:solidFill>
                  <a:srgbClr val="FF00FF"/>
                </a:solidFill>
                <a:latin typeface="Consolas" pitchFamily="49" charset="0"/>
                <a:ea typeface="楷体" pitchFamily="49" charset="-122"/>
                <a:cs typeface="Consolas" pitchFamily="49" charset="0"/>
              </a:rPr>
              <a:t> </a:t>
            </a:r>
            <a:r>
              <a:rPr lang="en-US" sz="2200" dirty="0">
                <a:latin typeface="Consolas" pitchFamily="49" charset="0"/>
                <a:ea typeface="楷体" pitchFamily="49" charset="-122"/>
                <a:cs typeface="Consolas" pitchFamily="49" charset="0"/>
              </a:rPr>
              <a:t>D.</a:t>
            </a:r>
            <a:r>
              <a:rPr lang="zh-CN" altLang="en-US" sz="2200" dirty="0">
                <a:latin typeface="Consolas" pitchFamily="49" charset="0"/>
                <a:ea typeface="楷体" pitchFamily="49" charset="-122"/>
                <a:cs typeface="Consolas" pitchFamily="49" charset="0"/>
              </a:rPr>
              <a:t>仅有尾结点指针的循环单链表</a:t>
            </a:r>
          </a:p>
        </p:txBody>
      </p:sp>
      <p:sp>
        <p:nvSpPr>
          <p:cNvPr id="5" name="灯片编号占位符 4"/>
          <p:cNvSpPr>
            <a:spLocks noGrp="1"/>
          </p:cNvSpPr>
          <p:nvPr>
            <p:ph type="sldNum" sz="quarter" idx="12"/>
          </p:nvPr>
        </p:nvSpPr>
        <p:spPr/>
        <p:txBody>
          <a:bodyPr/>
          <a:lstStyle/>
          <a:p>
            <a:fld id="{BD3F3EC2-762F-4585-9ABE-3D0BD98F40C0}" type="slidenum">
              <a:rPr lang="en-US" altLang="zh-CN" smtClean="0"/>
              <a:pPr/>
              <a:t>38</a:t>
            </a:fld>
            <a:r>
              <a:rPr lang="en-US" altLang="zh-CN"/>
              <a:t>/14</a:t>
            </a:r>
          </a:p>
        </p:txBody>
      </p:sp>
    </p:spTree>
    <p:extLst>
      <p:ext uri="{BB962C8B-B14F-4D97-AF65-F5344CB8AC3E}">
        <p14:creationId xmlns:p14="http://schemas.microsoft.com/office/powerpoint/2010/main" val="23733611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285728"/>
            <a:ext cx="4572032" cy="430887"/>
          </a:xfrm>
          <a:prstGeom prst="rect">
            <a:avLst/>
          </a:prstGeom>
          <a:noFill/>
        </p:spPr>
        <p:txBody>
          <a:bodyPr wrap="square" rtlCol="0">
            <a:spAutoFit/>
          </a:bodyPr>
          <a:lstStyle/>
          <a:p>
            <a:pPr algn="l"/>
            <a:r>
              <a:rPr lang="en-US" altLang="zh-CN" sz="2200">
                <a:latin typeface="Consolas" pitchFamily="49" charset="0"/>
                <a:ea typeface="楷体" pitchFamily="49" charset="-122"/>
                <a:cs typeface="Consolas" pitchFamily="49" charset="0"/>
              </a:rPr>
              <a:t>D.</a:t>
            </a:r>
            <a:r>
              <a:rPr lang="zh-CN" altLang="en-US" sz="2200">
                <a:latin typeface="Consolas" pitchFamily="49" charset="0"/>
                <a:ea typeface="楷体" pitchFamily="49" charset="-122"/>
                <a:cs typeface="Consolas" pitchFamily="49" charset="0"/>
              </a:rPr>
              <a:t>仅有尾结点指针的循环单链表</a:t>
            </a:r>
            <a:endParaRPr lang="zh-CN" altLang="en-US" sz="2200">
              <a:latin typeface="Consolas" pitchFamily="49" charset="0"/>
              <a:cs typeface="Consolas" pitchFamily="49" charset="0"/>
            </a:endParaRPr>
          </a:p>
        </p:txBody>
      </p:sp>
      <p:grpSp>
        <p:nvGrpSpPr>
          <p:cNvPr id="22" name="组合 21"/>
          <p:cNvGrpSpPr/>
          <p:nvPr/>
        </p:nvGrpSpPr>
        <p:grpSpPr>
          <a:xfrm>
            <a:off x="1428728" y="1000108"/>
            <a:ext cx="5638533" cy="1318921"/>
            <a:chOff x="1643042" y="609881"/>
            <a:chExt cx="5638533" cy="1318921"/>
          </a:xfrm>
        </p:grpSpPr>
        <p:sp>
          <p:nvSpPr>
            <p:cNvPr id="15" name="弧形 14"/>
            <p:cNvSpPr/>
            <p:nvPr/>
          </p:nvSpPr>
          <p:spPr>
            <a:xfrm>
              <a:off x="5286380" y="642918"/>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 name="Rectangle 11"/>
            <p:cNvSpPr>
              <a:spLocks noChangeArrowheads="1"/>
            </p:cNvSpPr>
            <p:nvPr/>
          </p:nvSpPr>
          <p:spPr bwMode="auto">
            <a:xfrm>
              <a:off x="1643042"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2"/>
            <p:cNvSpPr>
              <a:spLocks noChangeArrowheads="1"/>
            </p:cNvSpPr>
            <p:nvPr/>
          </p:nvSpPr>
          <p:spPr bwMode="auto">
            <a:xfrm>
              <a:off x="218437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3"/>
            <p:cNvSpPr>
              <a:spLocks noChangeArrowheads="1"/>
            </p:cNvSpPr>
            <p:nvPr/>
          </p:nvSpPr>
          <p:spPr bwMode="auto">
            <a:xfrm>
              <a:off x="308131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4"/>
            <p:cNvSpPr>
              <a:spLocks noChangeArrowheads="1"/>
            </p:cNvSpPr>
            <p:nvPr/>
          </p:nvSpPr>
          <p:spPr bwMode="auto">
            <a:xfrm>
              <a:off x="3622654"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5"/>
            <p:cNvSpPr>
              <a:spLocks noChangeArrowheads="1"/>
            </p:cNvSpPr>
            <p:nvPr/>
          </p:nvSpPr>
          <p:spPr bwMode="auto">
            <a:xfrm>
              <a:off x="5962629"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6"/>
            <p:cNvSpPr>
              <a:spLocks noChangeArrowheads="1"/>
            </p:cNvSpPr>
            <p:nvPr/>
          </p:nvSpPr>
          <p:spPr bwMode="auto">
            <a:xfrm>
              <a:off x="6503967" y="1145105"/>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7"/>
            <p:cNvSpPr txBox="1">
              <a:spLocks noChangeArrowheads="1"/>
            </p:cNvSpPr>
            <p:nvPr/>
          </p:nvSpPr>
          <p:spPr bwMode="auto">
            <a:xfrm>
              <a:off x="4667229" y="1145105"/>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1"/>
            <p:cNvSpPr>
              <a:spLocks noChangeShapeType="1"/>
            </p:cNvSpPr>
            <p:nvPr/>
          </p:nvSpPr>
          <p:spPr bwMode="auto">
            <a:xfrm>
              <a:off x="250664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2"/>
            <p:cNvSpPr>
              <a:spLocks noChangeShapeType="1"/>
            </p:cNvSpPr>
            <p:nvPr/>
          </p:nvSpPr>
          <p:spPr bwMode="auto">
            <a:xfrm>
              <a:off x="3948092" y="1361005"/>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3"/>
            <p:cNvSpPr>
              <a:spLocks noChangeShapeType="1"/>
            </p:cNvSpPr>
            <p:nvPr/>
          </p:nvSpPr>
          <p:spPr bwMode="auto">
            <a:xfrm>
              <a:off x="5387954" y="1361005"/>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3" name="任意多边形 12"/>
            <p:cNvSpPr/>
            <p:nvPr/>
          </p:nvSpPr>
          <p:spPr>
            <a:xfrm>
              <a:off x="1928762" y="1422919"/>
              <a:ext cx="5352813" cy="505883"/>
            </a:xfrm>
            <a:custGeom>
              <a:avLst/>
              <a:gdLst>
                <a:gd name="connsiteX0" fmla="*/ 6121400 w 6745817"/>
                <a:gd name="connsiteY0" fmla="*/ 0 h 505883"/>
                <a:gd name="connsiteX1" fmla="*/ 5918200 w 6745817"/>
                <a:gd name="connsiteY1" fmla="*/ 317500 h 505883"/>
                <a:gd name="connsiteX2" fmla="*/ 1155700 w 6745817"/>
                <a:gd name="connsiteY2" fmla="*/ 482600 h 505883"/>
                <a:gd name="connsiteX3" fmla="*/ 0 w 6745817"/>
                <a:gd name="connsiteY3" fmla="*/ 177800 h 505883"/>
                <a:gd name="connsiteX0" fmla="*/ 5749664 w 6374081"/>
                <a:gd name="connsiteY0" fmla="*/ 0 h 505883"/>
                <a:gd name="connsiteX1" fmla="*/ 5546464 w 6374081"/>
                <a:gd name="connsiteY1" fmla="*/ 317500 h 505883"/>
                <a:gd name="connsiteX2" fmla="*/ 783964 w 6374081"/>
                <a:gd name="connsiteY2" fmla="*/ 482600 h 505883"/>
                <a:gd name="connsiteX3" fmla="*/ 842678 w 6374081"/>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 name="connsiteX0" fmla="*/ 4906986 w 5352813"/>
                <a:gd name="connsiteY0" fmla="*/ 0 h 505883"/>
                <a:gd name="connsiteX1" fmla="*/ 4703786 w 5352813"/>
                <a:gd name="connsiteY1" fmla="*/ 317500 h 505883"/>
                <a:gd name="connsiteX2" fmla="*/ 1012824 w 5352813"/>
                <a:gd name="connsiteY2" fmla="*/ 482600 h 505883"/>
                <a:gd name="connsiteX3" fmla="*/ 0 w 5352813"/>
                <a:gd name="connsiteY3" fmla="*/ 177800 h 505883"/>
              </a:gdLst>
              <a:ahLst/>
              <a:cxnLst>
                <a:cxn ang="0">
                  <a:pos x="connsiteX0" y="connsiteY0"/>
                </a:cxn>
                <a:cxn ang="0">
                  <a:pos x="connsiteX1" y="connsiteY1"/>
                </a:cxn>
                <a:cxn ang="0">
                  <a:pos x="connsiteX2" y="connsiteY2"/>
                </a:cxn>
                <a:cxn ang="0">
                  <a:pos x="connsiteX3" y="connsiteY3"/>
                </a:cxn>
              </a:cxnLst>
              <a:rect l="l" t="t" r="r" b="b"/>
              <a:pathLst>
                <a:path w="5352813" h="505883">
                  <a:moveTo>
                    <a:pt x="4906986" y="0"/>
                  </a:moveTo>
                  <a:cubicBezTo>
                    <a:pt x="5219194" y="118533"/>
                    <a:pt x="5352813" y="237067"/>
                    <a:pt x="4703786" y="317500"/>
                  </a:cubicBezTo>
                  <a:cubicBezTo>
                    <a:pt x="4054759" y="397933"/>
                    <a:pt x="1796788" y="505883"/>
                    <a:pt x="1012824" y="482600"/>
                  </a:cubicBezTo>
                  <a:cubicBezTo>
                    <a:pt x="228860" y="459317"/>
                    <a:pt x="84666" y="318558"/>
                    <a:pt x="0" y="1778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16" name="TextBox 15"/>
            <p:cNvSpPr txBox="1"/>
            <p:nvPr/>
          </p:nvSpPr>
          <p:spPr>
            <a:xfrm>
              <a:off x="5500694" y="609881"/>
              <a:ext cx="428628" cy="461665"/>
            </a:xfrm>
            <a:prstGeom prst="rect">
              <a:avLst/>
            </a:prstGeom>
            <a:noFill/>
          </p:spPr>
          <p:txBody>
            <a:bodyPr wrap="square" rtlCol="0">
              <a:spAutoFit/>
            </a:bodyPr>
            <a:lstStyle/>
            <a:p>
              <a:r>
                <a:rPr lang="en-US" altLang="zh-CN" i="1">
                  <a:latin typeface="Consolas" pitchFamily="49" charset="0"/>
                  <a:cs typeface="Consolas" pitchFamily="49" charset="0"/>
                </a:rPr>
                <a:t>L</a:t>
              </a:r>
              <a:endParaRPr lang="zh-CN" altLang="en-US" i="1">
                <a:latin typeface="Consolas" pitchFamily="49" charset="0"/>
                <a:cs typeface="Consolas" pitchFamily="49" charset="0"/>
              </a:endParaRPr>
            </a:p>
          </p:txBody>
        </p:sp>
      </p:grpSp>
      <p:sp>
        <p:nvSpPr>
          <p:cNvPr id="17" name="TextBox 16"/>
          <p:cNvSpPr txBox="1"/>
          <p:nvPr/>
        </p:nvSpPr>
        <p:spPr>
          <a:xfrm>
            <a:off x="714348" y="2571744"/>
            <a:ext cx="4500594" cy="961674"/>
          </a:xfrm>
          <a:prstGeom prst="rect">
            <a:avLst/>
          </a:prstGeom>
          <a:noFill/>
        </p:spPr>
        <p:txBody>
          <a:bodyPr wrap="square" rtlCol="0">
            <a:spAutoFit/>
          </a:bodyPr>
          <a:lstStyle/>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在尾元素之后插入一个元素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删除第一个元素</a:t>
            </a:r>
            <a:endParaRPr lang="zh-CN" altLang="en-US" sz="2000">
              <a:latin typeface="Consolas" pitchFamily="49" charset="0"/>
              <a:cs typeface="Consolas" pitchFamily="49" charset="0"/>
            </a:endParaRPr>
          </a:p>
        </p:txBody>
      </p:sp>
      <p:sp>
        <p:nvSpPr>
          <p:cNvPr id="18" name="右箭头 17"/>
          <p:cNvSpPr/>
          <p:nvPr/>
        </p:nvSpPr>
        <p:spPr>
          <a:xfrm>
            <a:off x="5000628" y="3016749"/>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19" name="TextBox 18"/>
          <p:cNvSpPr txBox="1"/>
          <p:nvPr/>
        </p:nvSpPr>
        <p:spPr>
          <a:xfrm>
            <a:off x="5786446" y="2730997"/>
            <a:ext cx="2143140" cy="707886"/>
          </a:xfrm>
          <a:prstGeom prst="rect">
            <a:avLst/>
          </a:prstGeom>
          <a:noFill/>
        </p:spPr>
        <p:txBody>
          <a:bodyPr wrap="square" rtlCol="0">
            <a:spAutoFit/>
          </a:bodyPr>
          <a:lstStyle/>
          <a:p>
            <a:r>
              <a:rPr lang="zh-CN" altLang="en-US" sz="2000">
                <a:latin typeface="Consolas" pitchFamily="49" charset="0"/>
                <a:ea typeface="楷体" pitchFamily="49" charset="-122"/>
                <a:cs typeface="Consolas" pitchFamily="49" charset="0"/>
              </a:rPr>
              <a:t>时间复杂度均为</a:t>
            </a:r>
            <a:r>
              <a:rPr lang="en-US" altLang="zh-CN" sz="2000">
                <a:latin typeface="Consolas" pitchFamily="49" charset="0"/>
                <a:ea typeface="楷体" pitchFamily="49" charset="-122"/>
                <a:cs typeface="Consolas" pitchFamily="49" charset="0"/>
              </a:rPr>
              <a:t>O(1)</a:t>
            </a:r>
            <a:endParaRPr lang="zh-CN" altLang="en-US" sz="2000">
              <a:latin typeface="Consolas" pitchFamily="49" charset="0"/>
              <a:ea typeface="楷体" pitchFamily="49" charset="-122"/>
              <a:cs typeface="Consolas" pitchFamily="49" charset="0"/>
            </a:endParaRPr>
          </a:p>
        </p:txBody>
      </p:sp>
      <p:sp>
        <p:nvSpPr>
          <p:cNvPr id="20" name="TextBox 19"/>
          <p:cNvSpPr txBox="1"/>
          <p:nvPr/>
        </p:nvSpPr>
        <p:spPr>
          <a:xfrm>
            <a:off x="1214414" y="4071942"/>
            <a:ext cx="157163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选择</a:t>
            </a:r>
            <a:r>
              <a:rPr lang="en-US" altLang="zh-CN" sz="2200">
                <a:latin typeface="Consolas" pitchFamily="49" charset="0"/>
                <a:ea typeface="楷体" pitchFamily="49" charset="-122"/>
                <a:cs typeface="Consolas" pitchFamily="49" charset="0"/>
              </a:rPr>
              <a:t>D</a:t>
            </a:r>
            <a:endParaRPr lang="zh-CN" altLang="en-US" sz="2200">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39</a:t>
            </a:fld>
            <a:r>
              <a:rPr lang="en-US" altLang="zh-CN">
                <a:latin typeface="Consolas" pitchFamily="49" charset="0"/>
                <a:cs typeface="Consolas" pitchFamily="49" charset="0"/>
              </a:rPr>
              <a:t>/14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072494" cy="1169551"/>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2.10</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有一个含</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个整数的单链表</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mn-ea"/>
                <a:ea typeface="+mn-ea"/>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），设计一个算法将其拆分成两个带头结点的单链表</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其中</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mn-ea"/>
                <a:ea typeface="+mn-ea"/>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-1</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i="1" baseline="-25000">
                <a:solidFill>
                  <a:srgbClr val="0000FF"/>
                </a:solidFill>
                <a:latin typeface="Consolas" pitchFamily="49" charset="0"/>
                <a:ea typeface="楷体" pitchFamily="49" charset="-122"/>
                <a:cs typeface="Consolas" pitchFamily="49" charset="0"/>
              </a:rPr>
              <a:t>n</a:t>
            </a:r>
            <a:r>
              <a:rPr lang="en-US" altLang="zh-CN" sz="2000" baseline="-25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b</a:t>
            </a:r>
            <a:r>
              <a:rPr lang="en-US" altLang="zh-CN" sz="2000" baseline="-25000">
                <a:solidFill>
                  <a:srgbClr val="0000FF"/>
                </a:solidFill>
                <a:latin typeface="Consolas" pitchFamily="49" charset="0"/>
                <a:ea typeface="楷体" pitchFamily="49" charset="-122"/>
                <a:cs typeface="Consolas" pitchFamily="49" charset="0"/>
              </a:rPr>
              <a:t>0</a:t>
            </a:r>
            <a:r>
              <a:rPr lang="zh-CN" altLang="zh-CN" sz="200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2" name="组合 61"/>
          <p:cNvGrpSpPr/>
          <p:nvPr/>
        </p:nvGrpSpPr>
        <p:grpSpPr>
          <a:xfrm>
            <a:off x="1071538" y="2381239"/>
            <a:ext cx="6786610" cy="2476521"/>
            <a:chOff x="928662" y="2309801"/>
            <a:chExt cx="6786610" cy="2476521"/>
          </a:xfrm>
        </p:grpSpPr>
        <p:sp>
          <p:nvSpPr>
            <p:cNvPr id="5" name="Rectangle 32"/>
            <p:cNvSpPr>
              <a:spLocks noChangeArrowheads="1"/>
            </p:cNvSpPr>
            <p:nvPr/>
          </p:nvSpPr>
          <p:spPr bwMode="auto">
            <a:xfrm>
              <a:off x="1631993" y="2314545"/>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7" name="Rectangle 33"/>
            <p:cNvSpPr>
              <a:spLocks noChangeArrowheads="1"/>
            </p:cNvSpPr>
            <p:nvPr/>
          </p:nvSpPr>
          <p:spPr bwMode="auto">
            <a:xfrm>
              <a:off x="1992355" y="2314545"/>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8" name="Line 34"/>
            <p:cNvSpPr>
              <a:spLocks noChangeShapeType="1"/>
            </p:cNvSpPr>
            <p:nvPr/>
          </p:nvSpPr>
          <p:spPr bwMode="auto">
            <a:xfrm>
              <a:off x="1284330" y="2493932"/>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9" name="Text Box 35"/>
            <p:cNvSpPr txBox="1">
              <a:spLocks noChangeArrowheads="1"/>
            </p:cNvSpPr>
            <p:nvPr/>
          </p:nvSpPr>
          <p:spPr bwMode="auto">
            <a:xfrm>
              <a:off x="1004930" y="2314545"/>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solidFill>
                    <a:srgbClr val="0000FF"/>
                  </a:solidFill>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276549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125857"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2" name="Freeform 38"/>
            <p:cNvSpPr>
              <a:spLocks/>
            </p:cNvSpPr>
            <p:nvPr/>
          </p:nvSpPr>
          <p:spPr bwMode="auto">
            <a:xfrm>
              <a:off x="2171743" y="248918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3" name="Rectangle 39"/>
            <p:cNvSpPr>
              <a:spLocks noChangeArrowheads="1"/>
            </p:cNvSpPr>
            <p:nvPr/>
          </p:nvSpPr>
          <p:spPr bwMode="auto">
            <a:xfrm>
              <a:off x="3833882"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0</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419424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5" name="Line 41"/>
            <p:cNvSpPr>
              <a:spLocks noChangeShapeType="1"/>
            </p:cNvSpPr>
            <p:nvPr/>
          </p:nvSpPr>
          <p:spPr bwMode="auto">
            <a:xfrm>
              <a:off x="3418810" y="2489188"/>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Rectangle 42"/>
            <p:cNvSpPr>
              <a:spLocks noChangeArrowheads="1"/>
            </p:cNvSpPr>
            <p:nvPr/>
          </p:nvSpPr>
          <p:spPr bwMode="auto">
            <a:xfrm>
              <a:off x="6874764" y="2314545"/>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7354909"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8" name="Freeform 49"/>
            <p:cNvSpPr>
              <a:spLocks/>
            </p:cNvSpPr>
            <p:nvPr/>
          </p:nvSpPr>
          <p:spPr bwMode="auto">
            <a:xfrm>
              <a:off x="4303782" y="2489188"/>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Text Box 50"/>
            <p:cNvSpPr txBox="1">
              <a:spLocks noChangeArrowheads="1"/>
            </p:cNvSpPr>
            <p:nvPr/>
          </p:nvSpPr>
          <p:spPr bwMode="auto">
            <a:xfrm>
              <a:off x="4867800" y="2316136"/>
              <a:ext cx="393654"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20" name="Rectangle 39"/>
            <p:cNvSpPr>
              <a:spLocks noChangeArrowheads="1"/>
            </p:cNvSpPr>
            <p:nvPr/>
          </p:nvSpPr>
          <p:spPr bwMode="auto">
            <a:xfrm>
              <a:off x="5745127" y="2309801"/>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1" name="Rectangle 40"/>
            <p:cNvSpPr>
              <a:spLocks noChangeArrowheads="1"/>
            </p:cNvSpPr>
            <p:nvPr/>
          </p:nvSpPr>
          <p:spPr bwMode="auto">
            <a:xfrm>
              <a:off x="6213549" y="230980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2" name="Line 41"/>
            <p:cNvSpPr>
              <a:spLocks noChangeShapeType="1"/>
            </p:cNvSpPr>
            <p:nvPr/>
          </p:nvSpPr>
          <p:spPr bwMode="auto">
            <a:xfrm>
              <a:off x="5387937" y="2489188"/>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3" name="Freeform 44"/>
            <p:cNvSpPr>
              <a:spLocks/>
            </p:cNvSpPr>
            <p:nvPr/>
          </p:nvSpPr>
          <p:spPr bwMode="auto">
            <a:xfrm>
              <a:off x="6388069" y="2489188"/>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下箭头 23"/>
            <p:cNvSpPr/>
            <p:nvPr/>
          </p:nvSpPr>
          <p:spPr>
            <a:xfrm>
              <a:off x="3898939" y="291941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Rectangle 32"/>
            <p:cNvSpPr>
              <a:spLocks noChangeArrowheads="1"/>
            </p:cNvSpPr>
            <p:nvPr/>
          </p:nvSpPr>
          <p:spPr bwMode="auto">
            <a:xfrm>
              <a:off x="1627163" y="362426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26" name="Rectangle 33"/>
            <p:cNvSpPr>
              <a:spLocks noChangeArrowheads="1"/>
            </p:cNvSpPr>
            <p:nvPr/>
          </p:nvSpPr>
          <p:spPr bwMode="auto">
            <a:xfrm>
              <a:off x="1987525" y="362426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7" name="Line 34"/>
            <p:cNvSpPr>
              <a:spLocks noChangeShapeType="1"/>
            </p:cNvSpPr>
            <p:nvPr/>
          </p:nvSpPr>
          <p:spPr bwMode="auto">
            <a:xfrm>
              <a:off x="1279500" y="3803655"/>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Text Box 35"/>
            <p:cNvSpPr txBox="1">
              <a:spLocks noChangeArrowheads="1"/>
            </p:cNvSpPr>
            <p:nvPr/>
          </p:nvSpPr>
          <p:spPr bwMode="auto">
            <a:xfrm>
              <a:off x="928662" y="3624268"/>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9" name="Rectangle 36"/>
            <p:cNvSpPr>
              <a:spLocks noChangeArrowheads="1"/>
            </p:cNvSpPr>
            <p:nvPr/>
          </p:nvSpPr>
          <p:spPr bwMode="auto">
            <a:xfrm>
              <a:off x="272466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0" name="Rectangle 37"/>
            <p:cNvSpPr>
              <a:spLocks noChangeArrowheads="1"/>
            </p:cNvSpPr>
            <p:nvPr/>
          </p:nvSpPr>
          <p:spPr bwMode="auto">
            <a:xfrm>
              <a:off x="3085023"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1" name="Freeform 38"/>
            <p:cNvSpPr>
              <a:spLocks/>
            </p:cNvSpPr>
            <p:nvPr/>
          </p:nvSpPr>
          <p:spPr bwMode="auto">
            <a:xfrm>
              <a:off x="2166913" y="380206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 name="Rectangle 39"/>
            <p:cNvSpPr>
              <a:spLocks noChangeArrowheads="1"/>
            </p:cNvSpPr>
            <p:nvPr/>
          </p:nvSpPr>
          <p:spPr bwMode="auto">
            <a:xfrm>
              <a:off x="3793048"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baseline="-2500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3" name="Rectangle 40"/>
            <p:cNvSpPr>
              <a:spLocks noChangeArrowheads="1"/>
            </p:cNvSpPr>
            <p:nvPr/>
          </p:nvSpPr>
          <p:spPr bwMode="auto">
            <a:xfrm>
              <a:off x="415341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4" name="Line 41"/>
            <p:cNvSpPr>
              <a:spLocks noChangeShapeType="1"/>
            </p:cNvSpPr>
            <p:nvPr/>
          </p:nvSpPr>
          <p:spPr bwMode="auto">
            <a:xfrm>
              <a:off x="3339512" y="3803655"/>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5" name="Rectangle 42"/>
            <p:cNvSpPr>
              <a:spLocks noChangeArrowheads="1"/>
            </p:cNvSpPr>
            <p:nvPr/>
          </p:nvSpPr>
          <p:spPr bwMode="auto">
            <a:xfrm>
              <a:off x="6873689" y="3624268"/>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6" name="Rectangle 43"/>
            <p:cNvSpPr>
              <a:spLocks noChangeArrowheads="1"/>
            </p:cNvSpPr>
            <p:nvPr/>
          </p:nvSpPr>
          <p:spPr bwMode="auto">
            <a:xfrm>
              <a:off x="7354909"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37" name="Freeform 49"/>
            <p:cNvSpPr>
              <a:spLocks/>
            </p:cNvSpPr>
            <p:nvPr/>
          </p:nvSpPr>
          <p:spPr bwMode="auto">
            <a:xfrm>
              <a:off x="4262948" y="3803655"/>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8" name="Text Box 50"/>
            <p:cNvSpPr txBox="1">
              <a:spLocks noChangeArrowheads="1"/>
            </p:cNvSpPr>
            <p:nvPr/>
          </p:nvSpPr>
          <p:spPr bwMode="auto">
            <a:xfrm>
              <a:off x="4821749" y="3643314"/>
              <a:ext cx="536070"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39" name="Rectangle 39"/>
            <p:cNvSpPr>
              <a:spLocks noChangeArrowheads="1"/>
            </p:cNvSpPr>
            <p:nvPr/>
          </p:nvSpPr>
          <p:spPr bwMode="auto">
            <a:xfrm>
              <a:off x="5716377" y="3619524"/>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0" rIns="0" anchor="ctr"/>
            <a:lstStyle/>
            <a:p>
              <a:pPr algn="ctr"/>
              <a:r>
                <a:rPr lang="en-US" altLang="zh-CN" sz="1800" i="1">
                  <a:solidFill>
                    <a:srgbClr val="0000FF"/>
                  </a:solidFill>
                  <a:latin typeface="Consolas" pitchFamily="49" charset="0"/>
                  <a:ea typeface="宋体" pitchFamily="2" charset="-122"/>
                  <a:cs typeface="Consolas" pitchFamily="49" charset="0"/>
                </a:rPr>
                <a:t>a</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0" name="Rectangle 40"/>
            <p:cNvSpPr>
              <a:spLocks noChangeArrowheads="1"/>
            </p:cNvSpPr>
            <p:nvPr/>
          </p:nvSpPr>
          <p:spPr bwMode="auto">
            <a:xfrm>
              <a:off x="6200065" y="36195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1" name="Line 41"/>
            <p:cNvSpPr>
              <a:spLocks noChangeShapeType="1"/>
            </p:cNvSpPr>
            <p:nvPr/>
          </p:nvSpPr>
          <p:spPr bwMode="auto">
            <a:xfrm>
              <a:off x="5344597" y="3798911"/>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2" name="Freeform 44"/>
            <p:cNvSpPr>
              <a:spLocks/>
            </p:cNvSpPr>
            <p:nvPr/>
          </p:nvSpPr>
          <p:spPr bwMode="auto">
            <a:xfrm>
              <a:off x="6426016" y="3802068"/>
              <a:ext cx="432000" cy="0"/>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3" name="Rectangle 32"/>
            <p:cNvSpPr>
              <a:spLocks noChangeArrowheads="1"/>
            </p:cNvSpPr>
            <p:nvPr/>
          </p:nvSpPr>
          <p:spPr bwMode="auto">
            <a:xfrm>
              <a:off x="1627163" y="4386247"/>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44" name="Rectangle 33"/>
            <p:cNvSpPr>
              <a:spLocks noChangeArrowheads="1"/>
            </p:cNvSpPr>
            <p:nvPr/>
          </p:nvSpPr>
          <p:spPr bwMode="auto">
            <a:xfrm>
              <a:off x="1987525" y="4386247"/>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5" name="Line 34"/>
            <p:cNvSpPr>
              <a:spLocks noChangeShapeType="1"/>
            </p:cNvSpPr>
            <p:nvPr/>
          </p:nvSpPr>
          <p:spPr bwMode="auto">
            <a:xfrm>
              <a:off x="1279500" y="4565634"/>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6" name="Text Box 35"/>
            <p:cNvSpPr txBox="1">
              <a:spLocks noChangeArrowheads="1"/>
            </p:cNvSpPr>
            <p:nvPr/>
          </p:nvSpPr>
          <p:spPr bwMode="auto">
            <a:xfrm>
              <a:off x="928662" y="4386247"/>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B</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7" name="Rectangle 36"/>
            <p:cNvSpPr>
              <a:spLocks noChangeArrowheads="1"/>
            </p:cNvSpPr>
            <p:nvPr/>
          </p:nvSpPr>
          <p:spPr bwMode="auto">
            <a:xfrm>
              <a:off x="271461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48" name="Rectangle 37"/>
            <p:cNvSpPr>
              <a:spLocks noChangeArrowheads="1"/>
            </p:cNvSpPr>
            <p:nvPr/>
          </p:nvSpPr>
          <p:spPr bwMode="auto">
            <a:xfrm>
              <a:off x="3194582"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9" name="Freeform 38"/>
            <p:cNvSpPr>
              <a:spLocks/>
            </p:cNvSpPr>
            <p:nvPr/>
          </p:nvSpPr>
          <p:spPr bwMode="auto">
            <a:xfrm>
              <a:off x="2166913" y="4564047"/>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0" name="Rectangle 39"/>
            <p:cNvSpPr>
              <a:spLocks noChangeArrowheads="1"/>
            </p:cNvSpPr>
            <p:nvPr/>
          </p:nvSpPr>
          <p:spPr bwMode="auto">
            <a:xfrm>
              <a:off x="383642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a:solidFill>
                    <a:srgbClr val="0000FF"/>
                  </a:solidFill>
                  <a:latin typeface="Consolas" pitchFamily="49" charset="0"/>
                  <a:ea typeface="宋体" pitchFamily="2" charset="-122"/>
                  <a:cs typeface="Consolas" pitchFamily="49" charset="0"/>
                </a:rPr>
                <a:t>b</a:t>
              </a:r>
              <a:r>
                <a:rPr lang="en-US" altLang="zh-CN" sz="1800" i="1" baseline="-25000">
                  <a:solidFill>
                    <a:srgbClr val="0000FF"/>
                  </a:solidFill>
                  <a:latin typeface="Consolas" pitchFamily="49" charset="0"/>
                  <a:ea typeface="宋体" pitchFamily="2" charset="-122"/>
                  <a:cs typeface="Consolas" pitchFamily="49" charset="0"/>
                </a:rPr>
                <a:t>n</a:t>
              </a:r>
              <a:r>
                <a:rPr lang="en-US" altLang="zh-CN" sz="1800" baseline="-2500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1" name="Rectangle 40"/>
            <p:cNvSpPr>
              <a:spLocks noChangeArrowheads="1"/>
            </p:cNvSpPr>
            <p:nvPr/>
          </p:nvSpPr>
          <p:spPr bwMode="auto">
            <a:xfrm>
              <a:off x="4322921"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2" name="Line 41"/>
            <p:cNvSpPr>
              <a:spLocks noChangeShapeType="1"/>
            </p:cNvSpPr>
            <p:nvPr/>
          </p:nvSpPr>
          <p:spPr bwMode="auto">
            <a:xfrm>
              <a:off x="3388575" y="45656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3" name="Rectangle 42"/>
            <p:cNvSpPr>
              <a:spLocks noChangeArrowheads="1"/>
            </p:cNvSpPr>
            <p:nvPr/>
          </p:nvSpPr>
          <p:spPr bwMode="auto">
            <a:xfrm>
              <a:off x="6994547"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4" name="Rectangle 43"/>
            <p:cNvSpPr>
              <a:spLocks noChangeArrowheads="1"/>
            </p:cNvSpPr>
            <p:nvPr/>
          </p:nvSpPr>
          <p:spPr bwMode="auto">
            <a:xfrm>
              <a:off x="7354909"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55" name="Freeform 49"/>
            <p:cNvSpPr>
              <a:spLocks/>
            </p:cNvSpPr>
            <p:nvPr/>
          </p:nvSpPr>
          <p:spPr bwMode="auto">
            <a:xfrm>
              <a:off x="4557161" y="4565634"/>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6" name="Text Box 50"/>
            <p:cNvSpPr txBox="1">
              <a:spLocks noChangeArrowheads="1"/>
            </p:cNvSpPr>
            <p:nvPr/>
          </p:nvSpPr>
          <p:spPr bwMode="auto">
            <a:xfrm>
              <a:off x="5025529" y="4398524"/>
              <a:ext cx="506411"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57" name="Rectangle 39"/>
            <p:cNvSpPr>
              <a:spLocks noChangeArrowheads="1"/>
            </p:cNvSpPr>
            <p:nvPr/>
          </p:nvSpPr>
          <p:spPr bwMode="auto">
            <a:xfrm>
              <a:off x="5883331" y="438150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a:solidFill>
                    <a:srgbClr val="0000FF"/>
                  </a:solidFill>
                  <a:latin typeface="Consolas" pitchFamily="49" charset="0"/>
                  <a:ea typeface="宋体" pitchFamily="2" charset="-122"/>
                  <a:cs typeface="Consolas" pitchFamily="49" charset="0"/>
                </a:rPr>
                <a:t>b</a:t>
              </a:r>
              <a:r>
                <a:rPr lang="en-US" altLang="zh-CN" sz="1800" baseline="-25000" dirty="0" err="1">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0"/>
            <p:cNvSpPr>
              <a:spLocks noChangeArrowheads="1"/>
            </p:cNvSpPr>
            <p:nvPr/>
          </p:nvSpPr>
          <p:spPr bwMode="auto">
            <a:xfrm>
              <a:off x="6243693" y="438150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9" name="Line 41"/>
            <p:cNvSpPr>
              <a:spLocks noChangeShapeType="1"/>
            </p:cNvSpPr>
            <p:nvPr/>
          </p:nvSpPr>
          <p:spPr bwMode="auto">
            <a:xfrm>
              <a:off x="5535668" y="4560890"/>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60" name="Freeform 44"/>
            <p:cNvSpPr>
              <a:spLocks/>
            </p:cNvSpPr>
            <p:nvPr/>
          </p:nvSpPr>
          <p:spPr bwMode="auto">
            <a:xfrm>
              <a:off x="6519884" y="4564047"/>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grpSp>
      <p:sp>
        <p:nvSpPr>
          <p:cNvPr id="64" name="灯片编号占位符 63"/>
          <p:cNvSpPr>
            <a:spLocks noGrp="1"/>
          </p:cNvSpPr>
          <p:nvPr>
            <p:ph type="sldNum" sz="quarter" idx="12"/>
          </p:nvPr>
        </p:nvSpPr>
        <p:spPr/>
        <p:txBody>
          <a:bodyPr/>
          <a:lstStyle/>
          <a:p>
            <a:fld id="{7AF016A1-9F15-429F-9EFD-84004B73C732}" type="slidenum">
              <a:rPr lang="en-US" altLang="zh-CN" smtClean="0"/>
              <a:pPr/>
              <a:t>4</a:t>
            </a:fld>
            <a:r>
              <a:rPr lang="en-US" altLang="zh-CN"/>
              <a:t>/65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480"/>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循环</a:t>
            </a:r>
            <a:r>
              <a:rPr lang="zh-CN" altLang="en-US" sz="2200">
                <a:latin typeface="Consolas" pitchFamily="49" charset="0"/>
                <a:ea typeface="微软雅黑" pitchFamily="34" charset="-122"/>
                <a:cs typeface="Consolas" pitchFamily="49" charset="0"/>
              </a:rPr>
              <a:t>双</a:t>
            </a:r>
            <a:r>
              <a:rPr lang="zh-CN" altLang="zh-CN" sz="2200">
                <a:latin typeface="Consolas" pitchFamily="49" charset="0"/>
                <a:ea typeface="微软雅黑" pitchFamily="34" charset="-122"/>
                <a:cs typeface="Consolas" pitchFamily="49" charset="0"/>
              </a:rPr>
              <a:t>链表</a:t>
            </a:r>
          </a:p>
        </p:txBody>
      </p:sp>
      <p:grpSp>
        <p:nvGrpSpPr>
          <p:cNvPr id="58" name="组合 57"/>
          <p:cNvGrpSpPr/>
          <p:nvPr/>
        </p:nvGrpSpPr>
        <p:grpSpPr>
          <a:xfrm>
            <a:off x="1142976" y="1699923"/>
            <a:ext cx="6554800" cy="1514763"/>
            <a:chOff x="1142976" y="1302569"/>
            <a:chExt cx="6554800" cy="1514763"/>
          </a:xfrm>
        </p:grpSpPr>
        <p:sp>
          <p:nvSpPr>
            <p:cNvPr id="29" name="Text Box 28"/>
            <p:cNvSpPr txBox="1">
              <a:spLocks noChangeArrowheads="1"/>
            </p:cNvSpPr>
            <p:nvPr/>
          </p:nvSpPr>
          <p:spPr bwMode="auto">
            <a:xfrm>
              <a:off x="3454591" y="1643050"/>
              <a:ext cx="90309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开始结点</a:t>
              </a:r>
            </a:p>
          </p:txBody>
        </p:sp>
        <p:sp>
          <p:nvSpPr>
            <p:cNvPr id="30" name="Text Box 27"/>
            <p:cNvSpPr txBox="1">
              <a:spLocks noChangeArrowheads="1"/>
            </p:cNvSpPr>
            <p:nvPr/>
          </p:nvSpPr>
          <p:spPr bwMode="auto">
            <a:xfrm>
              <a:off x="6822893"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尾结点</a:t>
              </a:r>
            </a:p>
          </p:txBody>
        </p:sp>
        <p:sp>
          <p:nvSpPr>
            <p:cNvPr id="31" name="Text Box 26"/>
            <p:cNvSpPr txBox="1">
              <a:spLocks noChangeArrowheads="1"/>
            </p:cNvSpPr>
            <p:nvPr/>
          </p:nvSpPr>
          <p:spPr bwMode="auto">
            <a:xfrm>
              <a:off x="242886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32" name="Text Box 25" descr="60%"/>
            <p:cNvSpPr txBox="1">
              <a:spLocks noChangeArrowheads="1"/>
            </p:cNvSpPr>
            <p:nvPr/>
          </p:nvSpPr>
          <p:spPr bwMode="auto">
            <a:xfrm>
              <a:off x="2392095" y="2011417"/>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24"/>
            <p:cNvSpPr txBox="1">
              <a:spLocks noChangeArrowheads="1"/>
            </p:cNvSpPr>
            <p:nvPr/>
          </p:nvSpPr>
          <p:spPr bwMode="auto">
            <a:xfrm>
              <a:off x="2788380" y="2011417"/>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4" name="Text Box 23" descr="浅色上对角线"/>
            <p:cNvSpPr txBox="1">
              <a:spLocks noChangeArrowheads="1"/>
            </p:cNvSpPr>
            <p:nvPr/>
          </p:nvSpPr>
          <p:spPr bwMode="auto">
            <a:xfrm>
              <a:off x="2098522" y="2011417"/>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5" name="Text Box 22"/>
            <p:cNvSpPr txBox="1">
              <a:spLocks noChangeArrowheads="1"/>
            </p:cNvSpPr>
            <p:nvPr/>
          </p:nvSpPr>
          <p:spPr bwMode="auto">
            <a:xfrm>
              <a:off x="1142976"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36" name="Line 21"/>
            <p:cNvSpPr>
              <a:spLocks noChangeShapeType="1"/>
            </p:cNvSpPr>
            <p:nvPr/>
          </p:nvSpPr>
          <p:spPr bwMode="auto">
            <a:xfrm>
              <a:off x="1801061"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Text Box 20"/>
            <p:cNvSpPr txBox="1">
              <a:spLocks noChangeArrowheads="1"/>
            </p:cNvSpPr>
            <p:nvPr/>
          </p:nvSpPr>
          <p:spPr bwMode="auto">
            <a:xfrm>
              <a:off x="3663591" y="2011417"/>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Text Box 19"/>
            <p:cNvSpPr txBox="1">
              <a:spLocks noChangeArrowheads="1"/>
            </p:cNvSpPr>
            <p:nvPr/>
          </p:nvSpPr>
          <p:spPr bwMode="auto">
            <a:xfrm>
              <a:off x="406992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18"/>
            <p:cNvSpPr txBox="1">
              <a:spLocks noChangeArrowheads="1"/>
            </p:cNvSpPr>
            <p:nvPr/>
          </p:nvSpPr>
          <p:spPr bwMode="auto">
            <a:xfrm>
              <a:off x="3370019"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Line 17"/>
            <p:cNvSpPr>
              <a:spLocks noChangeShapeType="1"/>
            </p:cNvSpPr>
            <p:nvPr/>
          </p:nvSpPr>
          <p:spPr bwMode="auto">
            <a:xfrm>
              <a:off x="3002568"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16"/>
            <p:cNvSpPr>
              <a:spLocks noChangeShapeType="1"/>
            </p:cNvSpPr>
            <p:nvPr/>
          </p:nvSpPr>
          <p:spPr bwMode="auto">
            <a:xfrm flipH="1">
              <a:off x="3119219"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15"/>
            <p:cNvSpPr txBox="1">
              <a:spLocks noChangeArrowheads="1"/>
            </p:cNvSpPr>
            <p:nvPr/>
          </p:nvSpPr>
          <p:spPr bwMode="auto">
            <a:xfrm>
              <a:off x="4929257"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Text Box 14"/>
            <p:cNvSpPr txBox="1">
              <a:spLocks noChangeArrowheads="1"/>
            </p:cNvSpPr>
            <p:nvPr/>
          </p:nvSpPr>
          <p:spPr bwMode="auto">
            <a:xfrm>
              <a:off x="5335591"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4" name="Text Box 13"/>
            <p:cNvSpPr txBox="1">
              <a:spLocks noChangeArrowheads="1"/>
            </p:cNvSpPr>
            <p:nvPr/>
          </p:nvSpPr>
          <p:spPr bwMode="auto">
            <a:xfrm>
              <a:off x="4635684"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Text Box 12"/>
            <p:cNvSpPr txBox="1">
              <a:spLocks noChangeArrowheads="1"/>
            </p:cNvSpPr>
            <p:nvPr/>
          </p:nvSpPr>
          <p:spPr bwMode="auto">
            <a:xfrm>
              <a:off x="6988148"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Text Box 11"/>
            <p:cNvSpPr txBox="1">
              <a:spLocks noChangeArrowheads="1"/>
            </p:cNvSpPr>
            <p:nvPr/>
          </p:nvSpPr>
          <p:spPr bwMode="auto">
            <a:xfrm>
              <a:off x="669457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7" name="Line 10"/>
            <p:cNvSpPr>
              <a:spLocks noChangeShapeType="1"/>
            </p:cNvSpPr>
            <p:nvPr/>
          </p:nvSpPr>
          <p:spPr bwMode="auto">
            <a:xfrm>
              <a:off x="428573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Line 9"/>
            <p:cNvSpPr>
              <a:spLocks noChangeShapeType="1"/>
            </p:cNvSpPr>
            <p:nvPr/>
          </p:nvSpPr>
          <p:spPr bwMode="auto">
            <a:xfrm flipH="1">
              <a:off x="4402382"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Text Box 8"/>
            <p:cNvSpPr txBox="1">
              <a:spLocks noChangeArrowheads="1"/>
            </p:cNvSpPr>
            <p:nvPr/>
          </p:nvSpPr>
          <p:spPr bwMode="auto">
            <a:xfrm>
              <a:off x="5910098"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50" name="Line 7"/>
            <p:cNvSpPr>
              <a:spLocks noChangeShapeType="1"/>
            </p:cNvSpPr>
            <p:nvPr/>
          </p:nvSpPr>
          <p:spPr bwMode="auto">
            <a:xfrm>
              <a:off x="5568893"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Line 6"/>
            <p:cNvSpPr>
              <a:spLocks noChangeShapeType="1"/>
            </p:cNvSpPr>
            <p:nvPr/>
          </p:nvSpPr>
          <p:spPr bwMode="auto">
            <a:xfrm flipH="1">
              <a:off x="568554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Line 5"/>
            <p:cNvSpPr>
              <a:spLocks noChangeShapeType="1"/>
            </p:cNvSpPr>
            <p:nvPr/>
          </p:nvSpPr>
          <p:spPr bwMode="auto">
            <a:xfrm>
              <a:off x="6312544"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Line 4"/>
            <p:cNvSpPr>
              <a:spLocks noChangeShapeType="1"/>
            </p:cNvSpPr>
            <p:nvPr/>
          </p:nvSpPr>
          <p:spPr bwMode="auto">
            <a:xfrm flipH="1">
              <a:off x="6429195"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3"/>
            <p:cNvSpPr txBox="1">
              <a:spLocks noChangeArrowheads="1"/>
            </p:cNvSpPr>
            <p:nvPr/>
          </p:nvSpPr>
          <p:spPr bwMode="auto">
            <a:xfrm>
              <a:off x="7394483"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任意多边形 55"/>
            <p:cNvSpPr/>
            <p:nvPr/>
          </p:nvSpPr>
          <p:spPr>
            <a:xfrm>
              <a:off x="2662813" y="2200589"/>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5" name="任意多边形 54"/>
            <p:cNvSpPr/>
            <p:nvPr/>
          </p:nvSpPr>
          <p:spPr>
            <a:xfrm>
              <a:off x="2247589" y="1302569"/>
              <a:ext cx="4595338" cy="867875"/>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5338" h="867875">
                  <a:moveTo>
                    <a:pt x="3242" y="867875"/>
                  </a:moveTo>
                  <a:cubicBezTo>
                    <a:pt x="7429" y="763204"/>
                    <a:pt x="0" y="656181"/>
                    <a:pt x="53484" y="556376"/>
                  </a:cubicBezTo>
                  <a:cubicBezTo>
                    <a:pt x="106968" y="456571"/>
                    <a:pt x="171880" y="352651"/>
                    <a:pt x="324147" y="269043"/>
                  </a:cubicBezTo>
                  <a:cubicBezTo>
                    <a:pt x="476415" y="185435"/>
                    <a:pt x="700701" y="95601"/>
                    <a:pt x="967089" y="54729"/>
                  </a:cubicBezTo>
                  <a:cubicBezTo>
                    <a:pt x="1233477" y="13857"/>
                    <a:pt x="1446224" y="0"/>
                    <a:pt x="1922477" y="23813"/>
                  </a:cubicBezTo>
                  <a:cubicBezTo>
                    <a:pt x="2398730" y="47626"/>
                    <a:pt x="3379132" y="87073"/>
                    <a:pt x="3824609" y="197605"/>
                  </a:cubicBezTo>
                  <a:cubicBezTo>
                    <a:pt x="4270086" y="308137"/>
                    <a:pt x="4300586" y="430772"/>
                    <a:pt x="4595338" y="68700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9" name="TextBox 58"/>
          <p:cNvSpPr txBox="1"/>
          <p:nvPr/>
        </p:nvSpPr>
        <p:spPr>
          <a:xfrm>
            <a:off x="3286116" y="3862992"/>
            <a:ext cx="3000396" cy="961674"/>
          </a:xfrm>
          <a:prstGeom prst="rect">
            <a:avLst/>
          </a:prstGeom>
          <a:noFill/>
        </p:spPr>
        <p:txBody>
          <a:bodyPr wrap="square" rtlCol="0">
            <a:spAutoFit/>
          </a:bodyPr>
          <a:lstStyle/>
          <a:p>
            <a:pPr marL="342900" indent="-3429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形成两个环</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3"/>
              </a:buBlip>
            </a:pPr>
            <a:r>
              <a:rPr lang="zh-CN" altLang="en-US" sz="2000">
                <a:solidFill>
                  <a:srgbClr val="0000FF"/>
                </a:solidFill>
                <a:latin typeface="Consolas" pitchFamily="49" charset="0"/>
                <a:ea typeface="仿宋" pitchFamily="49" charset="-122"/>
                <a:cs typeface="Consolas" pitchFamily="49" charset="0"/>
              </a:rPr>
              <a:t>可以快速找到尾结点</a:t>
            </a:r>
          </a:p>
        </p:txBody>
      </p:sp>
      <p:sp>
        <p:nvSpPr>
          <p:cNvPr id="60" name="下箭头 59"/>
          <p:cNvSpPr/>
          <p:nvPr/>
        </p:nvSpPr>
        <p:spPr>
          <a:xfrm>
            <a:off x="4429124" y="342900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灯片编号占位符 62"/>
          <p:cNvSpPr>
            <a:spLocks noGrp="1"/>
          </p:cNvSpPr>
          <p:nvPr>
            <p:ph type="sldNum" sz="quarter" idx="12"/>
          </p:nvPr>
        </p:nvSpPr>
        <p:spPr/>
        <p:txBody>
          <a:bodyPr/>
          <a:lstStyle/>
          <a:p>
            <a:fld id="{7AF016A1-9F15-429F-9EFD-84004B73C732}" type="slidenum">
              <a:rPr lang="en-US" altLang="zh-CN" smtClean="0"/>
              <a:pPr/>
              <a:t>40</a:t>
            </a:fld>
            <a:r>
              <a:rPr lang="en-US" altLang="zh-CN"/>
              <a:t>/65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4429156"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itchFamily="49" charset="0"/>
                <a:ea typeface="华文中宋" pitchFamily="2" charset="-122"/>
                <a:cs typeface="Consolas" pitchFamily="49" charset="0"/>
              </a:rPr>
              <a:t>循环双</a:t>
            </a:r>
            <a:r>
              <a:rPr lang="zh-CN" altLang="zh-CN" sz="2000" dirty="0">
                <a:solidFill>
                  <a:srgbClr val="0000FF"/>
                </a:solidFill>
                <a:latin typeface="Consolas" pitchFamily="49" charset="0"/>
                <a:ea typeface="华文中宋" pitchFamily="2" charset="-122"/>
                <a:cs typeface="Consolas" pitchFamily="49" charset="0"/>
              </a:rPr>
              <a:t>链表类</a:t>
            </a:r>
            <a:r>
              <a:rPr lang="zh-CN" altLang="en-US" sz="2000" dirty="0">
                <a:solidFill>
                  <a:srgbClr val="0000FF"/>
                </a:solidFill>
                <a:latin typeface="Consolas" pitchFamily="49" charset="0"/>
                <a:ea typeface="华文中宋" pitchFamily="2" charset="-122"/>
                <a:cs typeface="Consolas" pitchFamily="49" charset="0"/>
              </a:rPr>
              <a:t>模板</a:t>
            </a:r>
            <a:r>
              <a:rPr lang="en-US" altLang="zh-CN" sz="2000" dirty="0" err="1">
                <a:solidFill>
                  <a:srgbClr val="0000FF"/>
                </a:solidFill>
                <a:latin typeface="Consolas" pitchFamily="49" charset="0"/>
                <a:ea typeface="华文中宋" pitchFamily="2" charset="-122"/>
                <a:cs typeface="Consolas" pitchFamily="49" charset="0"/>
              </a:rPr>
              <a:t>CDLinkList</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214282" y="714356"/>
            <a:ext cx="6929486" cy="58735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CDLinkList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循环双链表类</a:t>
            </a:r>
            <a:r>
              <a:rPr lang="zh-CN" altLang="en-US" sz="1800">
                <a:solidFill>
                  <a:srgbClr val="00B0F0"/>
                </a:solidFill>
                <a:latin typeface="Consolas" pitchFamily="49" charset="0"/>
                <a:ea typeface="仿宋" pitchFamily="49" charset="-122"/>
                <a:cs typeface="Consolas" pitchFamily="49" charset="0"/>
              </a:rPr>
              <a:t>模板</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DLinkNode&lt;T&gt;* </a:t>
            </a:r>
            <a:r>
              <a:rPr lang="en-US" altLang="zh-CN" sz="1800">
                <a:solidFill>
                  <a:srgbClr val="FF0000"/>
                </a:solidFill>
                <a:latin typeface="Consolas" pitchFamily="49" charset="0"/>
                <a:ea typeface="仿宋" pitchFamily="49" charset="-122"/>
                <a:cs typeface="Consolas" pitchFamily="49" charset="0"/>
              </a:rPr>
              <a:t>dhead</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循环双链表头结点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CDLinkList()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创建空表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dhead=new DLinkNode&lt;T&gt;();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dhead-&gt;next=dhead;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构成循环的空链表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dhead-&gt;prior=dhead;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~CDLinkList()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析构函数</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销毁</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DLinkNode&lt;T&gt;* pre,*p;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pre=dhead;p=pre-&gt;next;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 (p!=dhead)	</a:t>
            </a:r>
            <a:r>
              <a:rPr lang="en-US" altLang="zh-CN" sz="1800">
                <a:solidFill>
                  <a:srgbClr val="00B0F0"/>
                </a:solidFill>
                <a:latin typeface="Consolas" pitchFamily="49" charset="0"/>
                <a:ea typeface="仿宋" pitchFamily="49" charset="-122"/>
                <a:cs typeface="Consolas" pitchFamily="49" charset="0"/>
              </a:rPr>
              <a:t>  	  //p</a:t>
            </a:r>
            <a:r>
              <a:rPr lang="zh-CN" altLang="zh-CN" sz="1800">
                <a:solidFill>
                  <a:srgbClr val="00B0F0"/>
                </a:solidFill>
                <a:latin typeface="Consolas" pitchFamily="49" charset="0"/>
                <a:ea typeface="仿宋" pitchFamily="49" charset="-122"/>
                <a:cs typeface="Consolas" pitchFamily="49" charset="0"/>
              </a:rPr>
              <a:t>遍历并释放前驱结点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delete pre;	  </a:t>
            </a:r>
            <a:r>
              <a:rPr lang="en-US" altLang="zh-CN" sz="1800">
                <a:solidFill>
                  <a:srgbClr val="00B0F0"/>
                </a:solidFill>
                <a:latin typeface="Consolas" pitchFamily="49" charset="0"/>
                <a:ea typeface="仿宋" pitchFamily="49" charset="-122"/>
                <a:cs typeface="Consolas" pitchFamily="49" charset="0"/>
              </a:rPr>
              <a:t>       /</a:t>
            </a:r>
            <a:r>
              <a:rPr lang="zh-CN" altLang="en-US"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释放</a:t>
            </a:r>
            <a:r>
              <a:rPr lang="en-US" altLang="zh-CN" sz="1800">
                <a:solidFill>
                  <a:srgbClr val="00B0F0"/>
                </a:solidFill>
                <a:latin typeface="Consolas" pitchFamily="49" charset="0"/>
                <a:ea typeface="仿宋" pitchFamily="49" charset="-122"/>
                <a:cs typeface="Consolas" pitchFamily="49" charset="0"/>
              </a:rPr>
              <a:t>pre</a:t>
            </a:r>
            <a:r>
              <a:rPr lang="zh-CN" altLang="zh-CN" sz="1800">
                <a:solidFill>
                  <a:srgbClr val="00B0F0"/>
                </a:solidFill>
                <a:latin typeface="Consolas" pitchFamily="49" charset="0"/>
                <a:ea typeface="仿宋" pitchFamily="49" charset="-122"/>
                <a:cs typeface="Consolas" pitchFamily="49" charset="0"/>
              </a:rPr>
              <a:t>结点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pre=p;p=p-&gt;next;	  </a:t>
            </a:r>
            <a:r>
              <a:rPr lang="en-US" altLang="zh-CN" sz="1800">
                <a:solidFill>
                  <a:srgbClr val="00B0F0"/>
                </a:solidFill>
                <a:latin typeface="Consolas" pitchFamily="49" charset="0"/>
                <a:ea typeface="仿宋" pitchFamily="49" charset="-122"/>
                <a:cs typeface="Consolas" pitchFamily="49" charset="0"/>
              </a:rPr>
              <a:t>//pre,p</a:t>
            </a:r>
            <a:r>
              <a:rPr lang="zh-CN" altLang="zh-CN" sz="1800">
                <a:solidFill>
                  <a:srgbClr val="00B0F0"/>
                </a:solidFill>
                <a:latin typeface="Consolas" pitchFamily="49" charset="0"/>
                <a:ea typeface="仿宋" pitchFamily="49" charset="-122"/>
                <a:cs typeface="Consolas" pitchFamily="49" charset="0"/>
              </a:rPr>
              <a:t>同步后移一个结点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delete pre;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此时释放尾结点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FF00FF"/>
                </a:solidFill>
                <a:latin typeface="Consolas" pitchFamily="49" charset="0"/>
                <a:ea typeface="仿宋" pitchFamily="49" charset="-122"/>
                <a:cs typeface="Consolas" pitchFamily="49" charset="0"/>
              </a:rPr>
              <a:t>   //</a:t>
            </a:r>
            <a:r>
              <a:rPr lang="zh-CN" altLang="zh-CN" sz="1800">
                <a:solidFill>
                  <a:srgbClr val="FF00FF"/>
                </a:solidFill>
                <a:latin typeface="Consolas" pitchFamily="49" charset="0"/>
                <a:ea typeface="仿宋" pitchFamily="49" charset="-122"/>
                <a:cs typeface="Consolas" pitchFamily="49" charset="0"/>
              </a:rPr>
              <a:t>基本运算算法</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17" name="组合 16"/>
          <p:cNvGrpSpPr/>
          <p:nvPr/>
        </p:nvGrpSpPr>
        <p:grpSpPr>
          <a:xfrm>
            <a:off x="6715140" y="4929198"/>
            <a:ext cx="2043127" cy="1039806"/>
            <a:chOff x="2528873" y="4635509"/>
            <a:chExt cx="2043127" cy="1039806"/>
          </a:xfrm>
        </p:grpSpPr>
        <p:sp>
          <p:nvSpPr>
            <p:cNvPr id="8" name="Text Box 40"/>
            <p:cNvSpPr txBox="1">
              <a:spLocks noChangeArrowheads="1"/>
            </p:cNvSpPr>
            <p:nvPr/>
          </p:nvSpPr>
          <p:spPr bwMode="auto">
            <a:xfrm>
              <a:off x="3790485" y="4984113"/>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9" name="Text Box 39"/>
            <p:cNvSpPr txBox="1">
              <a:spLocks noChangeArrowheads="1"/>
            </p:cNvSpPr>
            <p:nvPr/>
          </p:nvSpPr>
          <p:spPr bwMode="auto">
            <a:xfrm>
              <a:off x="4267735"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Line 32"/>
            <p:cNvSpPr>
              <a:spLocks noChangeShapeType="1"/>
            </p:cNvSpPr>
            <p:nvPr/>
          </p:nvSpPr>
          <p:spPr bwMode="auto">
            <a:xfrm>
              <a:off x="3184540" y="514429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Text Box 31"/>
            <p:cNvSpPr txBox="1">
              <a:spLocks noChangeArrowheads="1"/>
            </p:cNvSpPr>
            <p:nvPr/>
          </p:nvSpPr>
          <p:spPr bwMode="auto">
            <a:xfrm>
              <a:off x="2528873" y="4993638"/>
              <a:ext cx="671694"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dhead</a:t>
              </a:r>
            </a:p>
          </p:txBody>
        </p:sp>
        <p:sp>
          <p:nvSpPr>
            <p:cNvPr id="13" name="Text Box 39"/>
            <p:cNvSpPr txBox="1">
              <a:spLocks noChangeArrowheads="1"/>
            </p:cNvSpPr>
            <p:nvPr/>
          </p:nvSpPr>
          <p:spPr bwMode="auto">
            <a:xfrm>
              <a:off x="3481917"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lvl="0">
                <a:lnSpc>
                  <a:spcPts val="2300"/>
                </a:lnSpc>
                <a:spcBef>
                  <a:spcPct val="0"/>
                </a:spcBef>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 name="任意多边形 13"/>
            <p:cNvSpPr/>
            <p:nvPr/>
          </p:nvSpPr>
          <p:spPr>
            <a:xfrm>
              <a:off x="3636162" y="5172075"/>
              <a:ext cx="792963" cy="503240"/>
            </a:xfrm>
            <a:custGeom>
              <a:avLst/>
              <a:gdLst>
                <a:gd name="connsiteX0" fmla="*/ 857250 w 857250"/>
                <a:gd name="connsiteY0" fmla="*/ 0 h 495300"/>
                <a:gd name="connsiteX1" fmla="*/ 781050 w 857250"/>
                <a:gd name="connsiteY1" fmla="*/ 238125 h 495300"/>
                <a:gd name="connsiteX2" fmla="*/ 542925 w 857250"/>
                <a:gd name="connsiteY2" fmla="*/ 476250 h 495300"/>
                <a:gd name="connsiteX3" fmla="*/ 114300 w 857250"/>
                <a:gd name="connsiteY3" fmla="*/ 352425 h 495300"/>
                <a:gd name="connsiteX4" fmla="*/ 0 w 857250"/>
                <a:gd name="connsiteY4" fmla="*/ 142875 h 495300"/>
                <a:gd name="connsiteX0" fmla="*/ 857250 w 857250"/>
                <a:gd name="connsiteY0" fmla="*/ 0 h 503240"/>
                <a:gd name="connsiteX1" fmla="*/ 781050 w 857250"/>
                <a:gd name="connsiteY1" fmla="*/ 238125 h 503240"/>
                <a:gd name="connsiteX2" fmla="*/ 542925 w 857250"/>
                <a:gd name="connsiteY2" fmla="*/ 476250 h 503240"/>
                <a:gd name="connsiteX3" fmla="*/ 142869 w 857250"/>
                <a:gd name="connsiteY3" fmla="*/ 400065 h 503240"/>
                <a:gd name="connsiteX4" fmla="*/ 0 w 857250"/>
                <a:gd name="connsiteY4" fmla="*/ 142875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85751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14313 h 50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963" h="503240">
                  <a:moveTo>
                    <a:pt x="792963" y="0"/>
                  </a:moveTo>
                  <a:cubicBezTo>
                    <a:pt x="781056" y="79375"/>
                    <a:pt x="769150" y="158750"/>
                    <a:pt x="716763" y="238125"/>
                  </a:cubicBezTo>
                  <a:cubicBezTo>
                    <a:pt x="664376" y="317500"/>
                    <a:pt x="585001" y="449260"/>
                    <a:pt x="478638" y="476250"/>
                  </a:cubicBezTo>
                  <a:cubicBezTo>
                    <a:pt x="372275" y="503240"/>
                    <a:pt x="157164" y="460388"/>
                    <a:pt x="78582" y="400065"/>
                  </a:cubicBezTo>
                  <a:cubicBezTo>
                    <a:pt x="0" y="339742"/>
                    <a:pt x="19050" y="191307"/>
                    <a:pt x="7144" y="114313"/>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任意多边形 14"/>
            <p:cNvSpPr/>
            <p:nvPr/>
          </p:nvSpPr>
          <p:spPr>
            <a:xfrm>
              <a:off x="3606007" y="4635509"/>
              <a:ext cx="756443" cy="536566"/>
            </a:xfrm>
            <a:custGeom>
              <a:avLst/>
              <a:gdLst>
                <a:gd name="connsiteX0" fmla="*/ 15875 w 758825"/>
                <a:gd name="connsiteY0" fmla="*/ 446087 h 446087"/>
                <a:gd name="connsiteX1" fmla="*/ 53975 w 758825"/>
                <a:gd name="connsiteY1" fmla="*/ 103187 h 446087"/>
                <a:gd name="connsiteX2" fmla="*/ 339725 w 758825"/>
                <a:gd name="connsiteY2" fmla="*/ 7937 h 446087"/>
                <a:gd name="connsiteX3" fmla="*/ 673100 w 758825"/>
                <a:gd name="connsiteY3" fmla="*/ 55562 h 446087"/>
                <a:gd name="connsiteX4" fmla="*/ 758825 w 758825"/>
                <a:gd name="connsiteY4" fmla="*/ 274637 h 446087"/>
                <a:gd name="connsiteX0" fmla="*/ 13493 w 756443"/>
                <a:gd name="connsiteY0" fmla="*/ 536566 h 536566"/>
                <a:gd name="connsiteX1" fmla="*/ 51593 w 756443"/>
                <a:gd name="connsiteY1" fmla="*/ 193666 h 536566"/>
                <a:gd name="connsiteX2" fmla="*/ 323051 w 756443"/>
                <a:gd name="connsiteY2" fmla="*/ 7937 h 536566"/>
                <a:gd name="connsiteX3" fmla="*/ 670718 w 756443"/>
                <a:gd name="connsiteY3" fmla="*/ 146041 h 536566"/>
                <a:gd name="connsiteX4" fmla="*/ 756443 w 756443"/>
                <a:gd name="connsiteY4" fmla="*/ 365116 h 536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443" h="536566">
                  <a:moveTo>
                    <a:pt x="13493" y="536566"/>
                  </a:moveTo>
                  <a:cubicBezTo>
                    <a:pt x="5555" y="401628"/>
                    <a:pt x="0" y="281771"/>
                    <a:pt x="51593" y="193666"/>
                  </a:cubicBezTo>
                  <a:cubicBezTo>
                    <a:pt x="103186" y="105561"/>
                    <a:pt x="219864" y="15874"/>
                    <a:pt x="323051" y="7937"/>
                  </a:cubicBezTo>
                  <a:cubicBezTo>
                    <a:pt x="426238" y="0"/>
                    <a:pt x="598486" y="86511"/>
                    <a:pt x="670718" y="146041"/>
                  </a:cubicBezTo>
                  <a:cubicBezTo>
                    <a:pt x="742950" y="205571"/>
                    <a:pt x="748505" y="277803"/>
                    <a:pt x="756443" y="36511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8" name="TextBox 17"/>
          <p:cNvSpPr txBox="1"/>
          <p:nvPr/>
        </p:nvSpPr>
        <p:spPr>
          <a:xfrm>
            <a:off x="7643834" y="1285860"/>
            <a:ext cx="1357322" cy="1737527"/>
          </a:xfrm>
          <a:prstGeom prst="rect">
            <a:avLst/>
          </a:prstGeom>
          <a:noFill/>
        </p:spPr>
        <p:txBody>
          <a:bodyPr wrap="square" rtlCol="0">
            <a:spAutoFit/>
          </a:bodyPr>
          <a:lstStyle/>
          <a:p>
            <a:pPr>
              <a:lnSpc>
                <a:spcPts val="2600"/>
              </a:lnSpc>
            </a:pPr>
            <a:r>
              <a:rPr lang="zh-CN" altLang="zh-CN" sz="2000">
                <a:solidFill>
                  <a:srgbClr val="0000FF"/>
                </a:solidFill>
                <a:latin typeface="Consolas" pitchFamily="49" charset="0"/>
                <a:ea typeface="仿宋" pitchFamily="49" charset="-122"/>
                <a:cs typeface="Consolas" pitchFamily="49" charset="0"/>
              </a:rPr>
              <a:t>结点类型与非循环双链表中的结点类型相同</a:t>
            </a:r>
            <a:endParaRPr lang="zh-CN" altLang="en-US" sz="2000">
              <a:solidFill>
                <a:srgbClr val="0000FF"/>
              </a:solidFill>
              <a:latin typeface="Consolas" pitchFamily="49" charset="0"/>
              <a:ea typeface="仿宋" pitchFamily="49" charset="-122"/>
              <a:cs typeface="Consolas" pitchFamily="49" charset="0"/>
            </a:endParaRPr>
          </a:p>
        </p:txBody>
      </p:sp>
      <p:sp>
        <p:nvSpPr>
          <p:cNvPr id="20" name="左箭头 19"/>
          <p:cNvSpPr/>
          <p:nvPr/>
        </p:nvSpPr>
        <p:spPr>
          <a:xfrm>
            <a:off x="7215206" y="1857364"/>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41</a:t>
            </a:fld>
            <a:r>
              <a:rPr lang="en-US" altLang="zh-CN"/>
              <a:t>/65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循环</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链表的插入和删除结点操作与非循环</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链表的相同，所以两者的许多基本运算算法是相似的，主要区别如下：</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1571612"/>
            <a:ext cx="8358246"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初始只有头结点</a:t>
            </a:r>
            <a:r>
              <a:rPr lang="en-US" altLang="zh-CN" sz="2000">
                <a:solidFill>
                  <a:srgbClr val="0000FF"/>
                </a:solidFill>
                <a:latin typeface="Consolas" pitchFamily="49" charset="0"/>
                <a:ea typeface="仿宋" pitchFamily="49" charset="-122"/>
                <a:cs typeface="Consolas" pitchFamily="49" charset="0"/>
              </a:rPr>
              <a:t>dhead</a:t>
            </a:r>
            <a:r>
              <a:rPr lang="zh-CN" altLang="zh-CN" sz="2000">
                <a:solidFill>
                  <a:srgbClr val="0000FF"/>
                </a:solidFill>
                <a:latin typeface="Consolas" pitchFamily="49" charset="0"/>
                <a:ea typeface="仿宋" pitchFamily="49" charset="-122"/>
                <a:cs typeface="Consolas" pitchFamily="49" charset="0"/>
              </a:rPr>
              <a:t>，在循环</a:t>
            </a:r>
            <a:r>
              <a:rPr lang="zh-CN" altLang="en-US" sz="2000">
                <a:solidFill>
                  <a:srgbClr val="0000FF"/>
                </a:solidFill>
                <a:latin typeface="Consolas" pitchFamily="49" charset="0"/>
                <a:ea typeface="仿宋" pitchFamily="49" charset="-122"/>
                <a:cs typeface="Consolas" pitchFamily="49" charset="0"/>
              </a:rPr>
              <a:t>双</a:t>
            </a:r>
            <a:r>
              <a:rPr lang="zh-CN" altLang="zh-CN" sz="2000">
                <a:solidFill>
                  <a:srgbClr val="0000FF"/>
                </a:solidFill>
                <a:latin typeface="Consolas" pitchFamily="49" charset="0"/>
                <a:ea typeface="仿宋" pitchFamily="49" charset="-122"/>
                <a:cs typeface="Consolas" pitchFamily="49" charset="0"/>
              </a:rPr>
              <a:t>链表的构造方法中需要通过</a:t>
            </a:r>
            <a:r>
              <a:rPr lang="en-US" altLang="zh-CN" sz="2000">
                <a:solidFill>
                  <a:srgbClr val="006600"/>
                </a:solidFill>
                <a:latin typeface="Consolas" pitchFamily="49" charset="0"/>
                <a:ea typeface="仿宋" pitchFamily="49" charset="-122"/>
                <a:cs typeface="Consolas" pitchFamily="49" charset="0"/>
              </a:rPr>
              <a:t>dhead-&gt;prior=dhead</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6600"/>
                </a:solidFill>
                <a:latin typeface="Consolas" pitchFamily="49" charset="0"/>
                <a:ea typeface="仿宋" pitchFamily="49" charset="-122"/>
                <a:cs typeface="Consolas" pitchFamily="49" charset="0"/>
              </a:rPr>
              <a:t>dhead-&gt;next=dhead</a:t>
            </a:r>
            <a:r>
              <a:rPr lang="zh-CN" altLang="zh-CN" sz="2000">
                <a:solidFill>
                  <a:srgbClr val="0000FF"/>
                </a:solidFill>
                <a:latin typeface="Consolas" pitchFamily="49" charset="0"/>
                <a:ea typeface="仿宋" pitchFamily="49" charset="-122"/>
                <a:cs typeface="Consolas" pitchFamily="49" charset="0"/>
              </a:rPr>
              <a:t>两个语句</a:t>
            </a:r>
            <a:r>
              <a:rPr lang="zh-CN" altLang="en-US" sz="2000">
                <a:solidFill>
                  <a:srgbClr val="0000FF"/>
                </a:solidFill>
                <a:latin typeface="Consolas" pitchFamily="49" charset="0"/>
                <a:ea typeface="仿宋" pitchFamily="49" charset="-122"/>
                <a:cs typeface="Consolas" pitchFamily="49" charset="0"/>
              </a:rPr>
              <a:t>置</a:t>
            </a:r>
            <a:r>
              <a:rPr lang="zh-CN" altLang="zh-CN" sz="2000">
                <a:solidFill>
                  <a:srgbClr val="0000FF"/>
                </a:solidFill>
                <a:latin typeface="Consolas" pitchFamily="49" charset="0"/>
                <a:ea typeface="仿宋" pitchFamily="49" charset="-122"/>
                <a:cs typeface="Consolas" pitchFamily="49" charset="0"/>
              </a:rPr>
              <a:t>为空表。</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循环双链表中涉及查找操作时需要修改表尾判断的条件，例如，用</a:t>
            </a:r>
            <a:r>
              <a:rPr lang="en-US" altLang="zh-CN" sz="2000" i="1">
                <a:solidFill>
                  <a:srgbClr val="0000FF"/>
                </a:solidFill>
                <a:latin typeface="Consolas" pitchFamily="49" charset="0"/>
                <a:ea typeface="仿宋" pitchFamily="49" charset="-122"/>
                <a:cs typeface="Consolas" pitchFamily="49" charset="0"/>
              </a:rPr>
              <a:t>p</a:t>
            </a:r>
            <a:r>
              <a:rPr lang="zh-CN" altLang="zh-CN" sz="2000">
                <a:solidFill>
                  <a:srgbClr val="0000FF"/>
                </a:solidFill>
                <a:latin typeface="Consolas" pitchFamily="49" charset="0"/>
                <a:ea typeface="仿宋" pitchFamily="49" charset="-122"/>
                <a:cs typeface="Consolas" pitchFamily="49" charset="0"/>
              </a:rPr>
              <a:t>遍历时，尾结点满足的条件是</a:t>
            </a:r>
            <a:r>
              <a:rPr lang="en-US" altLang="zh-CN" sz="2000">
                <a:solidFill>
                  <a:srgbClr val="006600"/>
                </a:solidFill>
                <a:latin typeface="Consolas" pitchFamily="49" charset="0"/>
                <a:ea typeface="仿宋" pitchFamily="49" charset="-122"/>
                <a:cs typeface="Consolas" pitchFamily="49" charset="0"/>
              </a:rPr>
              <a:t>p-&gt;next==dhead</a:t>
            </a:r>
            <a:r>
              <a:rPr lang="zh-CN" altLang="zh-CN" sz="2000">
                <a:solidFill>
                  <a:srgbClr val="0000FF"/>
                </a:solidFill>
                <a:latin typeface="Consolas" pitchFamily="49" charset="0"/>
                <a:ea typeface="仿宋" pitchFamily="49" charset="-122"/>
                <a:cs typeface="Consolas" pitchFamily="49" charset="0"/>
              </a:rPr>
              <a:t>而不是</a:t>
            </a:r>
            <a:r>
              <a:rPr lang="en-US" altLang="zh-CN" sz="2000">
                <a:solidFill>
                  <a:srgbClr val="0000FF"/>
                </a:solidFill>
                <a:latin typeface="Consolas" pitchFamily="49" charset="0"/>
                <a:ea typeface="仿宋" pitchFamily="49" charset="-122"/>
                <a:cs typeface="Consolas" pitchFamily="49" charset="0"/>
              </a:rPr>
              <a:t>p-&gt;next==NULL</a:t>
            </a:r>
            <a:r>
              <a:rPr lang="zh-CN" altLang="zh-CN" sz="200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42</a:t>
            </a:fld>
            <a:r>
              <a:rPr lang="en-US" altLang="zh-CN"/>
              <a:t>/65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715304" cy="1722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有一个带头结点的循环双链表</a:t>
            </a:r>
            <a:r>
              <a:rPr lang="en-US" altLang="zh-CN" sz="2000">
                <a:solidFill>
                  <a:srgbClr val="0000FF"/>
                </a:solidFill>
                <a:latin typeface="Consolas" pitchFamily="49" charset="0"/>
                <a:ea typeface="楷体" pitchFamily="49" charset="-122"/>
                <a:cs typeface="Consolas" pitchFamily="49" charset="0"/>
              </a:rPr>
              <a:t>L</a:t>
            </a:r>
            <a:r>
              <a:rPr lang="zh-CN" altLang="zh-CN" sz="2000">
                <a:solidFill>
                  <a:srgbClr val="0000FF"/>
                </a:solidFill>
                <a:latin typeface="Consolas" pitchFamily="49" charset="0"/>
                <a:ea typeface="楷体" pitchFamily="49" charset="-122"/>
                <a:cs typeface="Consolas" pitchFamily="49" charset="0"/>
              </a:rPr>
              <a:t>，其结点</a:t>
            </a:r>
            <a:r>
              <a:rPr lang="en-US" altLang="zh-CN" sz="2000">
                <a:solidFill>
                  <a:srgbClr val="0000FF"/>
                </a:solidFill>
                <a:latin typeface="Consolas" pitchFamily="49" charset="0"/>
                <a:ea typeface="楷体" pitchFamily="49" charset="-122"/>
                <a:cs typeface="Consolas" pitchFamily="49" charset="0"/>
              </a:rPr>
              <a:t>data</a:t>
            </a:r>
            <a:r>
              <a:rPr lang="zh-CN" altLang="zh-CN" sz="2000">
                <a:solidFill>
                  <a:srgbClr val="0000FF"/>
                </a:solidFill>
                <a:latin typeface="Consolas" pitchFamily="49" charset="0"/>
                <a:ea typeface="楷体" pitchFamily="49" charset="-122"/>
                <a:cs typeface="Consolas" pitchFamily="49" charset="0"/>
              </a:rPr>
              <a:t>成员值为整数，设计一个算法，判断其所有元素是否对称。如果从前向后读和从后向前读得到的数据序列相同，表示是对称的；否则不是对称的。</a:t>
            </a:r>
          </a:p>
        </p:txBody>
      </p:sp>
      <p:grpSp>
        <p:nvGrpSpPr>
          <p:cNvPr id="41" name="组合 40"/>
          <p:cNvGrpSpPr/>
          <p:nvPr/>
        </p:nvGrpSpPr>
        <p:grpSpPr>
          <a:xfrm>
            <a:off x="3482934" y="3536396"/>
            <a:ext cx="3429024" cy="1356844"/>
            <a:chOff x="3367602" y="1910716"/>
            <a:chExt cx="3429024" cy="1356844"/>
          </a:xfrm>
        </p:grpSpPr>
        <p:sp>
          <p:nvSpPr>
            <p:cNvPr id="33" name="TextBox 32"/>
            <p:cNvSpPr txBox="1"/>
            <p:nvPr/>
          </p:nvSpPr>
          <p:spPr>
            <a:xfrm>
              <a:off x="3367602" y="262509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3322565" y="229430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367998" y="2625096"/>
              <a:ext cx="428628"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7" name="直接箭头连接符 36"/>
            <p:cNvCxnSpPr/>
            <p:nvPr/>
          </p:nvCxnSpPr>
          <p:spPr>
            <a:xfrm rot="16200000" flipH="1">
              <a:off x="6322961" y="2274211"/>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3724792" y="2874890"/>
              <a:ext cx="2714644" cy="1588"/>
            </a:xfrm>
            <a:prstGeom prst="straightConnector1">
              <a:avLst/>
            </a:prstGeom>
            <a:ln w="19050">
              <a:solidFill>
                <a:srgbClr val="FF339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39172" y="2898228"/>
              <a:ext cx="1357322" cy="369332"/>
            </a:xfrm>
            <a:prstGeom prst="rect">
              <a:avLst/>
            </a:prstGeom>
            <a:noFill/>
          </p:spPr>
          <p:txBody>
            <a:bodyPr wrap="square" rtlCol="0">
              <a:spAutoFit/>
            </a:bodyPr>
            <a:lstStyle/>
            <a:p>
              <a:pPr>
                <a:lnSpc>
                  <a:spcPct val="100000"/>
                </a:lnSpc>
              </a:pPr>
              <a:r>
                <a:rPr lang="zh-CN" altLang="en-US" sz="1800">
                  <a:solidFill>
                    <a:srgbClr val="0000FF"/>
                  </a:solidFill>
                  <a:latin typeface="华文中宋" pitchFamily="2" charset="-122"/>
                  <a:ea typeface="华文中宋" pitchFamily="2" charset="-122"/>
                </a:rPr>
                <a:t>结点值相同？</a:t>
              </a:r>
            </a:p>
          </p:txBody>
        </p:sp>
      </p:grpSp>
      <p:grpSp>
        <p:nvGrpSpPr>
          <p:cNvPr id="43" name="组合 42"/>
          <p:cNvGrpSpPr/>
          <p:nvPr/>
        </p:nvGrpSpPr>
        <p:grpSpPr>
          <a:xfrm>
            <a:off x="1071538" y="2643182"/>
            <a:ext cx="6554800" cy="1393280"/>
            <a:chOff x="1160472" y="3250166"/>
            <a:chExt cx="6554800" cy="1393280"/>
          </a:xfrm>
        </p:grpSpPr>
        <p:sp>
          <p:nvSpPr>
            <p:cNvPr id="9" name="Text Box 25" descr="60%"/>
            <p:cNvSpPr txBox="1">
              <a:spLocks noChangeArrowheads="1"/>
            </p:cNvSpPr>
            <p:nvPr/>
          </p:nvSpPr>
          <p:spPr bwMode="auto">
            <a:xfrm>
              <a:off x="2409591" y="383753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0" name="Text Box 24"/>
            <p:cNvSpPr txBox="1">
              <a:spLocks noChangeArrowheads="1"/>
            </p:cNvSpPr>
            <p:nvPr/>
          </p:nvSpPr>
          <p:spPr bwMode="auto">
            <a:xfrm>
              <a:off x="2805876" y="383753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1" name="Text Box 23" descr="浅色上对角线"/>
            <p:cNvSpPr txBox="1">
              <a:spLocks noChangeArrowheads="1"/>
            </p:cNvSpPr>
            <p:nvPr/>
          </p:nvSpPr>
          <p:spPr bwMode="auto">
            <a:xfrm>
              <a:off x="2116018" y="383753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22"/>
            <p:cNvSpPr txBox="1">
              <a:spLocks noChangeArrowheads="1"/>
            </p:cNvSpPr>
            <p:nvPr/>
          </p:nvSpPr>
          <p:spPr bwMode="auto">
            <a:xfrm>
              <a:off x="1160472" y="383753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13" name="Line 21"/>
            <p:cNvSpPr>
              <a:spLocks noChangeShapeType="1"/>
            </p:cNvSpPr>
            <p:nvPr/>
          </p:nvSpPr>
          <p:spPr bwMode="auto">
            <a:xfrm>
              <a:off x="1818557" y="397360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20"/>
            <p:cNvSpPr txBox="1">
              <a:spLocks noChangeArrowheads="1"/>
            </p:cNvSpPr>
            <p:nvPr/>
          </p:nvSpPr>
          <p:spPr bwMode="auto">
            <a:xfrm>
              <a:off x="3681087" y="383753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5" name="Text Box 19"/>
            <p:cNvSpPr txBox="1">
              <a:spLocks noChangeArrowheads="1"/>
            </p:cNvSpPr>
            <p:nvPr/>
          </p:nvSpPr>
          <p:spPr bwMode="auto">
            <a:xfrm>
              <a:off x="408742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8"/>
            <p:cNvSpPr txBox="1">
              <a:spLocks noChangeArrowheads="1"/>
            </p:cNvSpPr>
            <p:nvPr/>
          </p:nvSpPr>
          <p:spPr bwMode="auto">
            <a:xfrm>
              <a:off x="3387515"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3020064"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16"/>
            <p:cNvSpPr>
              <a:spLocks noChangeShapeType="1"/>
            </p:cNvSpPr>
            <p:nvPr/>
          </p:nvSpPr>
          <p:spPr bwMode="auto">
            <a:xfrm flipH="1">
              <a:off x="3136715"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15"/>
            <p:cNvSpPr txBox="1">
              <a:spLocks noChangeArrowheads="1"/>
            </p:cNvSpPr>
            <p:nvPr/>
          </p:nvSpPr>
          <p:spPr bwMode="auto">
            <a:xfrm>
              <a:off x="4946753" y="383753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en-US" altLang="zh-CN" sz="1600" baseline="-3000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Text Box 14"/>
            <p:cNvSpPr txBox="1">
              <a:spLocks noChangeArrowheads="1"/>
            </p:cNvSpPr>
            <p:nvPr/>
          </p:nvSpPr>
          <p:spPr bwMode="auto">
            <a:xfrm>
              <a:off x="5353087"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1" name="Text Box 13"/>
            <p:cNvSpPr txBox="1">
              <a:spLocks noChangeArrowheads="1"/>
            </p:cNvSpPr>
            <p:nvPr/>
          </p:nvSpPr>
          <p:spPr bwMode="auto">
            <a:xfrm>
              <a:off x="4653180"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2" name="Text Box 12"/>
            <p:cNvSpPr txBox="1">
              <a:spLocks noChangeArrowheads="1"/>
            </p:cNvSpPr>
            <p:nvPr/>
          </p:nvSpPr>
          <p:spPr bwMode="auto">
            <a:xfrm>
              <a:off x="6946950" y="3837531"/>
              <a:ext cx="571504"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a</a:t>
              </a:r>
              <a:r>
                <a:rPr kumimoji="0" lang="en-US" altLang="zh-CN" sz="1600" i="1" u="none" strike="noStrike" cap="none" normalizeH="0" baseline="-3000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3" name="Text Box 11"/>
            <p:cNvSpPr txBox="1">
              <a:spLocks noChangeArrowheads="1"/>
            </p:cNvSpPr>
            <p:nvPr/>
          </p:nvSpPr>
          <p:spPr bwMode="auto">
            <a:xfrm>
              <a:off x="671207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4" name="Line 10"/>
            <p:cNvSpPr>
              <a:spLocks noChangeShapeType="1"/>
            </p:cNvSpPr>
            <p:nvPr/>
          </p:nvSpPr>
          <p:spPr bwMode="auto">
            <a:xfrm>
              <a:off x="4303226"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9"/>
            <p:cNvSpPr>
              <a:spLocks noChangeShapeType="1"/>
            </p:cNvSpPr>
            <p:nvPr/>
          </p:nvSpPr>
          <p:spPr bwMode="auto">
            <a:xfrm flipH="1">
              <a:off x="4419878"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5927594" y="3837531"/>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j-ea"/>
                  <a:ea typeface="+mj-ea"/>
                  <a:cs typeface="Consolas" pitchFamily="49" charset="0"/>
                </a:rPr>
                <a:t>…</a:t>
              </a:r>
            </a:p>
          </p:txBody>
        </p:sp>
        <p:sp>
          <p:nvSpPr>
            <p:cNvPr id="27" name="Line 7"/>
            <p:cNvSpPr>
              <a:spLocks noChangeShapeType="1"/>
            </p:cNvSpPr>
            <p:nvPr/>
          </p:nvSpPr>
          <p:spPr bwMode="auto">
            <a:xfrm>
              <a:off x="5586389"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6"/>
            <p:cNvSpPr>
              <a:spLocks noChangeShapeType="1"/>
            </p:cNvSpPr>
            <p:nvPr/>
          </p:nvSpPr>
          <p:spPr bwMode="auto">
            <a:xfrm flipH="1">
              <a:off x="5703040"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Line 5"/>
            <p:cNvSpPr>
              <a:spLocks noChangeShapeType="1"/>
            </p:cNvSpPr>
            <p:nvPr/>
          </p:nvSpPr>
          <p:spPr bwMode="auto">
            <a:xfrm>
              <a:off x="6330040"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Line 4"/>
            <p:cNvSpPr>
              <a:spLocks noChangeShapeType="1"/>
            </p:cNvSpPr>
            <p:nvPr/>
          </p:nvSpPr>
          <p:spPr bwMode="auto">
            <a:xfrm flipH="1">
              <a:off x="6446691"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3"/>
            <p:cNvSpPr txBox="1">
              <a:spLocks noChangeArrowheads="1"/>
            </p:cNvSpPr>
            <p:nvPr/>
          </p:nvSpPr>
          <p:spPr bwMode="auto">
            <a:xfrm>
              <a:off x="7411979"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2" name="任意多边形 31"/>
            <p:cNvSpPr/>
            <p:nvPr/>
          </p:nvSpPr>
          <p:spPr>
            <a:xfrm>
              <a:off x="2680309" y="4026703"/>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2265920" y="3250166"/>
              <a:ext cx="4592096" cy="760958"/>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096" h="760958">
                  <a:moveTo>
                    <a:pt x="0" y="760958"/>
                  </a:moveTo>
                  <a:cubicBezTo>
                    <a:pt x="4187" y="656287"/>
                    <a:pt x="64346" y="549700"/>
                    <a:pt x="162940" y="464586"/>
                  </a:cubicBezTo>
                  <a:cubicBezTo>
                    <a:pt x="261534" y="379472"/>
                    <a:pt x="436786" y="309804"/>
                    <a:pt x="591568" y="250272"/>
                  </a:cubicBezTo>
                  <a:cubicBezTo>
                    <a:pt x="746350" y="190740"/>
                    <a:pt x="841601" y="143115"/>
                    <a:pt x="1091634" y="107396"/>
                  </a:cubicBezTo>
                  <a:cubicBezTo>
                    <a:pt x="1341667" y="71677"/>
                    <a:pt x="1636811" y="38743"/>
                    <a:pt x="2091766" y="35958"/>
                  </a:cubicBezTo>
                  <a:cubicBezTo>
                    <a:pt x="2546721" y="33173"/>
                    <a:pt x="3404645" y="0"/>
                    <a:pt x="3821367" y="90688"/>
                  </a:cubicBezTo>
                  <a:cubicBezTo>
                    <a:pt x="4238089" y="181376"/>
                    <a:pt x="4297344" y="323855"/>
                    <a:pt x="4592096" y="58008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6" name="灯片编号占位符 45"/>
          <p:cNvSpPr>
            <a:spLocks noGrp="1"/>
          </p:cNvSpPr>
          <p:nvPr>
            <p:ph type="sldNum" sz="quarter" idx="12"/>
          </p:nvPr>
        </p:nvSpPr>
        <p:spPr/>
        <p:txBody>
          <a:bodyPr/>
          <a:lstStyle/>
          <a:p>
            <a:fld id="{7AF016A1-9F15-429F-9EFD-84004B73C732}" type="slidenum">
              <a:rPr lang="en-US" altLang="zh-CN" smtClean="0"/>
              <a:pPr/>
              <a:t>43</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57158" y="357166"/>
            <a:ext cx="2500330" cy="400110"/>
          </a:xfrm>
          <a:prstGeom prst="rect">
            <a:avLst/>
          </a:prstGeom>
          <a:noFill/>
        </p:spPr>
        <p:txBody>
          <a:bodyPr wrap="square" rtlCol="0">
            <a:spAutoFit/>
          </a:bodyPr>
          <a:lstStyle/>
          <a:p>
            <a:pPr algn="l">
              <a:lnSpc>
                <a:spcPct val="100000"/>
              </a:lnSpc>
            </a:pPr>
            <a:r>
              <a:rPr lang="zh-CN" altLang="en-US" sz="2000">
                <a:solidFill>
                  <a:srgbClr val="FF0000"/>
                </a:solidFill>
                <a:latin typeface="华文中宋" pitchFamily="2" charset="-122"/>
                <a:ea typeface="华文中宋" pitchFamily="2" charset="-122"/>
              </a:rPr>
              <a:t>循环结束条件？</a:t>
            </a:r>
          </a:p>
        </p:txBody>
      </p:sp>
      <p:sp>
        <p:nvSpPr>
          <p:cNvPr id="31" name="TextBox 30"/>
          <p:cNvSpPr txBox="1"/>
          <p:nvPr/>
        </p:nvSpPr>
        <p:spPr>
          <a:xfrm>
            <a:off x="214282" y="988048"/>
            <a:ext cx="264320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）结点个数为奇数</a:t>
            </a:r>
          </a:p>
        </p:txBody>
      </p:sp>
      <p:grpSp>
        <p:nvGrpSpPr>
          <p:cNvPr id="72" name="组合 71"/>
          <p:cNvGrpSpPr/>
          <p:nvPr/>
        </p:nvGrpSpPr>
        <p:grpSpPr>
          <a:xfrm>
            <a:off x="785786" y="1500174"/>
            <a:ext cx="7429552" cy="1922748"/>
            <a:chOff x="357158" y="1720566"/>
            <a:chExt cx="7429552" cy="1922748"/>
          </a:xfrm>
        </p:grpSpPr>
        <p:sp>
          <p:nvSpPr>
            <p:cNvPr id="5" name="Text Box 25" descr="60%"/>
            <p:cNvSpPr txBox="1">
              <a:spLocks noChangeArrowheads="1"/>
            </p:cNvSpPr>
            <p:nvPr/>
          </p:nvSpPr>
          <p:spPr bwMode="auto">
            <a:xfrm>
              <a:off x="1606277" y="22897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 name="Text Box 24"/>
            <p:cNvSpPr txBox="1">
              <a:spLocks noChangeArrowheads="1"/>
            </p:cNvSpPr>
            <p:nvPr/>
          </p:nvSpPr>
          <p:spPr bwMode="auto">
            <a:xfrm>
              <a:off x="2002562" y="22897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7" name="Text Box 23" descr="浅色上对角线"/>
            <p:cNvSpPr txBox="1">
              <a:spLocks noChangeArrowheads="1"/>
            </p:cNvSpPr>
            <p:nvPr/>
          </p:nvSpPr>
          <p:spPr bwMode="auto">
            <a:xfrm>
              <a:off x="1312704" y="22897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 name="Text Box 22"/>
            <p:cNvSpPr txBox="1">
              <a:spLocks noChangeArrowheads="1"/>
            </p:cNvSpPr>
            <p:nvPr/>
          </p:nvSpPr>
          <p:spPr bwMode="auto">
            <a:xfrm>
              <a:off x="357158" y="22897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9" name="Line 21"/>
            <p:cNvSpPr>
              <a:spLocks noChangeShapeType="1"/>
            </p:cNvSpPr>
            <p:nvPr/>
          </p:nvSpPr>
          <p:spPr bwMode="auto">
            <a:xfrm>
              <a:off x="1015243" y="24258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20"/>
            <p:cNvSpPr txBox="1">
              <a:spLocks noChangeArrowheads="1"/>
            </p:cNvSpPr>
            <p:nvPr/>
          </p:nvSpPr>
          <p:spPr bwMode="auto">
            <a:xfrm>
              <a:off x="2877773" y="22897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 name="Text Box 19"/>
            <p:cNvSpPr txBox="1">
              <a:spLocks noChangeArrowheads="1"/>
            </p:cNvSpPr>
            <p:nvPr/>
          </p:nvSpPr>
          <p:spPr bwMode="auto">
            <a:xfrm>
              <a:off x="3284108"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2" name="Text Box 18"/>
            <p:cNvSpPr txBox="1">
              <a:spLocks noChangeArrowheads="1"/>
            </p:cNvSpPr>
            <p:nvPr/>
          </p:nvSpPr>
          <p:spPr bwMode="auto">
            <a:xfrm>
              <a:off x="258420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3" name="Line 17"/>
            <p:cNvSpPr>
              <a:spLocks noChangeShapeType="1"/>
            </p:cNvSpPr>
            <p:nvPr/>
          </p:nvSpPr>
          <p:spPr bwMode="auto">
            <a:xfrm>
              <a:off x="2216750"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16"/>
            <p:cNvSpPr>
              <a:spLocks noChangeShapeType="1"/>
            </p:cNvSpPr>
            <p:nvPr/>
          </p:nvSpPr>
          <p:spPr bwMode="auto">
            <a:xfrm flipH="1">
              <a:off x="2333401"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15"/>
            <p:cNvSpPr txBox="1">
              <a:spLocks noChangeArrowheads="1"/>
            </p:cNvSpPr>
            <p:nvPr/>
          </p:nvSpPr>
          <p:spPr bwMode="auto">
            <a:xfrm>
              <a:off x="4143439"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6" name="Text Box 14"/>
            <p:cNvSpPr txBox="1">
              <a:spLocks noChangeArrowheads="1"/>
            </p:cNvSpPr>
            <p:nvPr/>
          </p:nvSpPr>
          <p:spPr bwMode="auto">
            <a:xfrm>
              <a:off x="4549773"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7" name="Text Box 13"/>
            <p:cNvSpPr txBox="1">
              <a:spLocks noChangeArrowheads="1"/>
            </p:cNvSpPr>
            <p:nvPr/>
          </p:nvSpPr>
          <p:spPr bwMode="auto">
            <a:xfrm>
              <a:off x="3849866"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8" name="Text Box 12"/>
            <p:cNvSpPr txBox="1">
              <a:spLocks noChangeArrowheads="1"/>
            </p:cNvSpPr>
            <p:nvPr/>
          </p:nvSpPr>
          <p:spPr bwMode="auto">
            <a:xfrm>
              <a:off x="5437076"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9" name="Text Box 11"/>
            <p:cNvSpPr txBox="1">
              <a:spLocks noChangeArrowheads="1"/>
            </p:cNvSpPr>
            <p:nvPr/>
          </p:nvSpPr>
          <p:spPr bwMode="auto">
            <a:xfrm>
              <a:off x="5143504"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 name="Line 10"/>
            <p:cNvSpPr>
              <a:spLocks noChangeShapeType="1"/>
            </p:cNvSpPr>
            <p:nvPr/>
          </p:nvSpPr>
          <p:spPr bwMode="auto">
            <a:xfrm>
              <a:off x="3499912"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9"/>
            <p:cNvSpPr>
              <a:spLocks noChangeShapeType="1"/>
            </p:cNvSpPr>
            <p:nvPr/>
          </p:nvSpPr>
          <p:spPr bwMode="auto">
            <a:xfrm flipH="1">
              <a:off x="3616564"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Line 7"/>
            <p:cNvSpPr>
              <a:spLocks noChangeShapeType="1"/>
            </p:cNvSpPr>
            <p:nvPr/>
          </p:nvSpPr>
          <p:spPr bwMode="auto">
            <a:xfrm>
              <a:off x="4783075"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Line 6"/>
            <p:cNvSpPr>
              <a:spLocks noChangeShapeType="1"/>
            </p:cNvSpPr>
            <p:nvPr/>
          </p:nvSpPr>
          <p:spPr bwMode="auto">
            <a:xfrm flipH="1">
              <a:off x="4899726"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3"/>
            <p:cNvSpPr txBox="1">
              <a:spLocks noChangeArrowheads="1"/>
            </p:cNvSpPr>
            <p:nvPr/>
          </p:nvSpPr>
          <p:spPr bwMode="auto">
            <a:xfrm>
              <a:off x="584341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8" name="任意多边形 27"/>
            <p:cNvSpPr/>
            <p:nvPr/>
          </p:nvSpPr>
          <p:spPr>
            <a:xfrm>
              <a:off x="1714480" y="2488247"/>
              <a:ext cx="4286280" cy="576716"/>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80" h="576716">
                  <a:moveTo>
                    <a:pt x="4286280" y="0"/>
                  </a:moveTo>
                  <a:cubicBezTo>
                    <a:pt x="4269533" y="95459"/>
                    <a:pt x="4250561" y="273845"/>
                    <a:pt x="4143404" y="357189"/>
                  </a:cubicBezTo>
                  <a:cubicBezTo>
                    <a:pt x="4036247" y="440533"/>
                    <a:pt x="3893371" y="464346"/>
                    <a:pt x="3643338" y="500065"/>
                  </a:cubicBezTo>
                  <a:cubicBezTo>
                    <a:pt x="3393305" y="535784"/>
                    <a:pt x="3113101" y="571952"/>
                    <a:pt x="2643206" y="571503"/>
                  </a:cubicBezTo>
                  <a:cubicBezTo>
                    <a:pt x="2173311" y="571054"/>
                    <a:pt x="1264499" y="576716"/>
                    <a:pt x="823965" y="497372"/>
                  </a:cubicBezTo>
                  <a:cubicBezTo>
                    <a:pt x="383431" y="418028"/>
                    <a:pt x="108857" y="267934"/>
                    <a:pt x="0" y="9543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任意多边形 28"/>
            <p:cNvSpPr/>
            <p:nvPr/>
          </p:nvSpPr>
          <p:spPr>
            <a:xfrm>
              <a:off x="1428728" y="1720566"/>
              <a:ext cx="4286280" cy="74282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0" h="742820">
                  <a:moveTo>
                    <a:pt x="0" y="742820"/>
                  </a:moveTo>
                  <a:cubicBezTo>
                    <a:pt x="4187" y="638149"/>
                    <a:pt x="64346" y="531562"/>
                    <a:pt x="162940" y="446448"/>
                  </a:cubicBezTo>
                  <a:cubicBezTo>
                    <a:pt x="261534" y="361334"/>
                    <a:pt x="436786" y="291666"/>
                    <a:pt x="591568" y="232134"/>
                  </a:cubicBezTo>
                  <a:cubicBezTo>
                    <a:pt x="746350" y="172602"/>
                    <a:pt x="841601" y="124977"/>
                    <a:pt x="1091634" y="89258"/>
                  </a:cubicBezTo>
                  <a:cubicBezTo>
                    <a:pt x="1341667" y="53539"/>
                    <a:pt x="1654576" y="0"/>
                    <a:pt x="2091766" y="17820"/>
                  </a:cubicBezTo>
                  <a:cubicBezTo>
                    <a:pt x="2528956" y="35640"/>
                    <a:pt x="3349024" y="106918"/>
                    <a:pt x="3714776" y="196176"/>
                  </a:cubicBezTo>
                  <a:cubicBezTo>
                    <a:pt x="4080528" y="285434"/>
                    <a:pt x="3991528" y="297133"/>
                    <a:pt x="4286280" y="55336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TextBox 31"/>
            <p:cNvSpPr txBox="1"/>
            <p:nvPr/>
          </p:nvSpPr>
          <p:spPr>
            <a:xfrm>
              <a:off x="3714744" y="332540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3" name="直接箭头连接符 32"/>
            <p:cNvCxnSpPr/>
            <p:nvPr/>
          </p:nvCxnSpPr>
          <p:spPr>
            <a:xfrm rot="16200000" flipH="1">
              <a:off x="3669707" y="299461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4357686" y="3313346"/>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4312649" y="298255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2315226"/>
              <a:ext cx="1000132"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sp>
          <p:nvSpPr>
            <p:cNvPr id="37" name="右箭头 36"/>
            <p:cNvSpPr/>
            <p:nvPr/>
          </p:nvSpPr>
          <p:spPr>
            <a:xfrm>
              <a:off x="6429388" y="2416808"/>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73" name="组合 72"/>
          <p:cNvGrpSpPr/>
          <p:nvPr/>
        </p:nvGrpSpPr>
        <p:grpSpPr>
          <a:xfrm>
            <a:off x="357158" y="4000504"/>
            <a:ext cx="8572560" cy="1877217"/>
            <a:chOff x="357158" y="4337865"/>
            <a:chExt cx="8572560" cy="1877217"/>
          </a:xfrm>
        </p:grpSpPr>
        <p:sp>
          <p:nvSpPr>
            <p:cNvPr id="38" name="Text Box 25" descr="60%"/>
            <p:cNvSpPr txBox="1">
              <a:spLocks noChangeArrowheads="1"/>
            </p:cNvSpPr>
            <p:nvPr/>
          </p:nvSpPr>
          <p:spPr bwMode="auto">
            <a:xfrm>
              <a:off x="1606277" y="486156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Text Box 24"/>
            <p:cNvSpPr txBox="1">
              <a:spLocks noChangeArrowheads="1"/>
            </p:cNvSpPr>
            <p:nvPr/>
          </p:nvSpPr>
          <p:spPr bwMode="auto">
            <a:xfrm>
              <a:off x="2002562" y="486156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0" name="Text Box 23" descr="浅色上对角线"/>
            <p:cNvSpPr txBox="1">
              <a:spLocks noChangeArrowheads="1"/>
            </p:cNvSpPr>
            <p:nvPr/>
          </p:nvSpPr>
          <p:spPr bwMode="auto">
            <a:xfrm>
              <a:off x="1312704" y="486156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Text Box 22"/>
            <p:cNvSpPr txBox="1">
              <a:spLocks noChangeArrowheads="1"/>
            </p:cNvSpPr>
            <p:nvPr/>
          </p:nvSpPr>
          <p:spPr bwMode="auto">
            <a:xfrm>
              <a:off x="357158" y="486156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dhead</a:t>
              </a:r>
            </a:p>
          </p:txBody>
        </p:sp>
        <p:sp>
          <p:nvSpPr>
            <p:cNvPr id="42" name="Line 21"/>
            <p:cNvSpPr>
              <a:spLocks noChangeShapeType="1"/>
            </p:cNvSpPr>
            <p:nvPr/>
          </p:nvSpPr>
          <p:spPr bwMode="auto">
            <a:xfrm>
              <a:off x="1015243" y="499763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Text Box 20"/>
            <p:cNvSpPr txBox="1">
              <a:spLocks noChangeArrowheads="1"/>
            </p:cNvSpPr>
            <p:nvPr/>
          </p:nvSpPr>
          <p:spPr bwMode="auto">
            <a:xfrm>
              <a:off x="2877773" y="486156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4" name="Text Box 19"/>
            <p:cNvSpPr txBox="1">
              <a:spLocks noChangeArrowheads="1"/>
            </p:cNvSpPr>
            <p:nvPr/>
          </p:nvSpPr>
          <p:spPr bwMode="auto">
            <a:xfrm>
              <a:off x="3284108"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5" name="Text Box 18"/>
            <p:cNvSpPr txBox="1">
              <a:spLocks noChangeArrowheads="1"/>
            </p:cNvSpPr>
            <p:nvPr/>
          </p:nvSpPr>
          <p:spPr bwMode="auto">
            <a:xfrm>
              <a:off x="258420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6" name="Line 17"/>
            <p:cNvSpPr>
              <a:spLocks noChangeShapeType="1"/>
            </p:cNvSpPr>
            <p:nvPr/>
          </p:nvSpPr>
          <p:spPr bwMode="auto">
            <a:xfrm>
              <a:off x="2216750"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Line 16"/>
            <p:cNvSpPr>
              <a:spLocks noChangeShapeType="1"/>
            </p:cNvSpPr>
            <p:nvPr/>
          </p:nvSpPr>
          <p:spPr bwMode="auto">
            <a:xfrm flipH="1">
              <a:off x="2333401"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15"/>
            <p:cNvSpPr txBox="1">
              <a:spLocks noChangeArrowheads="1"/>
            </p:cNvSpPr>
            <p:nvPr/>
          </p:nvSpPr>
          <p:spPr bwMode="auto">
            <a:xfrm>
              <a:off x="4143439"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49" name="Text Box 14"/>
            <p:cNvSpPr txBox="1">
              <a:spLocks noChangeArrowheads="1"/>
            </p:cNvSpPr>
            <p:nvPr/>
          </p:nvSpPr>
          <p:spPr bwMode="auto">
            <a:xfrm>
              <a:off x="4549773"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Text Box 13"/>
            <p:cNvSpPr txBox="1">
              <a:spLocks noChangeArrowheads="1"/>
            </p:cNvSpPr>
            <p:nvPr/>
          </p:nvSpPr>
          <p:spPr bwMode="auto">
            <a:xfrm>
              <a:off x="3849866"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Text Box 12"/>
            <p:cNvSpPr txBox="1">
              <a:spLocks noChangeArrowheads="1"/>
            </p:cNvSpPr>
            <p:nvPr/>
          </p:nvSpPr>
          <p:spPr bwMode="auto">
            <a:xfrm>
              <a:off x="5437076"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2" name="Text Box 11"/>
            <p:cNvSpPr txBox="1">
              <a:spLocks noChangeArrowheads="1"/>
            </p:cNvSpPr>
            <p:nvPr/>
          </p:nvSpPr>
          <p:spPr bwMode="auto">
            <a:xfrm>
              <a:off x="5143504"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3" name="Line 10"/>
            <p:cNvSpPr>
              <a:spLocks noChangeShapeType="1"/>
            </p:cNvSpPr>
            <p:nvPr/>
          </p:nvSpPr>
          <p:spPr bwMode="auto">
            <a:xfrm>
              <a:off x="3499912"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9"/>
            <p:cNvSpPr>
              <a:spLocks noChangeShapeType="1"/>
            </p:cNvSpPr>
            <p:nvPr/>
          </p:nvSpPr>
          <p:spPr bwMode="auto">
            <a:xfrm flipH="1">
              <a:off x="3616564"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Line 7"/>
            <p:cNvSpPr>
              <a:spLocks noChangeShapeType="1"/>
            </p:cNvSpPr>
            <p:nvPr/>
          </p:nvSpPr>
          <p:spPr bwMode="auto">
            <a:xfrm>
              <a:off x="4783075"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Line 6"/>
            <p:cNvSpPr>
              <a:spLocks noChangeShapeType="1"/>
            </p:cNvSpPr>
            <p:nvPr/>
          </p:nvSpPr>
          <p:spPr bwMode="auto">
            <a:xfrm flipH="1">
              <a:off x="4899726"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7" name="Text Box 3"/>
            <p:cNvSpPr txBox="1">
              <a:spLocks noChangeArrowheads="1"/>
            </p:cNvSpPr>
            <p:nvPr/>
          </p:nvSpPr>
          <p:spPr bwMode="auto">
            <a:xfrm>
              <a:off x="584341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任意多边形 58"/>
            <p:cNvSpPr/>
            <p:nvPr/>
          </p:nvSpPr>
          <p:spPr>
            <a:xfrm>
              <a:off x="1428728" y="4337865"/>
              <a:ext cx="5214974" cy="69729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32923 h 732923"/>
                <a:gd name="connsiteX1" fmla="*/ 162940 w 5214974"/>
                <a:gd name="connsiteY1" fmla="*/ 436551 h 732923"/>
                <a:gd name="connsiteX2" fmla="*/ 591568 w 5214974"/>
                <a:gd name="connsiteY2" fmla="*/ 222237 h 732923"/>
                <a:gd name="connsiteX3" fmla="*/ 1091634 w 5214974"/>
                <a:gd name="connsiteY3" fmla="*/ 79361 h 732923"/>
                <a:gd name="connsiteX4" fmla="*/ 2091766 w 5214974"/>
                <a:gd name="connsiteY4" fmla="*/ 7923 h 732923"/>
                <a:gd name="connsiteX5" fmla="*/ 3786214 w 5214974"/>
                <a:gd name="connsiteY5" fmla="*/ 126901 h 732923"/>
                <a:gd name="connsiteX6" fmla="*/ 5214974 w 5214974"/>
                <a:gd name="connsiteY6" fmla="*/ 555529 h 732923"/>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3786214 w 5214974"/>
                <a:gd name="connsiteY5" fmla="*/ 91268 h 697290"/>
                <a:gd name="connsiteX6" fmla="*/ 5214974 w 5214974"/>
                <a:gd name="connsiteY6" fmla="*/ 519896 h 697290"/>
                <a:gd name="connsiteX0" fmla="*/ 0 w 5214974"/>
                <a:gd name="connsiteY0" fmla="*/ 697291 h 697291"/>
                <a:gd name="connsiteX1" fmla="*/ 162940 w 5214974"/>
                <a:gd name="connsiteY1" fmla="*/ 400919 h 697291"/>
                <a:gd name="connsiteX2" fmla="*/ 591568 w 5214974"/>
                <a:gd name="connsiteY2" fmla="*/ 186605 h 697291"/>
                <a:gd name="connsiteX3" fmla="*/ 1091634 w 5214974"/>
                <a:gd name="connsiteY3" fmla="*/ 43729 h 697291"/>
                <a:gd name="connsiteX4" fmla="*/ 2071702 w 5214974"/>
                <a:gd name="connsiteY4" fmla="*/ 19831 h 697291"/>
                <a:gd name="connsiteX5" fmla="*/ 4000528 w 5214974"/>
                <a:gd name="connsiteY5" fmla="*/ 91268 h 697291"/>
                <a:gd name="connsiteX6" fmla="*/ 5214974 w 5214974"/>
                <a:gd name="connsiteY6" fmla="*/ 519897 h 697291"/>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4071966 w 5214974"/>
                <a:gd name="connsiteY5" fmla="*/ 91268 h 697290"/>
                <a:gd name="connsiteX6" fmla="*/ 5214974 w 5214974"/>
                <a:gd name="connsiteY6" fmla="*/ 519896 h 6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4974" h="697290">
                  <a:moveTo>
                    <a:pt x="0" y="697290"/>
                  </a:moveTo>
                  <a:cubicBezTo>
                    <a:pt x="4187" y="592619"/>
                    <a:pt x="64346" y="486032"/>
                    <a:pt x="162940" y="400918"/>
                  </a:cubicBezTo>
                  <a:cubicBezTo>
                    <a:pt x="261534" y="315804"/>
                    <a:pt x="436786" y="246136"/>
                    <a:pt x="591568" y="186604"/>
                  </a:cubicBezTo>
                  <a:cubicBezTo>
                    <a:pt x="746350" y="127072"/>
                    <a:pt x="844945" y="71524"/>
                    <a:pt x="1091634" y="43728"/>
                  </a:cubicBezTo>
                  <a:cubicBezTo>
                    <a:pt x="1338323" y="15932"/>
                    <a:pt x="1574980" y="11907"/>
                    <a:pt x="2071702" y="19830"/>
                  </a:cubicBezTo>
                  <a:cubicBezTo>
                    <a:pt x="2568424" y="27753"/>
                    <a:pt x="3551431" y="0"/>
                    <a:pt x="4071966" y="91268"/>
                  </a:cubicBezTo>
                  <a:cubicBezTo>
                    <a:pt x="5058329" y="142335"/>
                    <a:pt x="4920222" y="263663"/>
                    <a:pt x="5214974" y="51989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0" name="TextBox 59"/>
            <p:cNvSpPr txBox="1"/>
            <p:nvPr/>
          </p:nvSpPr>
          <p:spPr>
            <a:xfrm>
              <a:off x="3714744" y="5897174"/>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61" name="直接箭头连接符 60"/>
            <p:cNvCxnSpPr/>
            <p:nvPr/>
          </p:nvCxnSpPr>
          <p:spPr>
            <a:xfrm rot="16200000" flipH="1">
              <a:off x="3669707" y="556638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357818" y="5885114"/>
              <a:ext cx="500066" cy="317908"/>
            </a:xfrm>
            <a:prstGeom prst="rect">
              <a:avLst/>
            </a:prstGeom>
            <a:noFill/>
          </p:spPr>
          <p:txBody>
            <a:bodyPr wrap="square" rtlCol="0">
              <a:spAutoFit/>
            </a:bodyPr>
            <a:lstStyle/>
            <a:p>
              <a:r>
                <a:rPr lang="en-US" altLang="zh-CN" sz="1800" i="1">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63" name="直接箭头连接符 62"/>
            <p:cNvCxnSpPr/>
            <p:nvPr/>
          </p:nvCxnSpPr>
          <p:spPr>
            <a:xfrm rot="16200000" flipH="1">
              <a:off x="5312781" y="555432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7358082" y="5429264"/>
              <a:ext cx="1571636"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q</a:t>
              </a:r>
              <a:r>
                <a:rPr lang="en-US" altLang="zh-CN" sz="1800">
                  <a:solidFill>
                    <a:srgbClr val="0000FF"/>
                  </a:solidFill>
                  <a:latin typeface="Consolas" pitchFamily="49" charset="0"/>
                  <a:cs typeface="Consolas" pitchFamily="49" charset="0"/>
                </a:rPr>
                <a:t>.prior</a:t>
              </a:r>
              <a:endParaRPr lang="zh-CN" altLang="en-US" sz="1800">
                <a:solidFill>
                  <a:srgbClr val="0000FF"/>
                </a:solidFill>
                <a:latin typeface="Consolas" pitchFamily="49" charset="0"/>
                <a:cs typeface="Consolas" pitchFamily="49" charset="0"/>
              </a:endParaRPr>
            </a:p>
          </p:txBody>
        </p:sp>
        <p:sp>
          <p:nvSpPr>
            <p:cNvPr id="65" name="右箭头 64"/>
            <p:cNvSpPr/>
            <p:nvPr/>
          </p:nvSpPr>
          <p:spPr>
            <a:xfrm>
              <a:off x="7000892" y="5530846"/>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Text Box 12"/>
            <p:cNvSpPr txBox="1">
              <a:spLocks noChangeArrowheads="1"/>
            </p:cNvSpPr>
            <p:nvPr/>
          </p:nvSpPr>
          <p:spPr bwMode="auto">
            <a:xfrm>
              <a:off x="6654761" y="4857760"/>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67" name="Text Box 11"/>
            <p:cNvSpPr txBox="1">
              <a:spLocks noChangeArrowheads="1"/>
            </p:cNvSpPr>
            <p:nvPr/>
          </p:nvSpPr>
          <p:spPr bwMode="auto">
            <a:xfrm>
              <a:off x="6361189"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8" name="Line 7"/>
            <p:cNvSpPr>
              <a:spLocks noChangeShapeType="1"/>
            </p:cNvSpPr>
            <p:nvPr/>
          </p:nvSpPr>
          <p:spPr bwMode="auto">
            <a:xfrm>
              <a:off x="6000760" y="4951067"/>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Line 6"/>
            <p:cNvSpPr>
              <a:spLocks noChangeShapeType="1"/>
            </p:cNvSpPr>
            <p:nvPr/>
          </p:nvSpPr>
          <p:spPr bwMode="auto">
            <a:xfrm flipH="1">
              <a:off x="6117411" y="5053121"/>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0" name="Text Box 3"/>
            <p:cNvSpPr txBox="1">
              <a:spLocks noChangeArrowheads="1"/>
            </p:cNvSpPr>
            <p:nvPr/>
          </p:nvSpPr>
          <p:spPr bwMode="auto">
            <a:xfrm>
              <a:off x="7061096"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任意多边形 57"/>
            <p:cNvSpPr/>
            <p:nvPr/>
          </p:nvSpPr>
          <p:spPr>
            <a:xfrm>
              <a:off x="1714480" y="5072074"/>
              <a:ext cx="5500726" cy="564657"/>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 name="connsiteX0" fmla="*/ 5500726 w 5500726"/>
                <a:gd name="connsiteY0" fmla="*/ 0 h 564657"/>
                <a:gd name="connsiteX1" fmla="*/ 4143404 w 5500726"/>
                <a:gd name="connsiteY1" fmla="*/ 34513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714776 w 5500726"/>
                <a:gd name="connsiteY2" fmla="*/ 500066 h 564657"/>
                <a:gd name="connsiteX3" fmla="*/ 2643206 w 5500726"/>
                <a:gd name="connsiteY3" fmla="*/ 559444 h 564657"/>
                <a:gd name="connsiteX4" fmla="*/ 823965 w 5500726"/>
                <a:gd name="connsiteY4" fmla="*/ 485313 h 564657"/>
                <a:gd name="connsiteX5" fmla="*/ 0 w 5500726"/>
                <a:gd name="connsiteY5" fmla="*/ 83379 h 56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0726" h="564657">
                  <a:moveTo>
                    <a:pt x="5500726" y="0"/>
                  </a:moveTo>
                  <a:cubicBezTo>
                    <a:pt x="5483979" y="95459"/>
                    <a:pt x="5155442" y="273846"/>
                    <a:pt x="4857784" y="357190"/>
                  </a:cubicBezTo>
                  <a:cubicBezTo>
                    <a:pt x="4560126" y="440534"/>
                    <a:pt x="4083872" y="466357"/>
                    <a:pt x="3714776" y="500066"/>
                  </a:cubicBezTo>
                  <a:cubicBezTo>
                    <a:pt x="3345680" y="533775"/>
                    <a:pt x="3125008" y="561903"/>
                    <a:pt x="2643206" y="559444"/>
                  </a:cubicBezTo>
                  <a:cubicBezTo>
                    <a:pt x="2161404" y="556985"/>
                    <a:pt x="1264499" y="564657"/>
                    <a:pt x="823965" y="485313"/>
                  </a:cubicBezTo>
                  <a:cubicBezTo>
                    <a:pt x="383431" y="405969"/>
                    <a:pt x="108857" y="255875"/>
                    <a:pt x="0" y="8337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1" name="TextBox 70"/>
          <p:cNvSpPr txBox="1"/>
          <p:nvPr/>
        </p:nvSpPr>
        <p:spPr>
          <a:xfrm>
            <a:off x="214282" y="3559734"/>
            <a:ext cx="264320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）结点个数为偶数</a:t>
            </a:r>
          </a:p>
        </p:txBody>
      </p:sp>
      <p:sp>
        <p:nvSpPr>
          <p:cNvPr id="77" name="灯片编号占位符 76"/>
          <p:cNvSpPr>
            <a:spLocks noGrp="1"/>
          </p:cNvSpPr>
          <p:nvPr>
            <p:ph type="sldNum" sz="quarter" idx="12"/>
          </p:nvPr>
        </p:nvSpPr>
        <p:spPr/>
        <p:txBody>
          <a:bodyPr/>
          <a:lstStyle/>
          <a:p>
            <a:fld id="{7AF016A1-9F15-429F-9EFD-84004B73C732}" type="slidenum">
              <a:rPr lang="en-US" altLang="zh-CN" smtClean="0"/>
              <a:pPr/>
              <a:t>44</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356"/>
            <a:ext cx="8572528" cy="49501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template &lt;</a:t>
            </a:r>
            <a:r>
              <a:rPr lang="en-US" altLang="zh-CN" sz="1800" dirty="0" err="1">
                <a:solidFill>
                  <a:srgbClr val="0000FF"/>
                </a:solidFill>
                <a:latin typeface="Consolas" pitchFamily="49" charset="0"/>
                <a:ea typeface="仿宋" pitchFamily="49" charset="-122"/>
                <a:cs typeface="Consolas" pitchFamily="49" charset="0"/>
              </a:rPr>
              <a:t>typename</a:t>
            </a:r>
            <a:r>
              <a:rPr lang="en-US" altLang="zh-CN" sz="1800" dirty="0">
                <a:solidFill>
                  <a:srgbClr val="0000FF"/>
                </a:solidFill>
                <a:latin typeface="Consolas" pitchFamily="49" charset="0"/>
                <a:ea typeface="仿宋" pitchFamily="49" charset="-122"/>
                <a:cs typeface="Consolas" pitchFamily="49" charset="0"/>
              </a:rPr>
              <a:t> T&gt;</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bool </a:t>
            </a:r>
            <a:r>
              <a:rPr lang="en-US" altLang="zh-CN" sz="1800" dirty="0" err="1">
                <a:solidFill>
                  <a:srgbClr val="FF0000"/>
                </a:solidFill>
                <a:latin typeface="Consolas" pitchFamily="49" charset="0"/>
                <a:ea typeface="仿宋" pitchFamily="49" charset="-122"/>
                <a:cs typeface="Consolas" pitchFamily="49" charset="0"/>
              </a:rPr>
              <a:t>Symm</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CDLinkList</a:t>
            </a:r>
            <a:r>
              <a:rPr lang="en-US" altLang="zh-CN" sz="1800" dirty="0">
                <a:solidFill>
                  <a:srgbClr val="0000FF"/>
                </a:solidFill>
                <a:latin typeface="Consolas" pitchFamily="49" charset="0"/>
                <a:ea typeface="仿宋" pitchFamily="49" charset="-122"/>
                <a:cs typeface="Consolas" pitchFamily="49" charset="0"/>
              </a:rPr>
              <a:t>&lt;T&gt;&amp; L)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求解算法</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bool flag=true;			</a:t>
            </a:r>
            <a:r>
              <a:rPr lang="en-US" altLang="zh-CN" sz="1800" dirty="0">
                <a:solidFill>
                  <a:srgbClr val="00B0F0"/>
                </a:solidFill>
                <a:latin typeface="Consolas" pitchFamily="49" charset="0"/>
                <a:ea typeface="仿宋" pitchFamily="49" charset="-122"/>
                <a:cs typeface="Consolas" pitchFamily="49" charset="0"/>
              </a:rPr>
              <a:t>//flag</a:t>
            </a:r>
            <a:r>
              <a:rPr lang="zh-CN" altLang="zh-CN" sz="1800" dirty="0">
                <a:solidFill>
                  <a:srgbClr val="00B0F0"/>
                </a:solidFill>
                <a:latin typeface="Consolas" pitchFamily="49" charset="0"/>
                <a:ea typeface="仿宋" pitchFamily="49" charset="-122"/>
                <a:cs typeface="Consolas" pitchFamily="49" charset="0"/>
              </a:rPr>
              <a:t>表示</a:t>
            </a:r>
            <a:r>
              <a:rPr lang="en-US" altLang="zh-CN" sz="1800" dirty="0">
                <a:solidFill>
                  <a:srgbClr val="00B0F0"/>
                </a:solidFill>
                <a:latin typeface="Consolas" pitchFamily="49" charset="0"/>
                <a:ea typeface="仿宋" pitchFamily="49" charset="-122"/>
                <a:cs typeface="Consolas" pitchFamily="49" charset="0"/>
              </a:rPr>
              <a:t>L</a:t>
            </a:r>
            <a:r>
              <a:rPr lang="zh-CN" altLang="zh-CN" sz="1800" dirty="0">
                <a:solidFill>
                  <a:srgbClr val="00B0F0"/>
                </a:solidFill>
                <a:latin typeface="Consolas" pitchFamily="49" charset="0"/>
                <a:ea typeface="仿宋" pitchFamily="49" charset="-122"/>
                <a:cs typeface="Consolas" pitchFamily="49" charset="0"/>
              </a:rPr>
              <a:t>是否对称，初始时为真</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&lt;T&gt;* p=</a:t>
            </a:r>
            <a:r>
              <a:rPr lang="en-US" altLang="zh-CN" sz="1800" dirty="0" err="1">
                <a:solidFill>
                  <a:srgbClr val="0000FF"/>
                </a:solidFill>
                <a:latin typeface="Consolas" pitchFamily="49" charset="0"/>
                <a:ea typeface="仿宋" pitchFamily="49" charset="-122"/>
                <a:cs typeface="Consolas" pitchFamily="49" charset="0"/>
              </a:rPr>
              <a:t>L.dhead</a:t>
            </a:r>
            <a:r>
              <a:rPr lang="en-US" altLang="zh-CN" sz="1800" dirty="0">
                <a:solidFill>
                  <a:srgbClr val="0000FF"/>
                </a:solidFill>
                <a:latin typeface="Consolas" pitchFamily="49" charset="0"/>
                <a:ea typeface="仿宋" pitchFamily="49" charset="-122"/>
                <a:cs typeface="Consolas" pitchFamily="49" charset="0"/>
              </a:rPr>
              <a:t>-&gt;next;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指向首结点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DLinkNode</a:t>
            </a:r>
            <a:r>
              <a:rPr lang="en-US" altLang="zh-CN" sz="1800" dirty="0">
                <a:solidFill>
                  <a:srgbClr val="0000FF"/>
                </a:solidFill>
                <a:latin typeface="Consolas" pitchFamily="49" charset="0"/>
                <a:ea typeface="仿宋" pitchFamily="49" charset="-122"/>
                <a:cs typeface="Consolas" pitchFamily="49" charset="0"/>
              </a:rPr>
              <a:t>&lt;T&gt;* q=</a:t>
            </a:r>
            <a:r>
              <a:rPr lang="en-US" altLang="zh-CN" sz="1800" dirty="0" err="1">
                <a:solidFill>
                  <a:srgbClr val="0000FF"/>
                </a:solidFill>
                <a:latin typeface="Consolas" pitchFamily="49" charset="0"/>
                <a:ea typeface="仿宋" pitchFamily="49" charset="-122"/>
                <a:cs typeface="Consolas" pitchFamily="49" charset="0"/>
              </a:rPr>
              <a:t>L.dhead</a:t>
            </a:r>
            <a:r>
              <a:rPr lang="en-US" altLang="zh-CN" sz="1800" dirty="0">
                <a:solidFill>
                  <a:srgbClr val="0000FF"/>
                </a:solidFill>
                <a:latin typeface="Consolas" pitchFamily="49" charset="0"/>
                <a:ea typeface="仿宋" pitchFamily="49" charset="-122"/>
                <a:cs typeface="Consolas" pitchFamily="49" charset="0"/>
              </a:rPr>
              <a:t>-&gt;prior;	</a:t>
            </a:r>
            <a:r>
              <a:rPr lang="en-US" altLang="zh-CN" sz="1800" dirty="0">
                <a:solidFill>
                  <a:srgbClr val="00B0F0"/>
                </a:solidFill>
                <a:latin typeface="Consolas" pitchFamily="49" charset="0"/>
                <a:ea typeface="仿宋" pitchFamily="49" charset="-122"/>
                <a:cs typeface="Consolas" pitchFamily="49" charset="0"/>
              </a:rPr>
              <a:t>//q</a:t>
            </a:r>
            <a:r>
              <a:rPr lang="zh-CN" altLang="zh-CN" sz="1800" dirty="0">
                <a:solidFill>
                  <a:srgbClr val="00B0F0"/>
                </a:solidFill>
                <a:latin typeface="Consolas" pitchFamily="49" charset="0"/>
                <a:ea typeface="仿宋" pitchFamily="49" charset="-122"/>
                <a:cs typeface="Consolas" pitchFamily="49" charset="0"/>
              </a:rPr>
              <a:t>指向尾结点</a:t>
            </a:r>
          </a:p>
          <a:p>
            <a:pPr algn="l">
              <a:lnSpc>
                <a:spcPts val="2100"/>
              </a:lnSpc>
              <a:spcBef>
                <a:spcPts val="1200"/>
              </a:spcBef>
            </a:pPr>
            <a:r>
              <a:rPr lang="en-US" altLang="zh-CN" sz="1800" dirty="0">
                <a:solidFill>
                  <a:srgbClr val="0000FF"/>
                </a:solidFill>
                <a:latin typeface="Consolas" pitchFamily="49" charset="0"/>
                <a:ea typeface="仿宋" pitchFamily="49" charset="-122"/>
                <a:cs typeface="Consolas" pitchFamily="49" charset="0"/>
              </a:rPr>
              <a:t>   while (flag)</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if (</a:t>
            </a:r>
            <a:r>
              <a:rPr lang="en-US" altLang="zh-CN" sz="1800" dirty="0">
                <a:solidFill>
                  <a:srgbClr val="FF00FF"/>
                </a:solidFill>
                <a:latin typeface="Consolas" pitchFamily="49" charset="0"/>
                <a:ea typeface="仿宋" pitchFamily="49" charset="-122"/>
                <a:cs typeface="Consolas" pitchFamily="49" charset="0"/>
              </a:rPr>
              <a:t>p==q || p==q-&gt;prior</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满足结束条件退出循环</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break;</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 if (p-&gt;data!=q-&gt;data)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对应结点值不相同，置</a:t>
            </a:r>
            <a:r>
              <a:rPr lang="en-US" altLang="zh-CN" sz="1800" dirty="0">
                <a:solidFill>
                  <a:srgbClr val="00B0F0"/>
                </a:solidFill>
                <a:latin typeface="Consolas" pitchFamily="49" charset="0"/>
                <a:ea typeface="仿宋" pitchFamily="49" charset="-122"/>
                <a:cs typeface="Consolas" pitchFamily="49" charset="0"/>
              </a:rPr>
              <a:t>flag</a:t>
            </a:r>
            <a:r>
              <a:rPr lang="zh-CN" altLang="zh-CN" sz="1800" dirty="0">
                <a:solidFill>
                  <a:srgbClr val="00B0F0"/>
                </a:solidFill>
                <a:latin typeface="Consolas" pitchFamily="49" charset="0"/>
                <a:ea typeface="仿宋" pitchFamily="49" charset="-122"/>
                <a:cs typeface="Consolas" pitchFamily="49" charset="0"/>
              </a:rPr>
              <a:t>为假</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flag=false;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else</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  q=q-&gt;prior;			</a:t>
            </a:r>
            <a:r>
              <a:rPr lang="en-US" altLang="zh-CN" sz="1800" dirty="0">
                <a:solidFill>
                  <a:srgbClr val="00B0F0"/>
                </a:solidFill>
                <a:latin typeface="Consolas" pitchFamily="49" charset="0"/>
                <a:ea typeface="仿宋" pitchFamily="49" charset="-122"/>
                <a:cs typeface="Consolas" pitchFamily="49" charset="0"/>
              </a:rPr>
              <a:t>//q</a:t>
            </a:r>
            <a:r>
              <a:rPr lang="zh-CN" altLang="zh-CN" sz="1800" dirty="0">
                <a:solidFill>
                  <a:srgbClr val="00B0F0"/>
                </a:solidFill>
                <a:latin typeface="Consolas" pitchFamily="49" charset="0"/>
                <a:ea typeface="仿宋" pitchFamily="49" charset="-122"/>
                <a:cs typeface="Consolas" pitchFamily="49" charset="0"/>
              </a:rPr>
              <a:t>前移一个结点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p=p-&gt;next;			</a:t>
            </a:r>
            <a:r>
              <a:rPr lang="en-US" altLang="zh-CN" sz="1800" dirty="0">
                <a:solidFill>
                  <a:srgbClr val="00B0F0"/>
                </a:solidFill>
                <a:latin typeface="Consolas" pitchFamily="49" charset="0"/>
                <a:ea typeface="仿宋" pitchFamily="49" charset="-122"/>
                <a:cs typeface="Consolas" pitchFamily="49" charset="0"/>
              </a:rPr>
              <a:t>//p</a:t>
            </a:r>
            <a:r>
              <a:rPr lang="zh-CN" altLang="zh-CN" sz="1800" dirty="0">
                <a:solidFill>
                  <a:srgbClr val="00B0F0"/>
                </a:solidFill>
                <a:latin typeface="Consolas" pitchFamily="49" charset="0"/>
                <a:ea typeface="仿宋" pitchFamily="49" charset="-122"/>
                <a:cs typeface="Consolas" pitchFamily="49" charset="0"/>
              </a:rPr>
              <a:t>后移一个结点</a:t>
            </a: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   return flag;</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45</a:t>
            </a:fld>
            <a:r>
              <a:rPr lang="en-US" altLang="zh-CN"/>
              <a:t>/65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4584204"/>
          </a:xfrm>
          <a:prstGeom prst="rect">
            <a:avLst/>
          </a:prstGeom>
          <a:noFill/>
        </p:spPr>
        <p:txBody>
          <a:bodyPr wrap="square" rtlCol="0">
            <a:spAutoFit/>
          </a:bodyPr>
          <a:lstStyle/>
          <a:p>
            <a:pPr algn="l">
              <a:lnSpc>
                <a:spcPts val="3600"/>
              </a:lnSpc>
            </a:pPr>
            <a:r>
              <a:rPr kumimoji="1" lang="en-US" altLang="zh-CN" sz="2200" dirty="0">
                <a:solidFill>
                  <a:srgbClr val="FF3300"/>
                </a:solidFill>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思考题</a:t>
            </a:r>
            <a:r>
              <a:rPr kumimoji="1" lang="en-US" altLang="zh-CN" sz="2200" dirty="0">
                <a:solidFill>
                  <a:srgbClr val="FF3300"/>
                </a:solidFill>
                <a:latin typeface="Consolas" pitchFamily="49" charset="0"/>
                <a:ea typeface="楷体" pitchFamily="49" charset="-122"/>
                <a:cs typeface="Consolas" pitchFamily="49" charset="0"/>
              </a:rPr>
              <a:t>】</a:t>
            </a:r>
          </a:p>
          <a:p>
            <a:pPr algn="l">
              <a:lnSpc>
                <a:spcPts val="3600"/>
              </a:lnSpc>
            </a:pPr>
            <a:r>
              <a:rPr lang="en-US" altLang="zh-CN" sz="2200" dirty="0">
                <a:solidFill>
                  <a:srgbClr val="FF3300"/>
                </a:solidFill>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如果对含有</a:t>
            </a:r>
            <a:r>
              <a:rPr lang="en-US"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a:t>
            </a:r>
            <a:r>
              <a:rPr lang="en-US" sz="2200" i="1" dirty="0">
                <a:latin typeface="Consolas" pitchFamily="49" charset="0"/>
                <a:ea typeface="楷体" pitchFamily="49" charset="-122"/>
                <a:cs typeface="Consolas" pitchFamily="49" charset="0"/>
              </a:rPr>
              <a:t>n</a:t>
            </a:r>
            <a:r>
              <a:rPr lang="en-US" sz="2200" dirty="0">
                <a:latin typeface="Consolas" pitchFamily="49" charset="0"/>
                <a:ea typeface="楷体" pitchFamily="49" charset="-122"/>
                <a:cs typeface="Consolas" pitchFamily="49" charset="0"/>
              </a:rPr>
              <a:t>&gt;1</a:t>
            </a:r>
            <a:r>
              <a:rPr lang="zh-CN" altLang="en-US" sz="2200" dirty="0">
                <a:latin typeface="Consolas" pitchFamily="49" charset="0"/>
                <a:ea typeface="楷体" pitchFamily="49" charset="-122"/>
                <a:cs typeface="Consolas" pitchFamily="49" charset="0"/>
              </a:rPr>
              <a:t>）个元素的线性表的运算只有</a:t>
            </a:r>
            <a:r>
              <a:rPr lang="en-US"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2200" dirty="0">
                <a:latin typeface="Consolas" pitchFamily="49" charset="0"/>
                <a:ea typeface="楷体" pitchFamily="49" charset="-122"/>
                <a:cs typeface="Consolas" pitchFamily="49" charset="0"/>
              </a:rPr>
              <a:t>   A.</a:t>
            </a:r>
            <a:r>
              <a:rPr lang="zh-CN" altLang="en-US" sz="2200" dirty="0">
                <a:latin typeface="Consolas" pitchFamily="49" charset="0"/>
                <a:ea typeface="楷体" pitchFamily="49" charset="-122"/>
                <a:cs typeface="Consolas" pitchFamily="49" charset="0"/>
              </a:rPr>
              <a:t>只有尾结点指针没有头结点的循环单链表</a:t>
            </a:r>
          </a:p>
          <a:p>
            <a:pPr algn="l">
              <a:lnSpc>
                <a:spcPts val="3600"/>
              </a:lnSpc>
            </a:pPr>
            <a:r>
              <a:rPr lang="en-US" sz="2200" dirty="0">
                <a:latin typeface="Consolas" pitchFamily="49" charset="0"/>
                <a:ea typeface="楷体" pitchFamily="49" charset="-122"/>
                <a:cs typeface="Consolas" pitchFamily="49" charset="0"/>
              </a:rPr>
              <a:t>   B.</a:t>
            </a:r>
            <a:r>
              <a:rPr lang="zh-CN" altLang="en-US" sz="2200" dirty="0">
                <a:latin typeface="Consolas" pitchFamily="49" charset="0"/>
                <a:ea typeface="楷体" pitchFamily="49" charset="-122"/>
                <a:cs typeface="Consolas" pitchFamily="49" charset="0"/>
              </a:rPr>
              <a:t>只有尾结点指针没有头结点的非循环双链表</a:t>
            </a:r>
          </a:p>
          <a:p>
            <a:pPr algn="l">
              <a:lnSpc>
                <a:spcPts val="3600"/>
              </a:lnSpc>
            </a:pPr>
            <a:r>
              <a:rPr lang="en-US" sz="2200" dirty="0">
                <a:latin typeface="Consolas" pitchFamily="49" charset="0"/>
                <a:ea typeface="楷体" pitchFamily="49" charset="-122"/>
                <a:cs typeface="Consolas" pitchFamily="49" charset="0"/>
              </a:rPr>
              <a:t>   C.</a:t>
            </a:r>
            <a:r>
              <a:rPr lang="zh-CN" altLang="en-US" sz="2200" dirty="0">
                <a:latin typeface="Consolas" pitchFamily="49" charset="0"/>
                <a:ea typeface="楷体" pitchFamily="49" charset="-122"/>
                <a:cs typeface="Consolas" pitchFamily="49" charset="0"/>
              </a:rPr>
              <a:t>只有首结点指针没有尾结点指针的循环双链表</a:t>
            </a:r>
          </a:p>
          <a:p>
            <a:pPr algn="l">
              <a:lnSpc>
                <a:spcPts val="3600"/>
              </a:lnSpc>
            </a:pPr>
            <a:r>
              <a:rPr lang="en-US" sz="2200" dirty="0">
                <a:latin typeface="Consolas" pitchFamily="49" charset="0"/>
                <a:ea typeface="楷体" pitchFamily="49" charset="-122"/>
                <a:cs typeface="Consolas" pitchFamily="49" charset="0"/>
              </a:rPr>
              <a:t>   D.</a:t>
            </a:r>
            <a:r>
              <a:rPr lang="zh-CN" altLang="en-US" sz="2200" dirty="0">
                <a:latin typeface="Consolas" pitchFamily="49" charset="0"/>
                <a:ea typeface="楷体" pitchFamily="49" charset="-122"/>
                <a:cs typeface="Consolas" pitchFamily="49" charset="0"/>
              </a:rPr>
              <a:t>既有头指针也有尾指针的循环单链表</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46</a:t>
            </a:fld>
            <a:r>
              <a:rPr lang="en-US" altLang="zh-CN"/>
              <a:t>/14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01122" cy="4584204"/>
          </a:xfrm>
          <a:prstGeom prst="rect">
            <a:avLst/>
          </a:prstGeom>
          <a:noFill/>
        </p:spPr>
        <p:txBody>
          <a:bodyPr wrap="square" rtlCol="0">
            <a:spAutoFit/>
          </a:bodyPr>
          <a:lstStyle/>
          <a:p>
            <a:pPr algn="l">
              <a:lnSpc>
                <a:spcPts val="3600"/>
              </a:lnSpc>
            </a:pPr>
            <a:r>
              <a:rPr kumimoji="1" lang="en-US" altLang="zh-CN" sz="2200" dirty="0">
                <a:solidFill>
                  <a:srgbClr val="FF3300"/>
                </a:solidFill>
                <a:latin typeface="Consolas" pitchFamily="49" charset="0"/>
                <a:ea typeface="楷体" pitchFamily="49" charset="-122"/>
                <a:cs typeface="Consolas" pitchFamily="49" charset="0"/>
              </a:rPr>
              <a:t>    【</a:t>
            </a:r>
            <a:r>
              <a:rPr lang="zh-CN" altLang="en-US" sz="2200" dirty="0">
                <a:solidFill>
                  <a:srgbClr val="FF3300"/>
                </a:solidFill>
                <a:latin typeface="Consolas" pitchFamily="49" charset="0"/>
                <a:ea typeface="楷体" pitchFamily="49" charset="-122"/>
                <a:cs typeface="Consolas" pitchFamily="49" charset="0"/>
              </a:rPr>
              <a:t>思考题</a:t>
            </a:r>
            <a:r>
              <a:rPr kumimoji="1" lang="en-US" altLang="zh-CN" sz="2200" dirty="0">
                <a:solidFill>
                  <a:srgbClr val="FF3300"/>
                </a:solidFill>
                <a:latin typeface="Consolas" pitchFamily="49" charset="0"/>
                <a:ea typeface="楷体" pitchFamily="49" charset="-122"/>
                <a:cs typeface="Consolas" pitchFamily="49" charset="0"/>
              </a:rPr>
              <a:t>】</a:t>
            </a:r>
          </a:p>
          <a:p>
            <a:pPr algn="l">
              <a:lnSpc>
                <a:spcPts val="3600"/>
              </a:lnSpc>
            </a:pPr>
            <a:r>
              <a:rPr lang="en-US" altLang="zh-CN" sz="2200" dirty="0">
                <a:solidFill>
                  <a:srgbClr val="FF3300"/>
                </a:solidFill>
                <a:latin typeface="Consolas" pitchFamily="49" charset="0"/>
                <a:ea typeface="楷体" pitchFamily="49" charset="-122"/>
                <a:cs typeface="Consolas" pitchFamily="49" charset="0"/>
              </a:rPr>
              <a:t>    </a:t>
            </a:r>
            <a:r>
              <a:rPr lang="zh-CN" altLang="en-US" sz="2200" dirty="0">
                <a:latin typeface="Consolas" pitchFamily="49" charset="0"/>
                <a:ea typeface="楷体" pitchFamily="49" charset="-122"/>
                <a:cs typeface="Consolas" pitchFamily="49" charset="0"/>
              </a:rPr>
              <a:t>如果对含有</a:t>
            </a:r>
            <a:r>
              <a:rPr lang="en-US" sz="2200" i="1" dirty="0">
                <a:latin typeface="Consolas" pitchFamily="49" charset="0"/>
                <a:ea typeface="楷体" pitchFamily="49" charset="-122"/>
                <a:cs typeface="Consolas" pitchFamily="49" charset="0"/>
              </a:rPr>
              <a:t>n</a:t>
            </a:r>
            <a:r>
              <a:rPr lang="zh-CN" altLang="en-US" sz="2200" dirty="0">
                <a:latin typeface="Consolas" pitchFamily="49" charset="0"/>
                <a:ea typeface="楷体" pitchFamily="49" charset="-122"/>
                <a:cs typeface="Consolas" pitchFamily="49" charset="0"/>
              </a:rPr>
              <a:t>（</a:t>
            </a:r>
            <a:r>
              <a:rPr lang="en-US" sz="2200" i="1" dirty="0">
                <a:latin typeface="Consolas" pitchFamily="49" charset="0"/>
                <a:ea typeface="楷体" pitchFamily="49" charset="-122"/>
                <a:cs typeface="Consolas" pitchFamily="49" charset="0"/>
              </a:rPr>
              <a:t>n</a:t>
            </a:r>
            <a:r>
              <a:rPr lang="en-US" sz="2200" dirty="0">
                <a:latin typeface="Consolas" pitchFamily="49" charset="0"/>
                <a:ea typeface="楷体" pitchFamily="49" charset="-122"/>
                <a:cs typeface="Consolas" pitchFamily="49" charset="0"/>
              </a:rPr>
              <a:t>&gt;1</a:t>
            </a:r>
            <a:r>
              <a:rPr lang="zh-CN" altLang="en-US" sz="2200" dirty="0">
                <a:latin typeface="Consolas" pitchFamily="49" charset="0"/>
                <a:ea typeface="楷体" pitchFamily="49" charset="-122"/>
                <a:cs typeface="Consolas" pitchFamily="49" charset="0"/>
              </a:rPr>
              <a:t>）个元素的线性表的运算只有</a:t>
            </a:r>
            <a:r>
              <a:rPr lang="en-US" sz="2200" dirty="0">
                <a:latin typeface="Consolas" pitchFamily="49" charset="0"/>
                <a:ea typeface="楷体" pitchFamily="49" charset="-122"/>
                <a:cs typeface="Consolas" pitchFamily="49" charset="0"/>
              </a:rPr>
              <a:t>4</a:t>
            </a:r>
            <a:r>
              <a:rPr lang="zh-CN" altLang="en-US" sz="2200" dirty="0">
                <a:latin typeface="Consolas" pitchFamily="49" charset="0"/>
                <a:ea typeface="楷体" pitchFamily="49" charset="-122"/>
                <a:cs typeface="Consolas" pitchFamily="49" charset="0"/>
              </a:rPr>
              <a:t>种，即删除第一个元素、删除尾元素、在第一个元素前面插入新元素、在尾元素的后面插入新元素，则最好使用（   ）。</a:t>
            </a:r>
          </a:p>
          <a:p>
            <a:pPr algn="l">
              <a:lnSpc>
                <a:spcPts val="3600"/>
              </a:lnSpc>
            </a:pPr>
            <a:r>
              <a:rPr lang="en-US" sz="2200" dirty="0">
                <a:latin typeface="Consolas" pitchFamily="49" charset="0"/>
                <a:ea typeface="楷体" pitchFamily="49" charset="-122"/>
                <a:cs typeface="Consolas" pitchFamily="49" charset="0"/>
              </a:rPr>
              <a:t>   A.</a:t>
            </a:r>
            <a:r>
              <a:rPr lang="zh-CN" altLang="en-US" sz="2200" dirty="0">
                <a:latin typeface="Consolas" pitchFamily="49" charset="0"/>
                <a:ea typeface="楷体" pitchFamily="49" charset="-122"/>
                <a:cs typeface="Consolas" pitchFamily="49" charset="0"/>
              </a:rPr>
              <a:t>只有尾结点指针没有头结点的循环单链表</a:t>
            </a:r>
          </a:p>
          <a:p>
            <a:pPr algn="l">
              <a:lnSpc>
                <a:spcPts val="3600"/>
              </a:lnSpc>
            </a:pPr>
            <a:r>
              <a:rPr lang="en-US" sz="2200" dirty="0">
                <a:latin typeface="Consolas" pitchFamily="49" charset="0"/>
                <a:ea typeface="楷体" pitchFamily="49" charset="-122"/>
                <a:cs typeface="Consolas" pitchFamily="49" charset="0"/>
              </a:rPr>
              <a:t>   B.</a:t>
            </a:r>
            <a:r>
              <a:rPr lang="zh-CN" altLang="en-US" sz="2200" dirty="0">
                <a:latin typeface="Consolas" pitchFamily="49" charset="0"/>
                <a:ea typeface="楷体" pitchFamily="49" charset="-122"/>
                <a:cs typeface="Consolas" pitchFamily="49" charset="0"/>
              </a:rPr>
              <a:t>只有尾结点指针没有头结点的非循环双链表</a:t>
            </a:r>
          </a:p>
          <a:p>
            <a:pPr algn="l">
              <a:lnSpc>
                <a:spcPts val="3600"/>
              </a:lnSpc>
            </a:pPr>
            <a:r>
              <a:rPr lang="en-US" sz="2200" dirty="0">
                <a:latin typeface="Consolas" pitchFamily="49" charset="0"/>
                <a:ea typeface="楷体" pitchFamily="49" charset="-122"/>
                <a:cs typeface="Consolas" pitchFamily="49" charset="0"/>
              </a:rPr>
              <a:t>   </a:t>
            </a:r>
            <a:r>
              <a:rPr lang="en-US" sz="2200" dirty="0">
                <a:solidFill>
                  <a:srgbClr val="FF00FF"/>
                </a:solidFill>
                <a:latin typeface="Consolas" pitchFamily="49" charset="0"/>
                <a:ea typeface="楷体" pitchFamily="49" charset="-122"/>
                <a:cs typeface="Consolas" pitchFamily="49" charset="0"/>
              </a:rPr>
              <a:t>C.</a:t>
            </a:r>
            <a:r>
              <a:rPr lang="zh-CN" altLang="en-US" sz="2200" dirty="0">
                <a:solidFill>
                  <a:srgbClr val="FF00FF"/>
                </a:solidFill>
                <a:latin typeface="Consolas" pitchFamily="49" charset="0"/>
                <a:ea typeface="楷体" pitchFamily="49" charset="-122"/>
                <a:cs typeface="Consolas" pitchFamily="49" charset="0"/>
              </a:rPr>
              <a:t>只有首结点指针没有尾结点指针的循环双链表</a:t>
            </a:r>
          </a:p>
          <a:p>
            <a:pPr algn="l">
              <a:lnSpc>
                <a:spcPts val="3600"/>
              </a:lnSpc>
            </a:pPr>
            <a:r>
              <a:rPr lang="en-US" sz="2200" dirty="0">
                <a:latin typeface="Consolas" pitchFamily="49" charset="0"/>
                <a:ea typeface="楷体" pitchFamily="49" charset="-122"/>
                <a:cs typeface="Consolas" pitchFamily="49" charset="0"/>
              </a:rPr>
              <a:t>   D.</a:t>
            </a:r>
            <a:r>
              <a:rPr lang="zh-CN" altLang="en-US" sz="2200" dirty="0">
                <a:latin typeface="Consolas" pitchFamily="49" charset="0"/>
                <a:ea typeface="楷体" pitchFamily="49" charset="-122"/>
                <a:cs typeface="Consolas" pitchFamily="49" charset="0"/>
              </a:rPr>
              <a:t>既有头指针也有尾指针的循环单链表</a:t>
            </a: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47</a:t>
            </a:fld>
            <a:r>
              <a:rPr lang="en-US" altLang="zh-CN"/>
              <a:t>/14</a:t>
            </a:r>
          </a:p>
        </p:txBody>
      </p:sp>
    </p:spTree>
    <p:extLst>
      <p:ext uri="{BB962C8B-B14F-4D97-AF65-F5344CB8AC3E}">
        <p14:creationId xmlns:p14="http://schemas.microsoft.com/office/powerpoint/2010/main" val="3880128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357158" y="895633"/>
            <a:ext cx="7702848" cy="1299338"/>
            <a:chOff x="357158" y="895633"/>
            <a:chExt cx="7702848" cy="1299338"/>
          </a:xfrm>
        </p:grpSpPr>
        <p:sp>
          <p:nvSpPr>
            <p:cNvPr id="2" name="Rectangle 10"/>
            <p:cNvSpPr>
              <a:spLocks noChangeArrowheads="1"/>
            </p:cNvSpPr>
            <p:nvPr/>
          </p:nvSpPr>
          <p:spPr bwMode="auto">
            <a:xfrm>
              <a:off x="17049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1</a:t>
              </a:r>
              <a:endParaRPr lang="en-US" altLang="zh-CN" sz="2000" baseline="-25000" dirty="0">
                <a:solidFill>
                  <a:srgbClr val="3333FF"/>
                </a:solidFill>
                <a:latin typeface="Consolas" pitchFamily="49" charset="0"/>
                <a:cs typeface="Consolas" pitchFamily="49" charset="0"/>
              </a:endParaRPr>
            </a:p>
          </p:txBody>
        </p:sp>
        <p:sp>
          <p:nvSpPr>
            <p:cNvPr id="3" name="Rectangle 11"/>
            <p:cNvSpPr>
              <a:spLocks noChangeArrowheads="1"/>
            </p:cNvSpPr>
            <p:nvPr/>
          </p:nvSpPr>
          <p:spPr bwMode="auto">
            <a:xfrm>
              <a:off x="224633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4" name="Rectangle 12"/>
            <p:cNvSpPr>
              <a:spLocks noChangeArrowheads="1"/>
            </p:cNvSpPr>
            <p:nvPr/>
          </p:nvSpPr>
          <p:spPr bwMode="auto">
            <a:xfrm>
              <a:off x="371794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err="1">
                  <a:solidFill>
                    <a:srgbClr val="3333FF"/>
                  </a:solidFill>
                  <a:latin typeface="Consolas" pitchFamily="49" charset="0"/>
                  <a:cs typeface="Consolas" pitchFamily="49" charset="0"/>
                </a:rPr>
                <a:t>a</a:t>
              </a:r>
              <a:r>
                <a:rPr lang="en-US" altLang="zh-CN" sz="2000" baseline="-25000" dirty="0" err="1">
                  <a:solidFill>
                    <a:srgbClr val="3333FF"/>
                  </a:solidFill>
                  <a:latin typeface="Consolas" pitchFamily="49" charset="0"/>
                  <a:cs typeface="Consolas" pitchFamily="49" charset="0"/>
                </a:rPr>
                <a:t>2</a:t>
              </a:r>
              <a:endParaRPr lang="en-US" altLang="zh-CN" sz="2000" baseline="-25000" dirty="0">
                <a:solidFill>
                  <a:srgbClr val="3333FF"/>
                </a:solidFill>
                <a:latin typeface="Consolas" pitchFamily="49" charset="0"/>
                <a:cs typeface="Consolas" pitchFamily="49" charset="0"/>
              </a:endParaRPr>
            </a:p>
          </p:txBody>
        </p:sp>
        <p:sp>
          <p:nvSpPr>
            <p:cNvPr id="5" name="Rectangle 13"/>
            <p:cNvSpPr>
              <a:spLocks noChangeArrowheads="1"/>
            </p:cNvSpPr>
            <p:nvPr/>
          </p:nvSpPr>
          <p:spPr bwMode="auto">
            <a:xfrm>
              <a:off x="4259285"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6" name="Rectangle 14"/>
            <p:cNvSpPr>
              <a:spLocks noChangeArrowheads="1"/>
            </p:cNvSpPr>
            <p:nvPr/>
          </p:nvSpPr>
          <p:spPr bwMode="auto">
            <a:xfrm>
              <a:off x="670562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itchFamily="49" charset="0"/>
                  <a:cs typeface="Consolas" pitchFamily="49" charset="0"/>
                </a:rPr>
                <a:t>a</a:t>
              </a:r>
              <a:r>
                <a:rPr lang="en-US" altLang="zh-CN" sz="2000" i="1" baseline="-25000" dirty="0">
                  <a:solidFill>
                    <a:srgbClr val="3333FF"/>
                  </a:solidFill>
                  <a:latin typeface="Consolas" pitchFamily="49" charset="0"/>
                  <a:cs typeface="Consolas" pitchFamily="49" charset="0"/>
                </a:rPr>
                <a:t>n</a:t>
              </a:r>
            </a:p>
          </p:txBody>
        </p:sp>
        <p:sp>
          <p:nvSpPr>
            <p:cNvPr id="7" name="Rectangle 15"/>
            <p:cNvSpPr>
              <a:spLocks noChangeArrowheads="1"/>
            </p:cNvSpPr>
            <p:nvPr/>
          </p:nvSpPr>
          <p:spPr bwMode="auto">
            <a:xfrm>
              <a:off x="72469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a:latin typeface="Consolas" pitchFamily="49" charset="0"/>
                <a:cs typeface="Consolas" pitchFamily="49" charset="0"/>
              </a:endParaRPr>
            </a:p>
          </p:txBody>
        </p:sp>
        <p:sp>
          <p:nvSpPr>
            <p:cNvPr id="8" name="Text Box 16"/>
            <p:cNvSpPr txBox="1">
              <a:spLocks noChangeArrowheads="1"/>
            </p:cNvSpPr>
            <p:nvPr/>
          </p:nvSpPr>
          <p:spPr bwMode="auto">
            <a:xfrm>
              <a:off x="5094310" y="1400164"/>
              <a:ext cx="576263" cy="457200"/>
            </a:xfrm>
            <a:prstGeom prst="rect">
              <a:avLst/>
            </a:prstGeom>
            <a:noFill/>
            <a:ln w="38100" algn="ctr">
              <a:noFill/>
              <a:miter lim="800000"/>
              <a:headEnd/>
              <a:tailEnd/>
            </a:ln>
            <a:effectLst/>
          </p:spPr>
          <p:txBody>
            <a:bodyPr>
              <a:spAutoFit/>
            </a:bodyPr>
            <a:lstStyle/>
            <a:p>
              <a:pPr>
                <a:spcBef>
                  <a:spcPct val="50000"/>
                </a:spcBef>
              </a:pPr>
              <a:r>
                <a:rPr kumimoji="1" lang="en-US" altLang="zh-CN">
                  <a:solidFill>
                    <a:srgbClr val="3333FF"/>
                  </a:solidFill>
                  <a:latin typeface="Consolas" pitchFamily="49" charset="0"/>
                  <a:ea typeface="宋体" pitchFamily="2" charset="-122"/>
                  <a:cs typeface="Consolas" pitchFamily="49" charset="0"/>
                </a:rPr>
                <a:t>…</a:t>
              </a:r>
            </a:p>
          </p:txBody>
        </p:sp>
        <p:sp>
          <p:nvSpPr>
            <p:cNvPr id="9" name="Line 20"/>
            <p:cNvSpPr>
              <a:spLocks noChangeShapeType="1"/>
            </p:cNvSpPr>
            <p:nvPr/>
          </p:nvSpPr>
          <p:spPr bwMode="auto">
            <a:xfrm>
              <a:off x="25812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0" name="Line 21"/>
            <p:cNvSpPr>
              <a:spLocks noChangeShapeType="1"/>
            </p:cNvSpPr>
            <p:nvPr/>
          </p:nvSpPr>
          <p:spPr bwMode="auto">
            <a:xfrm>
              <a:off x="45116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1" name="Line 22"/>
            <p:cNvSpPr>
              <a:spLocks noChangeShapeType="1"/>
            </p:cNvSpPr>
            <p:nvPr/>
          </p:nvSpPr>
          <p:spPr bwMode="auto">
            <a:xfrm>
              <a:off x="5591198" y="15573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2" name="Rectangle 24"/>
            <p:cNvSpPr>
              <a:spLocks noChangeArrowheads="1"/>
            </p:cNvSpPr>
            <p:nvPr/>
          </p:nvSpPr>
          <p:spPr bwMode="auto">
            <a:xfrm>
              <a:off x="6167460"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3" name="Rectangle 25"/>
            <p:cNvSpPr>
              <a:spLocks noChangeArrowheads="1"/>
            </p:cNvSpPr>
            <p:nvPr/>
          </p:nvSpPr>
          <p:spPr bwMode="auto">
            <a:xfrm>
              <a:off x="3178198"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4" name="Rectangle 27"/>
            <p:cNvSpPr>
              <a:spLocks noChangeArrowheads="1"/>
            </p:cNvSpPr>
            <p:nvPr/>
          </p:nvSpPr>
          <p:spPr bwMode="auto">
            <a:xfrm>
              <a:off x="1200173" y="1400164"/>
              <a:ext cx="539750" cy="4318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baseline="-25000">
                <a:solidFill>
                  <a:srgbClr val="3333FF"/>
                </a:solidFill>
                <a:latin typeface="Consolas" pitchFamily="49" charset="0"/>
                <a:cs typeface="Consolas" pitchFamily="49" charset="0"/>
              </a:endParaRPr>
            </a:p>
          </p:txBody>
        </p:sp>
        <p:sp>
          <p:nvSpPr>
            <p:cNvPr id="15" name="Line 29"/>
            <p:cNvSpPr>
              <a:spLocks noChangeShapeType="1"/>
            </p:cNvSpPr>
            <p:nvPr/>
          </p:nvSpPr>
          <p:spPr bwMode="auto">
            <a:xfrm flipH="1">
              <a:off x="2782910" y="1689089"/>
              <a:ext cx="5762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6" name="Line 30"/>
            <p:cNvSpPr>
              <a:spLocks noChangeShapeType="1"/>
            </p:cNvSpPr>
            <p:nvPr/>
          </p:nvSpPr>
          <p:spPr bwMode="auto">
            <a:xfrm flipH="1">
              <a:off x="4799035" y="1714489"/>
              <a:ext cx="360363"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7" name="Line 31"/>
            <p:cNvSpPr>
              <a:spLocks noChangeShapeType="1"/>
            </p:cNvSpPr>
            <p:nvPr/>
          </p:nvSpPr>
          <p:spPr bwMode="auto">
            <a:xfrm flipH="1">
              <a:off x="5807098" y="1697026"/>
              <a:ext cx="576262" cy="0"/>
            </a:xfrm>
            <a:prstGeom prst="line">
              <a:avLst/>
            </a:prstGeom>
            <a:noFill/>
            <a:ln w="38100">
              <a:solidFill>
                <a:schemeClr val="tx1"/>
              </a:solidFill>
              <a:miter lim="800000"/>
              <a:headEnd/>
              <a:tailEnd type="triangle" w="med" len="med"/>
            </a:ln>
            <a:effectLst/>
          </p:spPr>
          <p:txBody>
            <a:bodyPr wrap="none"/>
            <a:lstStyle/>
            <a:p>
              <a:endParaRPr lang="zh-CN" altLang="en-US">
                <a:latin typeface="Consolas" pitchFamily="49" charset="0"/>
                <a:cs typeface="Consolas" pitchFamily="49" charset="0"/>
              </a:endParaRPr>
            </a:p>
          </p:txBody>
        </p:sp>
        <p:sp>
          <p:nvSpPr>
            <p:cNvPr id="18" name="弧形 17"/>
            <p:cNvSpPr/>
            <p:nvPr/>
          </p:nvSpPr>
          <p:spPr>
            <a:xfrm>
              <a:off x="357158" y="928670"/>
              <a:ext cx="1000132" cy="1000132"/>
            </a:xfrm>
            <a:prstGeom prst="arc">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0" name="TextBox 19"/>
            <p:cNvSpPr txBox="1"/>
            <p:nvPr/>
          </p:nvSpPr>
          <p:spPr>
            <a:xfrm>
              <a:off x="571472" y="895633"/>
              <a:ext cx="428628" cy="461665"/>
            </a:xfrm>
            <a:prstGeom prst="rect">
              <a:avLst/>
            </a:prstGeom>
            <a:noFill/>
          </p:spPr>
          <p:txBody>
            <a:bodyPr wrap="square" rtlCol="0">
              <a:spAutoFit/>
            </a:bodyPr>
            <a:lstStyle/>
            <a:p>
              <a:r>
                <a:rPr lang="en-US" altLang="zh-CN" i="1">
                  <a:latin typeface="Consolas" pitchFamily="49" charset="0"/>
                  <a:cs typeface="Consolas" pitchFamily="49" charset="0"/>
                </a:rPr>
                <a:t>L</a:t>
              </a:r>
              <a:endParaRPr lang="zh-CN" altLang="en-US" i="1">
                <a:latin typeface="Consolas" pitchFamily="49" charset="0"/>
                <a:cs typeface="Consolas" pitchFamily="49" charset="0"/>
              </a:endParaRPr>
            </a:p>
          </p:txBody>
        </p:sp>
        <p:sp>
          <p:nvSpPr>
            <p:cNvPr id="21" name="任意多边形 20"/>
            <p:cNvSpPr/>
            <p:nvPr/>
          </p:nvSpPr>
          <p:spPr>
            <a:xfrm>
              <a:off x="1506039" y="1049597"/>
              <a:ext cx="6227971" cy="522015"/>
            </a:xfrm>
            <a:custGeom>
              <a:avLst/>
              <a:gdLst>
                <a:gd name="connsiteX0" fmla="*/ 40217 w 7495117"/>
                <a:gd name="connsiteY0" fmla="*/ 510117 h 510117"/>
                <a:gd name="connsiteX1" fmla="*/ 472017 w 7495117"/>
                <a:gd name="connsiteY1" fmla="*/ 103717 h 510117"/>
                <a:gd name="connsiteX2" fmla="*/ 2872317 w 7495117"/>
                <a:gd name="connsiteY2" fmla="*/ 52917 h 510117"/>
                <a:gd name="connsiteX3" fmla="*/ 6707717 w 7495117"/>
                <a:gd name="connsiteY3" fmla="*/ 40217 h 510117"/>
                <a:gd name="connsiteX4" fmla="*/ 7495117 w 7495117"/>
                <a:gd name="connsiteY4" fmla="*/ 294217 h 510117"/>
                <a:gd name="connsiteX0" fmla="*/ 40217 w 7228145"/>
                <a:gd name="connsiteY0" fmla="*/ 569644 h 710910"/>
                <a:gd name="connsiteX1" fmla="*/ 472017 w 7228145"/>
                <a:gd name="connsiteY1" fmla="*/ 163244 h 710910"/>
                <a:gd name="connsiteX2" fmla="*/ 2872317 w 7228145"/>
                <a:gd name="connsiteY2" fmla="*/ 112444 h 710910"/>
                <a:gd name="connsiteX3" fmla="*/ 6707717 w 7228145"/>
                <a:gd name="connsiteY3" fmla="*/ 99744 h 710910"/>
                <a:gd name="connsiteX4" fmla="*/ 5994887 w 7228145"/>
                <a:gd name="connsiteY4" fmla="*/ 710910 h 710910"/>
                <a:gd name="connsiteX0" fmla="*/ 40217 w 6227981"/>
                <a:gd name="connsiteY0" fmla="*/ 569644 h 710910"/>
                <a:gd name="connsiteX1" fmla="*/ 472017 w 6227981"/>
                <a:gd name="connsiteY1" fmla="*/ 163244 h 710910"/>
                <a:gd name="connsiteX2" fmla="*/ 2872317 w 6227981"/>
                <a:gd name="connsiteY2" fmla="*/ 112444 h 710910"/>
                <a:gd name="connsiteX3" fmla="*/ 5707553 w 6227981"/>
                <a:gd name="connsiteY3" fmla="*/ 99744 h 710910"/>
                <a:gd name="connsiteX4" fmla="*/ 5994887 w 6227981"/>
                <a:gd name="connsiteY4" fmla="*/ 710910 h 710910"/>
                <a:gd name="connsiteX0" fmla="*/ 40217 w 6168444"/>
                <a:gd name="connsiteY0" fmla="*/ 522015 h 522015"/>
                <a:gd name="connsiteX1" fmla="*/ 472017 w 6168444"/>
                <a:gd name="connsiteY1" fmla="*/ 115615 h 522015"/>
                <a:gd name="connsiteX2" fmla="*/ 2872317 w 6168444"/>
                <a:gd name="connsiteY2" fmla="*/ 64815 h 522015"/>
                <a:gd name="connsiteX3" fmla="*/ 5707553 w 6168444"/>
                <a:gd name="connsiteY3" fmla="*/ 52115 h 522015"/>
                <a:gd name="connsiteX4" fmla="*/ 5637665 w 6168444"/>
                <a:gd name="connsiteY4" fmla="*/ 377505 h 522015"/>
                <a:gd name="connsiteX0" fmla="*/ 40217 w 6227971"/>
                <a:gd name="connsiteY0" fmla="*/ 522015 h 522015"/>
                <a:gd name="connsiteX1" fmla="*/ 472017 w 6227971"/>
                <a:gd name="connsiteY1" fmla="*/ 115615 h 522015"/>
                <a:gd name="connsiteX2" fmla="*/ 2872317 w 6227971"/>
                <a:gd name="connsiteY2" fmla="*/ 64815 h 522015"/>
                <a:gd name="connsiteX3" fmla="*/ 5707553 w 6227971"/>
                <a:gd name="connsiteY3" fmla="*/ 52115 h 522015"/>
                <a:gd name="connsiteX4" fmla="*/ 5994823 w 6227971"/>
                <a:gd name="connsiteY4" fmla="*/ 377505 h 52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7971" h="522015">
                  <a:moveTo>
                    <a:pt x="40217" y="522015"/>
                  </a:moveTo>
                  <a:cubicBezTo>
                    <a:pt x="20108" y="356915"/>
                    <a:pt x="0" y="191815"/>
                    <a:pt x="472017" y="115615"/>
                  </a:cubicBezTo>
                  <a:cubicBezTo>
                    <a:pt x="944034" y="39415"/>
                    <a:pt x="2872317" y="64815"/>
                    <a:pt x="2872317" y="64815"/>
                  </a:cubicBezTo>
                  <a:cubicBezTo>
                    <a:pt x="3911600" y="54232"/>
                    <a:pt x="5187135" y="0"/>
                    <a:pt x="5707553" y="52115"/>
                  </a:cubicBezTo>
                  <a:cubicBezTo>
                    <a:pt x="6227971" y="104230"/>
                    <a:pt x="5986356" y="270613"/>
                    <a:pt x="5994823" y="377505"/>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2" name="任意多边形 21"/>
            <p:cNvSpPr/>
            <p:nvPr/>
          </p:nvSpPr>
          <p:spPr>
            <a:xfrm>
              <a:off x="1833538" y="1650988"/>
              <a:ext cx="6226468" cy="543983"/>
            </a:xfrm>
            <a:custGeom>
              <a:avLst/>
              <a:gdLst>
                <a:gd name="connsiteX0" fmla="*/ 7556500 w 8310033"/>
                <a:gd name="connsiteY0" fmla="*/ 0 h 543983"/>
                <a:gd name="connsiteX1" fmla="*/ 7251700 w 8310033"/>
                <a:gd name="connsiteY1" fmla="*/ 406400 h 543983"/>
                <a:gd name="connsiteX2" fmla="*/ 1206500 w 8310033"/>
                <a:gd name="connsiteY2" fmla="*/ 508000 h 543983"/>
                <a:gd name="connsiteX3" fmla="*/ 12700 w 8310033"/>
                <a:gd name="connsiteY3" fmla="*/ 190500 h 543983"/>
                <a:gd name="connsiteX0" fmla="*/ 7550150 w 8053656"/>
                <a:gd name="connsiteY0" fmla="*/ 0 h 543983"/>
                <a:gd name="connsiteX1" fmla="*/ 7245350 w 8053656"/>
                <a:gd name="connsiteY1" fmla="*/ 406400 h 543983"/>
                <a:gd name="connsiteX2" fmla="*/ 2700316 w 8053656"/>
                <a:gd name="connsiteY2" fmla="*/ 508000 h 543983"/>
                <a:gd name="connsiteX3" fmla="*/ 6350 w 8053656"/>
                <a:gd name="connsiteY3" fmla="*/ 190500 h 543983"/>
                <a:gd name="connsiteX0" fmla="*/ 5722962 w 6226468"/>
                <a:gd name="connsiteY0" fmla="*/ 0 h 543983"/>
                <a:gd name="connsiteX1" fmla="*/ 5418162 w 6226468"/>
                <a:gd name="connsiteY1" fmla="*/ 406400 h 543983"/>
                <a:gd name="connsiteX2" fmla="*/ 873128 w 6226468"/>
                <a:gd name="connsiteY2" fmla="*/ 508000 h 543983"/>
                <a:gd name="connsiteX3" fmla="*/ 179394 w 6226468"/>
                <a:gd name="connsiteY3" fmla="*/ 190500 h 543983"/>
              </a:gdLst>
              <a:ahLst/>
              <a:cxnLst>
                <a:cxn ang="0">
                  <a:pos x="connsiteX0" y="connsiteY0"/>
                </a:cxn>
                <a:cxn ang="0">
                  <a:pos x="connsiteX1" y="connsiteY1"/>
                </a:cxn>
                <a:cxn ang="0">
                  <a:pos x="connsiteX2" y="connsiteY2"/>
                </a:cxn>
                <a:cxn ang="0">
                  <a:pos x="connsiteX3" y="connsiteY3"/>
                </a:cxn>
              </a:cxnLst>
              <a:rect l="l" t="t" r="r" b="b"/>
              <a:pathLst>
                <a:path w="6226468" h="543983">
                  <a:moveTo>
                    <a:pt x="5722962" y="0"/>
                  </a:moveTo>
                  <a:cubicBezTo>
                    <a:pt x="6099728" y="160866"/>
                    <a:pt x="6226468" y="321733"/>
                    <a:pt x="5418162" y="406400"/>
                  </a:cubicBezTo>
                  <a:cubicBezTo>
                    <a:pt x="4609856" y="491067"/>
                    <a:pt x="1746256" y="543983"/>
                    <a:pt x="873128" y="508000"/>
                  </a:cubicBezTo>
                  <a:cubicBezTo>
                    <a:pt x="0" y="472017"/>
                    <a:pt x="173044" y="331258"/>
                    <a:pt x="179394" y="190500"/>
                  </a:cubicBezTo>
                </a:path>
              </a:pathLst>
            </a:cu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3" name="TextBox 22"/>
          <p:cNvSpPr txBox="1"/>
          <p:nvPr/>
        </p:nvSpPr>
        <p:spPr>
          <a:xfrm>
            <a:off x="1428728" y="214290"/>
            <a:ext cx="6357982" cy="430887"/>
          </a:xfrm>
          <a:prstGeom prst="rect">
            <a:avLst/>
          </a:prstGeom>
          <a:noFill/>
        </p:spPr>
        <p:txBody>
          <a:bodyPr wrap="square" rtlCol="0">
            <a:spAutoFit/>
          </a:bodyPr>
          <a:lstStyle/>
          <a:p>
            <a:r>
              <a:rPr lang="zh-CN" altLang="en-US" sz="2200">
                <a:latin typeface="Consolas" pitchFamily="49" charset="0"/>
                <a:ea typeface="楷体" pitchFamily="49" charset="-122"/>
                <a:cs typeface="Consolas" pitchFamily="49" charset="0"/>
              </a:rPr>
              <a:t>只有首结点指针没有尾结点指针的循环双链表</a:t>
            </a:r>
            <a:endParaRPr lang="zh-CN" altLang="en-US" sz="2200">
              <a:latin typeface="Consolas" pitchFamily="49" charset="0"/>
              <a:cs typeface="Consolas" pitchFamily="49" charset="0"/>
            </a:endParaRPr>
          </a:p>
        </p:txBody>
      </p:sp>
      <p:sp>
        <p:nvSpPr>
          <p:cNvPr id="24" name="TextBox 23"/>
          <p:cNvSpPr txBox="1"/>
          <p:nvPr/>
        </p:nvSpPr>
        <p:spPr>
          <a:xfrm>
            <a:off x="714348" y="2714620"/>
            <a:ext cx="4357718" cy="1885003"/>
          </a:xfrm>
          <a:prstGeom prst="rect">
            <a:avLst/>
          </a:prstGeom>
          <a:noFill/>
        </p:spPr>
        <p:txBody>
          <a:bodyPr wrap="square" rtlCol="0">
            <a:spAutoFit/>
          </a:bodyPr>
          <a:lstStyle/>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删除第一个元素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删除尾元素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在第一个元素前面插入新元素</a:t>
            </a:r>
            <a:endParaRPr lang="en-US" altLang="zh-CN" sz="2000">
              <a:latin typeface="Consolas" pitchFamily="49" charset="0"/>
              <a:ea typeface="楷体" pitchFamily="49" charset="-122"/>
              <a:cs typeface="Consolas" pitchFamily="49" charset="0"/>
            </a:endParaRPr>
          </a:p>
          <a:p>
            <a:pPr marL="457200" indent="-457200" algn="l">
              <a:lnSpc>
                <a:spcPct val="150000"/>
              </a:lnSpc>
              <a:buBlip>
                <a:blip r:embed="rId2"/>
              </a:buBlip>
            </a:pPr>
            <a:r>
              <a:rPr lang="zh-CN" altLang="en-US" sz="2000">
                <a:latin typeface="Consolas" pitchFamily="49" charset="0"/>
                <a:ea typeface="楷体" pitchFamily="49" charset="-122"/>
                <a:cs typeface="Consolas" pitchFamily="49" charset="0"/>
              </a:rPr>
              <a:t>在尾元素的后面插入新元素</a:t>
            </a:r>
            <a:endParaRPr lang="zh-CN" altLang="en-US" sz="2000">
              <a:latin typeface="Consolas" pitchFamily="49" charset="0"/>
              <a:cs typeface="Consolas" pitchFamily="49" charset="0"/>
            </a:endParaRPr>
          </a:p>
        </p:txBody>
      </p:sp>
      <p:sp>
        <p:nvSpPr>
          <p:cNvPr id="25" name="右箭头 24"/>
          <p:cNvSpPr/>
          <p:nvPr/>
        </p:nvSpPr>
        <p:spPr>
          <a:xfrm>
            <a:off x="5357818" y="3643314"/>
            <a:ext cx="642942" cy="285752"/>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26" name="TextBox 25"/>
          <p:cNvSpPr txBox="1"/>
          <p:nvPr/>
        </p:nvSpPr>
        <p:spPr>
          <a:xfrm>
            <a:off x="6215074" y="3429000"/>
            <a:ext cx="2000264" cy="769441"/>
          </a:xfrm>
          <a:prstGeom prst="rect">
            <a:avLst/>
          </a:prstGeom>
          <a:noFill/>
        </p:spPr>
        <p:txBody>
          <a:bodyPr wrap="square" rtlCol="0">
            <a:spAutoFit/>
          </a:bodyPr>
          <a:lstStyle/>
          <a:p>
            <a:r>
              <a:rPr lang="zh-CN" altLang="en-US" sz="2200">
                <a:latin typeface="Consolas" pitchFamily="49" charset="0"/>
                <a:ea typeface="楷体" pitchFamily="49" charset="-122"/>
                <a:cs typeface="Consolas" pitchFamily="49" charset="0"/>
              </a:rPr>
              <a:t>时间复杂度均为</a:t>
            </a:r>
            <a:r>
              <a:rPr lang="en-US" altLang="zh-CN" sz="2200">
                <a:latin typeface="Consolas" pitchFamily="49" charset="0"/>
                <a:ea typeface="楷体" pitchFamily="49" charset="-122"/>
                <a:cs typeface="Consolas" pitchFamily="49" charset="0"/>
              </a:rPr>
              <a:t>O(1)</a:t>
            </a:r>
            <a:endParaRPr lang="zh-CN" altLang="en-US" sz="2200">
              <a:latin typeface="Consolas" pitchFamily="49" charset="0"/>
              <a:ea typeface="楷体" pitchFamily="49" charset="-122"/>
              <a:cs typeface="Consolas" pitchFamily="49" charset="0"/>
            </a:endParaRPr>
          </a:p>
        </p:txBody>
      </p:sp>
      <p:sp>
        <p:nvSpPr>
          <p:cNvPr id="27" name="TextBox 26"/>
          <p:cNvSpPr txBox="1"/>
          <p:nvPr/>
        </p:nvSpPr>
        <p:spPr>
          <a:xfrm>
            <a:off x="928662" y="5143512"/>
            <a:ext cx="1571636" cy="430887"/>
          </a:xfrm>
          <a:prstGeom prst="rect">
            <a:avLst/>
          </a:prstGeom>
          <a:noFill/>
        </p:spPr>
        <p:txBody>
          <a:bodyPr wrap="square" rtlCol="0">
            <a:spAutoFit/>
          </a:bodyPr>
          <a:lstStyle/>
          <a:p>
            <a:pPr algn="l"/>
            <a:r>
              <a:rPr lang="zh-CN" altLang="en-US" sz="2200">
                <a:latin typeface="Consolas" pitchFamily="49" charset="0"/>
                <a:ea typeface="楷体" pitchFamily="49" charset="-122"/>
                <a:cs typeface="Consolas" pitchFamily="49" charset="0"/>
              </a:rPr>
              <a:t>选择</a:t>
            </a:r>
            <a:r>
              <a:rPr lang="en-US" altLang="zh-CN" sz="2200">
                <a:latin typeface="Consolas" pitchFamily="49" charset="0"/>
                <a:ea typeface="楷体" pitchFamily="49" charset="-122"/>
                <a:cs typeface="Consolas" pitchFamily="49" charset="0"/>
              </a:rPr>
              <a:t>C</a:t>
            </a:r>
            <a:endParaRPr lang="zh-CN" altLang="en-US" sz="2200">
              <a:latin typeface="Consolas" pitchFamily="49" charset="0"/>
              <a:ea typeface="楷体" pitchFamily="49" charset="-122"/>
              <a:cs typeface="Consolas" pitchFamily="49" charset="0"/>
            </a:endParaRPr>
          </a:p>
        </p:txBody>
      </p:sp>
      <p:sp>
        <p:nvSpPr>
          <p:cNvPr id="29" name="灯片编号占位符 28"/>
          <p:cNvSpPr>
            <a:spLocks noGrp="1"/>
          </p:cNvSpPr>
          <p:nvPr>
            <p:ph type="sldNum" sz="quarter" idx="12"/>
          </p:nvPr>
        </p:nvSpPr>
        <p:spPr/>
        <p:txBody>
          <a:bodyPr/>
          <a:lstStyle/>
          <a:p>
            <a:fld id="{BD3F3EC2-762F-4585-9ABE-3D0BD98F40C0}" type="slidenum">
              <a:rPr lang="en-US" altLang="zh-CN" smtClean="0">
                <a:latin typeface="Consolas" pitchFamily="49" charset="0"/>
                <a:cs typeface="Consolas" pitchFamily="49" charset="0"/>
              </a:rPr>
              <a:pPr/>
              <a:t>48</a:t>
            </a:fld>
            <a:r>
              <a:rPr lang="en-US" altLang="zh-CN">
                <a:latin typeface="Consolas" pitchFamily="49" charset="0"/>
                <a:cs typeface="Consolas" pitchFamily="49" charset="0"/>
              </a:rPr>
              <a:t>/14</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2784" y="1175754"/>
            <a:ext cx="8215370" cy="2009653"/>
          </a:xfrm>
          <a:prstGeom prst="rect">
            <a:avLst/>
          </a:prstGeom>
          <a:gradFill flip="none"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2700000" scaled="1"/>
            <a:tileRect/>
          </a:gradFill>
        </p:spPr>
        <p:style>
          <a:lnRef idx="1">
            <a:schemeClr val="accent6"/>
          </a:lnRef>
          <a:fillRef idx="2">
            <a:schemeClr val="accent6"/>
          </a:fillRef>
          <a:effectRef idx="1">
            <a:schemeClr val="accent6"/>
          </a:effectRef>
          <a:fontRef idx="minor">
            <a:schemeClr val="dk1"/>
          </a:fontRef>
        </p:style>
        <p:txBody>
          <a:bodyPr wrap="square" rtlCol="0">
            <a:spAutoFit/>
          </a:bodyPr>
          <a:lstStyle/>
          <a:p>
            <a:pPr algn="l">
              <a:lnSpc>
                <a:spcPct val="150000"/>
              </a:lnSpc>
            </a:pPr>
            <a:r>
              <a:rPr lang="zh-CN" altLang="en-US" dirty="0">
                <a:solidFill>
                  <a:srgbClr val="FF0000"/>
                </a:solidFill>
                <a:latin typeface="黑体" pitchFamily="49" charset="-122"/>
                <a:ea typeface="黑体" pitchFamily="49" charset="-122"/>
              </a:rPr>
              <a:t>思考题</a:t>
            </a:r>
            <a:endParaRPr lang="en-US" altLang="zh-CN" dirty="0">
              <a:solidFill>
                <a:srgbClr val="FF0000"/>
              </a:solidFill>
              <a:latin typeface="黑体" pitchFamily="49" charset="-122"/>
              <a:ea typeface="黑体" pitchFamily="49" charset="-122"/>
            </a:endParaRPr>
          </a:p>
          <a:p>
            <a:pPr algn="l">
              <a:lnSpc>
                <a:spcPct val="150000"/>
              </a:lnSpc>
            </a:pPr>
            <a:r>
              <a:rPr kumimoji="1" lang="zh-CN" altLang="en-US" dirty="0">
                <a:ea typeface="楷体" pitchFamily="49" charset="-122"/>
                <a:cs typeface="Times New Roman" pitchFamily="18" charset="0"/>
              </a:rPr>
              <a:t>        </a:t>
            </a:r>
            <a:r>
              <a:rPr kumimoji="1" lang="zh-CN" altLang="en-US" sz="2200" dirty="0">
                <a:solidFill>
                  <a:srgbClr val="0000FF"/>
                </a:solidFill>
                <a:ea typeface="楷体" pitchFamily="49" charset="-122"/>
                <a:cs typeface="Times New Roman" pitchFamily="18" charset="0"/>
              </a:rPr>
              <a:t>循环链表的作用？在什么情况下使用循环链表？</a:t>
            </a:r>
            <a:endParaRPr kumimoji="1" lang="en-US" altLang="zh-CN" sz="2200" dirty="0">
              <a:solidFill>
                <a:srgbClr val="0000FF"/>
              </a:solidFill>
              <a:ea typeface="楷体" pitchFamily="49" charset="-122"/>
              <a:cs typeface="Times New Roman" pitchFamily="18" charset="0"/>
            </a:endParaRPr>
          </a:p>
          <a:p>
            <a:pPr algn="l">
              <a:lnSpc>
                <a:spcPct val="150000"/>
              </a:lnSpc>
            </a:pPr>
            <a:endParaRPr lang="zh-CN" altLang="en-US" sz="2200" dirty="0">
              <a:solidFill>
                <a:srgbClr val="0000FF"/>
              </a:solidFill>
            </a:endParaRPr>
          </a:p>
        </p:txBody>
      </p:sp>
      <p:sp>
        <p:nvSpPr>
          <p:cNvPr id="4" name="灯片编号占位符 3"/>
          <p:cNvSpPr>
            <a:spLocks noGrp="1"/>
          </p:cNvSpPr>
          <p:nvPr>
            <p:ph type="sldNum" sz="quarter" idx="12"/>
          </p:nvPr>
        </p:nvSpPr>
        <p:spPr/>
        <p:txBody>
          <a:bodyPr/>
          <a:lstStyle/>
          <a:p>
            <a:fld id="{BD3F3EC2-762F-4585-9ABE-3D0BD98F40C0}" type="slidenum">
              <a:rPr lang="en-US" altLang="zh-CN" smtClean="0"/>
              <a:pPr/>
              <a:t>49</a:t>
            </a:fld>
            <a:r>
              <a:rPr lang="en-US" altLang="zh-CN"/>
              <a:t>/14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1428728" y="571480"/>
            <a:ext cx="5429288" cy="1402019"/>
            <a:chOff x="857224" y="3643314"/>
            <a:chExt cx="5429288" cy="1402019"/>
          </a:xfrm>
        </p:grpSpPr>
        <p:sp>
          <p:nvSpPr>
            <p:cNvPr id="4" name="TextBox 3"/>
            <p:cNvSpPr txBox="1"/>
            <p:nvPr/>
          </p:nvSpPr>
          <p:spPr>
            <a:xfrm>
              <a:off x="1357290" y="3643314"/>
              <a:ext cx="3929090"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a:solidFill>
                    <a:srgbClr val="0000FF"/>
                  </a:solidFill>
                  <a:latin typeface="Consolas" pitchFamily="49" charset="0"/>
                  <a:ea typeface="楷体" pitchFamily="49" charset="-122"/>
                  <a:cs typeface="Consolas" pitchFamily="49" charset="0"/>
                </a:rPr>
                <a:t>L=(</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微软雅黑" pitchFamily="34" charset="-122"/>
                <a:cs typeface="Consolas" pitchFamily="49" charset="0"/>
              </a:endParaRPr>
            </a:p>
          </p:txBody>
        </p:sp>
        <p:sp>
          <p:nvSpPr>
            <p:cNvPr id="5" name="TextBox 4"/>
            <p:cNvSpPr txBox="1"/>
            <p:nvPr/>
          </p:nvSpPr>
          <p:spPr>
            <a:xfrm>
              <a:off x="857224" y="4643446"/>
              <a:ext cx="5429288"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a:solidFill>
                    <a:srgbClr val="0000FF"/>
                  </a:solidFill>
                  <a:latin typeface="Consolas" pitchFamily="49" charset="0"/>
                  <a:ea typeface="楷体" pitchFamily="49" charset="-122"/>
                  <a:cs typeface="Consolas" pitchFamily="49" charset="0"/>
                </a:rPr>
                <a:t>A=(</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0</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a</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en-US" altLang="zh-CN" sz="1800">
                  <a:solidFill>
                    <a:srgbClr val="0000FF"/>
                  </a:solidFill>
                  <a:latin typeface="Consolas" pitchFamily="49" charset="0"/>
                  <a:ea typeface="楷体" pitchFamily="49" charset="-122"/>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  </a:t>
              </a:r>
              <a:r>
                <a:rPr kumimoji="1" lang="en-US" altLang="zh-CN" sz="1800">
                  <a:solidFill>
                    <a:srgbClr val="0000FF"/>
                  </a:solidFill>
                  <a:latin typeface="Consolas" pitchFamily="49" charset="0"/>
                  <a:ea typeface="楷体" pitchFamily="49" charset="-122"/>
                  <a:cs typeface="Consolas" pitchFamily="49" charset="0"/>
                </a:rPr>
                <a:t>B=(</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-1</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kumimoji="1" lang="en-US" altLang="zh-CN" sz="1800" i="1" baseline="-25000">
                  <a:solidFill>
                    <a:srgbClr val="0000FF"/>
                  </a:solidFill>
                  <a:latin typeface="Consolas" pitchFamily="49" charset="0"/>
                  <a:ea typeface="楷体" pitchFamily="49" charset="-122"/>
                  <a:cs typeface="Consolas" pitchFamily="49" charset="0"/>
                </a:rPr>
                <a:t>n</a:t>
              </a:r>
              <a:r>
                <a:rPr kumimoji="1" lang="en-US" altLang="zh-CN" sz="1800" baseline="-25000">
                  <a:solidFill>
                    <a:srgbClr val="0000FF"/>
                  </a:solidFill>
                  <a:latin typeface="Consolas" pitchFamily="49" charset="0"/>
                  <a:ea typeface="楷体" pitchFamily="49" charset="-122"/>
                  <a:cs typeface="Consolas" pitchFamily="49" charset="0"/>
                </a:rPr>
                <a:t>-2</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a:solidFill>
                    <a:srgbClr val="0000FF"/>
                  </a:solidFill>
                  <a:latin typeface="+mn-ea"/>
                  <a:cs typeface="Consolas" pitchFamily="49" charset="0"/>
                </a:rPr>
                <a:t>…</a:t>
              </a:r>
              <a:r>
                <a:rPr kumimoji="1" lang="zh-CN" altLang="en-US" sz="1800">
                  <a:solidFill>
                    <a:srgbClr val="0000FF"/>
                  </a:solidFill>
                  <a:latin typeface="Consolas" pitchFamily="49" charset="0"/>
                  <a:ea typeface="楷体" pitchFamily="49" charset="-122"/>
                  <a:cs typeface="Consolas" pitchFamily="49" charset="0"/>
                </a:rPr>
                <a:t>，</a:t>
              </a:r>
              <a:r>
                <a:rPr kumimoji="1" lang="en-US" altLang="zh-CN" sz="1800" i="1">
                  <a:solidFill>
                    <a:srgbClr val="0000FF"/>
                  </a:solidFill>
                  <a:latin typeface="Consolas" pitchFamily="49" charset="0"/>
                  <a:ea typeface="楷体" pitchFamily="49" charset="-122"/>
                  <a:cs typeface="Consolas" pitchFamily="49" charset="0"/>
                </a:rPr>
                <a:t>b</a:t>
              </a:r>
              <a:r>
                <a:rPr lang="en-US" altLang="zh-CN" sz="1800" baseline="-25000">
                  <a:solidFill>
                    <a:srgbClr val="0000FF"/>
                  </a:solidFill>
                  <a:latin typeface="Consolas" pitchFamily="49" charset="0"/>
                  <a:ea typeface="楷体" pitchFamily="49" charset="-122"/>
                  <a:cs typeface="Consolas" pitchFamily="49" charset="0"/>
                </a:rPr>
                <a:t>0</a:t>
              </a:r>
              <a:r>
                <a:rPr kumimoji="1"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微软雅黑" pitchFamily="34" charset="-122"/>
                <a:cs typeface="Consolas" pitchFamily="49" charset="0"/>
              </a:endParaRPr>
            </a:p>
          </p:txBody>
        </p:sp>
        <p:sp>
          <p:nvSpPr>
            <p:cNvPr id="7" name="下箭头 6"/>
            <p:cNvSpPr/>
            <p:nvPr/>
          </p:nvSpPr>
          <p:spPr bwMode="auto">
            <a:xfrm>
              <a:off x="3370080" y="4122046"/>
              <a:ext cx="201788"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sp>
        <p:nvSpPr>
          <p:cNvPr id="8" name="左弧形箭头 7"/>
          <p:cNvSpPr/>
          <p:nvPr/>
        </p:nvSpPr>
        <p:spPr bwMode="auto">
          <a:xfrm>
            <a:off x="1571604" y="2357430"/>
            <a:ext cx="428628" cy="1143008"/>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33CC"/>
              </a:solidFill>
              <a:effectLst/>
              <a:latin typeface="Times New Roman" pitchFamily="18" charset="0"/>
              <a:ea typeface="楷体_GB2312" pitchFamily="49" charset="-122"/>
            </a:endParaRPr>
          </a:p>
        </p:txBody>
      </p:sp>
      <p:grpSp>
        <p:nvGrpSpPr>
          <p:cNvPr id="3" name="组合 37"/>
          <p:cNvGrpSpPr/>
          <p:nvPr/>
        </p:nvGrpSpPr>
        <p:grpSpPr>
          <a:xfrm>
            <a:off x="1071538" y="2928934"/>
            <a:ext cx="5570538" cy="2584450"/>
            <a:chOff x="1071538" y="2928934"/>
            <a:chExt cx="5570538" cy="2584450"/>
          </a:xfrm>
        </p:grpSpPr>
        <p:sp>
          <p:nvSpPr>
            <p:cNvPr id="10" name="任意多边形 9"/>
            <p:cNvSpPr/>
            <p:nvPr/>
          </p:nvSpPr>
          <p:spPr bwMode="auto">
            <a:xfrm>
              <a:off x="2567836" y="3820438"/>
              <a:ext cx="484340" cy="789140"/>
            </a:xfrm>
            <a:custGeom>
              <a:avLst/>
              <a:gdLst>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Lst>
              <a:ahLst/>
              <a:cxnLst>
                <a:cxn ang="0">
                  <a:pos x="connsiteX0" y="connsiteY0"/>
                </a:cxn>
                <a:cxn ang="0">
                  <a:pos x="connsiteX1" y="connsiteY1"/>
                </a:cxn>
                <a:cxn ang="0">
                  <a:pos x="connsiteX2" y="connsiteY2"/>
                </a:cxn>
                <a:cxn ang="0">
                  <a:pos x="connsiteX3" y="connsiteY3"/>
                </a:cxn>
              </a:cxnLst>
              <a:rect l="l" t="t" r="r" b="b"/>
              <a:pathLst>
                <a:path w="484340" h="789140">
                  <a:moveTo>
                    <a:pt x="438411" y="0"/>
                  </a:moveTo>
                  <a:cubicBezTo>
                    <a:pt x="461375" y="160750"/>
                    <a:pt x="484340" y="321501"/>
                    <a:pt x="450937" y="438411"/>
                  </a:cubicBezTo>
                  <a:cubicBezTo>
                    <a:pt x="417534" y="555321"/>
                    <a:pt x="313150" y="643003"/>
                    <a:pt x="237994" y="701458"/>
                  </a:cubicBezTo>
                  <a:cubicBezTo>
                    <a:pt x="162838" y="759913"/>
                    <a:pt x="81419" y="774526"/>
                    <a:pt x="0" y="789140"/>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sp>
          <p:nvSpPr>
            <p:cNvPr id="11" name="Text Box 30"/>
            <p:cNvSpPr txBox="1">
              <a:spLocks noChangeArrowheads="1"/>
            </p:cNvSpPr>
            <p:nvPr/>
          </p:nvSpPr>
          <p:spPr bwMode="auto">
            <a:xfrm>
              <a:off x="1643042" y="4043762"/>
              <a:ext cx="1500198" cy="3139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00FF"/>
                  </a:solidFill>
                  <a:latin typeface="仿宋" pitchFamily="49" charset="-122"/>
                  <a:ea typeface="仿宋" pitchFamily="49" charset="-122"/>
                </a:rPr>
                <a:t>尾插法建表</a:t>
              </a:r>
            </a:p>
          </p:txBody>
        </p:sp>
        <p:sp>
          <p:nvSpPr>
            <p:cNvPr id="12" name="Rectangle 4"/>
            <p:cNvSpPr>
              <a:spLocks noChangeArrowheads="1"/>
            </p:cNvSpPr>
            <p:nvPr/>
          </p:nvSpPr>
          <p:spPr bwMode="auto">
            <a:xfrm>
              <a:off x="1862113" y="451167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3" name="Rectangle 5"/>
            <p:cNvSpPr>
              <a:spLocks noChangeArrowheads="1"/>
            </p:cNvSpPr>
            <p:nvPr/>
          </p:nvSpPr>
          <p:spPr bwMode="auto">
            <a:xfrm>
              <a:off x="2222476" y="451167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4" name="Line 6"/>
            <p:cNvSpPr>
              <a:spLocks noChangeShapeType="1"/>
            </p:cNvSpPr>
            <p:nvPr/>
          </p:nvSpPr>
          <p:spPr bwMode="auto">
            <a:xfrm>
              <a:off x="1514451" y="469105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15" name="Text Box 7"/>
            <p:cNvSpPr txBox="1">
              <a:spLocks noChangeArrowheads="1"/>
            </p:cNvSpPr>
            <p:nvPr/>
          </p:nvSpPr>
          <p:spPr bwMode="auto">
            <a:xfrm>
              <a:off x="1071538" y="451167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6" name="Rectangle 8"/>
            <p:cNvSpPr>
              <a:spLocks noChangeArrowheads="1"/>
            </p:cNvSpPr>
            <p:nvPr/>
          </p:nvSpPr>
          <p:spPr bwMode="auto">
            <a:xfrm>
              <a:off x="243996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7" name="Rectangle 9"/>
            <p:cNvSpPr>
              <a:spLocks noChangeArrowheads="1"/>
            </p:cNvSpPr>
            <p:nvPr/>
          </p:nvSpPr>
          <p:spPr bwMode="auto">
            <a:xfrm>
              <a:off x="2800326"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8" name="Rectangle 11"/>
            <p:cNvSpPr>
              <a:spLocks noChangeArrowheads="1"/>
            </p:cNvSpPr>
            <p:nvPr/>
          </p:nvSpPr>
          <p:spPr bwMode="auto">
            <a:xfrm>
              <a:off x="3508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9" name="Rectangle 12"/>
            <p:cNvSpPr>
              <a:spLocks noChangeArrowheads="1"/>
            </p:cNvSpPr>
            <p:nvPr/>
          </p:nvSpPr>
          <p:spPr bwMode="auto">
            <a:xfrm>
              <a:off x="3868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0" name="Line 13"/>
            <p:cNvSpPr>
              <a:spLocks noChangeShapeType="1"/>
            </p:cNvSpPr>
            <p:nvPr/>
          </p:nvSpPr>
          <p:spPr bwMode="auto">
            <a:xfrm>
              <a:off x="3062994" y="36401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Rectangle 14"/>
            <p:cNvSpPr>
              <a:spLocks noChangeArrowheads="1"/>
            </p:cNvSpPr>
            <p:nvPr/>
          </p:nvSpPr>
          <p:spPr bwMode="auto">
            <a:xfrm>
              <a:off x="5921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2" name="Rectangle 15"/>
            <p:cNvSpPr>
              <a:spLocks noChangeArrowheads="1"/>
            </p:cNvSpPr>
            <p:nvPr/>
          </p:nvSpPr>
          <p:spPr bwMode="auto">
            <a:xfrm>
              <a:off x="6281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23" name="Freeform 16"/>
            <p:cNvSpPr>
              <a:spLocks/>
            </p:cNvSpPr>
            <p:nvPr/>
          </p:nvSpPr>
          <p:spPr bwMode="auto">
            <a:xfrm>
              <a:off x="5409110" y="3636959"/>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Text Box 19"/>
            <p:cNvSpPr txBox="1">
              <a:spLocks noChangeArrowheads="1"/>
            </p:cNvSpPr>
            <p:nvPr/>
          </p:nvSpPr>
          <p:spPr bwMode="auto">
            <a:xfrm>
              <a:off x="2354249" y="2928934"/>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rgbClr val="0000FF"/>
                  </a:solidFill>
                  <a:latin typeface="Consolas" pitchFamily="49" charset="0"/>
                  <a:ea typeface="宋体" pitchFamily="2" charset="-122"/>
                  <a:cs typeface="Consolas" pitchFamily="49" charset="0"/>
                </a:rPr>
                <a:t>p</a:t>
              </a:r>
            </a:p>
          </p:txBody>
        </p:sp>
        <p:sp>
          <p:nvSpPr>
            <p:cNvPr id="25" name="Freeform 20"/>
            <p:cNvSpPr>
              <a:spLocks/>
            </p:cNvSpPr>
            <p:nvPr/>
          </p:nvSpPr>
          <p:spPr bwMode="auto">
            <a:xfrm>
              <a:off x="3978251" y="3636959"/>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Text Box 21"/>
            <p:cNvSpPr txBox="1">
              <a:spLocks noChangeArrowheads="1"/>
            </p:cNvSpPr>
            <p:nvPr/>
          </p:nvSpPr>
          <p:spPr bwMode="auto">
            <a:xfrm>
              <a:off x="4643439" y="3469830"/>
              <a:ext cx="571504" cy="387798"/>
            </a:xfrm>
            <a:prstGeom prst="rect">
              <a:avLst/>
            </a:prstGeom>
            <a:noFill/>
            <a:ln w="9525">
              <a:noFill/>
              <a:miter lim="800000"/>
              <a:headEnd/>
              <a:tailEnd/>
            </a:ln>
            <a:effectLst/>
          </p:spPr>
          <p:txBody>
            <a:bodyPr wrap="square">
              <a:spAutoFit/>
            </a:bodyPr>
            <a:lstStyle/>
            <a:p>
              <a:pPr algn="l">
                <a:spcBef>
                  <a:spcPts val="0"/>
                </a:spcBef>
              </a:pPr>
              <a:r>
                <a:rPr lang="en-US" altLang="zh-CN" b="0">
                  <a:solidFill>
                    <a:srgbClr val="0000FF"/>
                  </a:solidFill>
                  <a:latin typeface="+mn-ea"/>
                  <a:ea typeface="+mn-ea"/>
                </a:rPr>
                <a:t>…</a:t>
              </a:r>
            </a:p>
          </p:txBody>
        </p:sp>
        <p:sp>
          <p:nvSpPr>
            <p:cNvPr id="27" name="Rectangle 23"/>
            <p:cNvSpPr>
              <a:spLocks noChangeArrowheads="1"/>
            </p:cNvSpPr>
            <p:nvPr/>
          </p:nvSpPr>
          <p:spPr bwMode="auto">
            <a:xfrm>
              <a:off x="1862113" y="515302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8" name="Rectangle 24"/>
            <p:cNvSpPr>
              <a:spLocks noChangeArrowheads="1"/>
            </p:cNvSpPr>
            <p:nvPr/>
          </p:nvSpPr>
          <p:spPr bwMode="auto">
            <a:xfrm>
              <a:off x="2222476" y="515302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9" name="Line 25"/>
            <p:cNvSpPr>
              <a:spLocks noChangeShapeType="1"/>
            </p:cNvSpPr>
            <p:nvPr/>
          </p:nvSpPr>
          <p:spPr bwMode="auto">
            <a:xfrm>
              <a:off x="1514451" y="533240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30" name="Text Box 26"/>
            <p:cNvSpPr txBox="1">
              <a:spLocks noChangeArrowheads="1"/>
            </p:cNvSpPr>
            <p:nvPr/>
          </p:nvSpPr>
          <p:spPr bwMode="auto">
            <a:xfrm>
              <a:off x="1071538" y="515302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a:solidFill>
                    <a:srgbClr val="0000FF"/>
                  </a:solidFill>
                  <a:latin typeface="Consolas" pitchFamily="49" charset="0"/>
                  <a:ea typeface="宋体" pitchFamily="2" charset="-122"/>
                  <a:cs typeface="Consolas" pitchFamily="49" charset="0"/>
                </a:rPr>
                <a:t>B</a:t>
              </a:r>
              <a:endParaRPr lang="en-US" altLang="zh-CN" sz="1800" baseline="-25000">
                <a:solidFill>
                  <a:srgbClr val="0000FF"/>
                </a:solidFill>
                <a:latin typeface="Consolas" pitchFamily="49" charset="0"/>
                <a:ea typeface="宋体" pitchFamily="2" charset="-122"/>
                <a:cs typeface="Consolas" pitchFamily="49" charset="0"/>
              </a:endParaRPr>
            </a:p>
          </p:txBody>
        </p:sp>
        <p:sp>
          <p:nvSpPr>
            <p:cNvPr id="31" name="Text Box 29"/>
            <p:cNvSpPr txBox="1">
              <a:spLocks noChangeArrowheads="1"/>
            </p:cNvSpPr>
            <p:nvPr/>
          </p:nvSpPr>
          <p:spPr bwMode="auto">
            <a:xfrm>
              <a:off x="3616328" y="4584697"/>
              <a:ext cx="1384300" cy="3139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00FF"/>
                  </a:solidFill>
                  <a:latin typeface="仿宋" pitchFamily="49" charset="-122"/>
                  <a:ea typeface="仿宋" pitchFamily="49" charset="-122"/>
                </a:rPr>
                <a:t>头插法建表</a:t>
              </a:r>
            </a:p>
          </p:txBody>
        </p:sp>
        <p:sp>
          <p:nvSpPr>
            <p:cNvPr id="32" name="Line 31"/>
            <p:cNvSpPr>
              <a:spLocks noChangeShapeType="1"/>
            </p:cNvSpPr>
            <p:nvPr/>
          </p:nvSpPr>
          <p:spPr bwMode="auto">
            <a:xfrm>
              <a:off x="2609826" y="3073397"/>
              <a:ext cx="0" cy="358775"/>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3" name="任意多边形 32"/>
            <p:cNvSpPr/>
            <p:nvPr/>
          </p:nvSpPr>
          <p:spPr bwMode="auto">
            <a:xfrm>
              <a:off x="2580362" y="3845490"/>
              <a:ext cx="1217112" cy="1490598"/>
            </a:xfrm>
            <a:custGeom>
              <a:avLst/>
              <a:gdLst>
                <a:gd name="connsiteX0" fmla="*/ 1189972 w 1217112"/>
                <a:gd name="connsiteY0" fmla="*/ 0 h 1490598"/>
                <a:gd name="connsiteX1" fmla="*/ 1164920 w 1217112"/>
                <a:gd name="connsiteY1" fmla="*/ 513568 h 1490598"/>
                <a:gd name="connsiteX2" fmla="*/ 876822 w 1217112"/>
                <a:gd name="connsiteY2" fmla="*/ 1052187 h 1490598"/>
                <a:gd name="connsiteX3" fmla="*/ 0 w 1217112"/>
                <a:gd name="connsiteY3" fmla="*/ 1490598 h 1490598"/>
              </a:gdLst>
              <a:ahLst/>
              <a:cxnLst>
                <a:cxn ang="0">
                  <a:pos x="connsiteX0" y="connsiteY0"/>
                </a:cxn>
                <a:cxn ang="0">
                  <a:pos x="connsiteX1" y="connsiteY1"/>
                </a:cxn>
                <a:cxn ang="0">
                  <a:pos x="connsiteX2" y="connsiteY2"/>
                </a:cxn>
                <a:cxn ang="0">
                  <a:pos x="connsiteX3" y="connsiteY3"/>
                </a:cxn>
              </a:cxnLst>
              <a:rect l="l" t="t" r="r" b="b"/>
              <a:pathLst>
                <a:path w="1217112" h="1490598">
                  <a:moveTo>
                    <a:pt x="1189972" y="0"/>
                  </a:moveTo>
                  <a:cubicBezTo>
                    <a:pt x="1203542" y="169102"/>
                    <a:pt x="1217112" y="338204"/>
                    <a:pt x="1164920" y="513568"/>
                  </a:cubicBezTo>
                  <a:cubicBezTo>
                    <a:pt x="1112728" y="688932"/>
                    <a:pt x="1070975" y="889349"/>
                    <a:pt x="876822" y="1052187"/>
                  </a:cubicBezTo>
                  <a:cubicBezTo>
                    <a:pt x="682669" y="1215025"/>
                    <a:pt x="341334" y="1352811"/>
                    <a:pt x="0" y="1490598"/>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grpSp>
      <p:sp>
        <p:nvSpPr>
          <p:cNvPr id="34" name="TextBox 33"/>
          <p:cNvSpPr txBox="1"/>
          <p:nvPr/>
        </p:nvSpPr>
        <p:spPr>
          <a:xfrm>
            <a:off x="214282" y="285728"/>
            <a:ext cx="1214446" cy="400110"/>
          </a:xfrm>
          <a:prstGeom prst="rect">
            <a:avLst/>
          </a:prstGeom>
          <a:ln>
            <a:solidFill>
              <a:schemeClr val="accent5">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buBlip>
                <a:blip r:embed="rId3"/>
              </a:buBlip>
            </a:pP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sym typeface="Wingdings"/>
              </a:rPr>
              <a:t>  </a:t>
            </a: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Consolas" pitchFamily="49" charset="0"/>
                <a:sym typeface="Wingdings"/>
              </a:rPr>
              <a:t>思路</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Times New Roman" pitchFamily="18" charset="0"/>
            </a:endParaRP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pPr/>
              <a:t>5</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2000232" y="428604"/>
            <a:ext cx="4857784"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顺序表和链表的比较</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428596" y="157161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基于空间的考虑</a:t>
            </a: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nvGrpSpPr>
          <p:cNvPr id="15" name="组合 14"/>
          <p:cNvGrpSpPr/>
          <p:nvPr/>
        </p:nvGrpSpPr>
        <p:grpSpPr>
          <a:xfrm>
            <a:off x="2000232" y="2479108"/>
            <a:ext cx="4740198" cy="929796"/>
            <a:chOff x="2000232" y="2479108"/>
            <a:chExt cx="4740198" cy="929796"/>
          </a:xfrm>
        </p:grpSpPr>
        <p:sp>
          <p:nvSpPr>
            <p:cNvPr id="10" name="TextBox 9"/>
            <p:cNvSpPr txBox="1"/>
            <p:nvPr/>
          </p:nvSpPr>
          <p:spPr>
            <a:xfrm>
              <a:off x="2000232" y="2786058"/>
              <a:ext cx="1357322" cy="313932"/>
            </a:xfrm>
            <a:prstGeom prst="rect">
              <a:avLst/>
            </a:prstGeom>
            <a:noFill/>
          </p:spPr>
          <p:txBody>
            <a:bodyPr wrap="square" rtlCol="0">
              <a:spAutoFit/>
            </a:bodyPr>
            <a:lstStyle/>
            <a:p>
              <a:pPr algn="l"/>
              <a:r>
                <a:rPr lang="zh-CN" altLang="en-US" sz="1800">
                  <a:solidFill>
                    <a:srgbClr val="0000FF"/>
                  </a:solidFill>
                  <a:latin typeface="仿宋" pitchFamily="49" charset="-122"/>
                  <a:ea typeface="仿宋" pitchFamily="49" charset="-122"/>
                </a:rPr>
                <a:t>存储密度 </a:t>
              </a:r>
              <a:r>
                <a:rPr lang="en-US" altLang="zh-CN" sz="1800">
                  <a:solidFill>
                    <a:srgbClr val="0000FF"/>
                  </a:solidFill>
                  <a:latin typeface="仿宋" pitchFamily="49" charset="-122"/>
                  <a:ea typeface="仿宋" pitchFamily="49" charset="-122"/>
                </a:rPr>
                <a:t>=</a:t>
              </a:r>
              <a:endParaRPr lang="zh-CN" altLang="en-US" sz="1800">
                <a:solidFill>
                  <a:srgbClr val="0000FF"/>
                </a:solidFill>
                <a:latin typeface="仿宋" pitchFamily="49" charset="-122"/>
                <a:ea typeface="仿宋" pitchFamily="49" charset="-122"/>
              </a:endParaRPr>
            </a:p>
          </p:txBody>
        </p:sp>
        <p:sp>
          <p:nvSpPr>
            <p:cNvPr id="11" name="TextBox 10"/>
            <p:cNvSpPr txBox="1"/>
            <p:nvPr/>
          </p:nvSpPr>
          <p:spPr>
            <a:xfrm>
              <a:off x="3500430" y="2479108"/>
              <a:ext cx="3214710" cy="369332"/>
            </a:xfrm>
            <a:prstGeom prst="rect">
              <a:avLst/>
            </a:prstGeom>
            <a:noFill/>
          </p:spPr>
          <p:txBody>
            <a:bodyPr wrap="square" rtlCol="0">
              <a:spAutoFit/>
            </a:bodyPr>
            <a:lstStyle/>
            <a:p>
              <a:pPr algn="l">
                <a:lnSpc>
                  <a:spcPct val="100000"/>
                </a:lnSpc>
              </a:pPr>
              <a:r>
                <a:rPr lang="zh-CN" altLang="en-US" sz="1800" dirty="0">
                  <a:solidFill>
                    <a:srgbClr val="0000FF"/>
                  </a:solidFill>
                  <a:latin typeface="仿宋" pitchFamily="49" charset="-122"/>
                  <a:ea typeface="仿宋" pitchFamily="49" charset="-122"/>
                </a:rPr>
                <a:t>结点中数据本身占用的存储量</a:t>
              </a:r>
            </a:p>
          </p:txBody>
        </p:sp>
        <p:sp>
          <p:nvSpPr>
            <p:cNvPr id="12" name="TextBox 11"/>
            <p:cNvSpPr txBox="1"/>
            <p:nvPr/>
          </p:nvSpPr>
          <p:spPr>
            <a:xfrm>
              <a:off x="3857620" y="3039572"/>
              <a:ext cx="2500330" cy="369332"/>
            </a:xfrm>
            <a:prstGeom prst="rect">
              <a:avLst/>
            </a:prstGeom>
            <a:noFill/>
          </p:spPr>
          <p:txBody>
            <a:bodyPr wrap="square" rtlCol="0">
              <a:spAutoFit/>
            </a:bodyPr>
            <a:lstStyle/>
            <a:p>
              <a:pPr algn="l">
                <a:lnSpc>
                  <a:spcPct val="100000"/>
                </a:lnSpc>
              </a:pPr>
              <a:r>
                <a:rPr lang="zh-CN" altLang="en-US" sz="1800">
                  <a:solidFill>
                    <a:srgbClr val="0000FF"/>
                  </a:solidFill>
                  <a:latin typeface="仿宋" pitchFamily="49" charset="-122"/>
                  <a:ea typeface="仿宋" pitchFamily="49" charset="-122"/>
                </a:rPr>
                <a:t>整个结点占用的存储量</a:t>
              </a:r>
            </a:p>
          </p:txBody>
        </p:sp>
        <p:cxnSp>
          <p:nvCxnSpPr>
            <p:cNvPr id="14" name="直接连接符 13"/>
            <p:cNvCxnSpPr/>
            <p:nvPr/>
          </p:nvCxnSpPr>
          <p:spPr>
            <a:xfrm>
              <a:off x="3500430" y="2950132"/>
              <a:ext cx="3240000"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1857356" y="3929066"/>
            <a:ext cx="5929354" cy="338554"/>
          </a:xfrm>
          <a:prstGeom prst="rect">
            <a:avLst/>
          </a:prstGeom>
          <a:noFill/>
        </p:spPr>
        <p:txBody>
          <a:bodyPr wrap="square" rtlCol="0">
            <a:spAutoFit/>
          </a:bodyPr>
          <a:lstStyle/>
          <a:p>
            <a:pPr algn="l"/>
            <a:r>
              <a:rPr lang="zh-CN" altLang="zh-CN" sz="2000" dirty="0">
                <a:solidFill>
                  <a:srgbClr val="0000FF"/>
                </a:solidFill>
                <a:latin typeface="Consolas" pitchFamily="49" charset="0"/>
                <a:ea typeface="华文中宋" pitchFamily="2" charset="-122"/>
                <a:cs typeface="Consolas" pitchFamily="49" charset="0"/>
              </a:rPr>
              <a:t>一般地，存储密度越大，存储空间的利用率就越高。</a:t>
            </a:r>
            <a:endParaRPr lang="zh-CN" altLang="en-US" sz="2000" dirty="0">
              <a:solidFill>
                <a:srgbClr val="0000FF"/>
              </a:solidFill>
              <a:latin typeface="Consolas" pitchFamily="49" charset="0"/>
              <a:ea typeface="华文中宋" pitchFamily="2" charset="-122"/>
              <a:cs typeface="Consolas"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50</a:t>
            </a:fld>
            <a:r>
              <a:rPr lang="en-US" altLang="zh-CN"/>
              <a:t>/65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785794"/>
            <a:ext cx="7858180" cy="45200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顺序表的存储密度为</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，而链表的存储密度小于</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。仅从存储密度看，顺序表的存储空间利用率高。</a:t>
            </a: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顺序表需要预先分配</a:t>
            </a:r>
            <a:r>
              <a:rPr lang="zh-CN" altLang="en-US" sz="2000">
                <a:solidFill>
                  <a:srgbClr val="0000FF"/>
                </a:solidFill>
                <a:latin typeface="Consolas" pitchFamily="49" charset="0"/>
                <a:ea typeface="仿宋" pitchFamily="49" charset="-122"/>
                <a:cs typeface="Consolas" pitchFamily="49" charset="0"/>
              </a:rPr>
              <a:t>初始</a:t>
            </a:r>
            <a:r>
              <a:rPr lang="zh-CN" altLang="zh-CN" sz="2000">
                <a:solidFill>
                  <a:srgbClr val="0000FF"/>
                </a:solidFill>
                <a:latin typeface="Consolas" pitchFamily="49" charset="0"/>
                <a:ea typeface="仿宋" pitchFamily="49" charset="-122"/>
                <a:cs typeface="Consolas" pitchFamily="49" charset="0"/>
              </a:rPr>
              <a:t>空间，所</a:t>
            </a:r>
            <a:r>
              <a:rPr lang="zh-CN" altLang="en-US" sz="2000">
                <a:solidFill>
                  <a:srgbClr val="0000FF"/>
                </a:solidFill>
                <a:latin typeface="Consolas" pitchFamily="49" charset="0"/>
                <a:ea typeface="仿宋" pitchFamily="49" charset="-122"/>
                <a:cs typeface="Consolas" pitchFamily="49" charset="0"/>
              </a:rPr>
              <a:t>有</a:t>
            </a:r>
            <a:r>
              <a:rPr lang="zh-CN" altLang="zh-CN" sz="2000">
                <a:solidFill>
                  <a:srgbClr val="0000FF"/>
                </a:solidFill>
                <a:latin typeface="Consolas" pitchFamily="49" charset="0"/>
                <a:ea typeface="仿宋" pitchFamily="49" charset="-122"/>
                <a:cs typeface="Consolas" pitchFamily="49" charset="0"/>
              </a:rPr>
              <a:t>数据占用一整片地址连续的内存空间，如果分配的空间过小，易出现上溢出，需要扩展空间导致大量元素移动而降低效率；如果分配的空间过大，会导致空间空闲而浪费。而链表的存储空间是动态分配的，只要内存有空闲，就不会出现上溢出。</a:t>
            </a:r>
          </a:p>
          <a:p>
            <a:pPr marL="342900" indent="-342900" algn="l">
              <a:lnSpc>
                <a:spcPts val="2800"/>
              </a:lnSpc>
              <a:spcBef>
                <a:spcPts val="1200"/>
              </a:spcBef>
              <a:buBlip>
                <a:blip r:embed="rId2"/>
              </a:buBlip>
            </a:pPr>
            <a:r>
              <a:rPr lang="zh-CN" altLang="en-US" sz="2000">
                <a:solidFill>
                  <a:srgbClr val="FF0000"/>
                </a:solidFill>
                <a:latin typeface="微软雅黑" pitchFamily="34" charset="-122"/>
                <a:ea typeface="微软雅黑" pitchFamily="34" charset="-122"/>
                <a:cs typeface="Consolas" pitchFamily="49" charset="0"/>
              </a:rPr>
              <a:t>结论：</a:t>
            </a:r>
            <a:r>
              <a:rPr lang="zh-CN" altLang="zh-CN" sz="2000">
                <a:solidFill>
                  <a:srgbClr val="0000FF"/>
                </a:solidFill>
                <a:latin typeface="Consolas" pitchFamily="49" charset="0"/>
                <a:ea typeface="仿宋" pitchFamily="49" charset="-122"/>
                <a:cs typeface="Consolas" pitchFamily="49" charset="0"/>
              </a:rPr>
              <a:t>当线性表的长度变化不大，易于事先确定的情况下，为了节省存储空间，宜采用顺序表作为存储结构。当线性表的长度变化较大，难以估计其存储大小时，为了节省存储空间，宜采用链表作为存储结构。</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51</a:t>
            </a:fld>
            <a:r>
              <a:rPr lang="en-US" altLang="zh-CN"/>
              <a:t>/65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基于</a:t>
            </a:r>
            <a:r>
              <a:rPr lang="zh-CN" altLang="en-US" sz="2200">
                <a:latin typeface="Consolas" pitchFamily="49" charset="0"/>
                <a:ea typeface="微软雅黑" pitchFamily="34" charset="-122"/>
                <a:cs typeface="Consolas" pitchFamily="49" charset="0"/>
              </a:rPr>
              <a:t>时间</a:t>
            </a:r>
            <a:r>
              <a:rPr lang="zh-CN" altLang="zh-CN" sz="2200">
                <a:latin typeface="Consolas" pitchFamily="49" charset="0"/>
                <a:ea typeface="微软雅黑" pitchFamily="34" charset="-122"/>
                <a:cs typeface="Consolas" pitchFamily="49" charset="0"/>
              </a:rPr>
              <a:t>的考虑</a:t>
            </a:r>
          </a:p>
        </p:txBody>
      </p:sp>
      <p:sp>
        <p:nvSpPr>
          <p:cNvPr id="5" name="TextBox 4"/>
          <p:cNvSpPr txBox="1"/>
          <p:nvPr/>
        </p:nvSpPr>
        <p:spPr>
          <a:xfrm>
            <a:off x="785786" y="1357298"/>
            <a:ext cx="7572428" cy="38302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顺序表具有随机存取特性，给定序号查找对应的元素值的时间为</a:t>
            </a:r>
            <a:r>
              <a:rPr lang="en-US" altLang="zh-CN" sz="2000">
                <a:solidFill>
                  <a:srgbClr val="0000FF"/>
                </a:solidFill>
                <a:latin typeface="Consolas" pitchFamily="49" charset="0"/>
                <a:ea typeface="仿宋" pitchFamily="49" charset="-122"/>
                <a:cs typeface="Consolas" pitchFamily="49" charset="0"/>
              </a:rPr>
              <a:t>O(1)</a:t>
            </a:r>
            <a:r>
              <a:rPr lang="zh-CN" altLang="zh-CN" sz="2000">
                <a:solidFill>
                  <a:srgbClr val="0000FF"/>
                </a:solidFill>
                <a:latin typeface="Consolas" pitchFamily="49" charset="0"/>
                <a:ea typeface="仿宋" pitchFamily="49" charset="-122"/>
                <a:cs typeface="Consolas" pitchFamily="49" charset="0"/>
              </a:rPr>
              <a:t>，而链表不具有随机存取特性，只能顺序访问，给定序号查找对应的元素值的时间为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在顺序表中插入和删除操作时，通常需要平均移动半个表的元素。而在链表中插入和删除操作仅仅需要修改相关结点的指针成员，不必移动结点。</a:t>
            </a:r>
          </a:p>
          <a:p>
            <a:pPr marL="342900" indent="-342900" algn="l">
              <a:lnSpc>
                <a:spcPts val="2800"/>
              </a:lnSpc>
              <a:spcBef>
                <a:spcPts val="1200"/>
              </a:spcBef>
              <a:buBlip>
                <a:blip r:embed="rId2"/>
              </a:buBlip>
            </a:pPr>
            <a:r>
              <a:rPr lang="zh-CN" altLang="en-US" sz="2000">
                <a:solidFill>
                  <a:srgbClr val="FF0000"/>
                </a:solidFill>
                <a:latin typeface="微软雅黑" pitchFamily="34" charset="-122"/>
                <a:ea typeface="微软雅黑" pitchFamily="34" charset="-122"/>
                <a:cs typeface="Consolas" pitchFamily="49" charset="0"/>
              </a:rPr>
              <a:t>结论：</a:t>
            </a:r>
            <a:r>
              <a:rPr lang="zh-CN" altLang="zh-CN" sz="2000">
                <a:solidFill>
                  <a:srgbClr val="0000FF"/>
                </a:solidFill>
                <a:latin typeface="Consolas" pitchFamily="49" charset="0"/>
                <a:ea typeface="仿宋" pitchFamily="49" charset="-122"/>
                <a:cs typeface="Consolas" pitchFamily="49" charset="0"/>
              </a:rPr>
              <a:t>若线性表的运算主要是查找，很少做插入和删除操作，宜采用顺序表作为存储结构。若频繁地做插入和删除操作，宜采用链表作为存储结构。</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52</a:t>
            </a:fld>
            <a:r>
              <a:rPr lang="en-US" altLang="zh-CN"/>
              <a:t>/65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1500166" y="428604"/>
            <a:ext cx="6072230" cy="545516"/>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2.5 </a:t>
            </a:r>
            <a:r>
              <a:rPr lang="zh-CN" altLang="zh-CN" sz="2600">
                <a:solidFill>
                  <a:srgbClr val="FF0000"/>
                </a:solidFill>
                <a:latin typeface="Consolas" pitchFamily="49" charset="0"/>
                <a:ea typeface="微软雅黑" pitchFamily="34" charset="-122"/>
                <a:cs typeface="Consolas" pitchFamily="49" charset="0"/>
              </a:rPr>
              <a:t>线性表的应用—两个多项式相加</a:t>
            </a:r>
            <a:endParaRPr lang="zh-CN" altLang="en-US" sz="2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428736"/>
            <a:ext cx="292895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2.5.1 </a:t>
            </a:r>
            <a:r>
              <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问题描述</a:t>
            </a:r>
          </a:p>
        </p:txBody>
      </p:sp>
      <p:pic>
        <p:nvPicPr>
          <p:cNvPr id="2457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14533" y="2419343"/>
            <a:ext cx="3537882" cy="357190"/>
          </a:xfrm>
          <a:prstGeom prst="rect">
            <a:avLst/>
          </a:prstGeom>
          <a:noFill/>
        </p:spPr>
      </p:pic>
      <p:sp>
        <p:nvSpPr>
          <p:cNvPr id="14" name="TextBox 13"/>
          <p:cNvSpPr txBox="1"/>
          <p:nvPr/>
        </p:nvSpPr>
        <p:spPr>
          <a:xfrm>
            <a:off x="857224" y="2428868"/>
            <a:ext cx="1214446"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仿宋" pitchFamily="49" charset="-122"/>
                <a:cs typeface="Consolas" pitchFamily="49" charset="0"/>
              </a:rPr>
              <a:t>多项式</a:t>
            </a:r>
          </a:p>
        </p:txBody>
      </p:sp>
      <p:sp>
        <p:nvSpPr>
          <p:cNvPr id="15" name="TextBox 14"/>
          <p:cNvSpPr txBox="1"/>
          <p:nvPr/>
        </p:nvSpPr>
        <p:spPr>
          <a:xfrm>
            <a:off x="2071670" y="3357562"/>
            <a:ext cx="3357586" cy="400110"/>
          </a:xfrm>
          <a:prstGeom prst="rect">
            <a:avLst/>
          </a:prstGeom>
          <a:noFill/>
        </p:spPr>
        <p:txBody>
          <a:bodyPr wrap="square" rtlCol="0">
            <a:spAutoFit/>
          </a:bodyPr>
          <a:lstStyle/>
          <a:p>
            <a:pPr algn="l">
              <a:lnSpc>
                <a:spcPct val="100000"/>
              </a:lnSpc>
            </a:pPr>
            <a:r>
              <a:rPr lang="zh-CN" altLang="zh-CN" sz="2000">
                <a:solidFill>
                  <a:srgbClr val="0000FF"/>
                </a:solidFill>
                <a:latin typeface="仿宋" pitchFamily="49" charset="-122"/>
                <a:ea typeface="仿宋" pitchFamily="49" charset="-122"/>
              </a:rPr>
              <a:t>求两个多项式相加的程序</a:t>
            </a:r>
          </a:p>
        </p:txBody>
      </p:sp>
      <p:sp>
        <p:nvSpPr>
          <p:cNvPr id="16" name="下箭头 15"/>
          <p:cNvSpPr/>
          <p:nvPr/>
        </p:nvSpPr>
        <p:spPr>
          <a:xfrm>
            <a:off x="3286116" y="292893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20"/>
          <p:cNvGrpSpPr/>
          <p:nvPr/>
        </p:nvGrpSpPr>
        <p:grpSpPr>
          <a:xfrm>
            <a:off x="785786" y="4059800"/>
            <a:ext cx="7858180" cy="1543118"/>
            <a:chOff x="928662" y="4000504"/>
            <a:chExt cx="7858180" cy="1543118"/>
          </a:xfrm>
        </p:grpSpPr>
        <p:sp>
          <p:nvSpPr>
            <p:cNvPr id="17" name="TextBox 16"/>
            <p:cNvSpPr txBox="1"/>
            <p:nvPr/>
          </p:nvSpPr>
          <p:spPr>
            <a:xfrm>
              <a:off x="928662" y="4000504"/>
              <a:ext cx="785818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例如，</a:t>
              </a:r>
              <a:r>
                <a:rPr lang="en-US" altLang="zh-CN" sz="2000" i="1">
                  <a:solidFill>
                    <a:srgbClr val="0000FF"/>
                  </a:solidFill>
                  <a:latin typeface="Consolas" pitchFamily="49" charset="0"/>
                  <a:ea typeface="仿宋" pitchFamily="49" charset="-122"/>
                  <a:cs typeface="Consolas" pitchFamily="49" charset="0"/>
                </a:rPr>
                <a:t>p</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3</a:t>
              </a:r>
              <a:r>
                <a:rPr lang="en-US" altLang="zh-CN" sz="2000">
                  <a:solidFill>
                    <a:srgbClr val="0000FF"/>
                  </a:solidFill>
                  <a:latin typeface="Consolas" pitchFamily="49" charset="0"/>
                  <a:ea typeface="仿宋" pitchFamily="49" charset="-122"/>
                  <a:cs typeface="Consolas" pitchFamily="49" charset="0"/>
                </a:rPr>
                <a:t>+3.2</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5</a:t>
              </a:r>
              <a:r>
                <a:rPr lang="en-US" altLang="zh-CN" sz="2000">
                  <a:solidFill>
                    <a:srgbClr val="0000FF"/>
                  </a:solidFill>
                  <a:latin typeface="Consolas" pitchFamily="49" charset="0"/>
                  <a:ea typeface="仿宋" pitchFamily="49" charset="-122"/>
                  <a:cs typeface="Consolas" pitchFamily="49" charset="0"/>
                </a:rPr>
                <a:t>-6</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q</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)=6</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+1.8</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5</a:t>
              </a:r>
              <a:r>
                <a:rPr lang="en-US" altLang="zh-CN" sz="2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3</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-2.5</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4</a:t>
              </a:r>
              <a:r>
                <a:rPr lang="en-US" altLang="zh-CN" sz="2000">
                  <a:solidFill>
                    <a:srgbClr val="0000FF"/>
                  </a:solidFill>
                  <a:latin typeface="Consolas" pitchFamily="49" charset="0"/>
                  <a:ea typeface="仿宋" pitchFamily="49" charset="-122"/>
                  <a:cs typeface="Consolas" pitchFamily="49" charset="0"/>
                </a:rPr>
                <a:t>-5</a:t>
              </a:r>
              <a:endParaRPr lang="zh-CN" altLang="en-US" sz="2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428860" y="5143512"/>
              <a:ext cx="3500462" cy="400110"/>
            </a:xfrm>
            <a:prstGeom prst="rect">
              <a:avLst/>
            </a:prstGeom>
            <a:noFill/>
          </p:spPr>
          <p:txBody>
            <a:bodyPr wrap="square" rtlCol="0">
              <a:spAutoFit/>
            </a:bodyPr>
            <a:lstStyle/>
            <a:p>
              <a:pPr algn="l">
                <a:lnSpc>
                  <a:spcPct val="100000"/>
                </a:lnSpc>
              </a:pPr>
              <a:r>
                <a:rPr lang="en-US" altLang="zh-CN" sz="2000" i="1">
                  <a:solidFill>
                    <a:srgbClr val="0000FF"/>
                  </a:solidFill>
                  <a:latin typeface="Consolas" pitchFamily="49" charset="0"/>
                  <a:ea typeface="仿宋" pitchFamily="49" charset="-122"/>
                  <a:cs typeface="Consolas" pitchFamily="49" charset="0"/>
                </a:rPr>
                <a:t>r</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a:solidFill>
                    <a:srgbClr val="0000FF"/>
                  </a:solidFill>
                  <a:latin typeface="Consolas" pitchFamily="49" charset="0"/>
                  <a:ea typeface="仿宋" pitchFamily="49" charset="-122"/>
                  <a:cs typeface="Consolas" pitchFamily="49" charset="0"/>
                </a:rPr>
                <a:t>)=5</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5</a:t>
              </a:r>
              <a:r>
                <a:rPr lang="en-US" altLang="zh-CN" sz="2000">
                  <a:solidFill>
                    <a:srgbClr val="0000FF"/>
                  </a:solidFill>
                  <a:latin typeface="Consolas" pitchFamily="49" charset="0"/>
                  <a:ea typeface="仿宋" pitchFamily="49" charset="-122"/>
                  <a:cs typeface="Consolas" pitchFamily="49" charset="0"/>
                </a:rPr>
                <a:t>-2.5</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4</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x</a:t>
              </a:r>
              <a:r>
                <a:rPr lang="en-US" altLang="zh-CN" sz="2000" baseline="30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+5</a:t>
              </a:r>
              <a:endParaRPr lang="zh-CN" altLang="en-US" sz="2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657594" y="4572008"/>
              <a:ext cx="2000264" cy="338554"/>
            </a:xfrm>
            <a:prstGeom prst="rect">
              <a:avLst/>
            </a:prstGeom>
            <a:noFill/>
          </p:spPr>
          <p:txBody>
            <a:bodyPr wrap="square" rtlCol="0">
              <a:spAutoFit/>
            </a:bodyPr>
            <a:lstStyle/>
            <a:p>
              <a:pPr algn="l"/>
              <a:r>
                <a:rPr lang="en-US" altLang="zh-CN" sz="2000" i="1">
                  <a:solidFill>
                    <a:srgbClr val="C00000"/>
                  </a:solidFill>
                  <a:latin typeface="Consolas" pitchFamily="49" charset="0"/>
                  <a:ea typeface="仿宋" pitchFamily="49" charset="-122"/>
                  <a:cs typeface="Consolas" pitchFamily="49" charset="0"/>
                </a:rPr>
                <a:t>r</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x</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p</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x</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q</a:t>
              </a:r>
              <a:r>
                <a:rPr lang="en-US" altLang="zh-CN" sz="2000">
                  <a:solidFill>
                    <a:srgbClr val="C00000"/>
                  </a:solidFill>
                  <a:latin typeface="Consolas" pitchFamily="49" charset="0"/>
                  <a:ea typeface="仿宋" pitchFamily="49" charset="-122"/>
                  <a:cs typeface="Consolas" pitchFamily="49" charset="0"/>
                </a:rPr>
                <a:t>(</a:t>
              </a:r>
              <a:r>
                <a:rPr lang="en-US" altLang="zh-CN" sz="2000" i="1">
                  <a:solidFill>
                    <a:srgbClr val="C00000"/>
                  </a:solidFill>
                  <a:latin typeface="Consolas" pitchFamily="49" charset="0"/>
                  <a:ea typeface="仿宋" pitchFamily="49" charset="-122"/>
                  <a:cs typeface="Consolas" pitchFamily="49" charset="0"/>
                </a:rPr>
                <a:t>x</a:t>
              </a:r>
              <a:r>
                <a:rPr lang="en-US" altLang="zh-CN" sz="2000">
                  <a:solidFill>
                    <a:srgbClr val="C00000"/>
                  </a:solidFill>
                  <a:latin typeface="Consolas" pitchFamily="49" charset="0"/>
                  <a:ea typeface="仿宋" pitchFamily="49" charset="-122"/>
                  <a:cs typeface="Consolas" pitchFamily="49" charset="0"/>
                </a:rPr>
                <a:t>)</a:t>
              </a:r>
              <a:endParaRPr lang="zh-CN" altLang="en-US" sz="2000">
                <a:solidFill>
                  <a:srgbClr val="C00000"/>
                </a:solidFill>
              </a:endParaRPr>
            </a:p>
          </p:txBody>
        </p:sp>
        <p:sp>
          <p:nvSpPr>
            <p:cNvPr id="20" name="下箭头 19"/>
            <p:cNvSpPr/>
            <p:nvPr/>
          </p:nvSpPr>
          <p:spPr>
            <a:xfrm>
              <a:off x="3428992" y="4429132"/>
              <a:ext cx="214314"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pPr/>
              <a:t>53</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8596" y="214290"/>
            <a:ext cx="8358246" cy="784830"/>
          </a:xfrm>
          <a:prstGeom prst="rect">
            <a:avLst/>
          </a:prstGeom>
          <a:noFill/>
        </p:spPr>
        <p:txBody>
          <a:bodyPr wrap="square" rtlCol="0">
            <a:spAutoFit/>
          </a:bodyPr>
          <a:lstStyle/>
          <a:p>
            <a:pPr algn="l">
              <a:lnSpc>
                <a:spcPts val="27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两个多项式的数据分别存放在</a:t>
            </a:r>
            <a:r>
              <a:rPr lang="en-US" altLang="zh-CN" sz="2000">
                <a:solidFill>
                  <a:srgbClr val="0000FF"/>
                </a:solidFill>
                <a:latin typeface="Consolas" pitchFamily="49" charset="0"/>
                <a:ea typeface="仿宋" pitchFamily="49" charset="-122"/>
                <a:cs typeface="Consolas" pitchFamily="49" charset="0"/>
              </a:rPr>
              <a:t>abc1.in</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abc2.in</a:t>
            </a:r>
            <a:r>
              <a:rPr lang="zh-CN" altLang="zh-CN" sz="2000">
                <a:solidFill>
                  <a:srgbClr val="0000FF"/>
                </a:solidFill>
                <a:latin typeface="Consolas" pitchFamily="49" charset="0"/>
                <a:ea typeface="仿宋" pitchFamily="49" charset="-122"/>
                <a:cs typeface="Consolas" pitchFamily="49" charset="0"/>
              </a:rPr>
              <a:t>文本文件中，要求相加的结果多项式的数据存放在</a:t>
            </a:r>
            <a:r>
              <a:rPr lang="en-US" altLang="zh-CN" sz="2000">
                <a:solidFill>
                  <a:srgbClr val="0000FF"/>
                </a:solidFill>
                <a:latin typeface="Consolas" pitchFamily="49" charset="0"/>
                <a:ea typeface="仿宋" pitchFamily="49" charset="-122"/>
                <a:cs typeface="Consolas" pitchFamily="49" charset="0"/>
              </a:rPr>
              <a:t>abc.out</a:t>
            </a:r>
            <a:r>
              <a:rPr lang="zh-CN" altLang="zh-CN" sz="2000">
                <a:solidFill>
                  <a:srgbClr val="0000FF"/>
                </a:solidFill>
                <a:latin typeface="Consolas" pitchFamily="49" charset="0"/>
                <a:ea typeface="仿宋" pitchFamily="49" charset="-122"/>
                <a:cs typeface="Consolas" pitchFamily="49" charset="0"/>
              </a:rPr>
              <a:t>文本文件中</a:t>
            </a:r>
            <a:r>
              <a:rPr lang="zh-CN" altLang="en-US" sz="2000">
                <a:solidFill>
                  <a:srgbClr val="0000FF"/>
                </a:solidFill>
                <a:latin typeface="Consolas" pitchFamily="49" charset="0"/>
                <a:ea typeface="仿宋" pitchFamily="49" charset="-122"/>
                <a:cs typeface="Consolas" pitchFamily="49" charset="0"/>
              </a:rPr>
              <a:t>。</a:t>
            </a:r>
          </a:p>
        </p:txBody>
      </p:sp>
      <p:sp>
        <p:nvSpPr>
          <p:cNvPr id="15" name="TextBox 14"/>
          <p:cNvSpPr txBox="1"/>
          <p:nvPr/>
        </p:nvSpPr>
        <p:spPr>
          <a:xfrm>
            <a:off x="1285852" y="1643050"/>
            <a:ext cx="1714512" cy="1695437"/>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r>
              <a:rPr lang="en-US" altLang="zh-CN" sz="1600">
                <a:solidFill>
                  <a:srgbClr val="0000FF"/>
                </a:solidFill>
                <a:latin typeface="Consolas" pitchFamily="49" charset="0"/>
                <a:cs typeface="Consolas" pitchFamily="49" charset="0"/>
              </a:rPr>
              <a:t>4</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2 3</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3.2 5</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-6 1</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10 0</a:t>
            </a:r>
            <a:endParaRPr lang="zh-CN" altLang="zh-CN" sz="1600">
              <a:solidFill>
                <a:srgbClr val="0000FF"/>
              </a:solidFill>
              <a:latin typeface="Consolas" pitchFamily="49" charset="0"/>
              <a:cs typeface="Consolas" pitchFamily="49" charset="0"/>
            </a:endParaRPr>
          </a:p>
        </p:txBody>
      </p:sp>
      <p:sp>
        <p:nvSpPr>
          <p:cNvPr id="16" name="TextBox 15"/>
          <p:cNvSpPr txBox="1"/>
          <p:nvPr/>
        </p:nvSpPr>
        <p:spPr>
          <a:xfrm>
            <a:off x="1357290" y="1142984"/>
            <a:ext cx="2071702" cy="369332"/>
          </a:xfrm>
          <a:prstGeom prst="rect">
            <a:avLst/>
          </a:prstGeom>
          <a:noFill/>
        </p:spPr>
        <p:txBody>
          <a:bodyPr wrap="square" rtlCol="0">
            <a:spAutoFit/>
          </a:bodyPr>
          <a:lstStyle/>
          <a:p>
            <a:pPr algn="l">
              <a:lnSpc>
                <a:spcPct val="100000"/>
              </a:lnSpc>
            </a:pPr>
            <a:r>
              <a:rPr lang="en-US" altLang="zh-CN" sz="1800">
                <a:solidFill>
                  <a:srgbClr val="006600"/>
                </a:solidFill>
                <a:latin typeface="Consolas" pitchFamily="49" charset="0"/>
                <a:ea typeface="仿宋" pitchFamily="49" charset="-122"/>
                <a:cs typeface="Consolas" pitchFamily="49" charset="0"/>
              </a:rPr>
              <a:t>abc1.in</a:t>
            </a:r>
            <a:r>
              <a:rPr lang="zh-CN" altLang="zh-CN" sz="180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17" name="TextBox 16"/>
          <p:cNvSpPr txBox="1"/>
          <p:nvPr/>
        </p:nvSpPr>
        <p:spPr>
          <a:xfrm>
            <a:off x="857224" y="3500438"/>
            <a:ext cx="2928958"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cs typeface="Consolas" pitchFamily="49" charset="0"/>
              </a:rPr>
              <a:t>p</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3</a:t>
            </a:r>
            <a:r>
              <a:rPr lang="en-US" altLang="zh-CN" sz="1800">
                <a:solidFill>
                  <a:srgbClr val="0000FF"/>
                </a:solidFill>
                <a:latin typeface="Consolas" pitchFamily="49" charset="0"/>
                <a:cs typeface="Consolas" pitchFamily="49" charset="0"/>
              </a:rPr>
              <a:t>+3.2</a:t>
            </a:r>
            <a:r>
              <a:rPr lang="en-US" altLang="zh-CN" sz="1800" i="1">
                <a:solidFill>
                  <a:srgbClr val="0000FF"/>
                </a:solidFill>
                <a:latin typeface="Consolas" pitchFamily="49" charset="0"/>
                <a:cs typeface="Consolas" pitchFamily="49" charset="0"/>
              </a:rPr>
              <a:t>x</a:t>
            </a:r>
            <a:r>
              <a:rPr lang="en-US" altLang="zh-CN" sz="1800" baseline="30000">
                <a:solidFill>
                  <a:srgbClr val="0000FF"/>
                </a:solidFill>
                <a:latin typeface="Consolas" pitchFamily="49" charset="0"/>
                <a:cs typeface="Consolas" pitchFamily="49" charset="0"/>
              </a:rPr>
              <a:t>5</a:t>
            </a:r>
            <a:r>
              <a:rPr lang="en-US" altLang="zh-CN" sz="1800">
                <a:solidFill>
                  <a:srgbClr val="0000FF"/>
                </a:solidFill>
                <a:latin typeface="Consolas" pitchFamily="49" charset="0"/>
                <a:cs typeface="Consolas" pitchFamily="49" charset="0"/>
              </a:rPr>
              <a:t>-6</a:t>
            </a:r>
            <a:r>
              <a:rPr lang="en-US" altLang="zh-CN" sz="1800" i="1">
                <a:solidFill>
                  <a:srgbClr val="0000FF"/>
                </a:solidFill>
                <a:latin typeface="Consolas" pitchFamily="49" charset="0"/>
                <a:cs typeface="Consolas" pitchFamily="49" charset="0"/>
              </a:rPr>
              <a:t>x</a:t>
            </a:r>
            <a:r>
              <a:rPr lang="en-US" altLang="zh-CN" sz="180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4786314" y="1447372"/>
            <a:ext cx="1714512" cy="2015525"/>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r>
              <a:rPr lang="en-US" altLang="zh-CN" sz="1600">
                <a:solidFill>
                  <a:srgbClr val="0000FF"/>
                </a:solidFill>
                <a:latin typeface="Consolas" pitchFamily="49" charset="0"/>
                <a:cs typeface="Consolas" pitchFamily="49" charset="0"/>
              </a:rPr>
              <a:t>6</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6 1</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1.8 5</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-2 3</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1 2</a:t>
            </a:r>
            <a:endParaRPr lang="zh-CN" altLang="zh-CN" sz="1600">
              <a:solidFill>
                <a:srgbClr val="0000FF"/>
              </a:solidFill>
              <a:latin typeface="Consolas" pitchFamily="49" charset="0"/>
              <a:cs typeface="Consolas" pitchFamily="49" charset="0"/>
            </a:endParaRPr>
          </a:p>
          <a:p>
            <a:pPr algn="l"/>
            <a:r>
              <a:rPr lang="en-US" altLang="zh-CN" sz="1600">
                <a:solidFill>
                  <a:srgbClr val="0000FF"/>
                </a:solidFill>
                <a:latin typeface="Consolas" pitchFamily="49" charset="0"/>
                <a:cs typeface="Consolas" pitchFamily="49" charset="0"/>
              </a:rPr>
              <a:t>-2.5 4</a:t>
            </a:r>
            <a:endParaRPr lang="zh-CN" altLang="zh-CN" sz="1600">
              <a:solidFill>
                <a:srgbClr val="0000FF"/>
              </a:solidFill>
              <a:latin typeface="Consolas" pitchFamily="49" charset="0"/>
              <a:cs typeface="Consolas" pitchFamily="49" charset="0"/>
            </a:endParaRPr>
          </a:p>
        </p:txBody>
      </p:sp>
      <p:sp>
        <p:nvSpPr>
          <p:cNvPr id="19" name="TextBox 18"/>
          <p:cNvSpPr txBox="1"/>
          <p:nvPr/>
        </p:nvSpPr>
        <p:spPr>
          <a:xfrm>
            <a:off x="4857752" y="1090182"/>
            <a:ext cx="2071702" cy="369332"/>
          </a:xfrm>
          <a:prstGeom prst="rect">
            <a:avLst/>
          </a:prstGeom>
          <a:noFill/>
        </p:spPr>
        <p:txBody>
          <a:bodyPr wrap="square" rtlCol="0">
            <a:spAutoFit/>
          </a:bodyPr>
          <a:lstStyle/>
          <a:p>
            <a:pPr algn="l">
              <a:lnSpc>
                <a:spcPct val="100000"/>
              </a:lnSpc>
            </a:pPr>
            <a:r>
              <a:rPr lang="en-US" altLang="zh-CN" sz="1800">
                <a:solidFill>
                  <a:srgbClr val="006600"/>
                </a:solidFill>
                <a:latin typeface="Consolas" pitchFamily="49" charset="0"/>
                <a:ea typeface="仿宋" pitchFamily="49" charset="-122"/>
                <a:cs typeface="Consolas" pitchFamily="49" charset="0"/>
              </a:rPr>
              <a:t>abc2.in</a:t>
            </a:r>
            <a:r>
              <a:rPr lang="zh-CN" altLang="zh-CN" sz="180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20" name="TextBox 19"/>
          <p:cNvSpPr txBox="1"/>
          <p:nvPr/>
        </p:nvSpPr>
        <p:spPr>
          <a:xfrm>
            <a:off x="4143371" y="3590512"/>
            <a:ext cx="4439361" cy="369332"/>
          </a:xfrm>
          <a:prstGeom prst="rect">
            <a:avLst/>
          </a:prstGeom>
          <a:noFill/>
        </p:spPr>
        <p:txBody>
          <a:bodyPr wrap="square" rtlCol="0">
            <a:spAutoFit/>
          </a:bodyPr>
          <a:lstStyle/>
          <a:p>
            <a:pPr>
              <a:lnSpc>
                <a:spcPct val="100000"/>
              </a:lnSpc>
            </a:pPr>
            <a:r>
              <a:rPr lang="en-US" altLang="zh-CN" sz="1800" i="1">
                <a:solidFill>
                  <a:srgbClr val="0000FF"/>
                </a:solidFill>
                <a:latin typeface="Consolas" pitchFamily="49" charset="0"/>
                <a:ea typeface="仿宋" pitchFamily="49" charset="-122"/>
                <a:cs typeface="Consolas" pitchFamily="49" charset="0"/>
              </a:rPr>
              <a:t>q</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)=6</a:t>
            </a:r>
            <a:r>
              <a:rPr lang="en-US" altLang="zh-CN" sz="1800" i="1">
                <a:solidFill>
                  <a:srgbClr val="0000FF"/>
                </a:solidFill>
                <a:latin typeface="Consolas" pitchFamily="49" charset="0"/>
                <a:ea typeface="仿宋" pitchFamily="49" charset="-122"/>
                <a:cs typeface="Consolas" pitchFamily="49" charset="0"/>
              </a:rPr>
              <a:t>x</a:t>
            </a:r>
            <a:r>
              <a:rPr lang="en-US" altLang="zh-CN" sz="1800">
                <a:solidFill>
                  <a:srgbClr val="0000FF"/>
                </a:solidFill>
                <a:latin typeface="Consolas" pitchFamily="49" charset="0"/>
                <a:ea typeface="仿宋" pitchFamily="49" charset="-122"/>
                <a:cs typeface="Consolas" pitchFamily="49" charset="0"/>
              </a:rPr>
              <a:t>+1.8</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5</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3</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-2.5</a:t>
            </a:r>
            <a:r>
              <a:rPr lang="en-US" altLang="zh-CN" sz="1800" i="1">
                <a:solidFill>
                  <a:srgbClr val="0000FF"/>
                </a:solidFill>
                <a:latin typeface="Consolas" pitchFamily="49" charset="0"/>
                <a:ea typeface="仿宋" pitchFamily="49" charset="-122"/>
                <a:cs typeface="Consolas" pitchFamily="49" charset="0"/>
              </a:rPr>
              <a:t>x</a:t>
            </a:r>
            <a:r>
              <a:rPr lang="en-US" altLang="zh-CN" sz="1800" baseline="30000">
                <a:solidFill>
                  <a:srgbClr val="0000FF"/>
                </a:solidFill>
                <a:latin typeface="Consolas" pitchFamily="49" charset="0"/>
                <a:ea typeface="仿宋" pitchFamily="49" charset="-122"/>
                <a:cs typeface="Consolas" pitchFamily="49" charset="0"/>
              </a:rPr>
              <a:t>4</a:t>
            </a:r>
            <a:r>
              <a:rPr lang="en-US" altLang="zh-CN" sz="180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142844" y="4500570"/>
            <a:ext cx="8715436" cy="1607400"/>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lnSpc>
                <a:spcPts val="2200"/>
              </a:lnSpc>
              <a:spcBef>
                <a:spcPts val="0"/>
              </a:spcBef>
            </a:pPr>
            <a:r>
              <a:rPr lang="zh-CN" altLang="zh-CN" sz="1600">
                <a:solidFill>
                  <a:srgbClr val="0000FF"/>
                </a:solidFill>
                <a:latin typeface="Consolas" pitchFamily="49" charset="0"/>
                <a:ea typeface="仿宋" pitchFamily="49" charset="-122"/>
                <a:cs typeface="Consolas" pitchFamily="49" charset="0"/>
              </a:rPr>
              <a:t>第</a:t>
            </a:r>
            <a:r>
              <a:rPr lang="en-US" altLang="zh-CN" sz="1600">
                <a:solidFill>
                  <a:srgbClr val="0000FF"/>
                </a:solidFill>
                <a:latin typeface="Consolas" pitchFamily="49" charset="0"/>
                <a:ea typeface="仿宋" pitchFamily="49" charset="-122"/>
                <a:cs typeface="Consolas" pitchFamily="49" charset="0"/>
              </a:rPr>
              <a:t>1</a:t>
            </a:r>
            <a:r>
              <a:rPr lang="zh-CN" altLang="zh-CN" sz="1600">
                <a:solidFill>
                  <a:srgbClr val="0000FF"/>
                </a:solidFill>
                <a:latin typeface="Consolas" pitchFamily="49" charset="0"/>
                <a:ea typeface="仿宋" pitchFamily="49" charset="-122"/>
                <a:cs typeface="Consolas" pitchFamily="49" charset="0"/>
              </a:rPr>
              <a:t>个多项式</a:t>
            </a:r>
            <a:r>
              <a:rPr lang="en-US" altLang="zh-CN" sz="1600">
                <a:solidFill>
                  <a:srgbClr val="0000FF"/>
                </a:solidFill>
                <a:latin typeface="Consolas" pitchFamily="49" charset="0"/>
                <a:ea typeface="仿宋" pitchFamily="49" charset="-122"/>
                <a:cs typeface="Consolas" pitchFamily="49" charset="0"/>
              </a:rPr>
              <a:t>: 	[[2.0, 3],[3.2, 5],[-6.0, 1],[10.0, 0]]</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a:solidFill>
                  <a:srgbClr val="0000FF"/>
                </a:solidFill>
                <a:latin typeface="Consolas" pitchFamily="49" charset="0"/>
                <a:ea typeface="仿宋" pitchFamily="49" charset="-122"/>
                <a:cs typeface="Consolas" pitchFamily="49" charset="0"/>
              </a:rPr>
              <a:t>排序后结果</a:t>
            </a:r>
            <a:r>
              <a:rPr lang="en-US" altLang="zh-CN" sz="1600">
                <a:solidFill>
                  <a:srgbClr val="0000FF"/>
                </a:solidFill>
                <a:latin typeface="Consolas" pitchFamily="49" charset="0"/>
                <a:ea typeface="仿宋" pitchFamily="49" charset="-122"/>
                <a:cs typeface="Consolas" pitchFamily="49" charset="0"/>
              </a:rPr>
              <a:t>:  	[[3.2, 5],[2.0, 3],[-6.0, 1],[10.0, 0]]</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a:solidFill>
                  <a:srgbClr val="0000FF"/>
                </a:solidFill>
                <a:latin typeface="Consolas" pitchFamily="49" charset="0"/>
                <a:ea typeface="仿宋" pitchFamily="49" charset="-122"/>
                <a:cs typeface="Consolas" pitchFamily="49" charset="0"/>
              </a:rPr>
              <a:t>第</a:t>
            </a:r>
            <a:r>
              <a:rPr lang="en-US" altLang="zh-CN" sz="1600">
                <a:solidFill>
                  <a:srgbClr val="0000FF"/>
                </a:solidFill>
                <a:latin typeface="Consolas" pitchFamily="49" charset="0"/>
                <a:ea typeface="仿宋" pitchFamily="49" charset="-122"/>
                <a:cs typeface="Consolas" pitchFamily="49" charset="0"/>
              </a:rPr>
              <a:t>2</a:t>
            </a:r>
            <a:r>
              <a:rPr lang="zh-CN" altLang="zh-CN" sz="1600">
                <a:solidFill>
                  <a:srgbClr val="0000FF"/>
                </a:solidFill>
                <a:latin typeface="Consolas" pitchFamily="49" charset="0"/>
                <a:ea typeface="仿宋" pitchFamily="49" charset="-122"/>
                <a:cs typeface="Consolas" pitchFamily="49" charset="0"/>
              </a:rPr>
              <a:t>个多项式</a:t>
            </a:r>
            <a:r>
              <a:rPr lang="en-US" altLang="zh-CN" sz="1600">
                <a:solidFill>
                  <a:srgbClr val="0000FF"/>
                </a:solidFill>
                <a:latin typeface="Consolas" pitchFamily="49" charset="0"/>
                <a:ea typeface="仿宋" pitchFamily="49" charset="-122"/>
                <a:cs typeface="Consolas" pitchFamily="49" charset="0"/>
              </a:rPr>
              <a:t>: 	[[6.0, 1],[1.8, 5],[-2.0, 3],[1.0, 2],[-2.5, 4],[-5.0, 0]]</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a:solidFill>
                  <a:srgbClr val="0000FF"/>
                </a:solidFill>
                <a:latin typeface="Consolas" pitchFamily="49" charset="0"/>
                <a:ea typeface="仿宋" pitchFamily="49" charset="-122"/>
                <a:cs typeface="Consolas" pitchFamily="49" charset="0"/>
              </a:rPr>
              <a:t>排序后结果</a:t>
            </a:r>
            <a:r>
              <a:rPr lang="en-US" altLang="zh-CN" sz="1600">
                <a:solidFill>
                  <a:srgbClr val="0000FF"/>
                </a:solidFill>
                <a:latin typeface="Consolas" pitchFamily="49" charset="0"/>
                <a:ea typeface="仿宋" pitchFamily="49" charset="-122"/>
                <a:cs typeface="Consolas" pitchFamily="49" charset="0"/>
              </a:rPr>
              <a:t>:  	[[1.8, 5],[-2.5, 4],[-2.0, 3],[1.0,2],[6.0, 1], [-5.0, 0]]</a:t>
            </a:r>
            <a:endParaRPr lang="zh-CN" altLang="zh-CN" sz="16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a:solidFill>
                  <a:srgbClr val="0000FF"/>
                </a:solidFill>
                <a:latin typeface="Consolas" pitchFamily="49" charset="0"/>
                <a:ea typeface="仿宋" pitchFamily="49" charset="-122"/>
                <a:cs typeface="Consolas" pitchFamily="49" charset="0"/>
              </a:rPr>
              <a:t>相加多项式</a:t>
            </a:r>
            <a:r>
              <a:rPr lang="en-US" altLang="zh-CN" sz="1600">
                <a:solidFill>
                  <a:srgbClr val="0000FF"/>
                </a:solidFill>
                <a:latin typeface="Consolas" pitchFamily="49" charset="0"/>
                <a:ea typeface="仿宋" pitchFamily="49" charset="-122"/>
                <a:cs typeface="Consolas" pitchFamily="49" charset="0"/>
              </a:rPr>
              <a:t>:  	[[5.0, 5],[-2.5, 4],[1.0, 2],[5.0, 0]]</a:t>
            </a:r>
            <a:endParaRPr lang="zh-CN" altLang="zh-CN" sz="16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57158" y="4071942"/>
            <a:ext cx="1928826" cy="369332"/>
          </a:xfrm>
          <a:prstGeom prst="rect">
            <a:avLst/>
          </a:prstGeom>
          <a:noFill/>
        </p:spPr>
        <p:txBody>
          <a:bodyPr wrap="square" rtlCol="0">
            <a:spAutoFit/>
          </a:bodyPr>
          <a:lstStyle/>
          <a:p>
            <a:pPr algn="l">
              <a:lnSpc>
                <a:spcPct val="100000"/>
              </a:lnSpc>
            </a:pPr>
            <a:r>
              <a:rPr lang="en-US" altLang="zh-CN" sz="1800">
                <a:solidFill>
                  <a:srgbClr val="006600"/>
                </a:solidFill>
                <a:latin typeface="Consolas" pitchFamily="49" charset="0"/>
                <a:ea typeface="仿宋" pitchFamily="49" charset="-122"/>
                <a:cs typeface="Consolas" pitchFamily="49" charset="0"/>
              </a:rPr>
              <a:t>abc.out</a:t>
            </a:r>
            <a:r>
              <a:rPr lang="zh-CN" altLang="zh-CN" sz="180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24" name="下箭头 23"/>
          <p:cNvSpPr/>
          <p:nvPr/>
        </p:nvSpPr>
        <p:spPr>
          <a:xfrm>
            <a:off x="3643306" y="392906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灯片编号占位符 25"/>
          <p:cNvSpPr>
            <a:spLocks noGrp="1"/>
          </p:cNvSpPr>
          <p:nvPr>
            <p:ph type="sldNum" sz="quarter" idx="12"/>
          </p:nvPr>
        </p:nvSpPr>
        <p:spPr/>
        <p:txBody>
          <a:bodyPr/>
          <a:lstStyle/>
          <a:p>
            <a:fld id="{7AF016A1-9F15-429F-9EFD-84004B73C732}" type="slidenum">
              <a:rPr lang="en-US" altLang="zh-CN" smtClean="0"/>
              <a:pPr/>
              <a:t>54</a:t>
            </a:fld>
            <a:r>
              <a:rPr lang="en-US" altLang="zh-CN"/>
              <a:t>/65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57356" y="1357298"/>
            <a:ext cx="3537882" cy="357190"/>
          </a:xfrm>
          <a:prstGeom prst="rect">
            <a:avLst/>
          </a:prstGeom>
          <a:noFill/>
        </p:spPr>
      </p:pic>
      <p:grpSp>
        <p:nvGrpSpPr>
          <p:cNvPr id="2" name="组合 13"/>
          <p:cNvGrpSpPr/>
          <p:nvPr/>
        </p:nvGrpSpPr>
        <p:grpSpPr>
          <a:xfrm>
            <a:off x="1785918" y="1785926"/>
            <a:ext cx="3714776" cy="816596"/>
            <a:chOff x="1785918" y="1785926"/>
            <a:chExt cx="3714776" cy="816596"/>
          </a:xfrm>
        </p:grpSpPr>
        <p:sp>
          <p:nvSpPr>
            <p:cNvPr id="4" name="TextBox 3"/>
            <p:cNvSpPr txBox="1"/>
            <p:nvPr/>
          </p:nvSpPr>
          <p:spPr>
            <a:xfrm>
              <a:off x="1785918" y="2202412"/>
              <a:ext cx="3714776" cy="400110"/>
            </a:xfrm>
            <a:prstGeom prst="rect">
              <a:avLst/>
            </a:prstGeom>
            <a:noFill/>
          </p:spPr>
          <p:txBody>
            <a:bodyPr wrap="square" rtlCol="0">
              <a:spAutoFit/>
            </a:bodyPr>
            <a:lstStyle/>
            <a:p>
              <a:pPr algn="l">
                <a:lnSpc>
                  <a:spcPct val="100000"/>
                </a:lnSpc>
              </a:pP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c</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e</a:t>
              </a:r>
              <a:r>
                <a:rPr lang="en-US" altLang="zh-CN" sz="2000" baseline="-25000">
                  <a:solidFill>
                    <a:srgbClr val="0000FF"/>
                  </a:solidFill>
                  <a:latin typeface="Consolas" pitchFamily="49" charset="0"/>
                  <a:cs typeface="Consolas" pitchFamily="49" charset="0"/>
                </a:rPr>
                <a:t>1</a:t>
              </a: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c</a:t>
              </a:r>
              <a:r>
                <a:rPr lang="en-US" altLang="zh-CN" sz="2000" baseline="-25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e</a:t>
              </a:r>
              <a:r>
                <a:rPr lang="en-US" altLang="zh-CN" sz="2000" baseline="-25000">
                  <a:solidFill>
                    <a:srgbClr val="0000FF"/>
                  </a:solidFill>
                  <a:latin typeface="Consolas" pitchFamily="49" charset="0"/>
                  <a:cs typeface="Consolas" pitchFamily="49" charset="0"/>
                </a:rPr>
                <a:t>2</a:t>
              </a:r>
              <a:r>
                <a:rPr lang="en-US" altLang="zh-CN" sz="2000">
                  <a:solidFill>
                    <a:srgbClr val="0000FF"/>
                  </a:solidFill>
                  <a:latin typeface="Consolas" pitchFamily="49" charset="0"/>
                  <a:cs typeface="Consolas" pitchFamily="49" charset="0"/>
                </a:rPr>
                <a:t>) </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cs typeface="Consolas" pitchFamily="49" charset="0"/>
                </a:rPr>
                <a:t>  (</a:t>
              </a:r>
              <a:r>
                <a:rPr lang="en-US" altLang="zh-CN" sz="2000" i="1">
                  <a:solidFill>
                    <a:srgbClr val="0000FF"/>
                  </a:solidFill>
                  <a:latin typeface="Consolas" pitchFamily="49" charset="0"/>
                  <a:cs typeface="Consolas" pitchFamily="49" charset="0"/>
                </a:rPr>
                <a:t>c</a:t>
              </a:r>
              <a:r>
                <a:rPr lang="en-US" altLang="zh-CN" sz="2000" i="1" baseline="-25000">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a:t>
              </a:r>
              <a:r>
                <a:rPr lang="en-US" altLang="zh-CN" sz="2000" i="1">
                  <a:solidFill>
                    <a:srgbClr val="0000FF"/>
                  </a:solidFill>
                  <a:latin typeface="Consolas" pitchFamily="49" charset="0"/>
                  <a:cs typeface="Consolas" pitchFamily="49" charset="0"/>
                </a:rPr>
                <a:t>e</a:t>
              </a:r>
              <a:r>
                <a:rPr lang="en-US" altLang="zh-CN" sz="2000" i="1" baseline="-25000">
                  <a:solidFill>
                    <a:srgbClr val="0000FF"/>
                  </a:solidFill>
                  <a:latin typeface="Consolas" pitchFamily="49" charset="0"/>
                  <a:cs typeface="Consolas" pitchFamily="49" charset="0"/>
                </a:rPr>
                <a:t>m</a:t>
              </a:r>
              <a:r>
                <a:rPr lang="en-US" altLang="zh-CN" sz="200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5" name="下箭头 4"/>
            <p:cNvSpPr/>
            <p:nvPr/>
          </p:nvSpPr>
          <p:spPr>
            <a:xfrm>
              <a:off x="3500430" y="1785926"/>
              <a:ext cx="142876"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grpSp>
        <p:nvGrpSpPr>
          <p:cNvPr id="6" name="组合 10"/>
          <p:cNvGrpSpPr/>
          <p:nvPr/>
        </p:nvGrpSpPr>
        <p:grpSpPr>
          <a:xfrm>
            <a:off x="2786050" y="2641087"/>
            <a:ext cx="1214446" cy="747253"/>
            <a:chOff x="2786050" y="2641087"/>
            <a:chExt cx="1214446" cy="747253"/>
          </a:xfrm>
        </p:grpSpPr>
        <p:sp>
          <p:nvSpPr>
            <p:cNvPr id="8" name="TextBox 7"/>
            <p:cNvSpPr txBox="1"/>
            <p:nvPr/>
          </p:nvSpPr>
          <p:spPr>
            <a:xfrm>
              <a:off x="2786050" y="2988230"/>
              <a:ext cx="1214446"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多项式项</a:t>
              </a:r>
              <a:endParaRPr lang="zh-CN" altLang="en-US" sz="2000"/>
            </a:p>
          </p:txBody>
        </p:sp>
        <p:cxnSp>
          <p:nvCxnSpPr>
            <p:cNvPr id="10" name="直接箭头连接符 9"/>
            <p:cNvCxnSpPr/>
            <p:nvPr/>
          </p:nvCxnSpPr>
          <p:spPr>
            <a:xfrm rot="16200000" flipV="1">
              <a:off x="3178960" y="2819682"/>
              <a:ext cx="35719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7" name="组合 14"/>
          <p:cNvGrpSpPr/>
          <p:nvPr/>
        </p:nvGrpSpPr>
        <p:grpSpPr>
          <a:xfrm>
            <a:off x="5643570" y="2224602"/>
            <a:ext cx="2357454" cy="400110"/>
            <a:chOff x="5429256" y="2224602"/>
            <a:chExt cx="2357454" cy="400110"/>
          </a:xfrm>
        </p:grpSpPr>
        <p:sp>
          <p:nvSpPr>
            <p:cNvPr id="12" name="右箭头 11"/>
            <p:cNvSpPr/>
            <p:nvPr/>
          </p:nvSpPr>
          <p:spPr>
            <a:xfrm>
              <a:off x="5429256" y="2296040"/>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3" name="TextBox 12"/>
            <p:cNvSpPr txBox="1"/>
            <p:nvPr/>
          </p:nvSpPr>
          <p:spPr>
            <a:xfrm>
              <a:off x="6000760" y="2224602"/>
              <a:ext cx="178595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仿宋" pitchFamily="49" charset="-122"/>
                  <a:cs typeface="Consolas" pitchFamily="49" charset="0"/>
                </a:rPr>
                <a:t>多项式</a:t>
              </a:r>
              <a:r>
                <a:rPr lang="zh-CN" altLang="en-US" sz="2000">
                  <a:solidFill>
                    <a:srgbClr val="0000FF"/>
                  </a:solidFill>
                  <a:latin typeface="Consolas" pitchFamily="49" charset="0"/>
                  <a:ea typeface="仿宋" pitchFamily="49" charset="-122"/>
                  <a:cs typeface="Consolas" pitchFamily="49" charset="0"/>
                </a:rPr>
                <a:t>线性表</a:t>
              </a:r>
              <a:endParaRPr lang="zh-CN" altLang="en-US" sz="2000"/>
            </a:p>
          </p:txBody>
        </p:sp>
      </p:grpSp>
      <p:sp>
        <p:nvSpPr>
          <p:cNvPr id="16" name="灯片编号占位符 15"/>
          <p:cNvSpPr>
            <a:spLocks noGrp="1"/>
          </p:cNvSpPr>
          <p:nvPr>
            <p:ph type="sldNum" sz="quarter" idx="12"/>
          </p:nvPr>
        </p:nvSpPr>
        <p:spPr/>
        <p:txBody>
          <a:bodyPr/>
          <a:lstStyle/>
          <a:p>
            <a:fld id="{7AF016A1-9F15-429F-9EFD-84004B73C732}" type="slidenum">
              <a:rPr lang="en-US" altLang="zh-CN" smtClean="0"/>
              <a:pPr/>
              <a:t>55</a:t>
            </a:fld>
            <a:r>
              <a:rPr lang="en-US" altLang="zh-CN"/>
              <a:t>/65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928670"/>
            <a:ext cx="7215238" cy="40909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ADT </a:t>
            </a:r>
            <a:r>
              <a:rPr lang="en-US" altLang="zh-CN" sz="1800">
                <a:solidFill>
                  <a:srgbClr val="FF0000"/>
                </a:solidFill>
                <a:latin typeface="Consolas" pitchFamily="49" charset="0"/>
                <a:ea typeface="仿宋" pitchFamily="49" charset="-122"/>
                <a:cs typeface="Consolas" pitchFamily="49" charset="0"/>
              </a:rPr>
              <a:t>PolyClass</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多项式抽象数据类型</a:t>
            </a: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数据对象：</a:t>
            </a: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PolyElem={(</a:t>
            </a:r>
            <a:r>
              <a:rPr lang="en-US" altLang="zh-CN" sz="1800" i="1">
                <a:solidFill>
                  <a:srgbClr val="0000FF"/>
                </a:solidFill>
                <a:latin typeface="Consolas" pitchFamily="49" charset="0"/>
                <a:ea typeface="仿宋" pitchFamily="49" charset="-122"/>
                <a:cs typeface="Consolas" pitchFamily="49" charset="0"/>
              </a:rPr>
              <a:t>c</a:t>
            </a:r>
            <a:r>
              <a:rPr lang="en-US"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 1</a:t>
            </a:r>
            <a:r>
              <a:rPr lang="zh-CN" altLang="zh-CN" sz="1800">
                <a:solidFill>
                  <a:srgbClr val="0000FF"/>
                </a:solidFill>
                <a:latin typeface="+mj-ea"/>
                <a:ea typeface="+mj-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mj-ea"/>
                <a:ea typeface="+mj-ea"/>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c</a:t>
            </a:r>
            <a:r>
              <a:rPr lang="en-US"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float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en-US"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int};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数据关系：</a:t>
            </a:r>
          </a:p>
          <a:p>
            <a:pPr algn="l">
              <a:lnSpc>
                <a:spcPts val="2200"/>
              </a:lnSpc>
              <a:spcBef>
                <a:spcPts val="600"/>
              </a:spcBef>
            </a:pPr>
            <a:r>
              <a:rPr lang="pt-BR" altLang="zh-CN" sz="1800">
                <a:solidFill>
                  <a:srgbClr val="0000FF"/>
                </a:solidFill>
                <a:latin typeface="Consolas" pitchFamily="49" charset="0"/>
                <a:ea typeface="仿宋" pitchFamily="49" charset="-122"/>
                <a:cs typeface="Consolas" pitchFamily="49" charset="0"/>
              </a:rPr>
              <a:t>      r={&lt;</a:t>
            </a:r>
            <a:r>
              <a:rPr lang="pt-BR" altLang="zh-CN" sz="1800" i="1">
                <a:solidFill>
                  <a:srgbClr val="0000FF"/>
                </a:solidFill>
                <a:latin typeface="Consolas" pitchFamily="49" charset="0"/>
                <a:ea typeface="仿宋" pitchFamily="49" charset="-122"/>
                <a:cs typeface="Consolas" pitchFamily="49" charset="0"/>
              </a:rPr>
              <a:t>x</a:t>
            </a:r>
            <a:r>
              <a:rPr lang="pt-BR"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pt-BR"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&gt; | </a:t>
            </a:r>
            <a:r>
              <a:rPr lang="en-US" altLang="zh-CN" sz="1800" i="1">
                <a:solidFill>
                  <a:srgbClr val="0000FF"/>
                </a:solidFill>
                <a:latin typeface="Consolas" pitchFamily="49" charset="0"/>
                <a:ea typeface="仿宋" pitchFamily="49" charset="-122"/>
                <a:cs typeface="Consolas" pitchFamily="49" charset="0"/>
              </a:rPr>
              <a:t>x</a:t>
            </a:r>
            <a:r>
              <a:rPr lang="pt-BR"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y</a:t>
            </a:r>
            <a:r>
              <a:rPr lang="pt-BR" altLang="zh-CN" sz="1800" i="1" baseline="-25000">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Consolas" pitchFamily="49" charset="0"/>
                <a:ea typeface="仿宋" pitchFamily="49" charset="-122"/>
                <a:cs typeface="Consolas" pitchFamily="49" charset="0"/>
              </a:rPr>
              <a:t>PolyElem</a:t>
            </a:r>
            <a:r>
              <a:rPr lang="zh-CN" altLang="zh-CN" sz="1800">
                <a:solidFill>
                  <a:srgbClr val="0000FF"/>
                </a:solidFill>
                <a:latin typeface="Consolas" pitchFamily="49" charset="0"/>
                <a:ea typeface="仿宋" pitchFamily="49" charset="-122"/>
                <a:cs typeface="Consolas" pitchFamily="49" charset="0"/>
              </a:rPr>
              <a:t>，</a:t>
            </a:r>
            <a:r>
              <a:rPr lang="pt-BR" altLang="zh-CN" sz="1800" i="1">
                <a:solidFill>
                  <a:srgbClr val="0000FF"/>
                </a:solidFill>
                <a:latin typeface="Consolas" pitchFamily="49" charset="0"/>
                <a:ea typeface="仿宋" pitchFamily="49" charset="-122"/>
                <a:cs typeface="Consolas" pitchFamily="49" charset="0"/>
              </a:rPr>
              <a:t>i</a:t>
            </a:r>
            <a:r>
              <a:rPr lang="pt-BR"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pt-BR"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pt-BR" altLang="zh-CN" sz="1800" i="1">
                <a:solidFill>
                  <a:srgbClr val="0000FF"/>
                </a:solidFill>
                <a:latin typeface="Consolas" pitchFamily="49" charset="0"/>
                <a:ea typeface="仿宋" pitchFamily="49" charset="-122"/>
                <a:cs typeface="Consolas" pitchFamily="49" charset="0"/>
              </a:rPr>
              <a:t>n</a:t>
            </a:r>
            <a:r>
              <a:rPr lang="pt-BR" altLang="zh-CN" sz="1800">
                <a:solidFill>
                  <a:srgbClr val="0000FF"/>
                </a:solidFill>
                <a:latin typeface="Consolas" pitchFamily="49" charset="0"/>
                <a:ea typeface="仿宋" pitchFamily="49" charset="-122"/>
                <a:cs typeface="Consolas" pitchFamily="49" charset="0"/>
              </a:rPr>
              <a:t>-1}</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pt-BR"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基本运算：</a:t>
            </a:r>
            <a:endParaRPr lang="en-US" altLang="zh-CN" sz="180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a:solidFill>
                  <a:srgbClr val="C00000"/>
                </a:solidFill>
                <a:latin typeface="仿宋" pitchFamily="49" charset="-122"/>
                <a:ea typeface="仿宋" pitchFamily="49" charset="-122"/>
              </a:rPr>
              <a:t>      </a:t>
            </a:r>
            <a:r>
              <a:rPr lang="zh-CN" altLang="zh-CN" sz="1800">
                <a:solidFill>
                  <a:srgbClr val="C00000"/>
                </a:solidFill>
                <a:latin typeface="仿宋" pitchFamily="49" charset="-122"/>
                <a:ea typeface="仿宋" pitchFamily="49" charset="-122"/>
              </a:rPr>
              <a:t>初始化和</a:t>
            </a:r>
            <a:r>
              <a:rPr lang="zh-CN" altLang="en-US" sz="1800">
                <a:solidFill>
                  <a:srgbClr val="C00000"/>
                </a:solidFill>
                <a:latin typeface="仿宋" pitchFamily="49" charset="-122"/>
                <a:ea typeface="仿宋" pitchFamily="49" charset="-122"/>
              </a:rPr>
              <a:t>销毁</a:t>
            </a:r>
            <a:r>
              <a:rPr lang="zh-CN" altLang="zh-CN" sz="1800">
                <a:solidFill>
                  <a:srgbClr val="C00000"/>
                </a:solidFill>
                <a:latin typeface="仿宋" pitchFamily="49" charset="-122"/>
                <a:ea typeface="仿宋" pitchFamily="49" charset="-122"/>
              </a:rPr>
              <a:t>：</a:t>
            </a:r>
            <a:r>
              <a:rPr lang="zh-CN" altLang="zh-CN" sz="1800">
                <a:solidFill>
                  <a:srgbClr val="0000FF"/>
                </a:solidFill>
                <a:latin typeface="仿宋" pitchFamily="49" charset="-122"/>
                <a:ea typeface="仿宋" pitchFamily="49" charset="-122"/>
              </a:rPr>
              <a:t>分别用于建立空存储结构和</a:t>
            </a:r>
            <a:r>
              <a:rPr lang="zh-CN" altLang="en-US" sz="1800">
                <a:solidFill>
                  <a:srgbClr val="0000FF"/>
                </a:solidFill>
                <a:latin typeface="仿宋" pitchFamily="49" charset="-122"/>
                <a:ea typeface="仿宋" pitchFamily="49" charset="-122"/>
              </a:rPr>
              <a:t>释放其空间</a:t>
            </a:r>
            <a:r>
              <a:rPr lang="zh-CN" altLang="zh-CN" sz="1800">
                <a:solidFill>
                  <a:srgbClr val="0000FF"/>
                </a:solidFill>
                <a:latin typeface="仿宋" pitchFamily="49" charset="-122"/>
                <a:ea typeface="仿宋" pitchFamily="49" charset="-122"/>
              </a:rPr>
              <a: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CreateList(fname)</a:t>
            </a:r>
            <a:r>
              <a:rPr lang="zh-CN" altLang="zh-CN" sz="1800">
                <a:solidFill>
                  <a:srgbClr val="0000FF"/>
                </a:solidFill>
                <a:latin typeface="Consolas" pitchFamily="49" charset="0"/>
                <a:ea typeface="仿宋" pitchFamily="49" charset="-122"/>
                <a:cs typeface="Consolas" pitchFamily="49" charset="0"/>
              </a:rPr>
              <a:t>：从</a:t>
            </a:r>
            <a:r>
              <a:rPr lang="en-US" altLang="zh-CN" sz="1800">
                <a:solidFill>
                  <a:srgbClr val="0000FF"/>
                </a:solidFill>
                <a:latin typeface="Consolas" pitchFamily="49" charset="0"/>
                <a:ea typeface="仿宋" pitchFamily="49" charset="-122"/>
                <a:cs typeface="Consolas" pitchFamily="49" charset="0"/>
              </a:rPr>
              <a:t>fname</a:t>
            </a:r>
            <a:r>
              <a:rPr lang="zh-CN" altLang="zh-CN" sz="1800">
                <a:solidFill>
                  <a:srgbClr val="0000FF"/>
                </a:solidFill>
                <a:latin typeface="Consolas" pitchFamily="49" charset="0"/>
                <a:ea typeface="仿宋" pitchFamily="49" charset="-122"/>
                <a:cs typeface="Consolas" pitchFamily="49" charset="0"/>
              </a:rPr>
              <a:t>文件中读取数据建立多项式。</a:t>
            </a: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Sort()</a:t>
            </a:r>
            <a:r>
              <a:rPr lang="zh-CN" altLang="zh-CN" sz="1800">
                <a:solidFill>
                  <a:srgbClr val="0000FF"/>
                </a:solidFill>
                <a:latin typeface="Consolas" pitchFamily="49" charset="0"/>
                <a:ea typeface="仿宋" pitchFamily="49" charset="-122"/>
                <a:cs typeface="Consolas" pitchFamily="49" charset="0"/>
              </a:rPr>
              <a:t>：对多项式按指数递减排序。</a:t>
            </a: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DispPoly()</a:t>
            </a:r>
            <a:r>
              <a:rPr lang="zh-CN" altLang="zh-CN" sz="1800">
                <a:solidFill>
                  <a:srgbClr val="0000FF"/>
                </a:solidFill>
                <a:latin typeface="Consolas" pitchFamily="49" charset="0"/>
                <a:ea typeface="仿宋" pitchFamily="49" charset="-122"/>
                <a:cs typeface="Consolas" pitchFamily="49" charset="0"/>
              </a:rPr>
              <a:t>：输出多项式</a:t>
            </a:r>
            <a:r>
              <a:rPr lang="zh-CN" altLang="en-US" sz="1800">
                <a:solidFill>
                  <a:srgbClr val="0000FF"/>
                </a:solidFill>
                <a:latin typeface="Consolas" pitchFamily="49" charset="0"/>
                <a:ea typeface="仿宋" pitchFamily="49" charset="-122"/>
                <a:cs typeface="Consolas" pitchFamily="49" charset="0"/>
              </a:rPr>
              <a:t>存储结构</a:t>
            </a:r>
            <a:r>
              <a:rPr lang="zh-CN" altLang="zh-CN" sz="1800">
                <a:solidFill>
                  <a:srgbClr val="0000FF"/>
                </a:solidFill>
                <a:latin typeface="Consolas" pitchFamily="49" charset="0"/>
                <a:ea typeface="仿宋" pitchFamily="49" charset="-122"/>
                <a:cs typeface="Consolas" pitchFamily="49" charset="0"/>
              </a:rPr>
              <a:t>。</a:t>
            </a:r>
          </a:p>
          <a:p>
            <a:pPr algn="l">
              <a:lnSpc>
                <a:spcPts val="2200"/>
              </a:lnSpc>
              <a:spcBef>
                <a:spcPts val="60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//ADT PolyClass</a:t>
            </a:r>
            <a:endParaRPr lang="zh-CN" altLang="zh-CN" sz="1800">
              <a:solidFill>
                <a:srgbClr val="00B0F0"/>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56</a:t>
            </a:fld>
            <a:r>
              <a:rPr lang="en-US" altLang="zh-CN"/>
              <a:t>/65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2.5.2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问题求解</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714348" y="1357298"/>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1. </a:t>
            </a:r>
            <a:r>
              <a:rPr lang="zh-CN" altLang="zh-CN" sz="2200">
                <a:latin typeface="Consolas" pitchFamily="49" charset="0"/>
                <a:ea typeface="微软雅黑" pitchFamily="34" charset="-122"/>
                <a:cs typeface="Consolas" pitchFamily="49" charset="0"/>
              </a:rPr>
              <a:t>设计</a:t>
            </a:r>
            <a:r>
              <a:rPr lang="zh-CN" altLang="en-US" sz="2200">
                <a:latin typeface="Consolas" pitchFamily="49" charset="0"/>
                <a:ea typeface="微软雅黑" pitchFamily="34" charset="-122"/>
                <a:cs typeface="Consolas" pitchFamily="49" charset="0"/>
              </a:rPr>
              <a:t>链式</a:t>
            </a:r>
            <a:r>
              <a:rPr lang="zh-CN" altLang="zh-CN" sz="2200">
                <a:latin typeface="Consolas" pitchFamily="49" charset="0"/>
                <a:ea typeface="微软雅黑" pitchFamily="34" charset="-122"/>
                <a:cs typeface="Consolas" pitchFamily="49" charset="0"/>
              </a:rPr>
              <a:t>存储结构</a:t>
            </a:r>
          </a:p>
        </p:txBody>
      </p:sp>
      <p:sp>
        <p:nvSpPr>
          <p:cNvPr id="7" name="TextBox 6"/>
          <p:cNvSpPr txBox="1"/>
          <p:nvPr/>
        </p:nvSpPr>
        <p:spPr>
          <a:xfrm>
            <a:off x="785786" y="2214554"/>
            <a:ext cx="7143800" cy="94779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一个多项式用一个带头结点的单链表存储，每个结点存储一个多项式项</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c</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a:t>
            </a:r>
            <a:r>
              <a:rPr lang="en-US" altLang="zh-CN" sz="2000" i="1" dirty="0" err="1">
                <a:solidFill>
                  <a:srgbClr val="0000FF"/>
                </a:solidFill>
                <a:latin typeface="Consolas" pitchFamily="49" charset="0"/>
                <a:ea typeface="仿宋" pitchFamily="49" charset="-122"/>
                <a:cs typeface="Consolas" pitchFamily="49" charset="0"/>
              </a:rPr>
              <a:t>e</a:t>
            </a:r>
            <a:r>
              <a:rPr lang="en-US" altLang="zh-CN" sz="2000" i="1" baseline="-25000" dirty="0" err="1">
                <a:solidFill>
                  <a:srgbClr val="0000FF"/>
                </a:solidFill>
                <a:latin typeface="Consolas" pitchFamily="49" charset="0"/>
                <a:ea typeface="仿宋" pitchFamily="49" charset="-122"/>
                <a:cs typeface="Consolas" pitchFamily="49" charset="0"/>
              </a:rPr>
              <a:t>i</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（其中</a:t>
            </a:r>
            <a:r>
              <a:rPr lang="en-US" altLang="zh-CN" sz="2000" i="1" dirty="0">
                <a:solidFill>
                  <a:srgbClr val="0000FF"/>
                </a:solidFill>
                <a:latin typeface="Consolas" pitchFamily="49" charset="0"/>
                <a:ea typeface="仿宋" pitchFamily="49" charset="-122"/>
                <a:cs typeface="Consolas" pitchFamily="49" charset="0"/>
              </a:rPr>
              <a:t>c</a:t>
            </a:r>
            <a:r>
              <a:rPr lang="en-US" altLang="zh-CN" sz="2000" i="1" baseline="-25000" dirty="0">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为系数，</a:t>
            </a:r>
            <a:r>
              <a:rPr lang="en-US" altLang="zh-CN" sz="2000" i="1" dirty="0" err="1">
                <a:solidFill>
                  <a:srgbClr val="0000FF"/>
                </a:solidFill>
                <a:latin typeface="Consolas" pitchFamily="49" charset="0"/>
                <a:ea typeface="仿宋" pitchFamily="49" charset="-122"/>
                <a:cs typeface="Consolas" pitchFamily="49" charset="0"/>
              </a:rPr>
              <a:t>e</a:t>
            </a:r>
            <a:r>
              <a:rPr lang="en-US" altLang="zh-CN" sz="2000" i="1" baseline="-25000" dirty="0" err="1">
                <a:solidFill>
                  <a:srgbClr val="0000FF"/>
                </a:solidFill>
                <a:latin typeface="Consolas" pitchFamily="49" charset="0"/>
                <a:ea typeface="仿宋" pitchFamily="49" charset="-122"/>
                <a:cs typeface="Consolas" pitchFamily="49" charset="0"/>
              </a:rPr>
              <a:t>i</a:t>
            </a:r>
            <a:r>
              <a:rPr lang="zh-CN" altLang="zh-CN" sz="2000" dirty="0">
                <a:solidFill>
                  <a:srgbClr val="0000FF"/>
                </a:solidFill>
                <a:latin typeface="Consolas" pitchFamily="49" charset="0"/>
                <a:ea typeface="仿宋" pitchFamily="49" charset="-122"/>
                <a:cs typeface="Consolas" pitchFamily="49" charset="0"/>
              </a:rPr>
              <a:t>为指数）</a:t>
            </a:r>
            <a:endParaRPr lang="zh-CN" altLang="en-US" sz="2000" dirty="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57</a:t>
            </a:fld>
            <a:r>
              <a:rPr lang="en-US" altLang="zh-CN"/>
              <a:t>/65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714356"/>
            <a:ext cx="5000660"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楷体" pitchFamily="49" charset="-122"/>
                <a:cs typeface="Consolas" pitchFamily="49" charset="0"/>
              </a:rPr>
              <a:t>多项式结点类型</a:t>
            </a:r>
            <a:r>
              <a:rPr lang="en-US" altLang="zh-CN" sz="2000">
                <a:solidFill>
                  <a:srgbClr val="0000FF"/>
                </a:solidFill>
                <a:latin typeface="Consolas" pitchFamily="49" charset="0"/>
                <a:ea typeface="楷体" pitchFamily="49" charset="-122"/>
                <a:cs typeface="Consolas" pitchFamily="49" charset="0"/>
              </a:rPr>
              <a:t>PolyNode</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1357298"/>
            <a:ext cx="7929618" cy="38498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PolyNode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多项式单链表结点类型</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double coef;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系数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int 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PolyNode* 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指向下一个结点的指针</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PolyNode():next(NULL) {}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PolyNode(double c,int 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重载构造函数 </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coef=c;</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exp=e;</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next=NULL;</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58</a:t>
            </a:fld>
            <a:r>
              <a:rPr lang="en-US" altLang="zh-CN"/>
              <a:t>/65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039511"/>
            <a:ext cx="8643998" cy="55067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PolyList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多项式单链表类</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public:</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PolyNode* 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多项式单链表的头结点指针</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PolyList()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head=new PolyNode();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建立头结点</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   ~PolyList()	</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析构函数</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PolyNode* pre=head,*p=pre-&gt;next;</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while (p!=NULL)</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  delete pre;</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pre=p; p=p-&gt;next;	</a:t>
            </a:r>
            <a:r>
              <a:rPr lang="en-US" altLang="zh-CN" sz="1800">
                <a:solidFill>
                  <a:srgbClr val="00B0F0"/>
                </a:solidFill>
                <a:latin typeface="Consolas" pitchFamily="49" charset="0"/>
                <a:ea typeface="仿宋" pitchFamily="49" charset="-122"/>
                <a:cs typeface="Consolas" pitchFamily="49" charset="0"/>
              </a:rPr>
              <a:t>//pre</a:t>
            </a:r>
            <a:r>
              <a:rPr lang="zh-CN" altLang="zh-CN" sz="1800">
                <a:solidFill>
                  <a:srgbClr val="00B0F0"/>
                </a:solidFill>
                <a:latin typeface="Consolas" pitchFamily="49" charset="0"/>
                <a:ea typeface="仿宋" pitchFamily="49" charset="-122"/>
                <a:cs typeface="Consolas" pitchFamily="49" charset="0"/>
              </a:rPr>
              <a:t>、</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指针同步后移</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delete pre;</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void </a:t>
            </a:r>
            <a:r>
              <a:rPr lang="en-US" altLang="zh-CN" sz="1800">
                <a:solidFill>
                  <a:srgbClr val="006600"/>
                </a:solidFill>
                <a:latin typeface="Consolas" pitchFamily="49" charset="0"/>
                <a:ea typeface="仿宋" pitchFamily="49" charset="-122"/>
                <a:cs typeface="Consolas" pitchFamily="49" charset="0"/>
              </a:rPr>
              <a:t>CreateList</a:t>
            </a:r>
            <a:r>
              <a:rPr lang="en-US" altLang="zh-CN" sz="1800">
                <a:solidFill>
                  <a:srgbClr val="0000FF"/>
                </a:solidFill>
                <a:latin typeface="Consolas" pitchFamily="49" charset="0"/>
                <a:ea typeface="仿宋" pitchFamily="49" charset="-122"/>
                <a:cs typeface="Consolas" pitchFamily="49" charset="0"/>
              </a:rPr>
              <a:t>(char* fname);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读文件采用尾插法建立多项式单链表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void </a:t>
            </a:r>
            <a:r>
              <a:rPr lang="en-US" altLang="zh-CN" sz="1800">
                <a:solidFill>
                  <a:srgbClr val="006600"/>
                </a:solidFill>
                <a:latin typeface="Consolas" pitchFamily="49" charset="0"/>
                <a:ea typeface="仿宋" pitchFamily="49" charset="-122"/>
                <a:cs typeface="Consolas" pitchFamily="49" charset="0"/>
              </a:rPr>
              <a:t>Sort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对多项式单链表按</a:t>
            </a:r>
            <a:r>
              <a:rPr lang="en-US" altLang="zh-CN" sz="1800">
                <a:solidFill>
                  <a:srgbClr val="00B0F0"/>
                </a:solidFill>
                <a:latin typeface="Consolas" pitchFamily="49" charset="0"/>
                <a:ea typeface="仿宋" pitchFamily="49" charset="-122"/>
                <a:cs typeface="Consolas" pitchFamily="49" charset="0"/>
              </a:rPr>
              <a:t>exp</a:t>
            </a:r>
            <a:r>
              <a:rPr lang="zh-CN" altLang="zh-CN" sz="1800">
                <a:solidFill>
                  <a:srgbClr val="00B0F0"/>
                </a:solidFill>
                <a:latin typeface="Consolas" pitchFamily="49" charset="0"/>
                <a:ea typeface="仿宋" pitchFamily="49" charset="-122"/>
                <a:cs typeface="Consolas" pitchFamily="49" charset="0"/>
              </a:rPr>
              <a:t>域递减排序</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void </a:t>
            </a:r>
            <a:r>
              <a:rPr lang="en-US" altLang="zh-CN" sz="1800">
                <a:solidFill>
                  <a:srgbClr val="006600"/>
                </a:solidFill>
                <a:latin typeface="Consolas" pitchFamily="49" charset="0"/>
                <a:ea typeface="仿宋" pitchFamily="49" charset="-122"/>
                <a:cs typeface="Consolas" pitchFamily="49" charset="0"/>
              </a:rPr>
              <a:t>DispPoly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输出多项式单链表</a:t>
            </a: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428596" y="214290"/>
            <a:ext cx="8143932" cy="810478"/>
          </a:xfrm>
          <a:prstGeom prst="rect">
            <a:avLst/>
          </a:prstGeom>
          <a:noFill/>
        </p:spPr>
        <p:txBody>
          <a:bodyPr wrap="square" rtlCol="0">
            <a:spAutoFit/>
          </a:bodyPr>
          <a:lstStyle/>
          <a:p>
            <a:pPr marL="342900" indent="-342900" algn="l">
              <a:lnSpc>
                <a:spcPts val="2800"/>
              </a:lnSpc>
              <a:spcBef>
                <a:spcPts val="0"/>
              </a:spcBef>
              <a:buBlip>
                <a:blip r:embed="rId2"/>
              </a:buBlip>
            </a:pPr>
            <a:r>
              <a:rPr lang="zh-CN" altLang="zh-CN" sz="2000">
                <a:solidFill>
                  <a:srgbClr val="0000FF"/>
                </a:solidFill>
                <a:latin typeface="Consolas" pitchFamily="49" charset="0"/>
                <a:ea typeface="楷体" pitchFamily="49" charset="-122"/>
                <a:cs typeface="Consolas" pitchFamily="49" charset="0"/>
              </a:rPr>
              <a:t>设计多项式单链表类为</a:t>
            </a:r>
            <a:r>
              <a:rPr lang="en-US" altLang="zh-CN" sz="2000">
                <a:solidFill>
                  <a:srgbClr val="0000FF"/>
                </a:solidFill>
                <a:latin typeface="Consolas" pitchFamily="49" charset="0"/>
                <a:ea typeface="楷体" pitchFamily="49" charset="-122"/>
                <a:cs typeface="Consolas" pitchFamily="49" charset="0"/>
              </a:rPr>
              <a:t>PolyList</a:t>
            </a:r>
            <a:r>
              <a:rPr lang="zh-CN" altLang="zh-CN" sz="2000">
                <a:solidFill>
                  <a:srgbClr val="0000FF"/>
                </a:solidFill>
                <a:latin typeface="Consolas" pitchFamily="49" charset="0"/>
                <a:ea typeface="楷体" pitchFamily="49" charset="-122"/>
                <a:cs typeface="Consolas" pitchFamily="49" charset="0"/>
              </a:rPr>
              <a:t>，其中构造函数和析构函数的设计思路与</a:t>
            </a:r>
            <a:r>
              <a:rPr lang="en-US" altLang="zh-CN" sz="2000">
                <a:solidFill>
                  <a:srgbClr val="0000FF"/>
                </a:solidFill>
                <a:latin typeface="Consolas" pitchFamily="49" charset="0"/>
                <a:ea typeface="楷体" pitchFamily="49" charset="-122"/>
                <a:cs typeface="Consolas" pitchFamily="49" charset="0"/>
              </a:rPr>
              <a:t>2.3.2</a:t>
            </a:r>
            <a:r>
              <a:rPr lang="zh-CN" altLang="zh-CN" sz="2000">
                <a:solidFill>
                  <a:srgbClr val="0000FF"/>
                </a:solidFill>
                <a:latin typeface="Consolas" pitchFamily="49" charset="0"/>
                <a:ea typeface="楷体" pitchFamily="49" charset="-122"/>
                <a:cs typeface="Consolas" pitchFamily="49" charset="0"/>
              </a:rPr>
              <a:t>节单链表的完全相同。</a:t>
            </a:r>
            <a:r>
              <a:rPr lang="en-US" altLang="zh-CN" sz="2000">
                <a:solidFill>
                  <a:srgbClr val="0000FF"/>
                </a:solidFill>
                <a:latin typeface="Consolas" pitchFamily="49" charset="0"/>
                <a:ea typeface="楷体" pitchFamily="49" charset="-122"/>
                <a:cs typeface="Consolas" pitchFamily="49" charset="0"/>
              </a:rPr>
              <a:t>PolyList</a:t>
            </a:r>
            <a:r>
              <a:rPr lang="zh-CN" altLang="zh-CN" sz="2000">
                <a:solidFill>
                  <a:srgbClr val="0000FF"/>
                </a:solidFill>
                <a:latin typeface="Consolas" pitchFamily="49" charset="0"/>
                <a:ea typeface="楷体" pitchFamily="49" charset="-122"/>
                <a:cs typeface="Consolas" pitchFamily="49" charset="0"/>
              </a:rPr>
              <a:t>类的定义如下：</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59</a:t>
            </a:fld>
            <a:r>
              <a:rPr lang="en-US" altLang="zh-CN"/>
              <a:t>/65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5245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Split</a:t>
            </a:r>
            <a:r>
              <a:rPr lang="en-US" altLang="zh-CN" sz="1800">
                <a:solidFill>
                  <a:srgbClr val="0000FF"/>
                </a:solidFill>
                <a:latin typeface="Consolas" pitchFamily="49" charset="0"/>
                <a:ea typeface="仿宋" pitchFamily="49" charset="-122"/>
                <a:cs typeface="Consolas" pitchFamily="49" charset="0"/>
              </a:rPr>
              <a:t>(LinkList&lt;T&gt;&amp; L,LinkList&lt;T&gt;&amp; A,LinkList&lt;T&gt;&amp; B)</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LinkNode&lt;T&gt;* p=L.head-&gt;next,*q;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的首结点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LinkNode&lt;T&gt;* r=A.head;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始终指向</a:t>
            </a:r>
            <a:r>
              <a:rPr lang="en-US" altLang="zh-CN" sz="1800">
                <a:solidFill>
                  <a:srgbClr val="00B0F0"/>
                </a:solidFill>
                <a:latin typeface="Consolas" pitchFamily="49" charset="0"/>
                <a:ea typeface="仿宋" pitchFamily="49" charset="-122"/>
                <a:cs typeface="Consolas" pitchFamily="49" charset="0"/>
              </a:rPr>
              <a:t>A</a:t>
            </a:r>
            <a:r>
              <a:rPr lang="zh-CN" altLang="zh-CN" sz="1800">
                <a:solidFill>
                  <a:srgbClr val="00B0F0"/>
                </a:solidFill>
                <a:latin typeface="Consolas" pitchFamily="49" charset="0"/>
                <a:ea typeface="仿宋" pitchFamily="49" charset="-122"/>
                <a:cs typeface="Consolas" pitchFamily="49" charset="0"/>
              </a:rPr>
              <a:t>的尾结点</a:t>
            </a:r>
          </a:p>
          <a:p>
            <a:pPr algn="l">
              <a:lnSpc>
                <a:spcPts val="2200"/>
              </a:lnSpc>
              <a:spcBef>
                <a:spcPts val="1800"/>
              </a:spcBef>
            </a:pPr>
            <a:r>
              <a:rPr lang="en-US" altLang="zh-CN" sz="1800">
                <a:solidFill>
                  <a:srgbClr val="0000FF"/>
                </a:solidFill>
                <a:latin typeface="Consolas" pitchFamily="49" charset="0"/>
                <a:ea typeface="仿宋" pitchFamily="49" charset="-122"/>
                <a:cs typeface="Consolas" pitchFamily="49" charset="0"/>
              </a:rPr>
              <a:t>   while (p!=NULL)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遍历</a:t>
            </a:r>
            <a:r>
              <a:rPr lang="en-US" altLang="zh-CN" sz="1800">
                <a:solidFill>
                  <a:srgbClr val="00B0F0"/>
                </a:solidFill>
                <a:latin typeface="Consolas" pitchFamily="49" charset="0"/>
                <a:ea typeface="仿宋" pitchFamily="49" charset="-122"/>
                <a:cs typeface="Consolas" pitchFamily="49" charset="0"/>
              </a:rPr>
              <a:t>L</a:t>
            </a:r>
            <a:r>
              <a:rPr lang="zh-CN" altLang="zh-CN" sz="1800">
                <a:solidFill>
                  <a:srgbClr val="00B0F0"/>
                </a:solidFill>
                <a:latin typeface="Consolas" pitchFamily="49" charset="0"/>
                <a:ea typeface="仿宋" pitchFamily="49" charset="-122"/>
                <a:cs typeface="Consolas" pitchFamily="49" charset="0"/>
              </a:rPr>
              <a:t>的所有数据结点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r-&gt;next=p;</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尾插法建立</a:t>
            </a:r>
            <a:r>
              <a:rPr lang="en-US" altLang="zh-CN" sz="1800">
                <a:solidFill>
                  <a:srgbClr val="00B0F0"/>
                </a:solidFill>
                <a:latin typeface="Consolas" pitchFamily="49" charset="0"/>
                <a:ea typeface="仿宋" pitchFamily="49" charset="-122"/>
                <a:cs typeface="Consolas" pitchFamily="49" charset="0"/>
              </a:rPr>
              <a:t>A</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p=p-&gt;next;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后移一个结点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if (p!=NULL)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q=p-&gt;next;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临时保存</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结点的后继结点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p-&gt;next=B.head-&gt;next;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头插法建立</a:t>
            </a:r>
            <a:r>
              <a:rPr lang="en-US" altLang="zh-CN" sz="1800">
                <a:solidFill>
                  <a:srgbClr val="00B0F0"/>
                </a:solidFill>
                <a:latin typeface="Consolas" pitchFamily="49" charset="0"/>
                <a:ea typeface="仿宋" pitchFamily="49" charset="-122"/>
                <a:cs typeface="Consolas" pitchFamily="49" charset="0"/>
              </a:rPr>
              <a:t>B</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B.head-&gt;next=p;</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p=q;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尾结点</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置空</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a:t>
            </a:fld>
            <a:r>
              <a:rPr lang="en-US" altLang="zh-CN"/>
              <a:t>/65</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6929486"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楷体" pitchFamily="49" charset="-122"/>
                <a:cs typeface="Consolas" pitchFamily="49" charset="0"/>
              </a:rPr>
              <a:t>多项式</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x</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+3.2</a:t>
            </a:r>
            <a:r>
              <a:rPr lang="en-US" altLang="zh-CN" sz="2000" i="1">
                <a:solidFill>
                  <a:srgbClr val="0000FF"/>
                </a:solidFill>
                <a:latin typeface="Consolas" pitchFamily="49" charset="0"/>
                <a:ea typeface="楷体" pitchFamily="49" charset="-122"/>
                <a:cs typeface="Consolas" pitchFamily="49" charset="0"/>
              </a:rPr>
              <a:t>x</a:t>
            </a:r>
            <a:r>
              <a:rPr lang="en-US" altLang="zh-CN" sz="2000" baseline="30000">
                <a:solidFill>
                  <a:srgbClr val="0000FF"/>
                </a:solidFill>
                <a:latin typeface="Consolas" pitchFamily="49" charset="0"/>
                <a:ea typeface="楷体" pitchFamily="49" charset="-122"/>
                <a:cs typeface="Consolas" pitchFamily="49" charset="0"/>
              </a:rPr>
              <a:t>5</a:t>
            </a:r>
            <a:r>
              <a:rPr lang="en-US" altLang="zh-CN" sz="2000">
                <a:solidFill>
                  <a:srgbClr val="0000FF"/>
                </a:solidFill>
                <a:latin typeface="Consolas" pitchFamily="49" charset="0"/>
                <a:ea typeface="楷体" pitchFamily="49" charset="-122"/>
                <a:cs typeface="Consolas" pitchFamily="49" charset="0"/>
              </a:rPr>
              <a:t>-6</a:t>
            </a:r>
            <a:r>
              <a:rPr lang="en-US" altLang="zh-CN" sz="2000" i="1">
                <a:solidFill>
                  <a:srgbClr val="0000FF"/>
                </a:solidFill>
                <a:latin typeface="Consolas" pitchFamily="49" charset="0"/>
                <a:ea typeface="楷体" pitchFamily="49" charset="-122"/>
                <a:cs typeface="Consolas" pitchFamily="49" charset="0"/>
              </a:rPr>
              <a:t>x</a:t>
            </a:r>
            <a:r>
              <a:rPr lang="en-US" altLang="zh-CN" sz="2000">
                <a:solidFill>
                  <a:srgbClr val="0000FF"/>
                </a:solidFill>
                <a:latin typeface="Consolas" pitchFamily="49" charset="0"/>
                <a:ea typeface="楷体" pitchFamily="49" charset="-122"/>
                <a:cs typeface="Consolas" pitchFamily="49" charset="0"/>
              </a:rPr>
              <a:t>+10</a:t>
            </a:r>
            <a:r>
              <a:rPr lang="zh-CN" altLang="zh-CN" sz="2000">
                <a:solidFill>
                  <a:srgbClr val="0000FF"/>
                </a:solidFill>
                <a:latin typeface="Consolas" pitchFamily="49" charset="0"/>
                <a:ea typeface="楷体" pitchFamily="49" charset="-122"/>
                <a:cs typeface="Consolas" pitchFamily="49" charset="0"/>
              </a:rPr>
              <a:t>对应的单链表</a:t>
            </a:r>
            <a:r>
              <a:rPr lang="zh-CN" altLang="en-US" sz="2000">
                <a:solidFill>
                  <a:srgbClr val="0000FF"/>
                </a:solidFill>
                <a:latin typeface="Consolas" pitchFamily="49" charset="0"/>
                <a:ea typeface="楷体" pitchFamily="49" charset="-122"/>
                <a:cs typeface="Consolas" pitchFamily="49" charset="0"/>
              </a:rPr>
              <a:t>：</a:t>
            </a:r>
          </a:p>
        </p:txBody>
      </p:sp>
      <p:sp>
        <p:nvSpPr>
          <p:cNvPr id="20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70" name="Text Box 22"/>
          <p:cNvSpPr txBox="1">
            <a:spLocks noChangeArrowheads="1"/>
          </p:cNvSpPr>
          <p:nvPr/>
        </p:nvSpPr>
        <p:spPr bwMode="auto">
          <a:xfrm>
            <a:off x="2083454"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2.0</a:t>
            </a:r>
          </a:p>
        </p:txBody>
      </p:sp>
      <p:sp>
        <p:nvSpPr>
          <p:cNvPr id="2069" name="Text Box 21"/>
          <p:cNvSpPr txBox="1">
            <a:spLocks noChangeArrowheads="1"/>
          </p:cNvSpPr>
          <p:nvPr/>
        </p:nvSpPr>
        <p:spPr bwMode="auto">
          <a:xfrm>
            <a:off x="1000100" y="1571612"/>
            <a:ext cx="469827" cy="2270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2068" name="Text Box 20"/>
          <p:cNvSpPr txBox="1">
            <a:spLocks noChangeArrowheads="1"/>
          </p:cNvSpPr>
          <p:nvPr/>
        </p:nvSpPr>
        <p:spPr bwMode="auto">
          <a:xfrm>
            <a:off x="2488056" y="263987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067" name="Text Box 19"/>
          <p:cNvSpPr txBox="1">
            <a:spLocks noChangeArrowheads="1"/>
          </p:cNvSpPr>
          <p:nvPr/>
        </p:nvSpPr>
        <p:spPr bwMode="auto">
          <a:xfrm>
            <a:off x="2893677"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6" name="Text Box 18" descr="深色上对角线"/>
          <p:cNvSpPr txBox="1">
            <a:spLocks noChangeArrowheads="1"/>
          </p:cNvSpPr>
          <p:nvPr/>
        </p:nvSpPr>
        <p:spPr bwMode="auto">
          <a:xfrm>
            <a:off x="1300749" y="2007470"/>
            <a:ext cx="404602"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5" name="Text Box 17"/>
          <p:cNvSpPr txBox="1">
            <a:spLocks noChangeArrowheads="1"/>
          </p:cNvSpPr>
          <p:nvPr/>
        </p:nvSpPr>
        <p:spPr bwMode="auto">
          <a:xfrm>
            <a:off x="2090588" y="2007470"/>
            <a:ext cx="405621"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4" name="Text Box 16" descr="深色上对角线"/>
          <p:cNvSpPr txBox="1">
            <a:spLocks noChangeArrowheads="1"/>
          </p:cNvSpPr>
          <p:nvPr/>
        </p:nvSpPr>
        <p:spPr bwMode="auto">
          <a:xfrm>
            <a:off x="1689044" y="2007470"/>
            <a:ext cx="404602"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3" name="Text Box 15"/>
          <p:cNvSpPr txBox="1">
            <a:spLocks noChangeArrowheads="1"/>
          </p:cNvSpPr>
          <p:nvPr/>
        </p:nvSpPr>
        <p:spPr bwMode="auto">
          <a:xfrm>
            <a:off x="3548675"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3.2</a:t>
            </a:r>
          </a:p>
        </p:txBody>
      </p:sp>
      <p:sp>
        <p:nvSpPr>
          <p:cNvPr id="2062" name="Text Box 14"/>
          <p:cNvSpPr txBox="1">
            <a:spLocks noChangeArrowheads="1"/>
          </p:cNvSpPr>
          <p:nvPr/>
        </p:nvSpPr>
        <p:spPr bwMode="auto">
          <a:xfrm>
            <a:off x="3953277" y="263987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2061" name="Text Box 13"/>
          <p:cNvSpPr txBox="1">
            <a:spLocks noChangeArrowheads="1"/>
          </p:cNvSpPr>
          <p:nvPr/>
        </p:nvSpPr>
        <p:spPr bwMode="auto">
          <a:xfrm>
            <a:off x="4358898"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60" name="AutoShape 12"/>
          <p:cNvSpPr>
            <a:spLocks noChangeShapeType="1"/>
          </p:cNvSpPr>
          <p:nvPr/>
        </p:nvSpPr>
        <p:spPr bwMode="auto">
          <a:xfrm flipV="1">
            <a:off x="3124005" y="282215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9" name="AutoShape 11"/>
          <p:cNvSpPr>
            <a:spLocks noChangeShapeType="1"/>
          </p:cNvSpPr>
          <p:nvPr/>
        </p:nvSpPr>
        <p:spPr bwMode="auto">
          <a:xfrm flipV="1">
            <a:off x="4560651" y="280993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8" name="Text Box 10"/>
          <p:cNvSpPr txBox="1">
            <a:spLocks noChangeArrowheads="1"/>
          </p:cNvSpPr>
          <p:nvPr/>
        </p:nvSpPr>
        <p:spPr bwMode="auto">
          <a:xfrm>
            <a:off x="5008134"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-6.0</a:t>
            </a:r>
          </a:p>
        </p:txBody>
      </p:sp>
      <p:sp>
        <p:nvSpPr>
          <p:cNvPr id="2057" name="Text Box 9"/>
          <p:cNvSpPr txBox="1">
            <a:spLocks noChangeArrowheads="1"/>
          </p:cNvSpPr>
          <p:nvPr/>
        </p:nvSpPr>
        <p:spPr bwMode="auto">
          <a:xfrm>
            <a:off x="5412736" y="264598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2056" name="Text Box 8"/>
          <p:cNvSpPr txBox="1">
            <a:spLocks noChangeArrowheads="1"/>
          </p:cNvSpPr>
          <p:nvPr/>
        </p:nvSpPr>
        <p:spPr bwMode="auto">
          <a:xfrm>
            <a:off x="5818357"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2055" name="Text Box 7"/>
          <p:cNvSpPr txBox="1">
            <a:spLocks noChangeArrowheads="1"/>
          </p:cNvSpPr>
          <p:nvPr/>
        </p:nvSpPr>
        <p:spPr bwMode="auto">
          <a:xfrm>
            <a:off x="6511455"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10.0</a:t>
            </a:r>
          </a:p>
        </p:txBody>
      </p:sp>
      <p:sp>
        <p:nvSpPr>
          <p:cNvPr id="2054" name="Text Box 6"/>
          <p:cNvSpPr txBox="1">
            <a:spLocks noChangeArrowheads="1"/>
          </p:cNvSpPr>
          <p:nvPr/>
        </p:nvSpPr>
        <p:spPr bwMode="auto">
          <a:xfrm>
            <a:off x="6916057" y="264598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2053" name="Text Box 5"/>
          <p:cNvSpPr txBox="1">
            <a:spLocks noChangeArrowheads="1"/>
          </p:cNvSpPr>
          <p:nvPr/>
        </p:nvSpPr>
        <p:spPr bwMode="auto">
          <a:xfrm>
            <a:off x="7321678"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052" name="AutoShape 4"/>
          <p:cNvSpPr>
            <a:spLocks noChangeShapeType="1"/>
          </p:cNvSpPr>
          <p:nvPr/>
        </p:nvSpPr>
        <p:spPr bwMode="auto">
          <a:xfrm flipV="1">
            <a:off x="6048684" y="282826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1" name="AutoShape 3"/>
          <p:cNvSpPr>
            <a:spLocks noChangeShapeType="1"/>
          </p:cNvSpPr>
          <p:nvPr/>
        </p:nvSpPr>
        <p:spPr bwMode="auto">
          <a:xfrm>
            <a:off x="2284227" y="2179573"/>
            <a:ext cx="406640" cy="460299"/>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0" name="AutoShape 2"/>
          <p:cNvSpPr>
            <a:spLocks noChangeShapeType="1"/>
          </p:cNvSpPr>
          <p:nvPr/>
        </p:nvSpPr>
        <p:spPr bwMode="auto">
          <a:xfrm>
            <a:off x="1298710" y="1777321"/>
            <a:ext cx="203830" cy="230150"/>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60</a:t>
            </a:fld>
            <a:r>
              <a:rPr lang="en-US" altLang="zh-CN"/>
              <a:t>/65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28626"/>
            <a:ext cx="600079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）创建多项式</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CreateList(fname)</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357158" y="1600215"/>
            <a:ext cx="8358246"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void </a:t>
            </a:r>
            <a:r>
              <a:rPr lang="pt-BR" altLang="zh-CN" sz="1800" dirty="0">
                <a:solidFill>
                  <a:srgbClr val="FF0000"/>
                </a:solidFill>
                <a:latin typeface="Consolas" pitchFamily="49" charset="0"/>
                <a:ea typeface="仿宋" pitchFamily="49" charset="-122"/>
                <a:cs typeface="Consolas" pitchFamily="49" charset="0"/>
              </a:rPr>
              <a:t>CreateList</a:t>
            </a:r>
            <a:r>
              <a:rPr lang="pt-BR" altLang="zh-CN" sz="1800" dirty="0">
                <a:solidFill>
                  <a:srgbClr val="0000FF"/>
                </a:solidFill>
                <a:latin typeface="Consolas" pitchFamily="49" charset="0"/>
                <a:ea typeface="仿宋" pitchFamily="49" charset="-122"/>
                <a:cs typeface="Consolas" pitchFamily="49" charset="0"/>
              </a:rPr>
              <a:t>(char* fname)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读文件采用尾插法建立多项式单链表</a:t>
            </a: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freopen(fname,"r",stdin);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输入重定向到</a:t>
            </a:r>
            <a:r>
              <a:rPr lang="pt-BR" altLang="zh-CN" sz="1800" dirty="0">
                <a:solidFill>
                  <a:srgbClr val="00B0F0"/>
                </a:solidFill>
                <a:latin typeface="Consolas" pitchFamily="49" charset="0"/>
                <a:ea typeface="仿宋" pitchFamily="49" charset="-122"/>
                <a:cs typeface="Consolas" pitchFamily="49" charset="0"/>
              </a:rPr>
              <a:t>fname</a:t>
            </a:r>
            <a:r>
              <a:rPr lang="zh-CN" altLang="zh-CN" sz="1800" dirty="0">
                <a:solidFill>
                  <a:srgbClr val="00B0F0"/>
                </a:solidFill>
                <a:latin typeface="Consolas" pitchFamily="49" charset="0"/>
                <a:ea typeface="仿宋" pitchFamily="49" charset="-122"/>
                <a:cs typeface="Consolas" pitchFamily="49" charset="0"/>
              </a:rPr>
              <a:t>文件 </a:t>
            </a: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PolyNode *s,*r;</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double c;</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int n,e;</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scanf("%d",&amp;n);</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r=head;			</a:t>
            </a:r>
            <a:r>
              <a:rPr lang="pt-BR" altLang="zh-CN" sz="1800" dirty="0">
                <a:solidFill>
                  <a:srgbClr val="00B0F0"/>
                </a:solidFill>
                <a:latin typeface="Consolas" pitchFamily="49" charset="0"/>
                <a:ea typeface="仿宋" pitchFamily="49" charset="-122"/>
                <a:cs typeface="Consolas" pitchFamily="49" charset="0"/>
              </a:rPr>
              <a:t>//r</a:t>
            </a:r>
            <a:r>
              <a:rPr lang="zh-CN" altLang="zh-CN" sz="1800" dirty="0">
                <a:solidFill>
                  <a:srgbClr val="00B0F0"/>
                </a:solidFill>
                <a:latin typeface="Consolas" pitchFamily="49" charset="0"/>
                <a:ea typeface="仿宋" pitchFamily="49" charset="-122"/>
                <a:cs typeface="Consolas" pitchFamily="49" charset="0"/>
              </a:rPr>
              <a:t>始终指向尾结点</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开始时指向头结点</a:t>
            </a: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for (int i=0;i&lt;n;i++)</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  scanf("%lf%d",&amp;c,&amp;e);</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s=new PolyNode(c,e);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创建新结点</a:t>
            </a:r>
            <a:r>
              <a:rPr lang="pt-BR" altLang="zh-CN" sz="1800" dirty="0">
                <a:solidFill>
                  <a:srgbClr val="00B0F0"/>
                </a:solidFill>
                <a:latin typeface="Consolas" pitchFamily="49" charset="0"/>
                <a:ea typeface="仿宋" pitchFamily="49" charset="-122"/>
                <a:cs typeface="Consolas" pitchFamily="49" charset="0"/>
              </a:rPr>
              <a:t>s</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r-&gt;next=s;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将结点</a:t>
            </a:r>
            <a:r>
              <a:rPr lang="pt-BR" altLang="zh-CN" sz="1800" dirty="0">
                <a:solidFill>
                  <a:srgbClr val="00B0F0"/>
                </a:solidFill>
                <a:latin typeface="Consolas" pitchFamily="49" charset="0"/>
                <a:ea typeface="仿宋" pitchFamily="49" charset="-122"/>
                <a:cs typeface="Consolas" pitchFamily="49" charset="0"/>
              </a:rPr>
              <a:t>s</a:t>
            </a:r>
            <a:r>
              <a:rPr lang="zh-CN" altLang="zh-CN" sz="1800" dirty="0">
                <a:solidFill>
                  <a:srgbClr val="00B0F0"/>
                </a:solidFill>
                <a:latin typeface="Consolas" pitchFamily="49" charset="0"/>
                <a:ea typeface="仿宋" pitchFamily="49" charset="-122"/>
                <a:cs typeface="Consolas" pitchFamily="49" charset="0"/>
              </a:rPr>
              <a:t>插入结点</a:t>
            </a:r>
            <a:r>
              <a:rPr lang="pt-BR" altLang="zh-CN" sz="1800" dirty="0">
                <a:solidFill>
                  <a:srgbClr val="00B0F0"/>
                </a:solidFill>
                <a:latin typeface="Consolas" pitchFamily="49" charset="0"/>
                <a:ea typeface="仿宋" pitchFamily="49" charset="-122"/>
                <a:cs typeface="Consolas" pitchFamily="49" charset="0"/>
              </a:rPr>
              <a:t>r</a:t>
            </a:r>
            <a:r>
              <a:rPr lang="zh-CN" altLang="zh-CN" sz="1800" dirty="0">
                <a:solidFill>
                  <a:srgbClr val="00B0F0"/>
                </a:solidFill>
                <a:latin typeface="Consolas" pitchFamily="49" charset="0"/>
                <a:ea typeface="仿宋" pitchFamily="49" charset="-122"/>
                <a:cs typeface="Consolas" pitchFamily="49" charset="0"/>
              </a:rPr>
              <a:t>之后</a:t>
            </a: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r=s;</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a:t>
            </a:r>
            <a:endParaRPr lang="zh-CN" altLang="zh-CN" sz="1800" dirty="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   r-&gt;next=NULL;		</a:t>
            </a:r>
            <a:r>
              <a:rPr lang="pt-BR"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尾结点</a:t>
            </a:r>
            <a:r>
              <a:rPr lang="pt-BR" altLang="zh-CN" sz="1800" dirty="0">
                <a:solidFill>
                  <a:srgbClr val="00B0F0"/>
                </a:solidFill>
                <a:latin typeface="Consolas" pitchFamily="49" charset="0"/>
                <a:ea typeface="仿宋" pitchFamily="49" charset="-122"/>
                <a:cs typeface="Consolas" pitchFamily="49" charset="0"/>
              </a:rPr>
              <a:t>next</a:t>
            </a:r>
            <a:r>
              <a:rPr lang="zh-CN" altLang="zh-CN" sz="1800" dirty="0">
                <a:solidFill>
                  <a:srgbClr val="00B0F0"/>
                </a:solidFill>
                <a:latin typeface="Consolas" pitchFamily="49" charset="0"/>
                <a:ea typeface="仿宋" pitchFamily="49" charset="-122"/>
                <a:cs typeface="Consolas" pitchFamily="49" charset="0"/>
              </a:rPr>
              <a:t>域置为</a:t>
            </a:r>
            <a:r>
              <a:rPr lang="pt-BR" altLang="zh-CN" sz="1800" dirty="0">
                <a:solidFill>
                  <a:srgbClr val="00B0F0"/>
                </a:solidFill>
                <a:latin typeface="Consolas" pitchFamily="49" charset="0"/>
                <a:ea typeface="仿宋" pitchFamily="49" charset="-122"/>
                <a:cs typeface="Consolas" pitchFamily="49" charset="0"/>
              </a:rPr>
              <a:t>NULL</a:t>
            </a:r>
            <a:endParaRPr lang="zh-CN" altLang="zh-CN" sz="1800" dirty="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pt-BR"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28596" y="214290"/>
            <a:ext cx="457203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2. </a:t>
            </a:r>
            <a:r>
              <a:rPr lang="zh-CN" altLang="zh-CN" sz="2200">
                <a:latin typeface="Consolas" pitchFamily="49" charset="0"/>
                <a:ea typeface="微软雅黑" pitchFamily="34" charset="-122"/>
                <a:cs typeface="Consolas" pitchFamily="49" charset="0"/>
              </a:rPr>
              <a:t>设计</a:t>
            </a:r>
            <a:r>
              <a:rPr lang="pt-BR" altLang="zh-CN" sz="2200">
                <a:latin typeface="Consolas" pitchFamily="49" charset="0"/>
                <a:ea typeface="微软雅黑" pitchFamily="34" charset="-122"/>
                <a:cs typeface="Consolas" pitchFamily="49" charset="0"/>
              </a:rPr>
              <a:t>Poly</a:t>
            </a:r>
            <a:r>
              <a:rPr lang="en-US" altLang="zh-CN" sz="2200">
                <a:latin typeface="Consolas" pitchFamily="49" charset="0"/>
                <a:ea typeface="微软雅黑" pitchFamily="34" charset="-122"/>
                <a:cs typeface="Consolas" pitchFamily="49" charset="0"/>
              </a:rPr>
              <a:t>List</a:t>
            </a:r>
            <a:r>
              <a:rPr lang="zh-CN" altLang="zh-CN" sz="2200">
                <a:latin typeface="Consolas" pitchFamily="49" charset="0"/>
                <a:ea typeface="微软雅黑" pitchFamily="34" charset="-122"/>
                <a:cs typeface="Consolas" pitchFamily="49" charset="0"/>
              </a:rPr>
              <a:t>的基本运算算法</a:t>
            </a:r>
          </a:p>
        </p:txBody>
      </p:sp>
      <p:sp>
        <p:nvSpPr>
          <p:cNvPr id="8" name="TextBox 7"/>
          <p:cNvSpPr txBox="1"/>
          <p:nvPr/>
        </p:nvSpPr>
        <p:spPr>
          <a:xfrm>
            <a:off x="2214546" y="5929330"/>
            <a:ext cx="2571768" cy="400110"/>
          </a:xfrm>
          <a:prstGeom prst="rect">
            <a:avLst/>
          </a:prstGeom>
          <a:noFill/>
        </p:spPr>
        <p:txBody>
          <a:bodyPr wrap="square" rtlCol="0">
            <a:spAutoFit/>
          </a:bodyPr>
          <a:lstStyle/>
          <a:p>
            <a:pPr algn="l">
              <a:lnSpc>
                <a:spcPct val="100000"/>
              </a:lnSpc>
            </a:pPr>
            <a:r>
              <a:rPr lang="zh-CN" altLang="en-US" sz="2000">
                <a:solidFill>
                  <a:srgbClr val="0000FF"/>
                </a:solidFill>
                <a:latin typeface="华文中宋" pitchFamily="2" charset="-122"/>
                <a:ea typeface="华文中宋" pitchFamily="2" charset="-122"/>
                <a:cs typeface="Consolas" pitchFamily="49" charset="0"/>
              </a:rPr>
              <a:t>读文件</a:t>
            </a:r>
            <a:r>
              <a:rPr lang="en-US" altLang="zh-CN" sz="2000">
                <a:solidFill>
                  <a:srgbClr val="0000FF"/>
                </a:solidFill>
                <a:latin typeface="华文中宋" pitchFamily="2" charset="-122"/>
                <a:ea typeface="华文中宋" pitchFamily="2" charset="-122"/>
                <a:cs typeface="Consolas" pitchFamily="49" charset="0"/>
              </a:rPr>
              <a:t>+</a:t>
            </a:r>
            <a:r>
              <a:rPr lang="zh-CN" altLang="zh-CN" sz="2000">
                <a:solidFill>
                  <a:srgbClr val="0000FF"/>
                </a:solidFill>
                <a:latin typeface="华文中宋" pitchFamily="2" charset="-122"/>
                <a:ea typeface="华文中宋" pitchFamily="2" charset="-122"/>
                <a:cs typeface="Consolas" pitchFamily="49" charset="0"/>
              </a:rPr>
              <a:t>尾插法建表</a:t>
            </a:r>
            <a:endParaRPr lang="zh-CN" altLang="en-US" sz="2000">
              <a:latin typeface="华文中宋" pitchFamily="2" charset="-122"/>
              <a:ea typeface="华文中宋" pitchFamily="2" charset="-122"/>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61</a:t>
            </a:fld>
            <a:r>
              <a:rPr lang="en-US" altLang="zh-CN"/>
              <a:t>/65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）多项式</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单链表排序</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Sort()</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14364"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62" name="Text Box 26"/>
          <p:cNvSpPr txBox="1">
            <a:spLocks noChangeArrowheads="1"/>
          </p:cNvSpPr>
          <p:nvPr/>
        </p:nvSpPr>
        <p:spPr bwMode="auto">
          <a:xfrm>
            <a:off x="3786182" y="2857496"/>
            <a:ext cx="2724165"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将结点</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p</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有序插入到有序子表</a:t>
            </a:r>
          </a:p>
        </p:txBody>
      </p:sp>
      <p:sp>
        <p:nvSpPr>
          <p:cNvPr id="14361" name="Text Box 25"/>
          <p:cNvSpPr txBox="1">
            <a:spLocks noChangeArrowheads="1"/>
          </p:cNvSpPr>
          <p:nvPr/>
        </p:nvSpPr>
        <p:spPr bwMode="auto">
          <a:xfrm>
            <a:off x="2595901" y="3348427"/>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2.0</a:t>
            </a:r>
          </a:p>
        </p:txBody>
      </p:sp>
      <p:sp>
        <p:nvSpPr>
          <p:cNvPr id="14360" name="Text Box 24"/>
          <p:cNvSpPr txBox="1">
            <a:spLocks noChangeArrowheads="1"/>
          </p:cNvSpPr>
          <p:nvPr/>
        </p:nvSpPr>
        <p:spPr bwMode="auto">
          <a:xfrm>
            <a:off x="785786" y="2930573"/>
            <a:ext cx="610425"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14359" name="Text Box 23"/>
          <p:cNvSpPr txBox="1">
            <a:spLocks noChangeArrowheads="1"/>
          </p:cNvSpPr>
          <p:nvPr/>
        </p:nvSpPr>
        <p:spPr bwMode="auto">
          <a:xfrm>
            <a:off x="3015899" y="3348427"/>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4358" name="Text Box 22"/>
          <p:cNvSpPr txBox="1">
            <a:spLocks noChangeArrowheads="1"/>
          </p:cNvSpPr>
          <p:nvPr/>
        </p:nvSpPr>
        <p:spPr bwMode="auto">
          <a:xfrm>
            <a:off x="3436954" y="3348427"/>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57" name="Text Box 21" descr="深色上对角线"/>
          <p:cNvSpPr txBox="1">
            <a:spLocks noChangeArrowheads="1"/>
          </p:cNvSpPr>
          <p:nvPr/>
        </p:nvSpPr>
        <p:spPr bwMode="auto">
          <a:xfrm>
            <a:off x="1174046" y="3348427"/>
            <a:ext cx="419998"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56" name="Text Box 20"/>
          <p:cNvSpPr txBox="1">
            <a:spLocks noChangeArrowheads="1"/>
          </p:cNvSpPr>
          <p:nvPr/>
        </p:nvSpPr>
        <p:spPr bwMode="auto">
          <a:xfrm>
            <a:off x="1993940" y="3348427"/>
            <a:ext cx="421055"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55" name="Text Box 19" descr="深色上对角线"/>
          <p:cNvSpPr txBox="1">
            <a:spLocks noChangeArrowheads="1"/>
          </p:cNvSpPr>
          <p:nvPr/>
        </p:nvSpPr>
        <p:spPr bwMode="auto">
          <a:xfrm>
            <a:off x="1577116" y="3348427"/>
            <a:ext cx="419998"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54" name="Text Box 18"/>
          <p:cNvSpPr txBox="1">
            <a:spLocks noChangeArrowheads="1"/>
          </p:cNvSpPr>
          <p:nvPr/>
        </p:nvSpPr>
        <p:spPr bwMode="auto">
          <a:xfrm>
            <a:off x="3316350" y="2126720"/>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3.2</a:t>
            </a:r>
          </a:p>
        </p:txBody>
      </p:sp>
      <p:sp>
        <p:nvSpPr>
          <p:cNvPr id="14353" name="Text Box 17"/>
          <p:cNvSpPr txBox="1">
            <a:spLocks noChangeArrowheads="1"/>
          </p:cNvSpPr>
          <p:nvPr/>
        </p:nvSpPr>
        <p:spPr bwMode="auto">
          <a:xfrm>
            <a:off x="3736348" y="2126720"/>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4352" name="Text Box 16"/>
          <p:cNvSpPr txBox="1">
            <a:spLocks noChangeArrowheads="1"/>
          </p:cNvSpPr>
          <p:nvPr/>
        </p:nvSpPr>
        <p:spPr bwMode="auto">
          <a:xfrm>
            <a:off x="4157403" y="2126720"/>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51" name="AutoShape 15"/>
          <p:cNvSpPr>
            <a:spLocks noChangeShapeType="1"/>
          </p:cNvSpPr>
          <p:nvPr/>
        </p:nvSpPr>
        <p:spPr bwMode="auto">
          <a:xfrm flipV="1">
            <a:off x="2157919" y="3501140"/>
            <a:ext cx="449620" cy="93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0" name="AutoShape 14"/>
          <p:cNvSpPr>
            <a:spLocks noChangeShapeType="1"/>
          </p:cNvSpPr>
          <p:nvPr/>
        </p:nvSpPr>
        <p:spPr bwMode="auto">
          <a:xfrm flipV="1">
            <a:off x="4396495" y="2283181"/>
            <a:ext cx="449620" cy="937"/>
          </a:xfrm>
          <a:prstGeom prst="straightConnector1">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9" name="Text Box 13"/>
          <p:cNvSpPr txBox="1">
            <a:spLocks noChangeArrowheads="1"/>
          </p:cNvSpPr>
          <p:nvPr/>
        </p:nvSpPr>
        <p:spPr bwMode="auto">
          <a:xfrm>
            <a:off x="4801682"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-6.0</a:t>
            </a:r>
          </a:p>
        </p:txBody>
      </p:sp>
      <p:sp>
        <p:nvSpPr>
          <p:cNvPr id="14348" name="Text Box 12"/>
          <p:cNvSpPr txBox="1">
            <a:spLocks noChangeArrowheads="1"/>
          </p:cNvSpPr>
          <p:nvPr/>
        </p:nvSpPr>
        <p:spPr bwMode="auto">
          <a:xfrm>
            <a:off x="5221679" y="2132341"/>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4347" name="Text Box 11"/>
          <p:cNvSpPr txBox="1">
            <a:spLocks noChangeArrowheads="1"/>
          </p:cNvSpPr>
          <p:nvPr/>
        </p:nvSpPr>
        <p:spPr bwMode="auto">
          <a:xfrm>
            <a:off x="5642735"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46" name="Text Box 10"/>
          <p:cNvSpPr txBox="1">
            <a:spLocks noChangeArrowheads="1"/>
          </p:cNvSpPr>
          <p:nvPr/>
        </p:nvSpPr>
        <p:spPr bwMode="auto">
          <a:xfrm>
            <a:off x="6302882"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10.0</a:t>
            </a:r>
          </a:p>
        </p:txBody>
      </p:sp>
      <p:sp>
        <p:nvSpPr>
          <p:cNvPr id="14345" name="Text Box 9"/>
          <p:cNvSpPr txBox="1">
            <a:spLocks noChangeArrowheads="1"/>
          </p:cNvSpPr>
          <p:nvPr/>
        </p:nvSpPr>
        <p:spPr bwMode="auto">
          <a:xfrm>
            <a:off x="6722880" y="2132341"/>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4344" name="Text Box 8"/>
          <p:cNvSpPr txBox="1">
            <a:spLocks noChangeArrowheads="1"/>
          </p:cNvSpPr>
          <p:nvPr/>
        </p:nvSpPr>
        <p:spPr bwMode="auto">
          <a:xfrm>
            <a:off x="7143935"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4343" name="AutoShape 7"/>
          <p:cNvSpPr>
            <a:spLocks noChangeShapeType="1"/>
          </p:cNvSpPr>
          <p:nvPr/>
        </p:nvSpPr>
        <p:spPr bwMode="auto">
          <a:xfrm flipV="1">
            <a:off x="5881827" y="2300045"/>
            <a:ext cx="449620" cy="937"/>
          </a:xfrm>
          <a:prstGeom prst="straightConnector1">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2" name="AutoShape 6"/>
          <p:cNvSpPr>
            <a:spLocks noChangeShapeType="1"/>
          </p:cNvSpPr>
          <p:nvPr/>
        </p:nvSpPr>
        <p:spPr bwMode="auto">
          <a:xfrm>
            <a:off x="1174046" y="3136689"/>
            <a:ext cx="210528" cy="211738"/>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1" name="Text Box 5"/>
          <p:cNvSpPr txBox="1">
            <a:spLocks noChangeArrowheads="1"/>
          </p:cNvSpPr>
          <p:nvPr/>
        </p:nvSpPr>
        <p:spPr bwMode="auto">
          <a:xfrm>
            <a:off x="3191515" y="1714487"/>
            <a:ext cx="277177"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4340" name="AutoShape 4"/>
          <p:cNvSpPr>
            <a:spLocks noChangeShapeType="1"/>
          </p:cNvSpPr>
          <p:nvPr/>
        </p:nvSpPr>
        <p:spPr bwMode="auto">
          <a:xfrm>
            <a:off x="3427433" y="1903739"/>
            <a:ext cx="210528" cy="211738"/>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39" name="Text Box 3"/>
          <p:cNvSpPr txBox="1">
            <a:spLocks noChangeArrowheads="1"/>
          </p:cNvSpPr>
          <p:nvPr/>
        </p:nvSpPr>
        <p:spPr bwMode="auto">
          <a:xfrm>
            <a:off x="1997114" y="3791577"/>
            <a:ext cx="943672"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有序子表</a:t>
            </a:r>
          </a:p>
        </p:txBody>
      </p:sp>
      <p:sp>
        <p:nvSpPr>
          <p:cNvPr id="14338" name="AutoShape 2"/>
          <p:cNvSpPr>
            <a:spLocks noChangeShapeType="1"/>
          </p:cNvSpPr>
          <p:nvPr/>
        </p:nvSpPr>
        <p:spPr bwMode="auto">
          <a:xfrm flipH="1">
            <a:off x="3316349" y="2571744"/>
            <a:ext cx="398394" cy="691425"/>
          </a:xfrm>
          <a:prstGeom prst="straightConnector1">
            <a:avLst/>
          </a:prstGeom>
          <a:noFill/>
          <a:ln w="28575">
            <a:solidFill>
              <a:srgbClr val="0066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62</a:t>
            </a:fld>
            <a:r>
              <a:rPr lang="en-US" altLang="zh-CN"/>
              <a:t>/65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6" y="357166"/>
            <a:ext cx="8786842" cy="52271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Sort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对多项式单链表按</a:t>
            </a:r>
            <a:r>
              <a:rPr lang="en-US" altLang="zh-CN" sz="1800">
                <a:solidFill>
                  <a:srgbClr val="00B0F0"/>
                </a:solidFill>
                <a:latin typeface="Consolas" pitchFamily="49" charset="0"/>
                <a:ea typeface="仿宋" pitchFamily="49" charset="-122"/>
                <a:cs typeface="Consolas" pitchFamily="49" charset="0"/>
              </a:rPr>
              <a:t>exp</a:t>
            </a:r>
            <a:r>
              <a:rPr lang="zh-CN" altLang="zh-CN" sz="1800">
                <a:solidFill>
                  <a:srgbClr val="00B0F0"/>
                </a:solidFill>
                <a:latin typeface="Consolas" pitchFamily="49" charset="0"/>
                <a:ea typeface="仿宋" pitchFamily="49" charset="-122"/>
                <a:cs typeface="Consolas" pitchFamily="49" charset="0"/>
              </a:rPr>
              <a:t>域递减排序</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PolyNode* p,*pre,*q;</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q=head-&gt;next;		</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指向开始结点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(q==NULL) return;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原单链表空时返回</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p=head-&gt;next-&gt;next;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指向结点</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的后继结点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 return;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原单链表只有一个数据结点时返回</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q-&gt;next=NULL;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构造只含一个数据结点的有序单链表</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 (p!=NULL)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q=p-&gt;next;		</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用于临时保存结点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后继结点</a:t>
            </a: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pre=head;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从有序表开头比较</a:t>
            </a:r>
          </a:p>
          <a:p>
            <a:pPr algn="l">
              <a:lnSpc>
                <a:spcPts val="2100"/>
              </a:lnSpc>
              <a:spcBef>
                <a:spcPts val="0"/>
              </a:spcBef>
            </a:pPr>
            <a:r>
              <a:rPr lang="en-US" altLang="zh-CN" sz="1800">
                <a:solidFill>
                  <a:srgbClr val="006600"/>
                </a:solidFill>
                <a:latin typeface="Consolas" pitchFamily="49" charset="0"/>
                <a:ea typeface="仿宋" pitchFamily="49" charset="-122"/>
                <a:cs typeface="Consolas" pitchFamily="49" charset="0"/>
              </a:rPr>
              <a:t>      while (pre-&gt;next!=NULL &amp;&amp; pre-&gt;next-&gt;exp&gt;p-&gt;exp)</a:t>
            </a:r>
            <a:endParaRPr lang="zh-CN" altLang="zh-CN" sz="1800">
              <a:solidFill>
                <a:srgbClr val="00660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pre=pre-&gt;next;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在有序表中查找插入结点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的前驱结点</a:t>
            </a:r>
            <a:r>
              <a:rPr lang="en-US" altLang="zh-CN" sz="1800">
                <a:solidFill>
                  <a:srgbClr val="00B0F0"/>
                </a:solidFill>
                <a:latin typeface="Consolas" pitchFamily="49" charset="0"/>
                <a:ea typeface="仿宋" pitchFamily="49" charset="-122"/>
                <a:cs typeface="Consolas" pitchFamily="49" charset="0"/>
              </a:rPr>
              <a:t>pre</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p-&gt;next=pre-&gt;next;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在结点</a:t>
            </a:r>
            <a:r>
              <a:rPr lang="en-US" altLang="zh-CN" sz="1800">
                <a:solidFill>
                  <a:srgbClr val="00B0F0"/>
                </a:solidFill>
                <a:latin typeface="Consolas" pitchFamily="49" charset="0"/>
                <a:ea typeface="仿宋" pitchFamily="49" charset="-122"/>
                <a:cs typeface="Consolas" pitchFamily="49" charset="0"/>
              </a:rPr>
              <a:t>pre</a:t>
            </a:r>
            <a:r>
              <a:rPr lang="zh-CN" altLang="zh-CN" sz="1800">
                <a:solidFill>
                  <a:srgbClr val="00B0F0"/>
                </a:solidFill>
                <a:latin typeface="Consolas" pitchFamily="49" charset="0"/>
                <a:ea typeface="仿宋" pitchFamily="49" charset="-122"/>
                <a:cs typeface="Consolas" pitchFamily="49" charset="0"/>
              </a:rPr>
              <a:t>之后插入结点</a:t>
            </a:r>
            <a:r>
              <a:rPr lang="en-US" altLang="zh-CN" sz="1800">
                <a:solidFill>
                  <a:srgbClr val="00B0F0"/>
                </a:solidFill>
                <a:latin typeface="Consolas" pitchFamily="49" charset="0"/>
                <a:ea typeface="仿宋" pitchFamily="49" charset="-122"/>
                <a:cs typeface="Consolas" pitchFamily="49" charset="0"/>
              </a:rPr>
              <a:t>p</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pre-&gt;next=p;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p=q;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继续处理原单链表余下的结点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a:xfrm rot="5400000" flipH="1" flipV="1">
            <a:off x="2428860" y="4786322"/>
            <a:ext cx="2000264" cy="1588"/>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1538" y="5786454"/>
            <a:ext cx="5500726" cy="338554"/>
          </a:xfrm>
          <a:prstGeom prst="rect">
            <a:avLst/>
          </a:prstGeom>
          <a:noFill/>
        </p:spPr>
        <p:txBody>
          <a:bodyPr wrap="square" rtlCol="0">
            <a:spAutoFit/>
          </a:bodyPr>
          <a:lstStyle/>
          <a:p>
            <a:pPr algn="l"/>
            <a:r>
              <a:rPr lang="zh-CN" altLang="en-US" sz="2000">
                <a:solidFill>
                  <a:srgbClr val="006600"/>
                </a:solidFill>
                <a:latin typeface="仿宋" pitchFamily="49" charset="-122"/>
                <a:ea typeface="仿宋" pitchFamily="49" charset="-122"/>
              </a:rPr>
              <a:t>查找到第一个≤</a:t>
            </a:r>
            <a:r>
              <a:rPr lang="en-US" altLang="zh-CN" sz="2000">
                <a:solidFill>
                  <a:srgbClr val="006600"/>
                </a:solidFill>
                <a:latin typeface="Consolas" pitchFamily="49" charset="0"/>
                <a:ea typeface="仿宋" pitchFamily="49" charset="-122"/>
                <a:cs typeface="Consolas" pitchFamily="49" charset="0"/>
              </a:rPr>
              <a:t>p-&gt;exp</a:t>
            </a:r>
            <a:r>
              <a:rPr lang="zh-CN" altLang="en-US" sz="2000">
                <a:solidFill>
                  <a:srgbClr val="006600"/>
                </a:solidFill>
                <a:latin typeface="Consolas" pitchFamily="49" charset="0"/>
                <a:ea typeface="仿宋" pitchFamily="49" charset="-122"/>
                <a:cs typeface="Consolas" pitchFamily="49" charset="0"/>
              </a:rPr>
              <a:t>的位置的前驱结点</a:t>
            </a:r>
            <a:r>
              <a:rPr lang="en-US" altLang="zh-CN" sz="2000">
                <a:solidFill>
                  <a:srgbClr val="006600"/>
                </a:solidFill>
                <a:latin typeface="Consolas" pitchFamily="49" charset="0"/>
                <a:ea typeface="仿宋" pitchFamily="49" charset="-122"/>
                <a:cs typeface="Consolas" pitchFamily="49" charset="0"/>
              </a:rPr>
              <a:t>pre</a:t>
            </a:r>
            <a:endParaRPr lang="zh-CN" altLang="en-US" sz="2000">
              <a:solidFill>
                <a:srgbClr val="006600"/>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63</a:t>
            </a:fld>
            <a:r>
              <a:rPr lang="en-US" altLang="zh-CN"/>
              <a:t>/65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3</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多项式</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DispPoly()</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714348" y="1000108"/>
            <a:ext cx="8143932" cy="41679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DispPoly</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输出多项式单链表</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bool first=true;			</a:t>
            </a:r>
            <a:r>
              <a:rPr lang="en-US" altLang="zh-CN" sz="1800">
                <a:solidFill>
                  <a:srgbClr val="00B0F0"/>
                </a:solidFill>
                <a:latin typeface="Consolas" pitchFamily="49" charset="0"/>
                <a:ea typeface="仿宋" pitchFamily="49" charset="-122"/>
                <a:cs typeface="Consolas" pitchFamily="49" charset="0"/>
              </a:rPr>
              <a:t>//first</a:t>
            </a:r>
            <a:r>
              <a:rPr lang="zh-CN" altLang="zh-CN"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true</a:t>
            </a:r>
            <a:r>
              <a:rPr lang="zh-CN" altLang="zh-CN" sz="1800">
                <a:solidFill>
                  <a:srgbClr val="00B0F0"/>
                </a:solidFill>
                <a:latin typeface="Consolas" pitchFamily="49" charset="0"/>
                <a:ea typeface="仿宋" pitchFamily="49" charset="-122"/>
                <a:cs typeface="Consolas" pitchFamily="49" charset="0"/>
              </a:rPr>
              <a:t>表示是第一项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PolyNode* p=head-&gt;next;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指向开始结点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while (p!=NULL)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if (first)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printf("[%.1lf,%d]",p-&gt;coef,p-&gt;exp);</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first=false;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printf(",[%.1lf,%d]",p-&gt;coef,p-&gt;exp);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p=p-&gt;next;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64</a:t>
            </a:fld>
            <a:r>
              <a:rPr lang="en-US" altLang="zh-CN"/>
              <a:t>/65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00166" y="1857364"/>
            <a:ext cx="4643470"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pPr>
            <a:r>
              <a:rPr lang="zh-CN" altLang="en-US" sz="2000">
                <a:solidFill>
                  <a:srgbClr val="0000FF"/>
                </a:solidFill>
                <a:latin typeface="仿宋" pitchFamily="49" charset="-122"/>
                <a:ea typeface="仿宋" pitchFamily="49" charset="-122"/>
              </a:rPr>
              <a:t>两个按指数递减排序的多项式单链表</a:t>
            </a:r>
          </a:p>
        </p:txBody>
      </p:sp>
      <p:sp>
        <p:nvSpPr>
          <p:cNvPr id="8" name="TextBox 7"/>
          <p:cNvSpPr txBox="1"/>
          <p:nvPr/>
        </p:nvSpPr>
        <p:spPr>
          <a:xfrm>
            <a:off x="1928794" y="3314642"/>
            <a:ext cx="3286148"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pPr>
            <a:r>
              <a:rPr lang="zh-CN" altLang="en-US" sz="2000">
                <a:solidFill>
                  <a:srgbClr val="0000FF"/>
                </a:solidFill>
                <a:latin typeface="仿宋" pitchFamily="49" charset="-122"/>
                <a:ea typeface="仿宋" pitchFamily="49" charset="-122"/>
              </a:rPr>
              <a:t>相加的结果多项式单链表</a:t>
            </a:r>
          </a:p>
        </p:txBody>
      </p:sp>
      <p:sp>
        <p:nvSpPr>
          <p:cNvPr id="9" name="下箭头 8"/>
          <p:cNvSpPr/>
          <p:nvPr/>
        </p:nvSpPr>
        <p:spPr>
          <a:xfrm>
            <a:off x="3214678" y="2357430"/>
            <a:ext cx="285752" cy="85725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0" name="TextBox 9"/>
          <p:cNvSpPr txBox="1"/>
          <p:nvPr/>
        </p:nvSpPr>
        <p:spPr>
          <a:xfrm>
            <a:off x="3571868" y="2571744"/>
            <a:ext cx="3214710" cy="338554"/>
          </a:xfrm>
          <a:prstGeom prst="rect">
            <a:avLst/>
          </a:prstGeom>
          <a:noFill/>
        </p:spPr>
        <p:txBody>
          <a:bodyPr wrap="square" rtlCol="0">
            <a:spAutoFit/>
          </a:bodyPr>
          <a:lstStyle/>
          <a:p>
            <a:pPr algn="l"/>
            <a:r>
              <a:rPr lang="zh-CN" altLang="en-US" sz="2000">
                <a:solidFill>
                  <a:srgbClr val="006600"/>
                </a:solidFill>
                <a:latin typeface="仿宋" pitchFamily="49" charset="-122"/>
                <a:ea typeface="仿宋" pitchFamily="49" charset="-122"/>
              </a:rPr>
              <a:t>二路归并 </a:t>
            </a:r>
            <a:r>
              <a:rPr lang="en-US" altLang="zh-CN" sz="2000">
                <a:solidFill>
                  <a:srgbClr val="006600"/>
                </a:solidFill>
                <a:latin typeface="仿宋" pitchFamily="49" charset="-122"/>
                <a:ea typeface="仿宋" pitchFamily="49" charset="-122"/>
              </a:rPr>
              <a:t>+ </a:t>
            </a:r>
            <a:r>
              <a:rPr lang="zh-CN" altLang="en-US" sz="2000">
                <a:solidFill>
                  <a:srgbClr val="006600"/>
                </a:solidFill>
                <a:latin typeface="仿宋" pitchFamily="49" charset="-122"/>
                <a:ea typeface="仿宋" pitchFamily="49" charset="-122"/>
              </a:rPr>
              <a:t>尾插法建表</a:t>
            </a:r>
          </a:p>
        </p:txBody>
      </p:sp>
      <p:sp>
        <p:nvSpPr>
          <p:cNvPr id="12" name="TextBox 11"/>
          <p:cNvSpPr txBox="1"/>
          <p:nvPr/>
        </p:nvSpPr>
        <p:spPr>
          <a:xfrm>
            <a:off x="428596" y="500042"/>
            <a:ext cx="70723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3.</a:t>
            </a:r>
            <a:r>
              <a:rPr lang="zh-CN" altLang="zh-CN" sz="2200">
                <a:latin typeface="Consolas" pitchFamily="49" charset="0"/>
                <a:ea typeface="微软雅黑" pitchFamily="34" charset="-122"/>
                <a:cs typeface="Consolas" pitchFamily="49" charset="0"/>
              </a:rPr>
              <a:t>设计两个多项式单链表相加运算算法</a:t>
            </a:r>
            <a:r>
              <a:rPr lang="en-US" altLang="zh-CN" sz="2200">
                <a:latin typeface="Consolas" pitchFamily="49" charset="0"/>
                <a:ea typeface="微软雅黑" pitchFamily="34" charset="-122"/>
                <a:cs typeface="Consolas" pitchFamily="49" charset="0"/>
              </a:rPr>
              <a:t>PolyAdd()</a:t>
            </a:r>
            <a:endParaRPr lang="zh-CN" altLang="zh-CN" sz="2200">
              <a:latin typeface="Consolas" pitchFamily="49" charset="0"/>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65</a:t>
            </a:fld>
            <a:r>
              <a:rPr lang="en-US" altLang="zh-CN"/>
              <a:t>/65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596" y="475382"/>
            <a:ext cx="821537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pa</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pb</a:t>
            </a:r>
            <a:r>
              <a:rPr lang="zh-CN" altLang="zh-CN" sz="2000">
                <a:solidFill>
                  <a:srgbClr val="0000FF"/>
                </a:solidFill>
                <a:latin typeface="Consolas" pitchFamily="49" charset="0"/>
                <a:ea typeface="楷体" pitchFamily="49" charset="-122"/>
                <a:cs typeface="Consolas" pitchFamily="49" charset="0"/>
              </a:rPr>
              <a:t>分别遍历</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的结点，先建立一个空多项式单链表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，在</a:t>
            </a:r>
            <a:r>
              <a:rPr lang="en-US" altLang="zh-CN" sz="2000">
                <a:solidFill>
                  <a:srgbClr val="0000FF"/>
                </a:solidFill>
                <a:latin typeface="Consolas" pitchFamily="49" charset="0"/>
                <a:ea typeface="楷体" pitchFamily="49" charset="-122"/>
                <a:cs typeface="Consolas" pitchFamily="49" charset="0"/>
              </a:rPr>
              <a:t>pa</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pb</a:t>
            </a:r>
            <a:r>
              <a:rPr lang="zh-CN" altLang="zh-CN" sz="2000">
                <a:solidFill>
                  <a:srgbClr val="0000FF"/>
                </a:solidFill>
                <a:latin typeface="Consolas" pitchFamily="49" charset="0"/>
                <a:ea typeface="楷体" pitchFamily="49" charset="-122"/>
                <a:cs typeface="Consolas" pitchFamily="49" charset="0"/>
              </a:rPr>
              <a:t>都没有遍历完时循环：</a:t>
            </a:r>
            <a:endParaRPr lang="zh-CN" altLang="en-US" sz="200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357158" y="1643050"/>
            <a:ext cx="8429684" cy="2787719"/>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44000" rIns="144000" bIns="108000" rtlCol="0">
            <a:spAutoFit/>
          </a:bodyPr>
          <a:lstStyle/>
          <a:p>
            <a:pPr marL="342900" indent="-342900" algn="l">
              <a:lnSpc>
                <a:spcPts val="25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pa</a:t>
            </a:r>
            <a:r>
              <a:rPr lang="zh-CN" altLang="zh-CN" sz="2000">
                <a:solidFill>
                  <a:srgbClr val="0000FF"/>
                </a:solidFill>
                <a:latin typeface="Consolas" pitchFamily="49" charset="0"/>
                <a:ea typeface="仿宋" pitchFamily="49" charset="-122"/>
                <a:cs typeface="Consolas" pitchFamily="49" charset="0"/>
              </a:rPr>
              <a:t>结点的指数较大，复制</a:t>
            </a:r>
            <a:r>
              <a:rPr lang="en-US" altLang="zh-CN" sz="2000">
                <a:solidFill>
                  <a:srgbClr val="0000FF"/>
                </a:solidFill>
                <a:latin typeface="Consolas" pitchFamily="49" charset="0"/>
                <a:ea typeface="仿宋" pitchFamily="49" charset="-122"/>
                <a:cs typeface="Consolas" pitchFamily="49" charset="0"/>
              </a:rPr>
              <a:t>pa</a:t>
            </a:r>
            <a:r>
              <a:rPr lang="zh-CN" altLang="zh-CN" sz="2000">
                <a:solidFill>
                  <a:srgbClr val="0000FF"/>
                </a:solidFill>
                <a:latin typeface="Consolas" pitchFamily="49" charset="0"/>
                <a:ea typeface="仿宋" pitchFamily="49" charset="-122"/>
                <a:cs typeface="Consolas" pitchFamily="49" charset="0"/>
              </a:rPr>
              <a:t>结点并添加到</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的末尾，同时</a:t>
            </a:r>
            <a:r>
              <a:rPr lang="en-US" altLang="zh-CN" sz="2000">
                <a:solidFill>
                  <a:srgbClr val="0000FF"/>
                </a:solidFill>
                <a:latin typeface="Consolas" pitchFamily="49" charset="0"/>
                <a:ea typeface="仿宋" pitchFamily="49" charset="-122"/>
                <a:cs typeface="Consolas" pitchFamily="49" charset="0"/>
              </a:rPr>
              <a:t>pa</a:t>
            </a:r>
            <a:r>
              <a:rPr lang="zh-CN" altLang="zh-CN" sz="2000">
                <a:solidFill>
                  <a:srgbClr val="0000FF"/>
                </a:solidFill>
                <a:latin typeface="Consolas" pitchFamily="49" charset="0"/>
                <a:ea typeface="仿宋" pitchFamily="49" charset="-122"/>
                <a:cs typeface="Consolas" pitchFamily="49" charset="0"/>
              </a:rPr>
              <a:t>后移一个结点。</a:t>
            </a:r>
          </a:p>
          <a:p>
            <a:pPr marL="342900" indent="-342900" algn="l">
              <a:lnSpc>
                <a:spcPts val="25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pb</a:t>
            </a:r>
            <a:r>
              <a:rPr lang="zh-CN" altLang="zh-CN" sz="2000">
                <a:solidFill>
                  <a:srgbClr val="0000FF"/>
                </a:solidFill>
                <a:latin typeface="Consolas" pitchFamily="49" charset="0"/>
                <a:ea typeface="仿宋" pitchFamily="49" charset="-122"/>
                <a:cs typeface="Consolas" pitchFamily="49" charset="0"/>
              </a:rPr>
              <a:t>结点的指数较大，复制</a:t>
            </a:r>
            <a:r>
              <a:rPr lang="en-US" altLang="zh-CN" sz="2000">
                <a:solidFill>
                  <a:srgbClr val="0000FF"/>
                </a:solidFill>
                <a:latin typeface="Consolas" pitchFamily="49" charset="0"/>
                <a:ea typeface="仿宋" pitchFamily="49" charset="-122"/>
                <a:cs typeface="Consolas" pitchFamily="49" charset="0"/>
              </a:rPr>
              <a:t>pb</a:t>
            </a:r>
            <a:r>
              <a:rPr lang="zh-CN" altLang="zh-CN" sz="2000">
                <a:solidFill>
                  <a:srgbClr val="0000FF"/>
                </a:solidFill>
                <a:latin typeface="Consolas" pitchFamily="49" charset="0"/>
                <a:ea typeface="仿宋" pitchFamily="49" charset="-122"/>
                <a:cs typeface="Consolas" pitchFamily="49" charset="0"/>
              </a:rPr>
              <a:t>结点并添加到</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的末尾，同时</a:t>
            </a:r>
            <a:r>
              <a:rPr lang="en-US" altLang="zh-CN" sz="2000">
                <a:solidFill>
                  <a:srgbClr val="0000FF"/>
                </a:solidFill>
                <a:latin typeface="Consolas" pitchFamily="49" charset="0"/>
                <a:ea typeface="仿宋" pitchFamily="49" charset="-122"/>
                <a:cs typeface="Consolas" pitchFamily="49" charset="0"/>
              </a:rPr>
              <a:t>pb</a:t>
            </a:r>
            <a:r>
              <a:rPr lang="zh-CN" altLang="zh-CN" sz="2000">
                <a:solidFill>
                  <a:srgbClr val="0000FF"/>
                </a:solidFill>
                <a:latin typeface="Consolas" pitchFamily="49" charset="0"/>
                <a:ea typeface="仿宋" pitchFamily="49" charset="-122"/>
                <a:cs typeface="Consolas" pitchFamily="49" charset="0"/>
              </a:rPr>
              <a:t>后移一个结点。</a:t>
            </a:r>
          </a:p>
          <a:p>
            <a:pPr marL="342900" indent="-342900" algn="l">
              <a:lnSpc>
                <a:spcPts val="2500"/>
              </a:lnSpc>
              <a:spcBef>
                <a:spcPts val="1200"/>
              </a:spcBef>
              <a:buFont typeface="+mj-ea"/>
              <a:buAutoNum type="circleNumDbPlain"/>
            </a:pPr>
            <a:r>
              <a:rPr lang="zh-CN" altLang="zh-CN" sz="2000">
                <a:solidFill>
                  <a:srgbClr val="0000FF"/>
                </a:solidFill>
                <a:latin typeface="Consolas" pitchFamily="49" charset="0"/>
                <a:ea typeface="仿宋" pitchFamily="49" charset="-122"/>
                <a:cs typeface="Consolas" pitchFamily="49" charset="0"/>
              </a:rPr>
              <a:t>若</a:t>
            </a:r>
            <a:r>
              <a:rPr lang="en-US" altLang="zh-CN" sz="2000">
                <a:solidFill>
                  <a:srgbClr val="0000FF"/>
                </a:solidFill>
                <a:latin typeface="Consolas" pitchFamily="49" charset="0"/>
                <a:ea typeface="仿宋" pitchFamily="49" charset="-122"/>
                <a:cs typeface="Consolas" pitchFamily="49" charset="0"/>
              </a:rPr>
              <a:t>pa</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pb</a:t>
            </a:r>
            <a:r>
              <a:rPr lang="zh-CN" altLang="zh-CN" sz="2000">
                <a:solidFill>
                  <a:srgbClr val="0000FF"/>
                </a:solidFill>
                <a:latin typeface="Consolas" pitchFamily="49" charset="0"/>
                <a:ea typeface="仿宋" pitchFamily="49" charset="-122"/>
                <a:cs typeface="Consolas" pitchFamily="49" charset="0"/>
              </a:rPr>
              <a:t>结点的指数相同，求出它们的系数和</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c=pa-&gt;coef+pb-&gt;coef</a:t>
            </a:r>
            <a:r>
              <a:rPr lang="zh-CN" altLang="zh-CN" sz="2000">
                <a:solidFill>
                  <a:srgbClr val="0000FF"/>
                </a:solidFill>
                <a:latin typeface="Consolas" pitchFamily="49" charset="0"/>
                <a:ea typeface="仿宋" pitchFamily="49" charset="-122"/>
                <a:cs typeface="Consolas" pitchFamily="49" charset="0"/>
              </a:rPr>
              <a:t>），如果</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，由</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和</a:t>
            </a:r>
            <a:r>
              <a:rPr lang="en-US" altLang="zh-CN" sz="2000">
                <a:solidFill>
                  <a:srgbClr val="0000FF"/>
                </a:solidFill>
                <a:latin typeface="Consolas" pitchFamily="49" charset="0"/>
                <a:ea typeface="仿宋" pitchFamily="49" charset="-122"/>
                <a:cs typeface="Consolas" pitchFamily="49" charset="0"/>
              </a:rPr>
              <a:t>pa-&gt;exp</a:t>
            </a:r>
            <a:r>
              <a:rPr lang="zh-CN" altLang="zh-CN" sz="2000">
                <a:solidFill>
                  <a:srgbClr val="0000FF"/>
                </a:solidFill>
                <a:latin typeface="Consolas" pitchFamily="49" charset="0"/>
                <a:ea typeface="仿宋" pitchFamily="49" charset="-122"/>
                <a:cs typeface="Consolas" pitchFamily="49" charset="0"/>
              </a:rPr>
              <a:t>新建一个结点并添加到</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的末尾，否则不新建结点，</a:t>
            </a:r>
            <a:r>
              <a:rPr lang="en-US" altLang="zh-CN" sz="2000">
                <a:solidFill>
                  <a:srgbClr val="0000FF"/>
                </a:solidFill>
                <a:latin typeface="Consolas" pitchFamily="49" charset="0"/>
                <a:ea typeface="仿宋" pitchFamily="49" charset="-122"/>
                <a:cs typeface="Consolas" pitchFamily="49" charset="0"/>
              </a:rPr>
              <a:t>pa</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pb</a:t>
            </a:r>
            <a:r>
              <a:rPr lang="zh-CN" altLang="zh-CN" sz="2000">
                <a:solidFill>
                  <a:srgbClr val="0000FF"/>
                </a:solidFill>
                <a:latin typeface="Consolas" pitchFamily="49" charset="0"/>
                <a:ea typeface="仿宋" pitchFamily="49" charset="-122"/>
                <a:cs typeface="Consolas" pitchFamily="49" charset="0"/>
              </a:rPr>
              <a:t>均后移一个结点。</a:t>
            </a:r>
          </a:p>
        </p:txBody>
      </p:sp>
      <p:sp>
        <p:nvSpPr>
          <p:cNvPr id="10" name="TextBox 9"/>
          <p:cNvSpPr txBox="1"/>
          <p:nvPr/>
        </p:nvSpPr>
        <p:spPr>
          <a:xfrm>
            <a:off x="642910" y="4786322"/>
            <a:ext cx="8072494" cy="810478"/>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Consolas" pitchFamily="49" charset="0"/>
                <a:ea typeface="仿宋" pitchFamily="49" charset="-122"/>
                <a:cs typeface="Consolas" pitchFamily="49" charset="0"/>
              </a:rPr>
              <a:t>上述循环过程结束后，若有一个多项式单链表没有遍历完，说明余下的多项式项都是指数较小的多项式项，将它们均复制并添加到</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末尾。</a:t>
            </a:r>
            <a:endParaRPr lang="zh-CN" altLang="en-US" sz="20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66</a:t>
            </a:fld>
            <a:r>
              <a:rPr lang="en-US" altLang="zh-CN"/>
              <a:t>/65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43728"/>
            <a:ext cx="8643998" cy="38755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PolyAdd</a:t>
            </a:r>
            <a:r>
              <a:rPr lang="en-US" altLang="zh-CN" sz="1800">
                <a:solidFill>
                  <a:srgbClr val="0000FF"/>
                </a:solidFill>
                <a:latin typeface="Consolas" pitchFamily="49" charset="0"/>
                <a:ea typeface="仿宋" pitchFamily="49" charset="-122"/>
                <a:cs typeface="Consolas" pitchFamily="49" charset="0"/>
              </a:rPr>
              <a:t>(PolyList&amp; A,PolyList&amp; B,PolyList&amp; C)  </a:t>
            </a:r>
            <a:r>
              <a:rPr lang="en-US" altLang="zh-CN" sz="1800">
                <a:solidFill>
                  <a:srgbClr val="00B0F0"/>
                </a:solidFill>
                <a:latin typeface="Consolas" pitchFamily="49" charset="0"/>
                <a:ea typeface="仿宋" pitchFamily="49" charset="-122"/>
                <a:cs typeface="Consolas" pitchFamily="49" charset="0"/>
              </a:rPr>
              <a:t>//A+B-&gt;C </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PolyNode* pa=A.head-&gt;next;			  </a:t>
            </a:r>
            <a:r>
              <a:rPr lang="en-US" altLang="zh-CN" sz="1800">
                <a:solidFill>
                  <a:srgbClr val="00B0F0"/>
                </a:solidFill>
                <a:latin typeface="Consolas" pitchFamily="49" charset="0"/>
                <a:ea typeface="仿宋" pitchFamily="49" charset="-122"/>
                <a:cs typeface="Consolas" pitchFamily="49" charset="0"/>
              </a:rPr>
              <a:t>//pa</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A</a:t>
            </a:r>
            <a:r>
              <a:rPr lang="zh-CN" altLang="zh-CN" sz="1800">
                <a:solidFill>
                  <a:srgbClr val="00B0F0"/>
                </a:solidFill>
                <a:latin typeface="Consolas" pitchFamily="49" charset="0"/>
                <a:ea typeface="仿宋" pitchFamily="49" charset="-122"/>
                <a:cs typeface="Consolas" pitchFamily="49" charset="0"/>
              </a:rPr>
              <a:t>的开始结点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PolyNode* pb=B.head-&gt;next;			</a:t>
            </a:r>
            <a:r>
              <a:rPr lang="en-US" altLang="zh-CN" sz="1800">
                <a:solidFill>
                  <a:srgbClr val="00B0F0"/>
                </a:solidFill>
                <a:latin typeface="Consolas" pitchFamily="49" charset="0"/>
                <a:ea typeface="仿宋" pitchFamily="49" charset="-122"/>
                <a:cs typeface="Consolas" pitchFamily="49" charset="0"/>
              </a:rPr>
              <a:t>  //pb</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的开始结点</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PolyNode* s,*r;</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double c;</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r=C.head;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指向尾结点</a:t>
            </a:r>
          </a:p>
          <a:p>
            <a:pPr algn="l">
              <a:lnSpc>
                <a:spcPct val="200000"/>
              </a:lnSpc>
              <a:spcBef>
                <a:spcPts val="0"/>
              </a:spcBef>
            </a:pPr>
            <a:r>
              <a:rPr lang="en-US" altLang="zh-CN" sz="1800">
                <a:solidFill>
                  <a:srgbClr val="0000FF"/>
                </a:solidFill>
                <a:latin typeface="Consolas" pitchFamily="49" charset="0"/>
                <a:ea typeface="仿宋" pitchFamily="49" charset="-122"/>
                <a:cs typeface="Consolas" pitchFamily="49" charset="0"/>
              </a:rPr>
              <a:t>   while (pa!=NULL &amp;&amp; pb!=NULL)</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if (pa-&gt;exp&gt;pb-&gt;exp)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归并指数较大的结点</a:t>
            </a:r>
            <a:r>
              <a:rPr lang="en-US" altLang="zh-CN" sz="1800">
                <a:solidFill>
                  <a:srgbClr val="00B0F0"/>
                </a:solidFill>
                <a:latin typeface="Consolas" pitchFamily="49" charset="0"/>
                <a:ea typeface="仿宋" pitchFamily="49" charset="-122"/>
                <a:cs typeface="Consolas" pitchFamily="49" charset="0"/>
              </a:rPr>
              <a:t>pa</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  s=new PolyNode(pa-&gt;coef,pa-&gt;exp);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复制产生结点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r-&gt;next=s; r=s;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将结点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链到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末尾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pa=pa-&gt;next;</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67</a:t>
            </a:fld>
            <a:r>
              <a:rPr lang="en-US" altLang="zh-CN"/>
              <a:t>/65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45887"/>
            <a:ext cx="8429684"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if (pa-&gt;exp&lt;pb-&gt;exp)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归并指数较大的结点</a:t>
            </a:r>
            <a:r>
              <a:rPr lang="en-US" altLang="zh-CN" sz="1800">
                <a:solidFill>
                  <a:srgbClr val="00B0F0"/>
                </a:solidFill>
                <a:latin typeface="Consolas" pitchFamily="49" charset="0"/>
                <a:ea typeface="仿宋" pitchFamily="49" charset="-122"/>
                <a:cs typeface="Consolas" pitchFamily="49" charset="0"/>
              </a:rPr>
              <a:t>pb</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s=new PolyNode(pb-&gt;coef,pb-&gt;exp);</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复制产生结点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r-&gt;next=s; r=s;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将结点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链到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末尾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pb=pb-&gt;next;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两结点指数相等的情况</a:t>
            </a:r>
            <a:r>
              <a:rPr lang="zh-CN"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c=pa-&gt;coef+pb-&gt;coef;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求两指数相等结点的系数和</a:t>
            </a:r>
            <a:r>
              <a:rPr lang="en-US" altLang="zh-CN" sz="1800">
                <a:solidFill>
                  <a:srgbClr val="00B0F0"/>
                </a:solidFill>
                <a:latin typeface="Consolas" pitchFamily="49" charset="0"/>
                <a:ea typeface="仿宋" pitchFamily="49" charset="-122"/>
                <a:cs typeface="Consolas" pitchFamily="49" charset="0"/>
              </a:rPr>
              <a:t>c</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3399"/>
                </a:solidFill>
                <a:latin typeface="Consolas" pitchFamily="49" charset="0"/>
                <a:ea typeface="仿宋" pitchFamily="49" charset="-122"/>
                <a:cs typeface="Consolas" pitchFamily="49" charset="0"/>
              </a:rPr>
              <a:t>c!=0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系数和不为</a:t>
            </a:r>
            <a:r>
              <a:rPr lang="en-US" altLang="zh-CN" sz="1800">
                <a:solidFill>
                  <a:srgbClr val="00B0F0"/>
                </a:solidFill>
                <a:latin typeface="Consolas" pitchFamily="49" charset="0"/>
                <a:ea typeface="仿宋" pitchFamily="49" charset="-122"/>
                <a:cs typeface="Consolas" pitchFamily="49" charset="0"/>
              </a:rPr>
              <a:t>0</a:t>
            </a:r>
            <a:r>
              <a:rPr lang="zh-CN" altLang="zh-CN" sz="1800">
                <a:solidFill>
                  <a:srgbClr val="00B0F0"/>
                </a:solidFill>
                <a:latin typeface="Consolas" pitchFamily="49" charset="0"/>
                <a:ea typeface="仿宋" pitchFamily="49" charset="-122"/>
                <a:cs typeface="Consolas" pitchFamily="49" charset="0"/>
              </a:rPr>
              <a:t>的情况</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s=new PolyNode(c,pa-&gt;exp);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新建结点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r-&gt;next=s; r=s;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将结点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链到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末尾</a:t>
            </a:r>
            <a:r>
              <a:rPr lang="zh-CN"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pa=pa-&gt;next;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pb=pb-&gt;next;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68</a:t>
            </a:fld>
            <a:r>
              <a:rPr lang="en-US" altLang="zh-CN"/>
              <a:t>/65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8143932" cy="26803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if (pb!=NULL) pa=pb;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复制余下的结点</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while (pa!=NULL)</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  s=new PolyNode(pa-&gt;coef,pa-&gt;exp);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复制产生结点</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r-&gt;next=s; r=s;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将结点</a:t>
            </a:r>
            <a:r>
              <a:rPr lang="en-US" altLang="zh-CN" sz="1800">
                <a:solidFill>
                  <a:srgbClr val="00B0F0"/>
                </a:solidFill>
                <a:latin typeface="Consolas" pitchFamily="49" charset="0"/>
                <a:ea typeface="仿宋" pitchFamily="49" charset="-122"/>
                <a:cs typeface="Consolas" pitchFamily="49" charset="0"/>
              </a:rPr>
              <a:t>s</a:t>
            </a:r>
            <a:r>
              <a:rPr lang="zh-CN" altLang="zh-CN" sz="1800">
                <a:solidFill>
                  <a:srgbClr val="00B0F0"/>
                </a:solidFill>
                <a:latin typeface="Consolas" pitchFamily="49" charset="0"/>
                <a:ea typeface="仿宋" pitchFamily="49" charset="-122"/>
                <a:cs typeface="Consolas" pitchFamily="49" charset="0"/>
              </a:rPr>
              <a:t>链到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末尾</a:t>
            </a: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pa=pa-&gt;next;</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   r-&gt;next=NULL;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尾结点的</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域置为</a:t>
            </a:r>
            <a:r>
              <a:rPr lang="en-US" altLang="zh-CN" sz="1800">
                <a:solidFill>
                  <a:srgbClr val="00B0F0"/>
                </a:solidFill>
                <a:latin typeface="Consolas" pitchFamily="49" charset="0"/>
                <a:ea typeface="仿宋" pitchFamily="49" charset="-122"/>
                <a:cs typeface="Consolas" pitchFamily="49" charset="0"/>
              </a:rPr>
              <a:t>NULL</a:t>
            </a:r>
            <a:endParaRPr lang="zh-CN" altLang="zh-CN" sz="180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69</a:t>
            </a:fld>
            <a:r>
              <a:rPr lang="en-US" altLang="zh-CN"/>
              <a:t>/65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364333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a:latin typeface="Consolas" pitchFamily="49" charset="0"/>
                <a:ea typeface="微软雅黑" pitchFamily="34" charset="-122"/>
                <a:cs typeface="Consolas" pitchFamily="49" charset="0"/>
              </a:rPr>
              <a:t>3. </a:t>
            </a:r>
            <a:r>
              <a:rPr lang="zh-CN" altLang="zh-CN" sz="2200">
                <a:latin typeface="Consolas" pitchFamily="49" charset="0"/>
                <a:ea typeface="微软雅黑" pitchFamily="34" charset="-122"/>
                <a:cs typeface="Consolas" pitchFamily="49" charset="0"/>
              </a:rPr>
              <a:t>有序单链表的算法设计</a:t>
            </a:r>
          </a:p>
        </p:txBody>
      </p:sp>
      <p:sp>
        <p:nvSpPr>
          <p:cNvPr id="4" name="TextBox 3"/>
          <p:cNvSpPr txBox="1"/>
          <p:nvPr/>
        </p:nvSpPr>
        <p:spPr>
          <a:xfrm>
            <a:off x="571472" y="1357298"/>
            <a:ext cx="7715304"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有两个递增有序整数单链表</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，设计一个算法采用二路归并方法将</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的所有数据结点合并到递增有序单链表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中。</a:t>
            </a:r>
            <a:endParaRPr lang="en-US" altLang="zh-CN" sz="2000">
              <a:solidFill>
                <a:srgbClr val="0000FF"/>
              </a:solidFill>
              <a:latin typeface="Consolas" pitchFamily="49" charset="0"/>
              <a:ea typeface="楷体" pitchFamily="49" charset="-122"/>
              <a:cs typeface="Consolas" pitchFamily="49" charset="0"/>
            </a:endParaRPr>
          </a:p>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要求算法的空间复杂度为</a:t>
            </a:r>
            <a:r>
              <a:rPr lang="en-US" altLang="zh-CN" sz="2000">
                <a:solidFill>
                  <a:srgbClr val="0000FF"/>
                </a:solidFill>
                <a:latin typeface="Consolas" pitchFamily="49" charset="0"/>
                <a:ea typeface="楷体" pitchFamily="49" charset="-122"/>
                <a:cs typeface="Consolas" pitchFamily="49" charset="0"/>
              </a:rPr>
              <a:t>O(1)</a:t>
            </a:r>
            <a:r>
              <a:rPr lang="zh-CN" altLang="zh-CN" sz="200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357422" y="5143512"/>
            <a:ext cx="3286148" cy="400110"/>
          </a:xfrm>
          <a:prstGeom prst="rect">
            <a:avLst/>
          </a:prstGeom>
          <a:noFill/>
        </p:spPr>
        <p:txBody>
          <a:bodyPr wrap="square" rtlCol="0">
            <a:spAutoFit/>
          </a:bodyPr>
          <a:lstStyle/>
          <a:p>
            <a:pPr algn="l">
              <a:lnSpc>
                <a:spcPct val="100000"/>
              </a:lnSpc>
            </a:pPr>
            <a:r>
              <a:rPr lang="zh-CN" altLang="zh-CN" sz="2000">
                <a:solidFill>
                  <a:srgbClr val="0000FF"/>
                </a:solidFill>
                <a:latin typeface="Consolas" pitchFamily="49" charset="0"/>
                <a:ea typeface="华文中宋" pitchFamily="2" charset="-122"/>
                <a:cs typeface="Consolas" pitchFamily="49" charset="0"/>
              </a:rPr>
              <a:t>算法的空间复杂度为</a:t>
            </a:r>
            <a:r>
              <a:rPr lang="en-US" altLang="zh-CN" sz="2000">
                <a:solidFill>
                  <a:srgbClr val="0000FF"/>
                </a:solidFill>
                <a:latin typeface="Consolas" pitchFamily="49" charset="0"/>
                <a:ea typeface="华文中宋" pitchFamily="2" charset="-122"/>
                <a:cs typeface="Consolas" pitchFamily="49" charset="0"/>
              </a:rPr>
              <a:t>O(1)</a:t>
            </a:r>
            <a:r>
              <a:rPr lang="en-US" altLang="zh-CN" sz="2000">
                <a:solidFill>
                  <a:srgbClr val="FF0000"/>
                </a:solidFill>
                <a:latin typeface="Consolas" pitchFamily="49" charset="0"/>
                <a:ea typeface="华文中宋" pitchFamily="2" charset="-122"/>
                <a:cs typeface="Consolas" pitchFamily="49" charset="0"/>
              </a:rPr>
              <a:t>?</a:t>
            </a:r>
            <a:endParaRPr lang="zh-CN" altLang="en-US" sz="2000">
              <a:solidFill>
                <a:srgbClr val="FF0000"/>
              </a:solidFill>
              <a:latin typeface="Consolas" pitchFamily="49" charset="0"/>
              <a:ea typeface="华文中宋" pitchFamily="2" charset="-122"/>
              <a:cs typeface="Consolas" pitchFamily="49" charset="0"/>
            </a:endParaRPr>
          </a:p>
        </p:txBody>
      </p:sp>
      <p:pic>
        <p:nvPicPr>
          <p:cNvPr id="72705" name="Picture 1"/>
          <p:cNvPicPr>
            <a:picLocks noChangeAspect="1" noChangeArrowheads="1"/>
          </p:cNvPicPr>
          <p:nvPr/>
        </p:nvPicPr>
        <p:blipFill>
          <a:blip r:embed="rId3" cstate="print"/>
          <a:srcRect/>
          <a:stretch>
            <a:fillRect/>
          </a:stretch>
        </p:blipFill>
        <p:spPr bwMode="auto">
          <a:xfrm>
            <a:off x="2571736" y="3071810"/>
            <a:ext cx="3114675" cy="174307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7</a:t>
            </a:fld>
            <a:r>
              <a:rPr lang="en-US" altLang="zh-CN"/>
              <a:t>/65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221457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latin typeface="Consolas" pitchFamily="49" charset="0"/>
                <a:ea typeface="微软雅黑" pitchFamily="34" charset="-122"/>
                <a:cs typeface="Consolas" pitchFamily="49" charset="0"/>
              </a:rPr>
              <a:t>4. </a:t>
            </a:r>
            <a:r>
              <a:rPr lang="zh-CN" altLang="zh-CN" sz="2200">
                <a:latin typeface="Consolas" pitchFamily="49" charset="0"/>
                <a:ea typeface="微软雅黑" pitchFamily="34" charset="-122"/>
                <a:cs typeface="Consolas" pitchFamily="49" charset="0"/>
              </a:rPr>
              <a:t>设计主</a:t>
            </a:r>
            <a:r>
              <a:rPr lang="zh-CN" altLang="en-US" sz="2200">
                <a:latin typeface="Consolas" pitchFamily="49" charset="0"/>
                <a:ea typeface="微软雅黑" pitchFamily="34" charset="-122"/>
                <a:cs typeface="Consolas" pitchFamily="49" charset="0"/>
              </a:rPr>
              <a:t>程序</a:t>
            </a:r>
            <a:endParaRPr lang="zh-CN" altLang="zh-CN" sz="2200">
              <a:latin typeface="Consolas" pitchFamily="49" charset="0"/>
              <a:ea typeface="微软雅黑" pitchFamily="34" charset="-122"/>
              <a:cs typeface="Consolas" pitchFamily="49" charset="0"/>
            </a:endParaRPr>
          </a:p>
        </p:txBody>
      </p:sp>
      <p:sp>
        <p:nvSpPr>
          <p:cNvPr id="10" name="TextBox 9"/>
          <p:cNvSpPr txBox="1"/>
          <p:nvPr/>
        </p:nvSpPr>
        <p:spPr>
          <a:xfrm>
            <a:off x="357158" y="1266720"/>
            <a:ext cx="8358246" cy="4450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freopen("abc.out","w",stdout);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输出重定向到</a:t>
            </a:r>
            <a:r>
              <a:rPr lang="en-US" altLang="zh-CN" sz="1800">
                <a:solidFill>
                  <a:srgbClr val="00B0F0"/>
                </a:solidFill>
                <a:latin typeface="Consolas" pitchFamily="49" charset="0"/>
                <a:ea typeface="仿宋" pitchFamily="49" charset="-122"/>
                <a:cs typeface="Consolas" pitchFamily="49" charset="0"/>
              </a:rPr>
              <a:t>abc.out</a:t>
            </a:r>
            <a:r>
              <a:rPr lang="zh-CN" altLang="zh-CN" sz="1800">
                <a:solidFill>
                  <a:srgbClr val="00B0F0"/>
                </a:solidFill>
                <a:latin typeface="Consolas" pitchFamily="49" charset="0"/>
                <a:ea typeface="仿宋" pitchFamily="49" charset="-122"/>
                <a:cs typeface="Consolas" pitchFamily="49" charset="0"/>
              </a:rPr>
              <a:t>文件 </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PolyList A,B,C;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a:t>
            </a:r>
            <a:r>
              <a:rPr lang="en-US" altLang="zh-CN" sz="1800">
                <a:solidFill>
                  <a:srgbClr val="00B0F0"/>
                </a:solidFill>
                <a:latin typeface="Consolas" pitchFamily="49" charset="0"/>
                <a:ea typeface="仿宋" pitchFamily="49" charset="-122"/>
                <a:cs typeface="Consolas" pitchFamily="49" charset="0"/>
              </a:rPr>
              <a:t>3</a:t>
            </a:r>
            <a:r>
              <a:rPr lang="zh-CN" altLang="zh-CN" sz="1800">
                <a:solidFill>
                  <a:srgbClr val="00B0F0"/>
                </a:solidFill>
                <a:latin typeface="Consolas" pitchFamily="49" charset="0"/>
                <a:ea typeface="仿宋" pitchFamily="49" charset="-122"/>
                <a:cs typeface="Consolas" pitchFamily="49" charset="0"/>
              </a:rPr>
              <a:t>个多项式单链表对象</a:t>
            </a: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A.CreateList("abc1.in");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个多项式</a:t>
            </a:r>
            <a:r>
              <a:rPr lang="en-US" altLang="zh-CN" sz="1800">
                <a:solidFill>
                  <a:srgbClr val="0000FF"/>
                </a:solidFill>
                <a:latin typeface="Consolas" pitchFamily="49" charset="0"/>
                <a:ea typeface="仿宋" pitchFamily="49" charset="-122"/>
                <a:cs typeface="Consolas" pitchFamily="49" charset="0"/>
              </a:rPr>
              <a:t>: "; A.DispPoly();</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A.Sort();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zh-CN" sz="1800">
                <a:solidFill>
                  <a:srgbClr val="0000FF"/>
                </a:solidFill>
                <a:latin typeface="Consolas" pitchFamily="49" charset="0"/>
                <a:ea typeface="仿宋" pitchFamily="49" charset="-122"/>
                <a:cs typeface="Consolas" pitchFamily="49" charset="0"/>
              </a:rPr>
              <a:t>排序后结果</a:t>
            </a:r>
            <a:r>
              <a:rPr lang="en-US" altLang="zh-CN" sz="1800">
                <a:solidFill>
                  <a:srgbClr val="0000FF"/>
                </a:solidFill>
                <a:latin typeface="Consolas" pitchFamily="49" charset="0"/>
                <a:ea typeface="仿宋" pitchFamily="49" charset="-122"/>
                <a:cs typeface="Consolas" pitchFamily="49" charset="0"/>
              </a:rPr>
              <a:t>:  "; A.DispPoly();</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B.CreateList("abc2.in");</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zh-CN"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个多项式</a:t>
            </a:r>
            <a:r>
              <a:rPr lang="en-US" altLang="zh-CN" sz="1800">
                <a:solidFill>
                  <a:srgbClr val="0000FF"/>
                </a:solidFill>
                <a:latin typeface="Consolas" pitchFamily="49" charset="0"/>
                <a:ea typeface="仿宋" pitchFamily="49" charset="-122"/>
                <a:cs typeface="Consolas" pitchFamily="49" charset="0"/>
              </a:rPr>
              <a:t>: "; B.DispPoly();</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B.Sort(); </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zh-CN" sz="1800">
                <a:solidFill>
                  <a:srgbClr val="0000FF"/>
                </a:solidFill>
                <a:latin typeface="Consolas" pitchFamily="49" charset="0"/>
                <a:ea typeface="仿宋" pitchFamily="49" charset="-122"/>
                <a:cs typeface="Consolas" pitchFamily="49" charset="0"/>
              </a:rPr>
              <a:t>排序后结果</a:t>
            </a:r>
            <a:r>
              <a:rPr lang="en-US" altLang="zh-CN" sz="1800">
                <a:solidFill>
                  <a:srgbClr val="0000FF"/>
                </a:solidFill>
                <a:latin typeface="Consolas" pitchFamily="49" charset="0"/>
                <a:ea typeface="仿宋" pitchFamily="49" charset="-122"/>
                <a:cs typeface="Consolas" pitchFamily="49" charset="0"/>
              </a:rPr>
              <a:t>:  "; B.DispPoly();</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PolyAdd(A,B,C);</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cout &lt;&lt; "</a:t>
            </a:r>
            <a:r>
              <a:rPr lang="zh-CN" altLang="zh-CN" sz="1800">
                <a:solidFill>
                  <a:srgbClr val="0000FF"/>
                </a:solidFill>
                <a:latin typeface="Consolas" pitchFamily="49" charset="0"/>
                <a:ea typeface="仿宋" pitchFamily="49" charset="-122"/>
                <a:cs typeface="Consolas" pitchFamily="49" charset="0"/>
              </a:rPr>
              <a:t>相加多项式</a:t>
            </a:r>
            <a:r>
              <a:rPr lang="en-US" altLang="zh-CN" sz="1800">
                <a:solidFill>
                  <a:srgbClr val="0000FF"/>
                </a:solidFill>
                <a:latin typeface="Consolas" pitchFamily="49" charset="0"/>
                <a:ea typeface="仿宋" pitchFamily="49" charset="-122"/>
                <a:cs typeface="Consolas" pitchFamily="49" charset="0"/>
              </a:rPr>
              <a:t>:  "; C.DispPoly();</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70</a:t>
            </a:fld>
            <a:r>
              <a:rPr lang="en-US" altLang="zh-CN"/>
              <a:t>/65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142976" y="1000108"/>
            <a:ext cx="5972175" cy="3619500"/>
          </a:xfrm>
          <a:prstGeom prst="rect">
            <a:avLst/>
          </a:prstGeom>
          <a:noFill/>
          <a:ln w="9525">
            <a:noFill/>
            <a:miter lim="800000"/>
            <a:headEnd/>
            <a:tailEnd/>
          </a:ln>
        </p:spPr>
      </p:pic>
      <p:sp>
        <p:nvSpPr>
          <p:cNvPr id="4" name="TextBox 3"/>
          <p:cNvSpPr txBox="1"/>
          <p:nvPr/>
        </p:nvSpPr>
        <p:spPr>
          <a:xfrm>
            <a:off x="1142976" y="357166"/>
            <a:ext cx="3500462" cy="400110"/>
          </a:xfrm>
          <a:prstGeom prst="rect">
            <a:avLst/>
          </a:prstGeom>
          <a:noFill/>
        </p:spPr>
        <p:txBody>
          <a:bodyPr wrap="square" rtlCol="0">
            <a:spAutoFit/>
          </a:bodyPr>
          <a:lstStyle/>
          <a:p>
            <a:pPr algn="l">
              <a:lnSpc>
                <a:spcPct val="100000"/>
              </a:lnSpc>
            </a:pPr>
            <a:r>
              <a:rPr lang="zh-CN" altLang="en-US" sz="2000">
                <a:solidFill>
                  <a:srgbClr val="0000FF"/>
                </a:solidFill>
                <a:latin typeface="Consolas" pitchFamily="49" charset="0"/>
                <a:ea typeface="楷体" pitchFamily="49" charset="-122"/>
                <a:cs typeface="Consolas" pitchFamily="49" charset="0"/>
              </a:rPr>
              <a:t>执行程序后打开</a:t>
            </a:r>
            <a:r>
              <a:rPr lang="en-US" altLang="zh-CN" sz="2000">
                <a:solidFill>
                  <a:srgbClr val="0000FF"/>
                </a:solidFill>
                <a:latin typeface="Consolas" pitchFamily="49" charset="0"/>
                <a:ea typeface="楷体" pitchFamily="49" charset="-122"/>
                <a:cs typeface="Consolas" pitchFamily="49" charset="0"/>
              </a:rPr>
              <a:t>abc.out</a:t>
            </a:r>
            <a:r>
              <a:rPr lang="zh-CN" altLang="en-US" sz="2000">
                <a:solidFill>
                  <a:srgbClr val="0000FF"/>
                </a:solidFill>
                <a:latin typeface="Consolas" pitchFamily="49" charset="0"/>
                <a:ea typeface="楷体" pitchFamily="49" charset="-122"/>
                <a:cs typeface="Consolas" pitchFamily="49" charset="0"/>
              </a:rPr>
              <a:t>文件</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71</a:t>
            </a:fld>
            <a:r>
              <a:rPr lang="en-US" altLang="zh-CN"/>
              <a:t>/65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p:cNvPr>
          <p:cNvSpPr txBox="1"/>
          <p:nvPr/>
        </p:nvSpPr>
        <p:spPr>
          <a:xfrm>
            <a:off x="2071670" y="500042"/>
            <a:ext cx="4000528" cy="545516"/>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2.6 STL</a:t>
            </a:r>
            <a:r>
              <a:rPr lang="zh-CN" altLang="en-US"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zh-CN" altLang="zh-CN"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a:t>
            </a:r>
            <a:endParaRPr lang="zh-CN" altLang="en-US"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571736" y="1571612"/>
            <a:ext cx="2857520" cy="1013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800"/>
              </a:lnSpc>
              <a:spcBef>
                <a:spcPts val="600"/>
              </a:spcBef>
              <a:buBlip>
                <a:blip r:embed="rId2"/>
              </a:buBlip>
            </a:pPr>
            <a:r>
              <a:rPr lang="en-US" altLang="zh-CN" sz="2000">
                <a:solidFill>
                  <a:srgbClr val="0000FF"/>
                </a:solidFill>
                <a:latin typeface="Consolas" pitchFamily="49" charset="0"/>
                <a:ea typeface="楷体" pitchFamily="49" charset="-122"/>
                <a:cs typeface="Consolas" pitchFamily="49" charset="0"/>
              </a:rPr>
              <a:t>vector—</a:t>
            </a:r>
            <a:r>
              <a:rPr lang="zh-CN" altLang="en-US" sz="2000">
                <a:solidFill>
                  <a:srgbClr val="0000FF"/>
                </a:solidFill>
                <a:latin typeface="Consolas" pitchFamily="49" charset="0"/>
                <a:ea typeface="楷体" pitchFamily="49" charset="-122"/>
                <a:cs typeface="Consolas" pitchFamily="49" charset="0"/>
              </a:rPr>
              <a:t>顺序表</a:t>
            </a:r>
            <a:endParaRPr lang="en-US" altLang="zh-CN" sz="2000">
              <a:solidFill>
                <a:srgbClr val="0000FF"/>
              </a:solidFill>
              <a:latin typeface="Consolas" pitchFamily="49" charset="0"/>
              <a:ea typeface="楷体" pitchFamily="49" charset="-122"/>
              <a:cs typeface="Consolas" pitchFamily="49" charset="0"/>
            </a:endParaRPr>
          </a:p>
          <a:p>
            <a:pPr marL="342900" indent="-342900" algn="l">
              <a:lnSpc>
                <a:spcPts val="2800"/>
              </a:lnSpc>
              <a:spcBef>
                <a:spcPts val="600"/>
              </a:spcBef>
              <a:buBlip>
                <a:blip r:embed="rId2"/>
              </a:buBlip>
            </a:pPr>
            <a:r>
              <a:rPr lang="en-US" altLang="zh-CN" sz="2000">
                <a:solidFill>
                  <a:srgbClr val="0000FF"/>
                </a:solidFill>
                <a:latin typeface="Consolas" pitchFamily="49" charset="0"/>
                <a:ea typeface="楷体" pitchFamily="49" charset="-122"/>
                <a:cs typeface="Consolas" pitchFamily="49" charset="0"/>
              </a:rPr>
              <a:t>list—</a:t>
            </a:r>
            <a:r>
              <a:rPr lang="zh-CN" altLang="en-US" sz="2000">
                <a:solidFill>
                  <a:srgbClr val="0000FF"/>
                </a:solidFill>
                <a:latin typeface="Consolas" pitchFamily="49" charset="0"/>
                <a:ea typeface="楷体" pitchFamily="49" charset="-122"/>
                <a:cs typeface="Consolas" pitchFamily="49" charset="0"/>
              </a:rPr>
              <a:t>链表</a:t>
            </a:r>
            <a:endParaRPr lang="zh-CN" altLang="zh-CN" sz="2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928926" y="5786454"/>
            <a:ext cx="2643206" cy="338554"/>
          </a:xfrm>
          <a:prstGeom prst="rect">
            <a:avLst/>
          </a:prstGeom>
          <a:noFill/>
        </p:spPr>
        <p:txBody>
          <a:bodyPr wrap="square" rtlCol="0">
            <a:spAutoFit/>
          </a:bodyPr>
          <a:lstStyle/>
          <a:p>
            <a:r>
              <a:rPr lang="zh-CN" altLang="en-US" sz="2000">
                <a:solidFill>
                  <a:srgbClr val="0000FF"/>
                </a:solidFill>
                <a:latin typeface="楷体" pitchFamily="49" charset="-122"/>
                <a:ea typeface="楷体" pitchFamily="49" charset="-122"/>
              </a:rPr>
              <a:t>自学，上机编程</a:t>
            </a:r>
          </a:p>
        </p:txBody>
      </p:sp>
      <p:pic>
        <p:nvPicPr>
          <p:cNvPr id="1026" name="Picture 2"/>
          <p:cNvPicPr>
            <a:picLocks noChangeAspect="1" noChangeArrowheads="1"/>
          </p:cNvPicPr>
          <p:nvPr/>
        </p:nvPicPr>
        <p:blipFill>
          <a:blip r:embed="rId3" cstate="print"/>
          <a:srcRect/>
          <a:stretch>
            <a:fillRect/>
          </a:stretch>
        </p:blipFill>
        <p:spPr bwMode="auto">
          <a:xfrm>
            <a:off x="2714612" y="2928934"/>
            <a:ext cx="2857520" cy="259774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72</a:t>
            </a:fld>
            <a:r>
              <a:rPr lang="en-US" altLang="zh-CN"/>
              <a:t>/65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8572560" cy="61735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template &lt;typename T&gt;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Merge2</a:t>
            </a:r>
            <a:r>
              <a:rPr lang="en-US" altLang="zh-CN" sz="1800">
                <a:solidFill>
                  <a:srgbClr val="0000FF"/>
                </a:solidFill>
                <a:latin typeface="Consolas" pitchFamily="49" charset="0"/>
                <a:ea typeface="仿宋" pitchFamily="49" charset="-122"/>
                <a:cs typeface="Consolas" pitchFamily="49" charset="0"/>
              </a:rPr>
              <a:t>(LinkList&lt;T&gt;&amp; A,LinkList&lt;T&gt;&amp; B,LinkList&lt;T&gt;&amp; C)</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p=A.head-&gt;next;	</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A</a:t>
            </a:r>
            <a:r>
              <a:rPr lang="zh-CN" altLang="zh-CN" sz="180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q=B.head-&gt;next;	</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指向</a:t>
            </a:r>
            <a:r>
              <a:rPr lang="en-US" altLang="zh-CN" sz="1800">
                <a:solidFill>
                  <a:srgbClr val="00B0F0"/>
                </a:solidFill>
                <a:latin typeface="Consolas" pitchFamily="49" charset="0"/>
                <a:ea typeface="仿宋" pitchFamily="49" charset="-122"/>
                <a:cs typeface="Consolas" pitchFamily="49" charset="0"/>
              </a:rPr>
              <a:t>B</a:t>
            </a:r>
            <a:r>
              <a:rPr lang="zh-CN" altLang="zh-CN" sz="180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LinkNode&lt;T&gt;* r=C.head;		</a:t>
            </a:r>
            <a:r>
              <a:rPr lang="en-US" altLang="zh-CN" sz="1800">
                <a:solidFill>
                  <a:srgbClr val="00B0F0"/>
                </a:solidFill>
                <a:latin typeface="Consolas" pitchFamily="49" charset="0"/>
                <a:ea typeface="仿宋" pitchFamily="49" charset="-122"/>
                <a:cs typeface="Consolas" pitchFamily="49" charset="0"/>
              </a:rPr>
              <a:t>//r</a:t>
            </a:r>
            <a:r>
              <a:rPr lang="zh-CN" altLang="zh-CN" sz="1800">
                <a:solidFill>
                  <a:srgbClr val="00B0F0"/>
                </a:solidFill>
                <a:latin typeface="Consolas" pitchFamily="49" charset="0"/>
                <a:ea typeface="仿宋" pitchFamily="49" charset="-122"/>
                <a:cs typeface="Consolas" pitchFamily="49" charset="0"/>
              </a:rPr>
              <a:t>为</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的尾结点</a:t>
            </a:r>
          </a:p>
          <a:p>
            <a:pPr algn="l">
              <a:lnSpc>
                <a:spcPts val="2100"/>
              </a:lnSpc>
              <a:spcBef>
                <a:spcPts val="1200"/>
              </a:spcBef>
            </a:pPr>
            <a:r>
              <a:rPr lang="en-US" altLang="zh-CN" sz="1800">
                <a:solidFill>
                  <a:srgbClr val="0000FF"/>
                </a:solidFill>
                <a:latin typeface="Consolas" pitchFamily="49" charset="0"/>
                <a:ea typeface="仿宋" pitchFamily="49" charset="-122"/>
                <a:cs typeface="Consolas" pitchFamily="49" charset="0"/>
              </a:rPr>
              <a:t>   while (p!=NULL &amp;&amp; q!=NULL)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两个单链表都没有遍历完</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(p-&gt;data&lt;q-&gt;data)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将较小结点</a:t>
            </a:r>
            <a:r>
              <a:rPr lang="en-US" altLang="zh-CN" sz="1800">
                <a:solidFill>
                  <a:srgbClr val="00B0F0"/>
                </a:solidFill>
                <a:latin typeface="Consolas" pitchFamily="49" charset="0"/>
                <a:ea typeface="仿宋" pitchFamily="49" charset="-122"/>
                <a:cs typeface="Consolas" pitchFamily="49" charset="0"/>
              </a:rPr>
              <a:t>p</a:t>
            </a:r>
            <a:r>
              <a:rPr lang="zh-CN" altLang="zh-CN" sz="1800">
                <a:solidFill>
                  <a:srgbClr val="00B0F0"/>
                </a:solidFill>
                <a:latin typeface="Consolas" pitchFamily="49" charset="0"/>
                <a:ea typeface="仿宋" pitchFamily="49" charset="-122"/>
                <a:cs typeface="Consolas" pitchFamily="49" charset="0"/>
              </a:rPr>
              <a:t>链接到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r-&gt;next=p;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r=p;</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p=p-&gt;next;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将较小结点</a:t>
            </a:r>
            <a:r>
              <a:rPr lang="en-US" altLang="zh-CN" sz="1800">
                <a:solidFill>
                  <a:srgbClr val="00B0F0"/>
                </a:solidFill>
                <a:latin typeface="Consolas" pitchFamily="49" charset="0"/>
                <a:ea typeface="仿宋" pitchFamily="49" charset="-122"/>
                <a:cs typeface="Consolas" pitchFamily="49" charset="0"/>
              </a:rPr>
              <a:t>q</a:t>
            </a:r>
            <a:r>
              <a:rPr lang="zh-CN" altLang="zh-CN" sz="1800">
                <a:solidFill>
                  <a:srgbClr val="00B0F0"/>
                </a:solidFill>
                <a:latin typeface="Consolas" pitchFamily="49" charset="0"/>
                <a:ea typeface="仿宋" pitchFamily="49" charset="-122"/>
                <a:cs typeface="Consolas" pitchFamily="49" charset="0"/>
              </a:rPr>
              <a:t>链接到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r-&gt;next=q;</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r=q;</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q=q-&gt;next;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a:solidFill>
                  <a:srgbClr val="0000FF"/>
                </a:solidFill>
                <a:latin typeface="Consolas" pitchFamily="49" charset="0"/>
                <a:ea typeface="仿宋" pitchFamily="49" charset="-122"/>
                <a:cs typeface="Consolas" pitchFamily="49" charset="0"/>
              </a:rPr>
              <a:t>   r-&gt;next=NULL;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尾结点</a:t>
            </a:r>
            <a:r>
              <a:rPr lang="en-US" altLang="zh-CN" sz="1800">
                <a:solidFill>
                  <a:srgbClr val="00B0F0"/>
                </a:solidFill>
                <a:latin typeface="Consolas" pitchFamily="49" charset="0"/>
                <a:ea typeface="仿宋" pitchFamily="49" charset="-122"/>
                <a:cs typeface="Consolas" pitchFamily="49" charset="0"/>
              </a:rPr>
              <a:t>next</a:t>
            </a:r>
            <a:r>
              <a:rPr lang="zh-CN" altLang="zh-CN" sz="1800">
                <a:solidFill>
                  <a:srgbClr val="00B0F0"/>
                </a:solidFill>
                <a:latin typeface="Consolas" pitchFamily="49" charset="0"/>
                <a:ea typeface="仿宋" pitchFamily="49" charset="-122"/>
                <a:cs typeface="Consolas" pitchFamily="49" charset="0"/>
              </a:rPr>
              <a:t>置空</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(p!=NULL) r-&gt;next=p;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将未归并完的结点链接到</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(q!=NULL) r-&gt;next=q;</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a:t>
            </a:fld>
            <a:r>
              <a:rPr lang="en-US" altLang="zh-CN"/>
              <a:t>/65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7929618" cy="18296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2.12</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有两个递增有序整数单链表</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，假设每个单链表中没有值相同的结点，但两个单链表中存在相同值的结点，设计一个尽可能高效的算法建立一个新的递增有序整数单链表</a:t>
            </a:r>
            <a:r>
              <a:rPr lang="en-US" altLang="zh-CN" sz="2000">
                <a:solidFill>
                  <a:srgbClr val="0000FF"/>
                </a:solidFill>
                <a:latin typeface="Consolas" pitchFamily="49" charset="0"/>
                <a:ea typeface="楷体" pitchFamily="49" charset="-122"/>
                <a:cs typeface="Consolas" pitchFamily="49" charset="0"/>
              </a:rPr>
              <a:t>C</a:t>
            </a:r>
            <a:r>
              <a:rPr lang="zh-CN" altLang="zh-CN" sz="2000">
                <a:solidFill>
                  <a:srgbClr val="0000FF"/>
                </a:solidFill>
                <a:latin typeface="Consolas" pitchFamily="49" charset="0"/>
                <a:ea typeface="楷体" pitchFamily="49" charset="-122"/>
                <a:cs typeface="Consolas" pitchFamily="49" charset="0"/>
              </a:rPr>
              <a:t>，其中包含</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相同值的结点，要求算法执行后不改变单链表</a:t>
            </a:r>
            <a:r>
              <a:rPr lang="en-US" altLang="zh-CN" sz="2000">
                <a:solidFill>
                  <a:srgbClr val="0000FF"/>
                </a:solidFill>
                <a:latin typeface="Consolas" pitchFamily="49" charset="0"/>
                <a:ea typeface="楷体" pitchFamily="49" charset="-122"/>
                <a:cs typeface="Consolas" pitchFamily="49" charset="0"/>
              </a:rPr>
              <a:t>A</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B</a:t>
            </a:r>
            <a:r>
              <a:rPr lang="zh-CN" altLang="zh-CN" sz="2000">
                <a:solidFill>
                  <a:srgbClr val="0000FF"/>
                </a:solidFill>
                <a:latin typeface="Consolas" pitchFamily="49" charset="0"/>
                <a:ea typeface="楷体" pitchFamily="49" charset="-122"/>
                <a:cs typeface="Consolas" pitchFamily="49" charset="0"/>
              </a:rPr>
              <a:t>。</a:t>
            </a:r>
          </a:p>
        </p:txBody>
      </p:sp>
      <p:pic>
        <p:nvPicPr>
          <p:cNvPr id="68609" name="Picture 1"/>
          <p:cNvPicPr>
            <a:picLocks noChangeAspect="1" noChangeArrowheads="1"/>
          </p:cNvPicPr>
          <p:nvPr/>
        </p:nvPicPr>
        <p:blipFill>
          <a:blip r:embed="rId3" cstate="print"/>
          <a:srcRect/>
          <a:stretch>
            <a:fillRect/>
          </a:stretch>
        </p:blipFill>
        <p:spPr bwMode="auto">
          <a:xfrm>
            <a:off x="2643174" y="2714620"/>
            <a:ext cx="3267075" cy="17526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9</a:t>
            </a:fld>
            <a:r>
              <a:rPr lang="en-US" altLang="zh-CN"/>
              <a:t>/65</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3858</TotalTime>
  <Words>7737</Words>
  <Application>Microsoft Office PowerPoint</Application>
  <PresentationFormat>全屏显示(4:3)</PresentationFormat>
  <Paragraphs>878</Paragraphs>
  <Slides>72</Slides>
  <Notes>28</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72</vt:i4>
      </vt:variant>
    </vt:vector>
  </HeadingPairs>
  <TitlesOfParts>
    <vt:vector size="87" baseType="lpstr">
      <vt:lpstr>方正细珊瑚简体</vt:lpstr>
      <vt:lpstr>仿宋</vt:lpstr>
      <vt:lpstr>黑体</vt:lpstr>
      <vt:lpstr>华文中宋</vt:lpstr>
      <vt:lpstr>楷体</vt:lpstr>
      <vt:lpstr>楷体_GB2312</vt:lpstr>
      <vt:lpstr>宋体</vt:lpstr>
      <vt:lpstr>微软雅黑</vt:lpstr>
      <vt:lpstr>Arial</vt:lpstr>
      <vt:lpstr>Calibri</vt:lpstr>
      <vt:lpstr>Consolas</vt:lpstr>
      <vt:lpstr>Times New Roman</vt:lpstr>
      <vt:lpstr>Verdana</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10631</cp:lastModifiedBy>
  <cp:revision>1255</cp:revision>
  <dcterms:created xsi:type="dcterms:W3CDTF">2004-03-31T23:50:14Z</dcterms:created>
  <dcterms:modified xsi:type="dcterms:W3CDTF">2022-09-18T12:07:13Z</dcterms:modified>
</cp:coreProperties>
</file>