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90"/>
  </p:notesMasterIdLst>
  <p:handoutMasterIdLst>
    <p:handoutMasterId r:id="rId91"/>
  </p:handoutMasterIdLst>
  <p:sldIdLst>
    <p:sldId id="650" r:id="rId2"/>
    <p:sldId id="546" r:id="rId3"/>
    <p:sldId id="812" r:id="rId4"/>
    <p:sldId id="652" r:id="rId5"/>
    <p:sldId id="653" r:id="rId6"/>
    <p:sldId id="654" r:id="rId7"/>
    <p:sldId id="651" r:id="rId8"/>
    <p:sldId id="759" r:id="rId9"/>
    <p:sldId id="760" r:id="rId10"/>
    <p:sldId id="693" r:id="rId11"/>
    <p:sldId id="758" r:id="rId12"/>
    <p:sldId id="692" r:id="rId13"/>
    <p:sldId id="658" r:id="rId14"/>
    <p:sldId id="820" r:id="rId15"/>
    <p:sldId id="694" r:id="rId16"/>
    <p:sldId id="821" r:id="rId17"/>
    <p:sldId id="696" r:id="rId18"/>
    <p:sldId id="822" r:id="rId19"/>
    <p:sldId id="697" r:id="rId20"/>
    <p:sldId id="769" r:id="rId21"/>
    <p:sldId id="770" r:id="rId22"/>
    <p:sldId id="771" r:id="rId23"/>
    <p:sldId id="772" r:id="rId24"/>
    <p:sldId id="763" r:id="rId25"/>
    <p:sldId id="764" r:id="rId26"/>
    <p:sldId id="765" r:id="rId27"/>
    <p:sldId id="823" r:id="rId28"/>
    <p:sldId id="766" r:id="rId29"/>
    <p:sldId id="767" r:id="rId30"/>
    <p:sldId id="768" r:id="rId31"/>
    <p:sldId id="699" r:id="rId32"/>
    <p:sldId id="773" r:id="rId33"/>
    <p:sldId id="700" r:id="rId34"/>
    <p:sldId id="707" r:id="rId35"/>
    <p:sldId id="814" r:id="rId36"/>
    <p:sldId id="708" r:id="rId37"/>
    <p:sldId id="851" r:id="rId38"/>
    <p:sldId id="710" r:id="rId39"/>
    <p:sldId id="709" r:id="rId40"/>
    <p:sldId id="701" r:id="rId41"/>
    <p:sldId id="774" r:id="rId42"/>
    <p:sldId id="711" r:id="rId43"/>
    <p:sldId id="715" r:id="rId44"/>
    <p:sldId id="716" r:id="rId45"/>
    <p:sldId id="775" r:id="rId46"/>
    <p:sldId id="723" r:id="rId47"/>
    <p:sldId id="717" r:id="rId48"/>
    <p:sldId id="718" r:id="rId49"/>
    <p:sldId id="825" r:id="rId50"/>
    <p:sldId id="824" r:id="rId51"/>
    <p:sldId id="719" r:id="rId52"/>
    <p:sldId id="720" r:id="rId53"/>
    <p:sldId id="721" r:id="rId54"/>
    <p:sldId id="737" r:id="rId55"/>
    <p:sldId id="776" r:id="rId56"/>
    <p:sldId id="738" r:id="rId57"/>
    <p:sldId id="777" r:id="rId58"/>
    <p:sldId id="780" r:id="rId59"/>
    <p:sldId id="829" r:id="rId60"/>
    <p:sldId id="669" r:id="rId61"/>
    <p:sldId id="582" r:id="rId62"/>
    <p:sldId id="583" r:id="rId63"/>
    <p:sldId id="584" r:id="rId64"/>
    <p:sldId id="603" r:id="rId65"/>
    <p:sldId id="785" r:id="rId66"/>
    <p:sldId id="754" r:id="rId67"/>
    <p:sldId id="755" r:id="rId68"/>
    <p:sldId id="756" r:id="rId69"/>
    <p:sldId id="786" r:id="rId70"/>
    <p:sldId id="787" r:id="rId71"/>
    <p:sldId id="833" r:id="rId72"/>
    <p:sldId id="834" r:id="rId73"/>
    <p:sldId id="836" r:id="rId74"/>
    <p:sldId id="839" r:id="rId75"/>
    <p:sldId id="840" r:id="rId76"/>
    <p:sldId id="841" r:id="rId77"/>
    <p:sldId id="842" r:id="rId78"/>
    <p:sldId id="604" r:id="rId79"/>
    <p:sldId id="843" r:id="rId80"/>
    <p:sldId id="789" r:id="rId81"/>
    <p:sldId id="790" r:id="rId82"/>
    <p:sldId id="792" r:id="rId83"/>
    <p:sldId id="844" r:id="rId84"/>
    <p:sldId id="848" r:id="rId85"/>
    <p:sldId id="853" r:id="rId86"/>
    <p:sldId id="849" r:id="rId87"/>
    <p:sldId id="852" r:id="rId88"/>
    <p:sldId id="850" r:id="rId8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9900"/>
    <a:srgbClr val="006600"/>
    <a:srgbClr val="FF3399"/>
    <a:srgbClr val="6600CC"/>
    <a:srgbClr val="339933"/>
    <a:srgbClr val="3333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6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2022-10-4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9586" y="6356350"/>
            <a:ext cx="928694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9500000">
            <a:off x="2226231" y="2724204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96026" y="3126896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195766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475780" y="3637450"/>
            <a:ext cx="1080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14501" y="2103492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755877" y="2168204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队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3643314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974954" y="3695709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队列的综合应用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1362060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4060680" y="1411361"/>
            <a:ext cx="26544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队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145002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2199068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657206"/>
            <a:ext cx="3686405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728644"/>
            <a:ext cx="34210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队列的定义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83872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44258" y="3743053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2400000">
            <a:off x="2119628" y="4157021"/>
            <a:ext cx="151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2857496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2922208"/>
            <a:ext cx="344502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Python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295307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8720000">
            <a:off x="1720800" y="1788946"/>
            <a:ext cx="205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27797" y="4395252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87"/>
          <p:cNvSpPr>
            <a:spLocks noChangeArrowheads="1"/>
          </p:cNvSpPr>
          <p:nvPr/>
        </p:nvSpPr>
        <p:spPr bwMode="auto">
          <a:xfrm>
            <a:off x="3988250" y="4447647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双 端 队 列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AutoShape 3"/>
          <p:cNvSpPr>
            <a:spLocks noChangeAspect="1" noChangeArrowheads="1"/>
          </p:cNvSpPr>
          <p:nvPr/>
        </p:nvSpPr>
        <p:spPr bwMode="auto">
          <a:xfrm>
            <a:off x="3357554" y="4494991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527797" y="5109632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87"/>
          <p:cNvSpPr>
            <a:spLocks noChangeArrowheads="1"/>
          </p:cNvSpPr>
          <p:nvPr/>
        </p:nvSpPr>
        <p:spPr bwMode="auto">
          <a:xfrm>
            <a:off x="3988250" y="5162027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 先 队 列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AutoShape 3"/>
          <p:cNvSpPr>
            <a:spLocks noChangeAspect="1" noChangeArrowheads="1"/>
          </p:cNvSpPr>
          <p:nvPr/>
        </p:nvSpPr>
        <p:spPr bwMode="auto">
          <a:xfrm>
            <a:off x="3357554" y="5209371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2820000">
            <a:off x="1749448" y="4463796"/>
            <a:ext cx="2016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929666" y="2481256"/>
            <a:ext cx="1812169" cy="1398588"/>
            <a:chOff x="3352122" y="2836689"/>
            <a:chExt cx="224577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1848C0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882065" y="3048157"/>
              <a:ext cx="1239436" cy="179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3.2 </a:t>
              </a:r>
            </a:p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队列</a:t>
              </a:r>
              <a:endParaRPr kumimoji="1" lang="zh-CN" altLang="en-US" sz="2800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dirty="0"/>
              <a:t>/87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64865" y="1427933"/>
            <a:ext cx="1968731" cy="2563100"/>
            <a:chOff x="714348" y="784991"/>
            <a:chExt cx="1968731" cy="2563100"/>
          </a:xfrm>
        </p:grpSpPr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1726792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406914" y="81749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726792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2406914" y="115444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726792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2406914" y="149356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1726792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2406914" y="183160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1726792" y="2082967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2406914" y="214364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1378145" y="3071810"/>
              <a:ext cx="1193591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）空队</a:t>
              </a: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399334" y="2454592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14348" y="2480119"/>
              <a:ext cx="985369" cy="277364"/>
              <a:chOff x="714348" y="2480119"/>
              <a:chExt cx="985369" cy="277364"/>
            </a:xfrm>
          </p:grpSpPr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14348" y="2794446"/>
              <a:ext cx="985369" cy="277364"/>
              <a:chOff x="714348" y="2794446"/>
              <a:chExt cx="985369" cy="277364"/>
            </a:xfrm>
          </p:grpSpPr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74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2447910" y="1427933"/>
            <a:ext cx="2071703" cy="2563100"/>
            <a:chOff x="3929058" y="784991"/>
            <a:chExt cx="2071703" cy="2563100"/>
          </a:xfrm>
        </p:grpSpPr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912386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912386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4912386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4912386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4124323" y="3071810"/>
              <a:ext cx="1876438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个元素进队</a:t>
              </a: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5574098" y="81966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574098" y="1157698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5574098" y="1494652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5574098" y="1833773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5574098" y="2145808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5566517" y="2457842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4912386" y="211454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929058" y="857232"/>
              <a:ext cx="985369" cy="277364"/>
              <a:chOff x="714348" y="2794446"/>
              <a:chExt cx="985369" cy="277364"/>
            </a:xfrm>
          </p:grpSpPr>
          <p:sp>
            <p:nvSpPr>
              <p:cNvPr id="79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0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929058" y="2508694"/>
              <a:ext cx="985369" cy="277364"/>
              <a:chOff x="714348" y="2480119"/>
              <a:chExt cx="985369" cy="277364"/>
            </a:xfrm>
          </p:grpSpPr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83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662488" y="1427933"/>
            <a:ext cx="1928826" cy="2563100"/>
            <a:chOff x="6500826" y="785794"/>
            <a:chExt cx="1928826" cy="2563100"/>
          </a:xfrm>
        </p:grpSpPr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7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6917667" y="3072613"/>
              <a:ext cx="1511985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101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02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6877066" y="1347439"/>
            <a:ext cx="1928826" cy="2643594"/>
            <a:chOff x="6929454" y="1419680"/>
            <a:chExt cx="1928826" cy="2643594"/>
          </a:xfrm>
        </p:grpSpPr>
        <p:sp>
          <p:nvSpPr>
            <p:cNvPr id="106" name="Rectangle 48"/>
            <p:cNvSpPr>
              <a:spLocks noChangeArrowheads="1"/>
            </p:cNvSpPr>
            <p:nvPr/>
          </p:nvSpPr>
          <p:spPr bwMode="auto">
            <a:xfrm>
              <a:off x="7912782" y="150017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7" name="Rectangle 47"/>
            <p:cNvSpPr>
              <a:spLocks noChangeArrowheads="1"/>
            </p:cNvSpPr>
            <p:nvPr/>
          </p:nvSpPr>
          <p:spPr bwMode="auto">
            <a:xfrm>
              <a:off x="7912782" y="182629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7912782" y="215457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7912782" y="248069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7346295" y="3786993"/>
              <a:ext cx="1511985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8574494" y="153484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8574494" y="187288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3" name="Rectangle 27"/>
            <p:cNvSpPr>
              <a:spLocks noChangeArrowheads="1"/>
            </p:cNvSpPr>
            <p:nvPr/>
          </p:nvSpPr>
          <p:spPr bwMode="auto">
            <a:xfrm>
              <a:off x="8574494" y="220983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8574494" y="254895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5" name="Rectangle 25"/>
            <p:cNvSpPr>
              <a:spLocks noChangeArrowheads="1"/>
            </p:cNvSpPr>
            <p:nvPr/>
          </p:nvSpPr>
          <p:spPr bwMode="auto">
            <a:xfrm>
              <a:off x="8574494" y="286099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8566913" y="317302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7912782" y="282972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18" name="组合 96"/>
            <p:cNvGrpSpPr/>
            <p:nvPr/>
          </p:nvGrpSpPr>
          <p:grpSpPr>
            <a:xfrm>
              <a:off x="6929454" y="1419680"/>
              <a:ext cx="985369" cy="277364"/>
              <a:chOff x="714348" y="2641711"/>
              <a:chExt cx="985369" cy="277364"/>
            </a:xfrm>
          </p:grpSpPr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714348" y="2641711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23" name="Line 50"/>
              <p:cNvSpPr>
                <a:spLocks noChangeShapeType="1"/>
              </p:cNvSpPr>
              <p:nvPr/>
            </p:nvSpPr>
            <p:spPr bwMode="auto">
              <a:xfrm>
                <a:off x="1453876" y="281007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19" name="组合 99"/>
            <p:cNvGrpSpPr/>
            <p:nvPr/>
          </p:nvGrpSpPr>
          <p:grpSpPr>
            <a:xfrm>
              <a:off x="6929454" y="1662903"/>
              <a:ext cx="985369" cy="277364"/>
              <a:chOff x="714348" y="2242795"/>
              <a:chExt cx="985369" cy="277364"/>
            </a:xfrm>
          </p:grpSpPr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714348" y="2242795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21" name="Line 50"/>
              <p:cNvSpPr>
                <a:spLocks noChangeShapeType="1"/>
              </p:cNvSpPr>
              <p:nvPr/>
            </p:nvSpPr>
            <p:spPr bwMode="auto">
              <a:xfrm>
                <a:off x="1453876" y="2344484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5720" y="1285860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1928802"/>
            <a:ext cx="7858180" cy="3092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队满（上溢出）条件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rear==MaxSize-1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（因为每个元素进队都让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到达最大下标时不能再增加。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放在该位置（进队的元素总是在尾部插入的）。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，取出该位置的元素（出队的元素总是在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头出来的）。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038529"/>
            <a:ext cx="8215370" cy="339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非循环队队列类模板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front, rear;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48790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非循环队列类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非循环队列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）非循环队列的初始化和销毁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1857364"/>
            <a:ext cx="8429684" cy="31035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SqQueue()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front=rear=-1;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队头队尾指针置初值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en-US" altLang="zh-CN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~SqQueue()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92867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6143668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(front==rear);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357422" y="3357562"/>
            <a:ext cx="1968731" cy="2286819"/>
            <a:chOff x="714348" y="784991"/>
            <a:chExt cx="1968731" cy="2286819"/>
          </a:xfrm>
        </p:grpSpPr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1726792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2406914" y="81749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1726792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2406914" y="115444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1726792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55"/>
            <p:cNvSpPr>
              <a:spLocks noChangeArrowheads="1"/>
            </p:cNvSpPr>
            <p:nvPr/>
          </p:nvSpPr>
          <p:spPr bwMode="auto">
            <a:xfrm>
              <a:off x="2406914" y="149356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1726792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2406914" y="183160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1726792" y="2082967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2406914" y="214364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399334" y="2454592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grpSp>
          <p:nvGrpSpPr>
            <p:cNvPr id="3" name="组合 74"/>
            <p:cNvGrpSpPr/>
            <p:nvPr/>
          </p:nvGrpSpPr>
          <p:grpSpPr>
            <a:xfrm>
              <a:off x="714348" y="2480119"/>
              <a:ext cx="985369" cy="277364"/>
              <a:chOff x="714348" y="2480119"/>
              <a:chExt cx="985369" cy="277364"/>
            </a:xfrm>
          </p:grpSpPr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4" name="组合 75"/>
            <p:cNvGrpSpPr/>
            <p:nvPr/>
          </p:nvGrpSpPr>
          <p:grpSpPr>
            <a:xfrm>
              <a:off x="714348" y="2794446"/>
              <a:ext cx="985369" cy="277364"/>
              <a:chOff x="714348" y="2794446"/>
              <a:chExt cx="985369" cy="277364"/>
            </a:xfrm>
          </p:grpSpPr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6581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214282" y="1071546"/>
            <a:ext cx="878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进队只能从队尾插入，不能从队头或中间位置进队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仅仅改变队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6858048" cy="2604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(rear==MaxSize-1)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357290" y="3724783"/>
            <a:ext cx="1921205" cy="1918795"/>
            <a:chOff x="6500826" y="785794"/>
            <a:chExt cx="1921205" cy="1918795"/>
          </a:xfrm>
        </p:grpSpPr>
        <p:sp>
          <p:nvSpPr>
            <p:cNvPr id="6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5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0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65" name="组合 45"/>
          <p:cNvGrpSpPr/>
          <p:nvPr/>
        </p:nvGrpSpPr>
        <p:grpSpPr>
          <a:xfrm>
            <a:off x="5677394" y="4850623"/>
            <a:ext cx="2219341" cy="451406"/>
            <a:chOff x="5924559" y="4500570"/>
            <a:chExt cx="2219341" cy="451406"/>
          </a:xfrm>
        </p:grpSpPr>
        <p:sp>
          <p:nvSpPr>
            <p:cNvPr id="66" name="TextBox 65"/>
            <p:cNvSpPr txBox="1"/>
            <p:nvPr/>
          </p:nvSpPr>
          <p:spPr>
            <a:xfrm>
              <a:off x="6357950" y="4500570"/>
              <a:ext cx="178595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假溢出！</a:t>
              </a:r>
            </a:p>
          </p:txBody>
        </p:sp>
        <p:sp>
          <p:nvSpPr>
            <p:cNvPr id="67" name="左箭头 66"/>
            <p:cNvSpPr/>
            <p:nvPr/>
          </p:nvSpPr>
          <p:spPr bwMode="auto">
            <a:xfrm>
              <a:off x="5924559" y="4614871"/>
              <a:ext cx="357190" cy="214314"/>
            </a:xfrm>
            <a:prstGeom prst="lef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967645" y="4922061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不能进队元素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/>
              <a:t>/87</a:t>
            </a:r>
          </a:p>
        </p:txBody>
      </p:sp>
      <p:sp>
        <p:nvSpPr>
          <p:cNvPr id="27" name="TextBox 67">
            <a:extLst>
              <a:ext uri="{FF2B5EF4-FFF2-40B4-BE49-F238E27FC236}">
                <a16:creationId xmlns:a16="http://schemas.microsoft.com/office/drawing/2014/main" id="{BB1E7991-3425-4E85-878F-14D291082B83}"/>
              </a:ext>
            </a:extLst>
          </p:cNvPr>
          <p:cNvSpPr txBox="1"/>
          <p:nvPr/>
        </p:nvSpPr>
        <p:spPr>
          <a:xfrm>
            <a:off x="3957088" y="3831036"/>
            <a:ext cx="270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新的元素还能进队吗？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643182"/>
            <a:ext cx="6572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282" y="1571612"/>
            <a:ext cx="8715436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元素出队只能从队头删除，不能从队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或中间位置出队，仅仅改变队头指针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7286676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150729" y="3296155"/>
            <a:ext cx="1921205" cy="1918795"/>
            <a:chOff x="6500826" y="785794"/>
            <a:chExt cx="1921205" cy="1918795"/>
          </a:xfrm>
        </p:grpSpPr>
        <p:sp>
          <p:nvSpPr>
            <p:cNvPr id="7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8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9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1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00174"/>
            <a:ext cx="6143668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head=front+1;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857488" y="4214818"/>
            <a:ext cx="1921205" cy="1918795"/>
            <a:chOff x="6500826" y="785794"/>
            <a:chExt cx="1921205" cy="1918795"/>
          </a:xfrm>
        </p:grpSpPr>
        <p:sp>
          <p:nvSpPr>
            <p:cNvPr id="7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8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9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1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85786" y="1500174"/>
            <a:ext cx="7572428" cy="2425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端进行插入或删除操作的线性表。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进行插入的一端称做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），进行删除的一端称做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的删除操作通常称为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642918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3.2.1 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队列的定义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14480" y="4286256"/>
            <a:ext cx="5000660" cy="1369464"/>
            <a:chOff x="1214414" y="4427549"/>
            <a:chExt cx="5000660" cy="1369464"/>
          </a:xfrm>
        </p:grpSpPr>
        <p:sp>
          <p:nvSpPr>
            <p:cNvPr id="46" name="矩形 45"/>
            <p:cNvSpPr/>
            <p:nvPr/>
          </p:nvSpPr>
          <p:spPr bwMode="auto">
            <a:xfrm>
              <a:off x="2214546" y="4427549"/>
              <a:ext cx="292895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321703" y="5249086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76446" y="5427681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4145753" y="5248292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0496" y="5426887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10800000" flipV="1">
              <a:off x="5143505" y="4703776"/>
              <a:ext cx="360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00694" y="448842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进队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4414" y="457200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出队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 flipV="1">
              <a:off x="1854546" y="4729170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214314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循环队列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20" y="1142984"/>
            <a:ext cx="85011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数组的前端和后端连接起来，形成一个循环数组，即把存储队列元素的表从逻辑上看成一个环，称为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（也称为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928662" y="2357430"/>
            <a:ext cx="6572296" cy="3679056"/>
            <a:chOff x="928662" y="2357430"/>
            <a:chExt cx="6572296" cy="3679056"/>
          </a:xfrm>
        </p:grpSpPr>
        <p:grpSp>
          <p:nvGrpSpPr>
            <p:cNvPr id="32" name="组合 31"/>
            <p:cNvGrpSpPr/>
            <p:nvPr/>
          </p:nvGrpSpPr>
          <p:grpSpPr>
            <a:xfrm>
              <a:off x="4929190" y="2980701"/>
              <a:ext cx="2520000" cy="2520001"/>
              <a:chOff x="2243121" y="2928934"/>
              <a:chExt cx="2520000" cy="2520001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2786050" y="3448050"/>
                <a:ext cx="1440000" cy="144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2243121" y="2928934"/>
                <a:ext cx="2520000" cy="252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6" name="直接连接符 15"/>
              <p:cNvCxnSpPr>
                <a:stCxn id="14" idx="0"/>
                <a:endCxn id="13" idx="0"/>
              </p:cNvCxnSpPr>
              <p:nvPr/>
            </p:nvCxnSpPr>
            <p:spPr>
              <a:xfrm rot="16200000" flipH="1">
                <a:off x="3245027" y="3187028"/>
                <a:ext cx="519116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3" idx="6"/>
                <a:endCxn id="14" idx="6"/>
              </p:cNvCxnSpPr>
              <p:nvPr/>
            </p:nvCxnSpPr>
            <p:spPr>
              <a:xfrm>
                <a:off x="4226050" y="4168050"/>
                <a:ext cx="537071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3" idx="7"/>
                <a:endCxn id="14" idx="7"/>
              </p:cNvCxnSpPr>
              <p:nvPr/>
            </p:nvCxnSpPr>
            <p:spPr>
              <a:xfrm rot="5400000" flipH="1" flipV="1">
                <a:off x="4024144" y="3289002"/>
                <a:ext cx="360954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3" idx="4"/>
                <a:endCxn id="14" idx="4"/>
              </p:cNvCxnSpPr>
              <p:nvPr/>
            </p:nvCxnSpPr>
            <p:spPr>
              <a:xfrm rot="5400000">
                <a:off x="3224144" y="5167028"/>
                <a:ext cx="560884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3" idx="5"/>
                <a:endCxn id="14" idx="5"/>
              </p:cNvCxnSpPr>
              <p:nvPr/>
            </p:nvCxnSpPr>
            <p:spPr>
              <a:xfrm rot="16200000" flipH="1">
                <a:off x="4003260" y="4689074"/>
                <a:ext cx="402722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4" idx="1"/>
                <a:endCxn id="13" idx="1"/>
              </p:cNvCxnSpPr>
              <p:nvPr/>
            </p:nvCxnSpPr>
            <p:spPr>
              <a:xfrm rot="16200000" flipH="1">
                <a:off x="2624073" y="3286073"/>
                <a:ext cx="360954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3" idx="2"/>
                <a:endCxn id="14" idx="2"/>
              </p:cNvCxnSpPr>
              <p:nvPr/>
            </p:nvCxnSpPr>
            <p:spPr>
              <a:xfrm rot="10800000" flipV="1">
                <a:off x="2243122" y="4168050"/>
                <a:ext cx="542929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3" idx="3"/>
                <a:endCxn id="14" idx="3"/>
              </p:cNvCxnSpPr>
              <p:nvPr/>
            </p:nvCxnSpPr>
            <p:spPr>
              <a:xfrm rot="5400000">
                <a:off x="2603189" y="4686145"/>
                <a:ext cx="402722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右箭头 44"/>
            <p:cNvSpPr/>
            <p:nvPr/>
          </p:nvSpPr>
          <p:spPr bwMode="auto">
            <a:xfrm>
              <a:off x="3428992" y="4286256"/>
              <a:ext cx="1214446" cy="285752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235743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MaxSize=8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071538" y="2771771"/>
              <a:ext cx="1874067" cy="3264715"/>
              <a:chOff x="1428728" y="2771771"/>
              <a:chExt cx="1874067" cy="3264715"/>
            </a:xfrm>
          </p:grpSpPr>
          <p:sp>
            <p:nvSpPr>
              <p:cNvPr id="19" name="Rectangle 48"/>
              <p:cNvSpPr>
                <a:spLocks noChangeArrowheads="1"/>
              </p:cNvSpPr>
              <p:nvPr/>
            </p:nvSpPr>
            <p:spPr bwMode="auto">
              <a:xfrm>
                <a:off x="2412056" y="4403535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412056" y="4729654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Rectangle 46"/>
              <p:cNvSpPr>
                <a:spLocks noChangeArrowheads="1"/>
              </p:cNvSpPr>
              <p:nvPr/>
            </p:nvSpPr>
            <p:spPr bwMode="auto">
              <a:xfrm>
                <a:off x="2412056" y="5057940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2412056" y="5384060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grpSp>
            <p:nvGrpSpPr>
              <p:cNvPr id="38" name="组合 96"/>
              <p:cNvGrpSpPr/>
              <p:nvPr/>
            </p:nvGrpSpPr>
            <p:grpSpPr>
              <a:xfrm>
                <a:off x="1428728" y="3223074"/>
                <a:ext cx="985369" cy="277364"/>
                <a:chOff x="714348" y="2794446"/>
                <a:chExt cx="985369" cy="277364"/>
              </a:xfrm>
            </p:grpSpPr>
            <p:sp>
              <p:nvSpPr>
                <p:cNvPr id="42" name="Rectangle 11"/>
                <p:cNvSpPr>
                  <a:spLocks noChangeArrowheads="1"/>
                </p:cNvSpPr>
                <p:nvPr/>
              </p:nvSpPr>
              <p:spPr bwMode="auto">
                <a:xfrm>
                  <a:off x="714348" y="2794446"/>
                  <a:ext cx="785818" cy="277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>
                      <a:solidFill>
                        <a:srgbClr val="0000FF"/>
                      </a:solidFill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rear</a:t>
                  </a:r>
                  <a:endPara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43" name="Line 50"/>
                <p:cNvSpPr>
                  <a:spLocks noChangeShapeType="1"/>
                </p:cNvSpPr>
                <p:nvPr/>
              </p:nvSpPr>
              <p:spPr bwMode="auto">
                <a:xfrm>
                  <a:off x="1453876" y="2915185"/>
                  <a:ext cx="245841" cy="1083"/>
                </a:xfrm>
                <a:prstGeom prst="line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grpSp>
            <p:nvGrpSpPr>
              <p:cNvPr id="39" name="组合 99"/>
              <p:cNvGrpSpPr/>
              <p:nvPr/>
            </p:nvGrpSpPr>
            <p:grpSpPr>
              <a:xfrm>
                <a:off x="1428728" y="4786322"/>
                <a:ext cx="985369" cy="277364"/>
                <a:chOff x="714348" y="2480119"/>
                <a:chExt cx="985369" cy="277364"/>
              </a:xfrm>
            </p:grpSpPr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714348" y="2480119"/>
                  <a:ext cx="785818" cy="277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front</a:t>
                  </a:r>
                </a:p>
              </p:txBody>
            </p:sp>
            <p:sp>
              <p:nvSpPr>
                <p:cNvPr id="41" name="Line 50"/>
                <p:cNvSpPr>
                  <a:spLocks noChangeShapeType="1"/>
                </p:cNvSpPr>
                <p:nvPr/>
              </p:nvSpPr>
              <p:spPr bwMode="auto">
                <a:xfrm>
                  <a:off x="1453876" y="2600858"/>
                  <a:ext cx="245841" cy="1083"/>
                </a:xfrm>
                <a:prstGeom prst="line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47" name="Rectangle 48"/>
              <p:cNvSpPr>
                <a:spLocks noChangeArrowheads="1"/>
              </p:cNvSpPr>
              <p:nvPr/>
            </p:nvSpPr>
            <p:spPr bwMode="auto">
              <a:xfrm>
                <a:off x="2412056" y="3436690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2412056" y="3762809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2412056" y="4091095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2412056" y="3110013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724151" y="2771771"/>
                <a:ext cx="578644" cy="3264715"/>
              </a:xfrm>
              <a:custGeom>
                <a:avLst/>
                <a:gdLst>
                  <a:gd name="connsiteX0" fmla="*/ 0 w 554037"/>
                  <a:gd name="connsiteY0" fmla="*/ 255587 h 3492499"/>
                  <a:gd name="connsiteX1" fmla="*/ 95250 w 554037"/>
                  <a:gd name="connsiteY1" fmla="*/ 65087 h 3492499"/>
                  <a:gd name="connsiteX2" fmla="*/ 266700 w 554037"/>
                  <a:gd name="connsiteY2" fmla="*/ 84137 h 3492499"/>
                  <a:gd name="connsiteX3" fmla="*/ 495300 w 554037"/>
                  <a:gd name="connsiteY3" fmla="*/ 350837 h 3492499"/>
                  <a:gd name="connsiteX4" fmla="*/ 533400 w 554037"/>
                  <a:gd name="connsiteY4" fmla="*/ 2189162 h 3492499"/>
                  <a:gd name="connsiteX5" fmla="*/ 542925 w 554037"/>
                  <a:gd name="connsiteY5" fmla="*/ 3008312 h 3492499"/>
                  <a:gd name="connsiteX6" fmla="*/ 466725 w 554037"/>
                  <a:gd name="connsiteY6" fmla="*/ 3398837 h 3492499"/>
                  <a:gd name="connsiteX7" fmla="*/ 257175 w 554037"/>
                  <a:gd name="connsiteY7" fmla="*/ 3475037 h 3492499"/>
                  <a:gd name="connsiteX8" fmla="*/ 114300 w 554037"/>
                  <a:gd name="connsiteY8" fmla="*/ 3294062 h 3492499"/>
                  <a:gd name="connsiteX0" fmla="*/ 0 w 554037"/>
                  <a:gd name="connsiteY0" fmla="*/ 295279 h 3532191"/>
                  <a:gd name="connsiteX1" fmla="*/ 95250 w 554037"/>
                  <a:gd name="connsiteY1" fmla="*/ 104779 h 3532191"/>
                  <a:gd name="connsiteX2" fmla="*/ 347652 w 554037"/>
                  <a:gd name="connsiteY2" fmla="*/ 47625 h 3532191"/>
                  <a:gd name="connsiteX3" fmla="*/ 495300 w 554037"/>
                  <a:gd name="connsiteY3" fmla="*/ 390529 h 3532191"/>
                  <a:gd name="connsiteX4" fmla="*/ 533400 w 554037"/>
                  <a:gd name="connsiteY4" fmla="*/ 2228854 h 3532191"/>
                  <a:gd name="connsiteX5" fmla="*/ 542925 w 554037"/>
                  <a:gd name="connsiteY5" fmla="*/ 3048004 h 3532191"/>
                  <a:gd name="connsiteX6" fmla="*/ 466725 w 554037"/>
                  <a:gd name="connsiteY6" fmla="*/ 3438529 h 3532191"/>
                  <a:gd name="connsiteX7" fmla="*/ 257175 w 554037"/>
                  <a:gd name="connsiteY7" fmla="*/ 3514729 h 3532191"/>
                  <a:gd name="connsiteX8" fmla="*/ 114300 w 554037"/>
                  <a:gd name="connsiteY8" fmla="*/ 3333754 h 3532191"/>
                  <a:gd name="connsiteX0" fmla="*/ 0 w 569903"/>
                  <a:gd name="connsiteY0" fmla="*/ 295279 h 3532191"/>
                  <a:gd name="connsiteX1" fmla="*/ 95250 w 569903"/>
                  <a:gd name="connsiteY1" fmla="*/ 104779 h 3532191"/>
                  <a:gd name="connsiteX2" fmla="*/ 347652 w 569903"/>
                  <a:gd name="connsiteY2" fmla="*/ 47625 h 3532191"/>
                  <a:gd name="connsiteX3" fmla="*/ 495300 w 569903"/>
                  <a:gd name="connsiteY3" fmla="*/ 390529 h 3532191"/>
                  <a:gd name="connsiteX4" fmla="*/ 561966 w 569903"/>
                  <a:gd name="connsiteY4" fmla="*/ 2228865 h 3532191"/>
                  <a:gd name="connsiteX5" fmla="*/ 542925 w 569903"/>
                  <a:gd name="connsiteY5" fmla="*/ 3048004 h 3532191"/>
                  <a:gd name="connsiteX6" fmla="*/ 466725 w 569903"/>
                  <a:gd name="connsiteY6" fmla="*/ 3438529 h 3532191"/>
                  <a:gd name="connsiteX7" fmla="*/ 257175 w 569903"/>
                  <a:gd name="connsiteY7" fmla="*/ 3514729 h 3532191"/>
                  <a:gd name="connsiteX8" fmla="*/ 114300 w 569903"/>
                  <a:gd name="connsiteY8" fmla="*/ 3333754 h 3532191"/>
                  <a:gd name="connsiteX0" fmla="*/ 0 w 569903"/>
                  <a:gd name="connsiteY0" fmla="*/ 295279 h 3585370"/>
                  <a:gd name="connsiteX1" fmla="*/ 95250 w 569903"/>
                  <a:gd name="connsiteY1" fmla="*/ 104779 h 3585370"/>
                  <a:gd name="connsiteX2" fmla="*/ 347652 w 569903"/>
                  <a:gd name="connsiteY2" fmla="*/ 47625 h 3585370"/>
                  <a:gd name="connsiteX3" fmla="*/ 495300 w 569903"/>
                  <a:gd name="connsiteY3" fmla="*/ 390529 h 3585370"/>
                  <a:gd name="connsiteX4" fmla="*/ 561966 w 569903"/>
                  <a:gd name="connsiteY4" fmla="*/ 2228865 h 3585370"/>
                  <a:gd name="connsiteX5" fmla="*/ 542925 w 569903"/>
                  <a:gd name="connsiteY5" fmla="*/ 3048004 h 3585370"/>
                  <a:gd name="connsiteX6" fmla="*/ 466725 w 569903"/>
                  <a:gd name="connsiteY6" fmla="*/ 3438529 h 3585370"/>
                  <a:gd name="connsiteX7" fmla="*/ 257175 w 569903"/>
                  <a:gd name="connsiteY7" fmla="*/ 3514729 h 3585370"/>
                  <a:gd name="connsiteX8" fmla="*/ 61900 w 569903"/>
                  <a:gd name="connsiteY8" fmla="*/ 3014683 h 3585370"/>
                  <a:gd name="connsiteX0" fmla="*/ 0 w 578644"/>
                  <a:gd name="connsiteY0" fmla="*/ 295279 h 3550448"/>
                  <a:gd name="connsiteX1" fmla="*/ 95250 w 578644"/>
                  <a:gd name="connsiteY1" fmla="*/ 104779 h 3550448"/>
                  <a:gd name="connsiteX2" fmla="*/ 347652 w 578644"/>
                  <a:gd name="connsiteY2" fmla="*/ 47625 h 3550448"/>
                  <a:gd name="connsiteX3" fmla="*/ 495300 w 578644"/>
                  <a:gd name="connsiteY3" fmla="*/ 390529 h 3550448"/>
                  <a:gd name="connsiteX4" fmla="*/ 561966 w 578644"/>
                  <a:gd name="connsiteY4" fmla="*/ 2228865 h 3550448"/>
                  <a:gd name="connsiteX5" fmla="*/ 542925 w 578644"/>
                  <a:gd name="connsiteY5" fmla="*/ 3048004 h 3550448"/>
                  <a:gd name="connsiteX6" fmla="*/ 347652 w 578644"/>
                  <a:gd name="connsiteY6" fmla="*/ 3228996 h 3550448"/>
                  <a:gd name="connsiteX7" fmla="*/ 257175 w 578644"/>
                  <a:gd name="connsiteY7" fmla="*/ 3514729 h 3550448"/>
                  <a:gd name="connsiteX8" fmla="*/ 61900 w 578644"/>
                  <a:gd name="connsiteY8" fmla="*/ 3014683 h 3550448"/>
                  <a:gd name="connsiteX0" fmla="*/ 0 w 578644"/>
                  <a:gd name="connsiteY0" fmla="*/ 295279 h 3264715"/>
                  <a:gd name="connsiteX1" fmla="*/ 95250 w 578644"/>
                  <a:gd name="connsiteY1" fmla="*/ 104779 h 3264715"/>
                  <a:gd name="connsiteX2" fmla="*/ 347652 w 578644"/>
                  <a:gd name="connsiteY2" fmla="*/ 47625 h 3264715"/>
                  <a:gd name="connsiteX3" fmla="*/ 495300 w 578644"/>
                  <a:gd name="connsiteY3" fmla="*/ 390529 h 3264715"/>
                  <a:gd name="connsiteX4" fmla="*/ 561966 w 578644"/>
                  <a:gd name="connsiteY4" fmla="*/ 2228865 h 3264715"/>
                  <a:gd name="connsiteX5" fmla="*/ 542925 w 578644"/>
                  <a:gd name="connsiteY5" fmla="*/ 3048004 h 3264715"/>
                  <a:gd name="connsiteX6" fmla="*/ 347652 w 578644"/>
                  <a:gd name="connsiteY6" fmla="*/ 3228996 h 3264715"/>
                  <a:gd name="connsiteX7" fmla="*/ 204775 w 578644"/>
                  <a:gd name="connsiteY7" fmla="*/ 3228996 h 3264715"/>
                  <a:gd name="connsiteX8" fmla="*/ 61900 w 578644"/>
                  <a:gd name="connsiteY8" fmla="*/ 3014683 h 32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8644" h="3264715">
                    <a:moveTo>
                      <a:pt x="0" y="295279"/>
                    </a:moveTo>
                    <a:cubicBezTo>
                      <a:pt x="25400" y="214316"/>
                      <a:pt x="37308" y="146055"/>
                      <a:pt x="95250" y="104779"/>
                    </a:cubicBezTo>
                    <a:cubicBezTo>
                      <a:pt x="153192" y="63503"/>
                      <a:pt x="280977" y="0"/>
                      <a:pt x="347652" y="47625"/>
                    </a:cubicBezTo>
                    <a:cubicBezTo>
                      <a:pt x="414327" y="95250"/>
                      <a:pt x="459581" y="26989"/>
                      <a:pt x="495300" y="390529"/>
                    </a:cubicBezTo>
                    <a:cubicBezTo>
                      <a:pt x="531019" y="754069"/>
                      <a:pt x="554029" y="1785953"/>
                      <a:pt x="561966" y="2228865"/>
                    </a:cubicBezTo>
                    <a:cubicBezTo>
                      <a:pt x="569903" y="2671777"/>
                      <a:pt x="578644" y="2881316"/>
                      <a:pt x="542925" y="3048004"/>
                    </a:cubicBezTo>
                    <a:cubicBezTo>
                      <a:pt x="507206" y="3214692"/>
                      <a:pt x="404010" y="3198831"/>
                      <a:pt x="347652" y="3228996"/>
                    </a:cubicBezTo>
                    <a:cubicBezTo>
                      <a:pt x="291294" y="3259161"/>
                      <a:pt x="252400" y="3264715"/>
                      <a:pt x="204775" y="3228996"/>
                    </a:cubicBezTo>
                    <a:cubicBezTo>
                      <a:pt x="157150" y="3193277"/>
                      <a:pt x="103969" y="3096439"/>
                      <a:pt x="61900" y="3014683"/>
                    </a:cubicBezTo>
                  </a:path>
                </a:pathLst>
              </a:custGeom>
              <a:ln w="19050"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428992" y="3857628"/>
              <a:ext cx="1285884" cy="41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解决假溢出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350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15008" y="31432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57950" y="31432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2945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29454" y="442913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715140" y="564357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60" name="直接箭头连接符 59"/>
            <p:cNvCxnSpPr>
              <a:stCxn id="58" idx="0"/>
            </p:cNvCxnSpPr>
            <p:nvPr/>
          </p:nvCxnSpPr>
          <p:spPr>
            <a:xfrm rot="16200000" flipV="1">
              <a:off x="6840157" y="5375685"/>
              <a:ext cx="285752" cy="250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429124" y="292893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stCxn id="61" idx="2"/>
            </p:cNvCxnSpPr>
            <p:nvPr/>
          </p:nvCxnSpPr>
          <p:spPr>
            <a:xfrm rot="16200000" flipH="1">
              <a:off x="4728541" y="3299789"/>
              <a:ext cx="437016" cy="250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000108"/>
            <a:ext cx="75724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循环队列首尾相连，当队尾指针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rear=MaxSize-1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时，再前进一个位置就应该到达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位置，这可以利用数学上的求余运算（％）实现：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2571744"/>
            <a:ext cx="7215238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队首指针循环进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队尾指针循环进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00034" y="20214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，初始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7158" y="876282"/>
            <a:ext cx="2428892" cy="2328933"/>
            <a:chOff x="857224" y="1986190"/>
            <a:chExt cx="2428892" cy="2328933"/>
          </a:xfrm>
        </p:grpSpPr>
        <p:sp>
          <p:nvSpPr>
            <p:cNvPr id="5" name="椭圆 4"/>
            <p:cNvSpPr/>
            <p:nvPr/>
          </p:nvSpPr>
          <p:spPr bwMode="auto">
            <a:xfrm>
              <a:off x="1304902" y="2424343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857224" y="1986190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4"/>
              <a:endCxn id="6" idx="4"/>
            </p:cNvCxnSpPr>
            <p:nvPr/>
          </p:nvCxnSpPr>
          <p:spPr>
            <a:xfrm rot="16200000" flipH="1">
              <a:off x="1525140" y="3554105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6"/>
              <a:endCxn id="6" idx="6"/>
            </p:cNvCxnSpPr>
            <p:nvPr/>
          </p:nvCxnSpPr>
          <p:spPr>
            <a:xfrm>
              <a:off x="2204902" y="2874343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1536987" y="2204106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2"/>
            </p:cNvCxnSpPr>
            <p:nvPr/>
          </p:nvCxnSpPr>
          <p:spPr>
            <a:xfrm rot="10800000" flipH="1">
              <a:off x="857224" y="2874344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38306" y="289392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918" y="245250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576" y="2500541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678" y="294304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500298" y="343738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43108" y="385762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>
              <a:off x="2571736" y="3286124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V="1">
              <a:off x="2143108" y="3786190"/>
              <a:ext cx="214314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285852" y="4038842"/>
              <a:ext cx="1037718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43240" y="876282"/>
            <a:ext cx="2428892" cy="2295595"/>
            <a:chOff x="3143240" y="1928802"/>
            <a:chExt cx="2428892" cy="2295595"/>
          </a:xfrm>
        </p:grpSpPr>
        <p:sp>
          <p:nvSpPr>
            <p:cNvPr id="21" name="TextBox 20"/>
            <p:cNvSpPr txBox="1"/>
            <p:nvPr/>
          </p:nvSpPr>
          <p:spPr>
            <a:xfrm>
              <a:off x="4410074" y="224312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590918" y="2366955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3143240" y="1928802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4"/>
            </p:cNvCxnSpPr>
            <p:nvPr/>
          </p:nvCxnSpPr>
          <p:spPr>
            <a:xfrm rot="16200000" flipH="1">
              <a:off x="3811156" y="3496717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35" idx="6"/>
            </p:cNvCxnSpPr>
            <p:nvPr/>
          </p:nvCxnSpPr>
          <p:spPr>
            <a:xfrm>
              <a:off x="4490918" y="2816955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5" idx="0"/>
            </p:cNvCxnSpPr>
            <p:nvPr/>
          </p:nvCxnSpPr>
          <p:spPr>
            <a:xfrm rot="5400000" flipH="1" flipV="1">
              <a:off x="3823003" y="2146718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5" idx="2"/>
              <a:endCxn id="34" idx="2"/>
            </p:cNvCxnSpPr>
            <p:nvPr/>
          </p:nvCxnSpPr>
          <p:spPr>
            <a:xfrm rot="10800000" flipH="1">
              <a:off x="3143240" y="2816956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24322" y="283653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934" y="239511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592" y="244315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95694" y="288565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786314" y="3380000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714876" y="192880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857752" y="3228736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448042" y="394811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>
              <a:off x="4857752" y="2214554"/>
              <a:ext cx="142876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5867409" y="485754"/>
            <a:ext cx="2500330" cy="2705173"/>
            <a:chOff x="5857884" y="1409686"/>
            <a:chExt cx="2500330" cy="2705173"/>
          </a:xfrm>
        </p:grpSpPr>
        <p:sp>
          <p:nvSpPr>
            <p:cNvPr id="20" name="TextBox 19"/>
            <p:cNvSpPr txBox="1"/>
            <p:nvPr/>
          </p:nvSpPr>
          <p:spPr>
            <a:xfrm>
              <a:off x="6286512" y="207167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96156" y="217169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6377000" y="229551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929322" y="185736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5" idx="4"/>
            </p:cNvCxnSpPr>
            <p:nvPr/>
          </p:nvCxnSpPr>
          <p:spPr>
            <a:xfrm rot="16200000" flipH="1">
              <a:off x="6597238" y="342527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4" idx="6"/>
              <a:endCxn id="55" idx="6"/>
            </p:cNvCxnSpPr>
            <p:nvPr/>
          </p:nvCxnSpPr>
          <p:spPr>
            <a:xfrm>
              <a:off x="7277000" y="274551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4" idx="0"/>
              <a:endCxn id="55" idx="0"/>
            </p:cNvCxnSpPr>
            <p:nvPr/>
          </p:nvCxnSpPr>
          <p:spPr>
            <a:xfrm rot="5400000" flipH="1" flipV="1">
              <a:off x="6609085" y="207528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2"/>
              <a:endCxn id="54" idx="2"/>
            </p:cNvCxnSpPr>
            <p:nvPr/>
          </p:nvCxnSpPr>
          <p:spPr>
            <a:xfrm rot="10800000" flipH="1">
              <a:off x="5929322" y="274551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910404" y="276509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16" y="2323678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3674" y="237171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1776" y="281421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7572396" y="330856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857884" y="140968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10800000">
              <a:off x="7643834" y="315729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6215074" y="3838578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16200000" flipH="1">
              <a:off x="6250793" y="1750207"/>
              <a:ext cx="285752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642910" y="3786190"/>
            <a:ext cx="2857520" cy="2347983"/>
            <a:chOff x="642910" y="4233868"/>
            <a:chExt cx="2857520" cy="2347983"/>
          </a:xfrm>
        </p:grpSpPr>
        <p:sp>
          <p:nvSpPr>
            <p:cNvPr id="19" name="TextBox 18"/>
            <p:cNvSpPr txBox="1"/>
            <p:nvPr/>
          </p:nvSpPr>
          <p:spPr>
            <a:xfrm>
              <a:off x="1338240" y="538640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28728" y="444818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8372" y="4548195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1519216" y="4672021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1071538" y="4233868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75" idx="4"/>
              <a:endCxn id="76" idx="4"/>
            </p:cNvCxnSpPr>
            <p:nvPr/>
          </p:nvCxnSpPr>
          <p:spPr>
            <a:xfrm rot="16200000" flipH="1">
              <a:off x="1739454" y="5801783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6"/>
              <a:endCxn id="76" idx="6"/>
            </p:cNvCxnSpPr>
            <p:nvPr/>
          </p:nvCxnSpPr>
          <p:spPr>
            <a:xfrm>
              <a:off x="2419216" y="5122021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0"/>
              <a:endCxn id="76" idx="0"/>
            </p:cNvCxnSpPr>
            <p:nvPr/>
          </p:nvCxnSpPr>
          <p:spPr>
            <a:xfrm rot="5400000" flipH="1" flipV="1">
              <a:off x="1751301" y="4451784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2"/>
              <a:endCxn id="75" idx="2"/>
            </p:cNvCxnSpPr>
            <p:nvPr/>
          </p:nvCxnSpPr>
          <p:spPr>
            <a:xfrm rot="10800000" flipH="1">
              <a:off x="1071538" y="5122022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52620" y="5141601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00232" y="470018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5890" y="474821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23992" y="519072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714612" y="568506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642910" y="593771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rot="10800000">
              <a:off x="2786050" y="5533802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285852" y="6305570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91" name="直接箭头连接符 90"/>
            <p:cNvCxnSpPr>
              <a:endCxn id="76" idx="3"/>
            </p:cNvCxnSpPr>
            <p:nvPr/>
          </p:nvCxnSpPr>
          <p:spPr>
            <a:xfrm rot="5400000" flipH="1" flipV="1">
              <a:off x="1123807" y="5789433"/>
              <a:ext cx="230504" cy="19216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3857620" y="3786190"/>
            <a:ext cx="2428892" cy="2347983"/>
            <a:chOff x="4643438" y="4000504"/>
            <a:chExt cx="2428892" cy="2347983"/>
          </a:xfrm>
        </p:grpSpPr>
        <p:sp>
          <p:nvSpPr>
            <p:cNvPr id="22" name="TextBox 21"/>
            <p:cNvSpPr txBox="1"/>
            <p:nvPr/>
          </p:nvSpPr>
          <p:spPr>
            <a:xfrm>
              <a:off x="5848359" y="514351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10140" y="5153037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00628" y="421481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10272" y="431483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5091116" y="443865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4643438" y="400050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连接符 99"/>
            <p:cNvCxnSpPr>
              <a:stCxn id="98" idx="4"/>
              <a:endCxn id="99" idx="4"/>
            </p:cNvCxnSpPr>
            <p:nvPr/>
          </p:nvCxnSpPr>
          <p:spPr>
            <a:xfrm rot="16200000" flipH="1">
              <a:off x="5311354" y="556841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8" idx="6"/>
              <a:endCxn id="99" idx="6"/>
            </p:cNvCxnSpPr>
            <p:nvPr/>
          </p:nvCxnSpPr>
          <p:spPr>
            <a:xfrm>
              <a:off x="5991116" y="488865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0"/>
              <a:endCxn id="99" idx="0"/>
            </p:cNvCxnSpPr>
            <p:nvPr/>
          </p:nvCxnSpPr>
          <p:spPr>
            <a:xfrm rot="5400000" flipH="1" flipV="1">
              <a:off x="5323201" y="421842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9" idx="2"/>
              <a:endCxn id="98" idx="2"/>
            </p:cNvCxnSpPr>
            <p:nvPr/>
          </p:nvCxnSpPr>
          <p:spPr>
            <a:xfrm rot="10800000" flipH="1">
              <a:off x="4643438" y="488865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624520" y="490823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72132" y="4466818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57790" y="451485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95892" y="495735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6286512" y="542926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929322" y="578645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>
              <a:off x="6357950" y="530043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4857752" y="607220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114" name="直接箭头连接符 113"/>
            <p:cNvCxnSpPr>
              <a:stCxn id="109" idx="0"/>
            </p:cNvCxnSpPr>
            <p:nvPr/>
          </p:nvCxnSpPr>
          <p:spPr>
            <a:xfrm rot="16200000" flipV="1">
              <a:off x="6125777" y="5589999"/>
              <a:ext cx="142876" cy="2500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429388" y="4214818"/>
            <a:ext cx="2428892" cy="77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如何区分队空和队满足？</a:t>
            </a:r>
          </a:p>
        </p:txBody>
      </p:sp>
      <p:sp>
        <p:nvSpPr>
          <p:cNvPr id="113" name="灯片编号占位符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028782"/>
            <a:ext cx="8072494" cy="4396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顺序队（含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）通过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标识队列状态，一般是采用它们的相对值即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数组的容量为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，则队列的状态有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种，分别是队空、队中有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个元素、队中有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、队中有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个元素（队满）。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的取值范围均为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，这样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个值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种状态不能直接用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区分，因为必定有两种状态不能区分。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为此让队列中最多只有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个元素，这样队列恰好只有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种状态了，就可以通过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的相对值区分所有状态了。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2860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如何设计队空队满的条件？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42910" y="500042"/>
            <a:ext cx="7858180" cy="157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在规定队列中最多只有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个元素时，设置队空条件仍然是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。当队列有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个元素时一定满足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(rear+1)%MaxSize==front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这样，循环队列在初始时置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，其四要素如下：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4348" y="2428868"/>
            <a:ext cx="7858180" cy="2402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(rear+1)%MaxSize==front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（相当于试探进队一次，若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，则认为队满了）。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rear=(rear+1)%MaxSize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放置在该位置。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front=(front+1)%MaxSize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，取出该位置的元素。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038529"/>
            <a:ext cx="7715304" cy="2829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循环队队列类模板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front, rear;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48790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48790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循环队列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071546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785926"/>
            <a:ext cx="8001056" cy="30827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队头队尾指针置初值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~CSqQueue()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(front==rear);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500990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((rear+1)%MaxSize==front)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rear=(rear+1)%MaxSize;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4509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6929486" cy="25281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142984"/>
            <a:ext cx="3786214" cy="33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14678" y="485776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先买餐的人先出队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6357982" cy="25281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head=(front+1)%MaxSize;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28641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3.2.3 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的应用算法设计示例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14488"/>
            <a:ext cx="8286808" cy="17222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CSqQueue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循环队列类中增加一个求元素个数的算法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getlength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。对于一个整数循环队列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，利用队列基本运算和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getlength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算法设计进队和出队第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，队头元素的序号为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）个元素的算法。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86050" y="3714752"/>
            <a:ext cx="3000396" cy="1668894"/>
            <a:chOff x="2786050" y="3714752"/>
            <a:chExt cx="3000396" cy="1668894"/>
          </a:xfrm>
        </p:grpSpPr>
        <p:sp>
          <p:nvSpPr>
            <p:cNvPr id="6" name="TextBox 5"/>
            <p:cNvSpPr txBox="1"/>
            <p:nvPr/>
          </p:nvSpPr>
          <p:spPr>
            <a:xfrm>
              <a:off x="2786050" y="3714752"/>
              <a:ext cx="3000396" cy="525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rIns="144000" bIns="108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已知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4857760"/>
              <a:ext cx="3000396" cy="525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rIns="144000" bIns="108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中元素个数</a:t>
              </a: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4143372" y="4357694"/>
              <a:ext cx="142876" cy="428628"/>
            </a:xfrm>
            <a:prstGeom prst="down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42910" y="3543696"/>
            <a:ext cx="2928958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cnt=(rear-front)=</a:t>
            </a:r>
            <a:r>
              <a:rPr lang="en-US" altLang="zh-CN" sz="16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6" name="组合 46"/>
          <p:cNvGrpSpPr/>
          <p:nvPr/>
        </p:nvGrpSpPr>
        <p:grpSpPr>
          <a:xfrm>
            <a:off x="539750" y="428604"/>
            <a:ext cx="3246432" cy="2733694"/>
            <a:chOff x="539750" y="71414"/>
            <a:chExt cx="3246432" cy="2733694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179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320925" y="18875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508250" y="1463691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24075" y="11509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690688" y="13684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763713" y="18383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3065457" y="260813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539750" y="946007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2928926" y="1536938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2266950" y="829843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47"/>
          <p:cNvGrpSpPr/>
          <p:nvPr/>
        </p:nvGrpSpPr>
        <p:grpSpPr>
          <a:xfrm>
            <a:off x="4268788" y="981093"/>
            <a:ext cx="3524267" cy="2087563"/>
            <a:chOff x="4268788" y="623903"/>
            <a:chExt cx="3524267" cy="2087563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048375" y="19066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254750" y="1454166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851525" y="11700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408613" y="1358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5481638" y="1866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268788" y="722168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072330" y="112714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5230813" y="2139966"/>
              <a:ext cx="287337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6223000" y="22844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4714876" y="3571876"/>
            <a:ext cx="3357586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cnt=(rear-front)=-2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4071966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cnt=(rear-front+MaxSize</a:t>
            </a:r>
            <a:r>
              <a:rPr lang="en-US" altLang="zh-CN" sz="16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)=3</a:t>
            </a:r>
          </a:p>
        </p:txBody>
      </p:sp>
      <p:sp>
        <p:nvSpPr>
          <p:cNvPr id="52" name="下箭头 51"/>
          <p:cNvSpPr/>
          <p:nvPr/>
        </p:nvSpPr>
        <p:spPr>
          <a:xfrm>
            <a:off x="6215074" y="40719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214282" y="4929198"/>
            <a:ext cx="4214842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cnt=(rear-front+MaxSize)=8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4" name="组合 59"/>
          <p:cNvGrpSpPr/>
          <p:nvPr/>
        </p:nvGrpSpPr>
        <p:grpSpPr>
          <a:xfrm>
            <a:off x="285720" y="5357826"/>
            <a:ext cx="4214842" cy="717938"/>
            <a:chOff x="285720" y="5643578"/>
            <a:chExt cx="4857784" cy="717938"/>
          </a:xfrm>
        </p:grpSpPr>
        <p:sp>
          <p:nvSpPr>
            <p:cNvPr id="55" name="下箭头 54"/>
            <p:cNvSpPr/>
            <p:nvPr/>
          </p:nvSpPr>
          <p:spPr>
            <a:xfrm>
              <a:off x="2376795" y="564357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285720" y="6072206"/>
              <a:ext cx="4857784" cy="2893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cnt=(rear-front+MaxSize)%MaxSize=3 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7" name="组合 60"/>
          <p:cNvGrpSpPr/>
          <p:nvPr/>
        </p:nvGrpSpPr>
        <p:grpSpPr>
          <a:xfrm>
            <a:off x="4429124" y="5000636"/>
            <a:ext cx="4429156" cy="714380"/>
            <a:chOff x="4429124" y="5286388"/>
            <a:chExt cx="4429156" cy="714380"/>
          </a:xfrm>
        </p:grpSpPr>
        <p:sp>
          <p:nvSpPr>
            <p:cNvPr id="58" name="下箭头 57"/>
            <p:cNvSpPr/>
            <p:nvPr/>
          </p:nvSpPr>
          <p:spPr>
            <a:xfrm>
              <a:off x="6215074" y="528638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4429124" y="5711458"/>
              <a:ext cx="4429156" cy="2893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cnt=(rear-front+MaxSize)%MaxSize=3 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 animBg="1"/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71612"/>
            <a:ext cx="6643734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返回队中元素个数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(rear-front+MaxSize)%MaxSize;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845090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循环队列类中增加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142984"/>
            <a:ext cx="85725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28793" y="2571744"/>
            <a:ext cx="2520000" cy="2520001"/>
            <a:chOff x="2243121" y="2928934"/>
            <a:chExt cx="2520000" cy="2520001"/>
          </a:xfrm>
        </p:grpSpPr>
        <p:sp>
          <p:nvSpPr>
            <p:cNvPr id="9" name="椭圆 8"/>
            <p:cNvSpPr/>
            <p:nvPr/>
          </p:nvSpPr>
          <p:spPr bwMode="auto">
            <a:xfrm>
              <a:off x="2786050" y="3448050"/>
              <a:ext cx="1440000" cy="144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243121" y="2928934"/>
              <a:ext cx="2520000" cy="252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10" idx="0"/>
              <a:endCxn id="9" idx="0"/>
            </p:cNvCxnSpPr>
            <p:nvPr/>
          </p:nvCxnSpPr>
          <p:spPr>
            <a:xfrm rot="16200000" flipH="1">
              <a:off x="3245027" y="3187028"/>
              <a:ext cx="519116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6"/>
              <a:endCxn id="10" idx="6"/>
            </p:cNvCxnSpPr>
            <p:nvPr/>
          </p:nvCxnSpPr>
          <p:spPr>
            <a:xfrm>
              <a:off x="4226050" y="4168050"/>
              <a:ext cx="537071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7"/>
              <a:endCxn id="10" idx="7"/>
            </p:cNvCxnSpPr>
            <p:nvPr/>
          </p:nvCxnSpPr>
          <p:spPr>
            <a:xfrm rot="5400000" flipH="1" flipV="1">
              <a:off x="4024144" y="3289002"/>
              <a:ext cx="360954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4"/>
              <a:endCxn id="10" idx="4"/>
            </p:cNvCxnSpPr>
            <p:nvPr/>
          </p:nvCxnSpPr>
          <p:spPr>
            <a:xfrm rot="5400000">
              <a:off x="3224144" y="5167028"/>
              <a:ext cx="560884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0" idx="5"/>
            </p:cNvCxnSpPr>
            <p:nvPr/>
          </p:nvCxnSpPr>
          <p:spPr>
            <a:xfrm rot="16200000" flipH="1">
              <a:off x="4003260" y="4689074"/>
              <a:ext cx="402722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1"/>
              <a:endCxn id="9" idx="1"/>
            </p:cNvCxnSpPr>
            <p:nvPr/>
          </p:nvCxnSpPr>
          <p:spPr>
            <a:xfrm rot="16200000" flipH="1">
              <a:off x="2624073" y="3286073"/>
              <a:ext cx="360954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10" idx="2"/>
            </p:cNvCxnSpPr>
            <p:nvPr/>
          </p:nvCxnSpPr>
          <p:spPr>
            <a:xfrm rot="10800000" flipV="1">
              <a:off x="2243122" y="4168050"/>
              <a:ext cx="542929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0" idx="3"/>
            </p:cNvCxnSpPr>
            <p:nvPr/>
          </p:nvCxnSpPr>
          <p:spPr>
            <a:xfrm rot="5400000">
              <a:off x="2603189" y="4686145"/>
              <a:ext cx="402722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929057" y="401914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8991" y="45192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4611" y="459064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57289" y="4357695"/>
            <a:ext cx="785818" cy="563115"/>
            <a:chOff x="1357289" y="4357695"/>
            <a:chExt cx="785818" cy="563115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357289" y="464344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28" name="直接箭头连接符 27"/>
            <p:cNvCxnSpPr>
              <a:stCxn id="21" idx="0"/>
            </p:cNvCxnSpPr>
            <p:nvPr/>
          </p:nvCxnSpPr>
          <p:spPr>
            <a:xfrm rot="5400000" flipH="1" flipV="1">
              <a:off x="1732338" y="4375554"/>
              <a:ext cx="285752" cy="2500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386262" y="4052892"/>
            <a:ext cx="1000132" cy="277364"/>
            <a:chOff x="4386262" y="4052892"/>
            <a:chExt cx="1000132" cy="277364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814890" y="405289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4386262" y="4195768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643042" y="116203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b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 x b c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357689" y="2962272"/>
            <a:ext cx="957266" cy="428628"/>
            <a:chOff x="4357689" y="2962272"/>
            <a:chExt cx="957266" cy="428628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4743451" y="296227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7" idx="1"/>
            </p:cNvCxnSpPr>
            <p:nvPr/>
          </p:nvCxnSpPr>
          <p:spPr>
            <a:xfrm rot="10800000" flipV="1">
              <a:off x="4357689" y="3100954"/>
              <a:ext cx="385763" cy="2899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643306" y="2000240"/>
            <a:ext cx="642942" cy="642943"/>
            <a:chOff x="3643306" y="2000240"/>
            <a:chExt cx="642942" cy="642943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3714744" y="2000240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3572663" y="2358224"/>
              <a:ext cx="355602" cy="2143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2143108" y="2071677"/>
            <a:ext cx="571504" cy="642945"/>
            <a:chOff x="2143108" y="2071677"/>
            <a:chExt cx="571504" cy="642945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143108" y="2071677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16200000" flipH="1">
              <a:off x="2358216" y="2429664"/>
              <a:ext cx="355604" cy="2143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2285984" y="5043500"/>
            <a:ext cx="785818" cy="600078"/>
            <a:chOff x="2285984" y="5043500"/>
            <a:chExt cx="785818" cy="600078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285984" y="536621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48" name="直接箭头连接符 47"/>
            <p:cNvCxnSpPr>
              <a:stCxn id="47" idx="0"/>
            </p:cNvCxnSpPr>
            <p:nvPr/>
          </p:nvCxnSpPr>
          <p:spPr>
            <a:xfrm rot="5400000" flipH="1" flipV="1">
              <a:off x="2571115" y="5151278"/>
              <a:ext cx="322715" cy="1071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3571868" y="4929198"/>
            <a:ext cx="785818" cy="642942"/>
            <a:chOff x="3571868" y="4929198"/>
            <a:chExt cx="785818" cy="642942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571868" y="529477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6200000" flipV="1">
              <a:off x="3643308" y="5072075"/>
              <a:ext cx="357190" cy="714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357686" y="4357695"/>
            <a:ext cx="785818" cy="642942"/>
            <a:chOff x="4357686" y="4357695"/>
            <a:chExt cx="785818" cy="642942"/>
          </a:xfrm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357686" y="4723273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16200000" flipV="1">
              <a:off x="4286251" y="4429135"/>
              <a:ext cx="428627" cy="2857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4000496" y="328612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992" y="273325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3174" y="276700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3108" y="323332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85852" y="2865884"/>
            <a:ext cx="714380" cy="491678"/>
            <a:chOff x="1928794" y="2222944"/>
            <a:chExt cx="714380" cy="491678"/>
          </a:xfrm>
        </p:grpSpPr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1928794" y="2222944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2357422" y="2500308"/>
              <a:ext cx="285752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929322" y="378619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操作完毕</a:t>
            </a: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64" grpId="0"/>
      <p:bldP spid="65" grpId="0"/>
      <p:bldP spid="66" grpId="0"/>
      <p:bldP spid="67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77776"/>
            <a:ext cx="8643998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(CSqQueue&lt;int&gt;&amp; qu,int k,int e)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n=qu.getlength();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k&gt;n+1)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i==k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qu.push(e);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元素进队到第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qu.push(e);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//k=n+1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时直接进队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0004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57298"/>
            <a:ext cx="8143932" cy="37190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(CSqQueue&lt;int&gt;&amp; qu,int k,int&amp; e)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n=qu.getlength();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(k&lt;=1 || k&gt;n) return false;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i!=k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将非第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e=x;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个出队的元素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14290"/>
            <a:ext cx="82868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的算法思路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出队前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个元素，边出边进，出队第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不进队，将剩下的元素边出边进。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36</a:t>
            </a:fld>
            <a:r>
              <a:rPr lang="en-US" altLang="zh-CN"/>
              <a:t>/87</a:t>
            </a:r>
          </a:p>
        </p:txBody>
      </p:sp>
      <p:sp>
        <p:nvSpPr>
          <p:cNvPr id="5" name="TextBox 72">
            <a:extLst>
              <a:ext uri="{FF2B5EF4-FFF2-40B4-BE49-F238E27FC236}">
                <a16:creationId xmlns:a16="http://schemas.microsoft.com/office/drawing/2014/main" id="{52FD9EA6-71CA-439B-A34F-377008563571}"/>
              </a:ext>
            </a:extLst>
          </p:cNvPr>
          <p:cNvSpPr txBox="1"/>
          <p:nvPr/>
        </p:nvSpPr>
        <p:spPr>
          <a:xfrm>
            <a:off x="3491880" y="520884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程序是否正确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57298"/>
            <a:ext cx="8143932" cy="42576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&lt;int&gt;&amp;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 e)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qu.getlength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k&gt;n) return false;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(k==1)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(x);	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将非第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e=x;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取第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个出队的元素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14290"/>
            <a:ext cx="82868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的算法思路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出队前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个元素，边出边进，出队第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不进队，将剩下的元素边出边进。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37</a:t>
            </a:fld>
            <a:r>
              <a:rPr lang="en-US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7519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715304" cy="15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对于循环队列来说，如果知道队头指针和队列中元素个数，则可以计算出队尾指针。也就是说，可以用队列中元素个数代替队尾指针。设计出这种循环队列的判队空、进队、出队和取队头元素的算法。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918" y="2402183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count=(rear-front+MaxSize)%MaxSize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3259439"/>
            <a:ext cx="55007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front+count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front=(rear-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count+MaxSize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en-US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643306" y="2830811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75980"/>
            <a:ext cx="8643998" cy="4896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循环队队列类模板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count;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CSqQueue1()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data=new T[MaxSize];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队头指针置初值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元素个数置初值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~CSqQueue1()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对应的循环队列类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CSqQueue1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142984"/>
            <a:ext cx="7215238" cy="180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进先出，即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的元素先出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作为新队尾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元素，每次出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只能是队头的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也称为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进先出表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主要特点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215370" cy="42730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//----------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循环队基本运算算法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-----------------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count==0;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(count==MaxSize)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rear1=(front+count)%MaxSize;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求队尾（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为局部变量）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rear1=(rear1+1) % MaxSize;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队尾循环进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data[rear1]=e;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count++;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6401" y="3178670"/>
            <a:ext cx="2451087" cy="2209933"/>
            <a:chOff x="285720" y="2249976"/>
            <a:chExt cx="2451087" cy="2209933"/>
          </a:xfrm>
        </p:grpSpPr>
        <p:sp>
          <p:nvSpPr>
            <p:cNvPr id="4" name="TextBox 3"/>
            <p:cNvSpPr txBox="1"/>
            <p:nvPr/>
          </p:nvSpPr>
          <p:spPr>
            <a:xfrm>
              <a:off x="450791" y="4037504"/>
              <a:ext cx="2286016" cy="4224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方法中的局部变量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85720" y="2249976"/>
              <a:ext cx="579437" cy="2014537"/>
            </a:xfrm>
            <a:custGeom>
              <a:avLst/>
              <a:gdLst>
                <a:gd name="connsiteX0" fmla="*/ 150812 w 579437"/>
                <a:gd name="connsiteY0" fmla="*/ 1973262 h 2014537"/>
                <a:gd name="connsiteX1" fmla="*/ 36512 w 579437"/>
                <a:gd name="connsiteY1" fmla="*/ 1954212 h 2014537"/>
                <a:gd name="connsiteX2" fmla="*/ 36512 w 579437"/>
                <a:gd name="connsiteY2" fmla="*/ 1611312 h 2014537"/>
                <a:gd name="connsiteX3" fmla="*/ 255587 w 579437"/>
                <a:gd name="connsiteY3" fmla="*/ 268287 h 2014537"/>
                <a:gd name="connsiteX4" fmla="*/ 579437 w 579437"/>
                <a:gd name="connsiteY4" fmla="*/ 1587 h 201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437" h="2014537">
                  <a:moveTo>
                    <a:pt x="150812" y="1973262"/>
                  </a:moveTo>
                  <a:cubicBezTo>
                    <a:pt x="103187" y="1993899"/>
                    <a:pt x="55562" y="2014537"/>
                    <a:pt x="36512" y="1954212"/>
                  </a:cubicBezTo>
                  <a:cubicBezTo>
                    <a:pt x="17462" y="1893887"/>
                    <a:pt x="0" y="1892299"/>
                    <a:pt x="36512" y="1611312"/>
                  </a:cubicBezTo>
                  <a:cubicBezTo>
                    <a:pt x="73024" y="1330325"/>
                    <a:pt x="165100" y="536574"/>
                    <a:pt x="255587" y="268287"/>
                  </a:cubicBezTo>
                  <a:cubicBezTo>
                    <a:pt x="346074" y="0"/>
                    <a:pt x="462755" y="793"/>
                    <a:pt x="579437" y="1587"/>
                  </a:cubicBezTo>
                </a:path>
              </a:pathLst>
            </a:custGeom>
            <a:ln w="12700">
              <a:solidFill>
                <a:srgbClr val="0099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143932" cy="48116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(count==0)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false;	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count--;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元素个数减少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(count==0)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head=(front+1)%MaxSize;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5572140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本例设计的循环队列中最多可保存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00100" y="5318181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642942" cy="10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00166" y="1500174"/>
            <a:ext cx="5643602" cy="56223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bIns="14400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如果将顺序队改为容量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可以扩展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的，如何设计？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0" y="1928802"/>
            <a:ext cx="2395555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顺序队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链队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18"/>
            <a:ext cx="75009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3.2.4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链式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存储结构及其基本运算算法实现</a:t>
            </a:r>
          </a:p>
        </p:txBody>
      </p:sp>
      <p:sp>
        <p:nvSpPr>
          <p:cNvPr id="22" name="燕尾形 21"/>
          <p:cNvSpPr/>
          <p:nvPr/>
        </p:nvSpPr>
        <p:spPr bwMode="auto">
          <a:xfrm rot="16200000">
            <a:off x="7036611" y="4893479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14282" y="2143116"/>
            <a:ext cx="1714512" cy="2143140"/>
            <a:chOff x="142844" y="2000240"/>
            <a:chExt cx="1714512" cy="2214578"/>
          </a:xfrm>
        </p:grpSpPr>
        <p:sp>
          <p:nvSpPr>
            <p:cNvPr id="50" name="TextBox 49"/>
            <p:cNvSpPr txBox="1"/>
            <p:nvPr/>
          </p:nvSpPr>
          <p:spPr>
            <a:xfrm>
              <a:off x="500034" y="2000240"/>
              <a:ext cx="1285884" cy="4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操作示例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720" y="2590794"/>
              <a:ext cx="1571636" cy="8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front=NULL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rear=NULL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142844" y="3929066"/>
              <a:ext cx="157163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）链队初态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571736" y="2428868"/>
            <a:ext cx="1428760" cy="1857388"/>
            <a:chOff x="2214546" y="2571744"/>
            <a:chExt cx="1428760" cy="1857388"/>
          </a:xfrm>
        </p:grpSpPr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214546" y="373702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714612" y="3280583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2285984" y="4143380"/>
              <a:ext cx="135732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86314" y="2428868"/>
            <a:ext cx="3143272" cy="1428760"/>
            <a:chOff x="4214810" y="2428868"/>
            <a:chExt cx="3143272" cy="1428760"/>
          </a:xfrm>
        </p:grpSpPr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214810" y="316551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4357686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738366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6643702" y="3137707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 flipH="1" flipV="1">
              <a:off x="6858810" y="292259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4347636" y="2938954"/>
              <a:ext cx="36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4857752" y="3571876"/>
              <a:ext cx="164307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b,c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45626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583694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652783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90851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005390" y="260349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072198" y="2600319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6072198" y="4643446"/>
            <a:ext cx="1643074" cy="1643074"/>
            <a:chOff x="2143108" y="2571744"/>
            <a:chExt cx="1643074" cy="1643074"/>
          </a:xfrm>
        </p:grpSpPr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2214546" y="357187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2714612" y="321468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2143108" y="3929066"/>
              <a:ext cx="164307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）出队两次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4" name="右箭头 83"/>
          <p:cNvSpPr/>
          <p:nvPr/>
        </p:nvSpPr>
        <p:spPr bwMode="auto">
          <a:xfrm>
            <a:off x="2285984" y="3000372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右箭头 84"/>
          <p:cNvSpPr/>
          <p:nvPr/>
        </p:nvSpPr>
        <p:spPr bwMode="auto">
          <a:xfrm>
            <a:off x="4286248" y="3071810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下箭头 85"/>
          <p:cNvSpPr/>
          <p:nvPr/>
        </p:nvSpPr>
        <p:spPr bwMode="auto">
          <a:xfrm>
            <a:off x="6572264" y="400050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7224" y="214290"/>
            <a:ext cx="6429420" cy="1643074"/>
            <a:chOff x="857224" y="214290"/>
            <a:chExt cx="6429420" cy="1643074"/>
          </a:xfrm>
        </p:grpSpPr>
        <p:sp>
          <p:nvSpPr>
            <p:cNvPr id="72" name="矩形 71"/>
            <p:cNvSpPr/>
            <p:nvPr/>
          </p:nvSpPr>
          <p:spPr bwMode="auto">
            <a:xfrm>
              <a:off x="857224" y="214290"/>
              <a:ext cx="6429420" cy="164307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18820" y="379434"/>
              <a:ext cx="4167758" cy="1406492"/>
              <a:chOff x="1833002" y="642918"/>
              <a:chExt cx="4167758" cy="140649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833002" y="642918"/>
                <a:ext cx="4167758" cy="330086"/>
                <a:chOff x="3047448" y="847358"/>
                <a:chExt cx="4167758" cy="330086"/>
              </a:xfrm>
            </p:grpSpPr>
            <p:sp>
              <p:nvSpPr>
                <p:cNvPr id="8196" name="Rectangle 4"/>
                <p:cNvSpPr>
                  <a:spLocks noChangeArrowheads="1"/>
                </p:cNvSpPr>
                <p:nvPr/>
              </p:nvSpPr>
              <p:spPr bwMode="auto">
                <a:xfrm>
                  <a:off x="6221667" y="847358"/>
                  <a:ext cx="993539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队尾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8195" name="Rectangle 3"/>
                <p:cNvSpPr>
                  <a:spLocks noChangeArrowheads="1"/>
                </p:cNvSpPr>
                <p:nvPr/>
              </p:nvSpPr>
              <p:spPr bwMode="auto">
                <a:xfrm>
                  <a:off x="3047448" y="847358"/>
                  <a:ext cx="830245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队头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8211" name="Rectangle 19"/>
              <p:cNvSpPr>
                <a:spLocks noChangeArrowheads="1"/>
              </p:cNvSpPr>
              <p:nvPr/>
            </p:nvSpPr>
            <p:spPr bwMode="auto">
              <a:xfrm>
                <a:off x="4043664" y="1037086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8208" name="Rectangle 16"/>
              <p:cNvSpPr>
                <a:spLocks noChangeArrowheads="1"/>
              </p:cNvSpPr>
              <p:nvPr/>
            </p:nvSpPr>
            <p:spPr bwMode="auto">
              <a:xfrm>
                <a:off x="200023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8206" name="Rectangle 14"/>
              <p:cNvSpPr>
                <a:spLocks noChangeArrowheads="1"/>
              </p:cNvSpPr>
              <p:nvPr/>
            </p:nvSpPr>
            <p:spPr bwMode="auto">
              <a:xfrm>
                <a:off x="1833002" y="1005649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5" name="Rectangle 13"/>
              <p:cNvSpPr>
                <a:spLocks noChangeArrowheads="1"/>
              </p:cNvSpPr>
              <p:nvPr/>
            </p:nvSpPr>
            <p:spPr bwMode="auto">
              <a:xfrm>
                <a:off x="2213682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/>
            </p:nvSpPr>
            <p:spPr bwMode="auto">
              <a:xfrm>
                <a:off x="5035055" y="1005649"/>
                <a:ext cx="432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i="1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  <a:endParaRPr kumimoji="0" lang="en-US" alt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5463360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4444380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>
                <a:off x="2404626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2976251" y="1005649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3356931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7" name="Line 5"/>
              <p:cNvSpPr>
                <a:spLocks noChangeShapeType="1"/>
              </p:cNvSpPr>
              <p:nvPr/>
            </p:nvSpPr>
            <p:spPr bwMode="auto">
              <a:xfrm>
                <a:off x="3547875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521494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rot="5400000" flipH="1" flipV="1">
                <a:off x="2214546" y="1500174"/>
                <a:ext cx="28575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rot="5400000" flipH="1" flipV="1">
                <a:off x="5430050" y="1499380"/>
                <a:ext cx="28575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000100" y="736624"/>
              <a:ext cx="1428760" cy="42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链队形态：</a:t>
              </a: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14348" y="2631040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。链队的四要素如下：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8596" y="3214686"/>
            <a:ext cx="8286808" cy="21716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，不妨仅以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作为队空条件。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由于只有内存溢出时才出现队满，通常不考虑这样的情况。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在单链表尾部插入存放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结点，并让队尾指针指向它。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取出队首结点的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值并将其从链队中删除。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71538" y="500042"/>
            <a:ext cx="6429420" cy="1643074"/>
            <a:chOff x="857224" y="214290"/>
            <a:chExt cx="6429420" cy="1643074"/>
          </a:xfrm>
        </p:grpSpPr>
        <p:sp>
          <p:nvSpPr>
            <p:cNvPr id="27" name="矩形 26"/>
            <p:cNvSpPr/>
            <p:nvPr/>
          </p:nvSpPr>
          <p:spPr bwMode="auto">
            <a:xfrm>
              <a:off x="857224" y="214290"/>
              <a:ext cx="6429420" cy="1643074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  <a:headEnd/>
              <a:tailEnd type="arrow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9" name="组合 30"/>
            <p:cNvGrpSpPr/>
            <p:nvPr/>
          </p:nvGrpSpPr>
          <p:grpSpPr>
            <a:xfrm>
              <a:off x="2618820" y="379434"/>
              <a:ext cx="4167758" cy="1406492"/>
              <a:chOff x="1833002" y="642918"/>
              <a:chExt cx="4167758" cy="1406492"/>
            </a:xfrm>
          </p:grpSpPr>
          <p:grpSp>
            <p:nvGrpSpPr>
              <p:cNvPr id="48" name="组合 87"/>
              <p:cNvGrpSpPr/>
              <p:nvPr/>
            </p:nvGrpSpPr>
            <p:grpSpPr>
              <a:xfrm>
                <a:off x="1833002" y="642918"/>
                <a:ext cx="4167758" cy="330086"/>
                <a:chOff x="3047448" y="847358"/>
                <a:chExt cx="4167758" cy="330086"/>
              </a:xfrm>
            </p:grpSpPr>
            <p:sp>
              <p:nvSpPr>
                <p:cNvPr id="63" name="Rectangle 4"/>
                <p:cNvSpPr>
                  <a:spLocks noChangeArrowheads="1"/>
                </p:cNvSpPr>
                <p:nvPr/>
              </p:nvSpPr>
              <p:spPr bwMode="auto">
                <a:xfrm>
                  <a:off x="6221667" y="847358"/>
                  <a:ext cx="993539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队尾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64" name="Rectangle 3"/>
                <p:cNvSpPr>
                  <a:spLocks noChangeArrowheads="1"/>
                </p:cNvSpPr>
                <p:nvPr/>
              </p:nvSpPr>
              <p:spPr bwMode="auto">
                <a:xfrm>
                  <a:off x="3047448" y="847358"/>
                  <a:ext cx="830245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队头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49" name="Rectangle 19"/>
              <p:cNvSpPr>
                <a:spLocks noChangeArrowheads="1"/>
              </p:cNvSpPr>
              <p:nvPr/>
            </p:nvSpPr>
            <p:spPr bwMode="auto">
              <a:xfrm>
                <a:off x="4043664" y="1037086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200023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51" name="Rectangle 14"/>
              <p:cNvSpPr>
                <a:spLocks noChangeArrowheads="1"/>
              </p:cNvSpPr>
              <p:nvPr/>
            </p:nvSpPr>
            <p:spPr bwMode="auto">
              <a:xfrm>
                <a:off x="1833002" y="1005649"/>
                <a:ext cx="378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2213682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5035055" y="1005649"/>
                <a:ext cx="432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i="1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  <a:endParaRPr kumimoji="0" lang="en-US" alt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5463360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4444380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2404626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2976251" y="1005649"/>
                <a:ext cx="378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3356931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9" name="Line 5"/>
              <p:cNvSpPr>
                <a:spLocks noChangeShapeType="1"/>
              </p:cNvSpPr>
              <p:nvPr/>
            </p:nvSpPr>
            <p:spPr bwMode="auto">
              <a:xfrm>
                <a:off x="3547875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521494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rot="5400000" flipH="1" flipV="1">
                <a:off x="2214546" y="1500174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 rot="5400000" flipH="1" flipV="1">
                <a:off x="5430050" y="1499380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000100" y="736624"/>
              <a:ext cx="1428760" cy="4514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链队形态：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和单链表一样，链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中每个结点的类型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0855"/>
            <a:ext cx="8286808" cy="2586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链队数据结点类型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LinkNode* 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指向下一个结点</a:t>
            </a:r>
          </a:p>
          <a:p>
            <a:pPr algn="l">
              <a:lnSpc>
                <a:spcPts val="2300"/>
              </a:lnSpc>
              <a:spcBef>
                <a:spcPts val="18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1472" y="1166911"/>
            <a:ext cx="7143800" cy="2547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LinkNode&lt;T&gt;* 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LinkNode&lt;T&gt;* rear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5135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链队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链队的初始化和销毁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78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front=NULL;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置为不带头结点的空单链表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034" y="642918"/>
            <a:ext cx="8358246" cy="44322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~LinkQueue()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pre=front,*p;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(pre!=NULL)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非空队的情况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(pre==rear)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只有一个数据结点的情况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delete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有两个或多个数据结点的情况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delete pre;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pre=p; p=p-&gt;next;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delete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释放尾结点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728" y="5572140"/>
            <a:ext cx="6215106" cy="4531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队列抽象数据类型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8358246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Queue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empty()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：判断队列是否为空，若队列为空，返回真，否则返回假。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push(T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：进队，将元素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：出队，从队头出队一个元素。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gethead(T&amp;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：取队头，返回队头元素而不出队。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rear==NULL;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8001056" cy="34033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若链队为空的情况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front=rear=p;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新结点既是队首结点又是队尾结点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若链队不空的情况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rear-&gt;next=p;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结点链到队尾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07791" y="4099046"/>
            <a:ext cx="5378787" cy="1901722"/>
            <a:chOff x="1714480" y="4357694"/>
            <a:chExt cx="5378787" cy="1901722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945761" y="529643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714480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95160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08380" y="5254951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44838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31633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286104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857729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238409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342935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6263022" y="4830656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643702" y="4830656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6379268" y="4637660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166886" y="4357694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73353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94824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1947844" y="575780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163348" y="5757011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任意多边形 33"/>
            <p:cNvSpPr/>
            <p:nvPr/>
          </p:nvSpPr>
          <p:spPr>
            <a:xfrm>
              <a:off x="5853120" y="4781433"/>
              <a:ext cx="304800" cy="463550"/>
            </a:xfrm>
            <a:custGeom>
              <a:avLst/>
              <a:gdLst>
                <a:gd name="connsiteX0" fmla="*/ 304800 w 304800"/>
                <a:gd name="connsiteY0" fmla="*/ 82550 h 463550"/>
                <a:gd name="connsiteX1" fmla="*/ 95250 w 304800"/>
                <a:gd name="connsiteY1" fmla="*/ 63500 h 463550"/>
                <a:gd name="connsiteX2" fmla="*/ 0 w 304800"/>
                <a:gd name="connsiteY2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63550">
                  <a:moveTo>
                    <a:pt x="304800" y="82550"/>
                  </a:moveTo>
                  <a:cubicBezTo>
                    <a:pt x="225425" y="41275"/>
                    <a:pt x="146050" y="0"/>
                    <a:pt x="95250" y="63500"/>
                  </a:cubicBezTo>
                  <a:cubicBezTo>
                    <a:pt x="44450" y="127000"/>
                    <a:pt x="22225" y="295275"/>
                    <a:pt x="0" y="46355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26498"/>
            <a:ext cx="7500990" cy="34497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(rear==NULL)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p=front;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指向首结点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(front==rear)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队列中只有一个结点时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队列中有多个结点时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front=front-&gt;next;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释放出队结点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43042" y="4286256"/>
            <a:ext cx="4294237" cy="1215917"/>
            <a:chOff x="1500166" y="5257813"/>
            <a:chExt cx="4294237" cy="1215917"/>
          </a:xfrm>
        </p:grpSpPr>
        <p:sp>
          <p:nvSpPr>
            <p:cNvPr id="45" name="椭圆 44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solidFill>
              <a:srgbClr val="00B0F0">
                <a:alpha val="8000"/>
              </a:srgbClr>
            </a:solidFill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15617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914902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31633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177306"/>
            <a:ext cx="6143668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e=front-&gt;data;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14414" y="3714752"/>
            <a:ext cx="4294237" cy="1215917"/>
            <a:chOff x="1500166" y="5257813"/>
            <a:chExt cx="4294237" cy="1215917"/>
          </a:xfrm>
        </p:grpSpPr>
        <p:sp>
          <p:nvSpPr>
            <p:cNvPr id="39" name="椭圆 38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25142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07008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325858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642918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的应用算法设计示例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428736"/>
            <a:ext cx="7286676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3.13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】</a:t>
            </a:r>
            <a:r>
              <a:rPr lang="zh-CN" altLang="zh-CN" sz="2000"/>
              <a:t>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采用链队求解第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的约瑟夫问题。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96" y="2571744"/>
            <a:ext cx="8072494" cy="26413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编写一个程序求解约瑟夫（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Joseph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）问题。有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个小孩围成一圈，给他们从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开始依次编号，从编号为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的小孩开始报数，数到第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个小孩出列，然后从出列的下一个小孩重新开始报数，数到第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个小孩又出列，</a:t>
            </a:r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，如此反复直到所有的小孩全部出列为止，求整个出列序列。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时的出列序列是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3571868" y="2000240"/>
            <a:ext cx="285752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5786" y="2071678"/>
            <a:ext cx="7572428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约瑟夫问题，依次将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次出列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个小孩：依次出队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次，将所有出队的元素立即进队（将他们从队头出队后插入到队尾），再出队第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个元素并且输出（出列第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个小孩）。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910" y="1357298"/>
            <a:ext cx="5214974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先定义一个链队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860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357166"/>
            <a:ext cx="8358246" cy="5132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"LinkQueue.cpp"  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包含链队类模板的定义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Jsequence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n,int m)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输出约瑟夫序列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LinkQueue&lt;int&gt; qu;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定义一个链队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进队编号为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qu.push(i);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共出列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j=1;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(j&lt;=m-1)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个小孩，并将他们进队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qu.pop(x);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x &lt;&lt; "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643050"/>
            <a:ext cx="4429156" cy="27572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n=6,m=3\n");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出列顺序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Jsequence(6,3);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 n=8,m=4\n");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出列顺序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Jsequence(8,4);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上弧形箭头 22"/>
          <p:cNvSpPr/>
          <p:nvPr/>
        </p:nvSpPr>
        <p:spPr bwMode="auto">
          <a:xfrm>
            <a:off x="4714876" y="1142984"/>
            <a:ext cx="857256" cy="500066"/>
          </a:xfrm>
          <a:prstGeom prst="curvedDown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714488"/>
            <a:ext cx="291762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639529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3.2.6 STL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queue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队列容器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33537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的主要成员函数及其说明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071678"/>
          <a:ext cx="6500858" cy="27704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4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69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判断队列容器是否为空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返回队列容器中实际元素个数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元素出队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01056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&lt;queue&gt;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queue&lt;int&gt; qu;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qu.push(1); qu.push(2); qu.push(3);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%d\n",qu.front());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%d\n",qu.back());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printf("%d ",qu.front());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5357826"/>
            <a:ext cx="2143140" cy="10623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1 2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071802" y="4929198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785794"/>
            <a:ext cx="7429552" cy="464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/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若元素进队顺序为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，能否得到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3142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786" y="2857496"/>
            <a:ext cx="75009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进队顺序为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，则出队的顺序也为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（先进先出），所以不能得到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3142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85736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48" y="642918"/>
            <a:ext cx="400052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3.2.7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的综合应用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643050"/>
            <a:ext cx="5286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求解问题中需要临时保存一些数据元素：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066800" y="2293938"/>
            <a:ext cx="3719514" cy="1706566"/>
            <a:chOff x="294" y="1536"/>
            <a:chExt cx="1722" cy="1387"/>
          </a:xfrm>
        </p:grpSpPr>
        <p:pic>
          <p:nvPicPr>
            <p:cNvPr id="15" name="Picture 5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5852" y="2643182"/>
            <a:ext cx="3429024" cy="93465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先保存的后处理：栈</a:t>
            </a:r>
            <a:endParaRPr lang="en-US" altLang="zh-CN" sz="2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先保存的先处理：队列</a:t>
            </a:r>
            <a:endParaRPr lang="en-US" altLang="zh-CN" sz="2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285852" y="2071678"/>
            <a:ext cx="3557166" cy="1571636"/>
            <a:chOff x="1285852" y="2071678"/>
            <a:chExt cx="3557166" cy="1571636"/>
          </a:xfrm>
        </p:grpSpPr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2494157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" name="Rectangle 51"/>
            <p:cNvSpPr>
              <a:spLocks noChangeArrowheads="1"/>
            </p:cNvSpPr>
            <p:nvPr/>
          </p:nvSpPr>
          <p:spPr bwMode="auto">
            <a:xfrm>
              <a:off x="3069339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2781748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350610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494157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3069339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2781748" y="300613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3350610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2494157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3069339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781748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350610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2494157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3069339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2781748" y="2386580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3350610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6" name="Rectangle 28"/>
            <p:cNvSpPr>
              <a:spLocks noChangeArrowheads="1"/>
            </p:cNvSpPr>
            <p:nvPr/>
          </p:nvSpPr>
          <p:spPr bwMode="auto">
            <a:xfrm>
              <a:off x="2769998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2485567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3345180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3057589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2143108" y="334512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2143108" y="303219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" name="Rectangle 20"/>
            <p:cNvSpPr>
              <a:spLocks noChangeArrowheads="1"/>
            </p:cNvSpPr>
            <p:nvPr/>
          </p:nvSpPr>
          <p:spPr bwMode="auto">
            <a:xfrm>
              <a:off x="2143108" y="274171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143108" y="2500306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" name="Rectangle 18"/>
            <p:cNvSpPr>
              <a:spLocks noChangeArrowheads="1"/>
            </p:cNvSpPr>
            <p:nvPr/>
          </p:nvSpPr>
          <p:spPr bwMode="auto">
            <a:xfrm>
              <a:off x="4291011" y="3320205"/>
              <a:ext cx="552007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1285852" y="2336005"/>
              <a:ext cx="553060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96" name="AutoShape 3"/>
            <p:cNvSpPr>
              <a:spLocks noChangeShapeType="1"/>
            </p:cNvSpPr>
            <p:nvPr/>
          </p:nvSpPr>
          <p:spPr bwMode="auto">
            <a:xfrm flipV="1">
              <a:off x="1800988" y="2474034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AutoShape 2"/>
            <p:cNvSpPr>
              <a:spLocks noChangeShapeType="1"/>
            </p:cNvSpPr>
            <p:nvPr/>
          </p:nvSpPr>
          <p:spPr bwMode="auto">
            <a:xfrm flipH="1">
              <a:off x="3462255" y="3466579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357422" y="41004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一个迷宫图</a:t>
            </a:r>
          </a:p>
        </p:txBody>
      </p:sp>
      <p:sp>
        <p:nvSpPr>
          <p:cNvPr id="99" name="下箭头 98"/>
          <p:cNvSpPr/>
          <p:nvPr/>
        </p:nvSpPr>
        <p:spPr bwMode="auto">
          <a:xfrm>
            <a:off x="3000364" y="467196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5852" y="517203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求从入口到出口的一条简单路径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57818" y="1571612"/>
            <a:ext cx="2786082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mg[MAX][MAX]=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{0,0,1,1},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{0,0,0,0}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m=4,n=4;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4357686" y="271462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571472" y="642918"/>
            <a:ext cx="2357454" cy="642942"/>
            <a:chOff x="428596" y="428604"/>
            <a:chExt cx="2357454" cy="642942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求迷宫问题</a:t>
              </a: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714480" y="1071546"/>
            <a:ext cx="4326444" cy="2707408"/>
            <a:chOff x="1714480" y="1071546"/>
            <a:chExt cx="4326444" cy="2707408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714480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715903" y="1428736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643306" y="3107621"/>
              <a:ext cx="692948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454709" y="2236617"/>
              <a:ext cx="694791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696505" y="1071546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5449338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695583" y="3500438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663520" y="2236617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</a:p>
          </p:txBody>
        </p:sp>
        <p:sp>
          <p:nvSpPr>
            <p:cNvPr id="39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5786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试探顺序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3042" y="4643446"/>
            <a:ext cx="5715040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</p:txBody>
      </p:sp>
      <p:sp>
        <p:nvSpPr>
          <p:cNvPr id="42" name="下箭头 41"/>
          <p:cNvSpPr/>
          <p:nvPr/>
        </p:nvSpPr>
        <p:spPr bwMode="auto">
          <a:xfrm>
            <a:off x="3857620" y="4143380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0034" y="2857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迷宫问题的搜索过程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500166" y="3214686"/>
            <a:ext cx="4714908" cy="2054234"/>
            <a:chOff x="1428728" y="3375030"/>
            <a:chExt cx="4714908" cy="2054234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3214843" y="3375030"/>
              <a:ext cx="1053067" cy="5620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20628" y="3518773"/>
              <a:ext cx="249280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428728" y="4552152"/>
              <a:ext cx="1125535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2619730" y="4552152"/>
              <a:ext cx="1125535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826568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818650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810732" y="4552152"/>
              <a:ext cx="1124276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001734" y="4552152"/>
              <a:ext cx="1124276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207313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5200654" y="5178481"/>
              <a:ext cx="249280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2028006" y="3953548"/>
              <a:ext cx="1329491" cy="598604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1206" y="0"/>
                </a:cxn>
              </a:cxnLst>
              <a:rect l="0" t="0" r="r" b="b"/>
              <a:pathLst>
                <a:path w="1206" h="543">
                  <a:moveTo>
                    <a:pt x="0" y="543"/>
                  </a:moveTo>
                  <a:lnTo>
                    <a:pt x="120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auto">
            <a:xfrm>
              <a:off x="3026383" y="3939686"/>
              <a:ext cx="586688" cy="608685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531" y="0"/>
                </a:cxn>
              </a:cxnLst>
              <a:rect l="0" t="0" r="r" b="b"/>
              <a:pathLst>
                <a:path w="531" h="552">
                  <a:moveTo>
                    <a:pt x="0" y="552"/>
                  </a:moveTo>
                  <a:lnTo>
                    <a:pt x="531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4" name="Freeform 4"/>
            <p:cNvSpPr>
              <a:spLocks/>
            </p:cNvSpPr>
            <p:nvPr/>
          </p:nvSpPr>
          <p:spPr bwMode="auto">
            <a:xfrm>
              <a:off x="3952998" y="3945987"/>
              <a:ext cx="370142" cy="602384"/>
            </a:xfrm>
            <a:custGeom>
              <a:avLst/>
              <a:gdLst/>
              <a:ahLst/>
              <a:cxnLst>
                <a:cxn ang="0">
                  <a:pos x="336" y="546"/>
                </a:cxn>
                <a:cxn ang="0">
                  <a:pos x="0" y="0"/>
                </a:cxn>
              </a:cxnLst>
              <a:rect l="0" t="0" r="r" b="b"/>
              <a:pathLst>
                <a:path w="336" h="546">
                  <a:moveTo>
                    <a:pt x="336" y="546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3" name="Freeform 3"/>
            <p:cNvSpPr>
              <a:spLocks/>
            </p:cNvSpPr>
            <p:nvPr/>
          </p:nvSpPr>
          <p:spPr bwMode="auto">
            <a:xfrm>
              <a:off x="4158213" y="3949768"/>
              <a:ext cx="1240103" cy="602384"/>
            </a:xfrm>
            <a:custGeom>
              <a:avLst/>
              <a:gdLst/>
              <a:ahLst/>
              <a:cxnLst>
                <a:cxn ang="0">
                  <a:pos x="1125" y="546"/>
                </a:cxn>
                <a:cxn ang="0">
                  <a:pos x="0" y="0"/>
                </a:cxn>
              </a:cxnLst>
              <a:rect l="0" t="0" r="r" b="b"/>
              <a:pathLst>
                <a:path w="1125" h="546">
                  <a:moveTo>
                    <a:pt x="1125" y="546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2" name="Text Box 2"/>
            <p:cNvSpPr txBox="1">
              <a:spLocks noChangeArrowheads="1"/>
            </p:cNvSpPr>
            <p:nvPr/>
          </p:nvSpPr>
          <p:spPr bwMode="auto">
            <a:xfrm>
              <a:off x="5001734" y="4035462"/>
              <a:ext cx="1141902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pre=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2910" y="928670"/>
            <a:ext cx="7858180" cy="1844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每次走到一个方块（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），一次性试探所有相邻方块，将所有相邻可走方块进队。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一个方块在队列中的元素为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，并保存其前驱方块（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标识） 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从入口开始，找到出口后由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推导出迷宫路径。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1630908"/>
            <a:ext cx="6929486" cy="35183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队列中方块元素类型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方块的行、列号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Box*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本路径中上一方块的地址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Box(int i1,int j1)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i=i1; j=j1;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990241" y="663606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相邻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28004" y="651288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04938" y="887384"/>
            <a:ext cx="1476000" cy="0"/>
          </a:xfrm>
          <a:prstGeom prst="line">
            <a:avLst/>
          </a:prstGeom>
          <a:ln>
            <a:headEnd type="arrow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867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1" name="组合 250"/>
          <p:cNvGrpSpPr/>
          <p:nvPr/>
        </p:nvGrpSpPr>
        <p:grpSpPr>
          <a:xfrm>
            <a:off x="6804348" y="2131736"/>
            <a:ext cx="1467948" cy="1614262"/>
            <a:chOff x="6804348" y="2131736"/>
            <a:chExt cx="1467948" cy="1614262"/>
          </a:xfrm>
        </p:grpSpPr>
        <p:sp>
          <p:nvSpPr>
            <p:cNvPr id="191" name="Rectangle 53"/>
            <p:cNvSpPr>
              <a:spLocks noChangeArrowheads="1"/>
            </p:cNvSpPr>
            <p:nvPr/>
          </p:nvSpPr>
          <p:spPr bwMode="auto">
            <a:xfrm>
              <a:off x="7117717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3" name="Rectangle 51"/>
            <p:cNvSpPr>
              <a:spLocks noChangeArrowheads="1"/>
            </p:cNvSpPr>
            <p:nvPr/>
          </p:nvSpPr>
          <p:spPr bwMode="auto">
            <a:xfrm>
              <a:off x="7692899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5" name="Rectangle 50"/>
            <p:cNvSpPr>
              <a:spLocks noChangeArrowheads="1"/>
            </p:cNvSpPr>
            <p:nvPr/>
          </p:nvSpPr>
          <p:spPr bwMode="auto">
            <a:xfrm>
              <a:off x="7405308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6" name="Rectangle 49"/>
            <p:cNvSpPr>
              <a:spLocks noChangeArrowheads="1"/>
            </p:cNvSpPr>
            <p:nvPr/>
          </p:nvSpPr>
          <p:spPr bwMode="auto">
            <a:xfrm>
              <a:off x="7974170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7117717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9" name="Rectangle 46"/>
            <p:cNvSpPr>
              <a:spLocks noChangeArrowheads="1"/>
            </p:cNvSpPr>
            <p:nvPr/>
          </p:nvSpPr>
          <p:spPr bwMode="auto">
            <a:xfrm>
              <a:off x="7692899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0" name="Rectangle 45"/>
            <p:cNvSpPr>
              <a:spLocks noChangeArrowheads="1"/>
            </p:cNvSpPr>
            <p:nvPr/>
          </p:nvSpPr>
          <p:spPr bwMode="auto">
            <a:xfrm>
              <a:off x="7405308" y="3095412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1" name="Rectangle 44"/>
            <p:cNvSpPr>
              <a:spLocks noChangeArrowheads="1"/>
            </p:cNvSpPr>
            <p:nvPr/>
          </p:nvSpPr>
          <p:spPr bwMode="auto">
            <a:xfrm>
              <a:off x="7974170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2" name="Rectangle 43"/>
            <p:cNvSpPr>
              <a:spLocks noChangeArrowheads="1"/>
            </p:cNvSpPr>
            <p:nvPr/>
          </p:nvSpPr>
          <p:spPr bwMode="auto">
            <a:xfrm>
              <a:off x="7117717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4" name="Rectangle 41"/>
            <p:cNvSpPr>
              <a:spLocks noChangeArrowheads="1"/>
            </p:cNvSpPr>
            <p:nvPr/>
          </p:nvSpPr>
          <p:spPr bwMode="auto">
            <a:xfrm>
              <a:off x="7692899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" name="Rectangle 40"/>
            <p:cNvSpPr>
              <a:spLocks noChangeArrowheads="1"/>
            </p:cNvSpPr>
            <p:nvPr/>
          </p:nvSpPr>
          <p:spPr bwMode="auto">
            <a:xfrm>
              <a:off x="7405308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" name="Rectangle 39"/>
            <p:cNvSpPr>
              <a:spLocks noChangeArrowheads="1"/>
            </p:cNvSpPr>
            <p:nvPr/>
          </p:nvSpPr>
          <p:spPr bwMode="auto">
            <a:xfrm>
              <a:off x="7974170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" name="Rectangle 38"/>
            <p:cNvSpPr>
              <a:spLocks noChangeArrowheads="1"/>
            </p:cNvSpPr>
            <p:nvPr/>
          </p:nvSpPr>
          <p:spPr bwMode="auto">
            <a:xfrm>
              <a:off x="7117717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  <a:sym typeface="Webdings"/>
                </a:rPr>
                <a:t>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lvl="0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" name="Rectangle 36"/>
            <p:cNvSpPr>
              <a:spLocks noChangeArrowheads="1"/>
            </p:cNvSpPr>
            <p:nvPr/>
          </p:nvSpPr>
          <p:spPr bwMode="auto">
            <a:xfrm>
              <a:off x="7692899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" name="Rectangle 35"/>
            <p:cNvSpPr>
              <a:spLocks noChangeArrowheads="1"/>
            </p:cNvSpPr>
            <p:nvPr/>
          </p:nvSpPr>
          <p:spPr bwMode="auto">
            <a:xfrm>
              <a:off x="7405308" y="247586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" name="Rectangle 34"/>
            <p:cNvSpPr>
              <a:spLocks noChangeArrowheads="1"/>
            </p:cNvSpPr>
            <p:nvPr/>
          </p:nvSpPr>
          <p:spPr bwMode="auto">
            <a:xfrm>
              <a:off x="7974170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7" name="Rectangle 28"/>
            <p:cNvSpPr>
              <a:spLocks noChangeArrowheads="1"/>
            </p:cNvSpPr>
            <p:nvPr/>
          </p:nvSpPr>
          <p:spPr bwMode="auto">
            <a:xfrm>
              <a:off x="7398055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8" name="Rectangle 27"/>
            <p:cNvSpPr>
              <a:spLocks noChangeArrowheads="1"/>
            </p:cNvSpPr>
            <p:nvPr/>
          </p:nvSpPr>
          <p:spPr bwMode="auto">
            <a:xfrm>
              <a:off x="7113624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7973237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0" name="Rectangle 25"/>
            <p:cNvSpPr>
              <a:spLocks noChangeArrowheads="1"/>
            </p:cNvSpPr>
            <p:nvPr/>
          </p:nvSpPr>
          <p:spPr bwMode="auto">
            <a:xfrm>
              <a:off x="7685646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3" name="Rectangle 22"/>
            <p:cNvSpPr>
              <a:spLocks noChangeArrowheads="1"/>
            </p:cNvSpPr>
            <p:nvPr/>
          </p:nvSpPr>
          <p:spPr bwMode="auto">
            <a:xfrm>
              <a:off x="6804348" y="344781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6804348" y="313487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6804348" y="284440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6804348" y="2527970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14282" y="2000240"/>
            <a:ext cx="2434177" cy="1652599"/>
            <a:chOff x="489986" y="928670"/>
            <a:chExt cx="2434177" cy="1652599"/>
          </a:xfrm>
        </p:grpSpPr>
        <p:sp>
          <p:nvSpPr>
            <p:cNvPr id="172" name="Rectangle 53"/>
            <p:cNvSpPr>
              <a:spLocks noChangeArrowheads="1"/>
            </p:cNvSpPr>
            <p:nvPr/>
          </p:nvSpPr>
          <p:spPr bwMode="auto">
            <a:xfrm>
              <a:off x="1179698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754880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" name="Rectangle 50"/>
            <p:cNvSpPr>
              <a:spLocks noChangeArrowheads="1"/>
            </p:cNvSpPr>
            <p:nvPr/>
          </p:nvSpPr>
          <p:spPr bwMode="auto">
            <a:xfrm>
              <a:off x="1467289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5" name="Rectangle 49"/>
            <p:cNvSpPr>
              <a:spLocks noChangeArrowheads="1"/>
            </p:cNvSpPr>
            <p:nvPr/>
          </p:nvSpPr>
          <p:spPr bwMode="auto">
            <a:xfrm>
              <a:off x="2036151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7" name="Rectangle 48"/>
            <p:cNvSpPr>
              <a:spLocks noChangeArrowheads="1"/>
            </p:cNvSpPr>
            <p:nvPr/>
          </p:nvSpPr>
          <p:spPr bwMode="auto">
            <a:xfrm>
              <a:off x="1179698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1754880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9" name="Rectangle 45"/>
            <p:cNvSpPr>
              <a:spLocks noChangeArrowheads="1"/>
            </p:cNvSpPr>
            <p:nvPr/>
          </p:nvSpPr>
          <p:spPr bwMode="auto">
            <a:xfrm>
              <a:off x="1467289" y="18809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2036151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1" name="Rectangle 43"/>
            <p:cNvSpPr>
              <a:spLocks noChangeArrowheads="1"/>
            </p:cNvSpPr>
            <p:nvPr/>
          </p:nvSpPr>
          <p:spPr bwMode="auto">
            <a:xfrm>
              <a:off x="1179698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2" name="Rectangle 41"/>
            <p:cNvSpPr>
              <a:spLocks noChangeArrowheads="1"/>
            </p:cNvSpPr>
            <p:nvPr/>
          </p:nvSpPr>
          <p:spPr bwMode="auto">
            <a:xfrm>
              <a:off x="1754880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3" name="Rectangle 40"/>
            <p:cNvSpPr>
              <a:spLocks noChangeArrowheads="1"/>
            </p:cNvSpPr>
            <p:nvPr/>
          </p:nvSpPr>
          <p:spPr bwMode="auto">
            <a:xfrm>
              <a:off x="1467289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4" name="Rectangle 39"/>
            <p:cNvSpPr>
              <a:spLocks noChangeArrowheads="1"/>
            </p:cNvSpPr>
            <p:nvPr/>
          </p:nvSpPr>
          <p:spPr bwMode="auto">
            <a:xfrm>
              <a:off x="2036151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5" name="Rectangle 38"/>
            <p:cNvSpPr>
              <a:spLocks noChangeArrowheads="1"/>
            </p:cNvSpPr>
            <p:nvPr/>
          </p:nvSpPr>
          <p:spPr bwMode="auto">
            <a:xfrm>
              <a:off x="1179698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6" name="Rectangle 36"/>
            <p:cNvSpPr>
              <a:spLocks noChangeArrowheads="1"/>
            </p:cNvSpPr>
            <p:nvPr/>
          </p:nvSpPr>
          <p:spPr bwMode="auto">
            <a:xfrm>
              <a:off x="1754880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467289" y="12614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8" name="Rectangle 34"/>
            <p:cNvSpPr>
              <a:spLocks noChangeArrowheads="1"/>
            </p:cNvSpPr>
            <p:nvPr/>
          </p:nvSpPr>
          <p:spPr bwMode="auto">
            <a:xfrm>
              <a:off x="2036151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9" name="Rectangle 28"/>
            <p:cNvSpPr>
              <a:spLocks noChangeArrowheads="1"/>
            </p:cNvSpPr>
            <p:nvPr/>
          </p:nvSpPr>
          <p:spPr bwMode="auto">
            <a:xfrm>
              <a:off x="1484114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4" name="Rectangle 27"/>
            <p:cNvSpPr>
              <a:spLocks noChangeArrowheads="1"/>
            </p:cNvSpPr>
            <p:nvPr/>
          </p:nvSpPr>
          <p:spPr bwMode="auto">
            <a:xfrm>
              <a:off x="1199683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1" name="Rectangle 26"/>
            <p:cNvSpPr>
              <a:spLocks noChangeArrowheads="1"/>
            </p:cNvSpPr>
            <p:nvPr/>
          </p:nvSpPr>
          <p:spPr bwMode="auto">
            <a:xfrm>
              <a:off x="2059296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2" name="Rectangle 25"/>
            <p:cNvSpPr>
              <a:spLocks noChangeArrowheads="1"/>
            </p:cNvSpPr>
            <p:nvPr/>
          </p:nvSpPr>
          <p:spPr bwMode="auto">
            <a:xfrm>
              <a:off x="1771705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856000" y="225594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4" name="Rectangle 21"/>
            <p:cNvSpPr>
              <a:spLocks noChangeArrowheads="1"/>
            </p:cNvSpPr>
            <p:nvPr/>
          </p:nvSpPr>
          <p:spPr bwMode="auto">
            <a:xfrm>
              <a:off x="856000" y="194300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45" name="Rectangle 20"/>
            <p:cNvSpPr>
              <a:spLocks noChangeArrowheads="1"/>
            </p:cNvSpPr>
            <p:nvPr/>
          </p:nvSpPr>
          <p:spPr bwMode="auto">
            <a:xfrm>
              <a:off x="856000" y="162238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46" name="Rectangle 19"/>
            <p:cNvSpPr>
              <a:spLocks noChangeArrowheads="1"/>
            </p:cNvSpPr>
            <p:nvPr/>
          </p:nvSpPr>
          <p:spPr bwMode="auto">
            <a:xfrm>
              <a:off x="856000" y="134614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7" name="Rectangle 18"/>
            <p:cNvSpPr>
              <a:spLocks noChangeArrowheads="1"/>
            </p:cNvSpPr>
            <p:nvPr/>
          </p:nvSpPr>
          <p:spPr bwMode="auto">
            <a:xfrm>
              <a:off x="2571736" y="2061689"/>
              <a:ext cx="352427" cy="51958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48" name="Rectangle 4"/>
            <p:cNvSpPr>
              <a:spLocks noChangeArrowheads="1"/>
            </p:cNvSpPr>
            <p:nvPr/>
          </p:nvSpPr>
          <p:spPr bwMode="auto">
            <a:xfrm>
              <a:off x="489986" y="1091642"/>
              <a:ext cx="357190" cy="575086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49" name="AutoShape 3"/>
            <p:cNvSpPr>
              <a:spLocks noChangeShapeType="1"/>
            </p:cNvSpPr>
            <p:nvPr/>
          </p:nvSpPr>
          <p:spPr bwMode="auto">
            <a:xfrm flipV="1">
              <a:off x="745852" y="135624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AutoShape 2"/>
            <p:cNvSpPr>
              <a:spLocks noChangeShapeType="1"/>
            </p:cNvSpPr>
            <p:nvPr/>
          </p:nvSpPr>
          <p:spPr bwMode="auto">
            <a:xfrm flipH="1">
              <a:off x="2147796" y="234141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65</a:t>
            </a:fld>
            <a:r>
              <a:rPr lang="en-US" altLang="zh-CN"/>
              <a:t>/87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74229F-948F-43F1-9F1D-817DDA16C2F0}"/>
              </a:ext>
            </a:extLst>
          </p:cNvPr>
          <p:cNvGrpSpPr/>
          <p:nvPr/>
        </p:nvGrpSpPr>
        <p:grpSpPr>
          <a:xfrm>
            <a:off x="3071802" y="714356"/>
            <a:ext cx="3500462" cy="4930129"/>
            <a:chOff x="3071802" y="714356"/>
            <a:chExt cx="3500462" cy="4930129"/>
          </a:xfrm>
        </p:grpSpPr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4826571" y="2343923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(4)</a:t>
              </a:r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4823600" y="3044854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(5)</a:t>
              </a:r>
            </a:p>
          </p:txBody>
        </p:sp>
        <p:sp>
          <p:nvSpPr>
            <p:cNvPr id="74782" name="Rectangle 30"/>
            <p:cNvSpPr>
              <a:spLocks noChangeArrowheads="1"/>
            </p:cNvSpPr>
            <p:nvPr/>
          </p:nvSpPr>
          <p:spPr bwMode="auto">
            <a:xfrm>
              <a:off x="4820629" y="3719055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(6)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4817658" y="4393256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(7)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5880293" y="4914391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(9)</a:t>
              </a:r>
            </a:p>
          </p:txBody>
        </p: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3137000" y="2143117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(3)</a:t>
              </a: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3740994" y="714356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(1)</a:t>
              </a: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4097728" y="843058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[0,0]</a:t>
              </a: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4100699" y="1583590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[1,0]</a:t>
              </a:r>
            </a:p>
          </p:txBody>
        </p:sp>
        <p:sp>
          <p:nvSpPr>
            <p:cNvPr id="74775" name="AutoShape 23"/>
            <p:cNvSpPr>
              <a:spLocks noChangeShapeType="1"/>
            </p:cNvSpPr>
            <p:nvPr/>
          </p:nvSpPr>
          <p:spPr bwMode="auto">
            <a:xfrm>
              <a:off x="4371044" y="1236095"/>
              <a:ext cx="2971" cy="34749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3754103" y="1414297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(2)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3071802" y="2490445"/>
              <a:ext cx="851015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[1,1]×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5154352" y="2496385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[2,0]</a:t>
              </a:r>
            </a:p>
          </p:txBody>
        </p:sp>
        <p:sp>
          <p:nvSpPr>
            <p:cNvPr id="74771" name="AutoShape 19"/>
            <p:cNvSpPr>
              <a:spLocks noChangeShapeType="1"/>
            </p:cNvSpPr>
            <p:nvPr/>
          </p:nvSpPr>
          <p:spPr bwMode="auto">
            <a:xfrm flipH="1">
              <a:off x="3428302" y="1985537"/>
              <a:ext cx="803113" cy="50490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70" name="AutoShape 18"/>
            <p:cNvSpPr>
              <a:spLocks noChangeShapeType="1"/>
            </p:cNvSpPr>
            <p:nvPr/>
          </p:nvSpPr>
          <p:spPr bwMode="auto">
            <a:xfrm>
              <a:off x="4472052" y="1976627"/>
              <a:ext cx="991266" cy="51975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5151381" y="3197317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[3,0]</a:t>
              </a:r>
            </a:p>
          </p:txBody>
        </p:sp>
        <p:sp>
          <p:nvSpPr>
            <p:cNvPr id="74768" name="AutoShape 16"/>
            <p:cNvSpPr>
              <a:spLocks noChangeShapeType="1"/>
            </p:cNvSpPr>
            <p:nvPr/>
          </p:nvSpPr>
          <p:spPr bwMode="auto">
            <a:xfrm flipH="1">
              <a:off x="5406872" y="2889422"/>
              <a:ext cx="2971" cy="30789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5148410" y="3871518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[3,1]</a:t>
              </a:r>
            </a:p>
          </p:txBody>
        </p:sp>
        <p:sp>
          <p:nvSpPr>
            <p:cNvPr id="74766" name="AutoShape 14"/>
            <p:cNvSpPr>
              <a:spLocks noChangeShapeType="1"/>
            </p:cNvSpPr>
            <p:nvPr/>
          </p:nvSpPr>
          <p:spPr bwMode="auto">
            <a:xfrm flipH="1">
              <a:off x="5403901" y="3590353"/>
              <a:ext cx="2971" cy="28116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5145440" y="4545719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[3,2]</a:t>
              </a:r>
            </a:p>
          </p:txBody>
        </p:sp>
        <p:sp>
          <p:nvSpPr>
            <p:cNvPr id="74764" name="AutoShape 12"/>
            <p:cNvSpPr>
              <a:spLocks noChangeShapeType="1"/>
            </p:cNvSpPr>
            <p:nvPr/>
          </p:nvSpPr>
          <p:spPr bwMode="auto">
            <a:xfrm flipH="1">
              <a:off x="5400931" y="4264554"/>
              <a:ext cx="2971" cy="28116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5652120" y="5251449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[3,3]</a:t>
              </a:r>
            </a:p>
          </p:txBody>
        </p:sp>
        <p:sp>
          <p:nvSpPr>
            <p:cNvPr id="74762" name="AutoShape 10"/>
            <p:cNvSpPr>
              <a:spLocks noChangeShapeType="1"/>
            </p:cNvSpPr>
            <p:nvPr/>
          </p:nvSpPr>
          <p:spPr bwMode="auto">
            <a:xfrm>
              <a:off x="5400930" y="4938755"/>
              <a:ext cx="434726" cy="30788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1" name="AutoShape 9"/>
            <p:cNvSpPr>
              <a:spLocks noChangeShapeType="1"/>
            </p:cNvSpPr>
            <p:nvPr/>
          </p:nvSpPr>
          <p:spPr bwMode="auto">
            <a:xfrm flipH="1">
              <a:off x="5537589" y="2877542"/>
              <a:ext cx="2971" cy="30789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0" name="AutoShape 8"/>
            <p:cNvSpPr>
              <a:spLocks noChangeShapeType="1"/>
            </p:cNvSpPr>
            <p:nvPr/>
          </p:nvSpPr>
          <p:spPr bwMode="auto">
            <a:xfrm flipH="1">
              <a:off x="5534618" y="3578473"/>
              <a:ext cx="2971" cy="28116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9" name="AutoShape 7"/>
            <p:cNvSpPr>
              <a:spLocks noChangeShapeType="1"/>
            </p:cNvSpPr>
            <p:nvPr/>
          </p:nvSpPr>
          <p:spPr bwMode="auto">
            <a:xfrm flipH="1">
              <a:off x="5531647" y="4252674"/>
              <a:ext cx="2971" cy="28116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8" name="AutoShape 6"/>
            <p:cNvSpPr>
              <a:spLocks noChangeShapeType="1"/>
            </p:cNvSpPr>
            <p:nvPr/>
          </p:nvSpPr>
          <p:spPr bwMode="auto">
            <a:xfrm>
              <a:off x="5531646" y="4926875"/>
              <a:ext cx="431753" cy="319769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7" name="AutoShape 5"/>
            <p:cNvSpPr>
              <a:spLocks noChangeShapeType="1"/>
            </p:cNvSpPr>
            <p:nvPr/>
          </p:nvSpPr>
          <p:spPr bwMode="auto">
            <a:xfrm>
              <a:off x="4638419" y="1985537"/>
              <a:ext cx="956606" cy="519759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6" name="AutoShape 4"/>
            <p:cNvSpPr>
              <a:spLocks noChangeShapeType="1"/>
            </p:cNvSpPr>
            <p:nvPr/>
          </p:nvSpPr>
          <p:spPr bwMode="auto">
            <a:xfrm>
              <a:off x="4519586" y="1224214"/>
              <a:ext cx="2971" cy="347496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5061266" y="1518249"/>
              <a:ext cx="479293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</a:p>
          </p:txBody>
        </p:sp>
        <p:sp>
          <p:nvSpPr>
            <p:cNvPr id="74754" name="AutoShape 2"/>
            <p:cNvSpPr>
              <a:spLocks noChangeShapeType="1"/>
            </p:cNvSpPr>
            <p:nvPr/>
          </p:nvSpPr>
          <p:spPr bwMode="auto">
            <a:xfrm flipH="1">
              <a:off x="5061266" y="1798424"/>
              <a:ext cx="239647" cy="37026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695FCB63-95A0-4CA2-958A-4FCE77A09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5897" y="1976626"/>
              <a:ext cx="840030" cy="49923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0" name="右箭头 239"/>
            <p:cNvSpPr/>
            <p:nvPr/>
          </p:nvSpPr>
          <p:spPr>
            <a:xfrm>
              <a:off x="6215074" y="3000372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98912603-371A-4E5B-9D57-6796C1A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92" y="5251449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[2,2]</a:t>
              </a:r>
            </a:p>
          </p:txBody>
        </p:sp>
        <p:sp>
          <p:nvSpPr>
            <p:cNvPr id="96" name="AutoShape 10">
              <a:extLst>
                <a:ext uri="{FF2B5EF4-FFF2-40B4-BE49-F238E27FC236}">
                  <a16:creationId xmlns:a16="http://schemas.microsoft.com/office/drawing/2014/main" id="{BE765F9D-BD0C-4C79-8D1B-051752E57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7353" y="4975031"/>
              <a:ext cx="434727" cy="30789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7" name="AutoShape 6">
              <a:extLst>
                <a:ext uri="{FF2B5EF4-FFF2-40B4-BE49-F238E27FC236}">
                  <a16:creationId xmlns:a16="http://schemas.microsoft.com/office/drawing/2014/main" id="{102104CF-CAF0-4AA1-959A-19B1442CD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344" y="4944710"/>
              <a:ext cx="434728" cy="307894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A2EAF139-51C4-4B10-A058-754A962AD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215" y="4946671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(8)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715436" cy="45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ye)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求一条从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xe,ye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Box* b,*b1;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queue&lt;Box* 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b=new Box(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建立入口的对象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入口对象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取队头方块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(b-&gt;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b-&gt;j==ye)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找到一条迷宫路径后返回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82784"/>
            <a:ext cx="8858280" cy="468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qu.pop();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di=0;di&lt;4;di++)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把每个可走的方块进队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i=b-&gt;i+dx[di]; 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方位的相邻方块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j=b-&gt;j+dy[di];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i&gt;=0 &amp;&amp; i&lt;m &amp;&amp; j&gt;=0 &amp;&amp; j&lt;n &amp;&amp; mg[i][j]==0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b1=new Box(i,j);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方块有效且可走，建立其队列对象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b1-&gt;pre=b;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将该相邻方块进队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指向前驱方块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qu.push(b1);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mg[i][j]=-1;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未找到任何路径时返回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2" y="500042"/>
            <a:ext cx="8643966" cy="4357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(queue&lt;Box* &gt;&amp; qu)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vector&lt;Box&gt; apath;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Box* b;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b=qu.front();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从队头开始向入口方向搜索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(b!=NULL)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apath.push_back(Box(b-&gt;i,b-&gt;j));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将搜索的方块添加到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b=b-&gt;pre;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i=apath.size()-1;i&gt;=0;i--)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反向输出构成一条正向迷宫路径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"[" &lt;&lt; apath[i].i &lt;&lt; "," &lt;&lt; apath[i].j &lt;&lt; "]  ";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84" y="857232"/>
            <a:ext cx="7215206" cy="21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xi=0,yi=0,xe=3,ye=3;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\n",xi,yi,xe,ye);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(xi,yi,xe,ye))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46" y="285728"/>
            <a:ext cx="1571636" cy="4514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设计主程序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429024" y="3071810"/>
            <a:ext cx="285752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4" y="3429000"/>
            <a:ext cx="5438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组合 58"/>
          <p:cNvGrpSpPr/>
          <p:nvPr/>
        </p:nvGrpSpPr>
        <p:grpSpPr>
          <a:xfrm>
            <a:off x="3214710" y="4857760"/>
            <a:ext cx="1493522" cy="1571636"/>
            <a:chOff x="2571736" y="4500570"/>
            <a:chExt cx="1493522" cy="1571636"/>
          </a:xfrm>
        </p:grpSpPr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198270" y="51399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3485861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3198270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3767132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20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3485861" y="54528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198270" y="54528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3767132" y="54528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910679" y="513993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3485861" y="51399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3767132" y="51399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485861" y="48333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3198270" y="48333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3767132" y="48333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182111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897680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757293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3469702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2571736" y="577402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2571736" y="5461085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571736" y="514046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571736" y="485417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2910679" y="4833315"/>
              <a:ext cx="298126" cy="2981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lvl="0">
                <a:lnSpc>
                  <a:spcPts val="2200"/>
                </a:lnSpc>
                <a:spcBef>
                  <a:spcPct val="0"/>
                </a:spcBef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910679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2910679" y="5452866"/>
              <a:ext cx="298126" cy="2981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2" name="TextBox 5"/>
          <p:cNvSpPr txBox="1"/>
          <p:nvPr/>
        </p:nvSpPr>
        <p:spPr>
          <a:xfrm>
            <a:off x="285720" y="1428736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4348" y="1928802"/>
            <a:ext cx="2324117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顺序队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链队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4348" y="642918"/>
            <a:ext cx="721523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3.2.2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的顺序存储结构及其基本运算算法实现</a:t>
            </a:r>
          </a:p>
        </p:txBody>
      </p:sp>
      <p:sp>
        <p:nvSpPr>
          <p:cNvPr id="21" name="燕尾形 20"/>
          <p:cNvSpPr/>
          <p:nvPr/>
        </p:nvSpPr>
        <p:spPr bwMode="auto">
          <a:xfrm rot="16200000">
            <a:off x="5607851" y="4964917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71670" y="1214422"/>
            <a:ext cx="5143536" cy="5622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为什么用队列找到的路径一定是最短路径？</a:t>
            </a:r>
            <a:endParaRPr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3.2.8 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中双端队列和优先队列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214554"/>
            <a:ext cx="7786742" cy="17313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是在队列基础上扩展而来的，其示意图如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双端队列与队列一样，元素的逻辑关系也是线性关系，但队列只能在一端进队，另外一端出队，而双端队列可以在两端进行进队和出队操作，具有队列和栈的特性，因此使用更加灵活。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1135956" y="4357694"/>
            <a:ext cx="6436440" cy="928694"/>
            <a:chOff x="730984" y="2080029"/>
            <a:chExt cx="6436440" cy="928694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713524" y="2080029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0" name="Rectangle 11" descr="浅色上对角线"/>
            <p:cNvSpPr>
              <a:spLocks noChangeArrowheads="1"/>
            </p:cNvSpPr>
            <p:nvPr/>
          </p:nvSpPr>
          <p:spPr bwMode="auto">
            <a:xfrm>
              <a:off x="2000232" y="2500306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67450" y="2080029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2" name="AutoShape 9"/>
            <p:cNvSpPr>
              <a:spLocks noChangeShapeType="1"/>
            </p:cNvSpPr>
            <p:nvPr/>
          </p:nvSpPr>
          <p:spPr bwMode="auto">
            <a:xfrm>
              <a:off x="1427889" y="2590596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AutoShape 8"/>
            <p:cNvSpPr>
              <a:spLocks noChangeShapeType="1"/>
            </p:cNvSpPr>
            <p:nvPr/>
          </p:nvSpPr>
          <p:spPr bwMode="auto">
            <a:xfrm>
              <a:off x="1405339" y="2867914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AutoShape 7"/>
            <p:cNvSpPr>
              <a:spLocks noChangeShapeType="1"/>
            </p:cNvSpPr>
            <p:nvPr/>
          </p:nvSpPr>
          <p:spPr bwMode="auto">
            <a:xfrm>
              <a:off x="5906767" y="2878663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6"/>
            <p:cNvSpPr>
              <a:spLocks noChangeShapeType="1"/>
            </p:cNvSpPr>
            <p:nvPr/>
          </p:nvSpPr>
          <p:spPr bwMode="auto">
            <a:xfrm>
              <a:off x="5865962" y="2603494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476962" y="2434739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93069" y="2731405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后端出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730984" y="2415391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前端进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730984" y="2731405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0034" y="1428736"/>
            <a:ext cx="200026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0232" y="5643578"/>
            <a:ext cx="3857652" cy="451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中双端队列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容器是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deque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993080" y="2214554"/>
            <a:ext cx="6436440" cy="928694"/>
            <a:chOff x="785786" y="1643050"/>
            <a:chExt cx="6436440" cy="928694"/>
          </a:xfrm>
        </p:grpSpPr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768326" y="1643050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75787" name="Rectangle 11" descr="浅色上对角线"/>
            <p:cNvSpPr>
              <a:spLocks noChangeArrowheads="1"/>
            </p:cNvSpPr>
            <p:nvPr/>
          </p:nvSpPr>
          <p:spPr bwMode="auto">
            <a:xfrm>
              <a:off x="2055034" y="2063327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822252" y="1643050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75784" name="AutoShape 8"/>
            <p:cNvSpPr>
              <a:spLocks noChangeShapeType="1"/>
            </p:cNvSpPr>
            <p:nvPr/>
          </p:nvSpPr>
          <p:spPr bwMode="auto">
            <a:xfrm>
              <a:off x="1460141" y="2279625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3" name="AutoShape 7"/>
            <p:cNvSpPr>
              <a:spLocks noChangeShapeType="1"/>
            </p:cNvSpPr>
            <p:nvPr/>
          </p:nvSpPr>
          <p:spPr bwMode="auto">
            <a:xfrm>
              <a:off x="5961569" y="2441684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2" name="AutoShape 6"/>
            <p:cNvSpPr>
              <a:spLocks noChangeShapeType="1"/>
            </p:cNvSpPr>
            <p:nvPr/>
          </p:nvSpPr>
          <p:spPr bwMode="auto">
            <a:xfrm>
              <a:off x="5920764" y="2166515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6531764" y="1997760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6547871" y="2294426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后端出</a:t>
              </a:r>
            </a:p>
          </p:txBody>
        </p:sp>
        <p:sp>
          <p:nvSpPr>
            <p:cNvPr id="75778" name="Rectangle 2"/>
            <p:cNvSpPr>
              <a:spLocks noChangeArrowheads="1"/>
            </p:cNvSpPr>
            <p:nvPr/>
          </p:nvSpPr>
          <p:spPr bwMode="auto">
            <a:xfrm>
              <a:off x="785786" y="2143116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3080" y="1357298"/>
            <a:ext cx="32147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输入受限的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3080" y="3643314"/>
            <a:ext cx="32147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输出受限的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45"/>
          <p:cNvGrpSpPr/>
          <p:nvPr/>
        </p:nvGrpSpPr>
        <p:grpSpPr>
          <a:xfrm>
            <a:off x="921642" y="4500570"/>
            <a:ext cx="6420333" cy="928694"/>
            <a:chOff x="714348" y="3714752"/>
            <a:chExt cx="6420333" cy="928694"/>
          </a:xfrm>
        </p:grpSpPr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1696888" y="3714752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36" name="Rectangle 11" descr="浅色上对角线"/>
            <p:cNvSpPr>
              <a:spLocks noChangeArrowheads="1"/>
            </p:cNvSpPr>
            <p:nvPr/>
          </p:nvSpPr>
          <p:spPr bwMode="auto">
            <a:xfrm>
              <a:off x="1983596" y="4135029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4750814" y="3714752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38" name="AutoShape 9"/>
            <p:cNvSpPr>
              <a:spLocks noChangeShapeType="1"/>
            </p:cNvSpPr>
            <p:nvPr/>
          </p:nvSpPr>
          <p:spPr bwMode="auto">
            <a:xfrm>
              <a:off x="1411253" y="4225319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AutoShape 8"/>
            <p:cNvSpPr>
              <a:spLocks noChangeShapeType="1"/>
            </p:cNvSpPr>
            <p:nvPr/>
          </p:nvSpPr>
          <p:spPr bwMode="auto">
            <a:xfrm>
              <a:off x="1388703" y="4502637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AutoShape 6"/>
            <p:cNvSpPr>
              <a:spLocks noChangeShapeType="1"/>
            </p:cNvSpPr>
            <p:nvPr/>
          </p:nvSpPr>
          <p:spPr bwMode="auto">
            <a:xfrm>
              <a:off x="5849326" y="4392007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6460326" y="4223252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714348" y="4050114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前端进</a:t>
              </a:r>
            </a:p>
          </p:txBody>
        </p:sp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714348" y="4366128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4282" y="500042"/>
            <a:ext cx="2857520" cy="420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其他形式的</a:t>
            </a:r>
            <a:r>
              <a:rPr lang="zh-CN" altLang="zh-CN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35716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4" y="1000108"/>
          <a:ext cx="7929618" cy="50006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判断双端队列容器是否为空队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返回双端队列容器中元素个数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push_front(e)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在队头插入元素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push_back(e)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在队尾插入元素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pop_front()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pop_back()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erase()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从双端队列容器中删除一个或几个元素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clear()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删除双端队列容器中所有元素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571612"/>
          <a:ext cx="7929618" cy="365020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7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2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begin()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，引用容器首元素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end()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，引用容器尾元素的后一个位置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rbegin()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rend()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，引用容器首元素的前一个位置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785794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迭代器成员函数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8358246" cy="5592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&lt;deque&gt;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(deque&lt;int&gt;&amp; dq)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dq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deque&lt;int&gt;::iterator iter;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定义迭代器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(iter=dq.begin();iter!=dq.end();iter++)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",*iter);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deque&lt;int&gt; dq;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建立一个双端队列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dq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dq.push_front(1);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dq.push_back(2);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dq.push_front(3);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dq.push_back(4);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printf("dq: "); disp(dq);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dq.pop_front();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删除队头元素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dq.pop_back();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删除队尾元素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printf("dq: "); disp(dq);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6000768"/>
            <a:ext cx="2000264" cy="7096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dq: 3 1 2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dq: 1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 bwMode="auto">
          <a:xfrm>
            <a:off x="2357422" y="5929330"/>
            <a:ext cx="285752" cy="500066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318" y="500042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用双端队列实现栈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00108"/>
            <a:ext cx="7786742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端保持不动），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端作为栈顶（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端动态变化），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back()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端保持不动），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端作为栈顶（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端动态变化，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286124"/>
            <a:ext cx="5214974" cy="525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实际上链表容器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也可以这样作为栈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2910" y="500042"/>
            <a:ext cx="335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用双端队列实现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普通队列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049208"/>
            <a:ext cx="7143800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back()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286124"/>
            <a:ext cx="5929354" cy="525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实际上链表容器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也可以这样作为普通队列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4348" y="1500174"/>
            <a:ext cx="7143800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优先队列就是指定队列中元素的优先级，按优先级越大越优先出队，而普通队列中按进队的先后顺序出队，可以看成进队越早越优先。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优先队列按照根的大小分为大根堆和小根堆，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大根堆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的元素越大越优先出队（即元素越大优先级也越大），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小根堆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的元素越小越优先出队（即元素越小优先级也越大）。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200026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4643446"/>
            <a:ext cx="78581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714356"/>
            <a:ext cx="7929618" cy="15799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中的优先队列是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容器，它和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stack/queue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一样，它也是一种适配器容器，其底层容器必须是用数组实现的，可以是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（默认）或者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，不能是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对象的一般定义格式如下：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3058539"/>
            <a:ext cx="63579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priority_queue&lt;type</a:t>
            </a:r>
            <a:r>
              <a:rPr lang="zh-CN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container</a:t>
            </a:r>
            <a:r>
              <a:rPr lang="zh-CN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functional&gt;</a:t>
            </a:r>
            <a:endParaRPr lang="zh-CN" altLang="zh-CN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4130109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底层容器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，默认为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413010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比较函数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6133587" y="3772919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rot="5400000" flipH="1" flipV="1">
            <a:off x="4143372" y="3415729"/>
            <a:ext cx="714380" cy="7143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43174" y="2773916"/>
            <a:ext cx="3286148" cy="1338686"/>
            <a:chOff x="2571736" y="2857496"/>
            <a:chExt cx="3286148" cy="1338686"/>
          </a:xfrm>
        </p:grpSpPr>
        <p:sp>
          <p:nvSpPr>
            <p:cNvPr id="6" name="矩形 5"/>
            <p:cNvSpPr/>
            <p:nvPr/>
          </p:nvSpPr>
          <p:spPr bwMode="auto">
            <a:xfrm>
              <a:off x="2571736" y="2857496"/>
              <a:ext cx="328614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b="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1800" b="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2950357" y="3679033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47950" y="3857628"/>
              <a:ext cx="82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717257" y="367823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385683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4348" y="857232"/>
            <a:ext cx="785818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来存放队列中元素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（实际上是队头元素的前一个位置），队尾指针为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（正好是队尾元素的位置）。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429132"/>
            <a:ext cx="7358114" cy="525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为了简单，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使用固定容量的</a:t>
            </a: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（容量为常量</a:t>
            </a:r>
            <a:r>
              <a:rPr lang="en-US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428604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38" y="1142984"/>
          <a:ext cx="5500726" cy="278608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判断优先队列容器是否为空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返回优先队列容器中实际元素个数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top()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获取队头元素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元素出队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42918"/>
            <a:ext cx="878687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下面按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参数的数据类型分为两种情况讨论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容器的使用。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为内置数据类型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2267799"/>
            <a:ext cx="7286676" cy="2089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内置数据类型，默认的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functional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less&lt;T&gt;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（小于比较函数）即建立的是大根堆（即元素值越大越优先出队）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可以改为以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greater&lt;T&gt;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（大于比较函数），这样元素越小优先级的越高（称为小根堆）。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建立大根堆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7286676" cy="1400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priority_queue&lt;int&gt; big_heap;			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默认方式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priority_queue&lt;int,vector&lt;int&gt;,less&lt;int&gt; &gt; big_heap2;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less&lt;T&gt;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21468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建立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小</a:t>
            </a: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根堆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000504"/>
            <a:ext cx="7286676" cy="8104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priority_queue&lt;int,vector&lt;int&gt;,greater&lt;int&gt; &gt; small_heap;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greater&lt;T&gt;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142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自定义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857232"/>
            <a:ext cx="6715172" cy="14577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00306"/>
            <a:ext cx="82868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在定义类或者结构体类型中重载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&lt;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），以指定元素比较方式，如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&lt;Stud&gt;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语句会调用默认的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（是大根堆还是小根堆由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重载函数体确定）。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83</a:t>
            </a:fld>
            <a:r>
              <a:rPr lang="en-US" altLang="zh-CN"/>
              <a:t>/87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5F1E10A-350E-46E3-8EA1-E8BDFB014D39}"/>
              </a:ext>
            </a:extLst>
          </p:cNvPr>
          <p:cNvSpPr txBox="1"/>
          <p:nvPr/>
        </p:nvSpPr>
        <p:spPr>
          <a:xfrm>
            <a:off x="500034" y="3562125"/>
            <a:ext cx="8358246" cy="32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Stud(int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no=n; name=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operator&lt;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Stud&amp; s) const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将当前对象跟对象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no&lt;s.no;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越大越优先出队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8715436" cy="388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 a[]={Stud(2,"Mary"),Stud(1,"John"),Stud(5,"Smith")};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(a[0]);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比较函数定义大根堆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pq1(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a,a+n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"pq1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(!pq1.empty())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"[" &lt;&lt; pq1.top().no &lt;&lt; "," &lt;&lt; pq1.top().name &lt;&lt; "]\t";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pq1.pop();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572008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[5,Smith]   [2,Mary]    [1,John]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4143380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142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自定义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857232"/>
            <a:ext cx="6715172" cy="14577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00306"/>
            <a:ext cx="82868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在定义类或者结构体中重载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），以指定元素比较方式，如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vector&lt;Stud&gt;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greater&lt;Stud&gt; &gt;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pq2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语句会调用重载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，此时需要指定优先队列的低层容器（这里为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，也可以是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85</a:t>
            </a:fld>
            <a:r>
              <a:rPr lang="en-US" altLang="zh-CN"/>
              <a:t>/87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5F1E10A-350E-46E3-8EA1-E8BDFB014D39}"/>
              </a:ext>
            </a:extLst>
          </p:cNvPr>
          <p:cNvSpPr txBox="1"/>
          <p:nvPr/>
        </p:nvSpPr>
        <p:spPr>
          <a:xfrm>
            <a:off x="500034" y="3562125"/>
            <a:ext cx="8358246" cy="329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Stud(int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n,string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no=n; name=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Stud&amp; s) const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将当前对象跟对象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no&gt;s.no;  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越小越优先出队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677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00042"/>
            <a:ext cx="8358246" cy="3039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比较函数定义小根堆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Stud,deque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&lt;Stud&gt;,greater&lt;Stud&gt; 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pq2(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a,a+n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"pq2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(!pq2.empty())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"[" &lt;&lt; pq2.top().no &lt;&lt; "," &lt;&lt; pq2.top().name &lt;&lt; "]\t";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pq2.pop();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28625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[1,John]    [2,Mary]    [5,Smith]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3857628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142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自定义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857232"/>
            <a:ext cx="6715172" cy="14577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00306"/>
            <a:ext cx="82868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在单独定义的类或者结构体中重载函数调用运算符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，以指定元素比较方式，如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Stud,vector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&lt;Stud&gt;,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，此时需要指定优先队列的低层容器（这里为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，也可以是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87</a:t>
            </a:fld>
            <a:r>
              <a:rPr lang="en-US" altLang="zh-CN"/>
              <a:t>/87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5BC8117-8F2B-4492-A785-A3A451E0BE3D}"/>
              </a:ext>
            </a:extLst>
          </p:cNvPr>
          <p:cNvSpPr txBox="1"/>
          <p:nvPr/>
        </p:nvSpPr>
        <p:spPr>
          <a:xfrm>
            <a:off x="392877" y="3796642"/>
            <a:ext cx="8358246" cy="275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类的比较函数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改写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operator()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含重载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成员函数的类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operator()(const Stud&amp; s,const Stud&amp; t) const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跟对象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s.name&lt;t.name;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越大越优先出队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68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42852"/>
            <a:ext cx="8715436" cy="360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：使用类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的比较函数定义大根堆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Stud,deque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&lt;Stud&gt;,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pq3(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a,a+n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"pq3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(!pq3.empty())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"[" &lt;&lt; pq3.top().no &lt;&lt; "," &lt;&lt; pq3.top().name &lt;&lt; "]\t";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pq3.pop();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&lt;&lt;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28625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[5,Smith]   [2,Mary]    [1,John]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3857628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642918"/>
            <a:ext cx="250033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非循环队列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500174"/>
            <a:ext cx="6429420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14546" y="3488296"/>
            <a:ext cx="3286148" cy="1338686"/>
            <a:chOff x="2571736" y="2857496"/>
            <a:chExt cx="3286148" cy="1338686"/>
          </a:xfrm>
        </p:grpSpPr>
        <p:sp>
          <p:nvSpPr>
            <p:cNvPr id="8" name="矩形 7"/>
            <p:cNvSpPr/>
            <p:nvPr/>
          </p:nvSpPr>
          <p:spPr bwMode="auto">
            <a:xfrm>
              <a:off x="2571736" y="2857496"/>
              <a:ext cx="328614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2950357" y="3679033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7950" y="3857628"/>
              <a:ext cx="82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4717257" y="367823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385683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solidFill>
            <a:srgbClr val="0000FF"/>
          </a:solidFill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8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8424</Words>
  <Application>Microsoft Office PowerPoint</Application>
  <PresentationFormat>全屏显示(4:3)</PresentationFormat>
  <Paragraphs>1206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仿宋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10631</cp:lastModifiedBy>
  <cp:revision>2673</cp:revision>
  <dcterms:created xsi:type="dcterms:W3CDTF">2004-03-31T23:50:14Z</dcterms:created>
  <dcterms:modified xsi:type="dcterms:W3CDTF">2022-10-04T09:03:30Z</dcterms:modified>
</cp:coreProperties>
</file>