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78"/>
  </p:notesMasterIdLst>
  <p:handoutMasterIdLst>
    <p:handoutMasterId r:id="rId79"/>
  </p:handoutMasterIdLst>
  <p:sldIdLst>
    <p:sldId id="670" r:id="rId2"/>
    <p:sldId id="546" r:id="rId3"/>
    <p:sldId id="758" r:id="rId4"/>
    <p:sldId id="653" r:id="rId5"/>
    <p:sldId id="654" r:id="rId6"/>
    <p:sldId id="714" r:id="rId7"/>
    <p:sldId id="692" r:id="rId8"/>
    <p:sldId id="715" r:id="rId9"/>
    <p:sldId id="716" r:id="rId10"/>
    <p:sldId id="760" r:id="rId11"/>
    <p:sldId id="723" r:id="rId12"/>
    <p:sldId id="717" r:id="rId13"/>
    <p:sldId id="857" r:id="rId14"/>
    <p:sldId id="858" r:id="rId15"/>
    <p:sldId id="859" r:id="rId16"/>
    <p:sldId id="860" r:id="rId17"/>
    <p:sldId id="861" r:id="rId18"/>
    <p:sldId id="862" r:id="rId19"/>
    <p:sldId id="737" r:id="rId20"/>
    <p:sldId id="766" r:id="rId21"/>
    <p:sldId id="767" r:id="rId22"/>
    <p:sldId id="738" r:id="rId23"/>
    <p:sldId id="566" r:id="rId24"/>
    <p:sldId id="564" r:id="rId25"/>
    <p:sldId id="739" r:id="rId26"/>
    <p:sldId id="770" r:id="rId27"/>
    <p:sldId id="769" r:id="rId28"/>
    <p:sldId id="771" r:id="rId29"/>
    <p:sldId id="773" r:id="rId30"/>
    <p:sldId id="772" r:id="rId31"/>
    <p:sldId id="779" r:id="rId32"/>
    <p:sldId id="774" r:id="rId33"/>
    <p:sldId id="775" r:id="rId34"/>
    <p:sldId id="776" r:id="rId35"/>
    <p:sldId id="778" r:id="rId36"/>
    <p:sldId id="780" r:id="rId37"/>
    <p:sldId id="781" r:id="rId38"/>
    <p:sldId id="782" r:id="rId39"/>
    <p:sldId id="784" r:id="rId40"/>
    <p:sldId id="785" r:id="rId41"/>
    <p:sldId id="786" r:id="rId42"/>
    <p:sldId id="797" r:id="rId43"/>
    <p:sldId id="789" r:id="rId44"/>
    <p:sldId id="790" r:id="rId45"/>
    <p:sldId id="798" r:id="rId46"/>
    <p:sldId id="799" r:id="rId47"/>
    <p:sldId id="787" r:id="rId48"/>
    <p:sldId id="788" r:id="rId49"/>
    <p:sldId id="791" r:id="rId50"/>
    <p:sldId id="863" r:id="rId51"/>
    <p:sldId id="864" r:id="rId52"/>
    <p:sldId id="865" r:id="rId53"/>
    <p:sldId id="866" r:id="rId54"/>
    <p:sldId id="867" r:id="rId55"/>
    <p:sldId id="868" r:id="rId56"/>
    <p:sldId id="869" r:id="rId57"/>
    <p:sldId id="870" r:id="rId58"/>
    <p:sldId id="871" r:id="rId59"/>
    <p:sldId id="872" r:id="rId60"/>
    <p:sldId id="873" r:id="rId61"/>
    <p:sldId id="874" r:id="rId62"/>
    <p:sldId id="875" r:id="rId63"/>
    <p:sldId id="876" r:id="rId64"/>
    <p:sldId id="877" r:id="rId65"/>
    <p:sldId id="878" r:id="rId66"/>
    <p:sldId id="879" r:id="rId67"/>
    <p:sldId id="880" r:id="rId68"/>
    <p:sldId id="881" r:id="rId69"/>
    <p:sldId id="882" r:id="rId70"/>
    <p:sldId id="883" r:id="rId71"/>
    <p:sldId id="884" r:id="rId72"/>
    <p:sldId id="885" r:id="rId73"/>
    <p:sldId id="886" r:id="rId74"/>
    <p:sldId id="887" r:id="rId75"/>
    <p:sldId id="888" r:id="rId76"/>
    <p:sldId id="889" r:id="rId77"/>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00"/>
    <a:srgbClr val="FF00FF"/>
    <a:srgbClr val="FF3399"/>
    <a:srgbClr val="009900"/>
    <a:srgbClr val="339933"/>
    <a:srgbClr val="3333FF"/>
    <a:srgbClr val="6600CC"/>
    <a:srgbClr val="0000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60" d="100"/>
          <a:sy n="60" d="100"/>
        </p:scale>
        <p:origin x="1388"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2022-10-12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a:xfrm>
            <a:off x="8029628" y="6356350"/>
            <a:ext cx="971528" cy="365125"/>
          </a:xfrm>
        </p:spPr>
        <p:txBody>
          <a:bodyPr/>
          <a:lstStyle>
            <a:lvl1pPr>
              <a:defRPr sz="1400" b="0">
                <a:solidFill>
                  <a:srgbClr val="FF0000"/>
                </a:solidFill>
                <a:latin typeface="Consolas" pitchFamily="49" charset="0"/>
                <a:cs typeface="Consolas" pitchFamily="49" charset="0"/>
              </a:defRPr>
            </a:lvl1pPr>
          </a:lstStyle>
          <a:p>
            <a:fld id="{67864EE2-EAB3-4814-A7EB-820BD7610F1E}" type="slidenum">
              <a:rPr lang="en-US" altLang="zh-CN" smtClean="0"/>
              <a:pPr/>
              <a:t>‹#›</a:t>
            </a:fld>
            <a:r>
              <a:rPr lang="en-US" altLang="zh-CN"/>
              <a:t>/76</a:t>
            </a: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1" r:id="rId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8.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9.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image" Target="../media/image10.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7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3643338"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4</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串</a:t>
            </a:r>
          </a:p>
        </p:txBody>
      </p:sp>
      <p:grpSp>
        <p:nvGrpSpPr>
          <p:cNvPr id="18" name="组合 79"/>
          <p:cNvGrpSpPr>
            <a:grpSpLocks/>
          </p:cNvGrpSpPr>
          <p:nvPr/>
        </p:nvGrpSpPr>
        <p:grpSpPr bwMode="auto">
          <a:xfrm>
            <a:off x="840364" y="2428868"/>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091886" y="3538645"/>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858635"/>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13" name="TextBox 12"/>
          <p:cNvSpPr txBox="1"/>
          <p:nvPr/>
        </p:nvSpPr>
        <p:spPr>
          <a:xfrm>
            <a:off x="3500430" y="2214554"/>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4.1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的定义</a:t>
            </a:r>
          </a:p>
        </p:txBody>
      </p:sp>
      <p:sp>
        <p:nvSpPr>
          <p:cNvPr id="16" name="TextBox 15"/>
          <p:cNvSpPr txBox="1"/>
          <p:nvPr/>
        </p:nvSpPr>
        <p:spPr>
          <a:xfrm>
            <a:off x="3500430" y="2967335"/>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4.2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的存储结构</a:t>
            </a:r>
          </a:p>
        </p:txBody>
      </p:sp>
      <p:sp>
        <p:nvSpPr>
          <p:cNvPr id="17" name="TextBox 16"/>
          <p:cNvSpPr txBox="1"/>
          <p:nvPr/>
        </p:nvSpPr>
        <p:spPr>
          <a:xfrm>
            <a:off x="3500430" y="3714752"/>
            <a:ext cx="34992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4.3 STL</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string</a:t>
            </a:r>
            <a:endPar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24" name="TextBox 23"/>
          <p:cNvSpPr txBox="1"/>
          <p:nvPr/>
        </p:nvSpPr>
        <p:spPr>
          <a:xfrm>
            <a:off x="3500430" y="4429132"/>
            <a:ext cx="350046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4.4 </a:t>
            </a:r>
            <a:r>
              <a:rPr lang="zh-CN"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的模式匹配</a:t>
            </a:r>
          </a:p>
        </p:txBody>
      </p:sp>
      <p:sp>
        <p:nvSpPr>
          <p:cNvPr id="23" name="灯片编号占位符 22"/>
          <p:cNvSpPr>
            <a:spLocks noGrp="1"/>
          </p:cNvSpPr>
          <p:nvPr>
            <p:ph type="sldNum" sz="quarter" idx="12"/>
          </p:nvPr>
        </p:nvSpPr>
        <p:spPr/>
        <p:txBody>
          <a:bodyPr/>
          <a:lstStyle/>
          <a:p>
            <a:fld id="{67864EE2-EAB3-4814-A7EB-820BD7610F1E}" type="slidenum">
              <a:rPr lang="en-US" altLang="zh-CN" smtClean="0"/>
              <a:pPr/>
              <a:t>1</a:t>
            </a:fld>
            <a:r>
              <a:rPr lang="en-US" altLang="zh-CN"/>
              <a:t>/76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571480"/>
            <a:ext cx="507209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链串的结点类型</a:t>
            </a:r>
            <a:r>
              <a:rPr lang="en-US" altLang="zh-CN" sz="2000">
                <a:solidFill>
                  <a:srgbClr val="0000FF"/>
                </a:solidFill>
                <a:latin typeface="Consolas" pitchFamily="49" charset="0"/>
                <a:ea typeface="仿宋" pitchFamily="49" charset="-122"/>
                <a:cs typeface="Consolas" pitchFamily="49" charset="0"/>
              </a:rPr>
              <a:t>LinkNode</a:t>
            </a:r>
            <a:r>
              <a:rPr lang="zh-CN" altLang="en-US" sz="2000">
                <a:solidFill>
                  <a:srgbClr val="0000FF"/>
                </a:solidFill>
                <a:latin typeface="Consolas" pitchFamily="49" charset="0"/>
                <a:ea typeface="仿宋" pitchFamily="49" charset="-122"/>
                <a:cs typeface="Consolas" pitchFamily="49" charset="0"/>
              </a:rPr>
              <a:t>（结点大小为</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428596" y="1214422"/>
            <a:ext cx="8286808"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struct </a:t>
            </a:r>
            <a:r>
              <a:rPr lang="en-US" altLang="zh-CN" sz="1800">
                <a:solidFill>
                  <a:srgbClr val="FF0000"/>
                </a:solidFill>
                <a:latin typeface="Consolas" pitchFamily="49" charset="0"/>
                <a:ea typeface="仿宋" pitchFamily="49" charset="-122"/>
                <a:cs typeface="Consolas" pitchFamily="49" charset="0"/>
              </a:rPr>
              <a:t>LinkNode</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链串结点类型</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char data;</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存放一个字符</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6600"/>
                </a:solidFill>
                <a:latin typeface="Consolas" pitchFamily="49" charset="0"/>
                <a:ea typeface="仿宋" pitchFamily="49" charset="-122"/>
                <a:cs typeface="Consolas" pitchFamily="49" charset="0"/>
              </a:rPr>
              <a:t>LinkNode* next;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指向下一个结点</a:t>
            </a:r>
          </a:p>
          <a:p>
            <a:pPr algn="l">
              <a:lnSpc>
                <a:spcPts val="2600"/>
              </a:lnSpc>
              <a:spcBef>
                <a:spcPts val="1200"/>
              </a:spcBef>
            </a:pPr>
            <a:r>
              <a:rPr lang="en-US" altLang="zh-CN" sz="1800">
                <a:solidFill>
                  <a:srgbClr val="0000FF"/>
                </a:solidFill>
                <a:latin typeface="Consolas" pitchFamily="49" charset="0"/>
                <a:ea typeface="仿宋" pitchFamily="49" charset="-122"/>
                <a:cs typeface="Consolas" pitchFamily="49" charset="0"/>
              </a:rPr>
              <a:t>   LinkNode():next(NULL)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构造函数</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   LinkNode(char d):data(d),next(NULL) {}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重载构造函数</a:t>
            </a:r>
          </a:p>
          <a:p>
            <a:pPr algn="l">
              <a:lnSpc>
                <a:spcPts val="26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10</a:t>
            </a:fld>
            <a:r>
              <a:rPr lang="en-US" altLang="zh-CN"/>
              <a:t>/76</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688302"/>
            <a:ext cx="7000924"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一个链串用一个头结点</a:t>
            </a:r>
            <a:r>
              <a:rPr lang="en-US" altLang="zh-CN" sz="2000" dirty="0">
                <a:solidFill>
                  <a:srgbClr val="0000FF"/>
                </a:solidFill>
                <a:latin typeface="Consolas" pitchFamily="49" charset="0"/>
                <a:ea typeface="仿宋" pitchFamily="49" charset="-122"/>
                <a:cs typeface="Consolas" pitchFamily="49" charset="0"/>
              </a:rPr>
              <a:t>head</a:t>
            </a:r>
            <a:r>
              <a:rPr lang="zh-CN" altLang="zh-CN" sz="2000" dirty="0">
                <a:solidFill>
                  <a:srgbClr val="0000FF"/>
                </a:solidFill>
                <a:latin typeface="Consolas" pitchFamily="49" charset="0"/>
                <a:ea typeface="仿宋" pitchFamily="49" charset="-122"/>
                <a:cs typeface="Consolas" pitchFamily="49" charset="0"/>
              </a:rPr>
              <a:t>来唯一标识，链串类</a:t>
            </a:r>
            <a:r>
              <a:rPr lang="en-US" altLang="zh-CN" sz="2000" dirty="0" err="1">
                <a:solidFill>
                  <a:srgbClr val="0000FF"/>
                </a:solidFill>
                <a:latin typeface="Consolas" pitchFamily="49" charset="0"/>
                <a:ea typeface="仿宋" pitchFamily="49" charset="-122"/>
                <a:cs typeface="Consolas" pitchFamily="49" charset="0"/>
              </a:rPr>
              <a:t>LinkString</a:t>
            </a:r>
            <a:endParaRPr lang="zh-CN" altLang="en-US" sz="2000" dirty="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42910" y="1343386"/>
            <a:ext cx="7500990" cy="251424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class </a:t>
            </a:r>
            <a:r>
              <a:rPr lang="en-US" altLang="zh-CN" sz="1800" dirty="0" err="1">
                <a:solidFill>
                  <a:srgbClr val="FF0000"/>
                </a:solidFill>
                <a:latin typeface="Consolas" pitchFamily="49" charset="0"/>
                <a:ea typeface="仿宋" pitchFamily="49" charset="-122"/>
                <a:cs typeface="Consolas" pitchFamily="49" charset="0"/>
              </a:rPr>
              <a:t>LinkString</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链串类</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public: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为了简单将成员均设置为公有的</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LinkNode</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rgbClr val="006600"/>
                </a:solidFill>
                <a:latin typeface="Consolas" pitchFamily="49" charset="0"/>
                <a:ea typeface="仿宋" pitchFamily="49" charset="-122"/>
                <a:cs typeface="Consolas" pitchFamily="49" charset="0"/>
              </a:rPr>
              <a:t>head</a:t>
            </a:r>
            <a:r>
              <a:rPr lang="en-US" altLang="zh-CN" sz="1800" dirty="0">
                <a:solidFill>
                  <a:srgbClr val="0000FF"/>
                </a:solidFill>
                <a:latin typeface="Consolas" pitchFamily="49" charset="0"/>
                <a:ea typeface="仿宋" pitchFamily="49" charset="-122"/>
                <a:cs typeface="Consolas" pitchFamily="49" charset="0"/>
              </a:rPr>
              <a:t>;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链串头结点</a:t>
            </a:r>
            <a:r>
              <a:rPr lang="en-US" altLang="zh-CN" sz="1800" dirty="0">
                <a:solidFill>
                  <a:schemeClr val="bg1">
                    <a:lumMod val="50000"/>
                  </a:schemeClr>
                </a:solidFill>
                <a:latin typeface="Consolas" pitchFamily="49" charset="0"/>
                <a:ea typeface="仿宋" pitchFamily="49" charset="-122"/>
                <a:cs typeface="Consolas" pitchFamily="49" charset="0"/>
              </a:rPr>
              <a:t>head</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int length;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链串长度</a:t>
            </a:r>
          </a:p>
          <a:p>
            <a:pPr algn="l">
              <a:lnSpc>
                <a:spcPts val="2500"/>
              </a:lnSpc>
              <a:spcBef>
                <a:spcPts val="0"/>
              </a:spcBef>
            </a:pPr>
            <a:r>
              <a:rPr lang="en-US" altLang="zh-CN" sz="1800" dirty="0">
                <a:solidFill>
                  <a:srgbClr val="FF00FF"/>
                </a:solidFill>
                <a:latin typeface="Consolas" pitchFamily="49" charset="0"/>
                <a:ea typeface="仿宋" pitchFamily="49" charset="-122"/>
                <a:cs typeface="Consolas" pitchFamily="49" charset="0"/>
              </a:rPr>
              <a:t>  //</a:t>
            </a:r>
            <a:r>
              <a:rPr lang="zh-CN" altLang="zh-CN" sz="1800" dirty="0">
                <a:solidFill>
                  <a:srgbClr val="FF00FF"/>
                </a:solidFill>
                <a:latin typeface="Consolas" pitchFamily="49" charset="0"/>
                <a:ea typeface="仿宋" pitchFamily="49" charset="-122"/>
                <a:cs typeface="Consolas" pitchFamily="49" charset="0"/>
              </a:rPr>
              <a:t>串的基本运算算法</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11</a:t>
            </a:fld>
            <a:r>
              <a:rPr lang="en-US" altLang="zh-CN"/>
              <a:t>/76</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TextBox 29"/>
          <p:cNvSpPr txBox="1"/>
          <p:nvPr/>
        </p:nvSpPr>
        <p:spPr>
          <a:xfrm>
            <a:off x="300022" y="692696"/>
            <a:ext cx="8215370" cy="400110"/>
          </a:xfrm>
          <a:prstGeom prst="rect">
            <a:avLst/>
          </a:prstGeom>
          <a:noFill/>
        </p:spPr>
        <p:txBody>
          <a:bodyPr wrap="square" rtlCol="0">
            <a:spAutoFit/>
          </a:bodyPr>
          <a:lstStyle/>
          <a:p>
            <a:pPr algn="l">
              <a:lnSpc>
                <a:spcPct val="100000"/>
              </a:lnSpc>
              <a:spcBef>
                <a:spcPts val="0"/>
              </a:spcBef>
            </a:pPr>
            <a:r>
              <a:rPr lang="zh-CN" altLang="zh-CN" sz="2000" dirty="0">
                <a:solidFill>
                  <a:srgbClr val="FF0000"/>
                </a:solidFill>
                <a:latin typeface="Consolas" pitchFamily="49" charset="0"/>
                <a:ea typeface="仿宋" pitchFamily="49" charset="-122"/>
                <a:cs typeface="Consolas" pitchFamily="49" charset="0"/>
              </a:rPr>
              <a:t>链串</a:t>
            </a:r>
            <a:r>
              <a:rPr lang="zh-CN" altLang="zh-CN" sz="2000" dirty="0">
                <a:solidFill>
                  <a:srgbClr val="0000FF"/>
                </a:solidFill>
                <a:latin typeface="Consolas" pitchFamily="49" charset="0"/>
                <a:ea typeface="仿宋" pitchFamily="49" charset="-122"/>
                <a:cs typeface="Consolas" pitchFamily="49" charset="0"/>
              </a:rPr>
              <a:t>上的基本运算算法设计与</a:t>
            </a:r>
            <a:r>
              <a:rPr lang="zh-CN" altLang="zh-CN" sz="2000" dirty="0">
                <a:solidFill>
                  <a:srgbClr val="FF0000"/>
                </a:solidFill>
                <a:latin typeface="Consolas" pitchFamily="49" charset="0"/>
                <a:ea typeface="仿宋" pitchFamily="49" charset="-122"/>
                <a:cs typeface="Consolas" pitchFamily="49" charset="0"/>
              </a:rPr>
              <a:t>单链表</a:t>
            </a:r>
            <a:r>
              <a:rPr lang="zh-CN" altLang="zh-CN" sz="2000" dirty="0">
                <a:solidFill>
                  <a:srgbClr val="0000FF"/>
                </a:solidFill>
                <a:latin typeface="Consolas" pitchFamily="49" charset="0"/>
                <a:ea typeface="仿宋" pitchFamily="49" charset="-122"/>
                <a:cs typeface="Consolas" pitchFamily="49" charset="0"/>
              </a:rPr>
              <a:t>类似，仅以串插入算法为例说明。</a:t>
            </a:r>
            <a:endParaRPr lang="zh-CN" altLang="en-US" sz="2000" dirty="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12</a:t>
            </a:fld>
            <a:r>
              <a:rPr lang="en-US" altLang="zh-CN"/>
              <a:t>/76</a:t>
            </a:r>
          </a:p>
        </p:txBody>
      </p:sp>
      <p:sp>
        <p:nvSpPr>
          <p:cNvPr id="5" name="TextBox 5">
            <a:extLst>
              <a:ext uri="{FF2B5EF4-FFF2-40B4-BE49-F238E27FC236}">
                <a16:creationId xmlns:a16="http://schemas.microsoft.com/office/drawing/2014/main" id="{2C33103B-AB1B-4608-AF68-738014FC1B2B}"/>
              </a:ext>
            </a:extLst>
          </p:cNvPr>
          <p:cNvSpPr txBox="1"/>
          <p:nvPr/>
        </p:nvSpPr>
        <p:spPr>
          <a:xfrm>
            <a:off x="795094" y="1327088"/>
            <a:ext cx="7500990" cy="59063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zh-CN" altLang="en-US" sz="2000" dirty="0">
                <a:solidFill>
                  <a:srgbClr val="0000FF"/>
                </a:solidFill>
                <a:latin typeface="Consolas" pitchFamily="49" charset="0"/>
                <a:ea typeface="仿宋" pitchFamily="49" charset="-122"/>
                <a:cs typeface="Consolas" pitchFamily="49" charset="0"/>
              </a:rPr>
              <a:t>见</a:t>
            </a:r>
            <a:r>
              <a:rPr lang="en-US" altLang="zh-CN" sz="2000" dirty="0">
                <a:solidFill>
                  <a:srgbClr val="0000FF"/>
                </a:solidFill>
                <a:latin typeface="Consolas" pitchFamily="49" charset="0"/>
                <a:ea typeface="仿宋" pitchFamily="49" charset="-122"/>
                <a:cs typeface="Consolas" pitchFamily="49" charset="0"/>
              </a:rPr>
              <a:t>P153</a:t>
            </a:r>
            <a:endParaRPr lang="zh-CN" altLang="zh-CN" sz="20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5984" y="500042"/>
            <a:ext cx="392909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4.3 STL</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string</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571472" y="1571612"/>
            <a:ext cx="8001056" cy="28785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STL</a:t>
            </a:r>
            <a:r>
              <a:rPr lang="zh-CN" altLang="zh-CN" sz="2000" dirty="0">
                <a:solidFill>
                  <a:srgbClr val="0000FF"/>
                </a:solidFill>
                <a:latin typeface="Consolas" pitchFamily="49" charset="0"/>
                <a:ea typeface="仿宋" pitchFamily="49" charset="-122"/>
                <a:cs typeface="Consolas" pitchFamily="49" charset="0"/>
              </a:rPr>
              <a:t>中的</a:t>
            </a:r>
            <a:r>
              <a:rPr lang="en-US" altLang="zh-CN" sz="2000" dirty="0">
                <a:solidFill>
                  <a:srgbClr val="0000FF"/>
                </a:solidFill>
                <a:latin typeface="Consolas" pitchFamily="49" charset="0"/>
                <a:ea typeface="仿宋" pitchFamily="49" charset="-122"/>
                <a:cs typeface="Consolas" pitchFamily="49" charset="0"/>
              </a:rPr>
              <a:t>string</a:t>
            </a:r>
            <a:r>
              <a:rPr lang="zh-CN" altLang="zh-CN" sz="2000" dirty="0">
                <a:solidFill>
                  <a:srgbClr val="0000FF"/>
                </a:solidFill>
                <a:latin typeface="Consolas" pitchFamily="49" charset="0"/>
                <a:ea typeface="仿宋" pitchFamily="49" charset="-122"/>
                <a:cs typeface="Consolas" pitchFamily="49" charset="0"/>
              </a:rPr>
              <a:t>是一个保存字符序列的容器，类似</a:t>
            </a:r>
            <a:r>
              <a:rPr lang="en-US" altLang="zh-CN" sz="2000" dirty="0">
                <a:solidFill>
                  <a:srgbClr val="0000FF"/>
                </a:solidFill>
                <a:latin typeface="Consolas" pitchFamily="49" charset="0"/>
                <a:ea typeface="仿宋" pitchFamily="49" charset="-122"/>
                <a:cs typeface="Consolas" pitchFamily="49" charset="0"/>
              </a:rPr>
              <a:t>vector&lt;char&gt;</a:t>
            </a:r>
            <a:r>
              <a:rPr lang="zh-CN" altLang="zh-CN"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string</a:t>
            </a:r>
            <a:r>
              <a:rPr lang="zh-CN" altLang="zh-CN" sz="2000" dirty="0">
                <a:solidFill>
                  <a:srgbClr val="0000FF"/>
                </a:solidFill>
                <a:latin typeface="Consolas" pitchFamily="49" charset="0"/>
                <a:ea typeface="仿宋" pitchFamily="49" charset="-122"/>
                <a:cs typeface="Consolas" pitchFamily="49" charset="0"/>
              </a:rPr>
              <a:t>除了提供字符串的一些常用操作以外，还包含序列容器的操作。</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string</a:t>
            </a:r>
            <a:r>
              <a:rPr lang="zh-CN" altLang="zh-CN" sz="2000" dirty="0">
                <a:solidFill>
                  <a:srgbClr val="0000FF"/>
                </a:solidFill>
                <a:latin typeface="Consolas" pitchFamily="49" charset="0"/>
                <a:ea typeface="仿宋" pitchFamily="49" charset="-122"/>
                <a:cs typeface="Consolas" pitchFamily="49" charset="0"/>
              </a:rPr>
              <a:t>的常用操作包括增加、删除、修改、查找比较、连接、输入和输出等。</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en-US" altLang="zh-CN" sz="2000" dirty="0">
                <a:solidFill>
                  <a:srgbClr val="0000FF"/>
                </a:solidFill>
                <a:latin typeface="Consolas" pitchFamily="49" charset="0"/>
                <a:ea typeface="仿宋" pitchFamily="49" charset="-122"/>
                <a:cs typeface="Consolas" pitchFamily="49" charset="0"/>
              </a:rPr>
              <a:t>string</a:t>
            </a:r>
            <a:r>
              <a:rPr lang="zh-CN" altLang="zh-CN" sz="2000" dirty="0">
                <a:solidFill>
                  <a:srgbClr val="0000FF"/>
                </a:solidFill>
                <a:latin typeface="Consolas" pitchFamily="49" charset="0"/>
                <a:ea typeface="仿宋" pitchFamily="49" charset="-122"/>
                <a:cs typeface="Consolas" pitchFamily="49" charset="0"/>
              </a:rPr>
              <a:t>重载了许多运算符，包括</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&lt;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a:t>
            </a:r>
            <a:r>
              <a:rPr lang="en-US" altLang="zh-CN" sz="2000" dirty="0">
                <a:solidFill>
                  <a:srgbClr val="0000FF"/>
                </a:solidFill>
                <a:latin typeface="Consolas" pitchFamily="49" charset="0"/>
                <a:ea typeface="仿宋" pitchFamily="49" charset="-122"/>
                <a:cs typeface="Consolas" pitchFamily="49" charset="0"/>
              </a:rPr>
              <a:t>&lt;&lt;</a:t>
            </a:r>
            <a:r>
              <a:rPr lang="zh-CN" altLang="zh-CN" sz="2000" dirty="0">
                <a:solidFill>
                  <a:srgbClr val="0000FF"/>
                </a:solidFill>
                <a:latin typeface="Consolas" pitchFamily="49" charset="0"/>
                <a:ea typeface="仿宋" pitchFamily="49" charset="-122"/>
                <a:cs typeface="Consolas" pitchFamily="49" charset="0"/>
              </a:rPr>
              <a:t>和</a:t>
            </a:r>
            <a:r>
              <a:rPr lang="en-US" altLang="zh-CN" sz="2000" dirty="0">
                <a:solidFill>
                  <a:srgbClr val="0000FF"/>
                </a:solidFill>
                <a:latin typeface="Consolas" pitchFamily="49" charset="0"/>
                <a:ea typeface="仿宋" pitchFamily="49" charset="-122"/>
                <a:cs typeface="Consolas" pitchFamily="49" charset="0"/>
              </a:rPr>
              <a:t>&gt;&gt;</a:t>
            </a:r>
            <a:r>
              <a:rPr lang="zh-CN" altLang="zh-CN" sz="2000" dirty="0">
                <a:solidFill>
                  <a:srgbClr val="0000FF"/>
                </a:solidFill>
                <a:latin typeface="Consolas" pitchFamily="49" charset="0"/>
                <a:ea typeface="仿宋" pitchFamily="49" charset="-122"/>
                <a:cs typeface="Consolas" pitchFamily="49" charset="0"/>
              </a:rPr>
              <a:t>等。</a:t>
            </a:r>
            <a:endParaRPr lang="zh-CN" altLang="en-US" sz="2000" dirty="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13</a:t>
            </a:fld>
            <a:r>
              <a:rPr lang="en-US" altLang="zh-CN"/>
              <a:t>/76</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42910" y="571480"/>
            <a:ext cx="478634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创建</a:t>
            </a:r>
            <a:r>
              <a:rPr lang="en-US" altLang="zh-CN" sz="2000">
                <a:solidFill>
                  <a:srgbClr val="0000FF"/>
                </a:solidFill>
                <a:latin typeface="Consolas" pitchFamily="49" charset="0"/>
                <a:ea typeface="仿宋" pitchFamily="49" charset="-122"/>
                <a:cs typeface="Consolas" pitchFamily="49" charset="0"/>
              </a:rPr>
              <a:t>string</a:t>
            </a:r>
            <a:r>
              <a:rPr lang="zh-CN" altLang="zh-CN" sz="2000">
                <a:solidFill>
                  <a:srgbClr val="0000FF"/>
                </a:solidFill>
                <a:latin typeface="Consolas" pitchFamily="49" charset="0"/>
                <a:ea typeface="仿宋" pitchFamily="49" charset="-122"/>
                <a:cs typeface="Consolas" pitchFamily="49" charset="0"/>
              </a:rPr>
              <a:t>容器的几种方式</a:t>
            </a:r>
            <a:endParaRPr lang="zh-CN" altLang="en-US" sz="2000">
              <a:solidFill>
                <a:srgbClr val="0000FF"/>
              </a:solidFill>
              <a:latin typeface="Consolas" pitchFamily="49" charset="0"/>
              <a:ea typeface="仿宋" pitchFamily="49" charset="-122"/>
              <a:cs typeface="Consolas" pitchFamily="49" charset="0"/>
            </a:endParaRPr>
          </a:p>
        </p:txBody>
      </p:sp>
      <p:graphicFrame>
        <p:nvGraphicFramePr>
          <p:cNvPr id="7" name="表格 6"/>
          <p:cNvGraphicFramePr>
            <a:graphicFrameLocks noGrp="1"/>
          </p:cNvGraphicFramePr>
          <p:nvPr>
            <p:extLst>
              <p:ext uri="{D42A27DB-BD31-4B8C-83A1-F6EECF244321}">
                <p14:modId xmlns:p14="http://schemas.microsoft.com/office/powerpoint/2010/main" val="3321701768"/>
              </p:ext>
            </p:extLst>
          </p:nvPr>
        </p:nvGraphicFramePr>
        <p:xfrm>
          <a:off x="214282" y="1142984"/>
          <a:ext cx="8501122" cy="4405624"/>
        </p:xfrm>
        <a:graphic>
          <a:graphicData uri="http://schemas.openxmlformats.org/drawingml/2006/table">
            <a:tbl>
              <a:tblPr>
                <a:tableStyleId>{35758FB7-9AC5-4552-8A53-C91805E547FA}</a:tableStyleId>
              </a:tblPr>
              <a:tblGrid>
                <a:gridCol w="4929222">
                  <a:extLst>
                    <a:ext uri="{9D8B030D-6E8A-4147-A177-3AD203B41FA5}">
                      <a16:colId xmlns:a16="http://schemas.microsoft.com/office/drawing/2014/main" val="20000"/>
                    </a:ext>
                  </a:extLst>
                </a:gridCol>
                <a:gridCol w="3571900">
                  <a:extLst>
                    <a:ext uri="{9D8B030D-6E8A-4147-A177-3AD203B41FA5}">
                      <a16:colId xmlns:a16="http://schemas.microsoft.com/office/drawing/2014/main" val="20001"/>
                    </a:ext>
                  </a:extLst>
                </a:gridCol>
              </a:tblGrid>
              <a:tr h="473277">
                <a:tc>
                  <a:txBody>
                    <a:bodyPr/>
                    <a:lstStyle/>
                    <a:p>
                      <a:pPr indent="0" algn="just">
                        <a:lnSpc>
                          <a:spcPts val="2800"/>
                        </a:lnSpc>
                        <a:spcAft>
                          <a:spcPts val="0"/>
                        </a:spcAft>
                      </a:pPr>
                      <a:r>
                        <a:rPr lang="zh-CN" sz="1800">
                          <a:solidFill>
                            <a:srgbClr val="FF0000"/>
                          </a:solidFill>
                          <a:latin typeface="仿宋" pitchFamily="49" charset="-122"/>
                          <a:ea typeface="仿宋" pitchFamily="49" charset="-122"/>
                        </a:rPr>
                        <a:t>创建方式</a:t>
                      </a:r>
                      <a:endParaRPr lang="zh-CN" sz="1800" b="1">
                        <a:solidFill>
                          <a:srgbClr val="FF0000"/>
                        </a:solidFill>
                        <a:latin typeface="仿宋" pitchFamily="49" charset="-122"/>
                        <a:ea typeface="仿宋" pitchFamily="49" charset="-122"/>
                        <a:cs typeface="Consolas" pitchFamily="49" charset="0"/>
                      </a:endParaRPr>
                    </a:p>
                  </a:txBody>
                  <a:tcPr marL="68580" marR="68580" marT="0" marB="0"/>
                </a:tc>
                <a:tc>
                  <a:txBody>
                    <a:bodyPr/>
                    <a:lstStyle/>
                    <a:p>
                      <a:pPr indent="0" algn="just">
                        <a:lnSpc>
                          <a:spcPts val="2800"/>
                        </a:lnSpc>
                        <a:spcAft>
                          <a:spcPts val="0"/>
                        </a:spcAft>
                      </a:pPr>
                      <a:r>
                        <a:rPr lang="zh-CN" sz="1800">
                          <a:solidFill>
                            <a:srgbClr val="FF0000"/>
                          </a:solidFill>
                          <a:latin typeface="仿宋" pitchFamily="49" charset="-122"/>
                          <a:ea typeface="仿宋" pitchFamily="49" charset="-122"/>
                        </a:rPr>
                        <a:t>说明</a:t>
                      </a:r>
                      <a:endParaRPr lang="zh-CN" sz="1800" b="1">
                        <a:solidFill>
                          <a:srgbClr val="FF0000"/>
                        </a:solidFill>
                        <a:latin typeface="仿宋" pitchFamily="49" charset="-122"/>
                        <a:ea typeface="仿宋" pitchFamily="49" charset="-122"/>
                        <a:cs typeface="Consolas" pitchFamily="49" charset="0"/>
                      </a:endParaRPr>
                    </a:p>
                  </a:txBody>
                  <a:tcPr marL="68580" marR="68580" marT="0" marB="0"/>
                </a:tc>
                <a:extLst>
                  <a:ext uri="{0D108BD9-81ED-4DB2-BD59-A6C34878D82A}">
                    <a16:rowId xmlns:a16="http://schemas.microsoft.com/office/drawing/2014/main" val="10000"/>
                  </a:ext>
                </a:extLst>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建立一个空的字符串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string(const 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473277">
                <a:tc>
                  <a:txBody>
                    <a:bodyPr/>
                    <a:lstStyle/>
                    <a:p>
                      <a:pPr indent="0" algn="just">
                        <a:lnSpc>
                          <a:spcPts val="2800"/>
                        </a:lnSpc>
                        <a:spcAft>
                          <a:spcPts val="0"/>
                        </a:spcAft>
                      </a:pPr>
                      <a:r>
                        <a:rPr lang="en-US" sz="1800" dirty="0">
                          <a:solidFill>
                            <a:srgbClr val="0000FF"/>
                          </a:solidFill>
                          <a:latin typeface="Consolas" pitchFamily="49" charset="0"/>
                          <a:ea typeface="仿宋" pitchFamily="49" charset="-122"/>
                          <a:cs typeface="Consolas" pitchFamily="49" charset="0"/>
                        </a:rPr>
                        <a:t>string(const string&amp; str,</a:t>
                      </a:r>
                    </a:p>
                    <a:p>
                      <a:pPr indent="0" algn="just">
                        <a:lnSpc>
                          <a:spcPts val="2800"/>
                        </a:lnSpc>
                        <a:spcAft>
                          <a:spcPts val="0"/>
                        </a:spcAft>
                      </a:pP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size_t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str_idx</a:t>
                      </a:r>
                      <a:r>
                        <a:rPr lang="en-US" sz="1800" dirty="0">
                          <a:solidFill>
                            <a:srgbClr val="0000FF"/>
                          </a:solidFill>
                          <a:latin typeface="Consolas" pitchFamily="49" charset="0"/>
                          <a:ea typeface="仿宋" pitchFamily="49" charset="-122"/>
                          <a:cs typeface="Consolas" pitchFamily="49" charset="0"/>
                        </a:rPr>
                        <a:t>)</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str</a:t>
                      </a:r>
                      <a:r>
                        <a:rPr lang="zh-CN" sz="1800">
                          <a:solidFill>
                            <a:srgbClr val="0000FF"/>
                          </a:solidFill>
                          <a:latin typeface="Consolas" pitchFamily="49" charset="0"/>
                          <a:ea typeface="仿宋" pitchFamily="49" charset="-122"/>
                          <a:cs typeface="Consolas" pitchFamily="49" charset="0"/>
                        </a:rPr>
                        <a:t>起始于</a:t>
                      </a:r>
                      <a:r>
                        <a:rPr lang="en-US" sz="1800">
                          <a:solidFill>
                            <a:srgbClr val="0000FF"/>
                          </a:solidFill>
                          <a:latin typeface="Consolas" pitchFamily="49" charset="0"/>
                          <a:ea typeface="仿宋" pitchFamily="49" charset="-122"/>
                          <a:cs typeface="Consolas" pitchFamily="49" charset="0"/>
                        </a:rPr>
                        <a:t>str_idx</a:t>
                      </a:r>
                      <a:r>
                        <a:rPr lang="zh-CN" sz="1800">
                          <a:solidFill>
                            <a:srgbClr val="0000FF"/>
                          </a:solidFill>
                          <a:latin typeface="Consolas" pitchFamily="49" charset="0"/>
                          <a:ea typeface="仿宋" pitchFamily="49" charset="-122"/>
                          <a:cs typeface="Consolas" pitchFamily="49" charset="0"/>
                        </a:rPr>
                        <a:t>的字符建立当前字符串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473277">
                <a:tc>
                  <a:txBody>
                    <a:bodyPr/>
                    <a:lstStyle/>
                    <a:p>
                      <a:pPr indent="0" algn="just">
                        <a:lnSpc>
                          <a:spcPts val="2800"/>
                        </a:lnSpc>
                        <a:spcAft>
                          <a:spcPts val="0"/>
                        </a:spcAft>
                      </a:pPr>
                      <a:r>
                        <a:rPr lang="en-US" sz="1800" dirty="0">
                          <a:solidFill>
                            <a:srgbClr val="0000FF"/>
                          </a:solidFill>
                          <a:latin typeface="Consolas" pitchFamily="49" charset="0"/>
                          <a:ea typeface="仿宋" pitchFamily="49" charset="-122"/>
                          <a:cs typeface="Consolas" pitchFamily="49" charset="0"/>
                        </a:rPr>
                        <a:t>string(const string&amp; </a:t>
                      </a:r>
                      <a:r>
                        <a:rPr lang="en-US" sz="1800" dirty="0" err="1">
                          <a:solidFill>
                            <a:srgbClr val="0000FF"/>
                          </a:solidFill>
                          <a:latin typeface="Consolas" pitchFamily="49" charset="0"/>
                          <a:ea typeface="仿宋" pitchFamily="49" charset="-122"/>
                          <a:cs typeface="Consolas" pitchFamily="49" charset="0"/>
                        </a:rPr>
                        <a:t>s,size_t</a:t>
                      </a:r>
                      <a:r>
                        <a:rPr lang="en-US" sz="1800" dirty="0">
                          <a:solidFill>
                            <a:srgbClr val="0000FF"/>
                          </a:solidFill>
                          <a:latin typeface="Consolas" pitchFamily="49" charset="0"/>
                          <a:ea typeface="仿宋" pitchFamily="49" charset="-122"/>
                          <a:cs typeface="Consolas" pitchFamily="49" charset="0"/>
                        </a:rPr>
                        <a:t> </a:t>
                      </a:r>
                      <a:r>
                        <a:rPr lang="en-US" sz="1800" dirty="0" err="1">
                          <a:solidFill>
                            <a:srgbClr val="0000FF"/>
                          </a:solidFill>
                          <a:latin typeface="Consolas" pitchFamily="49" charset="0"/>
                          <a:ea typeface="仿宋" pitchFamily="49" charset="-122"/>
                          <a:cs typeface="Consolas" pitchFamily="49" charset="0"/>
                        </a:rPr>
                        <a:t>i,size_t</a:t>
                      </a:r>
                      <a:r>
                        <a:rPr lang="en-US" sz="1800" dirty="0">
                          <a:solidFill>
                            <a:srgbClr val="0000FF"/>
                          </a:solidFill>
                          <a:latin typeface="Consolas" pitchFamily="49" charset="0"/>
                          <a:ea typeface="仿宋" pitchFamily="49" charset="-122"/>
                          <a:cs typeface="Consolas" pitchFamily="49" charset="0"/>
                        </a:rPr>
                        <a:t> num)</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起始于</a:t>
                      </a:r>
                      <a:r>
                        <a:rPr lang="en-US" sz="1800">
                          <a:solidFill>
                            <a:srgbClr val="0000FF"/>
                          </a:solidFill>
                          <a:latin typeface="Consolas" pitchFamily="49" charset="0"/>
                          <a:ea typeface="仿宋" pitchFamily="49" charset="-122"/>
                          <a:cs typeface="Consolas" pitchFamily="49" charset="0"/>
                        </a:rPr>
                        <a:t>i</a:t>
                      </a:r>
                      <a:r>
                        <a:rPr lang="zh-CN" sz="1800">
                          <a:solidFill>
                            <a:srgbClr val="0000FF"/>
                          </a:solidFill>
                          <a:latin typeface="Consolas" pitchFamily="49" charset="0"/>
                          <a:ea typeface="仿宋" pitchFamily="49" charset="-122"/>
                          <a:cs typeface="Consolas" pitchFamily="49" charset="0"/>
                        </a:rPr>
                        <a:t>的</a:t>
                      </a:r>
                      <a:r>
                        <a:rPr lang="en-US" sz="1800">
                          <a:solidFill>
                            <a:srgbClr val="0000FF"/>
                          </a:solidFill>
                          <a:latin typeface="Consolas" pitchFamily="49" charset="0"/>
                          <a:ea typeface="仿宋" pitchFamily="49" charset="-122"/>
                          <a:cs typeface="Consolas" pitchFamily="49" charset="0"/>
                        </a:rPr>
                        <a:t>num</a:t>
                      </a:r>
                      <a:r>
                        <a:rPr lang="zh-CN" sz="1800">
                          <a:solidFill>
                            <a:srgbClr val="0000FF"/>
                          </a:solidFill>
                          <a:latin typeface="Consolas" pitchFamily="49" charset="0"/>
                          <a:ea typeface="仿宋" pitchFamily="49" charset="-122"/>
                          <a:cs typeface="Consolas" pitchFamily="49" charset="0"/>
                        </a:rPr>
                        <a:t>个字符建立当前字符串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473277">
                <a:tc>
                  <a:txBody>
                    <a:bodyPr/>
                    <a:lstStyle/>
                    <a:p>
                      <a:pPr indent="0" algn="just">
                        <a:lnSpc>
                          <a:spcPts val="2800"/>
                        </a:lnSpc>
                        <a:spcAft>
                          <a:spcPts val="0"/>
                        </a:spcAft>
                      </a:pPr>
                      <a:r>
                        <a:rPr lang="en-US" sz="1800" dirty="0">
                          <a:solidFill>
                            <a:srgbClr val="0000FF"/>
                          </a:solidFill>
                          <a:latin typeface="Consolas" pitchFamily="49" charset="0"/>
                          <a:ea typeface="仿宋" pitchFamily="49" charset="-122"/>
                          <a:cs typeface="Consolas" pitchFamily="49" charset="0"/>
                        </a:rPr>
                        <a:t>string(const char* </a:t>
                      </a:r>
                      <a:r>
                        <a:rPr lang="en-US" sz="1800" dirty="0" err="1">
                          <a:solidFill>
                            <a:srgbClr val="0000FF"/>
                          </a:solidFill>
                          <a:latin typeface="Consolas" pitchFamily="49" charset="0"/>
                          <a:ea typeface="仿宋" pitchFamily="49" charset="-122"/>
                          <a:cs typeface="Consolas" pitchFamily="49" charset="0"/>
                        </a:rPr>
                        <a:t>cstr</a:t>
                      </a:r>
                      <a:r>
                        <a:rPr lang="en-US" sz="1800" dirty="0">
                          <a:solidFill>
                            <a:srgbClr val="0000FF"/>
                          </a:solidFill>
                          <a:latin typeface="Consolas" pitchFamily="49" charset="0"/>
                          <a:ea typeface="仿宋" pitchFamily="49" charset="-122"/>
                          <a:cs typeface="Consolas" pitchFamily="49" charset="0"/>
                        </a:rPr>
                        <a:t>)</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a:solidFill>
                            <a:srgbClr val="0000FF"/>
                          </a:solidFill>
                          <a:latin typeface="Consolas" pitchFamily="49" charset="0"/>
                          <a:ea typeface="仿宋" pitchFamily="49" charset="-122"/>
                          <a:cs typeface="Consolas" pitchFamily="49" charset="0"/>
                        </a:rPr>
                        <a:t>用</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字符串</a:t>
                      </a:r>
                      <a:r>
                        <a:rPr lang="en-US" sz="1800">
                          <a:solidFill>
                            <a:srgbClr val="0000FF"/>
                          </a:solidFill>
                          <a:latin typeface="Consolas" pitchFamily="49" charset="0"/>
                          <a:ea typeface="仿宋" pitchFamily="49" charset="-122"/>
                          <a:cs typeface="Consolas" pitchFamily="49" charset="0"/>
                        </a:rPr>
                        <a:t>cstr</a:t>
                      </a:r>
                      <a:r>
                        <a:rPr lang="zh-CN" sz="1800">
                          <a:solidFill>
                            <a:srgbClr val="0000FF"/>
                          </a:solidFill>
                          <a:latin typeface="Consolas" pitchFamily="49" charset="0"/>
                          <a:ea typeface="仿宋" pitchFamily="49" charset="-122"/>
                          <a:cs typeface="Consolas" pitchFamily="49" charset="0"/>
                        </a:rPr>
                        <a:t>建立当前字符串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5"/>
                  </a:ext>
                </a:extLst>
              </a:tr>
              <a:tr h="473277">
                <a:tc>
                  <a:txBody>
                    <a:bodyPr/>
                    <a:lstStyle/>
                    <a:p>
                      <a:pPr indent="0" algn="just">
                        <a:lnSpc>
                          <a:spcPts val="2800"/>
                        </a:lnSpc>
                        <a:spcAft>
                          <a:spcPts val="0"/>
                        </a:spcAft>
                      </a:pPr>
                      <a:r>
                        <a:rPr lang="en-US" sz="1800" dirty="0">
                          <a:solidFill>
                            <a:srgbClr val="0000FF"/>
                          </a:solidFill>
                          <a:latin typeface="Consolas" pitchFamily="49" charset="0"/>
                          <a:ea typeface="仿宋" pitchFamily="49" charset="-122"/>
                          <a:cs typeface="Consolas" pitchFamily="49" charset="0"/>
                        </a:rPr>
                        <a:t>string(const char* </a:t>
                      </a:r>
                      <a:r>
                        <a:rPr lang="en-US" sz="1800" dirty="0" err="1">
                          <a:solidFill>
                            <a:srgbClr val="0000FF"/>
                          </a:solidFill>
                          <a:latin typeface="Consolas" pitchFamily="49" charset="0"/>
                          <a:ea typeface="仿宋" pitchFamily="49" charset="-122"/>
                          <a:cs typeface="Consolas" pitchFamily="49" charset="0"/>
                        </a:rPr>
                        <a:t>chars,size_t</a:t>
                      </a:r>
                      <a:r>
                        <a:rPr lang="en-US" sz="1800" dirty="0">
                          <a:solidFill>
                            <a:srgbClr val="0000FF"/>
                          </a:solidFill>
                          <a:latin typeface="Consolas" pitchFamily="49" charset="0"/>
                          <a:ea typeface="仿宋" pitchFamily="49" charset="-122"/>
                          <a:cs typeface="Consolas" pitchFamily="49" charset="0"/>
                        </a:rPr>
                        <a:t> num)</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dirty="0">
                          <a:solidFill>
                            <a:srgbClr val="0000FF"/>
                          </a:solidFill>
                          <a:latin typeface="Consolas" pitchFamily="49" charset="0"/>
                          <a:ea typeface="仿宋" pitchFamily="49" charset="-122"/>
                          <a:cs typeface="Consolas" pitchFamily="49" charset="0"/>
                        </a:rPr>
                        <a:t>用</a:t>
                      </a:r>
                      <a:r>
                        <a:rPr lang="en-US" sz="1800" dirty="0">
                          <a:solidFill>
                            <a:srgbClr val="0000FF"/>
                          </a:solidFill>
                          <a:latin typeface="Consolas" pitchFamily="49" charset="0"/>
                          <a:ea typeface="仿宋" pitchFamily="49" charset="-122"/>
                          <a:cs typeface="Consolas" pitchFamily="49" charset="0"/>
                        </a:rPr>
                        <a:t>C-</a:t>
                      </a:r>
                      <a:r>
                        <a:rPr lang="zh-CN" sz="1800" dirty="0">
                          <a:solidFill>
                            <a:srgbClr val="0000FF"/>
                          </a:solidFill>
                          <a:latin typeface="Consolas" pitchFamily="49" charset="0"/>
                          <a:ea typeface="仿宋" pitchFamily="49" charset="-122"/>
                          <a:cs typeface="Consolas" pitchFamily="49" charset="0"/>
                        </a:rPr>
                        <a:t>字符串</a:t>
                      </a:r>
                      <a:r>
                        <a:rPr lang="en-US" sz="1800" dirty="0" err="1">
                          <a:solidFill>
                            <a:srgbClr val="0000FF"/>
                          </a:solidFill>
                          <a:latin typeface="Consolas" pitchFamily="49" charset="0"/>
                          <a:ea typeface="仿宋" pitchFamily="49" charset="-122"/>
                          <a:cs typeface="Consolas" pitchFamily="49" charset="0"/>
                        </a:rPr>
                        <a:t>cstr</a:t>
                      </a:r>
                      <a:r>
                        <a:rPr lang="zh-CN" sz="1800" dirty="0">
                          <a:solidFill>
                            <a:srgbClr val="0000FF"/>
                          </a:solidFill>
                          <a:latin typeface="Consolas" pitchFamily="49" charset="0"/>
                          <a:ea typeface="仿宋" pitchFamily="49" charset="-122"/>
                          <a:cs typeface="Consolas" pitchFamily="49" charset="0"/>
                        </a:rPr>
                        <a:t>的开头</a:t>
                      </a:r>
                      <a:r>
                        <a:rPr lang="en-US" sz="1800" dirty="0">
                          <a:solidFill>
                            <a:srgbClr val="0000FF"/>
                          </a:solidFill>
                          <a:latin typeface="Consolas" pitchFamily="49" charset="0"/>
                          <a:ea typeface="仿宋" pitchFamily="49" charset="-122"/>
                          <a:cs typeface="Consolas" pitchFamily="49" charset="0"/>
                        </a:rPr>
                        <a:t>num</a:t>
                      </a:r>
                      <a:r>
                        <a:rPr lang="zh-CN" sz="1800" dirty="0">
                          <a:solidFill>
                            <a:srgbClr val="0000FF"/>
                          </a:solidFill>
                          <a:latin typeface="Consolas" pitchFamily="49" charset="0"/>
                          <a:ea typeface="仿宋" pitchFamily="49" charset="-122"/>
                          <a:cs typeface="Consolas" pitchFamily="49" charset="0"/>
                        </a:rPr>
                        <a:t>个字符建立当前字符串</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6"/>
                  </a:ext>
                </a:extLst>
              </a:tr>
              <a:tr h="473277">
                <a:tc>
                  <a:txBody>
                    <a:bodyPr/>
                    <a:lstStyle/>
                    <a:p>
                      <a:pPr indent="0" algn="just">
                        <a:lnSpc>
                          <a:spcPts val="2800"/>
                        </a:lnSpc>
                        <a:spcAft>
                          <a:spcPts val="0"/>
                        </a:spcAft>
                      </a:pPr>
                      <a:r>
                        <a:rPr lang="en-US" sz="1800">
                          <a:solidFill>
                            <a:srgbClr val="0000FF"/>
                          </a:solidFill>
                          <a:latin typeface="Consolas" pitchFamily="49" charset="0"/>
                          <a:ea typeface="仿宋" pitchFamily="49" charset="-122"/>
                          <a:cs typeface="Consolas" pitchFamily="49" charset="0"/>
                        </a:rPr>
                        <a:t>string(size_t num,char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800"/>
                        </a:lnSpc>
                        <a:spcAft>
                          <a:spcPts val="0"/>
                        </a:spcAft>
                      </a:pPr>
                      <a:r>
                        <a:rPr lang="zh-CN" sz="1800" dirty="0">
                          <a:solidFill>
                            <a:srgbClr val="0000FF"/>
                          </a:solidFill>
                          <a:latin typeface="Consolas" pitchFamily="49" charset="0"/>
                          <a:ea typeface="仿宋" pitchFamily="49" charset="-122"/>
                          <a:cs typeface="Consolas" pitchFamily="49" charset="0"/>
                        </a:rPr>
                        <a:t>用</a:t>
                      </a:r>
                      <a:r>
                        <a:rPr lang="en-US" sz="1800" dirty="0">
                          <a:solidFill>
                            <a:srgbClr val="0000FF"/>
                          </a:solidFill>
                          <a:latin typeface="Consolas" pitchFamily="49" charset="0"/>
                          <a:ea typeface="仿宋" pitchFamily="49" charset="-122"/>
                          <a:cs typeface="Consolas" pitchFamily="49" charset="0"/>
                        </a:rPr>
                        <a:t>num</a:t>
                      </a:r>
                      <a:r>
                        <a:rPr lang="zh-CN" sz="1800" dirty="0">
                          <a:solidFill>
                            <a:srgbClr val="0000FF"/>
                          </a:solidFill>
                          <a:latin typeface="Consolas" pitchFamily="49" charset="0"/>
                          <a:ea typeface="仿宋" pitchFamily="49" charset="-122"/>
                          <a:cs typeface="Consolas" pitchFamily="49" charset="0"/>
                        </a:rPr>
                        <a:t>个字符</a:t>
                      </a:r>
                      <a:r>
                        <a:rPr lang="en-US" sz="1800" dirty="0">
                          <a:solidFill>
                            <a:srgbClr val="0000FF"/>
                          </a:solidFill>
                          <a:latin typeface="Consolas" pitchFamily="49" charset="0"/>
                          <a:ea typeface="仿宋" pitchFamily="49" charset="-122"/>
                          <a:cs typeface="Consolas" pitchFamily="49" charset="0"/>
                        </a:rPr>
                        <a:t>c</a:t>
                      </a:r>
                      <a:r>
                        <a:rPr lang="zh-CN" sz="1800" dirty="0">
                          <a:solidFill>
                            <a:srgbClr val="0000FF"/>
                          </a:solidFill>
                          <a:latin typeface="Consolas" pitchFamily="49" charset="0"/>
                          <a:ea typeface="仿宋" pitchFamily="49" charset="-122"/>
                          <a:cs typeface="Consolas" pitchFamily="49" charset="0"/>
                        </a:rPr>
                        <a:t>建立当前字符串</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7"/>
                  </a:ext>
                </a:extLst>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14</a:t>
            </a:fld>
            <a:r>
              <a:rPr lang="en-US" altLang="zh-CN"/>
              <a:t>/76</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6572296" cy="400110"/>
          </a:xfrm>
          <a:prstGeom prst="rect">
            <a:avLst/>
          </a:prstGeom>
          <a:noFill/>
        </p:spPr>
        <p:txBody>
          <a:bodyPr wrap="square" rtlCol="0">
            <a:spAutoFit/>
          </a:bodyPr>
          <a:lstStyle/>
          <a:p>
            <a:pPr algn="l">
              <a:lnSpc>
                <a:spcPct val="100000"/>
              </a:lnSpc>
              <a:spcBef>
                <a:spcPts val="0"/>
              </a:spcBef>
            </a:pPr>
            <a:r>
              <a:rPr lang="en-US" altLang="zh-CN" sz="2000">
                <a:solidFill>
                  <a:srgbClr val="0000FF"/>
                </a:solidFill>
                <a:latin typeface="Consolas" pitchFamily="49" charset="0"/>
                <a:ea typeface="仿宋" pitchFamily="49" charset="-122"/>
                <a:cs typeface="Consolas" pitchFamily="49" charset="0"/>
              </a:rPr>
              <a:t>string</a:t>
            </a:r>
            <a:r>
              <a:rPr lang="zh-CN" altLang="zh-CN" sz="2000">
                <a:solidFill>
                  <a:srgbClr val="0000FF"/>
                </a:solidFill>
                <a:latin typeface="Consolas" pitchFamily="49" charset="0"/>
                <a:ea typeface="仿宋" pitchFamily="49" charset="-122"/>
                <a:cs typeface="Consolas" pitchFamily="49" charset="0"/>
              </a:rPr>
              <a:t>容量的主要成员函数及其说明</a:t>
            </a:r>
            <a:endParaRPr lang="zh-CN" altLang="en-US" sz="200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357158" y="714356"/>
          <a:ext cx="8286808" cy="5736761"/>
        </p:xfrm>
        <a:graphic>
          <a:graphicData uri="http://schemas.openxmlformats.org/drawingml/2006/table">
            <a:tbl>
              <a:tblPr>
                <a:tableStyleId>{35758FB7-9AC5-4552-8A53-C91805E547FA}</a:tableStyleId>
              </a:tblPr>
              <a:tblGrid>
                <a:gridCol w="3164054">
                  <a:extLst>
                    <a:ext uri="{9D8B030D-6E8A-4147-A177-3AD203B41FA5}">
                      <a16:colId xmlns:a16="http://schemas.microsoft.com/office/drawing/2014/main" val="20000"/>
                    </a:ext>
                  </a:extLst>
                </a:gridCol>
                <a:gridCol w="5122754">
                  <a:extLst>
                    <a:ext uri="{9D8B030D-6E8A-4147-A177-3AD203B41FA5}">
                      <a16:colId xmlns:a16="http://schemas.microsoft.com/office/drawing/2014/main" val="20001"/>
                    </a:ext>
                  </a:extLst>
                </a:gridCol>
              </a:tblGrid>
              <a:tr h="390161">
                <a:tc>
                  <a:txBody>
                    <a:bodyPr/>
                    <a:lstStyle/>
                    <a:p>
                      <a:pPr indent="0" algn="just">
                        <a:lnSpc>
                          <a:spcPts val="2500"/>
                        </a:lnSpc>
                        <a:spcAft>
                          <a:spcPts val="0"/>
                        </a:spcAft>
                      </a:pPr>
                      <a:r>
                        <a:rPr lang="zh-CN" sz="1800">
                          <a:solidFill>
                            <a:srgbClr val="FF0000"/>
                          </a:solidFill>
                        </a:rPr>
                        <a:t>成员函数</a:t>
                      </a:r>
                      <a:endParaRPr lang="zh-CN" sz="1800" b="1">
                        <a:solidFill>
                          <a:srgbClr val="FF0000"/>
                        </a:solidFill>
                        <a:latin typeface="Consolas" pitchFamily="49" charset="0"/>
                        <a:ea typeface="仿宋" pitchFamily="49" charset="-122"/>
                        <a:cs typeface="Consolas" pitchFamily="49" charset="0"/>
                      </a:endParaRPr>
                    </a:p>
                  </a:txBody>
                  <a:tcPr marL="68580" marR="68580" marT="0" marB="0"/>
                </a:tc>
                <a:tc>
                  <a:txBody>
                    <a:bodyPr/>
                    <a:lstStyle/>
                    <a:p>
                      <a:pPr indent="0" algn="just">
                        <a:lnSpc>
                          <a:spcPts val="2500"/>
                        </a:lnSpc>
                        <a:spcAft>
                          <a:spcPts val="0"/>
                        </a:spcAft>
                      </a:pPr>
                      <a:r>
                        <a:rPr lang="zh-CN" sz="1800">
                          <a:solidFill>
                            <a:srgbClr val="FF0000"/>
                          </a:solidFill>
                        </a:rPr>
                        <a:t>说明</a:t>
                      </a:r>
                      <a:endParaRPr lang="zh-CN" sz="1800" b="1">
                        <a:solidFill>
                          <a:srgbClr val="FF0000"/>
                        </a:solidFill>
                        <a:latin typeface="Consolas" pitchFamily="49" charset="0"/>
                        <a:ea typeface="仿宋" pitchFamily="49" charset="-122"/>
                        <a:cs typeface="Consolas" pitchFamily="49" charset="0"/>
                      </a:endParaRPr>
                    </a:p>
                  </a:txBody>
                  <a:tcPr marL="68580" marR="68580" marT="0" marB="0"/>
                </a:tc>
                <a:extLst>
                  <a:ext uri="{0D108BD9-81ED-4DB2-BD59-A6C34878D82A}">
                    <a16:rowId xmlns:a16="http://schemas.microsoft.com/office/drawing/2014/main" val="10000"/>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empty()</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判断当前字符串是否为空串</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390161">
                <a:tc>
                  <a:txBody>
                    <a:bodyPr/>
                    <a:lstStyle/>
                    <a:p>
                      <a:pPr indent="0" algn="just">
                        <a:lnSpc>
                          <a:spcPts val="2500"/>
                        </a:lnSpc>
                        <a:spcAft>
                          <a:spcPts val="0"/>
                        </a:spcAft>
                      </a:pPr>
                      <a:r>
                        <a:rPr lang="en-US" sz="1800" dirty="0">
                          <a:solidFill>
                            <a:srgbClr val="0000FF"/>
                          </a:solidFill>
                          <a:latin typeface="Consolas" pitchFamily="49" charset="0"/>
                          <a:ea typeface="仿宋" pitchFamily="49" charset="-122"/>
                          <a:cs typeface="Consolas" pitchFamily="49" charset="0"/>
                        </a:rPr>
                        <a:t>length()</a:t>
                      </a:r>
                      <a:r>
                        <a:rPr lang="zh-CN" sz="1800" dirty="0">
                          <a:solidFill>
                            <a:srgbClr val="0000FF"/>
                          </a:solidFill>
                          <a:latin typeface="Consolas" pitchFamily="49" charset="0"/>
                          <a:ea typeface="仿宋" pitchFamily="49" charset="-122"/>
                          <a:cs typeface="Consolas" pitchFamily="49" charset="0"/>
                        </a:rPr>
                        <a:t>、</a:t>
                      </a:r>
                      <a:r>
                        <a:rPr lang="en-US" sz="1800" dirty="0">
                          <a:solidFill>
                            <a:srgbClr val="0000FF"/>
                          </a:solidFill>
                          <a:latin typeface="Consolas" pitchFamily="49" charset="0"/>
                          <a:ea typeface="仿宋" pitchFamily="49" charset="-122"/>
                          <a:cs typeface="Consolas" pitchFamily="49" charset="0"/>
                        </a:rPr>
                        <a:t>size()</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返回当前字符串的实际字符个数（返回结果为</a:t>
                      </a:r>
                      <a:r>
                        <a:rPr lang="en-US" sz="1800">
                          <a:solidFill>
                            <a:srgbClr val="0000FF"/>
                          </a:solidFill>
                          <a:latin typeface="Consolas" pitchFamily="49" charset="0"/>
                          <a:ea typeface="仿宋" pitchFamily="49" charset="-122"/>
                          <a:cs typeface="Consolas" pitchFamily="49" charset="0"/>
                        </a:rPr>
                        <a:t>size_t</a:t>
                      </a:r>
                      <a:r>
                        <a:rPr lang="zh-CN" sz="1800">
                          <a:solidFill>
                            <a:srgbClr val="0000FF"/>
                          </a:solidFill>
                          <a:latin typeface="Consolas" pitchFamily="49" charset="0"/>
                          <a:ea typeface="仿宋" pitchFamily="49" charset="-122"/>
                          <a:cs typeface="Consolas" pitchFamily="49" charset="0"/>
                        </a:rPr>
                        <a:t>类型）</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返回当前字符串位于序号</a:t>
                      </a:r>
                      <a:r>
                        <a:rPr lang="en-US" sz="1800" dirty="0">
                          <a:solidFill>
                            <a:srgbClr val="0000FF"/>
                          </a:solidFill>
                          <a:latin typeface="Consolas" pitchFamily="49" charset="0"/>
                          <a:ea typeface="仿宋" pitchFamily="49" charset="-122"/>
                          <a:cs typeface="Consolas" pitchFamily="49" charset="0"/>
                        </a:rPr>
                        <a:t>p</a:t>
                      </a:r>
                      <a:r>
                        <a:rPr lang="zh-CN" sz="1800" dirty="0">
                          <a:solidFill>
                            <a:srgbClr val="0000FF"/>
                          </a:solidFill>
                          <a:latin typeface="Consolas" pitchFamily="49" charset="0"/>
                          <a:ea typeface="仿宋" pitchFamily="49" charset="-122"/>
                          <a:cs typeface="Consolas" pitchFamily="49" charset="0"/>
                        </a:rPr>
                        <a:t>的字符，序号</a:t>
                      </a:r>
                      <a:r>
                        <a:rPr lang="en-US" sz="1800" dirty="0" err="1">
                          <a:solidFill>
                            <a:srgbClr val="0000FF"/>
                          </a:solidFill>
                          <a:latin typeface="Consolas" pitchFamily="49" charset="0"/>
                          <a:ea typeface="仿宋" pitchFamily="49" charset="-122"/>
                          <a:cs typeface="Consolas" pitchFamily="49" charset="0"/>
                        </a:rPr>
                        <a:t>i</a:t>
                      </a:r>
                      <a:r>
                        <a:rPr lang="zh-CN" sz="1800" dirty="0">
                          <a:solidFill>
                            <a:srgbClr val="0000FF"/>
                          </a:solidFill>
                          <a:latin typeface="Consolas" pitchFamily="49" charset="0"/>
                          <a:ea typeface="仿宋" pitchFamily="49" charset="-122"/>
                          <a:cs typeface="Consolas" pitchFamily="49" charset="0"/>
                        </a:rPr>
                        <a:t>从</a:t>
                      </a:r>
                      <a:r>
                        <a:rPr lang="en-US" sz="1800" dirty="0">
                          <a:solidFill>
                            <a:srgbClr val="0000FF"/>
                          </a:solidFill>
                          <a:latin typeface="Consolas" pitchFamily="49" charset="0"/>
                          <a:ea typeface="仿宋" pitchFamily="49" charset="-122"/>
                          <a:cs typeface="Consolas" pitchFamily="49" charset="0"/>
                        </a:rPr>
                        <a:t>0</a:t>
                      </a:r>
                      <a:r>
                        <a:rPr lang="zh-CN" sz="1800" dirty="0">
                          <a:solidFill>
                            <a:srgbClr val="0000FF"/>
                          </a:solidFill>
                          <a:latin typeface="Consolas" pitchFamily="49" charset="0"/>
                          <a:ea typeface="仿宋" pitchFamily="49" charset="-122"/>
                          <a:cs typeface="Consolas" pitchFamily="49" charset="0"/>
                        </a:rPr>
                        <a:t>开始。</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front()</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返回当前字符串的首字符</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4"/>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back()</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返回当前字符串的尾字符</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5"/>
                  </a:ext>
                </a:extLst>
              </a:tr>
              <a:tr h="780323">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compare(const 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返回当前字符串与字符串</a:t>
                      </a:r>
                      <a:r>
                        <a:rPr lang="en-US" sz="1800" dirty="0">
                          <a:solidFill>
                            <a:srgbClr val="0000FF"/>
                          </a:solidFill>
                          <a:latin typeface="Consolas" pitchFamily="49" charset="0"/>
                          <a:ea typeface="仿宋" pitchFamily="49" charset="-122"/>
                          <a:cs typeface="Consolas" pitchFamily="49" charset="0"/>
                        </a:rPr>
                        <a:t>s</a:t>
                      </a:r>
                      <a:r>
                        <a:rPr lang="zh-CN" sz="1800" dirty="0">
                          <a:solidFill>
                            <a:srgbClr val="0000FF"/>
                          </a:solidFill>
                          <a:latin typeface="Consolas" pitchFamily="49" charset="0"/>
                          <a:ea typeface="仿宋" pitchFamily="49" charset="-122"/>
                          <a:cs typeface="Consolas" pitchFamily="49" charset="0"/>
                        </a:rPr>
                        <a:t>的比较结果，若两者相等返回</a:t>
                      </a:r>
                      <a:r>
                        <a:rPr lang="en-US" sz="1800" dirty="0">
                          <a:solidFill>
                            <a:srgbClr val="0000FF"/>
                          </a:solidFill>
                          <a:latin typeface="Consolas" pitchFamily="49" charset="0"/>
                          <a:ea typeface="仿宋" pitchFamily="49" charset="-122"/>
                          <a:cs typeface="Consolas" pitchFamily="49" charset="0"/>
                        </a:rPr>
                        <a:t>0</a:t>
                      </a:r>
                      <a:r>
                        <a:rPr lang="zh-CN" sz="1800" dirty="0">
                          <a:solidFill>
                            <a:srgbClr val="0000FF"/>
                          </a:solidFill>
                          <a:latin typeface="Consolas" pitchFamily="49" charset="0"/>
                          <a:ea typeface="仿宋" pitchFamily="49" charset="-122"/>
                          <a:cs typeface="Consolas" pitchFamily="49" charset="0"/>
                        </a:rPr>
                        <a:t>，若前者小于后者返回</a:t>
                      </a:r>
                      <a:r>
                        <a:rPr lang="en-US" sz="1800" dirty="0">
                          <a:solidFill>
                            <a:srgbClr val="0000FF"/>
                          </a:solidFill>
                          <a:latin typeface="Consolas" pitchFamily="49" charset="0"/>
                          <a:ea typeface="仿宋" pitchFamily="49" charset="-122"/>
                          <a:cs typeface="Consolas" pitchFamily="49" charset="0"/>
                        </a:rPr>
                        <a:t>-1</a:t>
                      </a:r>
                      <a:r>
                        <a:rPr lang="zh-CN" sz="1800" dirty="0">
                          <a:solidFill>
                            <a:srgbClr val="0000FF"/>
                          </a:solidFill>
                          <a:latin typeface="Consolas" pitchFamily="49" charset="0"/>
                          <a:ea typeface="仿宋" pitchFamily="49" charset="-122"/>
                          <a:cs typeface="Consolas" pitchFamily="49" charset="0"/>
                        </a:rPr>
                        <a:t>，否则返回</a:t>
                      </a:r>
                      <a:r>
                        <a:rPr lang="en-US" sz="1800" dirty="0">
                          <a:solidFill>
                            <a:srgbClr val="0000FF"/>
                          </a:solidFill>
                          <a:latin typeface="Consolas" pitchFamily="49" charset="0"/>
                          <a:ea typeface="仿宋" pitchFamily="49" charset="-122"/>
                          <a:cs typeface="Consolas" pitchFamily="49" charset="0"/>
                        </a:rPr>
                        <a:t>1</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6"/>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append(s)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在当前字符串的末尾添加一个字符串</a:t>
                      </a:r>
                      <a:r>
                        <a:rPr lang="en-US" sz="1800" dirty="0">
                          <a:solidFill>
                            <a:srgbClr val="0000FF"/>
                          </a:solidFill>
                          <a:latin typeface="Consolas" pitchFamily="49" charset="0"/>
                          <a:ea typeface="仿宋" pitchFamily="49" charset="-122"/>
                          <a:cs typeface="Consolas" pitchFamily="49" charset="0"/>
                        </a:rPr>
                        <a:t>s</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7"/>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push_back(char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在当前字符串的末尾添加一个字符</a:t>
                      </a:r>
                      <a:r>
                        <a:rPr lang="en-US" sz="1800" dirty="0">
                          <a:solidFill>
                            <a:srgbClr val="0000FF"/>
                          </a:solidFill>
                          <a:latin typeface="Consolas" pitchFamily="49" charset="0"/>
                          <a:ea typeface="仿宋" pitchFamily="49" charset="-122"/>
                          <a:cs typeface="Consolas" pitchFamily="49" charset="0"/>
                        </a:rPr>
                        <a:t>c</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8"/>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pop_back()</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在当前字符串中删除末尾字符</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9"/>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insert(size_t p,</a:t>
                      </a:r>
                    </a:p>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      const string&amp; s)</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在当前字符串的序号</a:t>
                      </a:r>
                      <a:r>
                        <a:rPr lang="en-US" sz="1800" dirty="0">
                          <a:solidFill>
                            <a:srgbClr val="0000FF"/>
                          </a:solidFill>
                          <a:latin typeface="Consolas" pitchFamily="49" charset="0"/>
                          <a:ea typeface="仿宋" pitchFamily="49" charset="-122"/>
                          <a:cs typeface="Consolas" pitchFamily="49" charset="0"/>
                        </a:rPr>
                        <a:t>p</a:t>
                      </a:r>
                      <a:r>
                        <a:rPr lang="zh-CN" sz="1800" dirty="0">
                          <a:solidFill>
                            <a:srgbClr val="0000FF"/>
                          </a:solidFill>
                          <a:latin typeface="Consolas" pitchFamily="49" charset="0"/>
                          <a:ea typeface="仿宋" pitchFamily="49" charset="-122"/>
                          <a:cs typeface="Consolas" pitchFamily="49" charset="0"/>
                        </a:rPr>
                        <a:t>处插入一个字符串</a:t>
                      </a:r>
                      <a:r>
                        <a:rPr lang="en-US" sz="1800" dirty="0">
                          <a:solidFill>
                            <a:srgbClr val="0000FF"/>
                          </a:solidFill>
                          <a:latin typeface="Consolas" pitchFamily="49" charset="0"/>
                          <a:ea typeface="仿宋" pitchFamily="49" charset="-122"/>
                          <a:cs typeface="Consolas" pitchFamily="49" charset="0"/>
                        </a:rPr>
                        <a:t>s</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10"/>
                  </a:ext>
                </a:extLst>
              </a:tr>
              <a:tr h="390161">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insert(IT p,char c)</a:t>
                      </a:r>
                      <a:endParaRPr lang="zh-CN" sz="1800" b="1">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在当前字符串中迭代器</a:t>
                      </a:r>
                      <a:r>
                        <a:rPr lang="en-US" sz="1800" dirty="0">
                          <a:solidFill>
                            <a:srgbClr val="0000FF"/>
                          </a:solidFill>
                          <a:latin typeface="Consolas" pitchFamily="49" charset="0"/>
                          <a:ea typeface="仿宋" pitchFamily="49" charset="-122"/>
                          <a:cs typeface="Consolas" pitchFamily="49" charset="0"/>
                        </a:rPr>
                        <a:t>p</a:t>
                      </a:r>
                      <a:r>
                        <a:rPr lang="zh-CN" sz="1800" dirty="0">
                          <a:solidFill>
                            <a:srgbClr val="0000FF"/>
                          </a:solidFill>
                          <a:latin typeface="Consolas" pitchFamily="49" charset="0"/>
                          <a:ea typeface="仿宋" pitchFamily="49" charset="-122"/>
                          <a:cs typeface="Consolas" pitchFamily="49" charset="0"/>
                        </a:rPr>
                        <a:t>指向的位置上插入一个字符</a:t>
                      </a:r>
                      <a:r>
                        <a:rPr lang="en-US" sz="1800" dirty="0">
                          <a:solidFill>
                            <a:srgbClr val="0000FF"/>
                          </a:solidFill>
                          <a:latin typeface="Consolas" pitchFamily="49" charset="0"/>
                          <a:ea typeface="仿宋" pitchFamily="49" charset="-122"/>
                          <a:cs typeface="Consolas" pitchFamily="49" charset="0"/>
                        </a:rPr>
                        <a:t>c</a:t>
                      </a:r>
                      <a:endParaRPr lang="zh-CN" sz="1800" b="1" dirty="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11"/>
                  </a:ext>
                </a:extLst>
              </a:tr>
            </a:tbl>
          </a:graphicData>
        </a:graphic>
      </p:graphicFrame>
      <p:sp>
        <p:nvSpPr>
          <p:cNvPr id="8" name="灯片编号占位符 7"/>
          <p:cNvSpPr>
            <a:spLocks noGrp="1"/>
          </p:cNvSpPr>
          <p:nvPr>
            <p:ph type="sldNum" sz="quarter" idx="12"/>
          </p:nvPr>
        </p:nvSpPr>
        <p:spPr/>
        <p:txBody>
          <a:bodyPr/>
          <a:lstStyle/>
          <a:p>
            <a:fld id="{67864EE2-EAB3-4814-A7EB-820BD7610F1E}" type="slidenum">
              <a:rPr lang="en-US" altLang="zh-CN" smtClean="0"/>
              <a:pPr/>
              <a:t>15</a:t>
            </a:fld>
            <a:r>
              <a:rPr lang="en-US" altLang="zh-CN"/>
              <a:t>/76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214282" y="596096"/>
          <a:ext cx="8715436" cy="5500050"/>
        </p:xfrm>
        <a:graphic>
          <a:graphicData uri="http://schemas.openxmlformats.org/drawingml/2006/table">
            <a:tbl>
              <a:tblPr>
                <a:tableStyleId>{35758FB7-9AC5-4552-8A53-C91805E547FA}</a:tableStyleId>
              </a:tblPr>
              <a:tblGrid>
                <a:gridCol w="3643338">
                  <a:extLst>
                    <a:ext uri="{9D8B030D-6E8A-4147-A177-3AD203B41FA5}">
                      <a16:colId xmlns:a16="http://schemas.microsoft.com/office/drawing/2014/main" val="20000"/>
                    </a:ext>
                  </a:extLst>
                </a:gridCol>
                <a:gridCol w="5072098">
                  <a:extLst>
                    <a:ext uri="{9D8B030D-6E8A-4147-A177-3AD203B41FA5}">
                      <a16:colId xmlns:a16="http://schemas.microsoft.com/office/drawing/2014/main" val="20001"/>
                    </a:ext>
                  </a:extLst>
                </a:gridCol>
              </a:tblGrid>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find(string&amp; s,size_t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的第一个位置，找到后返回其位置，没有找到返回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0"/>
                  </a:ext>
                </a:extLst>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find(char c,size_t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的第一个位置，找到后返回其位置，没有找到返回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1"/>
                  </a:ext>
                </a:extLst>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rfind(string&amp; s,size_t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的最后一个位置，找到后返回其位置，没有找到返回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2"/>
                  </a:ext>
                </a:extLst>
              </a:tr>
              <a:tr h="845350">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rfind(char c,size_t p=0)</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在当前字符串中</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位置开始查找字符</a:t>
                      </a:r>
                      <a:r>
                        <a:rPr lang="en-US" sz="1800">
                          <a:solidFill>
                            <a:srgbClr val="0000FF"/>
                          </a:solidFill>
                          <a:latin typeface="Consolas" pitchFamily="49" charset="0"/>
                          <a:ea typeface="仿宋" pitchFamily="49" charset="-122"/>
                          <a:cs typeface="Consolas" pitchFamily="49" charset="0"/>
                        </a:rPr>
                        <a:t>c</a:t>
                      </a:r>
                      <a:r>
                        <a:rPr lang="zh-CN" sz="1800">
                          <a:solidFill>
                            <a:srgbClr val="0000FF"/>
                          </a:solidFill>
                          <a:latin typeface="Consolas" pitchFamily="49" charset="0"/>
                          <a:ea typeface="仿宋" pitchFamily="49" charset="-122"/>
                          <a:cs typeface="Consolas" pitchFamily="49" charset="0"/>
                        </a:rPr>
                        <a:t>的最后一个位置，找到后返回其位置，没有找到返回</a:t>
                      </a:r>
                      <a:r>
                        <a:rPr lang="en-US" sz="1800">
                          <a:solidFill>
                            <a:srgbClr val="0000FF"/>
                          </a:solidFill>
                          <a:latin typeface="Consolas" pitchFamily="49" charset="0"/>
                          <a:ea typeface="仿宋" pitchFamily="49" charset="-122"/>
                          <a:cs typeface="Consolas" pitchFamily="49" charset="0"/>
                        </a:rPr>
                        <a:t>-1</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extLst>
                  <a:ext uri="{0D108BD9-81ED-4DB2-BD59-A6C34878D82A}">
                    <a16:rowId xmlns:a16="http://schemas.microsoft.com/office/drawing/2014/main" val="10003"/>
                  </a:ext>
                </a:extLst>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replace(size_t p,</a:t>
                      </a:r>
                    </a:p>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size_t len,const string&amp; s)</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将当前字符串中起始于</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的</a:t>
                      </a:r>
                      <a:r>
                        <a:rPr lang="en-US" sz="1800">
                          <a:solidFill>
                            <a:srgbClr val="0000FF"/>
                          </a:solidFill>
                          <a:latin typeface="Consolas" pitchFamily="49" charset="0"/>
                          <a:ea typeface="仿宋" pitchFamily="49" charset="-122"/>
                          <a:cs typeface="Consolas" pitchFamily="49" charset="0"/>
                        </a:rPr>
                        <a:t>len</a:t>
                      </a:r>
                      <a:r>
                        <a:rPr lang="zh-CN" sz="1800">
                          <a:solidFill>
                            <a:srgbClr val="0000FF"/>
                          </a:solidFill>
                          <a:latin typeface="Consolas" pitchFamily="49" charset="0"/>
                          <a:ea typeface="仿宋" pitchFamily="49" charset="-122"/>
                          <a:cs typeface="Consolas" pitchFamily="49" charset="0"/>
                        </a:rPr>
                        <a:t>个字符用一个字符串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替换</a:t>
                      </a:r>
                    </a:p>
                  </a:txBody>
                  <a:tcPr marL="68580" marR="68580" marT="0" marB="0">
                    <a:solidFill>
                      <a:schemeClr val="bg1">
                        <a:lumMod val="95000"/>
                      </a:schemeClr>
                    </a:solidFill>
                  </a:tcPr>
                </a:tc>
                <a:extLst>
                  <a:ext uri="{0D108BD9-81ED-4DB2-BD59-A6C34878D82A}">
                    <a16:rowId xmlns:a16="http://schemas.microsoft.com/office/drawing/2014/main" val="10004"/>
                  </a:ext>
                </a:extLst>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replace(IT beg,</a:t>
                      </a:r>
                    </a:p>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   IT end,const string&amp; s)</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a:solidFill>
                            <a:srgbClr val="0000FF"/>
                          </a:solidFill>
                          <a:latin typeface="Consolas" pitchFamily="49" charset="0"/>
                          <a:ea typeface="仿宋" pitchFamily="49" charset="-122"/>
                          <a:cs typeface="Consolas" pitchFamily="49" charset="0"/>
                        </a:rPr>
                        <a:t>将当前字符串中</a:t>
                      </a:r>
                      <a:r>
                        <a:rPr lang="en-US" sz="1800">
                          <a:solidFill>
                            <a:srgbClr val="0000FF"/>
                          </a:solidFill>
                          <a:latin typeface="Consolas" pitchFamily="49" charset="0"/>
                          <a:ea typeface="仿宋" pitchFamily="49" charset="-122"/>
                          <a:cs typeface="Consolas" pitchFamily="49" charset="0"/>
                        </a:rPr>
                        <a:t>[beg,end)</a:t>
                      </a:r>
                      <a:r>
                        <a:rPr lang="zh-CN" sz="1800">
                          <a:solidFill>
                            <a:srgbClr val="0000FF"/>
                          </a:solidFill>
                          <a:latin typeface="Consolas" pitchFamily="49" charset="0"/>
                          <a:ea typeface="仿宋" pitchFamily="49" charset="-122"/>
                          <a:cs typeface="Consolas" pitchFamily="49" charset="0"/>
                        </a:rPr>
                        <a:t>迭代器区间（不含</a:t>
                      </a:r>
                      <a:r>
                        <a:rPr lang="en-US" sz="1800">
                          <a:solidFill>
                            <a:srgbClr val="0000FF"/>
                          </a:solidFill>
                          <a:latin typeface="Consolas" pitchFamily="49" charset="0"/>
                          <a:ea typeface="仿宋" pitchFamily="49" charset="-122"/>
                          <a:cs typeface="Consolas" pitchFamily="49" charset="0"/>
                        </a:rPr>
                        <a:t>end</a:t>
                      </a:r>
                      <a:r>
                        <a:rPr lang="zh-CN" sz="1800">
                          <a:solidFill>
                            <a:srgbClr val="0000FF"/>
                          </a:solidFill>
                          <a:latin typeface="Consolas" pitchFamily="49" charset="0"/>
                          <a:ea typeface="仿宋" pitchFamily="49" charset="-122"/>
                          <a:cs typeface="Consolas" pitchFamily="49" charset="0"/>
                        </a:rPr>
                        <a:t>）的所有字符用字符串</a:t>
                      </a:r>
                      <a:r>
                        <a:rPr lang="en-US" sz="1800">
                          <a:solidFill>
                            <a:srgbClr val="0000FF"/>
                          </a:solidFill>
                          <a:latin typeface="Consolas" pitchFamily="49" charset="0"/>
                          <a:ea typeface="仿宋" pitchFamily="49" charset="-122"/>
                          <a:cs typeface="Consolas" pitchFamily="49" charset="0"/>
                        </a:rPr>
                        <a:t>s</a:t>
                      </a:r>
                      <a:r>
                        <a:rPr lang="zh-CN" sz="1800">
                          <a:solidFill>
                            <a:srgbClr val="0000FF"/>
                          </a:solidFill>
                          <a:latin typeface="Consolas" pitchFamily="49" charset="0"/>
                          <a:ea typeface="仿宋" pitchFamily="49" charset="-122"/>
                          <a:cs typeface="Consolas" pitchFamily="49" charset="0"/>
                        </a:rPr>
                        <a:t>替换</a:t>
                      </a:r>
                    </a:p>
                  </a:txBody>
                  <a:tcPr marL="68580" marR="68580" marT="0" marB="0">
                    <a:solidFill>
                      <a:schemeClr val="bg1">
                        <a:lumMod val="95000"/>
                      </a:schemeClr>
                    </a:solidFill>
                  </a:tcPr>
                </a:tc>
                <a:extLst>
                  <a:ext uri="{0D108BD9-81ED-4DB2-BD59-A6C34878D82A}">
                    <a16:rowId xmlns:a16="http://schemas.microsoft.com/office/drawing/2014/main" val="10005"/>
                  </a:ext>
                </a:extLst>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substr(size_t p)</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dirty="0">
                          <a:solidFill>
                            <a:srgbClr val="0000FF"/>
                          </a:solidFill>
                          <a:latin typeface="Consolas" pitchFamily="49" charset="0"/>
                          <a:ea typeface="仿宋" pitchFamily="49" charset="-122"/>
                          <a:cs typeface="Consolas" pitchFamily="49" charset="0"/>
                        </a:rPr>
                        <a:t>返回当前字符串起始于</a:t>
                      </a:r>
                      <a:r>
                        <a:rPr lang="en-US" sz="1800" dirty="0">
                          <a:solidFill>
                            <a:srgbClr val="0000FF"/>
                          </a:solidFill>
                          <a:latin typeface="Consolas" pitchFamily="49" charset="0"/>
                          <a:ea typeface="仿宋" pitchFamily="49" charset="-122"/>
                          <a:cs typeface="Consolas" pitchFamily="49" charset="0"/>
                        </a:rPr>
                        <a:t>p</a:t>
                      </a:r>
                      <a:r>
                        <a:rPr lang="zh-CN" sz="1800" dirty="0">
                          <a:solidFill>
                            <a:srgbClr val="0000FF"/>
                          </a:solidFill>
                          <a:latin typeface="Consolas" pitchFamily="49" charset="0"/>
                          <a:ea typeface="仿宋" pitchFamily="49" charset="-122"/>
                          <a:cs typeface="Consolas" pitchFamily="49" charset="0"/>
                        </a:rPr>
                        <a:t>的子串</a:t>
                      </a:r>
                    </a:p>
                  </a:txBody>
                  <a:tcPr marL="68580" marR="68580" marT="0" marB="0">
                    <a:solidFill>
                      <a:schemeClr val="bg1">
                        <a:lumMod val="95000"/>
                      </a:schemeClr>
                    </a:solidFill>
                  </a:tcPr>
                </a:tc>
                <a:extLst>
                  <a:ext uri="{0D108BD9-81ED-4DB2-BD59-A6C34878D82A}">
                    <a16:rowId xmlns:a16="http://schemas.microsoft.com/office/drawing/2014/main" val="10006"/>
                  </a:ext>
                </a:extLst>
              </a:tr>
              <a:tr h="422674">
                <a:tc>
                  <a:txBody>
                    <a:bodyPr/>
                    <a:lstStyle/>
                    <a:p>
                      <a:pPr indent="0" algn="just">
                        <a:lnSpc>
                          <a:spcPts val="2600"/>
                        </a:lnSpc>
                        <a:spcAft>
                          <a:spcPts val="0"/>
                        </a:spcAft>
                      </a:pPr>
                      <a:r>
                        <a:rPr lang="en-US" sz="1800">
                          <a:solidFill>
                            <a:srgbClr val="0000FF"/>
                          </a:solidFill>
                          <a:latin typeface="Consolas" pitchFamily="49" charset="0"/>
                          <a:ea typeface="仿宋" pitchFamily="49" charset="-122"/>
                          <a:cs typeface="Consolas" pitchFamily="49" charset="0"/>
                        </a:rPr>
                        <a:t>substr(size_t p,size_t len)</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600"/>
                        </a:lnSpc>
                        <a:spcAft>
                          <a:spcPts val="0"/>
                        </a:spcAft>
                      </a:pPr>
                      <a:r>
                        <a:rPr lang="zh-CN" sz="1800" dirty="0">
                          <a:solidFill>
                            <a:srgbClr val="0000FF"/>
                          </a:solidFill>
                          <a:latin typeface="Consolas" pitchFamily="49" charset="0"/>
                          <a:ea typeface="仿宋" pitchFamily="49" charset="-122"/>
                          <a:cs typeface="Consolas" pitchFamily="49" charset="0"/>
                        </a:rPr>
                        <a:t>返回当前字符串起始于</a:t>
                      </a:r>
                      <a:r>
                        <a:rPr lang="en-US" sz="1800" dirty="0">
                          <a:solidFill>
                            <a:srgbClr val="0000FF"/>
                          </a:solidFill>
                          <a:latin typeface="Consolas" pitchFamily="49" charset="0"/>
                          <a:ea typeface="仿宋" pitchFamily="49" charset="-122"/>
                          <a:cs typeface="Consolas" pitchFamily="49" charset="0"/>
                        </a:rPr>
                        <a:t>p</a:t>
                      </a:r>
                      <a:r>
                        <a:rPr lang="zh-CN" sz="1800" dirty="0">
                          <a:solidFill>
                            <a:srgbClr val="0000FF"/>
                          </a:solidFill>
                          <a:latin typeface="Consolas" pitchFamily="49" charset="0"/>
                          <a:ea typeface="仿宋" pitchFamily="49" charset="-122"/>
                          <a:cs typeface="Consolas" pitchFamily="49" charset="0"/>
                        </a:rPr>
                        <a:t>的长度为</a:t>
                      </a:r>
                      <a:r>
                        <a:rPr lang="en-US" sz="1800" dirty="0" err="1">
                          <a:solidFill>
                            <a:srgbClr val="0000FF"/>
                          </a:solidFill>
                          <a:latin typeface="Consolas" pitchFamily="49" charset="0"/>
                          <a:ea typeface="仿宋" pitchFamily="49" charset="-122"/>
                          <a:cs typeface="Consolas" pitchFamily="49" charset="0"/>
                        </a:rPr>
                        <a:t>len</a:t>
                      </a:r>
                      <a:r>
                        <a:rPr lang="zh-CN" sz="1800" dirty="0">
                          <a:solidFill>
                            <a:srgbClr val="0000FF"/>
                          </a:solidFill>
                          <a:latin typeface="Consolas" pitchFamily="49" charset="0"/>
                          <a:ea typeface="仿宋" pitchFamily="49" charset="-122"/>
                          <a:cs typeface="Consolas" pitchFamily="49" charset="0"/>
                        </a:rPr>
                        <a:t>的子串</a:t>
                      </a:r>
                    </a:p>
                  </a:txBody>
                  <a:tcPr marL="68580" marR="68580" marT="0" marB="0">
                    <a:solidFill>
                      <a:schemeClr val="bg1">
                        <a:lumMod val="95000"/>
                      </a:schemeClr>
                    </a:solidFill>
                  </a:tcPr>
                </a:tc>
                <a:extLst>
                  <a:ext uri="{0D108BD9-81ED-4DB2-BD59-A6C34878D82A}">
                    <a16:rowId xmlns:a16="http://schemas.microsoft.com/office/drawing/2014/main" val="10007"/>
                  </a:ext>
                </a:extLst>
              </a:tr>
            </a:tbl>
          </a:graphicData>
        </a:graphic>
      </p:graphicFrame>
      <p:sp>
        <p:nvSpPr>
          <p:cNvPr id="6" name="灯片编号占位符 5"/>
          <p:cNvSpPr>
            <a:spLocks noGrp="1"/>
          </p:cNvSpPr>
          <p:nvPr>
            <p:ph type="sldNum" sz="quarter" idx="12"/>
          </p:nvPr>
        </p:nvSpPr>
        <p:spPr/>
        <p:txBody>
          <a:bodyPr/>
          <a:lstStyle/>
          <a:p>
            <a:fld id="{67864EE2-EAB3-4814-A7EB-820BD7610F1E}" type="slidenum">
              <a:rPr lang="en-US" altLang="zh-CN" smtClean="0"/>
              <a:pPr/>
              <a:t>16</a:t>
            </a:fld>
            <a:r>
              <a:rPr lang="en-US" altLang="zh-CN"/>
              <a:t>/76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extLst>
              <p:ext uri="{D42A27DB-BD31-4B8C-83A1-F6EECF244321}">
                <p14:modId xmlns:p14="http://schemas.microsoft.com/office/powerpoint/2010/main" val="3680604018"/>
              </p:ext>
            </p:extLst>
          </p:nvPr>
        </p:nvGraphicFramePr>
        <p:xfrm>
          <a:off x="285720" y="571482"/>
          <a:ext cx="8572560" cy="4016218"/>
        </p:xfrm>
        <a:graphic>
          <a:graphicData uri="http://schemas.openxmlformats.org/drawingml/2006/table">
            <a:tbl>
              <a:tblPr>
                <a:tableStyleId>{35758FB7-9AC5-4552-8A53-C91805E547FA}</a:tableStyleId>
              </a:tblPr>
              <a:tblGrid>
                <a:gridCol w="3571900">
                  <a:extLst>
                    <a:ext uri="{9D8B030D-6E8A-4147-A177-3AD203B41FA5}">
                      <a16:colId xmlns:a16="http://schemas.microsoft.com/office/drawing/2014/main" val="20000"/>
                    </a:ext>
                  </a:extLst>
                </a:gridCol>
                <a:gridCol w="5000660">
                  <a:extLst>
                    <a:ext uri="{9D8B030D-6E8A-4147-A177-3AD203B41FA5}">
                      <a16:colId xmlns:a16="http://schemas.microsoft.com/office/drawing/2014/main" val="20001"/>
                    </a:ext>
                  </a:extLst>
                </a:gridCol>
              </a:tblGrid>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clear()</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删除当前字符串中的所有的字符</a:t>
                      </a:r>
                    </a:p>
                  </a:txBody>
                  <a:tcPr marL="68580" marR="68580" marT="0" marB="0">
                    <a:solidFill>
                      <a:schemeClr val="bg1">
                        <a:lumMod val="95000"/>
                      </a:schemeClr>
                    </a:solidFill>
                  </a:tcPr>
                </a:tc>
                <a:extLst>
                  <a:ext uri="{0D108BD9-81ED-4DB2-BD59-A6C34878D82A}">
                    <a16:rowId xmlns:a16="http://schemas.microsoft.com/office/drawing/2014/main" val="10000"/>
                  </a:ext>
                </a:extLst>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dirty="0">
                          <a:solidFill>
                            <a:srgbClr val="0000FF"/>
                          </a:solidFill>
                          <a:latin typeface="Consolas" pitchFamily="49" charset="0"/>
                          <a:ea typeface="仿宋" pitchFamily="49" charset="-122"/>
                          <a:cs typeface="Consolas" pitchFamily="49" charset="0"/>
                        </a:rPr>
                        <a:t>删除当前字符串中的所有字符</a:t>
                      </a:r>
                    </a:p>
                  </a:txBody>
                  <a:tcPr marL="68580" marR="68580" marT="0" marB="0">
                    <a:solidFill>
                      <a:schemeClr val="bg1">
                        <a:lumMod val="95000"/>
                      </a:schemeClr>
                    </a:solidFill>
                  </a:tcPr>
                </a:tc>
                <a:extLst>
                  <a:ext uri="{0D108BD9-81ED-4DB2-BD59-A6C34878D82A}">
                    <a16:rowId xmlns:a16="http://schemas.microsoft.com/office/drawing/2014/main" val="10001"/>
                  </a:ext>
                </a:extLst>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erase(size_t p)</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删除当前字符串的从序号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开始的所有字符</a:t>
                      </a:r>
                    </a:p>
                  </a:txBody>
                  <a:tcPr marL="68580" marR="68580" marT="0" marB="0">
                    <a:solidFill>
                      <a:schemeClr val="bg1">
                        <a:lumMod val="95000"/>
                      </a:schemeClr>
                    </a:solidFill>
                  </a:tcPr>
                </a:tc>
                <a:extLst>
                  <a:ext uri="{0D108BD9-81ED-4DB2-BD59-A6C34878D82A}">
                    <a16:rowId xmlns:a16="http://schemas.microsoft.com/office/drawing/2014/main" val="10002"/>
                  </a:ext>
                </a:extLst>
              </a:tr>
              <a:tr h="425732">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erase(size_t p,size_t len)</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删除当前字符串的从序号</a:t>
                      </a:r>
                      <a:r>
                        <a:rPr lang="en-US" sz="1800">
                          <a:solidFill>
                            <a:srgbClr val="0000FF"/>
                          </a:solidFill>
                          <a:latin typeface="Consolas" pitchFamily="49" charset="0"/>
                          <a:ea typeface="仿宋" pitchFamily="49" charset="-122"/>
                          <a:cs typeface="Consolas" pitchFamily="49" charset="0"/>
                        </a:rPr>
                        <a:t>p</a:t>
                      </a:r>
                      <a:r>
                        <a:rPr lang="zh-CN" sz="1800">
                          <a:solidFill>
                            <a:srgbClr val="0000FF"/>
                          </a:solidFill>
                          <a:latin typeface="Consolas" pitchFamily="49" charset="0"/>
                          <a:ea typeface="仿宋" pitchFamily="49" charset="-122"/>
                          <a:cs typeface="Consolas" pitchFamily="49" charset="0"/>
                        </a:rPr>
                        <a:t>开始的</a:t>
                      </a:r>
                      <a:r>
                        <a:rPr lang="en-US" sz="1800">
                          <a:solidFill>
                            <a:srgbClr val="0000FF"/>
                          </a:solidFill>
                          <a:latin typeface="Consolas" pitchFamily="49" charset="0"/>
                          <a:ea typeface="仿宋" pitchFamily="49" charset="-122"/>
                          <a:cs typeface="Consolas" pitchFamily="49" charset="0"/>
                        </a:rPr>
                        <a:t>len</a:t>
                      </a:r>
                      <a:r>
                        <a:rPr lang="zh-CN" sz="1800">
                          <a:solidFill>
                            <a:srgbClr val="0000FF"/>
                          </a:solidFill>
                          <a:latin typeface="Consolas" pitchFamily="49" charset="0"/>
                          <a:ea typeface="仿宋" pitchFamily="49" charset="-122"/>
                          <a:cs typeface="Consolas" pitchFamily="49" charset="0"/>
                        </a:rPr>
                        <a:t>个字符</a:t>
                      </a:r>
                    </a:p>
                  </a:txBody>
                  <a:tcPr marL="68580" marR="68580" marT="0" marB="0">
                    <a:solidFill>
                      <a:schemeClr val="bg1">
                        <a:lumMod val="95000"/>
                      </a:schemeClr>
                    </a:solidFill>
                  </a:tcPr>
                </a:tc>
                <a:extLst>
                  <a:ext uri="{0D108BD9-81ED-4DB2-BD59-A6C34878D82A}">
                    <a16:rowId xmlns:a16="http://schemas.microsoft.com/office/drawing/2014/main" val="10003"/>
                  </a:ext>
                </a:extLst>
              </a:tr>
              <a:tr h="594670">
                <a:tc>
                  <a:txBody>
                    <a:bodyPr/>
                    <a:lstStyle/>
                    <a:p>
                      <a:pPr indent="0" algn="just">
                        <a:lnSpc>
                          <a:spcPts val="2500"/>
                        </a:lnSpc>
                        <a:spcAft>
                          <a:spcPts val="0"/>
                        </a:spcAft>
                      </a:pPr>
                      <a:r>
                        <a:rPr lang="en-US" sz="1800">
                          <a:solidFill>
                            <a:srgbClr val="0000FF"/>
                          </a:solidFill>
                          <a:latin typeface="Consolas" pitchFamily="49" charset="0"/>
                          <a:ea typeface="仿宋" pitchFamily="49" charset="-122"/>
                          <a:cs typeface="Consolas" pitchFamily="49" charset="0"/>
                        </a:rPr>
                        <a:t>erase(IT beg,IT end)</a:t>
                      </a:r>
                      <a:endParaRPr lang="zh-CN" sz="18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a:solidFill>
                            <a:srgbClr val="0000FF"/>
                          </a:solidFill>
                          <a:latin typeface="Consolas" pitchFamily="49" charset="0"/>
                          <a:ea typeface="仿宋" pitchFamily="49" charset="-122"/>
                          <a:cs typeface="Consolas" pitchFamily="49" charset="0"/>
                        </a:rPr>
                        <a:t>删除当前字符串中</a:t>
                      </a:r>
                      <a:r>
                        <a:rPr lang="en-US" sz="1800">
                          <a:solidFill>
                            <a:srgbClr val="0000FF"/>
                          </a:solidFill>
                          <a:latin typeface="Consolas" pitchFamily="49" charset="0"/>
                          <a:ea typeface="仿宋" pitchFamily="49" charset="-122"/>
                          <a:cs typeface="Consolas" pitchFamily="49" charset="0"/>
                        </a:rPr>
                        <a:t>[beg,end)</a:t>
                      </a:r>
                      <a:r>
                        <a:rPr lang="zh-CN" sz="1800">
                          <a:solidFill>
                            <a:srgbClr val="0000FF"/>
                          </a:solidFill>
                          <a:latin typeface="Consolas" pitchFamily="49" charset="0"/>
                          <a:ea typeface="仿宋" pitchFamily="49" charset="-122"/>
                          <a:cs typeface="Consolas" pitchFamily="49" charset="0"/>
                        </a:rPr>
                        <a:t>迭代器区间的所有字符</a:t>
                      </a:r>
                    </a:p>
                  </a:txBody>
                  <a:tcPr marL="68580" marR="68580" marT="0" marB="0">
                    <a:solidFill>
                      <a:schemeClr val="bg1">
                        <a:lumMod val="95000"/>
                      </a:schemeClr>
                    </a:solidFill>
                  </a:tcPr>
                </a:tc>
                <a:extLst>
                  <a:ext uri="{0D108BD9-81ED-4DB2-BD59-A6C34878D82A}">
                    <a16:rowId xmlns:a16="http://schemas.microsoft.com/office/drawing/2014/main" val="10004"/>
                  </a:ext>
                </a:extLst>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begin()</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返回容器中第一个元素的迭代器</a:t>
                      </a:r>
                    </a:p>
                  </a:txBody>
                  <a:tcPr marL="68580" marR="68580" marT="0" marB="0">
                    <a:solidFill>
                      <a:schemeClr val="bg1">
                        <a:lumMod val="95000"/>
                      </a:schemeClr>
                    </a:solidFill>
                  </a:tcPr>
                </a:tc>
                <a:extLst>
                  <a:ext uri="{0D108BD9-81ED-4DB2-BD59-A6C34878D82A}">
                    <a16:rowId xmlns:a16="http://schemas.microsoft.com/office/drawing/2014/main" val="10005"/>
                  </a:ext>
                </a:extLst>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end()</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返回容器中尾元素后面一个位置的迭代器</a:t>
                      </a:r>
                    </a:p>
                  </a:txBody>
                  <a:tcPr marL="68580" marR="68580" marT="0" marB="0">
                    <a:solidFill>
                      <a:schemeClr val="bg1">
                        <a:lumMod val="95000"/>
                      </a:schemeClr>
                    </a:solidFill>
                  </a:tcPr>
                </a:tc>
                <a:extLst>
                  <a:ext uri="{0D108BD9-81ED-4DB2-BD59-A6C34878D82A}">
                    <a16:rowId xmlns:a16="http://schemas.microsoft.com/office/drawing/2014/main" val="10006"/>
                  </a:ext>
                </a:extLst>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rbegin()</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a:solidFill>
                            <a:srgbClr val="0000FF"/>
                          </a:solidFill>
                          <a:latin typeface="Consolas" pitchFamily="49" charset="0"/>
                          <a:ea typeface="仿宋" pitchFamily="49" charset="-122"/>
                          <a:cs typeface="Consolas" pitchFamily="49" charset="0"/>
                        </a:rPr>
                        <a:t>返回容器中尾元素的反向迭代器</a:t>
                      </a:r>
                    </a:p>
                  </a:txBody>
                  <a:tcPr marL="68580" marR="68580" marT="0" marB="0">
                    <a:solidFill>
                      <a:schemeClr val="bg1">
                        <a:lumMod val="95000"/>
                      </a:schemeClr>
                    </a:solidFill>
                  </a:tcPr>
                </a:tc>
                <a:extLst>
                  <a:ext uri="{0D108BD9-81ED-4DB2-BD59-A6C34878D82A}">
                    <a16:rowId xmlns:a16="http://schemas.microsoft.com/office/drawing/2014/main" val="10007"/>
                  </a:ext>
                </a:extLst>
              </a:tr>
              <a:tr h="425732">
                <a:tc>
                  <a:txBody>
                    <a:bodyPr/>
                    <a:lstStyle/>
                    <a:p>
                      <a:pPr indent="0" algn="just">
                        <a:lnSpc>
                          <a:spcPts val="2500"/>
                        </a:lnSpc>
                        <a:spcAft>
                          <a:spcPts val="0"/>
                        </a:spcAft>
                      </a:pPr>
                      <a:r>
                        <a:rPr lang="en-US" sz="1800" kern="100">
                          <a:solidFill>
                            <a:srgbClr val="0000FF"/>
                          </a:solidFill>
                          <a:latin typeface="Consolas" pitchFamily="49" charset="0"/>
                          <a:ea typeface="仿宋" pitchFamily="49" charset="-122"/>
                          <a:cs typeface="Consolas" pitchFamily="49" charset="0"/>
                        </a:rPr>
                        <a:t>rend()</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0" algn="just">
                        <a:lnSpc>
                          <a:spcPts val="2500"/>
                        </a:lnSpc>
                        <a:spcAft>
                          <a:spcPts val="0"/>
                        </a:spcAft>
                      </a:pPr>
                      <a:r>
                        <a:rPr lang="zh-CN" sz="1800" kern="100" dirty="0">
                          <a:solidFill>
                            <a:srgbClr val="0000FF"/>
                          </a:solidFill>
                          <a:latin typeface="Consolas" pitchFamily="49" charset="0"/>
                          <a:ea typeface="仿宋" pitchFamily="49" charset="-122"/>
                          <a:cs typeface="Consolas" pitchFamily="49" charset="0"/>
                        </a:rPr>
                        <a:t>返回容器中首元素前面一个位置的反向迭代器</a:t>
                      </a:r>
                    </a:p>
                  </a:txBody>
                  <a:tcPr marL="68580" marR="68580" marT="0" marB="0">
                    <a:solidFill>
                      <a:schemeClr val="bg1">
                        <a:lumMod val="95000"/>
                      </a:schemeClr>
                    </a:solidFill>
                  </a:tcPr>
                </a:tc>
                <a:extLst>
                  <a:ext uri="{0D108BD9-81ED-4DB2-BD59-A6C34878D82A}">
                    <a16:rowId xmlns:a16="http://schemas.microsoft.com/office/drawing/2014/main" val="10008"/>
                  </a:ext>
                </a:extLst>
              </a:tr>
            </a:tbl>
          </a:graphicData>
        </a:graphic>
      </p:graphicFrame>
      <p:sp>
        <p:nvSpPr>
          <p:cNvPr id="7" name="TextBox 6"/>
          <p:cNvSpPr txBox="1"/>
          <p:nvPr/>
        </p:nvSpPr>
        <p:spPr>
          <a:xfrm>
            <a:off x="642910" y="5072074"/>
            <a:ext cx="750099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可以使用</a:t>
            </a:r>
            <a:r>
              <a:rPr lang="en-US" altLang="zh-CN" sz="2000">
                <a:solidFill>
                  <a:srgbClr val="0000FF"/>
                </a:solidFill>
                <a:latin typeface="Consolas" pitchFamily="49" charset="0"/>
                <a:ea typeface="仿宋" pitchFamily="49" charset="-122"/>
                <a:cs typeface="Consolas" pitchFamily="49" charset="0"/>
              </a:rPr>
              <a:t>getline</a:t>
            </a:r>
            <a:r>
              <a:rPr lang="zh-CN" altLang="zh-CN" sz="2000">
                <a:solidFill>
                  <a:srgbClr val="0000FF"/>
                </a:solidFill>
                <a:latin typeface="Consolas" pitchFamily="49" charset="0"/>
                <a:ea typeface="仿宋" pitchFamily="49" charset="-122"/>
                <a:cs typeface="Consolas" pitchFamily="49" charset="0"/>
              </a:rPr>
              <a:t>函数从</a:t>
            </a:r>
            <a:r>
              <a:rPr lang="en-US" altLang="zh-CN" sz="2000">
                <a:solidFill>
                  <a:srgbClr val="0000FF"/>
                </a:solidFill>
                <a:latin typeface="Consolas" pitchFamily="49" charset="0"/>
                <a:ea typeface="仿宋" pitchFamily="49" charset="-122"/>
                <a:cs typeface="Consolas" pitchFamily="49" charset="0"/>
              </a:rPr>
              <a:t>cin</a:t>
            </a:r>
            <a:r>
              <a:rPr lang="zh-CN" altLang="zh-CN" sz="2000">
                <a:solidFill>
                  <a:srgbClr val="0000FF"/>
                </a:solidFill>
                <a:latin typeface="Consolas" pitchFamily="49" charset="0"/>
                <a:ea typeface="仿宋" pitchFamily="49" charset="-122"/>
                <a:cs typeface="Consolas" pitchFamily="49" charset="0"/>
              </a:rPr>
              <a:t>流中提取若干字符存放到</a:t>
            </a:r>
            <a:r>
              <a:rPr lang="en-US" altLang="zh-CN" sz="2000">
                <a:solidFill>
                  <a:srgbClr val="0000FF"/>
                </a:solidFill>
                <a:latin typeface="Consolas" pitchFamily="49" charset="0"/>
                <a:ea typeface="仿宋" pitchFamily="49" charset="-122"/>
                <a:cs typeface="Consolas" pitchFamily="49" charset="0"/>
              </a:rPr>
              <a:t>string</a:t>
            </a:r>
            <a:r>
              <a:rPr lang="zh-CN" altLang="zh-CN" sz="2000">
                <a:solidFill>
                  <a:srgbClr val="0000FF"/>
                </a:solidFill>
                <a:latin typeface="Consolas" pitchFamily="49" charset="0"/>
                <a:ea typeface="仿宋" pitchFamily="49" charset="-122"/>
                <a:cs typeface="Consolas" pitchFamily="49" charset="0"/>
              </a:rPr>
              <a:t>中。</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17</a:t>
            </a:fld>
            <a:r>
              <a:rPr lang="en-US" altLang="zh-CN"/>
              <a:t>/76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8072494" cy="47962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#include&lt;iostream&gt;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#include&lt;algorithm&gt;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using namespace std;</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main()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string s1="",s2,s3="Bye";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s1.append("Good morning");		</a:t>
            </a:r>
            <a:r>
              <a:rPr lang="en-US" altLang="zh-CN" sz="1800">
                <a:solidFill>
                  <a:schemeClr val="bg1">
                    <a:lumMod val="50000"/>
                  </a:schemeClr>
                </a:solidFill>
                <a:latin typeface="Consolas" pitchFamily="49" charset="0"/>
                <a:ea typeface="仿宋" pitchFamily="49" charset="-122"/>
                <a:cs typeface="Consolas" pitchFamily="49" charset="0"/>
              </a:rPr>
              <a:t>//s1="Good morning"</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s2=s1;				</a:t>
            </a:r>
            <a:r>
              <a:rPr lang="en-US" altLang="zh-CN" sz="1800">
                <a:solidFill>
                  <a:schemeClr val="bg1">
                    <a:lumMod val="50000"/>
                  </a:schemeClr>
                </a:solidFill>
                <a:latin typeface="Consolas" pitchFamily="49" charset="0"/>
                <a:ea typeface="仿宋" pitchFamily="49" charset="-122"/>
                <a:cs typeface="Consolas" pitchFamily="49" charset="0"/>
              </a:rPr>
              <a:t>//s2="Good morning"</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i=s2.find("morning");		</a:t>
            </a:r>
            <a:r>
              <a:rPr lang="en-US" altLang="zh-CN" sz="1800">
                <a:solidFill>
                  <a:schemeClr val="bg1">
                    <a:lumMod val="50000"/>
                  </a:schemeClr>
                </a:solidFill>
                <a:latin typeface="Consolas" pitchFamily="49" charset="0"/>
                <a:ea typeface="仿宋" pitchFamily="49" charset="-122"/>
                <a:cs typeface="Consolas" pitchFamily="49" charset="0"/>
              </a:rPr>
              <a:t>//i=5</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s2.replace(i,s2.length()-i,s3);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相当于</a:t>
            </a:r>
            <a:r>
              <a:rPr lang="en-US" altLang="zh-CN" sz="1800">
                <a:solidFill>
                  <a:schemeClr val="bg1">
                    <a:lumMod val="50000"/>
                  </a:schemeClr>
                </a:solidFill>
                <a:latin typeface="Consolas" pitchFamily="49" charset="0"/>
                <a:ea typeface="仿宋" pitchFamily="49" charset="-122"/>
                <a:cs typeface="Consolas" pitchFamily="49" charset="0"/>
              </a:rPr>
              <a:t>s2.replace(5,7,s3)</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"s1: " &lt;&lt; s1 &lt;&lt; endl;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"s2: " &lt;&lt; s2 &lt;&lt; endl;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"s3: " &lt;&lt; s3 &lt;&lt; endl;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string s4=s1;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reverse(s4.begin(),s4.begin()+4);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逆置</a:t>
            </a:r>
            <a:r>
              <a:rPr lang="en-US" altLang="zh-CN" sz="1800">
                <a:solidFill>
                  <a:schemeClr val="bg1">
                    <a:lumMod val="50000"/>
                  </a:schemeClr>
                </a:solidFill>
                <a:latin typeface="Consolas" pitchFamily="49" charset="0"/>
                <a:ea typeface="仿宋" pitchFamily="49" charset="-122"/>
                <a:cs typeface="Consolas" pitchFamily="49" charset="0"/>
              </a:rPr>
              <a:t>s4</a:t>
            </a:r>
            <a:r>
              <a:rPr lang="zh-CN" altLang="zh-CN" sz="1800">
                <a:solidFill>
                  <a:schemeClr val="bg1">
                    <a:lumMod val="50000"/>
                  </a:schemeClr>
                </a:solidFill>
                <a:latin typeface="Consolas" pitchFamily="49" charset="0"/>
                <a:ea typeface="仿宋" pitchFamily="49" charset="-122"/>
                <a:cs typeface="Consolas" pitchFamily="49" charset="0"/>
              </a:rPr>
              <a:t>的前面</a:t>
            </a:r>
            <a:r>
              <a:rPr lang="en-US" altLang="zh-CN" sz="1800">
                <a:solidFill>
                  <a:schemeClr val="bg1">
                    <a:lumMod val="50000"/>
                  </a:schemeClr>
                </a:solidFill>
                <a:latin typeface="Consolas" pitchFamily="49" charset="0"/>
                <a:ea typeface="仿宋" pitchFamily="49" charset="-122"/>
                <a:cs typeface="Consolas" pitchFamily="49" charset="0"/>
              </a:rPr>
              <a:t>4</a:t>
            </a:r>
            <a:r>
              <a:rPr lang="zh-CN" altLang="zh-CN" sz="1800">
                <a:solidFill>
                  <a:schemeClr val="bg1">
                    <a:lumMod val="50000"/>
                  </a:schemeClr>
                </a:solidFill>
                <a:latin typeface="Consolas" pitchFamily="49" charset="0"/>
                <a:ea typeface="仿宋" pitchFamily="49" charset="-122"/>
                <a:cs typeface="Consolas" pitchFamily="49" charset="0"/>
              </a:rPr>
              <a:t>个字符</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cout &lt;&lt; "s4: " &lt;&lt; s4 &lt;&lt; endl;</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500298" y="5357826"/>
            <a:ext cx="3000396" cy="1346623"/>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s1: Good morning</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s2: Good Bye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s3: Bye</a:t>
            </a:r>
            <a:endParaRPr lang="zh-CN" altLang="zh-CN" sz="180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a:solidFill>
                  <a:srgbClr val="0000FF"/>
                </a:solidFill>
                <a:latin typeface="Consolas" pitchFamily="49" charset="0"/>
                <a:ea typeface="仿宋" pitchFamily="49" charset="-122"/>
                <a:cs typeface="Consolas" pitchFamily="49" charset="0"/>
              </a:rPr>
              <a:t>s4: dooG morning</a:t>
            </a:r>
            <a:endParaRPr lang="zh-CN" altLang="zh-CN" sz="1800">
              <a:solidFill>
                <a:srgbClr val="0000FF"/>
              </a:solidFill>
              <a:latin typeface="Consolas" pitchFamily="49" charset="0"/>
              <a:ea typeface="仿宋" pitchFamily="49" charset="-122"/>
              <a:cs typeface="Consolas" pitchFamily="49" charset="0"/>
            </a:endParaRPr>
          </a:p>
        </p:txBody>
      </p:sp>
      <p:sp>
        <p:nvSpPr>
          <p:cNvPr id="6" name="下箭头 5"/>
          <p:cNvSpPr/>
          <p:nvPr/>
        </p:nvSpPr>
        <p:spPr bwMode="auto">
          <a:xfrm>
            <a:off x="3500430" y="4929198"/>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18</a:t>
            </a:fld>
            <a:r>
              <a:rPr lang="en-US" altLang="zh-CN"/>
              <a:t>/76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85786" y="1785926"/>
            <a:ext cx="7786742" cy="2575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设有两个串</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和</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，串</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定位操作就是在串</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中查找与子串</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相等的子串。</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通常把串</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称为</a:t>
            </a:r>
            <a:r>
              <a:rPr lang="zh-CN" altLang="zh-CN" sz="2000" dirty="0">
                <a:solidFill>
                  <a:srgbClr val="FF0000"/>
                </a:solidFill>
                <a:latin typeface="Consolas" pitchFamily="49" charset="0"/>
                <a:ea typeface="仿宋" pitchFamily="49" charset="-122"/>
                <a:cs typeface="Consolas" pitchFamily="49" charset="0"/>
              </a:rPr>
              <a:t>目标串</a:t>
            </a:r>
            <a:r>
              <a:rPr lang="zh-CN" altLang="zh-CN" sz="2000" dirty="0">
                <a:solidFill>
                  <a:srgbClr val="0000FF"/>
                </a:solidFill>
                <a:latin typeface="Consolas" pitchFamily="49" charset="0"/>
                <a:ea typeface="仿宋" pitchFamily="49" charset="-122"/>
                <a:cs typeface="Consolas" pitchFamily="49" charset="0"/>
              </a:rPr>
              <a:t>，把串</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称为</a:t>
            </a:r>
            <a:r>
              <a:rPr lang="zh-CN" altLang="zh-CN" sz="2000" dirty="0">
                <a:solidFill>
                  <a:srgbClr val="FF0000"/>
                </a:solidFill>
                <a:latin typeface="Consolas" pitchFamily="49" charset="0"/>
                <a:ea typeface="仿宋" pitchFamily="49" charset="-122"/>
                <a:cs typeface="Consolas" pitchFamily="49" charset="0"/>
              </a:rPr>
              <a:t>模式串</a:t>
            </a:r>
            <a:r>
              <a:rPr lang="zh-CN" altLang="zh-CN" sz="2000" dirty="0">
                <a:solidFill>
                  <a:srgbClr val="0000FF"/>
                </a:solidFill>
                <a:latin typeface="Consolas" pitchFamily="49" charset="0"/>
                <a:ea typeface="仿宋" pitchFamily="49" charset="-122"/>
                <a:cs typeface="Consolas" pitchFamily="49" charset="0"/>
              </a:rPr>
              <a:t>，因此定位也称作模式匹配。</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00FF"/>
                </a:solidFill>
                <a:latin typeface="Consolas" pitchFamily="49" charset="0"/>
                <a:ea typeface="仿宋" pitchFamily="49" charset="-122"/>
                <a:cs typeface="Consolas" pitchFamily="49" charset="0"/>
              </a:rPr>
              <a:t>模式匹配</a:t>
            </a:r>
            <a:r>
              <a:rPr lang="zh-CN" altLang="zh-CN" sz="2000" dirty="0">
                <a:solidFill>
                  <a:srgbClr val="006600"/>
                </a:solidFill>
                <a:latin typeface="Consolas" pitchFamily="49" charset="0"/>
                <a:ea typeface="仿宋" pitchFamily="49" charset="-122"/>
                <a:cs typeface="Consolas" pitchFamily="49" charset="0"/>
              </a:rPr>
              <a:t>成功</a:t>
            </a:r>
            <a:r>
              <a:rPr lang="zh-CN" altLang="zh-CN" sz="2000" dirty="0">
                <a:solidFill>
                  <a:srgbClr val="0000FF"/>
                </a:solidFill>
                <a:latin typeface="Consolas" pitchFamily="49" charset="0"/>
                <a:ea typeface="仿宋" pitchFamily="49" charset="-122"/>
                <a:cs typeface="Consolas" pitchFamily="49" charset="0"/>
              </a:rPr>
              <a:t>是指在目标串</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中找到一个模式串</a:t>
            </a:r>
            <a:r>
              <a:rPr lang="en-US" altLang="zh-CN" sz="2000" i="1" dirty="0">
                <a:solidFill>
                  <a:srgbClr val="0000FF"/>
                </a:solidFill>
                <a:latin typeface="Consolas" pitchFamily="49" charset="0"/>
                <a:ea typeface="仿宋" pitchFamily="49" charset="-122"/>
                <a:cs typeface="Consolas" pitchFamily="49" charset="0"/>
              </a:rPr>
              <a:t>t</a:t>
            </a:r>
            <a:r>
              <a:rPr lang="zh-CN" altLang="en-US" sz="2000" dirty="0">
                <a:solidFill>
                  <a:srgbClr val="0000FF"/>
                </a:solidFill>
                <a:latin typeface="Consolas" pitchFamily="49" charset="0"/>
                <a:ea typeface="仿宋" pitchFamily="49" charset="-122"/>
                <a:cs typeface="Consolas" pitchFamily="49" charset="0"/>
              </a:rPr>
              <a:t>。</a:t>
            </a:r>
            <a:endParaRPr lang="en-US" altLang="zh-CN" sz="2000" dirty="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dirty="0">
                <a:solidFill>
                  <a:srgbClr val="006600"/>
                </a:solidFill>
                <a:latin typeface="Consolas" pitchFamily="49" charset="0"/>
                <a:ea typeface="仿宋" pitchFamily="49" charset="-122"/>
                <a:cs typeface="Consolas" pitchFamily="49" charset="0"/>
              </a:rPr>
              <a:t>不成功</a:t>
            </a:r>
            <a:r>
              <a:rPr lang="zh-CN" altLang="zh-CN" sz="2000" dirty="0">
                <a:solidFill>
                  <a:srgbClr val="0000FF"/>
                </a:solidFill>
                <a:latin typeface="Consolas" pitchFamily="49" charset="0"/>
                <a:ea typeface="仿宋" pitchFamily="49" charset="-122"/>
                <a:cs typeface="Consolas" pitchFamily="49" charset="0"/>
              </a:rPr>
              <a:t>则指目标串</a:t>
            </a:r>
            <a:r>
              <a:rPr lang="en-US" altLang="zh-CN" sz="2000" i="1" dirty="0">
                <a:solidFill>
                  <a:srgbClr val="0000FF"/>
                </a:solidFill>
                <a:latin typeface="Consolas" pitchFamily="49" charset="0"/>
                <a:ea typeface="仿宋" pitchFamily="49" charset="-122"/>
                <a:cs typeface="Consolas" pitchFamily="49" charset="0"/>
              </a:rPr>
              <a:t>s</a:t>
            </a:r>
            <a:r>
              <a:rPr lang="zh-CN" altLang="zh-CN" sz="2000" dirty="0">
                <a:solidFill>
                  <a:srgbClr val="0000FF"/>
                </a:solidFill>
                <a:latin typeface="Consolas" pitchFamily="49" charset="0"/>
                <a:ea typeface="仿宋" pitchFamily="49" charset="-122"/>
                <a:cs typeface="Consolas" pitchFamily="49" charset="0"/>
              </a:rPr>
              <a:t>中不存在模式串</a:t>
            </a:r>
            <a:r>
              <a:rPr lang="en-US" altLang="zh-CN" sz="2000" i="1" dirty="0">
                <a:solidFill>
                  <a:srgbClr val="0000FF"/>
                </a:solidFill>
                <a:latin typeface="Consolas" pitchFamily="49" charset="0"/>
                <a:ea typeface="仿宋" pitchFamily="49" charset="-122"/>
                <a:cs typeface="Consolas" pitchFamily="49" charset="0"/>
              </a:rPr>
              <a:t>t</a:t>
            </a:r>
            <a:r>
              <a:rPr lang="zh-CN" altLang="zh-CN" sz="2000" dirty="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4.4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的模式匹配</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19</a:t>
            </a:fld>
            <a:r>
              <a:rPr lang="en-US" altLang="zh-CN"/>
              <a:t>/76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428596" y="1785926"/>
            <a:ext cx="8215370" cy="257927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ts val="2800"/>
              </a:lnSpc>
              <a:spcBef>
                <a:spcPts val="600"/>
              </a:spcBef>
              <a:buBlip>
                <a:blip r:embed="rId2"/>
              </a:buBlip>
            </a:pPr>
            <a:r>
              <a:rPr lang="zh-CN" altLang="zh-CN" sz="2000">
                <a:solidFill>
                  <a:srgbClr val="FF0000"/>
                </a:solidFill>
                <a:latin typeface="Consolas" pitchFamily="49" charset="0"/>
                <a:ea typeface="仿宋" pitchFamily="49" charset="-122"/>
                <a:cs typeface="Consolas" pitchFamily="49" charset="0"/>
              </a:rPr>
              <a:t>串</a:t>
            </a:r>
            <a:r>
              <a:rPr lang="zh-CN" altLang="zh-CN" sz="2000">
                <a:solidFill>
                  <a:srgbClr val="0000FF"/>
                </a:solidFill>
                <a:latin typeface="Consolas" pitchFamily="49" charset="0"/>
                <a:ea typeface="仿宋" pitchFamily="49" charset="-122"/>
                <a:cs typeface="Consolas" pitchFamily="49" charset="0"/>
              </a:rPr>
              <a:t>是由零个或多个字符组成的有限序列。记作</a:t>
            </a:r>
            <a:r>
              <a:rPr lang="en-US" altLang="zh-CN" sz="2000">
                <a:solidFill>
                  <a:srgbClr val="0000FF"/>
                </a:solidFill>
                <a:latin typeface="Consolas" pitchFamily="49" charset="0"/>
                <a:ea typeface="仿宋" pitchFamily="49" charset="-122"/>
                <a:cs typeface="Consolas" pitchFamily="49" charset="0"/>
              </a:rPr>
              <a:t>str</a:t>
            </a:r>
            <a:r>
              <a:rPr lang="pt-BR"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0</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mj-ea"/>
                <a:ea typeface="+mj-ea"/>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i="1" baseline="-25000">
                <a:solidFill>
                  <a:srgbClr val="0000FF"/>
                </a:solidFill>
                <a:latin typeface="Consolas" pitchFamily="49" charset="0"/>
                <a:ea typeface="仿宋" pitchFamily="49" charset="-122"/>
                <a:cs typeface="Consolas" pitchFamily="49" charset="0"/>
              </a:rPr>
              <a:t>n</a:t>
            </a:r>
            <a:r>
              <a:rPr lang="pt-BR" altLang="zh-CN" sz="2000" baseline="-25000">
                <a:solidFill>
                  <a:srgbClr val="0000FF"/>
                </a:solidFill>
                <a:latin typeface="Consolas" pitchFamily="49" charset="0"/>
                <a:ea typeface="仿宋" pitchFamily="49" charset="-122"/>
                <a:cs typeface="Consolas" pitchFamily="49" charset="0"/>
              </a:rPr>
              <a:t>-1</a:t>
            </a:r>
            <a:r>
              <a:rPr lang="pt-BR"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mn-ea"/>
                <a:cs typeface="Consolas" pitchFamily="49" charset="0"/>
              </a:rPr>
              <a:t>≥</a:t>
            </a:r>
            <a:r>
              <a:rPr lang="pt-BR"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串中所包含的字符个数</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称为</a:t>
            </a:r>
            <a:r>
              <a:rPr lang="zh-CN" altLang="zh-CN" sz="2000">
                <a:solidFill>
                  <a:srgbClr val="FF0000"/>
                </a:solidFill>
                <a:latin typeface="Consolas" pitchFamily="49" charset="0"/>
                <a:ea typeface="仿宋" pitchFamily="49" charset="-122"/>
                <a:cs typeface="Consolas" pitchFamily="49" charset="0"/>
              </a:rPr>
              <a:t>串长度</a:t>
            </a:r>
            <a:r>
              <a:rPr lang="zh-CN" altLang="zh-CN" sz="2000">
                <a:solidFill>
                  <a:srgbClr val="0000FF"/>
                </a:solidFill>
                <a:latin typeface="Consolas" pitchFamily="49" charset="0"/>
                <a:ea typeface="仿宋" pitchFamily="49" charset="-122"/>
                <a:cs typeface="Consolas" pitchFamily="49" charset="0"/>
              </a:rPr>
              <a:t>，当</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时，称为</a:t>
            </a:r>
            <a:r>
              <a:rPr lang="zh-CN" altLang="zh-CN" sz="2000">
                <a:solidFill>
                  <a:srgbClr val="FF0000"/>
                </a:solidFill>
                <a:latin typeface="Consolas" pitchFamily="49" charset="0"/>
                <a:ea typeface="仿宋" pitchFamily="49" charset="-122"/>
                <a:cs typeface="Consolas" pitchFamily="49" charset="0"/>
              </a:rPr>
              <a:t>空串</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一个串中任意连续的字符组成的子序列称为该串的</a:t>
            </a:r>
            <a:r>
              <a:rPr lang="zh-CN" altLang="zh-CN" sz="2000">
                <a:solidFill>
                  <a:srgbClr val="FF0000"/>
                </a:solidFill>
                <a:latin typeface="Consolas" pitchFamily="49" charset="0"/>
                <a:ea typeface="仿宋" pitchFamily="49" charset="-122"/>
                <a:cs typeface="Consolas" pitchFamily="49" charset="0"/>
              </a:rPr>
              <a:t>子串</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包含子串的串相应地称为</a:t>
            </a:r>
            <a:r>
              <a:rPr lang="zh-CN" altLang="zh-CN" sz="2000">
                <a:solidFill>
                  <a:srgbClr val="FF0000"/>
                </a:solidFill>
                <a:latin typeface="Consolas" pitchFamily="49" charset="0"/>
                <a:ea typeface="仿宋" pitchFamily="49" charset="-122"/>
                <a:cs typeface="Consolas" pitchFamily="49" charset="0"/>
              </a:rPr>
              <a:t>主串</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457200" indent="-4572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若两个串的长度相等且对应字符都相等，则称两个</a:t>
            </a:r>
            <a:r>
              <a:rPr lang="zh-CN" altLang="zh-CN" sz="2000">
                <a:solidFill>
                  <a:srgbClr val="FF0000"/>
                </a:solidFill>
                <a:latin typeface="Consolas" pitchFamily="49" charset="0"/>
                <a:ea typeface="仿宋" pitchFamily="49" charset="-122"/>
                <a:cs typeface="Consolas" pitchFamily="49" charset="0"/>
              </a:rPr>
              <a:t>串相等</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2571736" y="428604"/>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4.1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的定义</a:t>
            </a:r>
          </a:p>
        </p:txBody>
      </p:sp>
      <p:sp>
        <p:nvSpPr>
          <p:cNvPr id="7" name="灯片编号占位符 6"/>
          <p:cNvSpPr>
            <a:spLocks noGrp="1"/>
          </p:cNvSpPr>
          <p:nvPr>
            <p:ph type="sldNum" sz="quarter" idx="12"/>
          </p:nvPr>
        </p:nvSpPr>
        <p:spPr/>
        <p:txBody>
          <a:bodyPr/>
          <a:lstStyle/>
          <a:p>
            <a:fld id="{67864EE2-EAB3-4814-A7EB-820BD7610F1E}" type="slidenum">
              <a:rPr lang="en-US" altLang="zh-CN" smtClean="0"/>
              <a:pPr/>
              <a:t>2</a:t>
            </a:fld>
            <a:r>
              <a:rPr lang="en-US" altLang="zh-CN"/>
              <a:t>/76</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2214554"/>
            <a:ext cx="8501122" cy="40354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第</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趟：</a:t>
            </a:r>
            <a:r>
              <a:rPr lang="zh-CN" altLang="zh-CN" sz="2000">
                <a:solidFill>
                  <a:srgbClr val="0000FF"/>
                </a:solidFill>
                <a:latin typeface="Consolas" pitchFamily="49" charset="0"/>
                <a:ea typeface="仿宋" pitchFamily="49" charset="-122"/>
                <a:cs typeface="Consolas" pitchFamily="49" charset="0"/>
              </a:rPr>
              <a:t>从</a:t>
            </a:r>
            <a:r>
              <a:rPr lang="en-US" altLang="zh-CN" sz="2000">
                <a:solidFill>
                  <a:srgbClr val="FF00FF"/>
                </a:solidFill>
                <a:latin typeface="Consolas" pitchFamily="49" charset="0"/>
                <a:ea typeface="仿宋" pitchFamily="49" charset="-122"/>
                <a:cs typeface="Consolas" pitchFamily="49" charset="0"/>
              </a:rPr>
              <a:t>s</a:t>
            </a:r>
            <a:r>
              <a:rPr lang="en-US" altLang="zh-CN" sz="2000" baseline="-25000">
                <a:solidFill>
                  <a:srgbClr val="FF00FF"/>
                </a:solidFill>
                <a:latin typeface="Consolas" pitchFamily="49" charset="0"/>
                <a:ea typeface="仿宋" pitchFamily="49" charset="-122"/>
                <a:cs typeface="Consolas" pitchFamily="49" charset="0"/>
              </a:rPr>
              <a:t>0</a:t>
            </a:r>
            <a:r>
              <a:rPr lang="en-US" altLang="zh-CN" sz="2000">
                <a:solidFill>
                  <a:srgbClr val="FF00FF"/>
                </a:solidFill>
                <a:latin typeface="Consolas" pitchFamily="49" charset="0"/>
                <a:ea typeface="仿宋" pitchFamily="49" charset="-122"/>
                <a:cs typeface="Consolas" pitchFamily="49" charset="0"/>
              </a:rPr>
              <a:t>/t</a:t>
            </a:r>
            <a:r>
              <a:rPr lang="en-US" altLang="zh-CN" sz="2000" baseline="-25000">
                <a:solidFill>
                  <a:srgbClr val="FF00FF"/>
                </a:solidFill>
                <a:latin typeface="Consolas" pitchFamily="49" charset="0"/>
                <a:ea typeface="仿宋" pitchFamily="49" charset="-122"/>
                <a:cs typeface="Consolas" pitchFamily="49" charset="0"/>
              </a:rPr>
              <a:t>0</a:t>
            </a:r>
            <a:r>
              <a:rPr lang="zh-CN" altLang="zh-CN" sz="2000">
                <a:solidFill>
                  <a:srgbClr val="FF00FF"/>
                </a:solidFill>
                <a:latin typeface="Consolas" pitchFamily="49" charset="0"/>
                <a:ea typeface="仿宋" pitchFamily="49" charset="-122"/>
                <a:cs typeface="Consolas" pitchFamily="49" charset="0"/>
              </a:rPr>
              <a:t>开始</a:t>
            </a:r>
            <a:r>
              <a:rPr lang="zh-CN" altLang="zh-CN" sz="2000">
                <a:solidFill>
                  <a:srgbClr val="0000FF"/>
                </a:solidFill>
                <a:latin typeface="Consolas" pitchFamily="49" charset="0"/>
                <a:ea typeface="仿宋" pitchFamily="49" charset="-122"/>
                <a:cs typeface="Consolas" pitchFamily="49" charset="0"/>
              </a:rPr>
              <a:t>比较，若相等，则继续逐个比较后续字符</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如果对应的字符全部相同</a:t>
            </a:r>
            <a:r>
              <a:rPr lang="zh-CN" altLang="en-US" sz="2000">
                <a:solidFill>
                  <a:srgbClr val="0000FF"/>
                </a:solidFill>
                <a:latin typeface="Consolas" pitchFamily="49" charset="0"/>
                <a:ea typeface="仿宋" pitchFamily="49" charset="-122"/>
                <a:cs typeface="Consolas" pitchFamily="49" charset="0"/>
              </a:rPr>
              <a:t>且</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的字符比较完，说明</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是</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的子串，返回</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在</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中的起始位置，表示匹配成功；如果对应的字符不相同，说明第一趟匹配失败。</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en-US" sz="2000">
                <a:solidFill>
                  <a:srgbClr val="0000FF"/>
                </a:solidFill>
                <a:latin typeface="Consolas" pitchFamily="49" charset="0"/>
                <a:ea typeface="仿宋" pitchFamily="49" charset="-122"/>
                <a:cs typeface="Consolas" pitchFamily="49" charset="0"/>
              </a:rPr>
              <a:t>第</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趟：</a:t>
            </a:r>
            <a:r>
              <a:rPr lang="zh-CN" altLang="zh-CN" sz="2000">
                <a:solidFill>
                  <a:srgbClr val="0000FF"/>
                </a:solidFill>
                <a:latin typeface="Consolas" pitchFamily="49" charset="0"/>
                <a:ea typeface="仿宋" pitchFamily="49" charset="-122"/>
                <a:cs typeface="Consolas" pitchFamily="49" charset="0"/>
              </a:rPr>
              <a:t>从</a:t>
            </a:r>
            <a:r>
              <a:rPr lang="en-US" altLang="zh-CN" sz="2000">
                <a:solidFill>
                  <a:srgbClr val="FF00FF"/>
                </a:solidFill>
                <a:latin typeface="Consolas" pitchFamily="49" charset="0"/>
                <a:ea typeface="仿宋" pitchFamily="49" charset="-122"/>
                <a:cs typeface="Consolas" pitchFamily="49" charset="0"/>
              </a:rPr>
              <a:t>s</a:t>
            </a:r>
            <a:r>
              <a:rPr lang="en-US" altLang="zh-CN" sz="2000" baseline="-25000">
                <a:solidFill>
                  <a:srgbClr val="FF00FF"/>
                </a:solidFill>
                <a:latin typeface="Consolas" pitchFamily="49" charset="0"/>
                <a:ea typeface="仿宋" pitchFamily="49" charset="-122"/>
                <a:cs typeface="Consolas" pitchFamily="49" charset="0"/>
              </a:rPr>
              <a:t>1</a:t>
            </a:r>
            <a:r>
              <a:rPr lang="en-US" altLang="zh-CN" sz="2000">
                <a:solidFill>
                  <a:srgbClr val="FF00FF"/>
                </a:solidFill>
                <a:latin typeface="Consolas" pitchFamily="49" charset="0"/>
                <a:ea typeface="仿宋" pitchFamily="49" charset="-122"/>
                <a:cs typeface="Consolas" pitchFamily="49" charset="0"/>
              </a:rPr>
              <a:t>/t</a:t>
            </a:r>
            <a:r>
              <a:rPr lang="en-US" altLang="zh-CN" sz="2000" baseline="-25000">
                <a:solidFill>
                  <a:srgbClr val="FF00FF"/>
                </a:solidFill>
                <a:latin typeface="Consolas" pitchFamily="49" charset="0"/>
                <a:ea typeface="仿宋" pitchFamily="49" charset="-122"/>
                <a:cs typeface="Consolas" pitchFamily="49" charset="0"/>
              </a:rPr>
              <a:t>0</a:t>
            </a:r>
            <a:r>
              <a:rPr lang="zh-CN" altLang="zh-CN" sz="2000">
                <a:solidFill>
                  <a:srgbClr val="FF00FF"/>
                </a:solidFill>
                <a:latin typeface="Consolas" pitchFamily="49" charset="0"/>
                <a:ea typeface="仿宋" pitchFamily="49" charset="-122"/>
                <a:cs typeface="Consolas" pitchFamily="49" charset="0"/>
              </a:rPr>
              <a:t>开始</a:t>
            </a:r>
            <a:r>
              <a:rPr lang="zh-CN" altLang="zh-CN" sz="2000">
                <a:solidFill>
                  <a:srgbClr val="0000FF"/>
                </a:solidFill>
                <a:latin typeface="Consolas" pitchFamily="49" charset="0"/>
                <a:ea typeface="仿宋" pitchFamily="49" charset="-122"/>
                <a:cs typeface="Consolas" pitchFamily="49" charset="0"/>
              </a:rPr>
              <a:t>比较，若相等，则继续逐个比较后续字符</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如果对应的字符全部相同</a:t>
            </a:r>
            <a:r>
              <a:rPr lang="zh-CN" altLang="en-US" sz="2000">
                <a:solidFill>
                  <a:srgbClr val="0000FF"/>
                </a:solidFill>
                <a:latin typeface="Consolas" pitchFamily="49" charset="0"/>
                <a:ea typeface="仿宋" pitchFamily="49" charset="-122"/>
                <a:cs typeface="Consolas" pitchFamily="49" charset="0"/>
              </a:rPr>
              <a:t>且</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的字符比较完，说明</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是</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的子串，返回</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在</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中的起始位置，表示匹配成功；如果对应的字符不相同，说明第一趟匹配失败。</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依次类推</a:t>
            </a:r>
            <a:r>
              <a:rPr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只要有一趟匹配成功，则说明</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是</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的子串，返回</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在</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中的起始位置。如果</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超界都没有匹配成功，说明</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不是</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的子串，返回</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p>
        </p:txBody>
      </p:sp>
      <p:sp>
        <p:nvSpPr>
          <p:cNvPr id="6" name="TextBox 5"/>
          <p:cNvSpPr txBox="1"/>
          <p:nvPr/>
        </p:nvSpPr>
        <p:spPr>
          <a:xfrm>
            <a:off x="714348" y="1285860"/>
            <a:ext cx="857256"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华文中宋" pitchFamily="2" charset="-122"/>
                <a:ea typeface="华文中宋" pitchFamily="2" charset="-122"/>
              </a:rPr>
              <a:t>思</a:t>
            </a:r>
            <a:r>
              <a:rPr lang="en-US" altLang="zh-CN" sz="2000">
                <a:solidFill>
                  <a:srgbClr val="FF0000"/>
                </a:solidFill>
                <a:latin typeface="华文中宋" pitchFamily="2" charset="-122"/>
                <a:ea typeface="华文中宋" pitchFamily="2" charset="-122"/>
              </a:rPr>
              <a:t> </a:t>
            </a:r>
            <a:r>
              <a:rPr lang="zh-CN" altLang="zh-CN" sz="2000">
                <a:solidFill>
                  <a:srgbClr val="FF0000"/>
                </a:solidFill>
                <a:latin typeface="华文中宋" pitchFamily="2" charset="-122"/>
                <a:ea typeface="华文中宋" pitchFamily="2" charset="-122"/>
              </a:rPr>
              <a:t>路</a:t>
            </a:r>
            <a:endParaRPr lang="zh-CN" altLang="en-US" sz="2000">
              <a:solidFill>
                <a:srgbClr val="FF0000"/>
              </a:solidFill>
              <a:latin typeface="华文中宋" pitchFamily="2" charset="-122"/>
              <a:ea typeface="华文中宋" pitchFamily="2" charset="-122"/>
              <a:cs typeface="Consolas" pitchFamily="49" charset="0"/>
            </a:endParaRPr>
          </a:p>
        </p:txBody>
      </p:sp>
      <p:sp>
        <p:nvSpPr>
          <p:cNvPr id="9" name="TextBox 8"/>
          <p:cNvSpPr txBox="1"/>
          <p:nvPr/>
        </p:nvSpPr>
        <p:spPr>
          <a:xfrm>
            <a:off x="1714480" y="1571612"/>
            <a:ext cx="6572296" cy="400110"/>
          </a:xfrm>
          <a:prstGeom prst="rect">
            <a:avLst/>
          </a:prstGeom>
          <a:noFill/>
        </p:spPr>
        <p:txBody>
          <a:bodyPr wrap="square" rtlCol="0">
            <a:spAutoFit/>
          </a:bodyPr>
          <a:lstStyle/>
          <a:p>
            <a:pPr algn="l">
              <a:lnSpc>
                <a:spcPct val="100000"/>
              </a:lnSpc>
              <a:spcBef>
                <a:spcPts val="0"/>
              </a:spcBef>
            </a:pPr>
            <a:r>
              <a:rPr lang="zh-CN" altLang="zh-CN" sz="2000" dirty="0">
                <a:solidFill>
                  <a:srgbClr val="0000FF"/>
                </a:solidFill>
                <a:latin typeface="Consolas" pitchFamily="49" charset="0"/>
                <a:ea typeface="仿宋" pitchFamily="49" charset="-122"/>
                <a:cs typeface="Consolas" pitchFamily="49" charset="0"/>
              </a:rPr>
              <a:t>目标串</a:t>
            </a:r>
            <a:r>
              <a:rPr lang="en-US" altLang="zh-CN" sz="2000" i="1" dirty="0">
                <a:solidFill>
                  <a:srgbClr val="0000FF"/>
                </a:solidFill>
                <a:latin typeface="Consolas" pitchFamily="49" charset="0"/>
                <a:ea typeface="仿宋" pitchFamily="49" charset="-122"/>
                <a:cs typeface="Consolas" pitchFamily="49" charset="0"/>
              </a:rPr>
              <a:t>s</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s</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i="1" dirty="0">
                <a:solidFill>
                  <a:srgbClr val="0000FF"/>
                </a:solidFill>
                <a:latin typeface="Consolas" pitchFamily="49" charset="0"/>
                <a:ea typeface="仿宋" pitchFamily="49" charset="-122"/>
                <a:cs typeface="Consolas" pitchFamily="49" charset="0"/>
              </a:rPr>
              <a:t>s</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mn-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s</a:t>
            </a:r>
            <a:r>
              <a:rPr lang="en-US" altLang="zh-CN" sz="2000" i="1" baseline="-25000" dirty="0">
                <a:solidFill>
                  <a:srgbClr val="0000FF"/>
                </a:solidFill>
                <a:latin typeface="Consolas" pitchFamily="49" charset="0"/>
                <a:ea typeface="仿宋" pitchFamily="49" charset="-122"/>
                <a:cs typeface="Consolas" pitchFamily="49" charset="0"/>
              </a:rPr>
              <a:t>n</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模式串</a:t>
            </a:r>
            <a:r>
              <a:rPr lang="en-US" altLang="zh-CN" sz="2000" i="1" dirty="0">
                <a:solidFill>
                  <a:srgbClr val="0000FF"/>
                </a:solidFill>
                <a:latin typeface="Consolas" pitchFamily="49" charset="0"/>
                <a:ea typeface="仿宋" pitchFamily="49" charset="-122"/>
                <a:cs typeface="Consolas" pitchFamily="49" charset="0"/>
              </a:rPr>
              <a:t>t</a:t>
            </a:r>
            <a:r>
              <a:rPr lang="en-US" altLang="zh-CN" sz="2000" dirty="0">
                <a:solidFill>
                  <a:srgbClr val="0000FF"/>
                </a:solidFill>
                <a:latin typeface="Consolas" pitchFamily="49" charset="0"/>
                <a:ea typeface="仿宋" pitchFamily="49" charset="-122"/>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0</a:t>
            </a:r>
            <a:r>
              <a:rPr lang="en-US" altLang="zh-CN" sz="2000" i="1" dirty="0">
                <a:solidFill>
                  <a:srgbClr val="0000FF"/>
                </a:solidFill>
                <a:latin typeface="Consolas" pitchFamily="49" charset="0"/>
                <a:ea typeface="仿宋" pitchFamily="49" charset="-122"/>
                <a:cs typeface="Consolas" pitchFamily="49" charset="0"/>
              </a:rPr>
              <a:t>t</a:t>
            </a:r>
            <a:r>
              <a:rPr lang="en-US" altLang="zh-CN" sz="2000" baseline="-25000" dirty="0">
                <a:solidFill>
                  <a:srgbClr val="0000FF"/>
                </a:solidFill>
                <a:latin typeface="Consolas" pitchFamily="49" charset="0"/>
                <a:ea typeface="仿宋" pitchFamily="49" charset="-122"/>
                <a:cs typeface="Consolas" pitchFamily="49" charset="0"/>
              </a:rPr>
              <a:t>1</a:t>
            </a:r>
            <a:r>
              <a:rPr lang="zh-CN" altLang="zh-CN" sz="2000" dirty="0">
                <a:solidFill>
                  <a:srgbClr val="0000FF"/>
                </a:solidFill>
                <a:latin typeface="+mj-ea"/>
                <a:cs typeface="Consolas" pitchFamily="49" charset="0"/>
              </a:rPr>
              <a:t>…</a:t>
            </a:r>
            <a:r>
              <a:rPr lang="en-US" altLang="zh-CN" sz="2000" i="1" dirty="0">
                <a:solidFill>
                  <a:srgbClr val="0000FF"/>
                </a:solidFill>
                <a:latin typeface="Consolas" pitchFamily="49" charset="0"/>
                <a:ea typeface="仿宋" pitchFamily="49" charset="-122"/>
                <a:cs typeface="Consolas" pitchFamily="49" charset="0"/>
              </a:rPr>
              <a:t>t</a:t>
            </a:r>
            <a:r>
              <a:rPr lang="en-US" altLang="zh-CN" sz="2000" i="1" baseline="-25000" dirty="0">
                <a:solidFill>
                  <a:srgbClr val="0000FF"/>
                </a:solidFill>
                <a:latin typeface="Consolas" pitchFamily="49" charset="0"/>
                <a:ea typeface="仿宋" pitchFamily="49" charset="-122"/>
                <a:cs typeface="Consolas" pitchFamily="49" charset="0"/>
              </a:rPr>
              <a:t>m</a:t>
            </a:r>
            <a:r>
              <a:rPr lang="en-US" altLang="zh-CN" sz="2000" baseline="-25000" dirty="0">
                <a:solidFill>
                  <a:srgbClr val="0000FF"/>
                </a:solidFill>
                <a:latin typeface="Consolas" pitchFamily="49" charset="0"/>
                <a:ea typeface="仿宋" pitchFamily="49" charset="-122"/>
                <a:cs typeface="Consolas" pitchFamily="49" charset="0"/>
              </a:rPr>
              <a:t>-1</a:t>
            </a:r>
            <a:r>
              <a:rPr lang="en-US" altLang="zh-CN" sz="2000" dirty="0">
                <a:solidFill>
                  <a:srgbClr val="0000FF"/>
                </a:solidFill>
                <a:latin typeface="Consolas" pitchFamily="49" charset="0"/>
                <a:ea typeface="仿宋" pitchFamily="49" charset="-122"/>
                <a:cs typeface="Consolas" pitchFamily="49" charset="0"/>
              </a:rPr>
              <a:t>"</a:t>
            </a:r>
            <a:endParaRPr lang="zh-CN" altLang="en-US" sz="2000" dirty="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642910" y="428604"/>
            <a:ext cx="235745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solidFill>
                  <a:schemeClr val="bg1"/>
                </a:solidFill>
                <a:latin typeface="Consolas" pitchFamily="49" charset="0"/>
                <a:ea typeface="微软雅黑" pitchFamily="34" charset="-122"/>
                <a:cs typeface="Consolas" pitchFamily="49" charset="0"/>
              </a:rPr>
              <a:t>4.4.1 BF</a:t>
            </a:r>
            <a:r>
              <a:rPr lang="zh-CN" altLang="en-US">
                <a:solidFill>
                  <a:schemeClr val="bg1"/>
                </a:solidFill>
                <a:latin typeface="Consolas" pitchFamily="49" charset="0"/>
                <a:ea typeface="微软雅黑" pitchFamily="34" charset="-122"/>
                <a:cs typeface="Consolas" pitchFamily="49" charset="0"/>
              </a:rPr>
              <a:t>算法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20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83" name="Rectangle 3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44" name="TextBox 43"/>
          <p:cNvSpPr txBox="1"/>
          <p:nvPr/>
        </p:nvSpPr>
        <p:spPr>
          <a:xfrm>
            <a:off x="571472" y="214290"/>
            <a:ext cx="6215106"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例如，设目标串</a:t>
            </a:r>
            <a:r>
              <a:rPr lang="en-US" altLang="zh-CN" sz="2000" i="1">
                <a:solidFill>
                  <a:srgbClr val="0000FF"/>
                </a:solidFill>
                <a:latin typeface="Consolas" pitchFamily="49" charset="0"/>
                <a:ea typeface="仿宋" pitchFamily="49" charset="-122"/>
                <a:cs typeface="Consolas" pitchFamily="49" charset="0"/>
              </a:rPr>
              <a:t>s</a:t>
            </a:r>
            <a:r>
              <a:rPr lang="en-US" altLang="zh-CN" sz="2000">
                <a:solidFill>
                  <a:srgbClr val="0000FF"/>
                </a:solidFill>
                <a:latin typeface="Consolas" pitchFamily="49" charset="0"/>
                <a:ea typeface="仿宋" pitchFamily="49" charset="-122"/>
                <a:cs typeface="Consolas" pitchFamily="49" charset="0"/>
              </a:rPr>
              <a:t>="aaaaab"</a:t>
            </a: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en-US" altLang="zh-CN" sz="2000">
                <a:solidFill>
                  <a:srgbClr val="0000FF"/>
                </a:solidFill>
                <a:latin typeface="Consolas" pitchFamily="49" charset="0"/>
                <a:ea typeface="仿宋" pitchFamily="49" charset="-122"/>
                <a:cs typeface="Consolas" pitchFamily="49" charset="0"/>
              </a:rPr>
              <a:t>="aaab"</a:t>
            </a:r>
            <a:endParaRPr lang="zh-CN" altLang="en-US" sz="2000">
              <a:solidFill>
                <a:srgbClr val="0000FF"/>
              </a:solidFill>
              <a:latin typeface="Consolas" pitchFamily="49" charset="0"/>
              <a:ea typeface="仿宋" pitchFamily="49" charset="-122"/>
              <a:cs typeface="Consolas" pitchFamily="49" charset="0"/>
            </a:endParaRPr>
          </a:p>
        </p:txBody>
      </p:sp>
      <p:grpSp>
        <p:nvGrpSpPr>
          <p:cNvPr id="69" name="组合 68"/>
          <p:cNvGrpSpPr/>
          <p:nvPr/>
        </p:nvGrpSpPr>
        <p:grpSpPr>
          <a:xfrm>
            <a:off x="571472" y="785794"/>
            <a:ext cx="8215370" cy="1643074"/>
            <a:chOff x="571472" y="785794"/>
            <a:chExt cx="8215370" cy="1643074"/>
          </a:xfrm>
        </p:grpSpPr>
        <p:sp>
          <p:nvSpPr>
            <p:cNvPr id="108581" name="Text Box 37"/>
            <p:cNvSpPr txBox="1">
              <a:spLocks noChangeArrowheads="1"/>
            </p:cNvSpPr>
            <p:nvPr/>
          </p:nvSpPr>
          <p:spPr bwMode="auto">
            <a:xfrm>
              <a:off x="571472" y="1418829"/>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08580" name="Text Box 36"/>
            <p:cNvSpPr txBox="1">
              <a:spLocks noChangeArrowheads="1"/>
            </p:cNvSpPr>
            <p:nvPr/>
          </p:nvSpPr>
          <p:spPr bwMode="auto">
            <a:xfrm>
              <a:off x="2007839" y="1170551"/>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108579" name="Text Box 35"/>
            <p:cNvSpPr txBox="1">
              <a:spLocks noChangeArrowheads="1"/>
            </p:cNvSpPr>
            <p:nvPr/>
          </p:nvSpPr>
          <p:spPr bwMode="auto">
            <a:xfrm>
              <a:off x="4008724" y="1170551"/>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8578" name="Text Box 34"/>
            <p:cNvSpPr txBox="1">
              <a:spLocks noChangeArrowheads="1"/>
            </p:cNvSpPr>
            <p:nvPr/>
          </p:nvSpPr>
          <p:spPr bwMode="auto">
            <a:xfrm>
              <a:off x="2014511" y="1764731"/>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8577" name="Line 33"/>
            <p:cNvSpPr>
              <a:spLocks noChangeShapeType="1"/>
            </p:cNvSpPr>
            <p:nvPr/>
          </p:nvSpPr>
          <p:spPr bwMode="auto">
            <a:xfrm>
              <a:off x="2424102" y="1437632"/>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6" name="Line 32"/>
            <p:cNvSpPr>
              <a:spLocks noChangeShapeType="1"/>
            </p:cNvSpPr>
            <p:nvPr/>
          </p:nvSpPr>
          <p:spPr bwMode="auto">
            <a:xfrm>
              <a:off x="2633656" y="1437632"/>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5" name="Line 31"/>
            <p:cNvSpPr>
              <a:spLocks noChangeShapeType="1"/>
            </p:cNvSpPr>
            <p:nvPr/>
          </p:nvSpPr>
          <p:spPr bwMode="auto">
            <a:xfrm>
              <a:off x="3073388" y="1428113"/>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4" name="Freeform 30"/>
            <p:cNvSpPr>
              <a:spLocks/>
            </p:cNvSpPr>
            <p:nvPr/>
          </p:nvSpPr>
          <p:spPr bwMode="auto">
            <a:xfrm>
              <a:off x="3030842" y="1544917"/>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73" name="Text Box 29"/>
            <p:cNvSpPr txBox="1">
              <a:spLocks noChangeArrowheads="1"/>
            </p:cNvSpPr>
            <p:nvPr/>
          </p:nvSpPr>
          <p:spPr bwMode="auto">
            <a:xfrm>
              <a:off x="4008724" y="1631421"/>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8572" name="Text Box 28"/>
            <p:cNvSpPr txBox="1">
              <a:spLocks noChangeArrowheads="1"/>
            </p:cNvSpPr>
            <p:nvPr/>
          </p:nvSpPr>
          <p:spPr bwMode="auto">
            <a:xfrm>
              <a:off x="4940904" y="1334331"/>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108558" name="Text Box 14"/>
            <p:cNvSpPr txBox="1">
              <a:spLocks noChangeArrowheads="1"/>
            </p:cNvSpPr>
            <p:nvPr/>
          </p:nvSpPr>
          <p:spPr bwMode="auto">
            <a:xfrm>
              <a:off x="6406484" y="1313427"/>
              <a:ext cx="1094474"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+1=1</a:t>
              </a:r>
            </a:p>
          </p:txBody>
        </p:sp>
        <p:sp>
          <p:nvSpPr>
            <p:cNvPr id="108557" name="Text Box 13"/>
            <p:cNvSpPr txBox="1">
              <a:spLocks noChangeArrowheads="1"/>
            </p:cNvSpPr>
            <p:nvPr/>
          </p:nvSpPr>
          <p:spPr bwMode="auto">
            <a:xfrm>
              <a:off x="6406484" y="1631421"/>
              <a:ext cx="66802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08556" name="Freeform 12"/>
            <p:cNvSpPr>
              <a:spLocks/>
            </p:cNvSpPr>
            <p:nvPr/>
          </p:nvSpPr>
          <p:spPr bwMode="auto">
            <a:xfrm>
              <a:off x="4973924" y="1680524"/>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51" name="Line 7"/>
            <p:cNvSpPr>
              <a:spLocks noChangeShapeType="1"/>
            </p:cNvSpPr>
            <p:nvPr/>
          </p:nvSpPr>
          <p:spPr bwMode="auto">
            <a:xfrm>
              <a:off x="3081327" y="928670"/>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50" name="Line 6"/>
            <p:cNvSpPr>
              <a:spLocks noChangeShapeType="1"/>
            </p:cNvSpPr>
            <p:nvPr/>
          </p:nvSpPr>
          <p:spPr bwMode="auto">
            <a:xfrm flipV="1">
              <a:off x="3071802" y="2033994"/>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6" name="Line 2"/>
            <p:cNvSpPr>
              <a:spLocks noChangeShapeType="1"/>
            </p:cNvSpPr>
            <p:nvPr/>
          </p:nvSpPr>
          <p:spPr bwMode="auto">
            <a:xfrm>
              <a:off x="2857488" y="1437632"/>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圆角矩形 46"/>
            <p:cNvSpPr/>
            <p:nvPr/>
          </p:nvSpPr>
          <p:spPr bwMode="auto">
            <a:xfrm>
              <a:off x="1714480" y="785794"/>
              <a:ext cx="5929354"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1" name="TextBox 60"/>
            <p:cNvSpPr txBox="1"/>
            <p:nvPr/>
          </p:nvSpPr>
          <p:spPr>
            <a:xfrm>
              <a:off x="7786710" y="1428736"/>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a:t>
              </a:r>
            </a:p>
          </p:txBody>
        </p:sp>
      </p:grpSp>
      <p:grpSp>
        <p:nvGrpSpPr>
          <p:cNvPr id="70" name="组合 69"/>
          <p:cNvGrpSpPr/>
          <p:nvPr/>
        </p:nvGrpSpPr>
        <p:grpSpPr>
          <a:xfrm>
            <a:off x="571472" y="2714620"/>
            <a:ext cx="8215370" cy="1571636"/>
            <a:chOff x="571472" y="2714620"/>
            <a:chExt cx="8215370" cy="1571636"/>
          </a:xfrm>
        </p:grpSpPr>
        <p:sp>
          <p:nvSpPr>
            <p:cNvPr id="108571" name="Text Box 27"/>
            <p:cNvSpPr txBox="1">
              <a:spLocks noChangeArrowheads="1"/>
            </p:cNvSpPr>
            <p:nvPr/>
          </p:nvSpPr>
          <p:spPr bwMode="auto">
            <a:xfrm>
              <a:off x="571472" y="3357562"/>
              <a:ext cx="1071570"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08570" name="Text Box 26"/>
            <p:cNvSpPr txBox="1">
              <a:spLocks noChangeArrowheads="1"/>
            </p:cNvSpPr>
            <p:nvPr/>
          </p:nvSpPr>
          <p:spPr bwMode="auto">
            <a:xfrm>
              <a:off x="2006893" y="3070937"/>
              <a:ext cx="1822158"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a:t>
              </a:r>
            </a:p>
          </p:txBody>
        </p:sp>
        <p:sp>
          <p:nvSpPr>
            <p:cNvPr id="108569" name="Text Box 25"/>
            <p:cNvSpPr txBox="1">
              <a:spLocks noChangeArrowheads="1"/>
            </p:cNvSpPr>
            <p:nvPr/>
          </p:nvSpPr>
          <p:spPr bwMode="auto">
            <a:xfrm>
              <a:off x="4008724" y="3070937"/>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8568" name="Text Box 24"/>
            <p:cNvSpPr txBox="1">
              <a:spLocks noChangeArrowheads="1"/>
            </p:cNvSpPr>
            <p:nvPr/>
          </p:nvSpPr>
          <p:spPr bwMode="auto">
            <a:xfrm>
              <a:off x="2236128" y="3666387"/>
              <a:ext cx="1330984" cy="2626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8567" name="Line 23"/>
            <p:cNvSpPr>
              <a:spLocks noChangeShapeType="1"/>
            </p:cNvSpPr>
            <p:nvPr/>
          </p:nvSpPr>
          <p:spPr bwMode="auto">
            <a:xfrm>
              <a:off x="3300404" y="3328991"/>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66" name="Freeform 22"/>
            <p:cNvSpPr>
              <a:spLocks/>
            </p:cNvSpPr>
            <p:nvPr/>
          </p:nvSpPr>
          <p:spPr bwMode="auto">
            <a:xfrm>
              <a:off x="3254684" y="3447065"/>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65" name="Text Box 21"/>
            <p:cNvSpPr txBox="1">
              <a:spLocks noChangeArrowheads="1"/>
            </p:cNvSpPr>
            <p:nvPr/>
          </p:nvSpPr>
          <p:spPr bwMode="auto">
            <a:xfrm>
              <a:off x="4008724" y="3493719"/>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08555" name="Text Box 11"/>
            <p:cNvSpPr txBox="1">
              <a:spLocks noChangeArrowheads="1"/>
            </p:cNvSpPr>
            <p:nvPr/>
          </p:nvSpPr>
          <p:spPr bwMode="auto">
            <a:xfrm>
              <a:off x="4942174" y="3241066"/>
              <a:ext cx="1333500" cy="2593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108554" name="Text Box 10"/>
            <p:cNvSpPr txBox="1">
              <a:spLocks noChangeArrowheads="1"/>
            </p:cNvSpPr>
            <p:nvPr/>
          </p:nvSpPr>
          <p:spPr bwMode="auto">
            <a:xfrm>
              <a:off x="6407754" y="3221431"/>
              <a:ext cx="1093204" cy="2790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+1=2</a:t>
              </a:r>
            </a:p>
          </p:txBody>
        </p:sp>
        <p:sp>
          <p:nvSpPr>
            <p:cNvPr id="108553" name="Text Box 9"/>
            <p:cNvSpPr txBox="1">
              <a:spLocks noChangeArrowheads="1"/>
            </p:cNvSpPr>
            <p:nvPr/>
          </p:nvSpPr>
          <p:spPr bwMode="auto">
            <a:xfrm>
              <a:off x="6407754" y="3539425"/>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08552" name="Freeform 8"/>
            <p:cNvSpPr>
              <a:spLocks/>
            </p:cNvSpPr>
            <p:nvPr/>
          </p:nvSpPr>
          <p:spPr bwMode="auto">
            <a:xfrm>
              <a:off x="4975194" y="3576639"/>
              <a:ext cx="1219200" cy="1270"/>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9" name="Line 5"/>
            <p:cNvSpPr>
              <a:spLocks noChangeShapeType="1"/>
            </p:cNvSpPr>
            <p:nvPr/>
          </p:nvSpPr>
          <p:spPr bwMode="auto">
            <a:xfrm>
              <a:off x="3295641" y="2786058"/>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548" name="Line 4"/>
            <p:cNvSpPr>
              <a:spLocks noChangeShapeType="1"/>
            </p:cNvSpPr>
            <p:nvPr/>
          </p:nvSpPr>
          <p:spPr bwMode="auto">
            <a:xfrm flipV="1">
              <a:off x="3305166" y="3912030"/>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圆角矩形 48"/>
            <p:cNvSpPr/>
            <p:nvPr/>
          </p:nvSpPr>
          <p:spPr bwMode="auto">
            <a:xfrm>
              <a:off x="1714480" y="2714620"/>
              <a:ext cx="5929354" cy="157163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3" name="Line 33"/>
            <p:cNvSpPr>
              <a:spLocks noChangeShapeType="1"/>
            </p:cNvSpPr>
            <p:nvPr/>
          </p:nvSpPr>
          <p:spPr bwMode="auto">
            <a:xfrm>
              <a:off x="2643174"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33"/>
            <p:cNvSpPr>
              <a:spLocks noChangeShapeType="1"/>
            </p:cNvSpPr>
            <p:nvPr/>
          </p:nvSpPr>
          <p:spPr bwMode="auto">
            <a:xfrm>
              <a:off x="2847963"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TextBox 61"/>
            <p:cNvSpPr txBox="1"/>
            <p:nvPr/>
          </p:nvSpPr>
          <p:spPr>
            <a:xfrm>
              <a:off x="7786710" y="3214686"/>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a:t>
              </a:r>
            </a:p>
          </p:txBody>
        </p:sp>
        <p:sp>
          <p:nvSpPr>
            <p:cNvPr id="67" name="Line 33"/>
            <p:cNvSpPr>
              <a:spLocks noChangeShapeType="1"/>
            </p:cNvSpPr>
            <p:nvPr/>
          </p:nvSpPr>
          <p:spPr bwMode="auto">
            <a:xfrm>
              <a:off x="3076563" y="332898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71" name="组合 70"/>
          <p:cNvGrpSpPr/>
          <p:nvPr/>
        </p:nvGrpSpPr>
        <p:grpSpPr>
          <a:xfrm>
            <a:off x="571472" y="4572008"/>
            <a:ext cx="8215370" cy="2186060"/>
            <a:chOff x="571472" y="4572008"/>
            <a:chExt cx="8215370" cy="2186060"/>
          </a:xfrm>
        </p:grpSpPr>
        <p:sp>
          <p:nvSpPr>
            <p:cNvPr id="108564" name="Text Box 20"/>
            <p:cNvSpPr txBox="1">
              <a:spLocks noChangeArrowheads="1"/>
            </p:cNvSpPr>
            <p:nvPr/>
          </p:nvSpPr>
          <p:spPr bwMode="auto">
            <a:xfrm>
              <a:off x="571472" y="5163100"/>
              <a:ext cx="1071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08563" name="Text Box 19"/>
            <p:cNvSpPr txBox="1">
              <a:spLocks noChangeArrowheads="1"/>
            </p:cNvSpPr>
            <p:nvPr/>
          </p:nvSpPr>
          <p:spPr bwMode="auto">
            <a:xfrm>
              <a:off x="2092612" y="4911732"/>
              <a:ext cx="1693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a b"</a:t>
              </a:r>
            </a:p>
          </p:txBody>
        </p:sp>
        <p:sp>
          <p:nvSpPr>
            <p:cNvPr id="108562" name="Text Box 18"/>
            <p:cNvSpPr txBox="1">
              <a:spLocks noChangeArrowheads="1"/>
            </p:cNvSpPr>
            <p:nvPr/>
          </p:nvSpPr>
          <p:spPr bwMode="auto">
            <a:xfrm>
              <a:off x="4080162" y="4911732"/>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08561" name="Text Box 17"/>
            <p:cNvSpPr txBox="1">
              <a:spLocks noChangeArrowheads="1"/>
            </p:cNvSpPr>
            <p:nvPr/>
          </p:nvSpPr>
          <p:spPr bwMode="auto">
            <a:xfrm>
              <a:off x="2539969" y="5500702"/>
              <a:ext cx="1355750" cy="2834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a:t>
              </a:r>
            </a:p>
          </p:txBody>
        </p:sp>
        <p:sp>
          <p:nvSpPr>
            <p:cNvPr id="108560" name="Text Box 16"/>
            <p:cNvSpPr txBox="1">
              <a:spLocks noChangeArrowheads="1"/>
            </p:cNvSpPr>
            <p:nvPr/>
          </p:nvSpPr>
          <p:spPr bwMode="auto">
            <a:xfrm>
              <a:off x="4080162" y="5315470"/>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08559" name="Text Box 15"/>
            <p:cNvSpPr txBox="1">
              <a:spLocks noChangeArrowheads="1"/>
            </p:cNvSpPr>
            <p:nvPr/>
          </p:nvSpPr>
          <p:spPr bwMode="auto">
            <a:xfrm>
              <a:off x="4796176" y="5086939"/>
              <a:ext cx="2776220" cy="2708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成功，返回</a:t>
              </a:r>
              <a:r>
                <a:rPr kumimoji="0" lang="en-US" altLang="zh-CN" sz="1600" i="1" u="none" strike="noStrike" cap="none" normalizeH="0" baseline="0">
                  <a:ln>
                    <a:noFill/>
                  </a:ln>
                  <a:solidFill>
                    <a:srgbClr val="FF0000"/>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-t.length()=2</a:t>
              </a:r>
            </a:p>
          </p:txBody>
        </p:sp>
        <p:sp>
          <p:nvSpPr>
            <p:cNvPr id="45" name="Line 5"/>
            <p:cNvSpPr>
              <a:spLocks noChangeShapeType="1"/>
            </p:cNvSpPr>
            <p:nvPr/>
          </p:nvSpPr>
          <p:spPr bwMode="auto">
            <a:xfrm>
              <a:off x="3786182" y="4700672"/>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Line 4"/>
            <p:cNvSpPr>
              <a:spLocks noChangeShapeType="1"/>
            </p:cNvSpPr>
            <p:nvPr/>
          </p:nvSpPr>
          <p:spPr bwMode="auto">
            <a:xfrm flipV="1">
              <a:off x="3809990" y="5674597"/>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圆角矩形 50"/>
            <p:cNvSpPr/>
            <p:nvPr/>
          </p:nvSpPr>
          <p:spPr bwMode="auto">
            <a:xfrm>
              <a:off x="1785918" y="4572008"/>
              <a:ext cx="5929354" cy="1643074"/>
            </a:xfrm>
            <a:prstGeom prst="roundRect">
              <a:avLst/>
            </a:prstGeom>
            <a:ln w="19050">
              <a:solidFill>
                <a:schemeClr val="accent6">
                  <a:lumMod val="40000"/>
                  <a:lumOff val="6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5" name="Line 33"/>
            <p:cNvSpPr>
              <a:spLocks noChangeShapeType="1"/>
            </p:cNvSpPr>
            <p:nvPr/>
          </p:nvSpPr>
          <p:spPr bwMode="auto">
            <a:xfrm>
              <a:off x="2947976"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Line 33"/>
            <p:cNvSpPr>
              <a:spLocks noChangeShapeType="1"/>
            </p:cNvSpPr>
            <p:nvPr/>
          </p:nvSpPr>
          <p:spPr bwMode="auto">
            <a:xfrm>
              <a:off x="3162290"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7" name="Line 33"/>
            <p:cNvSpPr>
              <a:spLocks noChangeShapeType="1"/>
            </p:cNvSpPr>
            <p:nvPr/>
          </p:nvSpPr>
          <p:spPr bwMode="auto">
            <a:xfrm>
              <a:off x="3381367"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8" name="Line 33"/>
            <p:cNvSpPr>
              <a:spLocks noChangeShapeType="1"/>
            </p:cNvSpPr>
            <p:nvPr/>
          </p:nvSpPr>
          <p:spPr bwMode="auto">
            <a:xfrm>
              <a:off x="3600443" y="5155367"/>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3" name="TextBox 62"/>
            <p:cNvSpPr txBox="1"/>
            <p:nvPr/>
          </p:nvSpPr>
          <p:spPr>
            <a:xfrm>
              <a:off x="7786710" y="5072074"/>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a:t>
              </a:r>
            </a:p>
          </p:txBody>
        </p:sp>
        <p:sp>
          <p:nvSpPr>
            <p:cNvPr id="68" name="TextBox 67"/>
            <p:cNvSpPr txBox="1"/>
            <p:nvPr/>
          </p:nvSpPr>
          <p:spPr>
            <a:xfrm>
              <a:off x="3643306" y="6357958"/>
              <a:ext cx="1500198"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共比较</a:t>
              </a:r>
              <a:r>
                <a:rPr lang="en-US" altLang="zh-CN" sz="2000">
                  <a:solidFill>
                    <a:srgbClr val="0000FF"/>
                  </a:solidFill>
                  <a:latin typeface="Consolas" pitchFamily="49" charset="0"/>
                  <a:ea typeface="仿宋" pitchFamily="49" charset="-122"/>
                  <a:cs typeface="Consolas" pitchFamily="49" charset="0"/>
                </a:rPr>
                <a:t>12</a:t>
              </a:r>
              <a:r>
                <a:rPr lang="zh-CN" altLang="en-US" sz="2000">
                  <a:solidFill>
                    <a:srgbClr val="0000FF"/>
                  </a:solidFill>
                  <a:latin typeface="Consolas" pitchFamily="49" charset="0"/>
                  <a:ea typeface="仿宋" pitchFamily="49" charset="-122"/>
                  <a:cs typeface="Consolas" pitchFamily="49" charset="0"/>
                </a:rPr>
                <a:t>次</a:t>
              </a:r>
            </a:p>
          </p:txBody>
        </p:sp>
      </p:grpSp>
      <p:sp>
        <p:nvSpPr>
          <p:cNvPr id="64" name="灯片编号占位符 63"/>
          <p:cNvSpPr>
            <a:spLocks noGrp="1"/>
          </p:cNvSpPr>
          <p:nvPr>
            <p:ph type="sldNum" sz="quarter" idx="12"/>
          </p:nvPr>
        </p:nvSpPr>
        <p:spPr/>
        <p:txBody>
          <a:bodyPr/>
          <a:lstStyle/>
          <a:p>
            <a:fld id="{67864EE2-EAB3-4814-A7EB-820BD7610F1E}" type="slidenum">
              <a:rPr lang="en-US" altLang="zh-CN" smtClean="0"/>
              <a:pPr/>
              <a:t>21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8" y="254353"/>
            <a:ext cx="9001156" cy="38729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BF</a:t>
            </a:r>
            <a:r>
              <a:rPr lang="en-US" altLang="zh-CN" sz="1800">
                <a:solidFill>
                  <a:srgbClr val="0000FF"/>
                </a:solidFill>
                <a:latin typeface="Consolas" pitchFamily="49" charset="0"/>
                <a:ea typeface="仿宋" pitchFamily="49" charset="-122"/>
                <a:cs typeface="Consolas" pitchFamily="49" charset="0"/>
              </a:rPr>
              <a:t>(string s,string t)		    </a:t>
            </a:r>
            <a:r>
              <a:rPr lang="en-US" altLang="zh-CN" sz="1800">
                <a:solidFill>
                  <a:schemeClr val="bg1">
                    <a:lumMod val="50000"/>
                  </a:schemeClr>
                </a:solidFill>
                <a:latin typeface="Consolas" pitchFamily="49" charset="0"/>
                <a:ea typeface="仿宋" pitchFamily="49" charset="-122"/>
                <a:cs typeface="Consolas" pitchFamily="49" charset="0"/>
              </a:rPr>
              <a:t>//BF</a:t>
            </a:r>
            <a:r>
              <a:rPr lang="zh-CN" altLang="zh-CN" sz="1800">
                <a:solidFill>
                  <a:schemeClr val="bg1">
                    <a:lumMod val="50000"/>
                  </a:schemeClr>
                </a:solidFill>
                <a:latin typeface="Consolas" pitchFamily="49" charset="0"/>
                <a:ea typeface="仿宋" pitchFamily="49" charset="-122"/>
                <a:cs typeface="Consolas" pitchFamily="49" charset="0"/>
              </a:rPr>
              <a:t>模式匹配算法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i=0,j=0;</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 (i&lt;s.length() &amp;&amp; j&lt;t.length())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两串未遍历完时循环</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(s[i]==t[j])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比较的两个字符相同时</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 j++; }			    </a:t>
            </a:r>
            <a:r>
              <a:rPr lang="en-US" altLang="zh-CN" sz="1800">
                <a:solidFill>
                  <a:schemeClr val="bg1">
                    <a:lumMod val="50000"/>
                  </a:schemeClr>
                </a:solidFill>
                <a:latin typeface="Consolas" pitchFamily="49" charset="0"/>
                <a:ea typeface="仿宋" pitchFamily="49" charset="-122"/>
                <a:cs typeface="Consolas" pitchFamily="49" charset="0"/>
              </a:rPr>
              <a:t>//s</a:t>
            </a:r>
            <a:r>
              <a:rPr lang="zh-CN" altLang="zh-CN"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串依次移到下一个字符</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比较的两个字符不相同时</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i=i-j+1;			    </a:t>
            </a:r>
            <a:r>
              <a:rPr lang="en-US" altLang="zh-CN" sz="1800">
                <a:solidFill>
                  <a:schemeClr val="bg1">
                    <a:lumMod val="50000"/>
                  </a:schemeClr>
                </a:solidFill>
                <a:latin typeface="Consolas" pitchFamily="49" charset="0"/>
                <a:ea typeface="仿宋" pitchFamily="49" charset="-122"/>
                <a:cs typeface="Consolas" pitchFamily="49" charset="0"/>
              </a:rPr>
              <a:t>//i</a:t>
            </a:r>
            <a:r>
              <a:rPr lang="zh-CN" altLang="zh-CN" sz="1800">
                <a:solidFill>
                  <a:schemeClr val="bg1">
                    <a:lumMod val="50000"/>
                  </a:schemeClr>
                </a:solidFill>
                <a:latin typeface="Consolas" pitchFamily="49" charset="0"/>
                <a:ea typeface="仿宋" pitchFamily="49" charset="-122"/>
                <a:cs typeface="Consolas" pitchFamily="49" charset="0"/>
              </a:rPr>
              <a:t>回退到</a:t>
            </a:r>
            <a:r>
              <a:rPr lang="en-US" altLang="zh-CN" sz="1800">
                <a:solidFill>
                  <a:schemeClr val="bg1">
                    <a:lumMod val="50000"/>
                  </a:schemeClr>
                </a:solidFill>
                <a:latin typeface="Consolas" pitchFamily="49" charset="0"/>
                <a:ea typeface="仿宋" pitchFamily="49" charset="-122"/>
                <a:cs typeface="Consolas" pitchFamily="49" charset="0"/>
              </a:rPr>
              <a:t>s</a:t>
            </a:r>
            <a:r>
              <a:rPr lang="zh-CN" altLang="zh-CN" sz="1800">
                <a:solidFill>
                  <a:schemeClr val="bg1">
                    <a:lumMod val="50000"/>
                  </a:schemeClr>
                </a:solidFill>
                <a:latin typeface="Consolas" pitchFamily="49" charset="0"/>
                <a:ea typeface="仿宋" pitchFamily="49" charset="-122"/>
                <a:cs typeface="Consolas" pitchFamily="49" charset="0"/>
              </a:rPr>
              <a:t>本趟开始的下一个字符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j=0;				    </a:t>
            </a:r>
            <a:r>
              <a:rPr lang="en-US" altLang="zh-CN" sz="1800">
                <a:solidFill>
                  <a:schemeClr val="bg1">
                    <a:lumMod val="50000"/>
                  </a:schemeClr>
                </a:solidFill>
                <a:latin typeface="Consolas" pitchFamily="49" charset="0"/>
                <a:ea typeface="仿宋" pitchFamily="49" charset="-122"/>
                <a:cs typeface="Consolas" pitchFamily="49" charset="0"/>
              </a:rPr>
              <a:t>//j</a:t>
            </a:r>
            <a:r>
              <a:rPr lang="zh-CN" altLang="zh-CN" sz="1800">
                <a:solidFill>
                  <a:schemeClr val="bg1">
                    <a:lumMod val="50000"/>
                  </a:schemeClr>
                </a:solidFill>
                <a:latin typeface="Consolas" pitchFamily="49" charset="0"/>
                <a:ea typeface="仿宋" pitchFamily="49" charset="-122"/>
                <a:cs typeface="Consolas" pitchFamily="49" charset="0"/>
              </a:rPr>
              <a:t>移动到</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串的开头</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1200"/>
              </a:spcBef>
            </a:pPr>
            <a:r>
              <a:rPr lang="en-US" altLang="zh-CN" sz="1800">
                <a:solidFill>
                  <a:srgbClr val="0000FF"/>
                </a:solidFill>
                <a:latin typeface="Consolas" pitchFamily="49" charset="0"/>
                <a:ea typeface="仿宋" pitchFamily="49" charset="-122"/>
                <a:cs typeface="Consolas" pitchFamily="49" charset="0"/>
              </a:rPr>
              <a:t>   if (j&gt;=t.length()) return i-t.length(); </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串遍历完毕：匹配成功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匹配不成功</a:t>
            </a:r>
            <a:r>
              <a:rPr lang="en-US" altLang="zh-CN" sz="1800">
                <a:solidFill>
                  <a:schemeClr val="bg1">
                    <a:lumMod val="50000"/>
                  </a:schemeClr>
                </a:solidFill>
                <a:latin typeface="Consolas" pitchFamily="49" charset="0"/>
                <a:ea typeface="仿宋" pitchFamily="49" charset="-122"/>
                <a:cs typeface="Consolas" pitchFamily="49" charset="0"/>
              </a:rPr>
              <a:t>, </a:t>
            </a:r>
            <a:r>
              <a:rPr lang="zh-CN" altLang="zh-CN" sz="1800">
                <a:solidFill>
                  <a:schemeClr val="bg1">
                    <a:lumMod val="50000"/>
                  </a:schemeClr>
                </a:solidFill>
                <a:latin typeface="Consolas" pitchFamily="49" charset="0"/>
                <a:ea typeface="仿宋" pitchFamily="49" charset="-122"/>
                <a:cs typeface="Consolas" pitchFamily="49" charset="0"/>
              </a:rPr>
              <a:t>返回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34" name="组合 33"/>
          <p:cNvGrpSpPr/>
          <p:nvPr/>
        </p:nvGrpSpPr>
        <p:grpSpPr>
          <a:xfrm>
            <a:off x="214282" y="4202676"/>
            <a:ext cx="3786214" cy="2051606"/>
            <a:chOff x="214282" y="3929066"/>
            <a:chExt cx="3786214" cy="2051606"/>
          </a:xfrm>
        </p:grpSpPr>
        <p:sp>
          <p:nvSpPr>
            <p:cNvPr id="6" name="TextBox 5"/>
            <p:cNvSpPr txBox="1"/>
            <p:nvPr/>
          </p:nvSpPr>
          <p:spPr>
            <a:xfrm>
              <a:off x="214282" y="4469324"/>
              <a:ext cx="3786214"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s</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6600"/>
                  </a:solidFill>
                  <a:latin typeface="Consolas" pitchFamily="49" charset="0"/>
                  <a:ea typeface="仿宋" pitchFamily="49" charset="-122"/>
                  <a:cs typeface="Consolas" pitchFamily="49" charset="0"/>
                </a:rPr>
                <a:t>s</a:t>
              </a:r>
              <a:r>
                <a:rPr lang="en-US" altLang="zh-CN" sz="1800" i="1" baseline="-25000">
                  <a:solidFill>
                    <a:srgbClr val="006600"/>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s</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 </a:t>
              </a:r>
              <a:r>
                <a:rPr lang="en-US" altLang="zh-CN" sz="1800">
                  <a:solidFill>
                    <a:srgbClr val="0000FF"/>
                  </a:solidFill>
                  <a:latin typeface="+mj-ea"/>
                  <a:cs typeface="Consolas" pitchFamily="49" charset="0"/>
                </a:rPr>
                <a:t>… </a:t>
              </a:r>
              <a:r>
                <a:rPr lang="en-US" altLang="zh-CN" sz="1800">
                  <a:solidFill>
                    <a:srgbClr val="FF0000"/>
                  </a:solidFill>
                  <a:latin typeface="+mj-ea"/>
                  <a:cs typeface="Consolas" pitchFamily="49" charset="0"/>
                </a:rPr>
                <a:t>*</a:t>
              </a:r>
              <a:r>
                <a:rPr lang="en-US" altLang="zh-CN" sz="1800">
                  <a:solidFill>
                    <a:srgbClr val="0000FF"/>
                  </a:solidFill>
                  <a:latin typeface="+mj-ea"/>
                  <a:cs typeface="Consolas" pitchFamily="49" charset="0"/>
                </a:rPr>
                <a:t> … </a:t>
              </a:r>
              <a:r>
                <a:rPr lang="en-US" altLang="zh-CN" sz="1800" i="1">
                  <a:solidFill>
                    <a:srgbClr val="0000FF"/>
                  </a:solidFill>
                  <a:latin typeface="Consolas" pitchFamily="49" charset="0"/>
                  <a:cs typeface="Consolas" pitchFamily="49" charset="0"/>
                </a:rPr>
                <a:t>s</a:t>
              </a:r>
              <a:r>
                <a:rPr lang="en-US" altLang="zh-CN" sz="1800" i="1" baseline="-25000">
                  <a:solidFill>
                    <a:srgbClr val="0000FF"/>
                  </a:solidFill>
                  <a:latin typeface="Consolas" pitchFamily="49" charset="0"/>
                  <a:cs typeface="Consolas" pitchFamily="49" charset="0"/>
                </a:rPr>
                <a:t>n</a:t>
              </a:r>
              <a:r>
                <a:rPr lang="en-US" altLang="zh-CN" sz="1800" baseline="-2500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857224" y="5171562"/>
              <a:ext cx="2928958"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t</a:t>
              </a:r>
              <a:r>
                <a:rPr lang="en-US" altLang="zh-CN" sz="1800" baseline="-25000">
                  <a:solidFill>
                    <a:srgbClr val="006600"/>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00"/>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cs typeface="Consolas" pitchFamily="49" charset="0"/>
                </a:rPr>
                <a:t>… </a:t>
              </a:r>
              <a:r>
                <a:rPr lang="en-US" altLang="zh-CN" sz="1800" i="1">
                  <a:solidFill>
                    <a:srgbClr val="0000FF"/>
                  </a:solidFill>
                  <a:latin typeface="Consolas" pitchFamily="49" charset="0"/>
                  <a:cs typeface="Consolas" pitchFamily="49" charset="0"/>
                </a:rPr>
                <a:t>t</a:t>
              </a:r>
              <a:r>
                <a:rPr lang="en-US" altLang="zh-CN" sz="1800" i="1" baseline="-25000">
                  <a:solidFill>
                    <a:srgbClr val="0000FF"/>
                  </a:solidFill>
                  <a:latin typeface="Consolas" pitchFamily="49" charset="0"/>
                  <a:cs typeface="Consolas" pitchFamily="49" charset="0"/>
                </a:rPr>
                <a:t>m</a:t>
              </a:r>
              <a:r>
                <a:rPr lang="en-US" altLang="zh-CN" sz="1800" baseline="-2500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530442" y="3929066"/>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i</a:t>
              </a:r>
              <a:endParaRPr lang="zh-CN" altLang="en-US" sz="1600" i="1">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2520394" y="5642118"/>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j</a:t>
              </a:r>
              <a:endParaRPr lang="zh-CN" altLang="en-US" sz="1600" i="1">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239314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rot="5400000" flipH="1" flipV="1">
              <a:off x="2428860" y="5612332"/>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5" name="直接连接符 14"/>
            <p:cNvCxnSpPr/>
            <p:nvPr/>
          </p:nvCxnSpPr>
          <p:spPr>
            <a:xfrm rot="5400000">
              <a:off x="1204366" y="5020732"/>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p:nvPr/>
          </p:nvCxnSpPr>
          <p:spPr>
            <a:xfrm rot="5400000">
              <a:off x="1632994" y="5040828"/>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p:nvPr/>
          </p:nvCxnSpPr>
          <p:spPr>
            <a:xfrm rot="5400000">
              <a:off x="2347374" y="5000636"/>
              <a:ext cx="428628" cy="0"/>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p:nvPr/>
          </p:nvCxnSpPr>
          <p:spPr>
            <a:xfrm rot="16200000" flipH="1">
              <a:off x="2490250" y="4959342"/>
              <a:ext cx="142876" cy="142876"/>
            </a:xfrm>
            <a:prstGeom prst="line">
              <a:avLst/>
            </a:prstGeom>
            <a:ln w="19050">
              <a:solidFill>
                <a:srgbClr val="FF3399"/>
              </a:solidFill>
              <a:tailEnd type="none"/>
            </a:ln>
          </p:spPr>
          <p:style>
            <a:lnRef idx="2">
              <a:schemeClr val="dk1"/>
            </a:lnRef>
            <a:fillRef idx="0">
              <a:schemeClr val="dk1"/>
            </a:fillRef>
            <a:effectRef idx="1">
              <a:schemeClr val="dk1"/>
            </a:effectRef>
            <a:fontRef idx="minor">
              <a:schemeClr val="tx1"/>
            </a:fontRef>
          </p:style>
        </p:cxnSp>
      </p:grpSp>
      <p:grpSp>
        <p:nvGrpSpPr>
          <p:cNvPr id="35" name="组合 34"/>
          <p:cNvGrpSpPr/>
          <p:nvPr/>
        </p:nvGrpSpPr>
        <p:grpSpPr>
          <a:xfrm>
            <a:off x="3786182" y="4202676"/>
            <a:ext cx="5072098" cy="2043652"/>
            <a:chOff x="3786182" y="3929066"/>
            <a:chExt cx="5072098" cy="2043652"/>
          </a:xfrm>
        </p:grpSpPr>
        <p:sp>
          <p:nvSpPr>
            <p:cNvPr id="20" name="TextBox 19"/>
            <p:cNvSpPr txBox="1"/>
            <p:nvPr/>
          </p:nvSpPr>
          <p:spPr>
            <a:xfrm>
              <a:off x="3786182" y="4344423"/>
              <a:ext cx="1071570" cy="584775"/>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p>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=0</a:t>
              </a:r>
              <a:endParaRPr lang="zh-CN" altLang="en-US" sz="16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072066" y="4469324"/>
              <a:ext cx="3786214"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s</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s</a:t>
              </a:r>
              <a:r>
                <a:rPr lang="en-US" altLang="zh-CN" sz="1800" baseline="-25000">
                  <a:solidFill>
                    <a:srgbClr val="0000FF"/>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s</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6600"/>
                  </a:solidFill>
                  <a:latin typeface="Consolas" pitchFamily="49" charset="0"/>
                  <a:ea typeface="仿宋" pitchFamily="49" charset="-122"/>
                  <a:cs typeface="Consolas" pitchFamily="49" charset="0"/>
                </a:rPr>
                <a:t>s</a:t>
              </a:r>
              <a:r>
                <a:rPr lang="en-US" altLang="zh-CN" sz="1800" i="1" baseline="-25000">
                  <a:solidFill>
                    <a:srgbClr val="006600"/>
                  </a:solidFill>
                  <a:latin typeface="Consolas" pitchFamily="49" charset="0"/>
                  <a:ea typeface="仿宋" pitchFamily="49" charset="-122"/>
                  <a:cs typeface="Consolas" pitchFamily="49" charset="0"/>
                </a:rPr>
                <a:t>i</a:t>
              </a:r>
              <a:r>
                <a:rPr lang="en-US" altLang="zh-CN" sz="1800" baseline="-25000">
                  <a:solidFill>
                    <a:srgbClr val="006600"/>
                  </a:solidFill>
                  <a:latin typeface="Consolas" pitchFamily="49" charset="0"/>
                  <a:ea typeface="仿宋" pitchFamily="49" charset="-122"/>
                  <a:cs typeface="Consolas" pitchFamily="49" charset="0"/>
                </a:rPr>
                <a:t>+1</a:t>
              </a:r>
              <a:r>
                <a:rPr lang="en-US" altLang="zh-CN" sz="1800" baseline="-250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cs typeface="Consolas" pitchFamily="49" charset="0"/>
                </a:rPr>
                <a:t>… * … </a:t>
              </a:r>
              <a:r>
                <a:rPr lang="en-US" altLang="zh-CN" sz="1800" i="1">
                  <a:solidFill>
                    <a:srgbClr val="0000FF"/>
                  </a:solidFill>
                  <a:latin typeface="Consolas" pitchFamily="49" charset="0"/>
                  <a:cs typeface="Consolas" pitchFamily="49" charset="0"/>
                </a:rPr>
                <a:t>s</a:t>
              </a:r>
              <a:r>
                <a:rPr lang="en-US" altLang="zh-CN" sz="1800" i="1" baseline="-25000">
                  <a:solidFill>
                    <a:srgbClr val="0000FF"/>
                  </a:solidFill>
                  <a:latin typeface="Consolas" pitchFamily="49" charset="0"/>
                  <a:cs typeface="Consolas" pitchFamily="49" charset="0"/>
                </a:rPr>
                <a:t>n</a:t>
              </a:r>
              <a:r>
                <a:rPr lang="en-US" altLang="zh-CN" sz="1800" baseline="-2500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6143636" y="5143512"/>
              <a:ext cx="242889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t</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t</a:t>
              </a:r>
              <a:r>
                <a:rPr lang="en-US" altLang="zh-CN" sz="1800" baseline="-25000">
                  <a:solidFill>
                    <a:srgbClr val="006600"/>
                  </a:solidFill>
                  <a:latin typeface="Consolas" pitchFamily="49" charset="0"/>
                  <a:ea typeface="仿宋" pitchFamily="49" charset="-122"/>
                  <a:cs typeface="Consolas" pitchFamily="49" charset="0"/>
                </a:rPr>
                <a:t>0</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0000FF"/>
                  </a:solidFill>
                  <a:latin typeface="+mj-ea"/>
                  <a:cs typeface="Consolas" pitchFamily="49" charset="0"/>
                </a:rPr>
                <a:t>… </a:t>
              </a:r>
              <a:r>
                <a:rPr lang="en-US" altLang="zh-CN" sz="1800" i="1">
                  <a:solidFill>
                    <a:srgbClr val="0000FF"/>
                  </a:solidFill>
                  <a:latin typeface="Consolas" pitchFamily="49" charset="0"/>
                  <a:cs typeface="Consolas" pitchFamily="49" charset="0"/>
                </a:rPr>
                <a:t>t</a:t>
              </a:r>
              <a:r>
                <a:rPr lang="en-US" altLang="zh-CN" sz="1800" i="1" baseline="-25000">
                  <a:solidFill>
                    <a:srgbClr val="0000FF"/>
                  </a:solidFill>
                  <a:latin typeface="Consolas" pitchFamily="49" charset="0"/>
                  <a:cs typeface="Consolas" pitchFamily="49" charset="0"/>
                </a:rPr>
                <a:t>m</a:t>
              </a:r>
              <a:r>
                <a:rPr lang="en-US" altLang="zh-CN" sz="1800" baseline="-25000">
                  <a:solidFill>
                    <a:srgbClr val="0000FF"/>
                  </a:solidFill>
                  <a:latin typeface="Consolas" pitchFamily="49" charset="0"/>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6643702" y="3929066"/>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i</a:t>
              </a:r>
              <a:endParaRPr lang="zh-CN" altLang="en-US" sz="1600" i="1">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6643702" y="5634164"/>
              <a:ext cx="357190" cy="338554"/>
            </a:xfrm>
            <a:prstGeom prst="rect">
              <a:avLst/>
            </a:prstGeom>
            <a:noFill/>
          </p:spPr>
          <p:txBody>
            <a:bodyPr wrap="square" rtlCol="0">
              <a:spAutoFit/>
            </a:bodyPr>
            <a:lstStyle/>
            <a:p>
              <a:pPr algn="l">
                <a:lnSpc>
                  <a:spcPct val="100000"/>
                </a:lnSpc>
                <a:spcBef>
                  <a:spcPts val="0"/>
                </a:spcBef>
              </a:pPr>
              <a:r>
                <a:rPr lang="en-US" altLang="zh-CN" sz="1600" i="1">
                  <a:solidFill>
                    <a:srgbClr val="0000FF"/>
                  </a:solidFill>
                  <a:latin typeface="Consolas" pitchFamily="49" charset="0"/>
                  <a:ea typeface="仿宋" pitchFamily="49" charset="-122"/>
                  <a:cs typeface="Consolas" pitchFamily="49" charset="0"/>
                </a:rPr>
                <a:t>j</a:t>
              </a:r>
              <a:endParaRPr lang="zh-CN" altLang="en-US" sz="1600" i="1">
                <a:solidFill>
                  <a:srgbClr val="0000FF"/>
                </a:solidFill>
                <a:latin typeface="Consolas" pitchFamily="49" charset="0"/>
                <a:ea typeface="仿宋" pitchFamily="49" charset="-122"/>
                <a:cs typeface="Consolas" pitchFamily="49" charset="0"/>
              </a:endParaRPr>
            </a:p>
          </p:txBody>
        </p:sp>
        <p:cxnSp>
          <p:nvCxnSpPr>
            <p:cNvPr id="25" name="直接箭头连接符 24"/>
            <p:cNvCxnSpPr/>
            <p:nvPr/>
          </p:nvCxnSpPr>
          <p:spPr>
            <a:xfrm rot="5400000">
              <a:off x="6506401" y="429072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rot="5400000" flipH="1" flipV="1">
              <a:off x="6552168" y="5604378"/>
              <a:ext cx="285752"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rot="5400000">
              <a:off x="6517140" y="5025616"/>
              <a:ext cx="396000" cy="0"/>
            </a:xfrm>
            <a:prstGeom prst="line">
              <a:avLst/>
            </a:prstGeom>
            <a:ln w="19050">
              <a:solidFill>
                <a:srgbClr val="FF3399"/>
              </a:solidFill>
              <a:headEnd type="arrow"/>
              <a:tailEnd type="arrow"/>
            </a:ln>
          </p:spPr>
          <p:style>
            <a:lnRef idx="2">
              <a:schemeClr val="dk1"/>
            </a:lnRef>
            <a:fillRef idx="0">
              <a:schemeClr val="dk1"/>
            </a:fillRef>
            <a:effectRef idx="1">
              <a:schemeClr val="dk1"/>
            </a:effectRef>
            <a:fontRef idx="minor">
              <a:schemeClr val="tx1"/>
            </a:fontRef>
          </p:style>
        </p:cxnSp>
        <p:sp>
          <p:nvSpPr>
            <p:cNvPr id="32" name="右箭头 31"/>
            <p:cNvSpPr/>
            <p:nvPr/>
          </p:nvSpPr>
          <p:spPr bwMode="auto">
            <a:xfrm>
              <a:off x="3786182" y="4929198"/>
              <a:ext cx="1000132"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33" name="TextBox 32"/>
          <p:cNvSpPr txBox="1"/>
          <p:nvPr/>
        </p:nvSpPr>
        <p:spPr>
          <a:xfrm>
            <a:off x="1643042" y="6274378"/>
            <a:ext cx="2000264"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微软雅黑" pitchFamily="34" charset="-122"/>
                <a:cs typeface="Consolas" pitchFamily="49" charset="0"/>
              </a:rPr>
              <a:t>失配处：</a:t>
            </a:r>
            <a:r>
              <a:rPr lang="en-US" altLang="zh-CN" sz="1800" i="1">
                <a:solidFill>
                  <a:srgbClr val="FF0000"/>
                </a:solidFill>
                <a:latin typeface="Consolas" pitchFamily="49" charset="0"/>
                <a:ea typeface="微软雅黑" pitchFamily="34" charset="-122"/>
                <a:cs typeface="Consolas" pitchFamily="49" charset="0"/>
              </a:rPr>
              <a:t>s</a:t>
            </a:r>
            <a:r>
              <a:rPr lang="en-US" altLang="zh-CN" sz="1800" i="1" baseline="-25000">
                <a:solidFill>
                  <a:srgbClr val="FF0000"/>
                </a:solidFill>
                <a:latin typeface="Consolas" pitchFamily="49" charset="0"/>
                <a:ea typeface="微软雅黑" pitchFamily="34" charset="-122"/>
                <a:cs typeface="Consolas" pitchFamily="49" charset="0"/>
              </a:rPr>
              <a:t>i</a:t>
            </a:r>
            <a:r>
              <a:rPr lang="en-US" altLang="zh-CN" sz="1800">
                <a:solidFill>
                  <a:srgbClr val="FF0000"/>
                </a:solidFill>
                <a:latin typeface="Consolas" pitchFamily="49" charset="0"/>
                <a:ea typeface="微软雅黑" pitchFamily="34" charset="-122"/>
                <a:cs typeface="Consolas" pitchFamily="49" charset="0"/>
              </a:rPr>
              <a:t>/</a:t>
            </a:r>
            <a:r>
              <a:rPr lang="en-US" altLang="zh-CN" sz="1800" i="1">
                <a:solidFill>
                  <a:srgbClr val="FF0000"/>
                </a:solidFill>
                <a:latin typeface="Consolas" pitchFamily="49" charset="0"/>
                <a:ea typeface="微软雅黑" pitchFamily="34" charset="-122"/>
                <a:cs typeface="Consolas" pitchFamily="49" charset="0"/>
              </a:rPr>
              <a:t>t</a:t>
            </a:r>
            <a:r>
              <a:rPr lang="en-US" altLang="zh-CN" sz="1800" i="1" baseline="-25000">
                <a:solidFill>
                  <a:srgbClr val="FF0000"/>
                </a:solidFill>
                <a:latin typeface="Consolas" pitchFamily="49" charset="0"/>
                <a:ea typeface="微软雅黑" pitchFamily="34" charset="-122"/>
                <a:cs typeface="Consolas" pitchFamily="49" charset="0"/>
              </a:rPr>
              <a:t>j</a:t>
            </a:r>
            <a:endParaRPr lang="zh-CN" altLang="en-US" sz="1800" i="1" baseline="-25000">
              <a:solidFill>
                <a:srgbClr val="FF0000"/>
              </a:solidFill>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22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26" presetClass="emph" presetSubtype="0" fill="hold" grpId="1" nodeType="afterEffect">
                                  <p:stCondLst>
                                    <p:cond delay="0"/>
                                  </p:stCondLst>
                                  <p:childTnLst>
                                    <p:animEffect transition="out" filter="fade">
                                      <p:cBhvr>
                                        <p:cTn id="12" dur="500" tmFilter="0, 0; .2, .5; .8, .5; 1, 0"/>
                                        <p:tgtEl>
                                          <p:spTgt spid="33"/>
                                        </p:tgtEl>
                                      </p:cBhvr>
                                    </p:animEffect>
                                    <p:animScale>
                                      <p:cBhvr>
                                        <p:cTn id="13" dur="250" autoRev="1" fill="hold"/>
                                        <p:tgtEl>
                                          <p:spTgt spid="33"/>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xit" presetSubtype="4" fill="hold" nodeType="clickEffect">
                                  <p:stCondLst>
                                    <p:cond delay="0"/>
                                  </p:stCondLst>
                                  <p:childTnLst>
                                    <p:animEffect transition="out" filter="wipe(down)">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35"/>
                                        </p:tgtEl>
                                      </p:cBhvr>
                                    </p:animEffect>
                                    <p:set>
                                      <p:cBhvr>
                                        <p:cTn id="25" dur="1" fill="hold">
                                          <p:stCondLst>
                                            <p:cond delay="499"/>
                                          </p:stCondLst>
                                        </p:cTn>
                                        <p:tgtEl>
                                          <p:spTgt spid="35"/>
                                        </p:tgtEl>
                                        <p:attrNameLst>
                                          <p:attrName>style.visibility</p:attrName>
                                        </p:attrNameLst>
                                      </p:cBhvr>
                                      <p:to>
                                        <p:strVal val="hidden"/>
                                      </p:to>
                                    </p:set>
                                  </p:childTnLst>
                                </p:cTn>
                              </p:par>
                              <p:par>
                                <p:cTn id="26" presetID="22" presetClass="exit" presetSubtype="4" fill="hold" grpId="2" nodeType="withEffect">
                                  <p:stCondLst>
                                    <p:cond delay="0"/>
                                  </p:stCondLst>
                                  <p:childTnLst>
                                    <p:animEffect transition="out" filter="wipe(down)">
                                      <p:cBhvr>
                                        <p:cTn id="27" dur="500"/>
                                        <p:tgtEl>
                                          <p:spTgt spid="33"/>
                                        </p:tgtEl>
                                      </p:cBhvr>
                                    </p:animEffect>
                                    <p:set>
                                      <p:cBhvr>
                                        <p:cTn id="28"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3" grpId="1"/>
      <p:bldP spid="33" grpId="2"/>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71472" y="1428736"/>
            <a:ext cx="8001056" cy="193383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该算法在最好情况下的时间复杂度为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，即主串的前</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个字符正好等于模式串的</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个字符。</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最坏情况下的时间复杂度为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平均</a:t>
            </a:r>
            <a:r>
              <a:rPr lang="zh-CN" altLang="zh-CN" sz="2000">
                <a:solidFill>
                  <a:srgbClr val="0000FF"/>
                </a:solidFill>
                <a:latin typeface="Consolas" pitchFamily="49" charset="0"/>
                <a:ea typeface="仿宋" pitchFamily="49" charset="-122"/>
                <a:cs typeface="Consolas" pitchFamily="49" charset="0"/>
              </a:rPr>
              <a:t>情况下的时间复杂度为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714348" y="714356"/>
            <a:ext cx="214314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华文中宋" pitchFamily="2" charset="-122"/>
                <a:cs typeface="Consolas" pitchFamily="49" charset="0"/>
              </a:rPr>
              <a:t>BF</a:t>
            </a:r>
            <a:r>
              <a:rPr lang="zh-CN" altLang="en-US" sz="2000">
                <a:solidFill>
                  <a:srgbClr val="FF0000"/>
                </a:solidFill>
                <a:latin typeface="Consolas" pitchFamily="49" charset="0"/>
                <a:ea typeface="华文中宋" pitchFamily="2" charset="-122"/>
                <a:cs typeface="Consolas" pitchFamily="49" charset="0"/>
              </a:rPr>
              <a:t>算法性能</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23</a:t>
            </a:fld>
            <a:r>
              <a:rPr lang="en-US" altLang="zh-CN"/>
              <a:t>/76</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642910" y="1988098"/>
            <a:ext cx="821537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主要是消除了目标串指针的回溯，从而使算法效率有了某种程度的提高。</a:t>
            </a:r>
          </a:p>
        </p:txBody>
      </p:sp>
      <p:grpSp>
        <p:nvGrpSpPr>
          <p:cNvPr id="54" name="组合 53"/>
          <p:cNvGrpSpPr/>
          <p:nvPr/>
        </p:nvGrpSpPr>
        <p:grpSpPr>
          <a:xfrm>
            <a:off x="857224" y="2571744"/>
            <a:ext cx="6072230" cy="3500462"/>
            <a:chOff x="1643042" y="2000240"/>
            <a:chExt cx="6072230" cy="3500462"/>
          </a:xfrm>
        </p:grpSpPr>
        <p:sp>
          <p:nvSpPr>
            <p:cNvPr id="16" name="Text Box 37"/>
            <p:cNvSpPr txBox="1">
              <a:spLocks noChangeArrowheads="1"/>
            </p:cNvSpPr>
            <p:nvPr/>
          </p:nvSpPr>
          <p:spPr bwMode="auto">
            <a:xfrm>
              <a:off x="1643042" y="263327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7" name="Text Box 36"/>
            <p:cNvSpPr txBox="1">
              <a:spLocks noChangeArrowheads="1"/>
            </p:cNvSpPr>
            <p:nvPr/>
          </p:nvSpPr>
          <p:spPr bwMode="auto">
            <a:xfrm>
              <a:off x="3088934" y="2384997"/>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18" name="Text Box 35"/>
            <p:cNvSpPr txBox="1">
              <a:spLocks noChangeArrowheads="1"/>
            </p:cNvSpPr>
            <p:nvPr/>
          </p:nvSpPr>
          <p:spPr bwMode="auto">
            <a:xfrm>
              <a:off x="5080294" y="2384997"/>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9" name="Text Box 34"/>
            <p:cNvSpPr txBox="1">
              <a:spLocks noChangeArrowheads="1"/>
            </p:cNvSpPr>
            <p:nvPr/>
          </p:nvSpPr>
          <p:spPr bwMode="auto">
            <a:xfrm>
              <a:off x="3086081" y="2979177"/>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0" name="Line 33"/>
            <p:cNvSpPr>
              <a:spLocks noChangeShapeType="1"/>
            </p:cNvSpPr>
            <p:nvPr/>
          </p:nvSpPr>
          <p:spPr bwMode="auto">
            <a:xfrm>
              <a:off x="3476622" y="2652078"/>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32"/>
            <p:cNvSpPr>
              <a:spLocks noChangeShapeType="1"/>
            </p:cNvSpPr>
            <p:nvPr/>
          </p:nvSpPr>
          <p:spPr bwMode="auto">
            <a:xfrm>
              <a:off x="3714751" y="2652078"/>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Line 31"/>
            <p:cNvSpPr>
              <a:spLocks noChangeShapeType="1"/>
            </p:cNvSpPr>
            <p:nvPr/>
          </p:nvSpPr>
          <p:spPr bwMode="auto">
            <a:xfrm>
              <a:off x="4144958" y="2642559"/>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Freeform 30"/>
            <p:cNvSpPr>
              <a:spLocks/>
            </p:cNvSpPr>
            <p:nvPr/>
          </p:nvSpPr>
          <p:spPr bwMode="auto">
            <a:xfrm>
              <a:off x="4102412" y="2759363"/>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Text Box 29"/>
            <p:cNvSpPr txBox="1">
              <a:spLocks noChangeArrowheads="1"/>
            </p:cNvSpPr>
            <p:nvPr/>
          </p:nvSpPr>
          <p:spPr bwMode="auto">
            <a:xfrm>
              <a:off x="5080294" y="2845867"/>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9" name="Line 7"/>
            <p:cNvSpPr>
              <a:spLocks noChangeShapeType="1"/>
            </p:cNvSpPr>
            <p:nvPr/>
          </p:nvSpPr>
          <p:spPr bwMode="auto">
            <a:xfrm>
              <a:off x="4152897" y="2143116"/>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Line 6"/>
            <p:cNvSpPr>
              <a:spLocks noChangeShapeType="1"/>
            </p:cNvSpPr>
            <p:nvPr/>
          </p:nvSpPr>
          <p:spPr bwMode="auto">
            <a:xfrm flipV="1">
              <a:off x="4143372" y="3248440"/>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2"/>
            <p:cNvSpPr>
              <a:spLocks noChangeShapeType="1"/>
            </p:cNvSpPr>
            <p:nvPr/>
          </p:nvSpPr>
          <p:spPr bwMode="auto">
            <a:xfrm>
              <a:off x="3929058" y="2652078"/>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圆角矩形 31"/>
            <p:cNvSpPr/>
            <p:nvPr/>
          </p:nvSpPr>
          <p:spPr bwMode="auto">
            <a:xfrm>
              <a:off x="2786050" y="2000240"/>
              <a:ext cx="321471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5" name="Text Box 27"/>
            <p:cNvSpPr txBox="1">
              <a:spLocks noChangeArrowheads="1"/>
            </p:cNvSpPr>
            <p:nvPr/>
          </p:nvSpPr>
          <p:spPr bwMode="auto">
            <a:xfrm>
              <a:off x="1643042" y="4572008"/>
              <a:ext cx="1071570"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36" name="Text Box 26"/>
            <p:cNvSpPr txBox="1">
              <a:spLocks noChangeArrowheads="1"/>
            </p:cNvSpPr>
            <p:nvPr/>
          </p:nvSpPr>
          <p:spPr bwMode="auto">
            <a:xfrm>
              <a:off x="3097513" y="4285383"/>
              <a:ext cx="1822158" cy="28662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a:t>
              </a:r>
            </a:p>
          </p:txBody>
        </p:sp>
        <p:sp>
          <p:nvSpPr>
            <p:cNvPr id="37" name="Text Box 25"/>
            <p:cNvSpPr txBox="1">
              <a:spLocks noChangeArrowheads="1"/>
            </p:cNvSpPr>
            <p:nvPr/>
          </p:nvSpPr>
          <p:spPr bwMode="auto">
            <a:xfrm>
              <a:off x="5080294" y="4285383"/>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38" name="Text Box 24"/>
            <p:cNvSpPr txBox="1">
              <a:spLocks noChangeArrowheads="1"/>
            </p:cNvSpPr>
            <p:nvPr/>
          </p:nvSpPr>
          <p:spPr bwMode="auto">
            <a:xfrm>
              <a:off x="3307698" y="4880833"/>
              <a:ext cx="1330984" cy="2626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39" name="Line 23"/>
            <p:cNvSpPr>
              <a:spLocks noChangeShapeType="1"/>
            </p:cNvSpPr>
            <p:nvPr/>
          </p:nvSpPr>
          <p:spPr bwMode="auto">
            <a:xfrm>
              <a:off x="4371974" y="4543437"/>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Freeform 22"/>
            <p:cNvSpPr>
              <a:spLocks/>
            </p:cNvSpPr>
            <p:nvPr/>
          </p:nvSpPr>
          <p:spPr bwMode="auto">
            <a:xfrm>
              <a:off x="4326254" y="4661511"/>
              <a:ext cx="83820" cy="9395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Text Box 21"/>
            <p:cNvSpPr txBox="1">
              <a:spLocks noChangeArrowheads="1"/>
            </p:cNvSpPr>
            <p:nvPr/>
          </p:nvSpPr>
          <p:spPr bwMode="auto">
            <a:xfrm>
              <a:off x="5080294" y="4708165"/>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6" name="Line 5"/>
            <p:cNvSpPr>
              <a:spLocks noChangeShapeType="1"/>
            </p:cNvSpPr>
            <p:nvPr/>
          </p:nvSpPr>
          <p:spPr bwMode="auto">
            <a:xfrm>
              <a:off x="4367211" y="4000504"/>
              <a:ext cx="0" cy="286933"/>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Line 4"/>
            <p:cNvSpPr>
              <a:spLocks noChangeShapeType="1"/>
            </p:cNvSpPr>
            <p:nvPr/>
          </p:nvSpPr>
          <p:spPr bwMode="auto">
            <a:xfrm flipV="1">
              <a:off x="4376736" y="5126476"/>
              <a:ext cx="0" cy="289472"/>
            </a:xfrm>
            <a:prstGeom prst="line">
              <a:avLst/>
            </a:prstGeom>
            <a:ln w="19050">
              <a:headEnd type="none" w="med" len="med"/>
              <a:tailEnd type="arrow"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圆角矩形 47"/>
            <p:cNvSpPr/>
            <p:nvPr/>
          </p:nvSpPr>
          <p:spPr bwMode="auto">
            <a:xfrm>
              <a:off x="2786050" y="3929066"/>
              <a:ext cx="3214710" cy="157163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9" name="Line 33"/>
            <p:cNvSpPr>
              <a:spLocks noChangeShapeType="1"/>
            </p:cNvSpPr>
            <p:nvPr/>
          </p:nvSpPr>
          <p:spPr bwMode="auto">
            <a:xfrm>
              <a:off x="3714744"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0" name="Line 33"/>
            <p:cNvSpPr>
              <a:spLocks noChangeShapeType="1"/>
            </p:cNvSpPr>
            <p:nvPr/>
          </p:nvSpPr>
          <p:spPr bwMode="auto">
            <a:xfrm>
              <a:off x="3938583"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Line 33"/>
            <p:cNvSpPr>
              <a:spLocks noChangeShapeType="1"/>
            </p:cNvSpPr>
            <p:nvPr/>
          </p:nvSpPr>
          <p:spPr bwMode="auto">
            <a:xfrm>
              <a:off x="4167183" y="4543433"/>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6143636" y="4500570"/>
              <a:ext cx="1571636"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仿宋" pitchFamily="49" charset="-122"/>
                  <a:cs typeface="Consolas" pitchFamily="49" charset="0"/>
                </a:rPr>
                <a:t>匹配失败</a:t>
              </a:r>
              <a:r>
                <a:rPr lang="en-US" altLang="zh-CN" sz="2000">
                  <a:solidFill>
                    <a:srgbClr val="FF0000"/>
                  </a:solidFill>
                  <a:latin typeface="Consolas" pitchFamily="49" charset="0"/>
                  <a:ea typeface="仿宋" pitchFamily="49" charset="-122"/>
                  <a:cs typeface="Consolas" pitchFamily="49" charset="0"/>
                </a:rPr>
                <a:t>×</a:t>
              </a:r>
              <a:endParaRPr lang="zh-CN" altLang="en-US" sz="2000">
                <a:solidFill>
                  <a:srgbClr val="FF0000"/>
                </a:solidFill>
                <a:latin typeface="Consolas" pitchFamily="49" charset="0"/>
                <a:ea typeface="仿宋" pitchFamily="49" charset="-122"/>
                <a:cs typeface="Consolas" pitchFamily="49" charset="0"/>
              </a:endParaRPr>
            </a:p>
          </p:txBody>
        </p:sp>
      </p:grpSp>
      <p:sp>
        <p:nvSpPr>
          <p:cNvPr id="42" name="Rectangle 6"/>
          <p:cNvSpPr>
            <a:spLocks noChangeArrowheads="1"/>
          </p:cNvSpPr>
          <p:nvPr/>
        </p:nvSpPr>
        <p:spPr bwMode="gray">
          <a:xfrm>
            <a:off x="571472" y="1223950"/>
            <a:ext cx="1621399" cy="419100"/>
          </a:xfrm>
          <a:prstGeom prst="rect">
            <a:avLst/>
          </a:prstGeom>
          <a:solidFill>
            <a:schemeClr val="bg2">
              <a:alpha val="50000"/>
            </a:schemeClr>
          </a:solidFill>
          <a:ln w="12700" algn="ctr">
            <a:noFill/>
            <a:miter lim="800000"/>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188" latinLnBrk="1">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基本</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KMP</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a:t>
            </a:r>
          </a:p>
        </p:txBody>
      </p:sp>
      <p:sp>
        <p:nvSpPr>
          <p:cNvPr id="34" name="TextBox 33"/>
          <p:cNvSpPr txBox="1"/>
          <p:nvPr/>
        </p:nvSpPr>
        <p:spPr>
          <a:xfrm>
            <a:off x="500034" y="428604"/>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solidFill>
                  <a:schemeClr val="bg1"/>
                </a:solidFill>
                <a:latin typeface="Consolas" pitchFamily="49" charset="0"/>
                <a:ea typeface="微软雅黑" pitchFamily="34" charset="-122"/>
                <a:cs typeface="Consolas" pitchFamily="49" charset="0"/>
              </a:rPr>
              <a:t>4.4.2 KMP</a:t>
            </a:r>
            <a:r>
              <a:rPr lang="zh-CN" altLang="en-US">
                <a:solidFill>
                  <a:schemeClr val="bg1"/>
                </a:solidFill>
                <a:latin typeface="Consolas" pitchFamily="49" charset="0"/>
                <a:ea typeface="微软雅黑" pitchFamily="34" charset="-122"/>
                <a:cs typeface="Consolas" pitchFamily="49" charset="0"/>
              </a:rPr>
              <a:t>算法</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pPr/>
              <a:t>24</a:t>
            </a:fld>
            <a:r>
              <a:rPr lang="en-US" altLang="zh-CN"/>
              <a:t>/76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37"/>
          <p:cNvSpPr txBox="1">
            <a:spLocks noChangeArrowheads="1"/>
          </p:cNvSpPr>
          <p:nvPr/>
        </p:nvSpPr>
        <p:spPr bwMode="auto">
          <a:xfrm>
            <a:off x="1200135" y="120451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49" name="Text Box 36"/>
          <p:cNvSpPr txBox="1">
            <a:spLocks noChangeArrowheads="1"/>
          </p:cNvSpPr>
          <p:nvPr/>
        </p:nvSpPr>
        <p:spPr bwMode="auto">
          <a:xfrm>
            <a:off x="2646026" y="905994"/>
            <a:ext cx="2426039"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51" name="Text Box 34"/>
          <p:cNvSpPr txBox="1">
            <a:spLocks noChangeArrowheads="1"/>
          </p:cNvSpPr>
          <p:nvPr/>
        </p:nvSpPr>
        <p:spPr bwMode="auto">
          <a:xfrm>
            <a:off x="2557447" y="1500174"/>
            <a:ext cx="2000264"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4" name="Line 31"/>
          <p:cNvSpPr>
            <a:spLocks noChangeShapeType="1"/>
          </p:cNvSpPr>
          <p:nvPr/>
        </p:nvSpPr>
        <p:spPr bwMode="auto">
          <a:xfrm>
            <a:off x="4040186" y="1163556"/>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Freeform 30"/>
          <p:cNvSpPr>
            <a:spLocks/>
          </p:cNvSpPr>
          <p:nvPr/>
        </p:nvSpPr>
        <p:spPr bwMode="auto">
          <a:xfrm>
            <a:off x="3997640" y="1280360"/>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Line 7"/>
          <p:cNvSpPr>
            <a:spLocks noChangeShapeType="1"/>
          </p:cNvSpPr>
          <p:nvPr/>
        </p:nvSpPr>
        <p:spPr bwMode="auto">
          <a:xfrm>
            <a:off x="4048125" y="664113"/>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Line 6"/>
          <p:cNvSpPr>
            <a:spLocks noChangeShapeType="1"/>
          </p:cNvSpPr>
          <p:nvPr/>
        </p:nvSpPr>
        <p:spPr bwMode="auto">
          <a:xfrm flipV="1">
            <a:off x="4038600" y="1769437"/>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圆角矩形 65"/>
          <p:cNvSpPr/>
          <p:nvPr/>
        </p:nvSpPr>
        <p:spPr bwMode="auto">
          <a:xfrm>
            <a:off x="3267064" y="914381"/>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80" name="组合 79"/>
          <p:cNvGrpSpPr/>
          <p:nvPr/>
        </p:nvGrpSpPr>
        <p:grpSpPr>
          <a:xfrm>
            <a:off x="3267069" y="1200132"/>
            <a:ext cx="558000" cy="585794"/>
            <a:chOff x="3267069" y="1200132"/>
            <a:chExt cx="558000" cy="585794"/>
          </a:xfrm>
        </p:grpSpPr>
        <p:sp>
          <p:nvSpPr>
            <p:cNvPr id="67" name="圆角矩形 66"/>
            <p:cNvSpPr/>
            <p:nvPr/>
          </p:nvSpPr>
          <p:spPr bwMode="auto">
            <a:xfrm>
              <a:off x="3267069"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69" name="直接连接符 68"/>
            <p:cNvCxnSpPr>
              <a:stCxn id="66" idx="2"/>
              <a:endCxn id="67" idx="0"/>
            </p:cNvCxnSpPr>
            <p:nvPr/>
          </p:nvCxnSpPr>
          <p:spPr>
            <a:xfrm rot="16200000" flipH="1">
              <a:off x="3396046" y="1350150"/>
              <a:ext cx="300041" cy="5"/>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2" name="组合 81"/>
          <p:cNvGrpSpPr/>
          <p:nvPr/>
        </p:nvGrpSpPr>
        <p:grpSpPr>
          <a:xfrm>
            <a:off x="2942430" y="1200132"/>
            <a:ext cx="603635" cy="585794"/>
            <a:chOff x="2942430" y="1200132"/>
            <a:chExt cx="603635" cy="585794"/>
          </a:xfrm>
        </p:grpSpPr>
        <p:sp>
          <p:nvSpPr>
            <p:cNvPr id="75" name="圆角矩形 74"/>
            <p:cNvSpPr/>
            <p:nvPr/>
          </p:nvSpPr>
          <p:spPr bwMode="auto">
            <a:xfrm>
              <a:off x="2942430"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78" name="直接连接符 77"/>
            <p:cNvCxnSpPr>
              <a:stCxn id="66" idx="2"/>
            </p:cNvCxnSpPr>
            <p:nvPr/>
          </p:nvCxnSpPr>
          <p:spPr>
            <a:xfrm rot="5400000">
              <a:off x="3266070" y="1220179"/>
              <a:ext cx="300041" cy="2599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81" name="组合 80"/>
          <p:cNvGrpSpPr/>
          <p:nvPr/>
        </p:nvGrpSpPr>
        <p:grpSpPr>
          <a:xfrm>
            <a:off x="2143108" y="1856240"/>
            <a:ext cx="3214710" cy="746282"/>
            <a:chOff x="2143108" y="1856240"/>
            <a:chExt cx="3214710" cy="746282"/>
          </a:xfrm>
        </p:grpSpPr>
        <p:sp>
          <p:nvSpPr>
            <p:cNvPr id="70" name="右大括号 69"/>
            <p:cNvSpPr/>
            <p:nvPr/>
          </p:nvSpPr>
          <p:spPr>
            <a:xfrm rot="5400000">
              <a:off x="3180364" y="1819116"/>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1" name="右大括号 70"/>
            <p:cNvSpPr/>
            <p:nvPr/>
          </p:nvSpPr>
          <p:spPr>
            <a:xfrm rot="5400000">
              <a:off x="3462182" y="167624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9" name="TextBox 78"/>
            <p:cNvSpPr txBox="1"/>
            <p:nvPr/>
          </p:nvSpPr>
          <p:spPr>
            <a:xfrm>
              <a:off x="2143108" y="2233190"/>
              <a:ext cx="321471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这种信息可以匹配之前获取</a:t>
              </a:r>
            </a:p>
          </p:txBody>
        </p:sp>
      </p:grpSp>
      <p:cxnSp>
        <p:nvCxnSpPr>
          <p:cNvPr id="84" name="直接箭头连接符 83"/>
          <p:cNvCxnSpPr/>
          <p:nvPr/>
        </p:nvCxnSpPr>
        <p:spPr>
          <a:xfrm rot="5400000">
            <a:off x="3633729" y="1195428"/>
            <a:ext cx="447781" cy="285751"/>
          </a:xfrm>
          <a:prstGeom prst="straightConnector1">
            <a:avLst/>
          </a:prstGeom>
          <a:ln w="19050">
            <a:solidFill>
              <a:srgbClr val="FF0000"/>
            </a:solidFill>
            <a:headEnd type="arrow"/>
            <a:tailEnd type="arrow"/>
          </a:ln>
        </p:spPr>
        <p:style>
          <a:lnRef idx="2">
            <a:schemeClr val="dk1"/>
          </a:lnRef>
          <a:fillRef idx="0">
            <a:schemeClr val="dk1"/>
          </a:fillRef>
          <a:effectRef idx="1">
            <a:schemeClr val="dk1"/>
          </a:effectRef>
          <a:fontRef idx="minor">
            <a:schemeClr val="tx1"/>
          </a:fontRef>
        </p:style>
      </p:cxnSp>
      <p:grpSp>
        <p:nvGrpSpPr>
          <p:cNvPr id="33" name="组合 32"/>
          <p:cNvGrpSpPr/>
          <p:nvPr/>
        </p:nvGrpSpPr>
        <p:grpSpPr>
          <a:xfrm>
            <a:off x="5214942" y="487900"/>
            <a:ext cx="1071570" cy="1265783"/>
            <a:chOff x="5214942" y="487900"/>
            <a:chExt cx="1071570" cy="1265783"/>
          </a:xfrm>
        </p:grpSpPr>
        <p:sp>
          <p:nvSpPr>
            <p:cNvPr id="50" name="Text Box 35"/>
            <p:cNvSpPr txBox="1">
              <a:spLocks noChangeArrowheads="1"/>
            </p:cNvSpPr>
            <p:nvPr/>
          </p:nvSpPr>
          <p:spPr bwMode="auto">
            <a:xfrm>
              <a:off x="5474346" y="928670"/>
              <a:ext cx="454976"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FF0000"/>
                  </a:solidFill>
                  <a:effectLst/>
                  <a:latin typeface="Consolas" pitchFamily="49" charset="0"/>
                  <a:ea typeface="微软雅黑" pitchFamily="34" charset="-122"/>
                  <a:cs typeface="Consolas" pitchFamily="49" charset="0"/>
                </a:rPr>
                <a:t>i</a:t>
              </a:r>
              <a:r>
                <a:rPr kumimoji="0" lang="en-US" altLang="zh-CN" sz="1800" i="0" u="none" strike="noStrike" cap="none" normalizeH="0" baseline="0">
                  <a:ln>
                    <a:noFill/>
                  </a:ln>
                  <a:solidFill>
                    <a:srgbClr val="FF0000"/>
                  </a:solidFill>
                  <a:effectLst/>
                  <a:latin typeface="Consolas" pitchFamily="49" charset="0"/>
                  <a:ea typeface="微软雅黑" pitchFamily="34" charset="-122"/>
                  <a:cs typeface="Consolas" pitchFamily="49" charset="0"/>
                </a:rPr>
                <a:t>=3</a:t>
              </a:r>
            </a:p>
          </p:txBody>
        </p:sp>
        <p:sp>
          <p:nvSpPr>
            <p:cNvPr id="56" name="Text Box 29"/>
            <p:cNvSpPr txBox="1">
              <a:spLocks noChangeArrowheads="1"/>
            </p:cNvSpPr>
            <p:nvPr/>
          </p:nvSpPr>
          <p:spPr bwMode="auto">
            <a:xfrm>
              <a:off x="5474346" y="1500174"/>
              <a:ext cx="454976" cy="2535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FF0000"/>
                  </a:solidFill>
                  <a:effectLst/>
                  <a:latin typeface="Consolas" pitchFamily="49" charset="0"/>
                  <a:ea typeface="微软雅黑" pitchFamily="34" charset="-122"/>
                  <a:cs typeface="Consolas" pitchFamily="49" charset="0"/>
                </a:rPr>
                <a:t>j</a:t>
              </a:r>
              <a:r>
                <a:rPr kumimoji="0" lang="en-US" altLang="zh-CN" sz="1800" i="0" u="none" strike="noStrike" cap="none" normalizeH="0" baseline="0">
                  <a:ln>
                    <a:noFill/>
                  </a:ln>
                  <a:solidFill>
                    <a:srgbClr val="FF0000"/>
                  </a:solidFill>
                  <a:effectLst/>
                  <a:latin typeface="Consolas" pitchFamily="49" charset="0"/>
                  <a:ea typeface="微软雅黑" pitchFamily="34" charset="-122"/>
                  <a:cs typeface="Consolas" pitchFamily="49" charset="0"/>
                </a:rPr>
                <a:t>=3</a:t>
              </a:r>
            </a:p>
          </p:txBody>
        </p:sp>
        <p:sp>
          <p:nvSpPr>
            <p:cNvPr id="89" name="TextBox 88"/>
            <p:cNvSpPr txBox="1"/>
            <p:nvPr/>
          </p:nvSpPr>
          <p:spPr>
            <a:xfrm>
              <a:off x="5214942" y="487900"/>
              <a:ext cx="1071570"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微软雅黑" pitchFamily="34" charset="-122"/>
                  <a:cs typeface="Consolas" pitchFamily="49" charset="0"/>
                </a:rPr>
                <a:t>失配处</a:t>
              </a:r>
            </a:p>
          </p:txBody>
        </p:sp>
      </p:grpSp>
      <p:sp>
        <p:nvSpPr>
          <p:cNvPr id="90" name="下箭头 89"/>
          <p:cNvSpPr/>
          <p:nvPr/>
        </p:nvSpPr>
        <p:spPr bwMode="auto">
          <a:xfrm>
            <a:off x="3357554" y="2643182"/>
            <a:ext cx="214314" cy="64294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108" name="组合 107"/>
          <p:cNvGrpSpPr/>
          <p:nvPr/>
        </p:nvGrpSpPr>
        <p:grpSpPr>
          <a:xfrm>
            <a:off x="1214414" y="3519671"/>
            <a:ext cx="3214710" cy="980899"/>
            <a:chOff x="1104877" y="3519671"/>
            <a:chExt cx="3214710" cy="980899"/>
          </a:xfrm>
        </p:grpSpPr>
        <p:sp>
          <p:nvSpPr>
            <p:cNvPr id="93" name="Text Box 20"/>
            <p:cNvSpPr txBox="1">
              <a:spLocks noChangeArrowheads="1"/>
            </p:cNvSpPr>
            <p:nvPr/>
          </p:nvSpPr>
          <p:spPr bwMode="auto">
            <a:xfrm>
              <a:off x="1104877" y="3771039"/>
              <a:ext cx="1071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a:solidFill>
                    <a:srgbClr val="0000FF"/>
                  </a:solidFill>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94" name="Text Box 19"/>
            <p:cNvSpPr txBox="1">
              <a:spLocks noChangeArrowheads="1"/>
            </p:cNvSpPr>
            <p:nvPr/>
          </p:nvSpPr>
          <p:spPr bwMode="auto">
            <a:xfrm>
              <a:off x="2626017" y="3519671"/>
              <a:ext cx="1693570" cy="26616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dirty="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dirty="0" err="1">
                  <a:ln>
                    <a:noFill/>
                  </a:ln>
                  <a:solidFill>
                    <a:srgbClr val="006600"/>
                  </a:solidFill>
                  <a:effectLst/>
                  <a:latin typeface="Consolas" pitchFamily="49" charset="0"/>
                  <a:ea typeface="仿宋" pitchFamily="49" charset="-122"/>
                  <a:cs typeface="Consolas" pitchFamily="49" charset="0"/>
                </a:rPr>
                <a:t>a</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a:t>
              </a:r>
              <a:r>
                <a:rPr kumimoji="0" lang="en-US" altLang="zh-CN" sz="1600" i="0" u="none" strike="noStrike" cap="none" normalizeH="0" baseline="0" dirty="0" err="1">
                  <a:ln>
                    <a:noFill/>
                  </a:ln>
                  <a:solidFill>
                    <a:srgbClr val="0000FF"/>
                  </a:solidFill>
                  <a:effectLst/>
                  <a:latin typeface="Consolas" pitchFamily="49" charset="0"/>
                  <a:ea typeface="仿宋" pitchFamily="49" charset="-122"/>
                  <a:cs typeface="Consolas" pitchFamily="49" charset="0"/>
                </a:rPr>
                <a:t>a</a:t>
              </a:r>
              <a:r>
                <a:rPr kumimoji="0" lang="en-US" altLang="zh-CN" sz="1600" i="0" u="none" strike="noStrike" cap="none" normalizeH="0" baseline="0" dirty="0">
                  <a:ln>
                    <a:noFill/>
                  </a:ln>
                  <a:solidFill>
                    <a:srgbClr val="0000FF"/>
                  </a:solidFill>
                  <a:effectLst/>
                  <a:latin typeface="Consolas" pitchFamily="49" charset="0"/>
                  <a:ea typeface="仿宋" pitchFamily="49" charset="-122"/>
                  <a:cs typeface="Consolas" pitchFamily="49" charset="0"/>
                </a:rPr>
                <a:t> b"</a:t>
              </a:r>
            </a:p>
          </p:txBody>
        </p:sp>
        <p:sp>
          <p:nvSpPr>
            <p:cNvPr id="96" name="Text Box 17"/>
            <p:cNvSpPr txBox="1">
              <a:spLocks noChangeArrowheads="1"/>
            </p:cNvSpPr>
            <p:nvPr/>
          </p:nvSpPr>
          <p:spPr bwMode="auto">
            <a:xfrm>
              <a:off x="2838439" y="4217133"/>
              <a:ext cx="1355750" cy="2834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a:t>
              </a:r>
            </a:p>
          </p:txBody>
        </p:sp>
        <p:sp>
          <p:nvSpPr>
            <p:cNvPr id="104" name="Line 33"/>
            <p:cNvSpPr>
              <a:spLocks noChangeShapeType="1"/>
            </p:cNvSpPr>
            <p:nvPr/>
          </p:nvSpPr>
          <p:spPr bwMode="auto">
            <a:xfrm>
              <a:off x="3689362" y="3763305"/>
              <a:ext cx="0" cy="468000"/>
            </a:xfrm>
            <a:prstGeom prst="line">
              <a:avLst/>
            </a:prstGeom>
            <a:ln w="19050">
              <a:solidFill>
                <a:srgbClr val="FF0000"/>
              </a:solidFill>
              <a:headEnd type="arrow"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109" name="TextBox 108"/>
          <p:cNvSpPr txBox="1"/>
          <p:nvPr/>
        </p:nvSpPr>
        <p:spPr>
          <a:xfrm>
            <a:off x="1714480" y="4714884"/>
            <a:ext cx="414340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跳过第</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趟匹配前面</a:t>
            </a:r>
            <a:r>
              <a:rPr lang="en-US" altLang="zh-CN" sz="2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个字符的比较</a:t>
            </a: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25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80"/>
                                        </p:tgtEl>
                                      </p:cBhvr>
                                    </p:animEffect>
                                    <p:set>
                                      <p:cBhvr>
                                        <p:cTn id="21" dur="1" fill="hold">
                                          <p:stCondLst>
                                            <p:cond delay="499"/>
                                          </p:stCondLst>
                                        </p:cTn>
                                        <p:tgtEl>
                                          <p:spTgt spid="80"/>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4"/>
                                        </p:tgtEl>
                                        <p:attrNameLst>
                                          <p:attrName>style.visibility</p:attrName>
                                        </p:attrNameLst>
                                      </p:cBhvr>
                                      <p:to>
                                        <p:strVal val="visible"/>
                                      </p:to>
                                    </p:set>
                                  </p:childTnLst>
                                </p:cTn>
                              </p:par>
                            </p:childTnLst>
                          </p:cTn>
                        </p:par>
                        <p:par>
                          <p:cTn id="30" fill="hold">
                            <p:stCondLst>
                              <p:cond delay="0"/>
                            </p:stCondLst>
                            <p:childTnLst>
                              <p:par>
                                <p:cTn id="31" presetID="26" presetClass="emph" presetSubtype="0" fill="hold" nodeType="afterEffect">
                                  <p:stCondLst>
                                    <p:cond delay="0"/>
                                  </p:stCondLst>
                                  <p:childTnLst>
                                    <p:animEffect transition="out" filter="fade">
                                      <p:cBhvr>
                                        <p:cTn id="32" dur="500" tmFilter="0, 0; .2, .5; .8, .5; 1, 0"/>
                                        <p:tgtEl>
                                          <p:spTgt spid="84"/>
                                        </p:tgtEl>
                                      </p:cBhvr>
                                    </p:animEffect>
                                    <p:animScale>
                                      <p:cBhvr>
                                        <p:cTn id="33" dur="250" autoRev="1" fill="hold"/>
                                        <p:tgtEl>
                                          <p:spTgt spid="84"/>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0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90" grpId="0" animBg="1"/>
      <p:bldP spid="10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 Box 37"/>
          <p:cNvSpPr txBox="1">
            <a:spLocks noChangeArrowheads="1"/>
          </p:cNvSpPr>
          <p:nvPr/>
        </p:nvSpPr>
        <p:spPr bwMode="auto">
          <a:xfrm>
            <a:off x="1200135" y="1204515"/>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49" name="Text Box 36"/>
          <p:cNvSpPr txBox="1">
            <a:spLocks noChangeArrowheads="1"/>
          </p:cNvSpPr>
          <p:nvPr/>
        </p:nvSpPr>
        <p:spPr bwMode="auto">
          <a:xfrm>
            <a:off x="2646026" y="905994"/>
            <a:ext cx="2426039"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b"</a:t>
            </a:r>
          </a:p>
        </p:txBody>
      </p:sp>
      <p:sp>
        <p:nvSpPr>
          <p:cNvPr id="50" name="Text Box 35"/>
          <p:cNvSpPr txBox="1">
            <a:spLocks noChangeArrowheads="1"/>
          </p:cNvSpPr>
          <p:nvPr/>
        </p:nvSpPr>
        <p:spPr bwMode="auto">
          <a:xfrm>
            <a:off x="5474346" y="928670"/>
            <a:ext cx="454976"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FF0000"/>
                </a:solidFill>
                <a:effectLst/>
                <a:latin typeface="Consolas" pitchFamily="49" charset="0"/>
                <a:ea typeface="仿宋" pitchFamily="49" charset="-122"/>
                <a:cs typeface="Consolas" pitchFamily="49" charset="0"/>
              </a:rPr>
              <a:t>i</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=3</a:t>
            </a:r>
          </a:p>
        </p:txBody>
      </p:sp>
      <p:sp>
        <p:nvSpPr>
          <p:cNvPr id="51" name="Text Box 34"/>
          <p:cNvSpPr txBox="1">
            <a:spLocks noChangeArrowheads="1"/>
          </p:cNvSpPr>
          <p:nvPr/>
        </p:nvSpPr>
        <p:spPr bwMode="auto">
          <a:xfrm>
            <a:off x="2557447" y="1500174"/>
            <a:ext cx="2000264"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b"</a:t>
            </a:r>
          </a:p>
        </p:txBody>
      </p:sp>
      <p:sp>
        <p:nvSpPr>
          <p:cNvPr id="54" name="Line 31"/>
          <p:cNvSpPr>
            <a:spLocks noChangeShapeType="1"/>
          </p:cNvSpPr>
          <p:nvPr/>
        </p:nvSpPr>
        <p:spPr bwMode="auto">
          <a:xfrm>
            <a:off x="4040186" y="1163556"/>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Freeform 30"/>
          <p:cNvSpPr>
            <a:spLocks/>
          </p:cNvSpPr>
          <p:nvPr/>
        </p:nvSpPr>
        <p:spPr bwMode="auto">
          <a:xfrm>
            <a:off x="3997640" y="1280360"/>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Text Box 29"/>
          <p:cNvSpPr txBox="1">
            <a:spLocks noChangeArrowheads="1"/>
          </p:cNvSpPr>
          <p:nvPr/>
        </p:nvSpPr>
        <p:spPr bwMode="auto">
          <a:xfrm>
            <a:off x="5474346" y="1500174"/>
            <a:ext cx="454976" cy="25350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i="1" u="none" strike="noStrike" cap="none" normalizeH="0" baseline="0">
                <a:ln>
                  <a:noFill/>
                </a:ln>
                <a:solidFill>
                  <a:srgbClr val="FF0000"/>
                </a:solidFill>
                <a:effectLst/>
                <a:latin typeface="Consolas" pitchFamily="49" charset="0"/>
                <a:ea typeface="仿宋" pitchFamily="49" charset="-122"/>
                <a:cs typeface="Consolas" pitchFamily="49" charset="0"/>
              </a:rPr>
              <a:t>j</a:t>
            </a:r>
            <a:r>
              <a:rPr kumimoji="0" lang="en-US"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=3</a:t>
            </a:r>
          </a:p>
        </p:txBody>
      </p:sp>
      <p:sp>
        <p:nvSpPr>
          <p:cNvPr id="61" name="Line 7"/>
          <p:cNvSpPr>
            <a:spLocks noChangeShapeType="1"/>
          </p:cNvSpPr>
          <p:nvPr/>
        </p:nvSpPr>
        <p:spPr bwMode="auto">
          <a:xfrm>
            <a:off x="4048125" y="664113"/>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Line 6"/>
          <p:cNvSpPr>
            <a:spLocks noChangeShapeType="1"/>
          </p:cNvSpPr>
          <p:nvPr/>
        </p:nvSpPr>
        <p:spPr bwMode="auto">
          <a:xfrm flipV="1">
            <a:off x="4038600" y="1769437"/>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6" name="圆角矩形 65"/>
          <p:cNvSpPr/>
          <p:nvPr/>
        </p:nvSpPr>
        <p:spPr bwMode="auto">
          <a:xfrm>
            <a:off x="3267064" y="914381"/>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3" name="组合 81"/>
          <p:cNvGrpSpPr/>
          <p:nvPr/>
        </p:nvGrpSpPr>
        <p:grpSpPr>
          <a:xfrm>
            <a:off x="2942430" y="1200132"/>
            <a:ext cx="603635" cy="585794"/>
            <a:chOff x="2942430" y="1200132"/>
            <a:chExt cx="603635" cy="585794"/>
          </a:xfrm>
        </p:grpSpPr>
        <p:sp>
          <p:nvSpPr>
            <p:cNvPr id="75" name="圆角矩形 74"/>
            <p:cNvSpPr/>
            <p:nvPr/>
          </p:nvSpPr>
          <p:spPr bwMode="auto">
            <a:xfrm>
              <a:off x="2942430" y="1500174"/>
              <a:ext cx="558000" cy="285752"/>
            </a:xfrm>
            <a:prstGeom prst="roundRect">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cxnSp>
          <p:nvCxnSpPr>
            <p:cNvPr id="78" name="直接连接符 77"/>
            <p:cNvCxnSpPr>
              <a:stCxn id="66" idx="2"/>
            </p:cNvCxnSpPr>
            <p:nvPr/>
          </p:nvCxnSpPr>
          <p:spPr>
            <a:xfrm rot="5400000">
              <a:off x="3266070" y="1220179"/>
              <a:ext cx="300041" cy="25994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5" name="组合 80"/>
          <p:cNvGrpSpPr/>
          <p:nvPr/>
        </p:nvGrpSpPr>
        <p:grpSpPr>
          <a:xfrm>
            <a:off x="2143108" y="1856240"/>
            <a:ext cx="3214710" cy="746282"/>
            <a:chOff x="2143108" y="1856240"/>
            <a:chExt cx="3214710" cy="746282"/>
          </a:xfrm>
        </p:grpSpPr>
        <p:sp>
          <p:nvSpPr>
            <p:cNvPr id="70" name="右大括号 69"/>
            <p:cNvSpPr/>
            <p:nvPr/>
          </p:nvSpPr>
          <p:spPr>
            <a:xfrm rot="5400000">
              <a:off x="3180364" y="1819116"/>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1" name="右大括号 70"/>
            <p:cNvSpPr/>
            <p:nvPr/>
          </p:nvSpPr>
          <p:spPr>
            <a:xfrm rot="5400000">
              <a:off x="3462182" y="1676240"/>
              <a:ext cx="144000" cy="504000"/>
            </a:xfrm>
            <a:prstGeom prst="rightBrace">
              <a:avLst/>
            </a:prstGeom>
            <a:ln w="19050">
              <a:solidFill>
                <a:srgbClr val="FF00FF"/>
              </a:solidFill>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79" name="TextBox 78"/>
            <p:cNvSpPr txBox="1"/>
            <p:nvPr/>
          </p:nvSpPr>
          <p:spPr>
            <a:xfrm>
              <a:off x="2143108" y="2233190"/>
              <a:ext cx="321471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这种信息可以匹配之前获取</a:t>
              </a:r>
            </a:p>
          </p:txBody>
        </p:sp>
      </p:grpSp>
      <p:cxnSp>
        <p:nvCxnSpPr>
          <p:cNvPr id="84" name="直接箭头连接符 83"/>
          <p:cNvCxnSpPr/>
          <p:nvPr/>
        </p:nvCxnSpPr>
        <p:spPr>
          <a:xfrm rot="5400000">
            <a:off x="3633729" y="1195428"/>
            <a:ext cx="447781" cy="285751"/>
          </a:xfrm>
          <a:prstGeom prst="straightConnector1">
            <a:avLst/>
          </a:prstGeom>
          <a:ln w="19050">
            <a:solidFill>
              <a:srgbClr val="FF0000"/>
            </a:solidFill>
            <a:headEnd type="arrow"/>
            <a:tailEnd type="arrow"/>
          </a:ln>
        </p:spPr>
        <p:style>
          <a:lnRef idx="2">
            <a:schemeClr val="dk1"/>
          </a:lnRef>
          <a:fillRef idx="0">
            <a:schemeClr val="dk1"/>
          </a:fillRef>
          <a:effectRef idx="1">
            <a:schemeClr val="dk1"/>
          </a:effectRef>
          <a:fontRef idx="minor">
            <a:schemeClr val="tx1"/>
          </a:fontRef>
        </p:style>
      </p:cxnSp>
      <p:sp>
        <p:nvSpPr>
          <p:cNvPr id="89" name="TextBox 88"/>
          <p:cNvSpPr txBox="1"/>
          <p:nvPr/>
        </p:nvSpPr>
        <p:spPr>
          <a:xfrm>
            <a:off x="5214942" y="487900"/>
            <a:ext cx="1071570"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微软雅黑" pitchFamily="34" charset="-122"/>
                <a:ea typeface="微软雅黑" pitchFamily="34" charset="-122"/>
                <a:cs typeface="Consolas" pitchFamily="49" charset="0"/>
              </a:rPr>
              <a:t>失配处</a:t>
            </a:r>
          </a:p>
        </p:txBody>
      </p:sp>
      <p:grpSp>
        <p:nvGrpSpPr>
          <p:cNvPr id="6" name="组合 90"/>
          <p:cNvGrpSpPr/>
          <p:nvPr/>
        </p:nvGrpSpPr>
        <p:grpSpPr>
          <a:xfrm>
            <a:off x="928662" y="2643182"/>
            <a:ext cx="7215238" cy="2815834"/>
            <a:chOff x="928662" y="2643182"/>
            <a:chExt cx="7215238" cy="2815834"/>
          </a:xfrm>
        </p:grpSpPr>
        <p:sp>
          <p:nvSpPr>
            <p:cNvPr id="88" name="TextBox 87"/>
            <p:cNvSpPr txBox="1"/>
            <p:nvPr/>
          </p:nvSpPr>
          <p:spPr>
            <a:xfrm>
              <a:off x="928662" y="3429000"/>
              <a:ext cx="7215238" cy="20300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的前面有多少个连续字符（不含</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0</a:t>
              </a:r>
              <a:r>
                <a:rPr lang="zh-CN" altLang="en-US" sz="2000">
                  <a:solidFill>
                    <a:srgbClr val="0000FF"/>
                  </a:solidFill>
                  <a:latin typeface="Consolas" pitchFamily="49" charset="0"/>
                  <a:ea typeface="仿宋" pitchFamily="49" charset="-122"/>
                  <a:cs typeface="Consolas" pitchFamily="49" charset="0"/>
                </a:rPr>
                <a:t>）和</a:t>
              </a:r>
              <a:r>
                <a:rPr lang="en-US" altLang="zh-CN" sz="2000" i="1">
                  <a:solidFill>
                    <a:srgbClr val="0000FF"/>
                  </a:solidFill>
                  <a:latin typeface="Consolas" pitchFamily="49" charset="0"/>
                  <a:ea typeface="仿宋" pitchFamily="49" charset="-122"/>
                  <a:cs typeface="Consolas" pitchFamily="49" charset="0"/>
                </a:rPr>
                <a:t>t</a:t>
              </a:r>
              <a:r>
                <a:rPr lang="zh-CN" altLang="en-US" sz="2000">
                  <a:solidFill>
                    <a:srgbClr val="0000FF"/>
                  </a:solidFill>
                  <a:latin typeface="Consolas" pitchFamily="49" charset="0"/>
                  <a:ea typeface="仿宋" pitchFamily="49" charset="-122"/>
                  <a:cs typeface="Consolas" pitchFamily="49" charset="0"/>
                </a:rPr>
                <a:t>开头的连续字符相同！</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用</a:t>
              </a:r>
              <a:r>
                <a:rPr lang="en-US" altLang="zh-CN" sz="2000">
                  <a:solidFill>
                    <a:srgbClr val="0000FF"/>
                  </a:solidFill>
                  <a:latin typeface="Consolas" pitchFamily="49" charset="0"/>
                  <a:ea typeface="仿宋" pitchFamily="49" charset="-122"/>
                  <a:cs typeface="Consolas" pitchFamily="49" charset="0"/>
                </a:rPr>
                <a:t>next</a:t>
              </a:r>
              <a:r>
                <a:rPr lang="zh-CN" altLang="en-US" sz="2000">
                  <a:solidFill>
                    <a:srgbClr val="0000FF"/>
                  </a:solidFill>
                  <a:latin typeface="Consolas" pitchFamily="49" charset="0"/>
                  <a:ea typeface="仿宋" pitchFamily="49" charset="-122"/>
                  <a:cs typeface="Consolas" pitchFamily="49" charset="0"/>
                </a:rPr>
                <a:t>数组存放，这里</a:t>
              </a:r>
              <a:r>
                <a:rPr lang="en-US" altLang="zh-CN" sz="2000">
                  <a:solidFill>
                    <a:srgbClr val="0000FF"/>
                  </a:solidFill>
                  <a:latin typeface="Consolas" pitchFamily="49" charset="0"/>
                  <a:ea typeface="仿宋" pitchFamily="49" charset="-122"/>
                  <a:cs typeface="Consolas" pitchFamily="49" charset="0"/>
                </a:rPr>
                <a:t>next[3]=2</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下一次做</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next</a:t>
              </a:r>
              <a:r>
                <a:rPr lang="en-US"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baseline="-25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比较。</a:t>
              </a:r>
            </a:p>
          </p:txBody>
        </p:sp>
        <p:sp>
          <p:nvSpPr>
            <p:cNvPr id="90" name="下箭头 89"/>
            <p:cNvSpPr/>
            <p:nvPr/>
          </p:nvSpPr>
          <p:spPr bwMode="auto">
            <a:xfrm>
              <a:off x="3357554" y="2643182"/>
              <a:ext cx="214314" cy="64294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27" name="灯片编号占位符 26"/>
          <p:cNvSpPr>
            <a:spLocks noGrp="1"/>
          </p:cNvSpPr>
          <p:nvPr>
            <p:ph type="sldNum" sz="quarter" idx="12"/>
          </p:nvPr>
        </p:nvSpPr>
        <p:spPr/>
        <p:txBody>
          <a:bodyPr/>
          <a:lstStyle/>
          <a:p>
            <a:fld id="{67864EE2-EAB3-4814-A7EB-820BD7610F1E}" type="slidenum">
              <a:rPr lang="en-US" altLang="zh-CN" smtClean="0"/>
              <a:pPr/>
              <a:t>26</a:t>
            </a:fld>
            <a:r>
              <a:rPr lang="en-US" altLang="zh-CN"/>
              <a:t>/76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500034" y="1928802"/>
            <a:ext cx="7929618" cy="2143140"/>
            <a:chOff x="285720" y="1928802"/>
            <a:chExt cx="7929618" cy="2143140"/>
          </a:xfrm>
        </p:grpSpPr>
        <p:sp>
          <p:nvSpPr>
            <p:cNvPr id="114697" name="Text Box 9"/>
            <p:cNvSpPr txBox="1">
              <a:spLocks noChangeArrowheads="1"/>
            </p:cNvSpPr>
            <p:nvPr/>
          </p:nvSpPr>
          <p:spPr bwMode="auto">
            <a:xfrm>
              <a:off x="514322" y="3009813"/>
              <a:ext cx="1003547" cy="36930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4696" name="Text Box 8"/>
            <p:cNvSpPr txBox="1">
              <a:spLocks noChangeArrowheads="1"/>
            </p:cNvSpPr>
            <p:nvPr/>
          </p:nvSpPr>
          <p:spPr bwMode="auto">
            <a:xfrm>
              <a:off x="1763684" y="2571744"/>
              <a:ext cx="4794291" cy="4286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MAX{</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|0&lt;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且</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0</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k</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k</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1" u="none" strike="noStrike" cap="none" normalizeH="0" baseline="-30000">
                  <a:ln>
                    <a:noFill/>
                  </a:ln>
                  <a:solidFill>
                    <a:srgbClr val="0000FF"/>
                  </a:solidFill>
                  <a:effectLst/>
                  <a:latin typeface="Consolas" pitchFamily="49" charset="0"/>
                  <a:ea typeface="仿宋" pitchFamily="49" charset="-122"/>
                  <a:cs typeface="Consolas" pitchFamily="49" charset="0"/>
                </a:rPr>
                <a:t>j</a:t>
              </a:r>
              <a:r>
                <a:rPr kumimoji="0" lang="en-US" altLang="zh-CN" sz="1800" i="0" u="none" strike="noStrike" cap="none" normalizeH="0" baseline="-30000">
                  <a:ln>
                    <a:noFill/>
                  </a:ln>
                  <a:solidFill>
                    <a:srgbClr val="0000FF"/>
                  </a:solidFill>
                  <a:effectLst/>
                  <a:latin typeface="Consolas" pitchFamily="49" charset="0"/>
                  <a:ea typeface="仿宋" pitchFamily="49" charset="-122"/>
                  <a:cs typeface="Consolas" pitchFamily="49" charset="0"/>
                </a:rPr>
                <a:t>-1</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4695" name="Text Box 7"/>
            <p:cNvSpPr txBox="1">
              <a:spLocks noChangeArrowheads="1"/>
            </p:cNvSpPr>
            <p:nvPr/>
          </p:nvSpPr>
          <p:spPr bwMode="auto">
            <a:xfrm>
              <a:off x="1733786" y="2969457"/>
              <a:ext cx="438385" cy="36812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14694" name="Text Box 6"/>
            <p:cNvSpPr txBox="1">
              <a:spLocks noChangeArrowheads="1"/>
            </p:cNvSpPr>
            <p:nvPr/>
          </p:nvSpPr>
          <p:spPr bwMode="auto">
            <a:xfrm>
              <a:off x="1872410" y="3419252"/>
              <a:ext cx="227486"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14693" name="AutoShape 5"/>
            <p:cNvSpPr>
              <a:spLocks/>
            </p:cNvSpPr>
            <p:nvPr/>
          </p:nvSpPr>
          <p:spPr bwMode="auto">
            <a:xfrm>
              <a:off x="1555016" y="2690111"/>
              <a:ext cx="180093" cy="939834"/>
            </a:xfrm>
            <a:prstGeom prst="leftBrace">
              <a:avLst>
                <a:gd name="adj1" fmla="val 43531"/>
                <a:gd name="adj2" fmla="val 50000"/>
              </a:avLst>
            </a:prstGeom>
            <a:ln w="19050">
              <a:headEnd/>
              <a:tailEnd type="none" w="sm" len="sm"/>
            </a:ln>
          </p:spPr>
          <p:style>
            <a:lnRef idx="2">
              <a:schemeClr val="dk1"/>
            </a:lnRef>
            <a:fillRef idx="0">
              <a:schemeClr val="dk1"/>
            </a:fillRef>
            <a:effectRef idx="1">
              <a:schemeClr val="dk1"/>
            </a:effectRef>
            <a:fontRef idx="minor">
              <a:schemeClr val="tx1"/>
            </a:fontRef>
          </p:style>
          <p:txBody>
            <a:bodyPr vert="horz" wrap="square" lIns="126000" tIns="0" rIns="0" bIns="0" numCol="1" anchor="t" anchorCtr="0" compatLnSpc="1">
              <a:prstTxWarp prst="textNoShape">
                <a:avLst/>
              </a:prstTxWarp>
            </a:bodyP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4692" name="Text Box 4"/>
            <p:cNvSpPr txBox="1">
              <a:spLocks noChangeArrowheads="1"/>
            </p:cNvSpPr>
            <p:nvPr/>
          </p:nvSpPr>
          <p:spPr bwMode="auto">
            <a:xfrm>
              <a:off x="6661683" y="2572928"/>
              <a:ext cx="1482217"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当前缀非空时</a:t>
              </a:r>
            </a:p>
          </p:txBody>
        </p:sp>
        <p:sp>
          <p:nvSpPr>
            <p:cNvPr id="114691" name="Text Box 3"/>
            <p:cNvSpPr txBox="1">
              <a:spLocks noChangeArrowheads="1"/>
            </p:cNvSpPr>
            <p:nvPr/>
          </p:nvSpPr>
          <p:spPr bwMode="auto">
            <a:xfrm>
              <a:off x="6661683" y="2969457"/>
              <a:ext cx="1197859"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当</a:t>
              </a:r>
              <a:r>
                <a:rPr kumimoji="0" lang="en-US" altLang="zh-CN" sz="1800" i="1" u="none" strike="noStrike" cap="none" normalizeH="0" baseline="0">
                  <a:ln>
                    <a:noFill/>
                  </a:ln>
                  <a:solidFill>
                    <a:srgbClr val="00B0F0"/>
                  </a:solidFill>
                  <a:effectLst/>
                  <a:latin typeface="Consolas" pitchFamily="49" charset="0"/>
                  <a:ea typeface="仿宋" pitchFamily="49" charset="-122"/>
                  <a:cs typeface="Consolas" pitchFamily="49" charset="0"/>
                </a:rPr>
                <a:t>j</a:t>
              </a:r>
              <a:r>
                <a:rPr kumimoji="0" lang="en-US" alt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=0</a:t>
              </a:r>
              <a:r>
                <a:rPr kumimoji="0" lang="zh-CN" altLang="en-US" sz="1800" i="0" u="none" strike="noStrike" cap="none" normalizeH="0" baseline="0">
                  <a:ln>
                    <a:noFill/>
                  </a:ln>
                  <a:solidFill>
                    <a:srgbClr val="00B0F0"/>
                  </a:solidFill>
                  <a:effectLst/>
                  <a:latin typeface="Consolas" pitchFamily="49" charset="0"/>
                  <a:ea typeface="仿宋" pitchFamily="49" charset="-122"/>
                  <a:cs typeface="Consolas" pitchFamily="49" charset="0"/>
                </a:rPr>
                <a:t>时</a:t>
              </a:r>
            </a:p>
          </p:txBody>
        </p:sp>
        <p:sp>
          <p:nvSpPr>
            <p:cNvPr id="114690" name="Text Box 2"/>
            <p:cNvSpPr txBox="1">
              <a:spLocks noChangeArrowheads="1"/>
            </p:cNvSpPr>
            <p:nvPr/>
          </p:nvSpPr>
          <p:spPr bwMode="auto">
            <a:xfrm>
              <a:off x="6661683" y="3419252"/>
              <a:ext cx="1072267" cy="36693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B0F0"/>
                  </a:solidFill>
                  <a:effectLst/>
                  <a:latin typeface="Consolas" pitchFamily="49" charset="0"/>
                  <a:ea typeface="仿宋" pitchFamily="49" charset="-122"/>
                  <a:cs typeface="Consolas" pitchFamily="49" charset="0"/>
                </a:rPr>
                <a:t>其他情况</a:t>
              </a:r>
            </a:p>
          </p:txBody>
        </p:sp>
        <p:sp>
          <p:nvSpPr>
            <p:cNvPr id="15" name="TextBox 14"/>
            <p:cNvSpPr txBox="1"/>
            <p:nvPr/>
          </p:nvSpPr>
          <p:spPr>
            <a:xfrm>
              <a:off x="3571868" y="2000240"/>
              <a:ext cx="785818" cy="369332"/>
            </a:xfrm>
            <a:prstGeom prst="rect">
              <a:avLst/>
            </a:prstGeom>
            <a:noFill/>
          </p:spPr>
          <p:txBody>
            <a:bodyPr wrap="square" rtlCol="0">
              <a:spAutoFit/>
            </a:bodyPr>
            <a:lstStyle/>
            <a:p>
              <a:pPr algn="l">
                <a:lnSpc>
                  <a:spcPct val="100000"/>
                </a:lnSpc>
                <a:spcBef>
                  <a:spcPts val="0"/>
                </a:spcBef>
              </a:pPr>
              <a:r>
                <a:rPr lang="zh-CN" altLang="zh-CN" sz="1800">
                  <a:solidFill>
                    <a:srgbClr val="FF0000"/>
                  </a:solidFill>
                  <a:latin typeface="Consolas" pitchFamily="49" charset="0"/>
                  <a:ea typeface="仿宋" pitchFamily="49" charset="-122"/>
                  <a:cs typeface="Consolas" pitchFamily="49" charset="0"/>
                </a:rPr>
                <a:t>前缀</a:t>
              </a:r>
              <a:endParaRPr lang="zh-CN" altLang="en-US" sz="1800">
                <a:solidFill>
                  <a:srgbClr val="FF0000"/>
                </a:solidFill>
                <a:latin typeface="Consolas" pitchFamily="49" charset="0"/>
                <a:ea typeface="仿宋" pitchFamily="49" charset="-122"/>
                <a:cs typeface="Consolas" pitchFamily="49" charset="0"/>
              </a:endParaRPr>
            </a:p>
          </p:txBody>
        </p:sp>
        <p:sp>
          <p:nvSpPr>
            <p:cNvPr id="16" name="TextBox 15"/>
            <p:cNvSpPr txBox="1"/>
            <p:nvPr/>
          </p:nvSpPr>
          <p:spPr>
            <a:xfrm>
              <a:off x="4929190" y="2000240"/>
              <a:ext cx="1143008" cy="369332"/>
            </a:xfrm>
            <a:prstGeom prst="rect">
              <a:avLst/>
            </a:prstGeom>
            <a:noFill/>
          </p:spPr>
          <p:txBody>
            <a:bodyPr wrap="square" rtlCol="0">
              <a:spAutoFit/>
            </a:bodyPr>
            <a:lstStyle/>
            <a:p>
              <a:pPr algn="l">
                <a:lnSpc>
                  <a:spcPct val="100000"/>
                </a:lnSpc>
                <a:spcBef>
                  <a:spcPts val="0"/>
                </a:spcBef>
              </a:pPr>
              <a:r>
                <a:rPr lang="en-US" altLang="zh-CN" sz="1800" i="1">
                  <a:solidFill>
                    <a:srgbClr val="FF0000"/>
                  </a:solidFill>
                  <a:latin typeface="Consolas" pitchFamily="49" charset="0"/>
                  <a:ea typeface="仿宋" pitchFamily="49" charset="-122"/>
                  <a:cs typeface="Consolas" pitchFamily="49" charset="0"/>
                </a:rPr>
                <a:t>t</a:t>
              </a:r>
              <a:r>
                <a:rPr lang="en-US" altLang="zh-CN" sz="1800" i="1" baseline="-25000">
                  <a:solidFill>
                    <a:srgbClr val="FF0000"/>
                  </a:solidFill>
                  <a:latin typeface="Consolas" pitchFamily="49" charset="0"/>
                  <a:ea typeface="仿宋" pitchFamily="49" charset="-122"/>
                  <a:cs typeface="Consolas" pitchFamily="49" charset="0"/>
                </a:rPr>
                <a:t>j</a:t>
              </a:r>
              <a:r>
                <a:rPr lang="zh-CN" altLang="en-US" sz="1800">
                  <a:solidFill>
                    <a:srgbClr val="FF0000"/>
                  </a:solidFill>
                  <a:latin typeface="Consolas" pitchFamily="49" charset="0"/>
                  <a:ea typeface="仿宋" pitchFamily="49" charset="-122"/>
                  <a:cs typeface="Consolas" pitchFamily="49" charset="0"/>
                </a:rPr>
                <a:t>的</a:t>
              </a:r>
              <a:r>
                <a:rPr lang="zh-CN" altLang="zh-CN" sz="1800">
                  <a:solidFill>
                    <a:srgbClr val="FF0000"/>
                  </a:solidFill>
                  <a:latin typeface="Consolas" pitchFamily="49" charset="0"/>
                  <a:ea typeface="仿宋" pitchFamily="49" charset="-122"/>
                  <a:cs typeface="Consolas" pitchFamily="49" charset="0"/>
                </a:rPr>
                <a:t>后缀</a:t>
              </a:r>
              <a:endParaRPr lang="zh-CN" altLang="en-US" sz="1800">
                <a:solidFill>
                  <a:srgbClr val="FF0000"/>
                </a:solidFill>
                <a:latin typeface="Consolas" pitchFamily="49" charset="0"/>
                <a:ea typeface="仿宋" pitchFamily="49" charset="-122"/>
                <a:cs typeface="Consolas" pitchFamily="49" charset="0"/>
              </a:endParaRPr>
            </a:p>
          </p:txBody>
        </p:sp>
        <p:sp>
          <p:nvSpPr>
            <p:cNvPr id="17" name="右中括号 16"/>
            <p:cNvSpPr/>
            <p:nvPr/>
          </p:nvSpPr>
          <p:spPr>
            <a:xfrm rot="16200000">
              <a:off x="3906562" y="1978868"/>
              <a:ext cx="144000" cy="1044000"/>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8" name="右中括号 17"/>
            <p:cNvSpPr/>
            <p:nvPr/>
          </p:nvSpPr>
          <p:spPr>
            <a:xfrm rot="16200000">
              <a:off x="5500132" y="1929364"/>
              <a:ext cx="144000" cy="1143008"/>
            </a:xfrm>
            <a:prstGeom prst="righ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9" name="右大括号 18"/>
            <p:cNvSpPr/>
            <p:nvPr/>
          </p:nvSpPr>
          <p:spPr>
            <a:xfrm rot="5400000">
              <a:off x="4786314" y="2214554"/>
              <a:ext cx="214314" cy="1643074"/>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0" name="TextBox 19"/>
            <p:cNvSpPr txBox="1"/>
            <p:nvPr/>
          </p:nvSpPr>
          <p:spPr>
            <a:xfrm>
              <a:off x="4071934" y="3143248"/>
              <a:ext cx="1785950" cy="369332"/>
            </a:xfrm>
            <a:prstGeom prst="rect">
              <a:avLst/>
            </a:prstGeom>
            <a:noFill/>
          </p:spPr>
          <p:txBody>
            <a:bodyPr wrap="square" rtlCol="0">
              <a:spAutoFit/>
            </a:bodyPr>
            <a:lstStyle/>
            <a:p>
              <a:pPr algn="l">
                <a:lnSpc>
                  <a:spcPct val="100000"/>
                </a:lnSpc>
                <a:spcBef>
                  <a:spcPts val="0"/>
                </a:spcBef>
              </a:pPr>
              <a:r>
                <a:rPr lang="zh-CN" altLang="en-US" sz="1800">
                  <a:solidFill>
                    <a:srgbClr val="FF0000"/>
                  </a:solidFill>
                  <a:latin typeface="Consolas" pitchFamily="49" charset="0"/>
                  <a:ea typeface="仿宋" pitchFamily="49" charset="-122"/>
                  <a:cs typeface="Consolas" pitchFamily="49" charset="0"/>
                </a:rPr>
                <a:t>均含</a:t>
              </a:r>
              <a:r>
                <a:rPr lang="en-US" altLang="zh-CN" sz="1800" i="1">
                  <a:solidFill>
                    <a:srgbClr val="FF0000"/>
                  </a:solidFill>
                  <a:latin typeface="Consolas" pitchFamily="49" charset="0"/>
                  <a:ea typeface="仿宋" pitchFamily="49" charset="-122"/>
                  <a:cs typeface="Consolas" pitchFamily="49" charset="0"/>
                </a:rPr>
                <a:t>k</a:t>
              </a:r>
              <a:r>
                <a:rPr lang="zh-CN" altLang="en-US" sz="1800">
                  <a:solidFill>
                    <a:srgbClr val="FF0000"/>
                  </a:solidFill>
                  <a:latin typeface="Consolas" pitchFamily="49" charset="0"/>
                  <a:ea typeface="仿宋" pitchFamily="49" charset="-122"/>
                  <a:cs typeface="Consolas" pitchFamily="49" charset="0"/>
                </a:rPr>
                <a:t>个字符</a:t>
              </a:r>
            </a:p>
          </p:txBody>
        </p:sp>
        <p:sp>
          <p:nvSpPr>
            <p:cNvPr id="21" name="圆角矩形 20"/>
            <p:cNvSpPr/>
            <p:nvPr/>
          </p:nvSpPr>
          <p:spPr bwMode="auto">
            <a:xfrm>
              <a:off x="285720" y="1928802"/>
              <a:ext cx="7929618" cy="2143140"/>
            </a:xfrm>
            <a:prstGeom prst="roundRect">
              <a:avLst/>
            </a:prstGeom>
            <a:solidFill>
              <a:schemeClr val="accent6">
                <a:lumMod val="20000"/>
                <a:lumOff val="80000"/>
                <a:alpha val="24000"/>
              </a:schemeClr>
            </a:solidFill>
            <a:ln w="19050">
              <a:solidFill>
                <a:schemeClr val="dk1">
                  <a:alpha val="4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3" name="TextBox 2"/>
          <p:cNvSpPr txBox="1"/>
          <p:nvPr/>
        </p:nvSpPr>
        <p:spPr>
          <a:xfrm>
            <a:off x="285720" y="428604"/>
            <a:ext cx="814393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归纳起来，求模式</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的</a:t>
            </a:r>
            <a:r>
              <a:rPr lang="en-US" altLang="zh-CN" sz="2000">
                <a:solidFill>
                  <a:srgbClr val="0000FF"/>
                </a:solidFill>
                <a:latin typeface="Consolas" pitchFamily="49" charset="0"/>
                <a:ea typeface="仿宋" pitchFamily="49" charset="-122"/>
                <a:cs typeface="Consolas" pitchFamily="49" charset="0"/>
              </a:rPr>
              <a:t>next[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mn-ea"/>
                <a:ea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）数组的公式如下：</a:t>
            </a:r>
          </a:p>
        </p:txBody>
      </p:sp>
      <p:sp>
        <p:nvSpPr>
          <p:cNvPr id="114699"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3" name="TextBox 22"/>
          <p:cNvSpPr txBox="1"/>
          <p:nvPr/>
        </p:nvSpPr>
        <p:spPr>
          <a:xfrm>
            <a:off x="1857356" y="1214422"/>
            <a:ext cx="6786610"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Consolas" pitchFamily="49" charset="0"/>
                <a:ea typeface="仿宋" pitchFamily="49" charset="-122"/>
                <a:cs typeface="Consolas" pitchFamily="49" charset="0"/>
              </a:rPr>
              <a:t>后缀不含</a:t>
            </a:r>
            <a:r>
              <a:rPr lang="en-US" altLang="zh-CN" sz="1800" i="1">
                <a:solidFill>
                  <a:srgbClr val="0000FF"/>
                </a:solidFill>
                <a:latin typeface="Consolas" pitchFamily="49" charset="0"/>
                <a:ea typeface="仿宋" pitchFamily="49" charset="-122"/>
                <a:cs typeface="Consolas" pitchFamily="49" charset="0"/>
              </a:rPr>
              <a:t>t</a:t>
            </a:r>
            <a:r>
              <a:rPr lang="en-US" altLang="zh-CN" sz="1800" i="1" baseline="-25000">
                <a:solidFill>
                  <a:srgbClr val="0000FF"/>
                </a:solidFill>
                <a:latin typeface="Consolas" pitchFamily="49" charset="0"/>
                <a:ea typeface="仿宋" pitchFamily="49" charset="-122"/>
                <a:cs typeface="Consolas" pitchFamily="49" charset="0"/>
              </a:rPr>
              <a:t>j</a:t>
            </a:r>
            <a:r>
              <a:rPr lang="zh-CN" altLang="zh-CN" sz="1800">
                <a:solidFill>
                  <a:srgbClr val="0000FF"/>
                </a:solidFill>
                <a:latin typeface="Consolas" pitchFamily="49" charset="0"/>
                <a:ea typeface="仿宋" pitchFamily="49" charset="-122"/>
                <a:cs typeface="Consolas" pitchFamily="49" charset="0"/>
              </a:rPr>
              <a:t>，同时</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k</a:t>
            </a:r>
            <a:r>
              <a:rPr lang="zh-CN" altLang="zh-CN" sz="1800">
                <a:solidFill>
                  <a:srgbClr val="0000FF"/>
                </a:solidFill>
                <a:latin typeface="+mj-ea"/>
                <a:ea typeface="+mj-ea"/>
                <a:cs typeface="Consolas" pitchFamily="49" charset="0"/>
              </a:rPr>
              <a:t>≥</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，即后缀至多从</a:t>
            </a:r>
            <a:r>
              <a:rPr lang="en-US" altLang="zh-CN" sz="1800" i="1">
                <a:solidFill>
                  <a:srgbClr val="0000FF"/>
                </a:solidFill>
                <a:latin typeface="Consolas" pitchFamily="49" charset="0"/>
                <a:ea typeface="仿宋" pitchFamily="49" charset="-122"/>
                <a:cs typeface="Consolas" pitchFamily="49" charset="0"/>
              </a:rPr>
              <a:t>t</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开始而不能从</a:t>
            </a:r>
            <a:r>
              <a:rPr lang="en-US" altLang="zh-CN" sz="1800" i="1">
                <a:solidFill>
                  <a:srgbClr val="0000FF"/>
                </a:solidFill>
                <a:latin typeface="Consolas" pitchFamily="49" charset="0"/>
                <a:ea typeface="仿宋" pitchFamily="49" charset="-122"/>
                <a:cs typeface="Consolas" pitchFamily="49" charset="0"/>
              </a:rPr>
              <a:t>t</a:t>
            </a:r>
            <a:r>
              <a:rPr lang="en-US" altLang="zh-CN" sz="1800" baseline="-25000">
                <a:solidFill>
                  <a:srgbClr val="0000FF"/>
                </a:solidFill>
                <a:latin typeface="Consolas" pitchFamily="49" charset="0"/>
                <a:ea typeface="仿宋" pitchFamily="49" charset="-122"/>
                <a:cs typeface="Consolas" pitchFamily="49" charset="0"/>
              </a:rPr>
              <a:t>0</a:t>
            </a:r>
            <a:r>
              <a:rPr lang="zh-CN" altLang="zh-CN" sz="1800">
                <a:solidFill>
                  <a:srgbClr val="0000FF"/>
                </a:solidFill>
                <a:latin typeface="Consolas" pitchFamily="49" charset="0"/>
                <a:ea typeface="仿宋" pitchFamily="49" charset="-122"/>
                <a:cs typeface="Consolas" pitchFamily="49" charset="0"/>
              </a:rPr>
              <a:t>开始</a:t>
            </a:r>
            <a:endParaRPr lang="zh-CN" altLang="en-US" sz="1800">
              <a:solidFill>
                <a:srgbClr val="0000FF"/>
              </a:solidFill>
              <a:latin typeface="Consolas" pitchFamily="49" charset="0"/>
              <a:ea typeface="仿宋" pitchFamily="49" charset="-122"/>
              <a:cs typeface="Consolas" pitchFamily="49" charset="0"/>
            </a:endParaRPr>
          </a:p>
        </p:txBody>
      </p:sp>
      <p:cxnSp>
        <p:nvCxnSpPr>
          <p:cNvPr id="26" name="直接箭头连接符 25"/>
          <p:cNvCxnSpPr/>
          <p:nvPr/>
        </p:nvCxnSpPr>
        <p:spPr>
          <a:xfrm rot="5400000">
            <a:off x="5322099" y="1678769"/>
            <a:ext cx="35719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灯片编号占位符 27"/>
          <p:cNvSpPr>
            <a:spLocks noGrp="1"/>
          </p:cNvSpPr>
          <p:nvPr>
            <p:ph type="sldNum" sz="quarter" idx="12"/>
          </p:nvPr>
        </p:nvSpPr>
        <p:spPr/>
        <p:txBody>
          <a:bodyPr/>
          <a:lstStyle/>
          <a:p>
            <a:fld id="{67864EE2-EAB3-4814-A7EB-820BD7610F1E}" type="slidenum">
              <a:rPr lang="en-US" altLang="zh-CN" smtClean="0"/>
              <a:pPr/>
              <a:t>27</a:t>
            </a:fld>
            <a:r>
              <a:rPr lang="en-US" altLang="zh-CN"/>
              <a:t>/76</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428604"/>
            <a:ext cx="221457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en-US" altLang="zh-CN" sz="2000">
                <a:solidFill>
                  <a:srgbClr val="0000FF"/>
                </a:solidFill>
                <a:latin typeface="Consolas" pitchFamily="49" charset="0"/>
                <a:ea typeface="仿宋" pitchFamily="49" charset="-122"/>
                <a:cs typeface="Consolas" pitchFamily="49" charset="0"/>
              </a:rPr>
              <a:t>="abcac"</a:t>
            </a:r>
            <a:endParaRPr lang="zh-CN" altLang="en-US" sz="2000">
              <a:solidFill>
                <a:srgbClr val="0000FF"/>
              </a:solidFill>
              <a:latin typeface="Consolas" pitchFamily="49" charset="0"/>
              <a:ea typeface="仿宋" pitchFamily="49" charset="-122"/>
              <a:cs typeface="Consolas" pitchFamily="49" charset="0"/>
            </a:endParaRPr>
          </a:p>
        </p:txBody>
      </p:sp>
      <p:graphicFrame>
        <p:nvGraphicFramePr>
          <p:cNvPr id="9" name="表格 8"/>
          <p:cNvGraphicFramePr>
            <a:graphicFrameLocks noGrp="1"/>
          </p:cNvGraphicFramePr>
          <p:nvPr/>
        </p:nvGraphicFramePr>
        <p:xfrm>
          <a:off x="1785920" y="4286256"/>
          <a:ext cx="5214972" cy="1143009"/>
        </p:xfrm>
        <a:graphic>
          <a:graphicData uri="http://schemas.openxmlformats.org/drawingml/2006/table">
            <a:tbl>
              <a:tblPr>
                <a:tableStyleId>{35758FB7-9AC5-4552-8A53-C91805E547FA}</a:tableStyleId>
              </a:tblPr>
              <a:tblGrid>
                <a:gridCol w="142876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14380">
                  <a:extLst>
                    <a:ext uri="{9D8B030D-6E8A-4147-A177-3AD203B41FA5}">
                      <a16:colId xmlns:a16="http://schemas.microsoft.com/office/drawing/2014/main" val="20004"/>
                    </a:ext>
                  </a:extLst>
                </a:gridCol>
                <a:gridCol w="714378">
                  <a:extLst>
                    <a:ext uri="{9D8B030D-6E8A-4147-A177-3AD203B41FA5}">
                      <a16:colId xmlns:a16="http://schemas.microsoft.com/office/drawing/2014/main" val="20005"/>
                    </a:ext>
                  </a:extLst>
                </a:gridCol>
              </a:tblGrid>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B050"/>
                          </a:solidFill>
                          <a:latin typeface="Consolas" pitchFamily="49" charset="0"/>
                          <a:cs typeface="Consolas" pitchFamily="49" charset="0"/>
                        </a:rPr>
                        <a:t>4</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0"/>
                  </a:ext>
                </a:extLst>
              </a:tr>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1"/>
                  </a:ext>
                </a:extLst>
              </a:tr>
              <a:tr h="381003">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2"/>
                  </a:ext>
                </a:extLst>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326737126"/>
              </p:ext>
            </p:extLst>
          </p:nvPr>
        </p:nvGraphicFramePr>
        <p:xfrm>
          <a:off x="571472" y="1142984"/>
          <a:ext cx="8215370" cy="2563891"/>
        </p:xfrm>
        <a:graphic>
          <a:graphicData uri="http://schemas.openxmlformats.org/drawingml/2006/table">
            <a:tbl>
              <a:tblPr>
                <a:tableStyleId>{35758FB7-9AC5-4552-8A53-C91805E547FA}</a:tableStyleId>
              </a:tblPr>
              <a:tblGrid>
                <a:gridCol w="577643">
                  <a:extLst>
                    <a:ext uri="{9D8B030D-6E8A-4147-A177-3AD203B41FA5}">
                      <a16:colId xmlns:a16="http://schemas.microsoft.com/office/drawing/2014/main" val="20000"/>
                    </a:ext>
                  </a:extLst>
                </a:gridCol>
                <a:gridCol w="779679">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1571636">
                  <a:extLst>
                    <a:ext uri="{9D8B030D-6E8A-4147-A177-3AD203B41FA5}">
                      <a16:colId xmlns:a16="http://schemas.microsoft.com/office/drawing/2014/main" val="20003"/>
                    </a:ext>
                  </a:extLst>
                </a:gridCol>
                <a:gridCol w="1214446">
                  <a:extLst>
                    <a:ext uri="{9D8B030D-6E8A-4147-A177-3AD203B41FA5}">
                      <a16:colId xmlns:a16="http://schemas.microsoft.com/office/drawing/2014/main" val="20004"/>
                    </a:ext>
                  </a:extLst>
                </a:gridCol>
                <a:gridCol w="857256">
                  <a:extLst>
                    <a:ext uri="{9D8B030D-6E8A-4147-A177-3AD203B41FA5}">
                      <a16:colId xmlns:a16="http://schemas.microsoft.com/office/drawing/2014/main" val="20005"/>
                    </a:ext>
                  </a:extLst>
                </a:gridCol>
                <a:gridCol w="1214446">
                  <a:extLst>
                    <a:ext uri="{9D8B030D-6E8A-4147-A177-3AD203B41FA5}">
                      <a16:colId xmlns:a16="http://schemas.microsoft.com/office/drawing/2014/main" val="20006"/>
                    </a:ext>
                  </a:extLst>
                </a:gridCol>
              </a:tblGrid>
              <a:tr h="381003">
                <a:tc>
                  <a:txBody>
                    <a:bodyPr/>
                    <a:lstStyle/>
                    <a:p>
                      <a:pPr indent="127000" algn="ctr">
                        <a:lnSpc>
                          <a:spcPts val="2700"/>
                        </a:lnSpc>
                        <a:spcAft>
                          <a:spcPts val="0"/>
                        </a:spcAft>
                      </a:pPr>
                      <a:r>
                        <a:rPr lang="en-US" sz="1800" b="1" kern="100">
                          <a:solidFill>
                            <a:srgbClr val="0000FF"/>
                          </a:solidFill>
                          <a:latin typeface="Consolas" pitchFamily="49" charset="0"/>
                          <a:ea typeface="仿宋" pitchFamily="49" charset="-122"/>
                          <a:cs typeface="Consolas" pitchFamily="49" charset="0"/>
                        </a:rPr>
                        <a: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solidFill>
                      <a:schemeClr val="accent6">
                        <a:lumMod val="20000"/>
                        <a:lumOff val="80000"/>
                      </a:schemeClr>
                    </a:solidFill>
                  </a:tcPr>
                </a:tc>
                <a:tc>
                  <a:txBody>
                    <a:bodyPr/>
                    <a:lstStyle/>
                    <a:p>
                      <a:pPr indent="127000" algn="ctr">
                        <a:lnSpc>
                          <a:spcPts val="2700"/>
                        </a:lnSpc>
                        <a:spcAft>
                          <a:spcPts val="0"/>
                        </a:spcAft>
                      </a:pPr>
                      <a:r>
                        <a:rPr lang="en-US" sz="1800" b="1" kern="100">
                          <a:solidFill>
                            <a:srgbClr val="0000FF"/>
                          </a:solidFill>
                          <a:latin typeface="Consolas" pitchFamily="49" charset="0"/>
                          <a:ea typeface="仿宋" pitchFamily="49" charset="-122"/>
                          <a:cs typeface="Consolas" pitchFamily="49" charset="0"/>
                        </a:rPr>
                        <a:t>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altLang="zh-CN" sz="1800" b="1">
                          <a:solidFill>
                            <a:srgbClr val="0000FF"/>
                          </a:solidFill>
                          <a:latin typeface="Consolas" pitchFamily="49" charset="0"/>
                          <a:ea typeface="仿宋" pitchFamily="49" charset="-122"/>
                          <a:cs typeface="Consolas" pitchFamily="49" charset="0"/>
                        </a:rPr>
                        <a:t>t[j]</a:t>
                      </a:r>
                      <a:r>
                        <a:rPr lang="zh-CN" altLang="zh-CN" sz="1800" b="1">
                          <a:solidFill>
                            <a:srgbClr val="0000FF"/>
                          </a:solidFill>
                          <a:latin typeface="Consolas" pitchFamily="49" charset="0"/>
                          <a:ea typeface="仿宋" pitchFamily="49" charset="-122"/>
                          <a:cs typeface="Consolas" pitchFamily="49" charset="0"/>
                        </a:rPr>
                        <a:t>前面的子串</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a:solidFill>
                            <a:srgbClr val="0000FF"/>
                          </a:solidFill>
                          <a:latin typeface="Consolas" pitchFamily="49" charset="0"/>
                          <a:ea typeface="仿宋" pitchFamily="49" charset="-122"/>
                          <a:cs typeface="Consolas" pitchFamily="49" charset="0"/>
                        </a:rPr>
                        <a:t>前缀</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zh-CN" altLang="en-US" sz="1800" b="1" kern="100">
                          <a:solidFill>
                            <a:srgbClr val="0000FF"/>
                          </a:solidFill>
                          <a:latin typeface="Consolas" pitchFamily="49" charset="0"/>
                          <a:ea typeface="仿宋" pitchFamily="49" charset="-122"/>
                          <a:cs typeface="Consolas" pitchFamily="49" charset="0"/>
                        </a:rPr>
                        <a:t>后缀</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0" algn="ctr">
                        <a:lnSpc>
                          <a:spcPts val="2700"/>
                        </a:lnSpc>
                        <a:spcAft>
                          <a:spcPts val="0"/>
                        </a:spcAft>
                      </a:pPr>
                      <a:r>
                        <a:rPr lang="zh-CN" altLang="en-US" sz="1800" b="1" kern="100">
                          <a:solidFill>
                            <a:srgbClr val="0000FF"/>
                          </a:solidFill>
                          <a:latin typeface="Consolas" pitchFamily="49" charset="0"/>
                          <a:ea typeface="仿宋" pitchFamily="49" charset="-122"/>
                          <a:cs typeface="Consolas" pitchFamily="49" charset="0"/>
                        </a:rPr>
                        <a:t>相同串</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tc>
                  <a:txBody>
                    <a:bodyPr/>
                    <a:lstStyle/>
                    <a:p>
                      <a:pPr indent="127000" algn="ctr">
                        <a:lnSpc>
                          <a:spcPts val="2700"/>
                        </a:lnSpc>
                        <a:spcAft>
                          <a:spcPts val="0"/>
                        </a:spcAft>
                      </a:pPr>
                      <a:r>
                        <a:rPr lang="en-US" sz="1800" b="1" kern="100">
                          <a:solidFill>
                            <a:srgbClr val="0000FF"/>
                          </a:solidFill>
                          <a:latin typeface="Consolas" pitchFamily="49" charset="0"/>
                          <a:ea typeface="仿宋" pitchFamily="49" charset="-122"/>
                          <a:cs typeface="Consolas" pitchFamily="49" charset="0"/>
                        </a:rPr>
                        <a:t>next[j]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6">
                        <a:lumMod val="20000"/>
                        <a:lumOff val="80000"/>
                      </a:schemeClr>
                    </a:solidFill>
                  </a:tcPr>
                </a:tc>
                <a:extLst>
                  <a:ext uri="{0D108BD9-81ED-4DB2-BD59-A6C34878D82A}">
                    <a16:rowId xmlns:a16="http://schemas.microsoft.com/office/drawing/2014/main" val="10000"/>
                  </a:ext>
                </a:extLst>
              </a:tr>
              <a:tr h="381003">
                <a:tc>
                  <a:txBody>
                    <a:bodyPr/>
                    <a:lstStyle/>
                    <a:p>
                      <a:pPr indent="127000" algn="ctr">
                        <a:lnSpc>
                          <a:spcPts val="2700"/>
                        </a:lnSpc>
                        <a:spcAft>
                          <a:spcPts val="0"/>
                        </a:spcAft>
                      </a:pPr>
                      <a:r>
                        <a:rPr lang="en-US" altLang="zh-CN" sz="1800" b="0" kern="100">
                          <a:solidFill>
                            <a:srgbClr val="0000FF"/>
                          </a:solidFill>
                          <a:latin typeface="Consolas" pitchFamily="49" charset="0"/>
                          <a:ea typeface="仿宋" pitchFamily="49" charset="-122"/>
                          <a:cs typeface="Consolas" pitchFamily="49" charset="0"/>
                        </a:rPr>
                        <a:t>0</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0" kern="100">
                          <a:solidFill>
                            <a:srgbClr val="0000FF"/>
                          </a:solidFill>
                          <a:latin typeface="Consolas" pitchFamily="49" charset="0"/>
                          <a:cs typeface="Consolas" pitchFamily="49" charset="0"/>
                        </a:rPr>
                        <a:t>-1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1"/>
                  </a:ext>
                </a:extLst>
              </a:tr>
              <a:tr h="381003">
                <a:tc>
                  <a:txBody>
                    <a:bodyPr/>
                    <a:lstStyle/>
                    <a:p>
                      <a:pPr indent="127000" algn="ctr">
                        <a:lnSpc>
                          <a:spcPts val="2700"/>
                        </a:lnSpc>
                        <a:spcAft>
                          <a:spcPts val="0"/>
                        </a:spcAft>
                      </a:pPr>
                      <a:r>
                        <a:rPr lang="en-US" altLang="zh-CN" sz="1800" b="0" kern="100">
                          <a:solidFill>
                            <a:srgbClr val="0000FF"/>
                          </a:solidFill>
                          <a:latin typeface="Consolas" pitchFamily="49" charset="0"/>
                          <a:ea typeface="仿宋" pitchFamily="49" charset="-122"/>
                          <a:cs typeface="Consolas" pitchFamily="49" charset="0"/>
                        </a:rPr>
                        <a:t>1</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a:solidFill>
                            <a:srgbClr val="0000FF"/>
                          </a:solidFill>
                          <a:latin typeface="Consolas" pitchFamily="49" charset="0"/>
                          <a:ea typeface="仿宋" pitchFamily="49" charset="-122"/>
                          <a:cs typeface="Consolas" pitchFamily="49" charset="0"/>
                        </a:rPr>
                        <a:t>a</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2"/>
                  </a:ext>
                </a:extLst>
              </a:tr>
              <a:tr h="381003">
                <a:tc>
                  <a:txBody>
                    <a:bodyPr/>
                    <a:lstStyle/>
                    <a:p>
                      <a:pPr indent="127000" algn="ctr">
                        <a:lnSpc>
                          <a:spcPts val="2700"/>
                        </a:lnSpc>
                        <a:spcAft>
                          <a:spcPts val="0"/>
                        </a:spcAft>
                      </a:pPr>
                      <a:r>
                        <a:rPr lang="en-US" altLang="zh-CN" sz="1800" b="0" kern="100">
                          <a:solidFill>
                            <a:srgbClr val="0000FF"/>
                          </a:solidFill>
                          <a:latin typeface="Consolas" pitchFamily="49" charset="0"/>
                          <a:ea typeface="仿宋" pitchFamily="49" charset="-122"/>
                          <a:cs typeface="Consolas" pitchFamily="49" charset="0"/>
                        </a:rPr>
                        <a:t>2</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a:solidFill>
                            <a:srgbClr val="0000FF"/>
                          </a:solidFill>
                          <a:latin typeface="Consolas" pitchFamily="49" charset="0"/>
                          <a:ea typeface="仿宋" pitchFamily="49" charset="-122"/>
                          <a:cs typeface="Consolas" pitchFamily="49" charset="0"/>
                        </a:rPr>
                        <a:t>ab</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dirty="0">
                          <a:solidFill>
                            <a:srgbClr val="0000FF"/>
                          </a:solidFill>
                          <a:latin typeface="Consolas" pitchFamily="49" charset="0"/>
                          <a:ea typeface="仿宋" pitchFamily="49" charset="-122"/>
                          <a:cs typeface="Consolas" pitchFamily="49" charset="0"/>
                        </a:rPr>
                        <a:t>a </a:t>
                      </a:r>
                      <a:endParaRPr lang="zh-CN" sz="1800" b="1" kern="100" dirty="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dirty="0">
                          <a:solidFill>
                            <a:srgbClr val="0000FF"/>
                          </a:solidFill>
                          <a:latin typeface="Consolas" pitchFamily="49" charset="0"/>
                          <a:ea typeface="仿宋" pitchFamily="49" charset="-122"/>
                          <a:cs typeface="Consolas" pitchFamily="49" charset="0"/>
                        </a:rPr>
                        <a:t>b</a:t>
                      </a:r>
                      <a:endParaRPr lang="zh-CN" sz="1800" b="1" kern="100" dirty="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3"/>
                  </a:ext>
                </a:extLst>
              </a:tr>
              <a:tr h="381003">
                <a:tc>
                  <a:txBody>
                    <a:bodyPr/>
                    <a:lstStyle/>
                    <a:p>
                      <a:pPr indent="127000" algn="ctr">
                        <a:lnSpc>
                          <a:spcPts val="2700"/>
                        </a:lnSpc>
                        <a:spcAft>
                          <a:spcPts val="0"/>
                        </a:spcAft>
                      </a:pPr>
                      <a:r>
                        <a:rPr lang="en-US" altLang="zh-CN" sz="1800" b="0" kern="100">
                          <a:solidFill>
                            <a:srgbClr val="0000FF"/>
                          </a:solidFill>
                          <a:latin typeface="Consolas" pitchFamily="49" charset="0"/>
                          <a:ea typeface="仿宋" pitchFamily="49" charset="-122"/>
                          <a:cs typeface="Consolas" pitchFamily="49" charset="0"/>
                        </a:rPr>
                        <a:t>3</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a:solidFill>
                            <a:srgbClr val="0000FF"/>
                          </a:solidFill>
                          <a:latin typeface="Consolas" pitchFamily="49" charset="0"/>
                          <a:ea typeface="仿宋" pitchFamily="49" charset="-122"/>
                          <a:cs typeface="Consolas" pitchFamily="49" charset="0"/>
                        </a:rPr>
                        <a:t>abc</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a,ab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c,bc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4"/>
                  </a:ext>
                </a:extLst>
              </a:tr>
              <a:tr h="381003">
                <a:tc>
                  <a:txBody>
                    <a:bodyPr/>
                    <a:lstStyle/>
                    <a:p>
                      <a:pPr indent="127000" algn="ctr">
                        <a:lnSpc>
                          <a:spcPts val="2700"/>
                        </a:lnSpc>
                        <a:spcAft>
                          <a:spcPts val="0"/>
                        </a:spcAft>
                      </a:pPr>
                      <a:r>
                        <a:rPr lang="en-US" altLang="zh-CN" sz="1800" b="0" kern="100">
                          <a:solidFill>
                            <a:srgbClr val="0000FF"/>
                          </a:solidFill>
                          <a:latin typeface="Consolas" pitchFamily="49" charset="0"/>
                          <a:ea typeface="仿宋" pitchFamily="49" charset="-122"/>
                          <a:cs typeface="Consolas" pitchFamily="49" charset="0"/>
                        </a:rPr>
                        <a:t>4</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0" i="0" kern="100">
                          <a:solidFill>
                            <a:srgbClr val="0000FF"/>
                          </a:solidFill>
                          <a:latin typeface="Consolas" pitchFamily="49" charset="0"/>
                          <a:ea typeface="仿宋" pitchFamily="49" charset="-122"/>
                          <a:cs typeface="Consolas" pitchFamily="49" charset="0"/>
                        </a:rPr>
                        <a:t>abca</a:t>
                      </a:r>
                      <a:endParaRPr lang="zh-CN" sz="1800" b="0" i="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FF0000"/>
                          </a:solidFill>
                          <a:latin typeface="Consolas" pitchFamily="49" charset="0"/>
                          <a:ea typeface="仿宋" pitchFamily="49" charset="-122"/>
                          <a:cs typeface="Consolas" pitchFamily="49" charset="0"/>
                        </a:rPr>
                        <a:t>a</a:t>
                      </a:r>
                      <a:r>
                        <a:rPr lang="en-US" altLang="zh-CN" sz="1800" b="1" kern="100">
                          <a:solidFill>
                            <a:srgbClr val="0000FF"/>
                          </a:solidFill>
                          <a:latin typeface="Consolas" pitchFamily="49" charset="0"/>
                          <a:ea typeface="仿宋" pitchFamily="49" charset="-122"/>
                          <a:cs typeface="Consolas" pitchFamily="49" charset="0"/>
                        </a:rPr>
                        <a:t>,ab,abc</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FF0000"/>
                          </a:solidFill>
                          <a:latin typeface="Consolas" pitchFamily="49" charset="0"/>
                          <a:ea typeface="仿宋" pitchFamily="49" charset="-122"/>
                          <a:cs typeface="Consolas" pitchFamily="49" charset="0"/>
                        </a:rPr>
                        <a:t>a</a:t>
                      </a:r>
                      <a:r>
                        <a:rPr lang="en-US" altLang="zh-CN" sz="1800" b="1" kern="100">
                          <a:solidFill>
                            <a:srgbClr val="0000FF"/>
                          </a:solidFill>
                          <a:latin typeface="Consolas" pitchFamily="49" charset="0"/>
                          <a:ea typeface="仿宋" pitchFamily="49" charset="-122"/>
                          <a:cs typeface="Consolas" pitchFamily="49" charset="0"/>
                        </a:rPr>
                        <a:t>,ca,bca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700"/>
                        </a:lnSpc>
                        <a:spcAft>
                          <a:spcPts val="0"/>
                        </a:spcAft>
                      </a:pPr>
                      <a:r>
                        <a:rPr lang="en-US" altLang="zh-CN" sz="1800" b="1" kern="100" dirty="0">
                          <a:solidFill>
                            <a:srgbClr val="0000FF"/>
                          </a:solidFill>
                          <a:latin typeface="Consolas" pitchFamily="49" charset="0"/>
                          <a:ea typeface="仿宋" pitchFamily="49" charset="-122"/>
                          <a:cs typeface="Consolas" pitchFamily="49" charset="0"/>
                        </a:rPr>
                        <a:t>1</a:t>
                      </a:r>
                      <a:endParaRPr lang="zh-CN" sz="1800" b="1" kern="100" dirty="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5"/>
                  </a:ext>
                </a:extLst>
              </a:tr>
            </a:tbl>
          </a:graphicData>
        </a:graphic>
      </p:graphicFrame>
      <p:sp>
        <p:nvSpPr>
          <p:cNvPr id="12" name="下箭头 11"/>
          <p:cNvSpPr/>
          <p:nvPr/>
        </p:nvSpPr>
        <p:spPr bwMode="auto">
          <a:xfrm>
            <a:off x="4286248" y="385762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28</a:t>
            </a:fld>
            <a:r>
              <a:rPr lang="en-US" altLang="zh-CN"/>
              <a:t>/76</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715436" cy="404069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GetNext</a:t>
            </a:r>
            <a:r>
              <a:rPr lang="en-US" altLang="zh-CN" sz="1800">
                <a:solidFill>
                  <a:srgbClr val="0000FF"/>
                </a:solidFill>
                <a:latin typeface="Consolas" pitchFamily="49" charset="0"/>
                <a:ea typeface="仿宋" pitchFamily="49" charset="-122"/>
                <a:cs typeface="Consolas" pitchFamily="49" charset="0"/>
              </a:rPr>
              <a:t>(string t,int* next)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由模式串</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求出</a:t>
            </a:r>
            <a:r>
              <a:rPr lang="en-US" altLang="zh-CN" sz="1800">
                <a:solidFill>
                  <a:schemeClr val="bg1">
                    <a:lumMod val="50000"/>
                  </a:schemeClr>
                </a:solidFill>
                <a:latin typeface="Consolas" pitchFamily="49" charset="0"/>
                <a:ea typeface="仿宋" pitchFamily="49" charset="-122"/>
                <a:cs typeface="Consolas" pitchFamily="49" charset="0"/>
              </a:rPr>
              <a:t>next</a:t>
            </a:r>
            <a:r>
              <a:rPr lang="zh-CN" altLang="zh-CN" sz="1800">
                <a:solidFill>
                  <a:schemeClr val="bg1">
                    <a:lumMod val="50000"/>
                  </a:schemeClr>
                </a:solidFill>
                <a:latin typeface="Consolas" pitchFamily="49" charset="0"/>
                <a:ea typeface="仿宋" pitchFamily="49" charset="-122"/>
                <a:cs typeface="Consolas" pitchFamily="49" charset="0"/>
              </a:rPr>
              <a:t>值</a:t>
            </a:r>
          </a:p>
          <a:p>
            <a:pPr algn="l"/>
            <a:r>
              <a:rPr lang="en-US" altLang="zh-CN" sz="1800">
                <a:solidFill>
                  <a:srgbClr val="0000FF"/>
                </a:solidFill>
                <a:latin typeface="Consolas" pitchFamily="49" charset="0"/>
                <a:ea typeface="仿宋" pitchFamily="49" charset="-122"/>
                <a:cs typeface="Consolas" pitchFamily="49" charset="0"/>
              </a:rPr>
              <a:t>{  int j=0, k=-1;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next[0]=-1;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while (j&lt;t.length()-1)</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k==-1 || t[j]==t[k]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为</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或比较的字符相等时</a:t>
            </a:r>
          </a:p>
          <a:p>
            <a:pPr algn="l"/>
            <a:r>
              <a:rPr lang="en-US" altLang="zh-CN" sz="1800">
                <a:solidFill>
                  <a:srgbClr val="0000FF"/>
                </a:solidFill>
                <a:latin typeface="Consolas" pitchFamily="49" charset="0"/>
                <a:ea typeface="仿宋" pitchFamily="49" charset="-122"/>
                <a:cs typeface="Consolas" pitchFamily="49" charset="0"/>
              </a:rPr>
              <a:t>      {  j++; 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依次移到下一个字符</a:t>
            </a:r>
          </a:p>
          <a:p>
            <a:pPr algn="l"/>
            <a:r>
              <a:rPr lang="en-US" altLang="zh-CN" sz="1800">
                <a:solidFill>
                  <a:srgbClr val="0000FF"/>
                </a:solidFill>
                <a:latin typeface="Consolas" pitchFamily="49" charset="0"/>
                <a:ea typeface="仿宋" pitchFamily="49" charset="-122"/>
                <a:cs typeface="Consolas" pitchFamily="49" charset="0"/>
              </a:rPr>
              <a:t>         next[j]=k;</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else k=next[k];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比较的字符不相等时</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回退</a:t>
            </a:r>
          </a:p>
          <a:p>
            <a:pPr algn="l"/>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 name="组合 7"/>
          <p:cNvGrpSpPr/>
          <p:nvPr/>
        </p:nvGrpSpPr>
        <p:grpSpPr>
          <a:xfrm>
            <a:off x="1928794" y="2590794"/>
            <a:ext cx="2786082" cy="2981346"/>
            <a:chOff x="1643042" y="2031432"/>
            <a:chExt cx="2786082" cy="2981346"/>
          </a:xfrm>
        </p:grpSpPr>
        <p:sp>
          <p:nvSpPr>
            <p:cNvPr id="5" name="TextBox 4"/>
            <p:cNvSpPr txBox="1"/>
            <p:nvPr/>
          </p:nvSpPr>
          <p:spPr>
            <a:xfrm>
              <a:off x="1643042" y="4612668"/>
              <a:ext cx="2786082"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仿宋" pitchFamily="49" charset="-122"/>
                  <a:cs typeface="Consolas" pitchFamily="49" charset="0"/>
                </a:rPr>
                <a:t>next[</a:t>
              </a:r>
              <a:r>
                <a:rPr lang="en-US" altLang="zh-CN" sz="2000" i="1">
                  <a:solidFill>
                    <a:srgbClr val="FF0000"/>
                  </a:solidFill>
                  <a:latin typeface="Consolas" pitchFamily="49" charset="0"/>
                  <a:ea typeface="仿宋" pitchFamily="49" charset="-122"/>
                  <a:cs typeface="Consolas" pitchFamily="49" charset="0"/>
                </a:rPr>
                <a:t>j</a:t>
              </a:r>
              <a:r>
                <a:rPr lang="en-US" altLang="zh-CN" sz="2000">
                  <a:solidFill>
                    <a:srgbClr val="FF0000"/>
                  </a:solidFill>
                  <a:latin typeface="Consolas" pitchFamily="49" charset="0"/>
                  <a:ea typeface="仿宋" pitchFamily="49" charset="-122"/>
                  <a:cs typeface="Consolas" pitchFamily="49" charset="0"/>
                </a:rPr>
                <a:t>] </a:t>
              </a:r>
              <a:r>
                <a:rPr lang="en-US" altLang="zh-CN" sz="2000">
                  <a:solidFill>
                    <a:srgbClr val="FF0000"/>
                  </a:solidFill>
                  <a:latin typeface="Consolas" pitchFamily="49" charset="0"/>
                  <a:ea typeface="仿宋" pitchFamily="49" charset="-122"/>
                  <a:cs typeface="Consolas" pitchFamily="49" charset="0"/>
                  <a:sym typeface="Wingdings"/>
                </a:rPr>
                <a:t> next[</a:t>
              </a:r>
              <a:r>
                <a:rPr lang="en-US" altLang="zh-CN" sz="2000" i="1">
                  <a:solidFill>
                    <a:srgbClr val="FF0000"/>
                  </a:solidFill>
                  <a:latin typeface="Consolas" pitchFamily="49" charset="0"/>
                  <a:ea typeface="仿宋" pitchFamily="49" charset="-122"/>
                  <a:cs typeface="Consolas" pitchFamily="49" charset="0"/>
                  <a:sym typeface="Wingdings"/>
                </a:rPr>
                <a:t>j</a:t>
              </a:r>
              <a:r>
                <a:rPr lang="en-US" altLang="zh-CN" sz="2000">
                  <a:solidFill>
                    <a:srgbClr val="FF0000"/>
                  </a:solidFill>
                  <a:latin typeface="Consolas" pitchFamily="49" charset="0"/>
                  <a:ea typeface="仿宋" pitchFamily="49" charset="-122"/>
                  <a:cs typeface="Consolas" pitchFamily="49" charset="0"/>
                  <a:sym typeface="Wingdings"/>
                </a:rPr>
                <a:t>+1]</a:t>
              </a:r>
            </a:p>
          </p:txBody>
        </p:sp>
        <p:sp>
          <p:nvSpPr>
            <p:cNvPr id="6" name="任意多边形 5"/>
            <p:cNvSpPr/>
            <p:nvPr/>
          </p:nvSpPr>
          <p:spPr>
            <a:xfrm>
              <a:off x="2409809" y="2031432"/>
              <a:ext cx="661993" cy="2624155"/>
            </a:xfrm>
            <a:custGeom>
              <a:avLst/>
              <a:gdLst>
                <a:gd name="connsiteX0" fmla="*/ 693336 w 743577"/>
                <a:gd name="connsiteY0" fmla="*/ 1637881 h 1637881"/>
                <a:gd name="connsiteX1" fmla="*/ 723481 w 743577"/>
                <a:gd name="connsiteY1" fmla="*/ 954593 h 1637881"/>
                <a:gd name="connsiteX2" fmla="*/ 622997 w 743577"/>
                <a:gd name="connsiteY2" fmla="*/ 492369 h 1637881"/>
                <a:gd name="connsiteX3" fmla="*/ 0 w 743577"/>
                <a:gd name="connsiteY3" fmla="*/ 0 h 1637881"/>
                <a:gd name="connsiteX0" fmla="*/ 693336 w 756350"/>
                <a:gd name="connsiteY0" fmla="*/ 1637881 h 1637881"/>
                <a:gd name="connsiteX1" fmla="*/ 723481 w 756350"/>
                <a:gd name="connsiteY1" fmla="*/ 954593 h 1637881"/>
                <a:gd name="connsiteX2" fmla="*/ 496125 w 756350"/>
                <a:gd name="connsiteY2" fmla="*/ 435843 h 1637881"/>
                <a:gd name="connsiteX3" fmla="*/ 0 w 756350"/>
                <a:gd name="connsiteY3" fmla="*/ 0 h 1637881"/>
                <a:gd name="connsiteX0" fmla="*/ 710438 w 759200"/>
                <a:gd name="connsiteY0" fmla="*/ 1650289 h 1650289"/>
                <a:gd name="connsiteX1" fmla="*/ 723481 w 759200"/>
                <a:gd name="connsiteY1" fmla="*/ 954593 h 1650289"/>
                <a:gd name="connsiteX2" fmla="*/ 496125 w 759200"/>
                <a:gd name="connsiteY2" fmla="*/ 435843 h 1650289"/>
                <a:gd name="connsiteX3" fmla="*/ 0 w 759200"/>
                <a:gd name="connsiteY3" fmla="*/ 0 h 1650289"/>
                <a:gd name="connsiteX0" fmla="*/ 785818 w 834580"/>
                <a:gd name="connsiteY0" fmla="*/ 1916684 h 1916684"/>
                <a:gd name="connsiteX1" fmla="*/ 798861 w 834580"/>
                <a:gd name="connsiteY1" fmla="*/ 1220988 h 1916684"/>
                <a:gd name="connsiteX2" fmla="*/ 571505 w 834580"/>
                <a:gd name="connsiteY2" fmla="*/ 702238 h 1916684"/>
                <a:gd name="connsiteX3" fmla="*/ 0 w 834580"/>
                <a:gd name="connsiteY3" fmla="*/ 0 h 1916684"/>
                <a:gd name="connsiteX0" fmla="*/ 785818 w 834580"/>
                <a:gd name="connsiteY0" fmla="*/ 1916684 h 1916684"/>
                <a:gd name="connsiteX1" fmla="*/ 798861 w 834580"/>
                <a:gd name="connsiteY1" fmla="*/ 1220988 h 1916684"/>
                <a:gd name="connsiteX2" fmla="*/ 571504 w 834580"/>
                <a:gd name="connsiteY2" fmla="*/ 500066 h 1916684"/>
                <a:gd name="connsiteX3" fmla="*/ 0 w 834580"/>
                <a:gd name="connsiteY3" fmla="*/ 0 h 1916684"/>
              </a:gdLst>
              <a:ahLst/>
              <a:cxnLst>
                <a:cxn ang="0">
                  <a:pos x="connsiteX0" y="connsiteY0"/>
                </a:cxn>
                <a:cxn ang="0">
                  <a:pos x="connsiteX1" y="connsiteY1"/>
                </a:cxn>
                <a:cxn ang="0">
                  <a:pos x="connsiteX2" y="connsiteY2"/>
                </a:cxn>
                <a:cxn ang="0">
                  <a:pos x="connsiteX3" y="connsiteY3"/>
                </a:cxn>
              </a:cxnLst>
              <a:rect l="l" t="t" r="r" b="b"/>
              <a:pathLst>
                <a:path w="834580" h="1916684">
                  <a:moveTo>
                    <a:pt x="785818" y="1916684"/>
                  </a:moveTo>
                  <a:cubicBezTo>
                    <a:pt x="806752" y="1670499"/>
                    <a:pt x="834580" y="1457091"/>
                    <a:pt x="798861" y="1220988"/>
                  </a:cubicBezTo>
                  <a:cubicBezTo>
                    <a:pt x="763142" y="984885"/>
                    <a:pt x="704647" y="703564"/>
                    <a:pt x="571504" y="500066"/>
                  </a:cubicBezTo>
                  <a:cubicBezTo>
                    <a:pt x="438361" y="296568"/>
                    <a:pt x="251208" y="166635"/>
                    <a:pt x="0" y="0"/>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0" name="灯片编号占位符 9"/>
          <p:cNvSpPr>
            <a:spLocks noGrp="1"/>
          </p:cNvSpPr>
          <p:nvPr>
            <p:ph type="sldNum" sz="quarter" idx="12"/>
          </p:nvPr>
        </p:nvSpPr>
        <p:spPr/>
        <p:txBody>
          <a:bodyPr/>
          <a:lstStyle/>
          <a:p>
            <a:fld id="{67864EE2-EAB3-4814-A7EB-820BD7610F1E}" type="slidenum">
              <a:rPr lang="en-US" altLang="zh-CN" smtClean="0"/>
              <a:pPr/>
              <a:t>29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814393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4.1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是一个长度为</a:t>
            </a:r>
            <a:r>
              <a:rPr lang="en-US" altLang="zh-CN" sz="2000" i="1">
                <a:solidFill>
                  <a:srgbClr val="0000FF"/>
                </a:solidFill>
                <a:latin typeface="Consolas" pitchFamily="49" charset="0"/>
                <a:ea typeface="楷体" pitchFamily="49" charset="-122"/>
                <a:cs typeface="Consolas" pitchFamily="49" charset="0"/>
              </a:rPr>
              <a:t>n</a:t>
            </a:r>
            <a:r>
              <a:rPr lang="zh-CN" altLang="zh-CN" sz="2000">
                <a:solidFill>
                  <a:srgbClr val="0000FF"/>
                </a:solidFill>
                <a:latin typeface="Consolas" pitchFamily="49" charset="0"/>
                <a:ea typeface="楷体" pitchFamily="49" charset="-122"/>
                <a:cs typeface="Consolas" pitchFamily="49" charset="0"/>
              </a:rPr>
              <a:t>的串，其中的字符各不相同，则</a:t>
            </a:r>
            <a:r>
              <a:rPr lang="en-US" altLang="zh-CN" sz="2000" i="1">
                <a:solidFill>
                  <a:srgbClr val="0000FF"/>
                </a:solidFill>
                <a:latin typeface="Consolas" pitchFamily="49" charset="0"/>
                <a:ea typeface="楷体" pitchFamily="49" charset="-122"/>
                <a:cs typeface="Consolas" pitchFamily="49" charset="0"/>
              </a:rPr>
              <a:t>s</a:t>
            </a:r>
            <a:r>
              <a:rPr lang="zh-CN" altLang="zh-CN" sz="2000">
                <a:solidFill>
                  <a:srgbClr val="0000FF"/>
                </a:solidFill>
                <a:latin typeface="Consolas" pitchFamily="49" charset="0"/>
                <a:ea typeface="楷体" pitchFamily="49" charset="-122"/>
                <a:cs typeface="Consolas" pitchFamily="49" charset="0"/>
              </a:rPr>
              <a:t>中的所有子串个数是多少？</a:t>
            </a:r>
          </a:p>
        </p:txBody>
      </p:sp>
      <p:sp>
        <p:nvSpPr>
          <p:cNvPr id="6" name="TextBox 5"/>
          <p:cNvSpPr txBox="1"/>
          <p:nvPr/>
        </p:nvSpPr>
        <p:spPr>
          <a:xfrm>
            <a:off x="142844" y="2596966"/>
            <a:ext cx="5857916" cy="260584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空串是其子串，计</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每个字符构成的串是其子串，计</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个。</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每</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个连续的字符构成的串是其子串，计</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每</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个连续的字符构成的串是其子串，计</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个</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zh-CN" altLang="zh-CN" sz="2000">
                <a:solidFill>
                  <a:srgbClr val="0000FF"/>
                </a:solidFill>
                <a:latin typeface="+mj-ea"/>
                <a:ea typeface="+mj-ea"/>
                <a:cs typeface="Consolas" pitchFamily="49" charset="0"/>
              </a:rPr>
              <a:t>…</a:t>
            </a:r>
            <a:endParaRPr lang="en-US" altLang="zh-CN" sz="2000">
              <a:solidFill>
                <a:srgbClr val="0000FF"/>
              </a:solidFill>
              <a:latin typeface="+mj-ea"/>
              <a:ea typeface="+mj-ea"/>
              <a:cs typeface="Consolas" pitchFamily="49" charset="0"/>
            </a:endParaRPr>
          </a:p>
          <a:p>
            <a:pPr marL="342900" indent="-342900" algn="l">
              <a:lnSpc>
                <a:spcPts val="2800"/>
              </a:lnSpc>
              <a:spcBef>
                <a:spcPts val="0"/>
              </a:spcBef>
              <a:buBlip>
                <a:blip r:embed="rId2"/>
              </a:buBlip>
            </a:pPr>
            <a:r>
              <a:rPr lang="zh-CN" altLang="zh-CN" sz="2000">
                <a:solidFill>
                  <a:srgbClr val="0000FF"/>
                </a:solidFill>
                <a:latin typeface="Consolas" pitchFamily="49" charset="0"/>
                <a:ea typeface="仿宋" pitchFamily="49" charset="-122"/>
                <a:cs typeface="Consolas" pitchFamily="49" charset="0"/>
              </a:rPr>
              <a:t>每</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个连续的字符构成的串是其子串，计</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个。</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0"/>
              </a:spcBef>
              <a:buBlip>
                <a:blip r:embed="rId2"/>
              </a:buBlip>
            </a:pP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是其自身的子串，计</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a:t>
            </a:r>
          </a:p>
        </p:txBody>
      </p:sp>
      <p:sp>
        <p:nvSpPr>
          <p:cNvPr id="8" name="TextBox 7"/>
          <p:cNvSpPr txBox="1"/>
          <p:nvPr/>
        </p:nvSpPr>
        <p:spPr>
          <a:xfrm>
            <a:off x="357158" y="5429264"/>
            <a:ext cx="7429552"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华文中宋" pitchFamily="2" charset="-122"/>
                <a:cs typeface="Consolas" pitchFamily="49" charset="0"/>
              </a:rPr>
              <a:t>例如，</a:t>
            </a:r>
            <a:r>
              <a:rPr lang="en-US" altLang="zh-CN" sz="2000" i="1">
                <a:solidFill>
                  <a:srgbClr val="0000FF"/>
                </a:solidFill>
                <a:latin typeface="Consolas" pitchFamily="49" charset="0"/>
                <a:ea typeface="华文中宋" pitchFamily="2" charset="-122"/>
                <a:cs typeface="Consolas" pitchFamily="49" charset="0"/>
              </a:rPr>
              <a:t>s</a:t>
            </a:r>
            <a:r>
              <a:rPr lang="en-US" altLang="zh-CN" sz="2000">
                <a:solidFill>
                  <a:srgbClr val="0000FF"/>
                </a:solidFill>
                <a:latin typeface="Consolas" pitchFamily="49" charset="0"/>
                <a:ea typeface="华文中宋" pitchFamily="2" charset="-122"/>
                <a:cs typeface="Consolas" pitchFamily="49" charset="0"/>
              </a:rPr>
              <a:t>="software"</a:t>
            </a:r>
            <a:r>
              <a:rPr lang="zh-CN" altLang="zh-CN" sz="2000">
                <a:solidFill>
                  <a:srgbClr val="0000FF"/>
                </a:solidFill>
                <a:latin typeface="Consolas" pitchFamily="49" charset="0"/>
                <a:ea typeface="华文中宋" pitchFamily="2" charset="-122"/>
                <a:cs typeface="Consolas" pitchFamily="49" charset="0"/>
              </a:rPr>
              <a:t>的子串个数</a:t>
            </a:r>
            <a:r>
              <a:rPr lang="en-US" altLang="zh-CN" sz="2000">
                <a:solidFill>
                  <a:srgbClr val="0000FF"/>
                </a:solidFill>
                <a:latin typeface="Consolas" pitchFamily="49" charset="0"/>
                <a:ea typeface="华文中宋" pitchFamily="2" charset="-122"/>
                <a:cs typeface="Consolas" pitchFamily="49" charset="0"/>
              </a:rPr>
              <a:t>=(8×9)/2+1=37</a:t>
            </a:r>
            <a:r>
              <a:rPr lang="zh-CN" altLang="zh-CN" sz="2000">
                <a:solidFill>
                  <a:srgbClr val="0000FF"/>
                </a:solidFill>
                <a:latin typeface="Consolas" pitchFamily="49" charset="0"/>
                <a:ea typeface="华文中宋" pitchFamily="2" charset="-122"/>
                <a:cs typeface="Consolas" pitchFamily="49" charset="0"/>
              </a:rPr>
              <a:t>。</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10" name="组合 9"/>
          <p:cNvGrpSpPr/>
          <p:nvPr/>
        </p:nvGrpSpPr>
        <p:grpSpPr>
          <a:xfrm>
            <a:off x="6072198" y="2845354"/>
            <a:ext cx="3009523" cy="2143140"/>
            <a:chOff x="5929322" y="2000240"/>
            <a:chExt cx="3088721" cy="2143140"/>
          </a:xfrm>
        </p:grpSpPr>
        <p:sp>
          <p:nvSpPr>
            <p:cNvPr id="7" name="TextBox 6"/>
            <p:cNvSpPr txBox="1"/>
            <p:nvPr/>
          </p:nvSpPr>
          <p:spPr>
            <a:xfrm>
              <a:off x="6222594" y="2414467"/>
              <a:ext cx="2795449" cy="1169551"/>
            </a:xfrm>
            <a:prstGeom prst="rect">
              <a:avLst/>
            </a:prstGeom>
            <a:noFill/>
          </p:spPr>
          <p:txBody>
            <a:bodyPr wrap="square" rtlCol="0">
              <a:spAutoFit/>
            </a:bodyPr>
            <a:lstStyle/>
            <a:p>
              <a:pPr algn="l">
                <a:lnSpc>
                  <a:spcPts val="2800"/>
                </a:lnSpc>
                <a:spcBef>
                  <a:spcPts val="0"/>
                </a:spcBef>
              </a:pPr>
              <a:r>
                <a:rPr lang="zh-CN" altLang="zh-CN" sz="2000" b="0">
                  <a:solidFill>
                    <a:srgbClr val="0000FF"/>
                  </a:solidFill>
                  <a:latin typeface="Consolas" pitchFamily="49" charset="0"/>
                  <a:ea typeface="仿宋" pitchFamily="49" charset="-122"/>
                  <a:cs typeface="Consolas" pitchFamily="49" charset="0"/>
                </a:rPr>
                <a:t>子串个数</a:t>
              </a:r>
              <a:endParaRPr lang="en-US" altLang="zh-CN" sz="2000" b="0">
                <a:solidFill>
                  <a:srgbClr val="0000FF"/>
                </a:solidFill>
                <a:latin typeface="Consolas" pitchFamily="49" charset="0"/>
                <a:ea typeface="仿宋" pitchFamily="49" charset="-122"/>
                <a:cs typeface="Consolas" pitchFamily="49" charset="0"/>
              </a:endParaRPr>
            </a:p>
            <a:p>
              <a:pPr algn="l">
                <a:lnSpc>
                  <a:spcPts val="2800"/>
                </a:lnSpc>
                <a:spcBef>
                  <a:spcPts val="0"/>
                </a:spcBef>
              </a:pPr>
              <a:r>
                <a:rPr lang="en-US" altLang="zh-CN" sz="2000" b="0">
                  <a:solidFill>
                    <a:srgbClr val="0000FF"/>
                  </a:solidFill>
                  <a:latin typeface="Consolas" pitchFamily="49" charset="0"/>
                  <a:ea typeface="仿宋" pitchFamily="49" charset="-122"/>
                  <a:cs typeface="Consolas" pitchFamily="49" charset="0"/>
                </a:rPr>
                <a:t>=1+</a:t>
              </a:r>
              <a:r>
                <a:rPr lang="en-US" altLang="zh-CN" sz="2000" b="0" i="1">
                  <a:solidFill>
                    <a:srgbClr val="0000FF"/>
                  </a:solidFill>
                  <a:latin typeface="Consolas" pitchFamily="49" charset="0"/>
                  <a:ea typeface="仿宋" pitchFamily="49" charset="-122"/>
                  <a:cs typeface="Consolas" pitchFamily="49" charset="0"/>
                </a:rPr>
                <a:t>n</a:t>
              </a:r>
              <a:r>
                <a:rPr lang="en-US" altLang="zh-CN" sz="2000" b="0">
                  <a:solidFill>
                    <a:srgbClr val="0000FF"/>
                  </a:solidFill>
                  <a:latin typeface="Consolas" pitchFamily="49" charset="0"/>
                  <a:ea typeface="仿宋" pitchFamily="49" charset="-122"/>
                  <a:cs typeface="Consolas" pitchFamily="49" charset="0"/>
                </a:rPr>
                <a:t>+(</a:t>
              </a:r>
              <a:r>
                <a:rPr lang="en-US" altLang="zh-CN" sz="2000" b="0" i="1">
                  <a:solidFill>
                    <a:srgbClr val="0000FF"/>
                  </a:solidFill>
                  <a:latin typeface="Consolas" pitchFamily="49" charset="0"/>
                  <a:ea typeface="仿宋" pitchFamily="49" charset="-122"/>
                  <a:cs typeface="Consolas" pitchFamily="49" charset="0"/>
                </a:rPr>
                <a:t>n</a:t>
              </a:r>
              <a:r>
                <a:rPr lang="en-US" altLang="zh-CN" sz="2000" b="0">
                  <a:solidFill>
                    <a:srgbClr val="0000FF"/>
                  </a:solidFill>
                  <a:latin typeface="Consolas" pitchFamily="49" charset="0"/>
                  <a:ea typeface="仿宋" pitchFamily="49" charset="-122"/>
                  <a:cs typeface="Consolas" pitchFamily="49" charset="0"/>
                </a:rPr>
                <a:t>-1)+</a:t>
              </a:r>
              <a:r>
                <a:rPr lang="en-US" altLang="zh-CN" sz="2000" b="0">
                  <a:solidFill>
                    <a:srgbClr val="0000FF"/>
                  </a:solidFill>
                  <a:latin typeface="+mn-ea"/>
                  <a:ea typeface="+mn-ea"/>
                  <a:cs typeface="Consolas" pitchFamily="49" charset="0"/>
                </a:rPr>
                <a:t>…</a:t>
              </a:r>
              <a:r>
                <a:rPr lang="en-US" altLang="zh-CN" sz="2000" b="0">
                  <a:solidFill>
                    <a:srgbClr val="0000FF"/>
                  </a:solidFill>
                  <a:latin typeface="Consolas" pitchFamily="49" charset="0"/>
                  <a:ea typeface="仿宋" pitchFamily="49" charset="-122"/>
                  <a:cs typeface="Consolas" pitchFamily="49" charset="0"/>
                </a:rPr>
                <a:t>+2+1</a:t>
              </a:r>
            </a:p>
            <a:p>
              <a:pPr algn="l">
                <a:lnSpc>
                  <a:spcPts val="2800"/>
                </a:lnSpc>
                <a:spcBef>
                  <a:spcPts val="0"/>
                </a:spcBef>
              </a:pPr>
              <a:r>
                <a:rPr lang="en-US" altLang="zh-CN" sz="2000" b="0">
                  <a:solidFill>
                    <a:srgbClr val="0000FF"/>
                  </a:solidFill>
                  <a:latin typeface="Consolas" pitchFamily="49" charset="0"/>
                  <a:ea typeface="仿宋" pitchFamily="49" charset="-122"/>
                  <a:cs typeface="Consolas" pitchFamily="49" charset="0"/>
                </a:rPr>
                <a:t>=</a:t>
              </a:r>
              <a:r>
                <a:rPr lang="en-US" altLang="zh-CN" sz="2000" b="0" i="1">
                  <a:solidFill>
                    <a:srgbClr val="FF0000"/>
                  </a:solidFill>
                  <a:latin typeface="Consolas" pitchFamily="49" charset="0"/>
                  <a:ea typeface="仿宋" pitchFamily="49" charset="-122"/>
                  <a:cs typeface="Consolas" pitchFamily="49" charset="0"/>
                </a:rPr>
                <a:t>n</a:t>
              </a:r>
              <a:r>
                <a:rPr lang="en-US" altLang="zh-CN" sz="2000" b="0">
                  <a:solidFill>
                    <a:srgbClr val="FF0000"/>
                  </a:solidFill>
                  <a:latin typeface="Consolas" pitchFamily="49" charset="0"/>
                  <a:ea typeface="仿宋" pitchFamily="49" charset="-122"/>
                  <a:cs typeface="Consolas" pitchFamily="49" charset="0"/>
                </a:rPr>
                <a:t>(</a:t>
              </a:r>
              <a:r>
                <a:rPr lang="en-US" altLang="zh-CN" sz="2000" b="0" i="1">
                  <a:solidFill>
                    <a:srgbClr val="FF0000"/>
                  </a:solidFill>
                  <a:latin typeface="Consolas" pitchFamily="49" charset="0"/>
                  <a:ea typeface="仿宋" pitchFamily="49" charset="-122"/>
                  <a:cs typeface="Consolas" pitchFamily="49" charset="0"/>
                </a:rPr>
                <a:t>n</a:t>
              </a:r>
              <a:r>
                <a:rPr lang="en-US" altLang="zh-CN" sz="2000" b="0">
                  <a:solidFill>
                    <a:srgbClr val="FF0000"/>
                  </a:solidFill>
                  <a:latin typeface="Consolas" pitchFamily="49" charset="0"/>
                  <a:ea typeface="仿宋" pitchFamily="49" charset="-122"/>
                  <a:cs typeface="Consolas" pitchFamily="49" charset="0"/>
                </a:rPr>
                <a:t>+1)/2+1</a:t>
              </a:r>
              <a:endParaRPr lang="zh-CN" altLang="en-US" sz="2000" b="0">
                <a:solidFill>
                  <a:srgbClr val="FF0000"/>
                </a:solidFill>
                <a:latin typeface="仿宋" pitchFamily="49" charset="-122"/>
                <a:ea typeface="仿宋" pitchFamily="49" charset="-122"/>
              </a:endParaRPr>
            </a:p>
          </p:txBody>
        </p:sp>
        <p:sp>
          <p:nvSpPr>
            <p:cNvPr id="9" name="右大括号 8"/>
            <p:cNvSpPr/>
            <p:nvPr/>
          </p:nvSpPr>
          <p:spPr>
            <a:xfrm>
              <a:off x="5929322" y="2000240"/>
              <a:ext cx="285752" cy="2143140"/>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2000"/>
            </a:p>
          </p:txBody>
        </p:sp>
      </p:grpSp>
      <p:pic>
        <p:nvPicPr>
          <p:cNvPr id="11" name="Picture 2"/>
          <p:cNvPicPr>
            <a:picLocks noChangeAspect="1" noChangeArrowheads="1"/>
          </p:cNvPicPr>
          <p:nvPr/>
        </p:nvPicPr>
        <p:blipFill>
          <a:blip r:embed="rId3" cstate="print"/>
          <a:srcRect/>
          <a:stretch>
            <a:fillRect/>
          </a:stretch>
        </p:blipFill>
        <p:spPr bwMode="auto">
          <a:xfrm>
            <a:off x="642910" y="1571612"/>
            <a:ext cx="1643074" cy="796023"/>
          </a:xfrm>
          <a:prstGeom prst="rect">
            <a:avLst/>
          </a:prstGeom>
          <a:noFill/>
          <a:ln w="9525">
            <a:noFill/>
            <a:miter lim="800000"/>
            <a:headEnd/>
            <a:tailEnd/>
          </a:ln>
        </p:spPr>
      </p:pic>
      <p:sp>
        <p:nvSpPr>
          <p:cNvPr id="14" name="灯片编号占位符 13"/>
          <p:cNvSpPr>
            <a:spLocks noGrp="1"/>
          </p:cNvSpPr>
          <p:nvPr>
            <p:ph type="sldNum" sz="quarter" idx="12"/>
          </p:nvPr>
        </p:nvSpPr>
        <p:spPr/>
        <p:txBody>
          <a:bodyPr/>
          <a:lstStyle/>
          <a:p>
            <a:fld id="{67864EE2-EAB3-4814-A7EB-820BD7610F1E}" type="slidenum">
              <a:rPr lang="en-US" altLang="zh-CN" smtClean="0"/>
              <a:pPr/>
              <a:t>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571480"/>
            <a:ext cx="8643998" cy="5481089"/>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KMP</a:t>
            </a:r>
            <a:r>
              <a:rPr lang="en-US" altLang="zh-CN" sz="1800">
                <a:solidFill>
                  <a:srgbClr val="0000FF"/>
                </a:solidFill>
                <a:latin typeface="Consolas" pitchFamily="49" charset="0"/>
                <a:ea typeface="仿宋" pitchFamily="49" charset="-122"/>
                <a:cs typeface="Consolas" pitchFamily="49" charset="0"/>
              </a:rPr>
              <a:t>(string s,string 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基本</a:t>
            </a:r>
            <a:r>
              <a:rPr lang="en-US" altLang="zh-CN" sz="1800">
                <a:solidFill>
                  <a:schemeClr val="bg1">
                    <a:lumMod val="50000"/>
                  </a:schemeClr>
                </a:solidFill>
                <a:latin typeface="Consolas" pitchFamily="49" charset="0"/>
                <a:ea typeface="仿宋" pitchFamily="49" charset="-122"/>
                <a:cs typeface="Consolas" pitchFamily="49" charset="0"/>
              </a:rPr>
              <a:t>KMP</a:t>
            </a:r>
            <a:r>
              <a:rPr lang="zh-CN" altLang="zh-CN" sz="1800">
                <a:solidFill>
                  <a:schemeClr val="bg1">
                    <a:lumMod val="50000"/>
                  </a:schemeClr>
                </a:solidFill>
                <a:latin typeface="Consolas" pitchFamily="49" charset="0"/>
                <a:ea typeface="仿宋" pitchFamily="49" charset="-122"/>
                <a:cs typeface="Consolas" pitchFamily="49" charset="0"/>
              </a:rPr>
              <a:t>算法</a:t>
            </a:r>
          </a:p>
          <a:p>
            <a:pPr algn="l"/>
            <a:r>
              <a:rPr lang="en-US" altLang="zh-CN" sz="1800">
                <a:solidFill>
                  <a:srgbClr val="0000FF"/>
                </a:solidFill>
                <a:latin typeface="Consolas" pitchFamily="49" charset="0"/>
                <a:ea typeface="仿宋" pitchFamily="49" charset="-122"/>
                <a:cs typeface="Consolas" pitchFamily="49" charset="0"/>
              </a:rPr>
              <a:t>{  int n=s.length(),m=t.length();</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int* next=new int[m];</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GetNext(t,next);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求出局部匹配信息</a:t>
            </a:r>
            <a:r>
              <a:rPr lang="en-US" altLang="zh-CN" sz="1800">
                <a:solidFill>
                  <a:schemeClr val="bg1">
                    <a:lumMod val="50000"/>
                  </a:schemeClr>
                </a:solidFill>
                <a:latin typeface="Consolas" pitchFamily="49" charset="0"/>
                <a:ea typeface="仿宋" pitchFamily="49" charset="-122"/>
                <a:cs typeface="Consolas" pitchFamily="49" charset="0"/>
              </a:rPr>
              <a:t>next</a:t>
            </a:r>
            <a:r>
              <a:rPr lang="zh-CN" altLang="zh-CN" sz="1800">
                <a:solidFill>
                  <a:schemeClr val="bg1">
                    <a:lumMod val="50000"/>
                  </a:schemeClr>
                </a:solidFill>
                <a:latin typeface="Consolas" pitchFamily="49" charset="0"/>
                <a:ea typeface="仿宋" pitchFamily="49" charset="-122"/>
                <a:cs typeface="Consolas" pitchFamily="49" charset="0"/>
              </a:rPr>
              <a:t>数组</a:t>
            </a:r>
          </a:p>
          <a:p>
            <a:pPr algn="l"/>
            <a:r>
              <a:rPr lang="en-US" altLang="zh-CN" sz="1800">
                <a:solidFill>
                  <a:srgbClr val="0000FF"/>
                </a:solidFill>
                <a:latin typeface="Consolas" pitchFamily="49" charset="0"/>
                <a:ea typeface="仿宋" pitchFamily="49" charset="-122"/>
                <a:cs typeface="Consolas" pitchFamily="49" charset="0"/>
              </a:rPr>
              <a:t>   int i=0,j=0;</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while (i&lt;n &amp;&amp; j&lt;m)			</a:t>
            </a:r>
            <a:r>
              <a:rPr lang="en-US" altLang="zh-CN" sz="1800">
                <a:solidFill>
                  <a:schemeClr val="bg1">
                    <a:lumMod val="50000"/>
                  </a:schemeClr>
                </a:solidFill>
                <a:latin typeface="Consolas" pitchFamily="49" charset="0"/>
                <a:ea typeface="仿宋" pitchFamily="49" charset="-122"/>
                <a:cs typeface="Consolas" pitchFamily="49" charset="0"/>
              </a:rPr>
              <a:t>//s</a:t>
            </a:r>
            <a:r>
              <a:rPr lang="zh-CN" altLang="zh-CN" sz="1800">
                <a:solidFill>
                  <a:schemeClr val="bg1">
                    <a:lumMod val="50000"/>
                  </a:schemeClr>
                </a:solidFill>
                <a:latin typeface="Consolas" pitchFamily="49" charset="0"/>
                <a:ea typeface="仿宋" pitchFamily="49" charset="-122"/>
                <a:cs typeface="Consolas" pitchFamily="49" charset="0"/>
              </a:rPr>
              <a:t>和</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均没有遍历完</a:t>
            </a:r>
          </a:p>
          <a:p>
            <a:pPr algn="l"/>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j==-1 || s[i]==t[j]</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//j=-1</a:t>
            </a:r>
            <a:r>
              <a:rPr lang="zh-CN" altLang="zh-CN" sz="1800">
                <a:solidFill>
                  <a:schemeClr val="bg1">
                    <a:lumMod val="50000"/>
                  </a:schemeClr>
                </a:solidFill>
                <a:latin typeface="Consolas" pitchFamily="49" charset="0"/>
                <a:ea typeface="仿宋" pitchFamily="49" charset="-122"/>
                <a:cs typeface="Consolas" pitchFamily="49" charset="0"/>
              </a:rPr>
              <a:t>或者比较的字符相同时</a:t>
            </a:r>
          </a:p>
          <a:p>
            <a:pPr algn="l"/>
            <a:r>
              <a:rPr lang="en-US" altLang="zh-CN" sz="1800">
                <a:solidFill>
                  <a:srgbClr val="0000FF"/>
                </a:solidFill>
                <a:latin typeface="Consolas" pitchFamily="49" charset="0"/>
                <a:ea typeface="仿宋" pitchFamily="49" charset="-122"/>
                <a:cs typeface="Consolas" pitchFamily="49" charset="0"/>
              </a:rPr>
              <a:t>      {  i++;</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j++;				</a:t>
            </a:r>
            <a:r>
              <a:rPr lang="en-US" altLang="zh-CN" sz="1800">
                <a:solidFill>
                  <a:schemeClr val="bg1">
                    <a:lumMod val="50000"/>
                  </a:schemeClr>
                </a:solidFill>
                <a:latin typeface="Consolas" pitchFamily="49" charset="0"/>
                <a:ea typeface="仿宋" pitchFamily="49" charset="-122"/>
                <a:cs typeface="Consolas" pitchFamily="49" charset="0"/>
              </a:rPr>
              <a:t>//i,j</a:t>
            </a:r>
            <a:r>
              <a:rPr lang="zh-CN" altLang="zh-CN" sz="1800">
                <a:solidFill>
                  <a:schemeClr val="bg1">
                    <a:lumMod val="50000"/>
                  </a:schemeClr>
                </a:solidFill>
                <a:latin typeface="Consolas" pitchFamily="49" charset="0"/>
                <a:ea typeface="仿宋" pitchFamily="49" charset="-122"/>
                <a:cs typeface="Consolas" pitchFamily="49" charset="0"/>
              </a:rPr>
              <a:t>各增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else j=next[j];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否则</a:t>
            </a:r>
            <a:r>
              <a:rPr lang="en-US" altLang="zh-CN" sz="1800">
                <a:solidFill>
                  <a:schemeClr val="bg1">
                    <a:lumMod val="50000"/>
                  </a:schemeClr>
                </a:solidFill>
                <a:latin typeface="Consolas" pitchFamily="49" charset="0"/>
                <a:ea typeface="仿宋" pitchFamily="49" charset="-122"/>
                <a:cs typeface="Consolas" pitchFamily="49" charset="0"/>
              </a:rPr>
              <a:t>i</a:t>
            </a:r>
            <a:r>
              <a:rPr lang="zh-CN" altLang="zh-CN" sz="1800">
                <a:solidFill>
                  <a:schemeClr val="bg1">
                    <a:lumMod val="50000"/>
                  </a:schemeClr>
                </a:solidFill>
                <a:latin typeface="Consolas" pitchFamily="49" charset="0"/>
                <a:ea typeface="仿宋" pitchFamily="49" charset="-122"/>
                <a:cs typeface="Consolas" pitchFamily="49" charset="0"/>
              </a:rPr>
              <a:t>不变</a:t>
            </a:r>
            <a:r>
              <a:rPr lang="en-US" altLang="zh-CN" sz="1800">
                <a:solidFill>
                  <a:schemeClr val="bg1">
                    <a:lumMod val="50000"/>
                  </a:schemeClr>
                </a:solidFill>
                <a:latin typeface="Consolas" pitchFamily="49" charset="0"/>
                <a:ea typeface="仿宋" pitchFamily="49" charset="-122"/>
                <a:cs typeface="Consolas" pitchFamily="49" charset="0"/>
              </a:rPr>
              <a:t>,j</a:t>
            </a:r>
            <a:r>
              <a:rPr lang="zh-CN" altLang="zh-CN" sz="1800">
                <a:solidFill>
                  <a:schemeClr val="bg1">
                    <a:lumMod val="50000"/>
                  </a:schemeClr>
                </a:solidFill>
                <a:latin typeface="Consolas" pitchFamily="49" charset="0"/>
                <a:ea typeface="仿宋" pitchFamily="49" charset="-122"/>
                <a:cs typeface="Consolas" pitchFamily="49" charset="0"/>
              </a:rPr>
              <a:t>回退</a:t>
            </a:r>
          </a:p>
          <a:p>
            <a:pPr algn="l"/>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if (j&gt;=m) return i-m;		</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串遍历完毕：匹配成功</a:t>
            </a:r>
          </a:p>
          <a:p>
            <a:pPr algn="l"/>
            <a:r>
              <a:rPr lang="en-US" altLang="zh-CN" sz="1800">
                <a:solidFill>
                  <a:srgbClr val="0000FF"/>
                </a:solidFill>
                <a:latin typeface="Consolas" pitchFamily="49" charset="0"/>
                <a:ea typeface="仿宋" pitchFamily="49" charset="-122"/>
                <a:cs typeface="Consolas" pitchFamily="49" charset="0"/>
              </a:rPr>
              <a:t>   else return -1;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匹配不成功，返回</a:t>
            </a:r>
            <a:r>
              <a:rPr lang="en-US" altLang="zh-CN" sz="1800">
                <a:solidFill>
                  <a:schemeClr val="bg1">
                    <a:lumMod val="50000"/>
                  </a:schemeClr>
                </a:solidFill>
                <a:latin typeface="Consolas" pitchFamily="49" charset="0"/>
                <a:ea typeface="仿宋" pitchFamily="49" charset="-122"/>
                <a:cs typeface="Consolas" pitchFamily="49" charset="0"/>
              </a:rPr>
              <a:t>-1</a:t>
            </a:r>
            <a:endParaRPr lang="zh-CN" altLang="zh-CN" sz="1800">
              <a:solidFill>
                <a:schemeClr val="bg1">
                  <a:lumMod val="50000"/>
                </a:schemeClr>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30</a:t>
            </a:fld>
            <a:r>
              <a:rPr lang="en-US" altLang="zh-CN"/>
              <a:t>/76</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4" y="1000108"/>
            <a:ext cx="7286676" cy="2410495"/>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设目标串</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的长度为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长度为</a:t>
            </a:r>
            <a:r>
              <a:rPr lang="en-US" altLang="zh-CN" sz="2000" i="1">
                <a:solidFill>
                  <a:srgbClr val="0000FF"/>
                </a:solidFill>
                <a:latin typeface="Consolas" pitchFamily="49" charset="0"/>
                <a:ea typeface="仿宋" pitchFamily="49" charset="-122"/>
                <a:cs typeface="Consolas" pitchFamily="49" charset="0"/>
              </a:rPr>
              <a:t>m</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KMP</a:t>
            </a:r>
            <a:r>
              <a:rPr lang="zh-CN" altLang="zh-CN" sz="2000">
                <a:solidFill>
                  <a:srgbClr val="0000FF"/>
                </a:solidFill>
                <a:latin typeface="Consolas" pitchFamily="49" charset="0"/>
                <a:ea typeface="仿宋" pitchFamily="49" charset="-122"/>
                <a:cs typeface="Consolas" pitchFamily="49" charset="0"/>
              </a:rPr>
              <a:t>算法中求</a:t>
            </a:r>
            <a:r>
              <a:rPr lang="en-US" altLang="zh-CN" sz="2000">
                <a:solidFill>
                  <a:srgbClr val="0000FF"/>
                </a:solidFill>
                <a:latin typeface="Consolas" pitchFamily="49" charset="0"/>
                <a:ea typeface="仿宋" pitchFamily="49" charset="-122"/>
                <a:cs typeface="Consolas" pitchFamily="49" charset="0"/>
              </a:rPr>
              <a:t>next</a:t>
            </a:r>
            <a:r>
              <a:rPr lang="zh-CN" altLang="zh-CN" sz="2000">
                <a:solidFill>
                  <a:srgbClr val="0000FF"/>
                </a:solidFill>
                <a:latin typeface="Consolas" pitchFamily="49" charset="0"/>
                <a:ea typeface="仿宋" pitchFamily="49" charset="-122"/>
                <a:cs typeface="Consolas" pitchFamily="49" charset="0"/>
              </a:rPr>
              <a:t>数组的时间复杂度为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在后面的匹配中因主串</a:t>
            </a:r>
            <a:r>
              <a:rPr lang="en-US" altLang="zh-CN" sz="2000" i="1">
                <a:solidFill>
                  <a:srgbClr val="0000FF"/>
                </a:solidFill>
                <a:latin typeface="Consolas" pitchFamily="49" charset="0"/>
                <a:ea typeface="仿宋" pitchFamily="49" charset="-122"/>
                <a:cs typeface="Consolas" pitchFamily="49" charset="0"/>
              </a:rPr>
              <a:t>s</a:t>
            </a:r>
            <a:r>
              <a:rPr lang="zh-CN" altLang="zh-CN" sz="2000">
                <a:solidFill>
                  <a:srgbClr val="0000FF"/>
                </a:solidFill>
                <a:latin typeface="Consolas" pitchFamily="49" charset="0"/>
                <a:ea typeface="仿宋" pitchFamily="49" charset="-122"/>
                <a:cs typeface="Consolas" pitchFamily="49" charset="0"/>
              </a:rPr>
              <a:t>的下标</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不减即不回溯，比较次数可记为</a:t>
            </a: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KMP</a:t>
            </a:r>
            <a:r>
              <a:rPr lang="zh-CN" altLang="zh-CN" sz="2000">
                <a:solidFill>
                  <a:srgbClr val="0000FF"/>
                </a:solidFill>
                <a:latin typeface="Consolas" pitchFamily="49" charset="0"/>
                <a:ea typeface="仿宋" pitchFamily="49" charset="-122"/>
                <a:cs typeface="Consolas" pitchFamily="49" charset="0"/>
              </a:rPr>
              <a:t>算法总的</a:t>
            </a:r>
            <a:r>
              <a:rPr lang="zh-CN" altLang="en-US" sz="2000">
                <a:solidFill>
                  <a:srgbClr val="0000FF"/>
                </a:solidFill>
                <a:latin typeface="Consolas" pitchFamily="49" charset="0"/>
                <a:ea typeface="仿宋" pitchFamily="49" charset="-122"/>
                <a:cs typeface="Consolas" pitchFamily="49" charset="0"/>
              </a:rPr>
              <a:t>平均</a:t>
            </a:r>
            <a:r>
              <a:rPr lang="zh-CN" altLang="zh-CN" sz="2000">
                <a:solidFill>
                  <a:srgbClr val="0000FF"/>
                </a:solidFill>
                <a:latin typeface="Consolas" pitchFamily="49" charset="0"/>
                <a:ea typeface="仿宋" pitchFamily="49" charset="-122"/>
                <a:cs typeface="Consolas" pitchFamily="49" charset="0"/>
              </a:rPr>
              <a:t>时间复杂度为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p>
        </p:txBody>
      </p:sp>
      <p:sp>
        <p:nvSpPr>
          <p:cNvPr id="4" name="TextBox 3"/>
          <p:cNvSpPr txBox="1"/>
          <p:nvPr/>
        </p:nvSpPr>
        <p:spPr>
          <a:xfrm>
            <a:off x="928662" y="428604"/>
            <a:ext cx="2143140"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ea typeface="华文中宋" pitchFamily="2" charset="-122"/>
                <a:cs typeface="Consolas" pitchFamily="49" charset="0"/>
              </a:rPr>
              <a:t>KMP</a:t>
            </a:r>
            <a:r>
              <a:rPr lang="zh-CN" altLang="en-US" sz="2000">
                <a:solidFill>
                  <a:srgbClr val="FF0000"/>
                </a:solidFill>
                <a:latin typeface="Consolas" pitchFamily="49" charset="0"/>
                <a:ea typeface="华文中宋" pitchFamily="2" charset="-122"/>
                <a:cs typeface="Consolas" pitchFamily="49" charset="0"/>
              </a:rPr>
              <a:t>算法性能</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31</a:t>
            </a:fld>
            <a:r>
              <a:rPr lang="en-US" altLang="zh-CN"/>
              <a:t>/76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7429552" cy="827021"/>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4.5</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设主串</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="ababcabcacbab"</a:t>
            </a:r>
            <a:r>
              <a:rPr lang="zh-CN" altLang="zh-CN" sz="2000">
                <a:solidFill>
                  <a:srgbClr val="0000FF"/>
                </a:solidFill>
                <a:latin typeface="Consolas" pitchFamily="49" charset="0"/>
                <a:ea typeface="楷体" pitchFamily="49" charset="-122"/>
                <a:cs typeface="Consolas" pitchFamily="49" charset="0"/>
              </a:rPr>
              <a:t>，模式串</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="abcac"</a:t>
            </a:r>
            <a:r>
              <a:rPr lang="zh-CN" altLang="zh-CN" sz="2000">
                <a:solidFill>
                  <a:srgbClr val="0000FF"/>
                </a:solidFill>
                <a:latin typeface="Consolas" pitchFamily="49" charset="0"/>
                <a:ea typeface="楷体" pitchFamily="49" charset="-122"/>
                <a:cs typeface="Consolas" pitchFamily="49" charset="0"/>
              </a:rPr>
              <a:t>。给出</a:t>
            </a:r>
            <a:r>
              <a:rPr lang="en-US" altLang="zh-CN" sz="2000">
                <a:solidFill>
                  <a:srgbClr val="0000FF"/>
                </a:solidFill>
                <a:latin typeface="Consolas" pitchFamily="49" charset="0"/>
                <a:ea typeface="楷体" pitchFamily="49" charset="-122"/>
                <a:cs typeface="Consolas" pitchFamily="49" charset="0"/>
              </a:rPr>
              <a:t>KMP</a:t>
            </a:r>
            <a:r>
              <a:rPr lang="zh-CN" altLang="zh-CN" sz="2000">
                <a:solidFill>
                  <a:srgbClr val="0000FF"/>
                </a:solidFill>
                <a:latin typeface="Consolas" pitchFamily="49" charset="0"/>
                <a:ea typeface="楷体" pitchFamily="49" charset="-122"/>
                <a:cs typeface="Consolas" pitchFamily="49" charset="0"/>
              </a:rPr>
              <a:t>进行模式匹配的过程。</a:t>
            </a:r>
          </a:p>
        </p:txBody>
      </p:sp>
      <p:graphicFrame>
        <p:nvGraphicFramePr>
          <p:cNvPr id="6" name="表格 5"/>
          <p:cNvGraphicFramePr>
            <a:graphicFrameLocks noGrp="1"/>
          </p:cNvGraphicFramePr>
          <p:nvPr/>
        </p:nvGraphicFramePr>
        <p:xfrm>
          <a:off x="1357290" y="1550660"/>
          <a:ext cx="6000792" cy="1235397"/>
        </p:xfrm>
        <a:graphic>
          <a:graphicData uri="http://schemas.openxmlformats.org/drawingml/2006/table">
            <a:tbl>
              <a:tblPr>
                <a:tableStyleId>{35758FB7-9AC5-4552-8A53-C91805E547FA}</a:tableStyleId>
              </a:tblPr>
              <a:tblGrid>
                <a:gridCol w="1200158">
                  <a:extLst>
                    <a:ext uri="{9D8B030D-6E8A-4147-A177-3AD203B41FA5}">
                      <a16:colId xmlns:a16="http://schemas.microsoft.com/office/drawing/2014/main" val="20000"/>
                    </a:ext>
                  </a:extLst>
                </a:gridCol>
                <a:gridCol w="965462">
                  <a:extLst>
                    <a:ext uri="{9D8B030D-6E8A-4147-A177-3AD203B41FA5}">
                      <a16:colId xmlns:a16="http://schemas.microsoft.com/office/drawing/2014/main" val="20001"/>
                    </a:ext>
                  </a:extLst>
                </a:gridCol>
                <a:gridCol w="954794">
                  <a:extLst>
                    <a:ext uri="{9D8B030D-6E8A-4147-A177-3AD203B41FA5}">
                      <a16:colId xmlns:a16="http://schemas.microsoft.com/office/drawing/2014/main" val="20002"/>
                    </a:ext>
                  </a:extLst>
                </a:gridCol>
                <a:gridCol w="960126">
                  <a:extLst>
                    <a:ext uri="{9D8B030D-6E8A-4147-A177-3AD203B41FA5}">
                      <a16:colId xmlns:a16="http://schemas.microsoft.com/office/drawing/2014/main" val="20003"/>
                    </a:ext>
                  </a:extLst>
                </a:gridCol>
                <a:gridCol w="960126">
                  <a:extLst>
                    <a:ext uri="{9D8B030D-6E8A-4147-A177-3AD203B41FA5}">
                      <a16:colId xmlns:a16="http://schemas.microsoft.com/office/drawing/2014/main" val="20004"/>
                    </a:ext>
                  </a:extLst>
                </a:gridCol>
                <a:gridCol w="960126">
                  <a:extLst>
                    <a:ext uri="{9D8B030D-6E8A-4147-A177-3AD203B41FA5}">
                      <a16:colId xmlns:a16="http://schemas.microsoft.com/office/drawing/2014/main" val="20005"/>
                    </a:ext>
                  </a:extLst>
                </a:gridCol>
              </a:tblGrid>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4</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c</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32</a:t>
            </a:fld>
            <a:r>
              <a:rPr lang="en-US" altLang="zh-CN"/>
              <a:t>/76</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49" name="Rectangle 1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15" name="组合 114"/>
          <p:cNvGrpSpPr/>
          <p:nvPr/>
        </p:nvGrpSpPr>
        <p:grpSpPr>
          <a:xfrm>
            <a:off x="985812" y="171427"/>
            <a:ext cx="6572296" cy="1714512"/>
            <a:chOff x="985812" y="171427"/>
            <a:chExt cx="6572296" cy="1714512"/>
          </a:xfrm>
        </p:grpSpPr>
        <p:sp>
          <p:nvSpPr>
            <p:cNvPr id="120947" name="Text Box 115"/>
            <p:cNvSpPr txBox="1">
              <a:spLocks noChangeArrowheads="1"/>
            </p:cNvSpPr>
            <p:nvPr/>
          </p:nvSpPr>
          <p:spPr bwMode="auto">
            <a:xfrm>
              <a:off x="1555387" y="589620"/>
              <a:ext cx="3373803" cy="2676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 c a b c a c b a b</a:t>
              </a:r>
            </a:p>
          </p:txBody>
        </p:sp>
        <p:sp>
          <p:nvSpPr>
            <p:cNvPr id="120946" name="Text Box 114"/>
            <p:cNvSpPr txBox="1">
              <a:spLocks noChangeArrowheads="1"/>
            </p:cNvSpPr>
            <p:nvPr/>
          </p:nvSpPr>
          <p:spPr bwMode="auto">
            <a:xfrm>
              <a:off x="1550953" y="1168740"/>
              <a:ext cx="1249386" cy="2599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c</a:t>
              </a:r>
            </a:p>
          </p:txBody>
        </p:sp>
        <p:sp>
          <p:nvSpPr>
            <p:cNvPr id="120945" name="Line 113"/>
            <p:cNvSpPr>
              <a:spLocks noChangeShapeType="1"/>
            </p:cNvSpPr>
            <p:nvPr/>
          </p:nvSpPr>
          <p:spPr bwMode="auto">
            <a:xfrm>
              <a:off x="2061267" y="204810"/>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44" name="Text Box 112"/>
            <p:cNvSpPr txBox="1">
              <a:spLocks noChangeArrowheads="1"/>
            </p:cNvSpPr>
            <p:nvPr/>
          </p:nvSpPr>
          <p:spPr bwMode="auto">
            <a:xfrm>
              <a:off x="2164129" y="247672"/>
              <a:ext cx="457146" cy="2428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0943" name="Text Box 111"/>
            <p:cNvSpPr txBox="1">
              <a:spLocks noChangeArrowheads="1"/>
            </p:cNvSpPr>
            <p:nvPr/>
          </p:nvSpPr>
          <p:spPr bwMode="auto">
            <a:xfrm>
              <a:off x="2157450" y="1476366"/>
              <a:ext cx="457146" cy="2885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0942" name="Line 110"/>
            <p:cNvSpPr>
              <a:spLocks noChangeShapeType="1"/>
            </p:cNvSpPr>
            <p:nvPr/>
          </p:nvSpPr>
          <p:spPr bwMode="auto">
            <a:xfrm flipV="1">
              <a:off x="2056499" y="1437340"/>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41" name="Text Box 109"/>
            <p:cNvSpPr txBox="1">
              <a:spLocks noChangeArrowheads="1"/>
            </p:cNvSpPr>
            <p:nvPr/>
          </p:nvSpPr>
          <p:spPr bwMode="auto">
            <a:xfrm>
              <a:off x="3357554" y="1571612"/>
              <a:ext cx="1928826" cy="2346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20926" name="Line 94"/>
            <p:cNvSpPr>
              <a:spLocks noChangeShapeType="1"/>
            </p:cNvSpPr>
            <p:nvPr/>
          </p:nvSpPr>
          <p:spPr bwMode="auto">
            <a:xfrm>
              <a:off x="2061184"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5" name="Freeform 93"/>
            <p:cNvSpPr>
              <a:spLocks/>
            </p:cNvSpPr>
            <p:nvPr/>
          </p:nvSpPr>
          <p:spPr bwMode="auto">
            <a:xfrm>
              <a:off x="2000232" y="968040"/>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4" name="Line 92"/>
            <p:cNvSpPr>
              <a:spLocks noChangeShapeType="1"/>
            </p:cNvSpPr>
            <p:nvPr/>
          </p:nvSpPr>
          <p:spPr bwMode="auto">
            <a:xfrm>
              <a:off x="5054899" y="1153500"/>
              <a:ext cx="915563"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23" name="Text Box 91"/>
            <p:cNvSpPr txBox="1">
              <a:spLocks noChangeArrowheads="1"/>
            </p:cNvSpPr>
            <p:nvPr/>
          </p:nvSpPr>
          <p:spPr bwMode="auto">
            <a:xfrm>
              <a:off x="5304763" y="839176"/>
              <a:ext cx="443582" cy="23237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120922" name="Text Box 90"/>
            <p:cNvSpPr txBox="1">
              <a:spLocks noChangeArrowheads="1"/>
            </p:cNvSpPr>
            <p:nvPr/>
          </p:nvSpPr>
          <p:spPr bwMode="auto">
            <a:xfrm>
              <a:off x="5218088" y="1241765"/>
              <a:ext cx="744572" cy="2345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120921" name="Text Box 89"/>
            <p:cNvSpPr txBox="1">
              <a:spLocks noChangeArrowheads="1"/>
            </p:cNvSpPr>
            <p:nvPr/>
          </p:nvSpPr>
          <p:spPr bwMode="auto">
            <a:xfrm>
              <a:off x="6199034" y="795678"/>
              <a:ext cx="457146" cy="2758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120920" name="Text Box 88"/>
            <p:cNvSpPr txBox="1">
              <a:spLocks noChangeArrowheads="1"/>
            </p:cNvSpPr>
            <p:nvPr/>
          </p:nvSpPr>
          <p:spPr bwMode="auto">
            <a:xfrm>
              <a:off x="6199034" y="1153500"/>
              <a:ext cx="1301924" cy="34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120912" name="Text Box 80"/>
            <p:cNvSpPr txBox="1">
              <a:spLocks noChangeArrowheads="1"/>
            </p:cNvSpPr>
            <p:nvPr/>
          </p:nvSpPr>
          <p:spPr bwMode="auto">
            <a:xfrm>
              <a:off x="1142976" y="118144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0911" name="Text Box 79"/>
            <p:cNvSpPr txBox="1">
              <a:spLocks noChangeArrowheads="1"/>
            </p:cNvSpPr>
            <p:nvPr/>
          </p:nvSpPr>
          <p:spPr bwMode="auto">
            <a:xfrm>
              <a:off x="1142976" y="61883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3" name="Line 94"/>
            <p:cNvSpPr>
              <a:spLocks noChangeShapeType="1"/>
            </p:cNvSpPr>
            <p:nvPr/>
          </p:nvSpPr>
          <p:spPr bwMode="auto">
            <a:xfrm>
              <a:off x="1608431"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4" name="Line 94"/>
            <p:cNvSpPr>
              <a:spLocks noChangeShapeType="1"/>
            </p:cNvSpPr>
            <p:nvPr/>
          </p:nvSpPr>
          <p:spPr bwMode="auto">
            <a:xfrm>
              <a:off x="1822750" y="84770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1" name="圆角矩形 110"/>
            <p:cNvSpPr/>
            <p:nvPr/>
          </p:nvSpPr>
          <p:spPr bwMode="auto">
            <a:xfrm>
              <a:off x="985812" y="171427"/>
              <a:ext cx="6572296"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16" name="组合 115"/>
          <p:cNvGrpSpPr/>
          <p:nvPr/>
        </p:nvGrpSpPr>
        <p:grpSpPr>
          <a:xfrm>
            <a:off x="985812" y="2214554"/>
            <a:ext cx="6357982" cy="1928826"/>
            <a:chOff x="1214414" y="2214554"/>
            <a:chExt cx="6357982" cy="1928826"/>
          </a:xfrm>
        </p:grpSpPr>
        <p:sp>
          <p:nvSpPr>
            <p:cNvPr id="120940" name="Text Box 108"/>
            <p:cNvSpPr txBox="1">
              <a:spLocks noChangeArrowheads="1"/>
            </p:cNvSpPr>
            <p:nvPr/>
          </p:nvSpPr>
          <p:spPr bwMode="auto">
            <a:xfrm>
              <a:off x="1756023" y="2626700"/>
              <a:ext cx="3244605" cy="3022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 b c a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c a c b a b</a:t>
              </a:r>
            </a:p>
          </p:txBody>
        </p:sp>
        <p:sp>
          <p:nvSpPr>
            <p:cNvPr id="120939" name="Text Box 107"/>
            <p:cNvSpPr txBox="1">
              <a:spLocks noChangeArrowheads="1"/>
            </p:cNvSpPr>
            <p:nvPr/>
          </p:nvSpPr>
          <p:spPr bwMode="auto">
            <a:xfrm>
              <a:off x="2209783" y="3215980"/>
              <a:ext cx="1288899" cy="2844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c</a:t>
              </a:r>
            </a:p>
          </p:txBody>
        </p:sp>
        <p:sp>
          <p:nvSpPr>
            <p:cNvPr id="120937" name="Text Box 105"/>
            <p:cNvSpPr txBox="1">
              <a:spLocks noChangeArrowheads="1"/>
            </p:cNvSpPr>
            <p:nvPr/>
          </p:nvSpPr>
          <p:spPr bwMode="auto">
            <a:xfrm>
              <a:off x="3230641" y="2287604"/>
              <a:ext cx="419051" cy="2888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20936" name="Text Box 104"/>
            <p:cNvSpPr txBox="1">
              <a:spLocks noChangeArrowheads="1"/>
            </p:cNvSpPr>
            <p:nvPr/>
          </p:nvSpPr>
          <p:spPr bwMode="auto">
            <a:xfrm>
              <a:off x="3273495" y="3537290"/>
              <a:ext cx="426670" cy="24890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120934" name="Text Box 102"/>
            <p:cNvSpPr txBox="1">
              <a:spLocks noChangeArrowheads="1"/>
            </p:cNvSpPr>
            <p:nvPr/>
          </p:nvSpPr>
          <p:spPr bwMode="auto">
            <a:xfrm>
              <a:off x="3657814" y="3786190"/>
              <a:ext cx="1771442" cy="2692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b</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20917" name="Line 85"/>
            <p:cNvSpPr>
              <a:spLocks noChangeShapeType="1"/>
            </p:cNvSpPr>
            <p:nvPr/>
          </p:nvSpPr>
          <p:spPr bwMode="auto">
            <a:xfrm>
              <a:off x="5091725" y="3202010"/>
              <a:ext cx="915563" cy="127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0916" name="Text Box 84"/>
            <p:cNvSpPr txBox="1">
              <a:spLocks noChangeArrowheads="1"/>
            </p:cNvSpPr>
            <p:nvPr/>
          </p:nvSpPr>
          <p:spPr bwMode="auto">
            <a:xfrm>
              <a:off x="5305712" y="2876546"/>
              <a:ext cx="480734" cy="2555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120915" name="Text Box 83"/>
            <p:cNvSpPr txBox="1">
              <a:spLocks noChangeArrowheads="1"/>
            </p:cNvSpPr>
            <p:nvPr/>
          </p:nvSpPr>
          <p:spPr bwMode="auto">
            <a:xfrm>
              <a:off x="5253042" y="3309325"/>
              <a:ext cx="707746" cy="2577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120914" name="Text Box 82"/>
            <p:cNvSpPr txBox="1">
              <a:spLocks noChangeArrowheads="1"/>
            </p:cNvSpPr>
            <p:nvPr/>
          </p:nvSpPr>
          <p:spPr bwMode="auto">
            <a:xfrm>
              <a:off x="6235860" y="2844188"/>
              <a:ext cx="457146" cy="29906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120913" name="Text Box 81"/>
            <p:cNvSpPr txBox="1">
              <a:spLocks noChangeArrowheads="1"/>
            </p:cNvSpPr>
            <p:nvPr/>
          </p:nvSpPr>
          <p:spPr bwMode="auto">
            <a:xfrm>
              <a:off x="6235860" y="3202010"/>
              <a:ext cx="1336536" cy="29842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120910" name="Text Box 78"/>
            <p:cNvSpPr txBox="1">
              <a:spLocks noChangeArrowheads="1"/>
            </p:cNvSpPr>
            <p:nvPr/>
          </p:nvSpPr>
          <p:spPr bwMode="auto">
            <a:xfrm>
              <a:off x="1364909" y="324646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0909" name="Text Box 77"/>
            <p:cNvSpPr txBox="1">
              <a:spLocks noChangeArrowheads="1"/>
            </p:cNvSpPr>
            <p:nvPr/>
          </p:nvSpPr>
          <p:spPr bwMode="auto">
            <a:xfrm>
              <a:off x="1364909" y="268385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6" name="Line 94"/>
            <p:cNvSpPr>
              <a:spLocks noChangeShapeType="1"/>
            </p:cNvSpPr>
            <p:nvPr/>
          </p:nvSpPr>
          <p:spPr bwMode="auto">
            <a:xfrm>
              <a:off x="2265662" y="287909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Line 94"/>
            <p:cNvSpPr>
              <a:spLocks noChangeShapeType="1"/>
            </p:cNvSpPr>
            <p:nvPr/>
          </p:nvSpPr>
          <p:spPr bwMode="auto">
            <a:xfrm>
              <a:off x="2470450" y="2862259"/>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Line 94"/>
            <p:cNvSpPr>
              <a:spLocks noChangeShapeType="1"/>
            </p:cNvSpPr>
            <p:nvPr/>
          </p:nvSpPr>
          <p:spPr bwMode="auto">
            <a:xfrm>
              <a:off x="2708579" y="2871785"/>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9" name="Line 94"/>
            <p:cNvSpPr>
              <a:spLocks noChangeShapeType="1"/>
            </p:cNvSpPr>
            <p:nvPr/>
          </p:nvSpPr>
          <p:spPr bwMode="auto">
            <a:xfrm>
              <a:off x="2933689" y="2895593"/>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0" name="Line 94"/>
            <p:cNvSpPr>
              <a:spLocks noChangeShapeType="1"/>
            </p:cNvSpPr>
            <p:nvPr/>
          </p:nvSpPr>
          <p:spPr bwMode="auto">
            <a:xfrm>
              <a:off x="3132754" y="2883847"/>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1" name="Freeform 93"/>
            <p:cNvSpPr>
              <a:spLocks/>
            </p:cNvSpPr>
            <p:nvPr/>
          </p:nvSpPr>
          <p:spPr bwMode="auto">
            <a:xfrm>
              <a:off x="3071802" y="3004181"/>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2" name="Line 113"/>
            <p:cNvSpPr>
              <a:spLocks noChangeShapeType="1"/>
            </p:cNvSpPr>
            <p:nvPr/>
          </p:nvSpPr>
          <p:spPr bwMode="auto">
            <a:xfrm>
              <a:off x="3151496" y="2241884"/>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3" name="Line 110"/>
            <p:cNvSpPr>
              <a:spLocks noChangeShapeType="1"/>
            </p:cNvSpPr>
            <p:nvPr/>
          </p:nvSpPr>
          <p:spPr bwMode="auto">
            <a:xfrm flipV="1">
              <a:off x="3146728" y="3474414"/>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2" name="圆角矩形 111"/>
            <p:cNvSpPr/>
            <p:nvPr/>
          </p:nvSpPr>
          <p:spPr bwMode="auto">
            <a:xfrm>
              <a:off x="1214414" y="2214554"/>
              <a:ext cx="6357982" cy="1928826"/>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17" name="组合 116"/>
          <p:cNvGrpSpPr/>
          <p:nvPr/>
        </p:nvGrpSpPr>
        <p:grpSpPr>
          <a:xfrm>
            <a:off x="985812" y="4429132"/>
            <a:ext cx="4429156" cy="2214578"/>
            <a:chOff x="1214414" y="4429132"/>
            <a:chExt cx="4429156" cy="2214578"/>
          </a:xfrm>
        </p:grpSpPr>
        <p:sp>
          <p:nvSpPr>
            <p:cNvPr id="120933" name="Text Box 101"/>
            <p:cNvSpPr txBox="1">
              <a:spLocks noChangeArrowheads="1"/>
            </p:cNvSpPr>
            <p:nvPr/>
          </p:nvSpPr>
          <p:spPr bwMode="auto">
            <a:xfrm>
              <a:off x="1806817" y="4949530"/>
              <a:ext cx="3336687" cy="2654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 b c a b c a c b a b</a:t>
              </a:r>
            </a:p>
          </p:txBody>
        </p:sp>
        <p:sp>
          <p:nvSpPr>
            <p:cNvPr id="120932" name="Text Box 100"/>
            <p:cNvSpPr txBox="1">
              <a:spLocks noChangeArrowheads="1"/>
            </p:cNvSpPr>
            <p:nvPr/>
          </p:nvSpPr>
          <p:spPr bwMode="auto">
            <a:xfrm>
              <a:off x="2919400" y="5481660"/>
              <a:ext cx="1217787" cy="23335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c</a:t>
              </a:r>
            </a:p>
          </p:txBody>
        </p:sp>
        <p:sp>
          <p:nvSpPr>
            <p:cNvPr id="120930" name="Text Box 98"/>
            <p:cNvSpPr txBox="1">
              <a:spLocks noChangeArrowheads="1"/>
            </p:cNvSpPr>
            <p:nvPr/>
          </p:nvSpPr>
          <p:spPr bwMode="auto">
            <a:xfrm>
              <a:off x="4151075" y="4643446"/>
              <a:ext cx="620957" cy="28637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120929" name="Text Box 97"/>
            <p:cNvSpPr txBox="1">
              <a:spLocks noChangeArrowheads="1"/>
            </p:cNvSpPr>
            <p:nvPr/>
          </p:nvSpPr>
          <p:spPr bwMode="auto">
            <a:xfrm>
              <a:off x="4171950" y="5729305"/>
              <a:ext cx="428628" cy="2720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120927" name="Text Box 95"/>
            <p:cNvSpPr txBox="1">
              <a:spLocks noChangeArrowheads="1"/>
            </p:cNvSpPr>
            <p:nvPr/>
          </p:nvSpPr>
          <p:spPr bwMode="auto">
            <a:xfrm>
              <a:off x="1371578" y="6211910"/>
              <a:ext cx="4143404" cy="28892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c</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返回</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.length()=5</a:t>
              </a:r>
            </a:p>
          </p:txBody>
        </p:sp>
        <p:sp>
          <p:nvSpPr>
            <p:cNvPr id="120908" name="Text Box 76"/>
            <p:cNvSpPr txBox="1">
              <a:spLocks noChangeArrowheads="1"/>
            </p:cNvSpPr>
            <p:nvPr/>
          </p:nvSpPr>
          <p:spPr bwMode="auto">
            <a:xfrm>
              <a:off x="1395386" y="549436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20907" name="Text Box 75"/>
            <p:cNvSpPr txBox="1">
              <a:spLocks noChangeArrowheads="1"/>
            </p:cNvSpPr>
            <p:nvPr/>
          </p:nvSpPr>
          <p:spPr bwMode="auto">
            <a:xfrm>
              <a:off x="1395386" y="4931750"/>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05" name="Line 94"/>
            <p:cNvSpPr>
              <a:spLocks noChangeShapeType="1"/>
            </p:cNvSpPr>
            <p:nvPr/>
          </p:nvSpPr>
          <p:spPr bwMode="auto">
            <a:xfrm>
              <a:off x="3194360" y="515780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6" name="Line 94"/>
            <p:cNvSpPr>
              <a:spLocks noChangeShapeType="1"/>
            </p:cNvSpPr>
            <p:nvPr/>
          </p:nvSpPr>
          <p:spPr bwMode="auto">
            <a:xfrm>
              <a:off x="3418203" y="517684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7" name="Line 94"/>
            <p:cNvSpPr>
              <a:spLocks noChangeShapeType="1"/>
            </p:cNvSpPr>
            <p:nvPr/>
          </p:nvSpPr>
          <p:spPr bwMode="auto">
            <a:xfrm>
              <a:off x="3642048" y="5186372"/>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8" name="Line 94"/>
            <p:cNvSpPr>
              <a:spLocks noChangeShapeType="1"/>
            </p:cNvSpPr>
            <p:nvPr/>
          </p:nvSpPr>
          <p:spPr bwMode="auto">
            <a:xfrm>
              <a:off x="3865893" y="5176846"/>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9" name="Line 113"/>
            <p:cNvSpPr>
              <a:spLocks noChangeShapeType="1"/>
            </p:cNvSpPr>
            <p:nvPr/>
          </p:nvSpPr>
          <p:spPr bwMode="auto">
            <a:xfrm>
              <a:off x="4070664" y="4572008"/>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0" name="Line 110"/>
            <p:cNvSpPr>
              <a:spLocks noChangeShapeType="1"/>
            </p:cNvSpPr>
            <p:nvPr/>
          </p:nvSpPr>
          <p:spPr bwMode="auto">
            <a:xfrm flipV="1">
              <a:off x="4065896" y="5674696"/>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4" name="圆角矩形 113"/>
            <p:cNvSpPr/>
            <p:nvPr/>
          </p:nvSpPr>
          <p:spPr bwMode="auto">
            <a:xfrm>
              <a:off x="1214414" y="4429132"/>
              <a:ext cx="4429156" cy="221457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63" name="灯片编号占位符 62"/>
          <p:cNvSpPr>
            <a:spLocks noGrp="1"/>
          </p:cNvSpPr>
          <p:nvPr>
            <p:ph type="sldNum" sz="quarter" idx="12"/>
          </p:nvPr>
        </p:nvSpPr>
        <p:spPr/>
        <p:txBody>
          <a:bodyPr/>
          <a:lstStyle/>
          <a:p>
            <a:fld id="{67864EE2-EAB3-4814-A7EB-820BD7610F1E}" type="slidenum">
              <a:rPr lang="en-US" altLang="zh-CN" smtClean="0"/>
              <a:pPr/>
              <a:t>33</a:t>
            </a:fld>
            <a:r>
              <a:rPr lang="en-US" altLang="zh-CN"/>
              <a:t>/76</a:t>
            </a:r>
          </a:p>
        </p:txBody>
      </p:sp>
      <p:pic>
        <p:nvPicPr>
          <p:cNvPr id="2" name="图片 1">
            <a:extLst>
              <a:ext uri="{FF2B5EF4-FFF2-40B4-BE49-F238E27FC236}">
                <a16:creationId xmlns:a16="http://schemas.microsoft.com/office/drawing/2014/main" id="{849BAC88-71D1-48B2-A79C-D8E3533407F7}"/>
              </a:ext>
            </a:extLst>
          </p:cNvPr>
          <p:cNvPicPr>
            <a:picLocks noChangeAspect="1"/>
          </p:cNvPicPr>
          <p:nvPr/>
        </p:nvPicPr>
        <p:blipFill>
          <a:blip r:embed="rId2"/>
          <a:stretch>
            <a:fillRect/>
          </a:stretch>
        </p:blipFill>
        <p:spPr>
          <a:xfrm>
            <a:off x="5590374" y="5186372"/>
            <a:ext cx="3631505" cy="862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728" y="857232"/>
            <a:ext cx="5072098" cy="91060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ct val="100000"/>
              </a:lnSpc>
              <a:spcBef>
                <a:spcPts val="600"/>
              </a:spcBef>
              <a:buBlip>
                <a:blip r:embed="rId2"/>
              </a:buBlip>
            </a:pPr>
            <a:r>
              <a:rPr lang="en-US" altLang="zh-CN" sz="2000">
                <a:solidFill>
                  <a:srgbClr val="0000FF"/>
                </a:solidFill>
                <a:latin typeface="Consolas" pitchFamily="49" charset="0"/>
                <a:ea typeface="华文中宋" pitchFamily="2" charset="-122"/>
                <a:cs typeface="Consolas" pitchFamily="49" charset="0"/>
              </a:rPr>
              <a:t>KMP</a:t>
            </a:r>
            <a:r>
              <a:rPr lang="zh-CN" altLang="en-US" sz="2000">
                <a:solidFill>
                  <a:srgbClr val="0000FF"/>
                </a:solidFill>
                <a:latin typeface="Consolas" pitchFamily="49" charset="0"/>
                <a:ea typeface="华文中宋" pitchFamily="2" charset="-122"/>
                <a:cs typeface="Consolas" pitchFamily="49" charset="0"/>
              </a:rPr>
              <a:t>算法的性能提高了吗？</a:t>
            </a:r>
            <a:endParaRPr lang="en-US" altLang="zh-CN" sz="2000">
              <a:solidFill>
                <a:srgbClr val="0000FF"/>
              </a:solidFill>
              <a:latin typeface="Consolas" pitchFamily="49" charset="0"/>
              <a:ea typeface="华文中宋" pitchFamily="2" charset="-122"/>
              <a:cs typeface="Consolas" pitchFamily="49" charset="0"/>
            </a:endParaRPr>
          </a:p>
          <a:p>
            <a:pPr marL="342900" indent="-342900" algn="l">
              <a:lnSpc>
                <a:spcPct val="100000"/>
              </a:lnSpc>
              <a:spcBef>
                <a:spcPts val="600"/>
              </a:spcBef>
              <a:buBlip>
                <a:blip r:embed="rId2"/>
              </a:buBlip>
            </a:pPr>
            <a:r>
              <a:rPr lang="en-US" altLang="zh-CN" sz="2000">
                <a:solidFill>
                  <a:srgbClr val="0000FF"/>
                </a:solidFill>
                <a:latin typeface="Consolas" pitchFamily="49" charset="0"/>
                <a:ea typeface="华文中宋" pitchFamily="2" charset="-122"/>
                <a:cs typeface="Consolas" pitchFamily="49" charset="0"/>
              </a:rPr>
              <a:t>KMP</a:t>
            </a:r>
            <a:r>
              <a:rPr lang="zh-CN" altLang="en-US" sz="2000">
                <a:solidFill>
                  <a:srgbClr val="0000FF"/>
                </a:solidFill>
                <a:latin typeface="Consolas" pitchFamily="49" charset="0"/>
                <a:ea typeface="华文中宋" pitchFamily="2" charset="-122"/>
                <a:cs typeface="Consolas" pitchFamily="49" charset="0"/>
              </a:rPr>
              <a:t>算法跳过了中间一些趟，正确吗？</a:t>
            </a:r>
          </a:p>
        </p:txBody>
      </p:sp>
      <p:pic>
        <p:nvPicPr>
          <p:cNvPr id="25" name="Picture 2"/>
          <p:cNvPicPr>
            <a:picLocks noChangeAspect="1" noChangeArrowheads="1"/>
          </p:cNvPicPr>
          <p:nvPr/>
        </p:nvPicPr>
        <p:blipFill>
          <a:blip r:embed="rId3" cstate="print"/>
          <a:srcRect/>
          <a:stretch>
            <a:fillRect/>
          </a:stretch>
        </p:blipFill>
        <p:spPr bwMode="auto">
          <a:xfrm>
            <a:off x="571472" y="714356"/>
            <a:ext cx="642942" cy="1021990"/>
          </a:xfrm>
          <a:prstGeom prst="rect">
            <a:avLst/>
          </a:prstGeom>
          <a:noFill/>
          <a:ln w="9525">
            <a:noFill/>
            <a:miter lim="800000"/>
            <a:headEnd/>
            <a:tailEnd/>
          </a:ln>
        </p:spPr>
      </p:pic>
      <p:sp>
        <p:nvSpPr>
          <p:cNvPr id="26" name="TextBox 25"/>
          <p:cNvSpPr txBox="1"/>
          <p:nvPr/>
        </p:nvSpPr>
        <p:spPr>
          <a:xfrm>
            <a:off x="1571604" y="2643182"/>
            <a:ext cx="5572164" cy="707886"/>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以</a:t>
            </a:r>
            <a:r>
              <a:rPr lang="zh-CN" altLang="zh-CN" sz="2000" dirty="0">
                <a:solidFill>
                  <a:srgbClr val="0000FF"/>
                </a:solidFill>
                <a:latin typeface="Consolas" pitchFamily="49" charset="0"/>
                <a:ea typeface="仿宋" pitchFamily="49" charset="-122"/>
                <a:cs typeface="Consolas" pitchFamily="49" charset="0"/>
              </a:rPr>
              <a:t>目标串</a:t>
            </a:r>
            <a:r>
              <a:rPr lang="en-US" altLang="zh-CN" sz="2000" i="1" dirty="0">
                <a:solidFill>
                  <a:srgbClr val="0000FF"/>
                </a:solidFill>
                <a:latin typeface="Consolas" pitchFamily="49" charset="0"/>
                <a:ea typeface="仿宋" pitchFamily="49" charset="-122"/>
                <a:cs typeface="Consolas" pitchFamily="49" charset="0"/>
              </a:rPr>
              <a:t>s</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aaaaab</a:t>
            </a:r>
            <a:r>
              <a:rPr lang="en-US" altLang="zh-CN" sz="2000" dirty="0">
                <a:solidFill>
                  <a:srgbClr val="0000FF"/>
                </a:solidFill>
                <a:latin typeface="Consolas" pitchFamily="49" charset="0"/>
                <a:ea typeface="仿宋" pitchFamily="49" charset="-122"/>
                <a:cs typeface="Consolas" pitchFamily="49" charset="0"/>
              </a:rPr>
              <a:t>”</a:t>
            </a:r>
            <a:r>
              <a:rPr lang="zh-CN" altLang="zh-CN" sz="2000" dirty="0">
                <a:solidFill>
                  <a:srgbClr val="0000FF"/>
                </a:solidFill>
                <a:latin typeface="Consolas" pitchFamily="49" charset="0"/>
                <a:ea typeface="仿宋" pitchFamily="49" charset="-122"/>
                <a:cs typeface="Consolas" pitchFamily="49" charset="0"/>
              </a:rPr>
              <a:t>，模式串</a:t>
            </a:r>
            <a:r>
              <a:rPr lang="en-US" altLang="zh-CN" sz="2000" i="1" dirty="0">
                <a:solidFill>
                  <a:srgbClr val="0000FF"/>
                </a:solidFill>
                <a:latin typeface="Consolas" pitchFamily="49" charset="0"/>
                <a:ea typeface="仿宋" pitchFamily="49" charset="-122"/>
                <a:cs typeface="Consolas" pitchFamily="49" charset="0"/>
              </a:rPr>
              <a:t>t</a:t>
            </a:r>
            <a:r>
              <a:rPr lang="en-US" altLang="zh-CN" sz="2000" dirty="0">
                <a:solidFill>
                  <a:srgbClr val="0000FF"/>
                </a:solidFill>
                <a:latin typeface="Consolas" pitchFamily="49" charset="0"/>
                <a:ea typeface="仿宋" pitchFamily="49" charset="-122"/>
                <a:cs typeface="Consolas" pitchFamily="49" charset="0"/>
              </a:rPr>
              <a:t>=“</a:t>
            </a:r>
            <a:r>
              <a:rPr lang="en-US" altLang="zh-CN" sz="2000" dirty="0" err="1">
                <a:solidFill>
                  <a:srgbClr val="0000FF"/>
                </a:solidFill>
                <a:latin typeface="Consolas" pitchFamily="49" charset="0"/>
                <a:ea typeface="仿宋" pitchFamily="49" charset="-122"/>
                <a:cs typeface="Consolas" pitchFamily="49" charset="0"/>
              </a:rPr>
              <a:t>aaab</a:t>
            </a:r>
            <a:r>
              <a:rPr lang="en-US" altLang="zh-CN" sz="2000" dirty="0">
                <a:solidFill>
                  <a:srgbClr val="0000FF"/>
                </a:solidFill>
                <a:latin typeface="Consolas" pitchFamily="49" charset="0"/>
                <a:ea typeface="仿宋" pitchFamily="49" charset="-122"/>
                <a:cs typeface="Consolas" pitchFamily="49" charset="0"/>
              </a:rPr>
              <a:t>”</a:t>
            </a:r>
            <a:r>
              <a:rPr lang="zh-CN" altLang="en-US" sz="2000" dirty="0">
                <a:solidFill>
                  <a:srgbClr val="0000FF"/>
                </a:solidFill>
                <a:latin typeface="Consolas" pitchFamily="49" charset="0"/>
                <a:ea typeface="仿宋" pitchFamily="49" charset="-122"/>
                <a:cs typeface="Consolas" pitchFamily="49" charset="0"/>
              </a:rPr>
              <a:t>为例，计算</a:t>
            </a:r>
            <a:r>
              <a:rPr lang="en-US" altLang="zh-CN" sz="2000" dirty="0">
                <a:solidFill>
                  <a:srgbClr val="0000FF"/>
                </a:solidFill>
                <a:latin typeface="Consolas" pitchFamily="49" charset="0"/>
                <a:ea typeface="仿宋" pitchFamily="49" charset="-122"/>
                <a:cs typeface="Consolas" pitchFamily="49" charset="0"/>
              </a:rPr>
              <a:t>next</a:t>
            </a:r>
            <a:r>
              <a:rPr lang="zh-CN" altLang="en-US" sz="2000" dirty="0">
                <a:solidFill>
                  <a:srgbClr val="0000FF"/>
                </a:solidFill>
                <a:latin typeface="Consolas" pitchFamily="49" charset="0"/>
                <a:ea typeface="仿宋" pitchFamily="49" charset="-122"/>
                <a:cs typeface="Consolas" pitchFamily="49" charset="0"/>
              </a:rPr>
              <a:t>数组。</a:t>
            </a:r>
          </a:p>
        </p:txBody>
      </p:sp>
      <p:graphicFrame>
        <p:nvGraphicFramePr>
          <p:cNvPr id="27" name="表格 26"/>
          <p:cNvGraphicFramePr>
            <a:graphicFrameLocks noGrp="1"/>
          </p:cNvGraphicFramePr>
          <p:nvPr/>
        </p:nvGraphicFramePr>
        <p:xfrm>
          <a:off x="1674474" y="3479487"/>
          <a:ext cx="5040666" cy="1235397"/>
        </p:xfrm>
        <a:graphic>
          <a:graphicData uri="http://schemas.openxmlformats.org/drawingml/2006/table">
            <a:tbl>
              <a:tblPr>
                <a:tableStyleId>{35758FB7-9AC5-4552-8A53-C91805E547FA}</a:tableStyleId>
              </a:tblPr>
              <a:tblGrid>
                <a:gridCol w="1200158">
                  <a:extLst>
                    <a:ext uri="{9D8B030D-6E8A-4147-A177-3AD203B41FA5}">
                      <a16:colId xmlns:a16="http://schemas.microsoft.com/office/drawing/2014/main" val="20000"/>
                    </a:ext>
                  </a:extLst>
                </a:gridCol>
                <a:gridCol w="965462">
                  <a:extLst>
                    <a:ext uri="{9D8B030D-6E8A-4147-A177-3AD203B41FA5}">
                      <a16:colId xmlns:a16="http://schemas.microsoft.com/office/drawing/2014/main" val="20001"/>
                    </a:ext>
                  </a:extLst>
                </a:gridCol>
                <a:gridCol w="954794">
                  <a:extLst>
                    <a:ext uri="{9D8B030D-6E8A-4147-A177-3AD203B41FA5}">
                      <a16:colId xmlns:a16="http://schemas.microsoft.com/office/drawing/2014/main" val="20002"/>
                    </a:ext>
                  </a:extLst>
                </a:gridCol>
                <a:gridCol w="960126">
                  <a:extLst>
                    <a:ext uri="{9D8B030D-6E8A-4147-A177-3AD203B41FA5}">
                      <a16:colId xmlns:a16="http://schemas.microsoft.com/office/drawing/2014/main" val="20003"/>
                    </a:ext>
                  </a:extLst>
                </a:gridCol>
                <a:gridCol w="960126">
                  <a:extLst>
                    <a:ext uri="{9D8B030D-6E8A-4147-A177-3AD203B41FA5}">
                      <a16:colId xmlns:a16="http://schemas.microsoft.com/office/drawing/2014/main" val="20004"/>
                    </a:ext>
                  </a:extLst>
                </a:gridCol>
              </a:tblGrid>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0</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1</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2</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0" kern="100">
                          <a:solidFill>
                            <a:srgbClr val="00B050"/>
                          </a:solidFill>
                          <a:latin typeface="Consolas" pitchFamily="49" charset="0"/>
                          <a:cs typeface="Consolas" pitchFamily="49" charset="0"/>
                        </a:rPr>
                        <a:t>3</a:t>
                      </a:r>
                      <a:endParaRPr lang="zh-CN" sz="18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a:solidFill>
                            <a:srgbClr val="0000FF"/>
                          </a:solidFill>
                          <a:latin typeface="Consolas" pitchFamily="49" charset="0"/>
                          <a:ea typeface="+mn-ea"/>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a:solidFill>
                            <a:srgbClr val="0000FF"/>
                          </a:solidFill>
                          <a:latin typeface="Consolas" pitchFamily="49" charset="0"/>
                          <a:ea typeface="+mn-ea"/>
                          <a:cs typeface="Consolas" pitchFamily="49" charset="0"/>
                        </a:rPr>
                        <a:t>a</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0" kern="100">
                          <a:solidFill>
                            <a:srgbClr val="0000FF"/>
                          </a:solidFill>
                          <a:latin typeface="Consolas" pitchFamily="49" charset="0"/>
                          <a:ea typeface="+mn-ea"/>
                          <a:cs typeface="Consolas" pitchFamily="49" charset="0"/>
                        </a:rPr>
                        <a:t>b</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411799">
                <a:tc>
                  <a:txBody>
                    <a:bodyPr/>
                    <a:lstStyle/>
                    <a:p>
                      <a:pPr indent="127000" algn="ctr">
                        <a:lnSpc>
                          <a:spcPts val="2800"/>
                        </a:lnSpc>
                        <a:spcAft>
                          <a:spcPts val="0"/>
                        </a:spcAft>
                      </a:pPr>
                      <a:r>
                        <a:rPr lang="en-US" sz="1800" b="0" kern="100">
                          <a:solidFill>
                            <a:srgbClr val="0000FF"/>
                          </a:solidFill>
                          <a:latin typeface="Consolas" pitchFamily="49" charset="0"/>
                          <a:cs typeface="Consolas" pitchFamily="49" charset="0"/>
                        </a:rPr>
                        <a:t>next[j]</a:t>
                      </a:r>
                      <a:endParaRPr lang="zh-CN" sz="18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sz="1800" b="1" kern="100">
                          <a:solidFill>
                            <a:srgbClr val="0000FF"/>
                          </a:solidFill>
                          <a:latin typeface="Consolas" pitchFamily="49" charset="0"/>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dirty="0">
                          <a:solidFill>
                            <a:srgbClr val="0000FF"/>
                          </a:solidFill>
                          <a:latin typeface="Consolas" pitchFamily="49" charset="0"/>
                          <a:ea typeface="+mn-ea"/>
                          <a:cs typeface="Consolas" pitchFamily="49" charset="0"/>
                        </a:rPr>
                        <a:t>1</a:t>
                      </a:r>
                      <a:endParaRPr lang="zh-CN" sz="1800" b="1" kern="100" dirty="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800"/>
                        </a:lnSpc>
                        <a:spcAft>
                          <a:spcPts val="0"/>
                        </a:spcAft>
                      </a:pPr>
                      <a:r>
                        <a:rPr lang="en-US" altLang="zh-CN" sz="1800" b="1" kern="100" dirty="0">
                          <a:solidFill>
                            <a:srgbClr val="0000FF"/>
                          </a:solidFill>
                          <a:latin typeface="Consolas" pitchFamily="49" charset="0"/>
                          <a:ea typeface="+mn-ea"/>
                          <a:cs typeface="Consolas" pitchFamily="49" charset="0"/>
                        </a:rPr>
                        <a:t>2</a:t>
                      </a:r>
                      <a:endParaRPr lang="zh-CN" sz="1800" b="1" kern="100" dirty="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46" name="TextBox 45"/>
          <p:cNvSpPr txBox="1"/>
          <p:nvPr/>
        </p:nvSpPr>
        <p:spPr>
          <a:xfrm>
            <a:off x="1142976" y="202875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问题</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1</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34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428596" y="1357298"/>
            <a:ext cx="8429684" cy="1500198"/>
            <a:chOff x="428596" y="1781163"/>
            <a:chExt cx="8429684" cy="1500198"/>
          </a:xfrm>
        </p:grpSpPr>
        <p:sp>
          <p:nvSpPr>
            <p:cNvPr id="5" name="Text Box 37"/>
            <p:cNvSpPr txBox="1">
              <a:spLocks noChangeArrowheads="1"/>
            </p:cNvSpPr>
            <p:nvPr/>
          </p:nvSpPr>
          <p:spPr bwMode="auto">
            <a:xfrm>
              <a:off x="428596" y="2347523"/>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6" name="Text Box 36"/>
            <p:cNvSpPr txBox="1">
              <a:spLocks noChangeArrowheads="1"/>
            </p:cNvSpPr>
            <p:nvPr/>
          </p:nvSpPr>
          <p:spPr bwMode="auto">
            <a:xfrm>
              <a:off x="1874488" y="2099245"/>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7" name="Text Box 35"/>
            <p:cNvSpPr txBox="1">
              <a:spLocks noChangeArrowheads="1"/>
            </p:cNvSpPr>
            <p:nvPr/>
          </p:nvSpPr>
          <p:spPr bwMode="auto">
            <a:xfrm>
              <a:off x="3865848" y="2099245"/>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8" name="Text Box 34"/>
            <p:cNvSpPr txBox="1">
              <a:spLocks noChangeArrowheads="1"/>
            </p:cNvSpPr>
            <p:nvPr/>
          </p:nvSpPr>
          <p:spPr bwMode="auto">
            <a:xfrm>
              <a:off x="1871635" y="2693425"/>
              <a:ext cx="1528786"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 name="Line 33"/>
            <p:cNvSpPr>
              <a:spLocks noChangeShapeType="1"/>
            </p:cNvSpPr>
            <p:nvPr/>
          </p:nvSpPr>
          <p:spPr bwMode="auto">
            <a:xfrm>
              <a:off x="2262176" y="2366326"/>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Line 32"/>
            <p:cNvSpPr>
              <a:spLocks noChangeShapeType="1"/>
            </p:cNvSpPr>
            <p:nvPr/>
          </p:nvSpPr>
          <p:spPr bwMode="auto">
            <a:xfrm>
              <a:off x="2500305" y="2366326"/>
              <a:ext cx="0" cy="345335"/>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Line 31"/>
            <p:cNvSpPr>
              <a:spLocks noChangeShapeType="1"/>
            </p:cNvSpPr>
            <p:nvPr/>
          </p:nvSpPr>
          <p:spPr bwMode="auto">
            <a:xfrm>
              <a:off x="2930512" y="2356807"/>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 name="Freeform 30"/>
            <p:cNvSpPr>
              <a:spLocks/>
            </p:cNvSpPr>
            <p:nvPr/>
          </p:nvSpPr>
          <p:spPr bwMode="auto">
            <a:xfrm>
              <a:off x="2887966" y="2473611"/>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 Box 29"/>
            <p:cNvSpPr txBox="1">
              <a:spLocks noChangeArrowheads="1"/>
            </p:cNvSpPr>
            <p:nvPr/>
          </p:nvSpPr>
          <p:spPr bwMode="auto">
            <a:xfrm>
              <a:off x="3865848" y="2560115"/>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4" name="Text Box 28"/>
            <p:cNvSpPr txBox="1">
              <a:spLocks noChangeArrowheads="1"/>
            </p:cNvSpPr>
            <p:nvPr/>
          </p:nvSpPr>
          <p:spPr bwMode="auto">
            <a:xfrm>
              <a:off x="4798028" y="2263025"/>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15" name="Text Box 14"/>
            <p:cNvSpPr txBox="1">
              <a:spLocks noChangeArrowheads="1"/>
            </p:cNvSpPr>
            <p:nvPr/>
          </p:nvSpPr>
          <p:spPr bwMode="auto">
            <a:xfrm>
              <a:off x="6263608" y="2242121"/>
              <a:ext cx="665846"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不变</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16" name="Text Box 13"/>
            <p:cNvSpPr txBox="1">
              <a:spLocks noChangeArrowheads="1"/>
            </p:cNvSpPr>
            <p:nvPr/>
          </p:nvSpPr>
          <p:spPr bwMode="auto">
            <a:xfrm>
              <a:off x="6263608" y="2560115"/>
              <a:ext cx="1380226" cy="2973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=next[3]=2</a:t>
              </a:r>
            </a:p>
          </p:txBody>
        </p:sp>
        <p:sp>
          <p:nvSpPr>
            <p:cNvPr id="17" name="Freeform 12"/>
            <p:cNvSpPr>
              <a:spLocks/>
            </p:cNvSpPr>
            <p:nvPr/>
          </p:nvSpPr>
          <p:spPr bwMode="auto">
            <a:xfrm>
              <a:off x="4831048" y="2609218"/>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7"/>
            <p:cNvSpPr>
              <a:spLocks noChangeShapeType="1"/>
            </p:cNvSpPr>
            <p:nvPr/>
          </p:nvSpPr>
          <p:spPr bwMode="auto">
            <a:xfrm>
              <a:off x="2938451" y="1857364"/>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Line 6"/>
            <p:cNvSpPr>
              <a:spLocks noChangeShapeType="1"/>
            </p:cNvSpPr>
            <p:nvPr/>
          </p:nvSpPr>
          <p:spPr bwMode="auto">
            <a:xfrm flipV="1">
              <a:off x="2928926" y="2962688"/>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2"/>
            <p:cNvSpPr>
              <a:spLocks noChangeShapeType="1"/>
            </p:cNvSpPr>
            <p:nvPr/>
          </p:nvSpPr>
          <p:spPr bwMode="auto">
            <a:xfrm>
              <a:off x="2714612" y="2366326"/>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圆角矩形 20"/>
            <p:cNvSpPr/>
            <p:nvPr/>
          </p:nvSpPr>
          <p:spPr bwMode="auto">
            <a:xfrm>
              <a:off x="1571604" y="1781163"/>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22" name="TextBox 21"/>
            <p:cNvSpPr txBox="1"/>
            <p:nvPr/>
          </p:nvSpPr>
          <p:spPr>
            <a:xfrm>
              <a:off x="7858148" y="2357430"/>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4</a:t>
              </a:r>
              <a:r>
                <a:rPr lang="zh-CN" altLang="en-US" sz="1800">
                  <a:solidFill>
                    <a:srgbClr val="0000FF"/>
                  </a:solidFill>
                  <a:latin typeface="Consolas" pitchFamily="49" charset="0"/>
                  <a:ea typeface="仿宋" pitchFamily="49" charset="-122"/>
                  <a:cs typeface="Consolas" pitchFamily="49" charset="0"/>
                </a:rPr>
                <a:t>次</a:t>
              </a:r>
            </a:p>
          </p:txBody>
        </p:sp>
      </p:grpSp>
      <p:graphicFrame>
        <p:nvGraphicFramePr>
          <p:cNvPr id="23" name="表格 22"/>
          <p:cNvGraphicFramePr>
            <a:graphicFrameLocks noGrp="1"/>
          </p:cNvGraphicFramePr>
          <p:nvPr/>
        </p:nvGraphicFramePr>
        <p:xfrm>
          <a:off x="1674473" y="142852"/>
          <a:ext cx="4612039" cy="1000131"/>
        </p:xfrm>
        <a:graphic>
          <a:graphicData uri="http://schemas.openxmlformats.org/drawingml/2006/table">
            <a:tbl>
              <a:tblPr>
                <a:tableStyleId>{35758FB7-9AC5-4552-8A53-C91805E547FA}</a:tableStyleId>
              </a:tblPr>
              <a:tblGrid>
                <a:gridCol w="1098104">
                  <a:extLst>
                    <a:ext uri="{9D8B030D-6E8A-4147-A177-3AD203B41FA5}">
                      <a16:colId xmlns:a16="http://schemas.microsoft.com/office/drawing/2014/main" val="20000"/>
                    </a:ext>
                  </a:extLst>
                </a:gridCol>
                <a:gridCol w="883365">
                  <a:extLst>
                    <a:ext uri="{9D8B030D-6E8A-4147-A177-3AD203B41FA5}">
                      <a16:colId xmlns:a16="http://schemas.microsoft.com/office/drawing/2014/main" val="20001"/>
                    </a:ext>
                  </a:extLst>
                </a:gridCol>
                <a:gridCol w="873604">
                  <a:extLst>
                    <a:ext uri="{9D8B030D-6E8A-4147-A177-3AD203B41FA5}">
                      <a16:colId xmlns:a16="http://schemas.microsoft.com/office/drawing/2014/main" val="20002"/>
                    </a:ext>
                  </a:extLst>
                </a:gridCol>
                <a:gridCol w="878483">
                  <a:extLst>
                    <a:ext uri="{9D8B030D-6E8A-4147-A177-3AD203B41FA5}">
                      <a16:colId xmlns:a16="http://schemas.microsoft.com/office/drawing/2014/main" val="20003"/>
                    </a:ext>
                  </a:extLst>
                </a:gridCol>
                <a:gridCol w="878483">
                  <a:extLst>
                    <a:ext uri="{9D8B030D-6E8A-4147-A177-3AD203B41FA5}">
                      <a16:colId xmlns:a16="http://schemas.microsoft.com/office/drawing/2014/main" val="20004"/>
                    </a:ext>
                  </a:extLst>
                </a:gridCol>
              </a:tblGrid>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0</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1</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2</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3</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a:solidFill>
                            <a:srgbClr val="0000FF"/>
                          </a:solidFill>
                          <a:latin typeface="Consolas" pitchFamily="49" charset="0"/>
                          <a:ea typeface="+mn-ea"/>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a:solidFill>
                            <a:srgbClr val="0000FF"/>
                          </a:solidFill>
                          <a:latin typeface="Consolas" pitchFamily="49" charset="0"/>
                          <a:ea typeface="+mn-ea"/>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0" kern="100">
                          <a:solidFill>
                            <a:srgbClr val="0000FF"/>
                          </a:solidFill>
                          <a:latin typeface="Consolas" pitchFamily="49" charset="0"/>
                          <a:ea typeface="+mn-ea"/>
                          <a:cs typeface="Consolas" pitchFamily="49" charset="0"/>
                        </a:rPr>
                        <a:t>b</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333377">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next[j]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a:solidFill>
                            <a:srgbClr val="0000FF"/>
                          </a:solidFill>
                          <a:latin typeface="Consolas" pitchFamily="49" charset="0"/>
                          <a:ea typeface="+mn-ea"/>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altLang="zh-CN" sz="1600" b="1" kern="100">
                          <a:solidFill>
                            <a:srgbClr val="0000FF"/>
                          </a:solidFill>
                          <a:latin typeface="Consolas" pitchFamily="49" charset="0"/>
                          <a:ea typeface="+mn-ea"/>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grpSp>
        <p:nvGrpSpPr>
          <p:cNvPr id="57" name="组合 56"/>
          <p:cNvGrpSpPr/>
          <p:nvPr/>
        </p:nvGrpSpPr>
        <p:grpSpPr>
          <a:xfrm>
            <a:off x="428596" y="3028947"/>
            <a:ext cx="8429684" cy="1500198"/>
            <a:chOff x="428596" y="3500438"/>
            <a:chExt cx="8429684" cy="1500198"/>
          </a:xfrm>
        </p:grpSpPr>
        <p:sp>
          <p:nvSpPr>
            <p:cNvPr id="24" name="Text Box 37"/>
            <p:cNvSpPr txBox="1">
              <a:spLocks noChangeArrowheads="1"/>
            </p:cNvSpPr>
            <p:nvPr/>
          </p:nvSpPr>
          <p:spPr bwMode="auto">
            <a:xfrm>
              <a:off x="428596" y="4066798"/>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25" name="Text Box 36"/>
            <p:cNvSpPr txBox="1">
              <a:spLocks noChangeArrowheads="1"/>
            </p:cNvSpPr>
            <p:nvPr/>
          </p:nvSpPr>
          <p:spPr bwMode="auto">
            <a:xfrm>
              <a:off x="1874488" y="3818520"/>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a:t>
              </a:r>
            </a:p>
          </p:txBody>
        </p:sp>
        <p:sp>
          <p:nvSpPr>
            <p:cNvPr id="26" name="Text Box 35"/>
            <p:cNvSpPr txBox="1">
              <a:spLocks noChangeArrowheads="1"/>
            </p:cNvSpPr>
            <p:nvPr/>
          </p:nvSpPr>
          <p:spPr bwMode="auto">
            <a:xfrm>
              <a:off x="3865848" y="3818520"/>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27" name="Text Box 34"/>
            <p:cNvSpPr txBox="1">
              <a:spLocks noChangeArrowheads="1"/>
            </p:cNvSpPr>
            <p:nvPr/>
          </p:nvSpPr>
          <p:spPr bwMode="auto">
            <a:xfrm>
              <a:off x="2071670" y="4412700"/>
              <a:ext cx="1414481"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28" name="Line 31"/>
            <p:cNvSpPr>
              <a:spLocks noChangeShapeType="1"/>
            </p:cNvSpPr>
            <p:nvPr/>
          </p:nvSpPr>
          <p:spPr bwMode="auto">
            <a:xfrm>
              <a:off x="3163879" y="4076082"/>
              <a:ext cx="0" cy="345335"/>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Freeform 30"/>
            <p:cNvSpPr>
              <a:spLocks/>
            </p:cNvSpPr>
            <p:nvPr/>
          </p:nvSpPr>
          <p:spPr bwMode="auto">
            <a:xfrm>
              <a:off x="3121333" y="4192886"/>
              <a:ext cx="83820" cy="95221"/>
            </a:xfrm>
            <a:custGeom>
              <a:avLst/>
              <a:gdLst/>
              <a:ahLst/>
              <a:cxnLst>
                <a:cxn ang="0">
                  <a:pos x="0" y="0"/>
                </a:cxn>
                <a:cxn ang="0">
                  <a:pos x="66" y="75"/>
                </a:cxn>
              </a:cxnLst>
              <a:rect l="0" t="0" r="r" b="b"/>
              <a:pathLst>
                <a:path w="66" h="75">
                  <a:moveTo>
                    <a:pt x="0" y="0"/>
                  </a:moveTo>
                  <a:lnTo>
                    <a:pt x="66" y="75"/>
                  </a:lnTo>
                </a:path>
              </a:pathLst>
            </a:cu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Text Box 29"/>
            <p:cNvSpPr txBox="1">
              <a:spLocks noChangeArrowheads="1"/>
            </p:cNvSpPr>
            <p:nvPr/>
          </p:nvSpPr>
          <p:spPr bwMode="auto">
            <a:xfrm>
              <a:off x="3865848" y="4279390"/>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1" name="Text Box 28"/>
            <p:cNvSpPr txBox="1">
              <a:spLocks noChangeArrowheads="1"/>
            </p:cNvSpPr>
            <p:nvPr/>
          </p:nvSpPr>
          <p:spPr bwMode="auto">
            <a:xfrm>
              <a:off x="4798028" y="3982300"/>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32" name="Text Box 14"/>
            <p:cNvSpPr txBox="1">
              <a:spLocks noChangeArrowheads="1"/>
            </p:cNvSpPr>
            <p:nvPr/>
          </p:nvSpPr>
          <p:spPr bwMode="auto">
            <a:xfrm>
              <a:off x="6263608" y="3961396"/>
              <a:ext cx="665846"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不变</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3" name="Text Box 13"/>
            <p:cNvSpPr txBox="1">
              <a:spLocks noChangeArrowheads="1"/>
            </p:cNvSpPr>
            <p:nvPr/>
          </p:nvSpPr>
          <p:spPr bwMode="auto">
            <a:xfrm>
              <a:off x="6263608" y="4279390"/>
              <a:ext cx="1380226" cy="2973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=next[3]=2</a:t>
              </a:r>
            </a:p>
          </p:txBody>
        </p:sp>
        <p:sp>
          <p:nvSpPr>
            <p:cNvPr id="34" name="Freeform 12"/>
            <p:cNvSpPr>
              <a:spLocks/>
            </p:cNvSpPr>
            <p:nvPr/>
          </p:nvSpPr>
          <p:spPr bwMode="auto">
            <a:xfrm>
              <a:off x="4831048" y="4328493"/>
              <a:ext cx="1219200" cy="2539"/>
            </a:xfrm>
            <a:custGeom>
              <a:avLst/>
              <a:gdLst/>
              <a:ahLst/>
              <a:cxnLst>
                <a:cxn ang="0">
                  <a:pos x="0" y="0"/>
                </a:cxn>
                <a:cxn ang="0">
                  <a:pos x="960" y="12"/>
                </a:cxn>
              </a:cxnLst>
              <a:rect l="0" t="0" r="r" b="b"/>
              <a:pathLst>
                <a:path w="960" h="12">
                  <a:moveTo>
                    <a:pt x="0" y="0"/>
                  </a:moveTo>
                  <a:lnTo>
                    <a:pt x="960" y="12"/>
                  </a:lnTo>
                </a:path>
              </a:pathLst>
            </a:custGeom>
            <a:ln w="3810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5" name="Line 7"/>
            <p:cNvSpPr>
              <a:spLocks noChangeShapeType="1"/>
            </p:cNvSpPr>
            <p:nvPr/>
          </p:nvSpPr>
          <p:spPr bwMode="auto">
            <a:xfrm>
              <a:off x="3162290" y="3576639"/>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Line 6"/>
            <p:cNvSpPr>
              <a:spLocks noChangeShapeType="1"/>
            </p:cNvSpPr>
            <p:nvPr/>
          </p:nvSpPr>
          <p:spPr bwMode="auto">
            <a:xfrm flipV="1">
              <a:off x="3143240" y="4681963"/>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2"/>
            <p:cNvSpPr>
              <a:spLocks noChangeShapeType="1"/>
            </p:cNvSpPr>
            <p:nvPr/>
          </p:nvSpPr>
          <p:spPr bwMode="auto">
            <a:xfrm>
              <a:off x="2928926" y="4085601"/>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圆角矩形 37"/>
            <p:cNvSpPr/>
            <p:nvPr/>
          </p:nvSpPr>
          <p:spPr bwMode="auto">
            <a:xfrm>
              <a:off x="1571604" y="3500438"/>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9" name="TextBox 38"/>
            <p:cNvSpPr txBox="1"/>
            <p:nvPr/>
          </p:nvSpPr>
          <p:spPr>
            <a:xfrm>
              <a:off x="7858148" y="4076705"/>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次</a:t>
              </a:r>
            </a:p>
          </p:txBody>
        </p:sp>
      </p:grpSp>
      <p:grpSp>
        <p:nvGrpSpPr>
          <p:cNvPr id="59" name="组合 58"/>
          <p:cNvGrpSpPr/>
          <p:nvPr/>
        </p:nvGrpSpPr>
        <p:grpSpPr>
          <a:xfrm>
            <a:off x="428596" y="4662497"/>
            <a:ext cx="8429684" cy="1500198"/>
            <a:chOff x="428596" y="5000636"/>
            <a:chExt cx="8429684" cy="1500198"/>
          </a:xfrm>
        </p:grpSpPr>
        <p:sp>
          <p:nvSpPr>
            <p:cNvPr id="41" name="Text Box 37"/>
            <p:cNvSpPr txBox="1">
              <a:spLocks noChangeArrowheads="1"/>
            </p:cNvSpPr>
            <p:nvPr/>
          </p:nvSpPr>
          <p:spPr bwMode="auto">
            <a:xfrm>
              <a:off x="428596" y="5566996"/>
              <a:ext cx="1071570" cy="2242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a:solidFill>
                    <a:srgbClr val="0000FF"/>
                  </a:solidFill>
                  <a:latin typeface="Consolas" pitchFamily="49" charset="0"/>
                  <a:ea typeface="仿宋" pitchFamily="49" charset="-122"/>
                  <a:cs typeface="Consolas" pitchFamily="49" charset="0"/>
                </a:rPr>
                <a:t>3</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42" name="Text Box 36"/>
            <p:cNvSpPr txBox="1">
              <a:spLocks noChangeArrowheads="1"/>
            </p:cNvSpPr>
            <p:nvPr/>
          </p:nvSpPr>
          <p:spPr bwMode="auto">
            <a:xfrm>
              <a:off x="1874488" y="5318718"/>
              <a:ext cx="1768818" cy="2956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a b"</a:t>
              </a:r>
            </a:p>
          </p:txBody>
        </p:sp>
        <p:sp>
          <p:nvSpPr>
            <p:cNvPr id="43" name="Text Box 35"/>
            <p:cNvSpPr txBox="1">
              <a:spLocks noChangeArrowheads="1"/>
            </p:cNvSpPr>
            <p:nvPr/>
          </p:nvSpPr>
          <p:spPr bwMode="auto">
            <a:xfrm>
              <a:off x="3865848" y="5318718"/>
              <a:ext cx="669290" cy="39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44" name="Text Box 34"/>
            <p:cNvSpPr txBox="1">
              <a:spLocks noChangeArrowheads="1"/>
            </p:cNvSpPr>
            <p:nvPr/>
          </p:nvSpPr>
          <p:spPr bwMode="auto">
            <a:xfrm>
              <a:off x="2300272" y="5912898"/>
              <a:ext cx="1414481" cy="27298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a:t>
              </a:r>
            </a:p>
          </p:txBody>
        </p:sp>
        <p:sp>
          <p:nvSpPr>
            <p:cNvPr id="47" name="Text Box 29"/>
            <p:cNvSpPr txBox="1">
              <a:spLocks noChangeArrowheads="1"/>
            </p:cNvSpPr>
            <p:nvPr/>
          </p:nvSpPr>
          <p:spPr bwMode="auto">
            <a:xfrm>
              <a:off x="3865848" y="5779588"/>
              <a:ext cx="669290" cy="3973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48" name="Text Box 28"/>
            <p:cNvSpPr txBox="1">
              <a:spLocks noChangeArrowheads="1"/>
            </p:cNvSpPr>
            <p:nvPr/>
          </p:nvSpPr>
          <p:spPr bwMode="auto">
            <a:xfrm>
              <a:off x="4798028" y="5583137"/>
              <a:ext cx="1333500" cy="27475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成功，</a:t>
              </a:r>
              <a:r>
                <a:rPr kumimoji="0" lang="zh-CN" altLang="en-US" sz="1600">
                  <a:solidFill>
                    <a:srgbClr val="0000FF"/>
                  </a:solidFill>
                  <a:latin typeface="Consolas" pitchFamily="49" charset="0"/>
                  <a:ea typeface="仿宋" pitchFamily="49" charset="-122"/>
                  <a:cs typeface="Consolas" pitchFamily="49" charset="0"/>
                </a:rPr>
                <a:t>返回</a:t>
              </a:r>
              <a:r>
                <a:rPr kumimoji="0" lang="en-US" altLang="zh-CN" sz="1600">
                  <a:solidFill>
                    <a:srgbClr val="0000FF"/>
                  </a:solidFill>
                  <a:latin typeface="Consolas" pitchFamily="49" charset="0"/>
                  <a:ea typeface="仿宋" pitchFamily="49" charset="-122"/>
                  <a:cs typeface="Consolas" pitchFamily="49" charset="0"/>
                </a:rPr>
                <a:t>2</a:t>
              </a:r>
              <a:endPar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Line 7"/>
            <p:cNvSpPr>
              <a:spLocks noChangeShapeType="1"/>
            </p:cNvSpPr>
            <p:nvPr/>
          </p:nvSpPr>
          <p:spPr bwMode="auto">
            <a:xfrm>
              <a:off x="3505192" y="5064861"/>
              <a:ext cx="0" cy="288203"/>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Line 6"/>
            <p:cNvSpPr>
              <a:spLocks noChangeShapeType="1"/>
            </p:cNvSpPr>
            <p:nvPr/>
          </p:nvSpPr>
          <p:spPr bwMode="auto">
            <a:xfrm flipV="1">
              <a:off x="3500430" y="6125011"/>
              <a:ext cx="0" cy="28947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2"/>
            <p:cNvSpPr>
              <a:spLocks noChangeShapeType="1"/>
            </p:cNvSpPr>
            <p:nvPr/>
          </p:nvSpPr>
          <p:spPr bwMode="auto">
            <a:xfrm>
              <a:off x="3143240" y="5585799"/>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圆角矩形 54"/>
            <p:cNvSpPr/>
            <p:nvPr/>
          </p:nvSpPr>
          <p:spPr bwMode="auto">
            <a:xfrm>
              <a:off x="1571604" y="5000636"/>
              <a:ext cx="6215106" cy="150019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6" name="TextBox 55"/>
            <p:cNvSpPr txBox="1"/>
            <p:nvPr/>
          </p:nvSpPr>
          <p:spPr>
            <a:xfrm>
              <a:off x="7858148" y="5576903"/>
              <a:ext cx="1000132"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比较</a:t>
              </a:r>
              <a:r>
                <a:rPr lang="en-US" altLang="zh-CN" sz="1800">
                  <a:solidFill>
                    <a:srgbClr val="0000FF"/>
                  </a:solidFill>
                  <a:latin typeface="Consolas" pitchFamily="49" charset="0"/>
                  <a:ea typeface="仿宋" pitchFamily="49" charset="-122"/>
                  <a:cs typeface="Consolas" pitchFamily="49" charset="0"/>
                </a:rPr>
                <a:t>2</a:t>
              </a:r>
              <a:r>
                <a:rPr lang="zh-CN" altLang="en-US" sz="1800">
                  <a:solidFill>
                    <a:srgbClr val="0000FF"/>
                  </a:solidFill>
                  <a:latin typeface="Consolas" pitchFamily="49" charset="0"/>
                  <a:ea typeface="仿宋" pitchFamily="49" charset="-122"/>
                  <a:cs typeface="Consolas" pitchFamily="49" charset="0"/>
                </a:rPr>
                <a:t>次</a:t>
              </a:r>
            </a:p>
          </p:txBody>
        </p:sp>
        <p:sp>
          <p:nvSpPr>
            <p:cNvPr id="58" name="Line 2"/>
            <p:cNvSpPr>
              <a:spLocks noChangeShapeType="1"/>
            </p:cNvSpPr>
            <p:nvPr/>
          </p:nvSpPr>
          <p:spPr bwMode="auto">
            <a:xfrm>
              <a:off x="3371842" y="5572140"/>
              <a:ext cx="0" cy="344066"/>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60" name="TextBox 59"/>
          <p:cNvSpPr txBox="1"/>
          <p:nvPr/>
        </p:nvSpPr>
        <p:spPr>
          <a:xfrm>
            <a:off x="3143240" y="6274378"/>
            <a:ext cx="214314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共比较</a:t>
            </a:r>
            <a:r>
              <a:rPr lang="en-US" altLang="zh-CN" sz="2000">
                <a:solidFill>
                  <a:srgbClr val="FF0000"/>
                </a:solidFill>
                <a:latin typeface="Consolas" pitchFamily="49" charset="0"/>
                <a:ea typeface="仿宋" pitchFamily="49" charset="-122"/>
                <a:cs typeface="Consolas" pitchFamily="49" charset="0"/>
              </a:rPr>
              <a:t>8</a:t>
            </a:r>
            <a:r>
              <a:rPr lang="zh-CN" altLang="en-US" sz="2000">
                <a:solidFill>
                  <a:srgbClr val="FF0000"/>
                </a:solidFill>
                <a:latin typeface="Consolas" pitchFamily="49" charset="0"/>
                <a:ea typeface="仿宋" pitchFamily="49" charset="-122"/>
                <a:cs typeface="Consolas" pitchFamily="49" charset="0"/>
              </a:rPr>
              <a:t>次</a:t>
            </a:r>
            <a:r>
              <a:rPr lang="en-US" altLang="zh-CN" sz="2000">
                <a:solidFill>
                  <a:srgbClr val="FF0000"/>
                </a:solidFill>
                <a:latin typeface="Consolas" pitchFamily="49" charset="0"/>
                <a:ea typeface="仿宋" pitchFamily="49" charset="-122"/>
                <a:cs typeface="Consolas" pitchFamily="49" charset="0"/>
              </a:rPr>
              <a:t>&lt;12</a:t>
            </a:r>
            <a:r>
              <a:rPr lang="zh-CN" altLang="en-US" sz="2000">
                <a:solidFill>
                  <a:srgbClr val="FF0000"/>
                </a:solidFill>
                <a:latin typeface="Consolas" pitchFamily="49" charset="0"/>
                <a:ea typeface="仿宋" pitchFamily="49" charset="-122"/>
                <a:cs typeface="Consolas" pitchFamily="49" charset="0"/>
              </a:rPr>
              <a:t>次</a:t>
            </a:r>
          </a:p>
        </p:txBody>
      </p:sp>
      <p:sp>
        <p:nvSpPr>
          <p:cNvPr id="63" name="灯片编号占位符 62"/>
          <p:cNvSpPr>
            <a:spLocks noGrp="1"/>
          </p:cNvSpPr>
          <p:nvPr>
            <p:ph type="sldNum" sz="quarter" idx="12"/>
          </p:nvPr>
        </p:nvSpPr>
        <p:spPr/>
        <p:txBody>
          <a:bodyPr/>
          <a:lstStyle/>
          <a:p>
            <a:fld id="{67864EE2-EAB3-4814-A7EB-820BD7610F1E}" type="slidenum">
              <a:rPr lang="en-US" altLang="zh-CN" smtClean="0"/>
              <a:pPr/>
              <a:t>35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247628"/>
            <a:ext cx="928694" cy="40011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spcBef>
                <a:spcPts val="0"/>
              </a:spcBef>
            </a:pPr>
            <a:r>
              <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问题</a:t>
            </a:r>
            <a:r>
              <a:rPr lang="en-US" altLang="zh-CN"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41" name="TextBox 40"/>
          <p:cNvSpPr txBox="1"/>
          <p:nvPr/>
        </p:nvSpPr>
        <p:spPr>
          <a:xfrm>
            <a:off x="1571604" y="285728"/>
            <a:ext cx="664373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以</a:t>
            </a:r>
            <a:r>
              <a:rPr lang="zh-CN" altLang="zh-CN" sz="2000">
                <a:solidFill>
                  <a:srgbClr val="0000FF"/>
                </a:solidFill>
                <a:latin typeface="Consolas" pitchFamily="49" charset="0"/>
                <a:ea typeface="仿宋" pitchFamily="49" charset="-122"/>
                <a:cs typeface="Consolas" pitchFamily="49" charset="0"/>
              </a:rPr>
              <a:t>目标串</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="ababcabcacbab"</a:t>
            </a:r>
            <a:r>
              <a:rPr lang="zh-CN" altLang="zh-CN" sz="2000">
                <a:solidFill>
                  <a:srgbClr val="0000FF"/>
                </a:solidFill>
                <a:latin typeface="Consolas" pitchFamily="49" charset="0"/>
                <a:ea typeface="楷体" pitchFamily="49" charset="-122"/>
                <a:cs typeface="Consolas" pitchFamily="49" charset="0"/>
              </a:rPr>
              <a:t>，模式串</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="abcac"</a:t>
            </a:r>
            <a:r>
              <a:rPr lang="zh-CN" altLang="en-US" sz="2000">
                <a:solidFill>
                  <a:srgbClr val="0000FF"/>
                </a:solidFill>
                <a:latin typeface="Consolas" pitchFamily="49" charset="0"/>
                <a:ea typeface="仿宋" pitchFamily="49" charset="-122"/>
                <a:cs typeface="Consolas" pitchFamily="49" charset="0"/>
              </a:rPr>
              <a:t>为例。</a:t>
            </a:r>
          </a:p>
        </p:txBody>
      </p:sp>
      <p:graphicFrame>
        <p:nvGraphicFramePr>
          <p:cNvPr id="43" name="表格 42"/>
          <p:cNvGraphicFramePr>
            <a:graphicFrameLocks noGrp="1"/>
          </p:cNvGraphicFramePr>
          <p:nvPr/>
        </p:nvGraphicFramePr>
        <p:xfrm>
          <a:off x="642911" y="928670"/>
          <a:ext cx="4000527" cy="1071570"/>
        </p:xfrm>
        <a:graphic>
          <a:graphicData uri="http://schemas.openxmlformats.org/drawingml/2006/table">
            <a:tbl>
              <a:tblPr>
                <a:tableStyleId>{35758FB7-9AC5-4552-8A53-C91805E547FA}</a:tableStyleId>
              </a:tblPr>
              <a:tblGrid>
                <a:gridCol w="1049319">
                  <a:extLst>
                    <a:ext uri="{9D8B030D-6E8A-4147-A177-3AD203B41FA5}">
                      <a16:colId xmlns:a16="http://schemas.microsoft.com/office/drawing/2014/main" val="20000"/>
                    </a:ext>
                  </a:extLst>
                </a:gridCol>
                <a:gridCol w="593754">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571504">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0</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1</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2</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3</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B050"/>
                          </a:solidFill>
                          <a:latin typeface="Consolas" pitchFamily="49" charset="0"/>
                          <a:cs typeface="Consolas" pitchFamily="49" charset="0"/>
                        </a:rPr>
                        <a:t>4</a:t>
                      </a:r>
                      <a:endParaRPr lang="zh-CN" sz="1600" b="0" kern="100">
                        <a:solidFill>
                          <a:srgbClr val="00B05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b</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c</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a</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c</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357190">
                <a:tc>
                  <a:txBody>
                    <a:bodyPr/>
                    <a:lstStyle/>
                    <a:p>
                      <a:pPr indent="127000" algn="ctr">
                        <a:lnSpc>
                          <a:spcPts val="2500"/>
                        </a:lnSpc>
                        <a:spcAft>
                          <a:spcPts val="0"/>
                        </a:spcAft>
                      </a:pPr>
                      <a:r>
                        <a:rPr lang="en-US" sz="1600" b="0" kern="100">
                          <a:solidFill>
                            <a:srgbClr val="0000FF"/>
                          </a:solidFill>
                          <a:latin typeface="Consolas" pitchFamily="49" charset="0"/>
                          <a:cs typeface="Consolas" pitchFamily="49" charset="0"/>
                        </a:rPr>
                        <a:t>next[j]</a:t>
                      </a:r>
                      <a:endParaRPr lang="zh-CN" sz="1600" b="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b="1" kern="100">
                          <a:solidFill>
                            <a:srgbClr val="0000FF"/>
                          </a:solidFill>
                          <a:latin typeface="Consolas" pitchFamily="49" charset="0"/>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grpSp>
        <p:nvGrpSpPr>
          <p:cNvPr id="126" name="组合 125"/>
          <p:cNvGrpSpPr/>
          <p:nvPr/>
        </p:nvGrpSpPr>
        <p:grpSpPr>
          <a:xfrm>
            <a:off x="571472" y="2285992"/>
            <a:ext cx="4071966" cy="3749405"/>
            <a:chOff x="571472" y="2285992"/>
            <a:chExt cx="4071966" cy="3749405"/>
          </a:xfrm>
        </p:grpSpPr>
        <p:sp>
          <p:nvSpPr>
            <p:cNvPr id="81" name="Text Box 115"/>
            <p:cNvSpPr txBox="1">
              <a:spLocks noChangeArrowheads="1"/>
            </p:cNvSpPr>
            <p:nvPr/>
          </p:nvSpPr>
          <p:spPr bwMode="auto">
            <a:xfrm>
              <a:off x="1150572" y="2704185"/>
              <a:ext cx="3373803" cy="26761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800" i="0" u="none" strike="noStrike" cap="none" normalizeH="0" baseline="0">
                  <a:ln>
                    <a:noFill/>
                  </a:ln>
                  <a:solidFill>
                    <a:srgbClr val="006600"/>
                  </a:solidFill>
                  <a:effectLst/>
                  <a:latin typeface="Consolas" pitchFamily="49" charset="0"/>
                  <a:ea typeface="仿宋" pitchFamily="49" charset="-122"/>
                  <a:cs typeface="Consolas" pitchFamily="49" charset="0"/>
                </a:rPr>
                <a:t>a</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 c a b c a c b a b</a:t>
              </a:r>
            </a:p>
          </p:txBody>
        </p:sp>
        <p:sp>
          <p:nvSpPr>
            <p:cNvPr id="82" name="Text Box 114"/>
            <p:cNvSpPr txBox="1">
              <a:spLocks noChangeArrowheads="1"/>
            </p:cNvSpPr>
            <p:nvPr/>
          </p:nvSpPr>
          <p:spPr bwMode="auto">
            <a:xfrm>
              <a:off x="1165188" y="3283305"/>
              <a:ext cx="1249386" cy="2599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c</a:t>
              </a:r>
            </a:p>
          </p:txBody>
        </p:sp>
        <p:sp>
          <p:nvSpPr>
            <p:cNvPr id="83" name="Line 113"/>
            <p:cNvSpPr>
              <a:spLocks noChangeShapeType="1"/>
            </p:cNvSpPr>
            <p:nvPr/>
          </p:nvSpPr>
          <p:spPr bwMode="auto">
            <a:xfrm>
              <a:off x="1675502" y="2376525"/>
              <a:ext cx="1270" cy="3594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4" name="Text Box 112"/>
            <p:cNvSpPr txBox="1">
              <a:spLocks noChangeArrowheads="1"/>
            </p:cNvSpPr>
            <p:nvPr/>
          </p:nvSpPr>
          <p:spPr bwMode="auto">
            <a:xfrm>
              <a:off x="1778364" y="2362237"/>
              <a:ext cx="457146" cy="2428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5" name="Text Box 111"/>
            <p:cNvSpPr txBox="1">
              <a:spLocks noChangeArrowheads="1"/>
            </p:cNvSpPr>
            <p:nvPr/>
          </p:nvSpPr>
          <p:spPr bwMode="auto">
            <a:xfrm>
              <a:off x="1771685" y="3590931"/>
              <a:ext cx="457146" cy="2885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86" name="Line 110"/>
            <p:cNvSpPr>
              <a:spLocks noChangeShapeType="1"/>
            </p:cNvSpPr>
            <p:nvPr/>
          </p:nvSpPr>
          <p:spPr bwMode="auto">
            <a:xfrm flipV="1">
              <a:off x="1670734" y="3551905"/>
              <a:ext cx="1270" cy="397510"/>
            </a:xfrm>
            <a:prstGeom prst="line">
              <a:avLst/>
            </a:prstGeom>
            <a:ln w="19050">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8" name="Line 94"/>
            <p:cNvSpPr>
              <a:spLocks noChangeShapeType="1"/>
            </p:cNvSpPr>
            <p:nvPr/>
          </p:nvSpPr>
          <p:spPr bwMode="auto">
            <a:xfrm>
              <a:off x="1675419"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Freeform 93"/>
            <p:cNvSpPr>
              <a:spLocks/>
            </p:cNvSpPr>
            <p:nvPr/>
          </p:nvSpPr>
          <p:spPr bwMode="auto">
            <a:xfrm>
              <a:off x="1614467" y="3082605"/>
              <a:ext cx="124445" cy="123190"/>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 name="Line 92"/>
            <p:cNvSpPr>
              <a:spLocks noChangeShapeType="1"/>
            </p:cNvSpPr>
            <p:nvPr/>
          </p:nvSpPr>
          <p:spPr bwMode="auto">
            <a:xfrm>
              <a:off x="2786050" y="3453445"/>
              <a:ext cx="432000" cy="0"/>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89"/>
            <p:cNvSpPr txBox="1">
              <a:spLocks noChangeArrowheads="1"/>
            </p:cNvSpPr>
            <p:nvPr/>
          </p:nvSpPr>
          <p:spPr bwMode="auto">
            <a:xfrm>
              <a:off x="3299013" y="3143248"/>
              <a:ext cx="457146" cy="2758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94" name="Text Box 88"/>
            <p:cNvSpPr txBox="1">
              <a:spLocks noChangeArrowheads="1"/>
            </p:cNvSpPr>
            <p:nvPr/>
          </p:nvSpPr>
          <p:spPr bwMode="auto">
            <a:xfrm>
              <a:off x="3299013" y="3501070"/>
              <a:ext cx="1301924" cy="34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95" name="Text Box 80"/>
            <p:cNvSpPr txBox="1">
              <a:spLocks noChangeArrowheads="1"/>
            </p:cNvSpPr>
            <p:nvPr/>
          </p:nvSpPr>
          <p:spPr bwMode="auto">
            <a:xfrm>
              <a:off x="757211" y="329600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6" name="Text Box 79"/>
            <p:cNvSpPr txBox="1">
              <a:spLocks noChangeArrowheads="1"/>
            </p:cNvSpPr>
            <p:nvPr/>
          </p:nvSpPr>
          <p:spPr bwMode="auto">
            <a:xfrm>
              <a:off x="757211" y="273339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7" name="Line 94"/>
            <p:cNvSpPr>
              <a:spLocks noChangeShapeType="1"/>
            </p:cNvSpPr>
            <p:nvPr/>
          </p:nvSpPr>
          <p:spPr bwMode="auto">
            <a:xfrm>
              <a:off x="1222666"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Line 94"/>
            <p:cNvSpPr>
              <a:spLocks noChangeShapeType="1"/>
            </p:cNvSpPr>
            <p:nvPr/>
          </p:nvSpPr>
          <p:spPr bwMode="auto">
            <a:xfrm>
              <a:off x="1436985" y="2962271"/>
              <a:ext cx="1270" cy="35941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9" name="圆角矩形 98"/>
            <p:cNvSpPr/>
            <p:nvPr/>
          </p:nvSpPr>
          <p:spPr bwMode="auto">
            <a:xfrm>
              <a:off x="571472" y="2285992"/>
              <a:ext cx="4071966"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122" name="组合 121"/>
            <p:cNvGrpSpPr/>
            <p:nvPr/>
          </p:nvGrpSpPr>
          <p:grpSpPr>
            <a:xfrm>
              <a:off x="757211" y="4857760"/>
              <a:ext cx="3657626" cy="1177637"/>
              <a:chOff x="985812" y="4572008"/>
              <a:chExt cx="3657626" cy="1177637"/>
            </a:xfrm>
          </p:grpSpPr>
          <p:sp>
            <p:nvSpPr>
              <p:cNvPr id="101" name="Text Box 108"/>
              <p:cNvSpPr txBox="1">
                <a:spLocks noChangeArrowheads="1"/>
              </p:cNvSpPr>
              <p:nvPr/>
            </p:nvSpPr>
            <p:spPr bwMode="auto">
              <a:xfrm>
                <a:off x="1527421" y="4741265"/>
                <a:ext cx="2973141" cy="3022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t>
                </a:r>
                <a:r>
                  <a:rPr kumimoji="0" lang="pt-BR" altLang="zh-CN" sz="18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 c a b c a c b a b</a:t>
                </a:r>
              </a:p>
            </p:txBody>
          </p:sp>
          <p:sp>
            <p:nvSpPr>
              <p:cNvPr id="102" name="Text Box 107"/>
              <p:cNvSpPr txBox="1">
                <a:spLocks noChangeArrowheads="1"/>
              </p:cNvSpPr>
              <p:nvPr/>
            </p:nvSpPr>
            <p:spPr bwMode="auto">
              <a:xfrm>
                <a:off x="1981181" y="5330545"/>
                <a:ext cx="1288899" cy="28445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c</a:t>
                </a:r>
              </a:p>
            </p:txBody>
          </p:sp>
          <p:sp>
            <p:nvSpPr>
              <p:cNvPr id="111" name="Text Box 78"/>
              <p:cNvSpPr txBox="1">
                <a:spLocks noChangeArrowheads="1"/>
              </p:cNvSpPr>
              <p:nvPr/>
            </p:nvSpPr>
            <p:spPr bwMode="auto">
              <a:xfrm>
                <a:off x="1136307" y="536102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2" name="Text Box 77"/>
              <p:cNvSpPr txBox="1">
                <a:spLocks noChangeArrowheads="1"/>
              </p:cNvSpPr>
              <p:nvPr/>
            </p:nvSpPr>
            <p:spPr bwMode="auto">
              <a:xfrm>
                <a:off x="1136307" y="4798415"/>
                <a:ext cx="308574" cy="3886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115" name="Line 94"/>
              <p:cNvSpPr>
                <a:spLocks noChangeShapeType="1"/>
              </p:cNvSpPr>
              <p:nvPr/>
            </p:nvSpPr>
            <p:spPr bwMode="auto">
              <a:xfrm>
                <a:off x="2033570" y="4986350"/>
                <a:ext cx="1270" cy="359410"/>
              </a:xfrm>
              <a:prstGeom prst="line">
                <a:avLst/>
              </a:prstGeom>
              <a:ln w="19050">
                <a:headEnd type="arrow"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1" name="圆角矩形 120"/>
              <p:cNvSpPr/>
              <p:nvPr/>
            </p:nvSpPr>
            <p:spPr bwMode="auto">
              <a:xfrm>
                <a:off x="985812" y="4572008"/>
                <a:ext cx="3657626" cy="1143008"/>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23" name="下箭头 122"/>
            <p:cNvSpPr/>
            <p:nvPr/>
          </p:nvSpPr>
          <p:spPr bwMode="auto">
            <a:xfrm>
              <a:off x="2114533" y="4143380"/>
              <a:ext cx="180000"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4" name="TextBox 123"/>
            <p:cNvSpPr txBox="1"/>
            <p:nvPr/>
          </p:nvSpPr>
          <p:spPr>
            <a:xfrm>
              <a:off x="2390760" y="4243393"/>
              <a:ext cx="2181240"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跳过了</a:t>
              </a:r>
              <a:r>
                <a:rPr lang="en-US" altLang="zh-CN" sz="1800" i="1">
                  <a:solidFill>
                    <a:srgbClr val="0000FF"/>
                  </a:solidFill>
                  <a:latin typeface="Consolas" pitchFamily="49" charset="0"/>
                  <a:ea typeface="仿宋" pitchFamily="49" charset="-122"/>
                  <a:cs typeface="Consolas" pitchFamily="49" charset="0"/>
                </a:rPr>
                <a:t>s</a:t>
              </a:r>
              <a:r>
                <a:rPr lang="en-US" altLang="zh-CN" sz="1800" baseline="-250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的那一趟？</a:t>
              </a:r>
            </a:p>
          </p:txBody>
        </p:sp>
      </p:grpSp>
      <p:sp>
        <p:nvSpPr>
          <p:cNvPr id="125" name="TextBox 124"/>
          <p:cNvSpPr txBox="1"/>
          <p:nvPr/>
        </p:nvSpPr>
        <p:spPr>
          <a:xfrm>
            <a:off x="4786314" y="3382173"/>
            <a:ext cx="4214842" cy="2321020"/>
          </a:xfrm>
          <a:prstGeom prst="rect">
            <a:avLst/>
          </a:prstGeom>
          <a:solidFill>
            <a:schemeClr val="accent6">
              <a:lumMod val="20000"/>
              <a:lumOff val="80000"/>
            </a:schemeClr>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失配处为</a:t>
            </a:r>
            <a:r>
              <a:rPr lang="en-US" altLang="zh-CN" sz="2000" i="1">
                <a:solidFill>
                  <a:srgbClr val="0000FF"/>
                </a:solidFill>
                <a:latin typeface="Consolas" pitchFamily="49" charset="0"/>
                <a:ea typeface="仿宋" pitchFamily="49" charset="-122"/>
                <a:cs typeface="Consolas" pitchFamily="49" charset="0"/>
              </a:rPr>
              <a:t>s</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2</a:t>
            </a:r>
            <a:r>
              <a:rPr lang="zh-CN" altLang="en-US" sz="2000">
                <a:solidFill>
                  <a:srgbClr val="0000FF"/>
                </a:solidFill>
                <a:latin typeface="Consolas" pitchFamily="49" charset="0"/>
                <a:ea typeface="仿宋" pitchFamily="49" charset="-122"/>
                <a:cs typeface="Consolas" pitchFamily="49" charset="0"/>
              </a:rPr>
              <a:t>。有</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s</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BF</a:t>
            </a:r>
            <a:r>
              <a:rPr lang="zh-CN" altLang="en-US" sz="2000">
                <a:solidFill>
                  <a:srgbClr val="0000FF"/>
                </a:solidFill>
                <a:latin typeface="Consolas" pitchFamily="49" charset="0"/>
                <a:ea typeface="仿宋" pitchFamily="49" charset="-122"/>
                <a:cs typeface="Consolas" pitchFamily="49" charset="0"/>
              </a:rPr>
              <a:t>下一趟</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s</a:t>
            </a:r>
            <a:r>
              <a:rPr lang="en-US" altLang="zh-CN" sz="2000" baseline="-25000">
                <a:solidFill>
                  <a:srgbClr val="FF0000"/>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s</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i="1">
                <a:solidFill>
                  <a:srgbClr val="0000FF"/>
                </a:solidFill>
                <a:latin typeface="Consolas" pitchFamily="49" charset="0"/>
                <a:ea typeface="仿宋" pitchFamily="49" charset="-122"/>
                <a:cs typeface="Consolas" pitchFamily="49" charset="0"/>
              </a:rPr>
              <a:t>s</a:t>
            </a:r>
            <a:r>
              <a:rPr lang="en-US" altLang="zh-CN" sz="2000" baseline="-25000">
                <a:solidFill>
                  <a:srgbClr val="0000FF"/>
                </a:solidFill>
                <a:latin typeface="Consolas" pitchFamily="49" charset="0"/>
                <a:ea typeface="仿宋" pitchFamily="49" charset="-122"/>
                <a:cs typeface="Consolas" pitchFamily="49" charset="0"/>
              </a:rPr>
              <a:t>3</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en-US" altLang="zh-CN" sz="2000">
                <a:solidFill>
                  <a:srgbClr val="0000FF"/>
                </a:solidFill>
                <a:latin typeface="Consolas" pitchFamily="49" charset="0"/>
                <a:ea typeface="仿宋" pitchFamily="49" charset="-122"/>
                <a:cs typeface="Consolas" pitchFamily="49" charset="0"/>
              </a:rPr>
              <a:t>next[2]=0 </a:t>
            </a:r>
            <a:r>
              <a:rPr lang="en-US" altLang="zh-CN" sz="2000">
                <a:solidFill>
                  <a:srgbClr val="0000FF"/>
                </a:solidFill>
                <a:latin typeface="Consolas" pitchFamily="49" charset="0"/>
                <a:ea typeface="仿宋" pitchFamily="49" charset="-122"/>
                <a:cs typeface="Consolas" pitchFamily="49" charset="0"/>
                <a:sym typeface="Wingdings"/>
              </a:rPr>
              <a:t> "</a:t>
            </a:r>
            <a:r>
              <a:rPr lang="en-US" altLang="zh-CN" sz="2000" i="1">
                <a:solidFill>
                  <a:srgbClr val="0000FF"/>
                </a:solidFill>
                <a:latin typeface="Consolas" pitchFamily="49" charset="0"/>
                <a:ea typeface="仿宋" pitchFamily="49" charset="-122"/>
                <a:cs typeface="Consolas" pitchFamily="49" charset="0"/>
                <a:sym typeface="Wingdings"/>
              </a:rPr>
              <a:t>t</a:t>
            </a:r>
            <a:r>
              <a:rPr lang="en-US" altLang="zh-CN" sz="2000" baseline="-25000">
                <a:solidFill>
                  <a:srgbClr val="0000FF"/>
                </a:solidFill>
                <a:latin typeface="Consolas" pitchFamily="49" charset="0"/>
                <a:ea typeface="仿宋" pitchFamily="49" charset="-122"/>
                <a:cs typeface="Consolas" pitchFamily="49" charset="0"/>
                <a:sym typeface="Wingdings"/>
              </a:rPr>
              <a:t>1</a:t>
            </a:r>
            <a:r>
              <a:rPr lang="en-US" altLang="zh-CN" sz="2000">
                <a:solidFill>
                  <a:srgbClr val="0000FF"/>
                </a:solidFill>
                <a:latin typeface="Consolas" pitchFamily="49" charset="0"/>
                <a:ea typeface="仿宋" pitchFamily="49" charset="-122"/>
                <a:cs typeface="Consolas" pitchFamily="49" charset="0"/>
                <a:sym typeface="Wingdings"/>
              </a:rPr>
              <a:t>"≠"</a:t>
            </a:r>
            <a:r>
              <a:rPr lang="en-US" altLang="zh-CN" sz="2000" i="1">
                <a:solidFill>
                  <a:srgbClr val="0000FF"/>
                </a:solidFill>
                <a:latin typeface="Consolas" pitchFamily="49" charset="0"/>
                <a:ea typeface="仿宋" pitchFamily="49" charset="-122"/>
                <a:cs typeface="Consolas" pitchFamily="49" charset="0"/>
                <a:sym typeface="Wingdings"/>
              </a:rPr>
              <a:t>t</a:t>
            </a:r>
            <a:r>
              <a:rPr lang="en-US" altLang="zh-CN" sz="2000" baseline="-25000">
                <a:solidFill>
                  <a:srgbClr val="0000FF"/>
                </a:solidFill>
                <a:latin typeface="Consolas" pitchFamily="49" charset="0"/>
                <a:ea typeface="仿宋" pitchFamily="49" charset="-122"/>
                <a:cs typeface="Consolas" pitchFamily="49" charset="0"/>
                <a:sym typeface="Wingdings"/>
              </a:rPr>
              <a:t>0</a:t>
            </a:r>
            <a:r>
              <a:rPr lang="en-US" altLang="zh-CN" sz="2000">
                <a:solidFill>
                  <a:srgbClr val="0000FF"/>
                </a:solidFill>
                <a:latin typeface="Consolas" pitchFamily="49" charset="0"/>
                <a:ea typeface="仿宋" pitchFamily="49" charset="-122"/>
                <a:cs typeface="Consolas" pitchFamily="49" charset="0"/>
                <a:sym typeface="Wingdings"/>
              </a:rPr>
              <a:t>"</a:t>
            </a:r>
          </a:p>
          <a:p>
            <a:pPr marL="342900" indent="-342900" algn="l">
              <a:lnSpc>
                <a:spcPts val="28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sym typeface="Wingdings"/>
              </a:rPr>
              <a:t>即</a:t>
            </a:r>
            <a:r>
              <a:rPr lang="en-US" altLang="zh-CN" sz="2000">
                <a:solidFill>
                  <a:srgbClr val="0000FF"/>
                </a:solidFill>
                <a:latin typeface="Consolas" pitchFamily="49" charset="0"/>
                <a:ea typeface="仿宋" pitchFamily="49" charset="-122"/>
                <a:cs typeface="Consolas" pitchFamily="49" charset="0"/>
                <a:sym typeface="Wingdings"/>
              </a:rPr>
              <a:t>"</a:t>
            </a:r>
            <a:r>
              <a:rPr lang="en-US" altLang="zh-CN" sz="2000" i="1">
                <a:solidFill>
                  <a:srgbClr val="0000FF"/>
                </a:solidFill>
                <a:latin typeface="Consolas" pitchFamily="49" charset="0"/>
                <a:ea typeface="仿宋" pitchFamily="49" charset="-122"/>
                <a:cs typeface="Consolas" pitchFamily="49" charset="0"/>
                <a:sym typeface="Wingdings"/>
              </a:rPr>
              <a:t>s</a:t>
            </a:r>
            <a:r>
              <a:rPr lang="en-US" altLang="zh-CN" sz="2000" baseline="-25000">
                <a:solidFill>
                  <a:srgbClr val="0000FF"/>
                </a:solidFill>
                <a:latin typeface="Consolas" pitchFamily="49" charset="0"/>
                <a:ea typeface="仿宋" pitchFamily="49" charset="-122"/>
                <a:cs typeface="Consolas" pitchFamily="49" charset="0"/>
                <a:sym typeface="Wingdings"/>
              </a:rPr>
              <a:t>1</a:t>
            </a:r>
            <a:r>
              <a:rPr lang="en-US" altLang="zh-CN" sz="2000">
                <a:solidFill>
                  <a:srgbClr val="0000FF"/>
                </a:solidFill>
                <a:latin typeface="Consolas" pitchFamily="49" charset="0"/>
                <a:ea typeface="仿宋" pitchFamily="49" charset="-122"/>
                <a:cs typeface="Consolas" pitchFamily="49" charset="0"/>
                <a:sym typeface="Wingdings"/>
              </a:rPr>
              <a:t>"≠"</a:t>
            </a:r>
            <a:r>
              <a:rPr lang="en-US" altLang="zh-CN" sz="2000" i="1">
                <a:solidFill>
                  <a:srgbClr val="0000FF"/>
                </a:solidFill>
                <a:latin typeface="Consolas" pitchFamily="49" charset="0"/>
                <a:ea typeface="仿宋" pitchFamily="49" charset="-122"/>
                <a:cs typeface="Consolas" pitchFamily="49" charset="0"/>
                <a:sym typeface="Wingdings"/>
              </a:rPr>
              <a:t>t</a:t>
            </a:r>
            <a:r>
              <a:rPr lang="en-US" altLang="zh-CN" sz="2000" baseline="-25000">
                <a:solidFill>
                  <a:srgbClr val="0000FF"/>
                </a:solidFill>
                <a:latin typeface="Consolas" pitchFamily="49" charset="0"/>
                <a:ea typeface="仿宋" pitchFamily="49" charset="-122"/>
                <a:cs typeface="Consolas" pitchFamily="49" charset="0"/>
                <a:sym typeface="Wingdings"/>
              </a:rPr>
              <a:t>0</a:t>
            </a:r>
            <a:r>
              <a:rPr lang="en-US" altLang="zh-CN" sz="2000">
                <a:solidFill>
                  <a:srgbClr val="0000FF"/>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所有</a:t>
            </a:r>
            <a:r>
              <a:rPr lang="en-US" altLang="zh-CN" sz="2000" i="1">
                <a:solidFill>
                  <a:srgbClr val="0000FF"/>
                </a:solidFill>
                <a:latin typeface="Consolas" pitchFamily="49" charset="0"/>
                <a:ea typeface="仿宋" pitchFamily="49" charset="-122"/>
                <a:cs typeface="Consolas" pitchFamily="49" charset="0"/>
                <a:sym typeface="Wingdings"/>
              </a:rPr>
              <a:t>s</a:t>
            </a:r>
            <a:r>
              <a:rPr lang="en-US" altLang="zh-CN" sz="2000" baseline="-25000">
                <a:solidFill>
                  <a:srgbClr val="0000FF"/>
                </a:solidFill>
                <a:latin typeface="Consolas" pitchFamily="49" charset="0"/>
                <a:ea typeface="仿宋" pitchFamily="49" charset="-122"/>
                <a:cs typeface="Consolas" pitchFamily="49" charset="0"/>
                <a:sym typeface="Wingdings"/>
              </a:rPr>
              <a:t>1</a:t>
            </a:r>
            <a:r>
              <a:rPr lang="zh-CN" altLang="en-US" sz="2000">
                <a:solidFill>
                  <a:srgbClr val="0000FF"/>
                </a:solidFill>
                <a:latin typeface="Consolas" pitchFamily="49" charset="0"/>
                <a:ea typeface="仿宋" pitchFamily="49" charset="-122"/>
                <a:cs typeface="Consolas" pitchFamily="49" charset="0"/>
                <a:sym typeface="Wingdings"/>
              </a:rPr>
              <a:t>开始的匹配是没有必要的！</a:t>
            </a:r>
            <a:endParaRPr lang="zh-CN" altLang="en-US" sz="2000">
              <a:solidFill>
                <a:srgbClr val="0000FF"/>
              </a:solidFill>
              <a:latin typeface="Consolas" pitchFamily="49" charset="0"/>
              <a:ea typeface="仿宋" pitchFamily="49" charset="-122"/>
              <a:cs typeface="Consolas" pitchFamily="49" charset="0"/>
            </a:endParaRPr>
          </a:p>
        </p:txBody>
      </p:sp>
      <p:sp>
        <p:nvSpPr>
          <p:cNvPr id="35" name="灯片编号占位符 34"/>
          <p:cNvSpPr>
            <a:spLocks noGrp="1"/>
          </p:cNvSpPr>
          <p:nvPr>
            <p:ph type="sldNum" sz="quarter" idx="12"/>
          </p:nvPr>
        </p:nvSpPr>
        <p:spPr/>
        <p:txBody>
          <a:bodyPr/>
          <a:lstStyle/>
          <a:p>
            <a:fld id="{67864EE2-EAB3-4814-A7EB-820BD7610F1E}" type="slidenum">
              <a:rPr lang="en-US" altLang="zh-CN" smtClean="0"/>
              <a:pPr/>
              <a:t>36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gray">
          <a:xfrm>
            <a:off x="642910" y="571480"/>
            <a:ext cx="1621399" cy="419100"/>
          </a:xfrm>
          <a:prstGeom prst="rect">
            <a:avLst/>
          </a:prstGeom>
          <a:solidFill>
            <a:schemeClr val="bg2">
              <a:alpha val="50000"/>
            </a:schemeClr>
          </a:solidFill>
          <a:ln w="12700" algn="ctr">
            <a:noFill/>
            <a:miter lim="800000"/>
            <a:headEnd/>
            <a:tailEnd/>
          </a:ln>
          <a:effectLst/>
        </p:spPr>
        <p:txBody>
          <a:bodyPr wrap="none" anchor="ct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defTabSz="865188" latinLnBrk="1">
              <a:lnSpc>
                <a:spcPct val="100000"/>
              </a:lnSpc>
            </a:pP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改进</a:t>
            </a:r>
            <a:r>
              <a:rPr lang="en-US"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KMP</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算法</a:t>
            </a:r>
          </a:p>
        </p:txBody>
      </p:sp>
      <p:sp>
        <p:nvSpPr>
          <p:cNvPr id="7" name="TextBox 6"/>
          <p:cNvSpPr txBox="1"/>
          <p:nvPr/>
        </p:nvSpPr>
        <p:spPr>
          <a:xfrm>
            <a:off x="1071538" y="2143116"/>
            <a:ext cx="607223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设主串</a:t>
            </a:r>
            <a:r>
              <a:rPr lang="en-US" altLang="zh-CN" sz="2000" i="1">
                <a:solidFill>
                  <a:srgbClr val="0000FF"/>
                </a:solidFill>
                <a:latin typeface="Consolas" pitchFamily="49" charset="0"/>
                <a:ea typeface="仿宋" pitchFamily="49" charset="-122"/>
                <a:cs typeface="Consolas" pitchFamily="49" charset="0"/>
              </a:rPr>
              <a:t>s</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aaabaaaab"</a:t>
            </a: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en-US" altLang="zh-CN" sz="2000">
                <a:solidFill>
                  <a:srgbClr val="0000FF"/>
                </a:solidFill>
                <a:latin typeface="Consolas" pitchFamily="49" charset="0"/>
                <a:ea typeface="仿宋" pitchFamily="49" charset="-122"/>
                <a:cs typeface="Consolas" pitchFamily="49" charset="0"/>
              </a:rPr>
              <a:t>="aaaab"</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928662" y="1500174"/>
            <a:ext cx="3500462" cy="400110"/>
          </a:xfrm>
          <a:prstGeom prst="rect">
            <a:avLst/>
          </a:prstGeom>
          <a:noFill/>
        </p:spPr>
        <p:txBody>
          <a:bodyPr wrap="square" rtlCol="0">
            <a:spAutoFit/>
          </a:bodyPr>
          <a:lstStyle/>
          <a:p>
            <a:pPr algn="l">
              <a:lnSpc>
                <a:spcPct val="100000"/>
              </a:lnSpc>
              <a:spcBef>
                <a:spcPts val="0"/>
              </a:spcBef>
            </a:pPr>
            <a:r>
              <a:rPr lang="zh-CN" altLang="en-US" sz="2000">
                <a:solidFill>
                  <a:srgbClr val="FF0000"/>
                </a:solidFill>
                <a:latin typeface="Consolas" pitchFamily="49" charset="0"/>
                <a:ea typeface="华文中宋" pitchFamily="2" charset="-122"/>
                <a:cs typeface="Consolas" pitchFamily="49" charset="0"/>
              </a:rPr>
              <a:t>基本</a:t>
            </a:r>
            <a:r>
              <a:rPr lang="en-US" altLang="zh-CN" sz="2000">
                <a:solidFill>
                  <a:srgbClr val="FF0000"/>
                </a:solidFill>
                <a:latin typeface="Consolas" pitchFamily="49" charset="0"/>
                <a:ea typeface="华文中宋" pitchFamily="2" charset="-122"/>
                <a:cs typeface="Consolas" pitchFamily="49" charset="0"/>
              </a:rPr>
              <a:t>KMP</a:t>
            </a:r>
            <a:r>
              <a:rPr lang="zh-CN" altLang="en-US" sz="2000">
                <a:solidFill>
                  <a:srgbClr val="FF0000"/>
                </a:solidFill>
                <a:latin typeface="Consolas" pitchFamily="49" charset="0"/>
                <a:ea typeface="华文中宋" pitchFamily="2" charset="-122"/>
                <a:cs typeface="Consolas" pitchFamily="49" charset="0"/>
              </a:rPr>
              <a:t>算法存在的问题</a:t>
            </a:r>
          </a:p>
        </p:txBody>
      </p:sp>
      <p:graphicFrame>
        <p:nvGraphicFramePr>
          <p:cNvPr id="9" name="表格 8"/>
          <p:cNvGraphicFramePr>
            <a:graphicFrameLocks noGrp="1"/>
          </p:cNvGraphicFramePr>
          <p:nvPr/>
        </p:nvGraphicFramePr>
        <p:xfrm>
          <a:off x="1357290" y="3000372"/>
          <a:ext cx="4357718" cy="1440000"/>
        </p:xfrm>
        <a:graphic>
          <a:graphicData uri="http://schemas.openxmlformats.org/drawingml/2006/table">
            <a:tbl>
              <a:tblPr>
                <a:tableStyleId>{35758FB7-9AC5-4552-8A53-C91805E547FA}</a:tableStyleId>
              </a:tblPr>
              <a:tblGrid>
                <a:gridCol w="1452572">
                  <a:extLst>
                    <a:ext uri="{9D8B030D-6E8A-4147-A177-3AD203B41FA5}">
                      <a16:colId xmlns:a16="http://schemas.microsoft.com/office/drawing/2014/main" val="20000"/>
                    </a:ext>
                  </a:extLst>
                </a:gridCol>
                <a:gridCol w="660260">
                  <a:extLst>
                    <a:ext uri="{9D8B030D-6E8A-4147-A177-3AD203B41FA5}">
                      <a16:colId xmlns:a16="http://schemas.microsoft.com/office/drawing/2014/main" val="20001"/>
                    </a:ext>
                  </a:extLst>
                </a:gridCol>
                <a:gridCol w="594234">
                  <a:extLst>
                    <a:ext uri="{9D8B030D-6E8A-4147-A177-3AD203B41FA5}">
                      <a16:colId xmlns:a16="http://schemas.microsoft.com/office/drawing/2014/main" val="20002"/>
                    </a:ext>
                  </a:extLst>
                </a:gridCol>
                <a:gridCol w="528208">
                  <a:extLst>
                    <a:ext uri="{9D8B030D-6E8A-4147-A177-3AD203B41FA5}">
                      <a16:colId xmlns:a16="http://schemas.microsoft.com/office/drawing/2014/main" val="20003"/>
                    </a:ext>
                  </a:extLst>
                </a:gridCol>
                <a:gridCol w="528208">
                  <a:extLst>
                    <a:ext uri="{9D8B030D-6E8A-4147-A177-3AD203B41FA5}">
                      <a16:colId xmlns:a16="http://schemas.microsoft.com/office/drawing/2014/main" val="20004"/>
                    </a:ext>
                  </a:extLst>
                </a:gridCol>
                <a:gridCol w="594236">
                  <a:extLst>
                    <a:ext uri="{9D8B030D-6E8A-4147-A177-3AD203B41FA5}">
                      <a16:colId xmlns:a16="http://schemas.microsoft.com/office/drawing/2014/main" val="20005"/>
                    </a:ext>
                  </a:extLst>
                </a:gridCol>
              </a:tblGrid>
              <a:tr h="480000">
                <a:tc>
                  <a:txBody>
                    <a:bodyPr/>
                    <a:lstStyle/>
                    <a:p>
                      <a:pPr indent="127000" algn="ctr">
                        <a:lnSpc>
                          <a:spcPts val="3600"/>
                        </a:lnSpc>
                        <a:spcAft>
                          <a:spcPts val="0"/>
                        </a:spcAft>
                      </a:pPr>
                      <a:r>
                        <a:rPr lang="en-US" sz="1800" i="1" kern="100">
                          <a:solidFill>
                            <a:srgbClr val="0000FF"/>
                          </a:solidFill>
                          <a:latin typeface="Consolas" pitchFamily="49" charset="0"/>
                          <a:cs typeface="Consolas" pitchFamily="49" charset="0"/>
                        </a:rPr>
                        <a:t>j</a:t>
                      </a:r>
                      <a:endParaRPr lang="zh-CN" sz="18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4</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480000">
                <a:tc>
                  <a:txBody>
                    <a:bodyPr/>
                    <a:lstStyle/>
                    <a:p>
                      <a:pPr indent="127000" algn="ctr">
                        <a:lnSpc>
                          <a:spcPts val="3600"/>
                        </a:lnSpc>
                        <a:spcAft>
                          <a:spcPts val="0"/>
                        </a:spcAft>
                      </a:pPr>
                      <a:r>
                        <a:rPr lang="en-US" sz="1800" i="1" kern="100">
                          <a:solidFill>
                            <a:srgbClr val="0000FF"/>
                          </a:solidFill>
                          <a:latin typeface="Consolas" pitchFamily="49" charset="0"/>
                          <a:cs typeface="Consolas" pitchFamily="49" charset="0"/>
                        </a:rPr>
                        <a:t>t</a:t>
                      </a:r>
                      <a:r>
                        <a:rPr lang="en-US" sz="1800" kern="100">
                          <a:solidFill>
                            <a:srgbClr val="0000FF"/>
                          </a:solidFill>
                          <a:latin typeface="Consolas" pitchFamily="49" charset="0"/>
                          <a:cs typeface="Consolas" pitchFamily="49" charset="0"/>
                        </a:rPr>
                        <a:t>[</a:t>
                      </a:r>
                      <a:r>
                        <a:rPr lang="en-US" sz="1800" i="1" kern="100">
                          <a:solidFill>
                            <a:srgbClr val="0000FF"/>
                          </a:solidFill>
                          <a:latin typeface="Consolas" pitchFamily="49" charset="0"/>
                          <a:cs typeface="Consolas" pitchFamily="49" charset="0"/>
                        </a:rPr>
                        <a:t>j</a:t>
                      </a:r>
                      <a:r>
                        <a:rPr lang="en-US" sz="1800" kern="100">
                          <a:solidFill>
                            <a:srgbClr val="0000FF"/>
                          </a:solidFill>
                          <a:latin typeface="Consolas" pitchFamily="49" charset="0"/>
                          <a:cs typeface="Consolas" pitchFamily="49" charset="0"/>
                        </a:rPr>
                        <a:t>]</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a</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b</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480000">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next[</a:t>
                      </a:r>
                      <a:r>
                        <a:rPr lang="en-US" sz="1800" i="1" kern="100">
                          <a:solidFill>
                            <a:srgbClr val="0000FF"/>
                          </a:solidFill>
                          <a:latin typeface="Consolas" pitchFamily="49" charset="0"/>
                          <a:cs typeface="Consolas" pitchFamily="49" charset="0"/>
                        </a:rPr>
                        <a:t>j</a:t>
                      </a:r>
                      <a:r>
                        <a:rPr lang="en-US" sz="1800" kern="100">
                          <a:solidFill>
                            <a:srgbClr val="0000FF"/>
                          </a:solidFill>
                          <a:latin typeface="Consolas" pitchFamily="49" charset="0"/>
                          <a:cs typeface="Consolas" pitchFamily="49" charset="0"/>
                        </a:rPr>
                        <a:t>]</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0</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1</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2</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3600"/>
                        </a:lnSpc>
                        <a:spcAft>
                          <a:spcPts val="0"/>
                        </a:spcAft>
                      </a:pPr>
                      <a:r>
                        <a:rPr lang="en-US" sz="1800" kern="100">
                          <a:solidFill>
                            <a:srgbClr val="0000FF"/>
                          </a:solidFill>
                          <a:latin typeface="Consolas" pitchFamily="49" charset="0"/>
                          <a:cs typeface="Consolas" pitchFamily="49" charset="0"/>
                        </a:rPr>
                        <a:t>3</a:t>
                      </a:r>
                      <a:endParaRPr lang="zh-CN" sz="18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12" name="灯片编号占位符 11"/>
          <p:cNvSpPr>
            <a:spLocks noGrp="1"/>
          </p:cNvSpPr>
          <p:nvPr>
            <p:ph type="sldNum" sz="quarter" idx="12"/>
          </p:nvPr>
        </p:nvSpPr>
        <p:spPr/>
        <p:txBody>
          <a:bodyPr/>
          <a:lstStyle/>
          <a:p>
            <a:fld id="{67864EE2-EAB3-4814-A7EB-820BD7610F1E}" type="slidenum">
              <a:rPr lang="en-US" altLang="zh-CN" smtClean="0"/>
              <a:pPr/>
              <a:t>37</a:t>
            </a:fld>
            <a:r>
              <a:rPr lang="en-US" altLang="zh-CN"/>
              <a:t>/76</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2357422" y="214290"/>
          <a:ext cx="4357718" cy="1080000"/>
        </p:xfrm>
        <a:graphic>
          <a:graphicData uri="http://schemas.openxmlformats.org/drawingml/2006/table">
            <a:tbl>
              <a:tblPr>
                <a:tableStyleId>{35758FB7-9AC5-4552-8A53-C91805E547FA}</a:tableStyleId>
              </a:tblPr>
              <a:tblGrid>
                <a:gridCol w="1452572">
                  <a:extLst>
                    <a:ext uri="{9D8B030D-6E8A-4147-A177-3AD203B41FA5}">
                      <a16:colId xmlns:a16="http://schemas.microsoft.com/office/drawing/2014/main" val="20000"/>
                    </a:ext>
                  </a:extLst>
                </a:gridCol>
                <a:gridCol w="660260">
                  <a:extLst>
                    <a:ext uri="{9D8B030D-6E8A-4147-A177-3AD203B41FA5}">
                      <a16:colId xmlns:a16="http://schemas.microsoft.com/office/drawing/2014/main" val="20001"/>
                    </a:ext>
                  </a:extLst>
                </a:gridCol>
                <a:gridCol w="594234">
                  <a:extLst>
                    <a:ext uri="{9D8B030D-6E8A-4147-A177-3AD203B41FA5}">
                      <a16:colId xmlns:a16="http://schemas.microsoft.com/office/drawing/2014/main" val="20002"/>
                    </a:ext>
                  </a:extLst>
                </a:gridCol>
                <a:gridCol w="528208">
                  <a:extLst>
                    <a:ext uri="{9D8B030D-6E8A-4147-A177-3AD203B41FA5}">
                      <a16:colId xmlns:a16="http://schemas.microsoft.com/office/drawing/2014/main" val="20003"/>
                    </a:ext>
                  </a:extLst>
                </a:gridCol>
                <a:gridCol w="528208">
                  <a:extLst>
                    <a:ext uri="{9D8B030D-6E8A-4147-A177-3AD203B41FA5}">
                      <a16:colId xmlns:a16="http://schemas.microsoft.com/office/drawing/2014/main" val="20004"/>
                    </a:ext>
                  </a:extLst>
                </a:gridCol>
                <a:gridCol w="594236">
                  <a:extLst>
                    <a:ext uri="{9D8B030D-6E8A-4147-A177-3AD203B41FA5}">
                      <a16:colId xmlns:a16="http://schemas.microsoft.com/office/drawing/2014/main" val="20005"/>
                    </a:ext>
                  </a:extLst>
                </a:gridCol>
              </a:tblGrid>
              <a:tr h="360000">
                <a:tc>
                  <a:txBody>
                    <a:bodyPr/>
                    <a:lstStyle/>
                    <a:p>
                      <a:pPr indent="127000" algn="ctr">
                        <a:lnSpc>
                          <a:spcPts val="24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360000">
                <a:tc>
                  <a:txBody>
                    <a:bodyPr/>
                    <a:lstStyle/>
                    <a:p>
                      <a:pPr indent="127000" algn="ctr">
                        <a:lnSpc>
                          <a:spcPts val="24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360000">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4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趟匹配，返回</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-t.length=4</a:t>
            </a:r>
          </a:p>
        </p:txBody>
      </p:sp>
      <p:grpSp>
        <p:nvGrpSpPr>
          <p:cNvPr id="94" name="组合 93"/>
          <p:cNvGrpSpPr/>
          <p:nvPr/>
        </p:nvGrpSpPr>
        <p:grpSpPr>
          <a:xfrm>
            <a:off x="714348" y="1571612"/>
            <a:ext cx="6715172" cy="2000264"/>
            <a:chOff x="214282" y="1571612"/>
            <a:chExt cx="6715172"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a b</a:t>
              </a: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a:t>
              </a: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6" name="Line 71"/>
            <p:cNvSpPr>
              <a:spLocks noChangeShapeType="1"/>
            </p:cNvSpPr>
            <p:nvPr/>
          </p:nvSpPr>
          <p:spPr bwMode="auto">
            <a:xfrm>
              <a:off x="2871460"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7" name="Freeform 70"/>
            <p:cNvSpPr>
              <a:spLocks/>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8" name="Line 69"/>
            <p:cNvSpPr>
              <a:spLocks noChangeShapeType="1"/>
            </p:cNvSpPr>
            <p:nvPr/>
          </p:nvSpPr>
          <p:spPr bwMode="auto">
            <a:xfrm>
              <a:off x="4384290"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68"/>
            <p:cNvSpPr txBox="1">
              <a:spLocks noChangeArrowheads="1"/>
            </p:cNvSpPr>
            <p:nvPr/>
          </p:nvSpPr>
          <p:spPr bwMode="auto">
            <a:xfrm>
              <a:off x="4454153" y="2195416"/>
              <a:ext cx="475038" cy="3048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20" name="Text Box 67"/>
            <p:cNvSpPr txBox="1">
              <a:spLocks noChangeArrowheads="1"/>
            </p:cNvSpPr>
            <p:nvPr/>
          </p:nvSpPr>
          <p:spPr bwMode="auto">
            <a:xfrm>
              <a:off x="4441450" y="2639020"/>
              <a:ext cx="630616" cy="3184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21" name="Text Box 66"/>
            <p:cNvSpPr txBox="1">
              <a:spLocks noChangeArrowheads="1"/>
            </p:cNvSpPr>
            <p:nvPr/>
          </p:nvSpPr>
          <p:spPr bwMode="auto">
            <a:xfrm>
              <a:off x="5505893" y="2222091"/>
              <a:ext cx="423429" cy="2782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2" name="Text Box 65"/>
            <p:cNvSpPr txBox="1">
              <a:spLocks noChangeArrowheads="1"/>
            </p:cNvSpPr>
            <p:nvPr/>
          </p:nvSpPr>
          <p:spPr bwMode="auto">
            <a:xfrm>
              <a:off x="5505893" y="2571073"/>
              <a:ext cx="1352123" cy="2864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6" name="Line 71"/>
            <p:cNvSpPr>
              <a:spLocks noChangeShapeType="1"/>
            </p:cNvSpPr>
            <p:nvPr/>
          </p:nvSpPr>
          <p:spPr bwMode="auto">
            <a:xfrm>
              <a:off x="2189461"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7" name="Line 71"/>
            <p:cNvSpPr>
              <a:spLocks noChangeShapeType="1"/>
            </p:cNvSpPr>
            <p:nvPr/>
          </p:nvSpPr>
          <p:spPr bwMode="auto">
            <a:xfrm>
              <a:off x="242282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Line 71"/>
            <p:cNvSpPr>
              <a:spLocks noChangeShapeType="1"/>
            </p:cNvSpPr>
            <p:nvPr/>
          </p:nvSpPr>
          <p:spPr bwMode="auto">
            <a:xfrm>
              <a:off x="264793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圆角矩形 91"/>
            <p:cNvSpPr/>
            <p:nvPr/>
          </p:nvSpPr>
          <p:spPr bwMode="auto">
            <a:xfrm>
              <a:off x="1428728" y="1571612"/>
              <a:ext cx="5500726"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95" name="组合 94"/>
          <p:cNvGrpSpPr/>
          <p:nvPr/>
        </p:nvGrpSpPr>
        <p:grpSpPr>
          <a:xfrm>
            <a:off x="642910" y="3786190"/>
            <a:ext cx="6858048" cy="2000264"/>
            <a:chOff x="142844" y="3786190"/>
            <a:chExt cx="6858048" cy="2000264"/>
          </a:xfrm>
        </p:grpSpPr>
        <p:sp>
          <p:nvSpPr>
            <p:cNvPr id="23" name="Text Box 64"/>
            <p:cNvSpPr txBox="1">
              <a:spLocks noChangeArrowheads="1"/>
            </p:cNvSpPr>
            <p:nvPr/>
          </p:nvSpPr>
          <p:spPr bwMode="auto">
            <a:xfrm>
              <a:off x="2199514" y="4240985"/>
              <a:ext cx="2086734" cy="25958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a b</a:t>
              </a:r>
            </a:p>
          </p:txBody>
        </p:sp>
        <p:sp>
          <p:nvSpPr>
            <p:cNvPr id="24" name="Text Box 63"/>
            <p:cNvSpPr txBox="1">
              <a:spLocks noChangeArrowheads="1"/>
            </p:cNvSpPr>
            <p:nvPr/>
          </p:nvSpPr>
          <p:spPr bwMode="auto">
            <a:xfrm>
              <a:off x="2409609" y="4796043"/>
              <a:ext cx="1200356" cy="27603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26" name="Text Box 61"/>
            <p:cNvSpPr txBox="1">
              <a:spLocks noChangeArrowheads="1"/>
            </p:cNvSpPr>
            <p:nvPr/>
          </p:nvSpPr>
          <p:spPr bwMode="auto">
            <a:xfrm>
              <a:off x="2973077" y="3929066"/>
              <a:ext cx="384477" cy="2145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7" name="Text Box 60"/>
            <p:cNvSpPr txBox="1">
              <a:spLocks noChangeArrowheads="1"/>
            </p:cNvSpPr>
            <p:nvPr/>
          </p:nvSpPr>
          <p:spPr bwMode="auto">
            <a:xfrm>
              <a:off x="2995941" y="5155497"/>
              <a:ext cx="433051" cy="2737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29" name="Text Box 58"/>
            <p:cNvSpPr txBox="1">
              <a:spLocks noChangeArrowheads="1"/>
            </p:cNvSpPr>
            <p:nvPr/>
          </p:nvSpPr>
          <p:spPr bwMode="auto">
            <a:xfrm>
              <a:off x="142844" y="4714884"/>
              <a:ext cx="1071570"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b="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30" name="Line 57"/>
            <p:cNvSpPr>
              <a:spLocks noChangeShapeType="1"/>
            </p:cNvSpPr>
            <p:nvPr/>
          </p:nvSpPr>
          <p:spPr bwMode="auto">
            <a:xfrm>
              <a:off x="2909545" y="4482119"/>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1" name="Freeform 56"/>
            <p:cNvSpPr>
              <a:spLocks/>
            </p:cNvSpPr>
            <p:nvPr/>
          </p:nvSpPr>
          <p:spPr bwMode="auto">
            <a:xfrm>
              <a:off x="2849845" y="4611675"/>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2" name="Line 55"/>
            <p:cNvSpPr>
              <a:spLocks noChangeShapeType="1"/>
            </p:cNvSpPr>
            <p:nvPr/>
          </p:nvSpPr>
          <p:spPr bwMode="auto">
            <a:xfrm>
              <a:off x="4389371" y="466249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33" name="Text Box 54"/>
            <p:cNvSpPr txBox="1">
              <a:spLocks noChangeArrowheads="1"/>
            </p:cNvSpPr>
            <p:nvPr/>
          </p:nvSpPr>
          <p:spPr bwMode="auto">
            <a:xfrm>
              <a:off x="4459233" y="4356569"/>
              <a:ext cx="469957" cy="2868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34" name="Text Box 53"/>
            <p:cNvSpPr txBox="1">
              <a:spLocks noChangeArrowheads="1"/>
            </p:cNvSpPr>
            <p:nvPr/>
          </p:nvSpPr>
          <p:spPr bwMode="auto">
            <a:xfrm>
              <a:off x="4445260" y="4738699"/>
              <a:ext cx="698244" cy="29920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35" name="Text Box 52"/>
            <p:cNvSpPr txBox="1">
              <a:spLocks noChangeArrowheads="1"/>
            </p:cNvSpPr>
            <p:nvPr/>
          </p:nvSpPr>
          <p:spPr bwMode="auto">
            <a:xfrm>
              <a:off x="5509703" y="4384513"/>
              <a:ext cx="447117" cy="25893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36" name="Text Box 51"/>
            <p:cNvSpPr txBox="1">
              <a:spLocks noChangeArrowheads="1"/>
            </p:cNvSpPr>
            <p:nvPr/>
          </p:nvSpPr>
          <p:spPr bwMode="auto">
            <a:xfrm>
              <a:off x="5509703" y="4733495"/>
              <a:ext cx="1491189" cy="26714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8" name="Text Box 9"/>
            <p:cNvSpPr txBox="1">
              <a:spLocks noChangeArrowheads="1"/>
            </p:cNvSpPr>
            <p:nvPr/>
          </p:nvSpPr>
          <p:spPr bwMode="auto">
            <a:xfrm>
              <a:off x="1593620" y="480747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79" name="Text Box 8"/>
            <p:cNvSpPr txBox="1">
              <a:spLocks noChangeArrowheads="1"/>
            </p:cNvSpPr>
            <p:nvPr/>
          </p:nvSpPr>
          <p:spPr bwMode="auto">
            <a:xfrm>
              <a:off x="1593620" y="431592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0" name="Line 76"/>
            <p:cNvSpPr>
              <a:spLocks noChangeShapeType="1"/>
            </p:cNvSpPr>
            <p:nvPr/>
          </p:nvSpPr>
          <p:spPr bwMode="auto">
            <a:xfrm>
              <a:off x="2905111" y="3909520"/>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1" name="Line 73"/>
            <p:cNvSpPr>
              <a:spLocks noChangeShapeType="1"/>
            </p:cNvSpPr>
            <p:nvPr/>
          </p:nvSpPr>
          <p:spPr bwMode="auto">
            <a:xfrm flipV="1">
              <a:off x="2913049" y="5022822"/>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3" name="圆角矩形 92"/>
            <p:cNvSpPr/>
            <p:nvPr/>
          </p:nvSpPr>
          <p:spPr bwMode="auto">
            <a:xfrm>
              <a:off x="1428728" y="3786190"/>
              <a:ext cx="5500726"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46" name="灯片编号占位符 45"/>
          <p:cNvSpPr>
            <a:spLocks noGrp="1"/>
          </p:cNvSpPr>
          <p:nvPr>
            <p:ph type="sldNum" sz="quarter" idx="12"/>
          </p:nvPr>
        </p:nvSpPr>
        <p:spPr/>
        <p:txBody>
          <a:bodyPr/>
          <a:lstStyle/>
          <a:p>
            <a:fld id="{67864EE2-EAB3-4814-A7EB-820BD7610F1E}" type="slidenum">
              <a:rPr lang="en-US" altLang="zh-CN" smtClean="0"/>
              <a:pPr/>
              <a:t>38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组合 101"/>
          <p:cNvGrpSpPr/>
          <p:nvPr/>
        </p:nvGrpSpPr>
        <p:grpSpPr>
          <a:xfrm>
            <a:off x="1142976" y="1142984"/>
            <a:ext cx="6429420" cy="1643074"/>
            <a:chOff x="109507" y="238103"/>
            <a:chExt cx="6429420" cy="1643074"/>
          </a:xfrm>
        </p:grpSpPr>
        <p:sp>
          <p:nvSpPr>
            <p:cNvPr id="37" name="Text Box 50"/>
            <p:cNvSpPr txBox="1">
              <a:spLocks noChangeArrowheads="1"/>
            </p:cNvSpPr>
            <p:nvPr/>
          </p:nvSpPr>
          <p:spPr bwMode="auto">
            <a:xfrm>
              <a:off x="1857356" y="638156"/>
              <a:ext cx="2014259" cy="2991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a b</a:t>
              </a:r>
            </a:p>
          </p:txBody>
        </p:sp>
        <p:sp>
          <p:nvSpPr>
            <p:cNvPr id="38" name="Text Box 49"/>
            <p:cNvSpPr txBox="1">
              <a:spLocks noChangeArrowheads="1"/>
            </p:cNvSpPr>
            <p:nvPr/>
          </p:nvSpPr>
          <p:spPr bwMode="auto">
            <a:xfrm>
              <a:off x="2084725" y="1181100"/>
              <a:ext cx="1143948" cy="30954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a:t>
              </a:r>
            </a:p>
          </p:txBody>
        </p:sp>
        <p:sp>
          <p:nvSpPr>
            <p:cNvPr id="40" name="Text Box 47"/>
            <p:cNvSpPr txBox="1">
              <a:spLocks noChangeArrowheads="1"/>
            </p:cNvSpPr>
            <p:nvPr/>
          </p:nvSpPr>
          <p:spPr bwMode="auto">
            <a:xfrm>
              <a:off x="2653637" y="329444"/>
              <a:ext cx="427898" cy="23251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41" name="Text Box 46"/>
            <p:cNvSpPr txBox="1">
              <a:spLocks noChangeArrowheads="1"/>
            </p:cNvSpPr>
            <p:nvPr/>
          </p:nvSpPr>
          <p:spPr bwMode="auto">
            <a:xfrm>
              <a:off x="2656947" y="1541824"/>
              <a:ext cx="424087" cy="23457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43" name="Text Box 44"/>
            <p:cNvSpPr txBox="1">
              <a:spLocks noChangeArrowheads="1"/>
            </p:cNvSpPr>
            <p:nvPr/>
          </p:nvSpPr>
          <p:spPr bwMode="auto">
            <a:xfrm>
              <a:off x="214282" y="1000108"/>
              <a:ext cx="1116825" cy="29166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46" name="Line 41"/>
            <p:cNvSpPr>
              <a:spLocks noChangeShapeType="1"/>
            </p:cNvSpPr>
            <p:nvPr/>
          </p:nvSpPr>
          <p:spPr bwMode="auto">
            <a:xfrm>
              <a:off x="4025619" y="1085522"/>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47" name="Text Box 40"/>
            <p:cNvSpPr txBox="1">
              <a:spLocks noChangeArrowheads="1"/>
            </p:cNvSpPr>
            <p:nvPr/>
          </p:nvSpPr>
          <p:spPr bwMode="auto">
            <a:xfrm>
              <a:off x="4095482" y="708602"/>
              <a:ext cx="490513" cy="28198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48" name="Text Box 39"/>
            <p:cNvSpPr txBox="1">
              <a:spLocks noChangeArrowheads="1"/>
            </p:cNvSpPr>
            <p:nvPr/>
          </p:nvSpPr>
          <p:spPr bwMode="auto">
            <a:xfrm>
              <a:off x="4081508" y="1196342"/>
              <a:ext cx="718801" cy="29430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49" name="Text Box 38"/>
            <p:cNvSpPr txBox="1">
              <a:spLocks noChangeArrowheads="1"/>
            </p:cNvSpPr>
            <p:nvPr/>
          </p:nvSpPr>
          <p:spPr bwMode="auto">
            <a:xfrm>
              <a:off x="5145952" y="736546"/>
              <a:ext cx="440176" cy="25403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0" name="Text Box 37"/>
            <p:cNvSpPr txBox="1">
              <a:spLocks noChangeArrowheads="1"/>
            </p:cNvSpPr>
            <p:nvPr/>
          </p:nvSpPr>
          <p:spPr bwMode="auto">
            <a:xfrm>
              <a:off x="5145951" y="1156968"/>
              <a:ext cx="1368870" cy="26224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80" name="Text Box 7"/>
            <p:cNvSpPr txBox="1">
              <a:spLocks noChangeArrowheads="1"/>
            </p:cNvSpPr>
            <p:nvPr/>
          </p:nvSpPr>
          <p:spPr bwMode="auto">
            <a:xfrm>
              <a:off x="1500166" y="1205857"/>
              <a:ext cx="247151" cy="29907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1" name="Text Box 6"/>
            <p:cNvSpPr txBox="1">
              <a:spLocks noChangeArrowheads="1"/>
            </p:cNvSpPr>
            <p:nvPr/>
          </p:nvSpPr>
          <p:spPr bwMode="auto">
            <a:xfrm>
              <a:off x="1500166" y="638107"/>
              <a:ext cx="175713" cy="29056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7" name="Line 57"/>
            <p:cNvSpPr>
              <a:spLocks noChangeShapeType="1"/>
            </p:cNvSpPr>
            <p:nvPr/>
          </p:nvSpPr>
          <p:spPr bwMode="auto">
            <a:xfrm>
              <a:off x="2579253" y="89116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Freeform 56"/>
            <p:cNvSpPr>
              <a:spLocks/>
            </p:cNvSpPr>
            <p:nvPr/>
          </p:nvSpPr>
          <p:spPr bwMode="auto">
            <a:xfrm>
              <a:off x="2519553" y="1020717"/>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9" name="Line 76"/>
            <p:cNvSpPr>
              <a:spLocks noChangeShapeType="1"/>
            </p:cNvSpPr>
            <p:nvPr/>
          </p:nvSpPr>
          <p:spPr bwMode="auto">
            <a:xfrm>
              <a:off x="2574819" y="318562"/>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0" name="Line 73"/>
            <p:cNvSpPr>
              <a:spLocks noChangeShapeType="1"/>
            </p:cNvSpPr>
            <p:nvPr/>
          </p:nvSpPr>
          <p:spPr bwMode="auto">
            <a:xfrm flipV="1">
              <a:off x="2582757" y="1431864"/>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9" name="圆角矩形 98"/>
            <p:cNvSpPr/>
            <p:nvPr/>
          </p:nvSpPr>
          <p:spPr bwMode="auto">
            <a:xfrm>
              <a:off x="109507" y="238103"/>
              <a:ext cx="642942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ln>
                  <a:solidFill>
                    <a:schemeClr val="accent6">
                      <a:lumMod val="20000"/>
                      <a:lumOff val="80000"/>
                    </a:schemeClr>
                  </a:solidFill>
                </a:ln>
                <a:solidFill>
                  <a:srgbClr val="0000FF"/>
                </a:solidFill>
                <a:latin typeface="Consolas" pitchFamily="49" charset="0"/>
                <a:cs typeface="Consolas" pitchFamily="49" charset="0"/>
              </a:endParaRPr>
            </a:p>
          </p:txBody>
        </p:sp>
      </p:grpSp>
      <p:grpSp>
        <p:nvGrpSpPr>
          <p:cNvPr id="103" name="组合 102"/>
          <p:cNvGrpSpPr/>
          <p:nvPr/>
        </p:nvGrpSpPr>
        <p:grpSpPr>
          <a:xfrm>
            <a:off x="214282" y="3000372"/>
            <a:ext cx="7858180" cy="1643074"/>
            <a:chOff x="142844" y="2381242"/>
            <a:chExt cx="7858180" cy="1643074"/>
          </a:xfrm>
        </p:grpSpPr>
        <p:sp>
          <p:nvSpPr>
            <p:cNvPr id="51" name="Text Box 36"/>
            <p:cNvSpPr txBox="1">
              <a:spLocks noChangeArrowheads="1"/>
            </p:cNvSpPr>
            <p:nvPr/>
          </p:nvSpPr>
          <p:spPr bwMode="auto">
            <a:xfrm>
              <a:off x="1783213" y="2747961"/>
              <a:ext cx="2145845" cy="23952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a b</a:t>
              </a:r>
            </a:p>
          </p:txBody>
        </p:sp>
        <p:sp>
          <p:nvSpPr>
            <p:cNvPr id="52" name="Text Box 35"/>
            <p:cNvSpPr txBox="1">
              <a:spLocks noChangeArrowheads="1"/>
            </p:cNvSpPr>
            <p:nvPr/>
          </p:nvSpPr>
          <p:spPr bwMode="auto">
            <a:xfrm>
              <a:off x="2432270" y="3269236"/>
              <a:ext cx="1006247" cy="2931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 a b</a:t>
              </a:r>
            </a:p>
          </p:txBody>
        </p:sp>
        <p:sp>
          <p:nvSpPr>
            <p:cNvPr id="54" name="Text Box 33"/>
            <p:cNvSpPr txBox="1">
              <a:spLocks noChangeArrowheads="1"/>
            </p:cNvSpPr>
            <p:nvPr/>
          </p:nvSpPr>
          <p:spPr bwMode="auto">
            <a:xfrm>
              <a:off x="2615219" y="2458858"/>
              <a:ext cx="451821" cy="2557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55" name="Text Box 32"/>
            <p:cNvSpPr txBox="1">
              <a:spLocks noChangeArrowheads="1"/>
            </p:cNvSpPr>
            <p:nvPr/>
          </p:nvSpPr>
          <p:spPr bwMode="auto">
            <a:xfrm>
              <a:off x="2603771" y="3610275"/>
              <a:ext cx="415643" cy="28069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7" name="Text Box 30"/>
            <p:cNvSpPr txBox="1">
              <a:spLocks noChangeArrowheads="1"/>
            </p:cNvSpPr>
            <p:nvPr/>
          </p:nvSpPr>
          <p:spPr bwMode="auto">
            <a:xfrm>
              <a:off x="214282" y="3000372"/>
              <a:ext cx="1065406" cy="28985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61" name="Text Box 26"/>
            <p:cNvSpPr txBox="1">
              <a:spLocks noChangeArrowheads="1"/>
            </p:cNvSpPr>
            <p:nvPr/>
          </p:nvSpPr>
          <p:spPr bwMode="auto">
            <a:xfrm>
              <a:off x="3754379" y="2838017"/>
              <a:ext cx="460432" cy="2337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62" name="Text Box 25"/>
            <p:cNvSpPr txBox="1">
              <a:spLocks noChangeArrowheads="1"/>
            </p:cNvSpPr>
            <p:nvPr/>
          </p:nvSpPr>
          <p:spPr bwMode="auto">
            <a:xfrm>
              <a:off x="3740406" y="3325757"/>
              <a:ext cx="617280" cy="24612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63" name="Text Box 24"/>
            <p:cNvSpPr txBox="1">
              <a:spLocks noChangeArrowheads="1"/>
            </p:cNvSpPr>
            <p:nvPr/>
          </p:nvSpPr>
          <p:spPr bwMode="auto">
            <a:xfrm>
              <a:off x="4572000" y="2865959"/>
              <a:ext cx="448387" cy="33405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64" name="Text Box 23"/>
            <p:cNvSpPr txBox="1">
              <a:spLocks noChangeArrowheads="1"/>
            </p:cNvSpPr>
            <p:nvPr/>
          </p:nvSpPr>
          <p:spPr bwMode="auto">
            <a:xfrm>
              <a:off x="4572000" y="3286381"/>
              <a:ext cx="1340058" cy="285495"/>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3" name="Text Box 14"/>
            <p:cNvSpPr txBox="1">
              <a:spLocks noChangeArrowheads="1"/>
            </p:cNvSpPr>
            <p:nvPr/>
          </p:nvSpPr>
          <p:spPr bwMode="auto">
            <a:xfrm>
              <a:off x="5929322" y="2771770"/>
              <a:ext cx="674063" cy="2677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74" name="Text Box 13"/>
            <p:cNvSpPr txBox="1">
              <a:spLocks noChangeArrowheads="1"/>
            </p:cNvSpPr>
            <p:nvPr/>
          </p:nvSpPr>
          <p:spPr bwMode="auto">
            <a:xfrm>
              <a:off x="6858016" y="2844367"/>
              <a:ext cx="895504" cy="3353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+1=4</a:t>
              </a:r>
            </a:p>
          </p:txBody>
        </p:sp>
        <p:sp>
          <p:nvSpPr>
            <p:cNvPr id="75" name="Text Box 12"/>
            <p:cNvSpPr txBox="1">
              <a:spLocks noChangeArrowheads="1"/>
            </p:cNvSpPr>
            <p:nvPr/>
          </p:nvSpPr>
          <p:spPr bwMode="auto">
            <a:xfrm>
              <a:off x="6858016" y="3264789"/>
              <a:ext cx="895504" cy="3070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82" name="Text Box 5"/>
            <p:cNvSpPr txBox="1">
              <a:spLocks noChangeArrowheads="1"/>
            </p:cNvSpPr>
            <p:nvPr/>
          </p:nvSpPr>
          <p:spPr bwMode="auto">
            <a:xfrm>
              <a:off x="1506307" y="3229225"/>
              <a:ext cx="208174" cy="27121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3" name="Text Box 4"/>
            <p:cNvSpPr txBox="1">
              <a:spLocks noChangeArrowheads="1"/>
            </p:cNvSpPr>
            <p:nvPr/>
          </p:nvSpPr>
          <p:spPr bwMode="auto">
            <a:xfrm>
              <a:off x="1506307" y="2737675"/>
              <a:ext cx="208174" cy="26269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91" name="Line 57"/>
            <p:cNvSpPr>
              <a:spLocks noChangeShapeType="1"/>
            </p:cNvSpPr>
            <p:nvPr/>
          </p:nvSpPr>
          <p:spPr bwMode="auto">
            <a:xfrm>
              <a:off x="2502848" y="3005727"/>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Freeform 56"/>
            <p:cNvSpPr>
              <a:spLocks/>
            </p:cNvSpPr>
            <p:nvPr/>
          </p:nvSpPr>
          <p:spPr bwMode="auto">
            <a:xfrm>
              <a:off x="2443148" y="3135283"/>
              <a:ext cx="12194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3" name="Line 76"/>
            <p:cNvSpPr>
              <a:spLocks noChangeShapeType="1"/>
            </p:cNvSpPr>
            <p:nvPr/>
          </p:nvSpPr>
          <p:spPr bwMode="auto">
            <a:xfrm>
              <a:off x="2498414" y="2433128"/>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4" name="Line 73"/>
            <p:cNvSpPr>
              <a:spLocks noChangeShapeType="1"/>
            </p:cNvSpPr>
            <p:nvPr/>
          </p:nvSpPr>
          <p:spPr bwMode="auto">
            <a:xfrm flipV="1">
              <a:off x="2506352" y="3546430"/>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5" name="Line 41"/>
            <p:cNvSpPr>
              <a:spLocks noChangeShapeType="1"/>
            </p:cNvSpPr>
            <p:nvPr/>
          </p:nvSpPr>
          <p:spPr bwMode="auto">
            <a:xfrm>
              <a:off x="3571868" y="3176586"/>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6" name="Line 41"/>
            <p:cNvSpPr>
              <a:spLocks noChangeShapeType="1"/>
            </p:cNvSpPr>
            <p:nvPr/>
          </p:nvSpPr>
          <p:spPr bwMode="auto">
            <a:xfrm>
              <a:off x="5857884" y="3143248"/>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00" name="圆角矩形 99"/>
            <p:cNvSpPr/>
            <p:nvPr/>
          </p:nvSpPr>
          <p:spPr bwMode="auto">
            <a:xfrm>
              <a:off x="142844" y="2381242"/>
              <a:ext cx="7858180"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104" name="组合 103"/>
          <p:cNvGrpSpPr/>
          <p:nvPr/>
        </p:nvGrpSpPr>
        <p:grpSpPr>
          <a:xfrm>
            <a:off x="1214414" y="4786322"/>
            <a:ext cx="6286544" cy="1785950"/>
            <a:chOff x="142844" y="4357694"/>
            <a:chExt cx="6286544" cy="1785950"/>
          </a:xfrm>
        </p:grpSpPr>
        <p:sp>
          <p:nvSpPr>
            <p:cNvPr id="65" name="Text Box 22"/>
            <p:cNvSpPr txBox="1">
              <a:spLocks noChangeArrowheads="1"/>
            </p:cNvSpPr>
            <p:nvPr/>
          </p:nvSpPr>
          <p:spPr bwMode="auto">
            <a:xfrm>
              <a:off x="1822802" y="4880425"/>
              <a:ext cx="2029360" cy="2630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 a a a a b</a:t>
              </a:r>
            </a:p>
          </p:txBody>
        </p:sp>
        <p:sp>
          <p:nvSpPr>
            <p:cNvPr id="66" name="Text Box 21"/>
            <p:cNvSpPr txBox="1">
              <a:spLocks noChangeArrowheads="1"/>
            </p:cNvSpPr>
            <p:nvPr/>
          </p:nvSpPr>
          <p:spPr bwMode="auto">
            <a:xfrm>
              <a:off x="2714612" y="5353854"/>
              <a:ext cx="1185630" cy="2484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b</a:t>
              </a:r>
            </a:p>
          </p:txBody>
        </p:sp>
        <p:sp>
          <p:nvSpPr>
            <p:cNvPr id="68" name="Text Box 19"/>
            <p:cNvSpPr txBox="1">
              <a:spLocks noChangeArrowheads="1"/>
            </p:cNvSpPr>
            <p:nvPr/>
          </p:nvSpPr>
          <p:spPr bwMode="auto">
            <a:xfrm>
              <a:off x="3908201" y="4439683"/>
              <a:ext cx="473296" cy="2752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69" name="Text Box 18"/>
            <p:cNvSpPr txBox="1">
              <a:spLocks noChangeArrowheads="1"/>
            </p:cNvSpPr>
            <p:nvPr/>
          </p:nvSpPr>
          <p:spPr bwMode="auto">
            <a:xfrm>
              <a:off x="3955826" y="5603145"/>
              <a:ext cx="394542" cy="2547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71" name="Text Box 16"/>
            <p:cNvSpPr txBox="1">
              <a:spLocks noChangeArrowheads="1"/>
            </p:cNvSpPr>
            <p:nvPr/>
          </p:nvSpPr>
          <p:spPr bwMode="auto">
            <a:xfrm>
              <a:off x="214282" y="4929198"/>
              <a:ext cx="1214446"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5</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4" name="Text Box 3"/>
            <p:cNvSpPr txBox="1">
              <a:spLocks noChangeArrowheads="1"/>
            </p:cNvSpPr>
            <p:nvPr/>
          </p:nvSpPr>
          <p:spPr bwMode="auto">
            <a:xfrm>
              <a:off x="1500166" y="536275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5" name="Text Box 2"/>
            <p:cNvSpPr txBox="1">
              <a:spLocks noChangeArrowheads="1"/>
            </p:cNvSpPr>
            <p:nvPr/>
          </p:nvSpPr>
          <p:spPr bwMode="auto">
            <a:xfrm>
              <a:off x="1500166" y="4917260"/>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6" name="TextBox 85"/>
            <p:cNvSpPr txBox="1"/>
            <p:nvPr/>
          </p:nvSpPr>
          <p:spPr>
            <a:xfrm>
              <a:off x="3857620" y="4947834"/>
              <a:ext cx="2571768" cy="369332"/>
            </a:xfrm>
            <a:prstGeom prst="rect">
              <a:avLst/>
            </a:prstGeom>
            <a:noFill/>
          </p:spPr>
          <p:txBody>
            <a:bodyPr wrap="square" rtlCol="0">
              <a:spAutoFit/>
            </a:bodyPr>
            <a:lstStyle/>
            <a:p>
              <a:pPr algn="l">
                <a:lnSpc>
                  <a:spcPct val="100000"/>
                </a:lnSpc>
                <a:spcBef>
                  <a:spcPts val="0"/>
                </a:spcBef>
              </a:pPr>
              <a:r>
                <a:rPr lang="zh-CN" altLang="zh-CN" sz="1800">
                  <a:solidFill>
                    <a:srgbClr val="0000FF"/>
                  </a:solidFill>
                  <a:latin typeface="Consolas" pitchFamily="49" charset="0"/>
                  <a:ea typeface="仿宋" pitchFamily="49" charset="-122"/>
                  <a:cs typeface="Consolas" pitchFamily="49" charset="0"/>
                </a:rPr>
                <a:t>返回</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-t.getsize()=4</a:t>
              </a:r>
              <a:endParaRPr lang="zh-CN" altLang="en-US" sz="1800">
                <a:solidFill>
                  <a:srgbClr val="0000FF"/>
                </a:solidFill>
                <a:latin typeface="Consolas" pitchFamily="49" charset="0"/>
                <a:ea typeface="仿宋" pitchFamily="49" charset="-122"/>
                <a:cs typeface="Consolas" pitchFamily="49" charset="0"/>
              </a:endParaRPr>
            </a:p>
          </p:txBody>
        </p:sp>
        <p:sp>
          <p:nvSpPr>
            <p:cNvPr id="97" name="Line 76"/>
            <p:cNvSpPr>
              <a:spLocks noChangeShapeType="1"/>
            </p:cNvSpPr>
            <p:nvPr/>
          </p:nvSpPr>
          <p:spPr bwMode="auto">
            <a:xfrm>
              <a:off x="3805549" y="449054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8" name="Line 73"/>
            <p:cNvSpPr>
              <a:spLocks noChangeShapeType="1"/>
            </p:cNvSpPr>
            <p:nvPr/>
          </p:nvSpPr>
          <p:spPr bwMode="auto">
            <a:xfrm flipV="1">
              <a:off x="3813487" y="560384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01" name="圆角矩形 100"/>
            <p:cNvSpPr/>
            <p:nvPr/>
          </p:nvSpPr>
          <p:spPr bwMode="auto">
            <a:xfrm>
              <a:off x="142844" y="4357694"/>
              <a:ext cx="6286544" cy="178595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105" name="表格 104"/>
          <p:cNvGraphicFramePr>
            <a:graphicFrameLocks noGrp="1"/>
          </p:cNvGraphicFramePr>
          <p:nvPr/>
        </p:nvGraphicFramePr>
        <p:xfrm>
          <a:off x="1785918" y="123805"/>
          <a:ext cx="4357718" cy="876303"/>
        </p:xfrm>
        <a:graphic>
          <a:graphicData uri="http://schemas.openxmlformats.org/drawingml/2006/table">
            <a:tbl>
              <a:tblPr>
                <a:tableStyleId>{35758FB7-9AC5-4552-8A53-C91805E547FA}</a:tableStyleId>
              </a:tblPr>
              <a:tblGrid>
                <a:gridCol w="1452572">
                  <a:extLst>
                    <a:ext uri="{9D8B030D-6E8A-4147-A177-3AD203B41FA5}">
                      <a16:colId xmlns:a16="http://schemas.microsoft.com/office/drawing/2014/main" val="20000"/>
                    </a:ext>
                  </a:extLst>
                </a:gridCol>
                <a:gridCol w="660260">
                  <a:extLst>
                    <a:ext uri="{9D8B030D-6E8A-4147-A177-3AD203B41FA5}">
                      <a16:colId xmlns:a16="http://schemas.microsoft.com/office/drawing/2014/main" val="20001"/>
                    </a:ext>
                  </a:extLst>
                </a:gridCol>
                <a:gridCol w="594234">
                  <a:extLst>
                    <a:ext uri="{9D8B030D-6E8A-4147-A177-3AD203B41FA5}">
                      <a16:colId xmlns:a16="http://schemas.microsoft.com/office/drawing/2014/main" val="20002"/>
                    </a:ext>
                  </a:extLst>
                </a:gridCol>
                <a:gridCol w="528208">
                  <a:extLst>
                    <a:ext uri="{9D8B030D-6E8A-4147-A177-3AD203B41FA5}">
                      <a16:colId xmlns:a16="http://schemas.microsoft.com/office/drawing/2014/main" val="20003"/>
                    </a:ext>
                  </a:extLst>
                </a:gridCol>
                <a:gridCol w="528208">
                  <a:extLst>
                    <a:ext uri="{9D8B030D-6E8A-4147-A177-3AD203B41FA5}">
                      <a16:colId xmlns:a16="http://schemas.microsoft.com/office/drawing/2014/main" val="20004"/>
                    </a:ext>
                  </a:extLst>
                </a:gridCol>
                <a:gridCol w="594236">
                  <a:extLst>
                    <a:ext uri="{9D8B030D-6E8A-4147-A177-3AD203B41FA5}">
                      <a16:colId xmlns:a16="http://schemas.microsoft.com/office/drawing/2014/main" val="20005"/>
                    </a:ext>
                  </a:extLst>
                </a:gridCol>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56" name="Line 57"/>
          <p:cNvSpPr>
            <a:spLocks noChangeShapeType="1"/>
          </p:cNvSpPr>
          <p:nvPr/>
        </p:nvSpPr>
        <p:spPr bwMode="auto">
          <a:xfrm>
            <a:off x="3846825"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59" name="Line 57"/>
          <p:cNvSpPr>
            <a:spLocks noChangeShapeType="1"/>
          </p:cNvSpPr>
          <p:nvPr/>
        </p:nvSpPr>
        <p:spPr bwMode="auto">
          <a:xfrm>
            <a:off x="4071934"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0" name="Line 57"/>
          <p:cNvSpPr>
            <a:spLocks noChangeShapeType="1"/>
          </p:cNvSpPr>
          <p:nvPr/>
        </p:nvSpPr>
        <p:spPr bwMode="auto">
          <a:xfrm>
            <a:off x="4305298"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7" name="Line 57"/>
          <p:cNvSpPr>
            <a:spLocks noChangeShapeType="1"/>
          </p:cNvSpPr>
          <p:nvPr/>
        </p:nvSpPr>
        <p:spPr bwMode="auto">
          <a:xfrm>
            <a:off x="4523105"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70" name="Line 57"/>
          <p:cNvSpPr>
            <a:spLocks noChangeShapeType="1"/>
          </p:cNvSpPr>
          <p:nvPr/>
        </p:nvSpPr>
        <p:spPr bwMode="auto">
          <a:xfrm>
            <a:off x="4713606" y="5534040"/>
            <a:ext cx="127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77" name="灯片编号占位符 76"/>
          <p:cNvSpPr>
            <a:spLocks noGrp="1"/>
          </p:cNvSpPr>
          <p:nvPr>
            <p:ph type="sldNum" sz="quarter" idx="12"/>
          </p:nvPr>
        </p:nvSpPr>
        <p:spPr/>
        <p:txBody>
          <a:bodyPr/>
          <a:lstStyle/>
          <a:p>
            <a:fld id="{67864EE2-EAB3-4814-A7EB-820BD7610F1E}" type="slidenum">
              <a:rPr lang="en-US" altLang="zh-CN" smtClean="0"/>
              <a:pPr/>
              <a:t>39</a:t>
            </a:fld>
            <a:r>
              <a:rPr lang="en-US" altLang="zh-CN"/>
              <a:t>/76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90488" y="785794"/>
            <a:ext cx="9001156" cy="5604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ADT String</a:t>
            </a:r>
            <a:endParaRPr lang="zh-CN" altLang="zh-CN" sz="18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dirty="0">
                <a:solidFill>
                  <a:srgbClr val="FF0000"/>
                </a:solidFill>
                <a:latin typeface="Consolas" pitchFamily="49" charset="0"/>
                <a:ea typeface="仿宋" pitchFamily="49" charset="-122"/>
                <a:cs typeface="Consolas" pitchFamily="49" charset="0"/>
              </a:rPr>
              <a:t>数据对象：</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D={</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 0</a:t>
            </a:r>
            <a:r>
              <a:rPr lang="zh-CN" altLang="zh-CN" sz="1800" dirty="0">
                <a:solidFill>
                  <a:srgbClr val="0000FF"/>
                </a:solidFill>
                <a:latin typeface="+mj-ea"/>
                <a:ea typeface="+mj-ea"/>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mj-ea"/>
                <a:ea typeface="+mj-ea"/>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zh-CN" altLang="zh-CN" sz="1800" dirty="0">
                <a:solidFill>
                  <a:srgbClr val="0000FF"/>
                </a:solidFill>
                <a:latin typeface="+mj-ea"/>
                <a:ea typeface="+mj-ea"/>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为字符类型</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dirty="0">
                <a:solidFill>
                  <a:srgbClr val="FF0000"/>
                </a:solidFill>
                <a:latin typeface="Consolas" pitchFamily="49" charset="0"/>
                <a:ea typeface="仿宋" pitchFamily="49" charset="-122"/>
                <a:cs typeface="Consolas" pitchFamily="49" charset="0"/>
              </a:rPr>
              <a:t>数据关系：</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R={</a:t>
            </a:r>
            <a:r>
              <a:rPr lang="en-US" altLang="zh-CN" sz="1800" i="1" dirty="0">
                <a:solidFill>
                  <a:srgbClr val="0000FF"/>
                </a:solidFill>
                <a:latin typeface="Consolas" pitchFamily="49" charset="0"/>
                <a:ea typeface="仿宋" pitchFamily="49" charset="-122"/>
                <a:cs typeface="Consolas" pitchFamily="49" charset="0"/>
              </a:rPr>
              <a:t>r</a:t>
            </a: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i="1" dirty="0">
                <a:solidFill>
                  <a:srgbClr val="0000FF"/>
                </a:solidFill>
                <a:latin typeface="Consolas" pitchFamily="49" charset="0"/>
                <a:ea typeface="仿宋" pitchFamily="49" charset="-122"/>
                <a:cs typeface="Consolas" pitchFamily="49" charset="0"/>
              </a:rPr>
              <a:t>   r</a:t>
            </a:r>
            <a:r>
              <a:rPr lang="en-US" altLang="zh-CN" sz="1800" dirty="0">
                <a:solidFill>
                  <a:srgbClr val="0000FF"/>
                </a:solidFill>
                <a:latin typeface="Consolas" pitchFamily="49" charset="0"/>
                <a:ea typeface="仿宋" pitchFamily="49" charset="-122"/>
                <a:cs typeface="Consolas" pitchFamily="49" charset="0"/>
              </a:rPr>
              <a:t>={&lt;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baseline="-25000" dirty="0">
                <a:solidFill>
                  <a:srgbClr val="0000FF"/>
                </a:solidFill>
                <a:latin typeface="Consolas" pitchFamily="49" charset="0"/>
                <a:ea typeface="仿宋" pitchFamily="49" charset="-122"/>
                <a:cs typeface="Consolas" pitchFamily="49" charset="0"/>
              </a:rPr>
              <a:t>+1</a:t>
            </a:r>
            <a:r>
              <a:rPr lang="en-US" altLang="zh-CN" sz="1800" dirty="0">
                <a:solidFill>
                  <a:srgbClr val="0000FF"/>
                </a:solidFill>
                <a:latin typeface="Consolas" pitchFamily="49" charset="0"/>
                <a:ea typeface="仿宋" pitchFamily="49" charset="-122"/>
                <a:cs typeface="Consolas" pitchFamily="49" charset="0"/>
              </a:rPr>
              <a:t>&gt; | </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a</a:t>
            </a:r>
            <a:r>
              <a:rPr lang="en-US" altLang="zh-CN" sz="1800" i="1" baseline="-25000" dirty="0">
                <a:solidFill>
                  <a:srgbClr val="0000FF"/>
                </a:solidFill>
                <a:latin typeface="Consolas" pitchFamily="49" charset="0"/>
                <a:ea typeface="仿宋" pitchFamily="49" charset="-122"/>
                <a:cs typeface="Consolas" pitchFamily="49" charset="0"/>
              </a:rPr>
              <a:t>i</a:t>
            </a:r>
            <a:r>
              <a:rPr lang="en-US" altLang="zh-CN" sz="1800" baseline="-25000" dirty="0">
                <a:solidFill>
                  <a:srgbClr val="0000FF"/>
                </a:solidFill>
                <a:latin typeface="Consolas" pitchFamily="49" charset="0"/>
                <a:ea typeface="仿宋" pitchFamily="49" charset="-122"/>
                <a:cs typeface="Consolas" pitchFamily="49" charset="0"/>
              </a:rPr>
              <a:t>+1</a:t>
            </a:r>
            <a:r>
              <a:rPr lang="zh-CN" altLang="zh-CN" sz="1800" dirty="0">
                <a:solidFill>
                  <a:srgbClr val="0000FF"/>
                </a:solidFill>
                <a:latin typeface="Consolas" pitchFamily="49" charset="0"/>
                <a:ea typeface="仿宋" pitchFamily="49" charset="-122"/>
                <a:cs typeface="Consolas" pitchFamily="49" charset="0"/>
              </a:rPr>
              <a:t>∈</a:t>
            </a:r>
            <a:r>
              <a:rPr lang="en-US" altLang="zh-CN" sz="1800" dirty="0">
                <a:solidFill>
                  <a:srgbClr val="0000FF"/>
                </a:solidFill>
                <a:latin typeface="Consolas" pitchFamily="49" charset="0"/>
                <a:ea typeface="仿宋" pitchFamily="49" charset="-122"/>
                <a:cs typeface="Consolas" pitchFamily="49" charset="0"/>
              </a:rPr>
              <a:t>D</a:t>
            </a:r>
            <a:r>
              <a:rPr lang="zh-CN" altLang="zh-CN" sz="1800" dirty="0">
                <a:solidFill>
                  <a:srgbClr val="0000FF"/>
                </a:solidFill>
                <a:latin typeface="Consolas" pitchFamily="49" charset="0"/>
                <a:ea typeface="仿宋" pitchFamily="49" charset="-122"/>
                <a:cs typeface="Consolas" pitchFamily="49" charset="0"/>
              </a:rPr>
              <a:t>， </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=0</a:t>
            </a:r>
            <a:r>
              <a:rPr lang="zh-CN"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mj-ea"/>
                <a:ea typeface="+mj-ea"/>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n</a:t>
            </a:r>
            <a:r>
              <a:rPr lang="en-US" altLang="zh-CN" sz="1800" dirty="0">
                <a:solidFill>
                  <a:srgbClr val="0000FF"/>
                </a:solidFill>
                <a:latin typeface="Consolas" pitchFamily="49" charset="0"/>
                <a:ea typeface="仿宋" pitchFamily="49" charset="-122"/>
                <a:cs typeface="Consolas" pitchFamily="49" charset="0"/>
              </a:rPr>
              <a:t>-2}</a:t>
            </a:r>
            <a:endParaRPr lang="zh-CN" altLang="zh-CN" sz="1800" dirty="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zh-CN" altLang="zh-CN" sz="1800" dirty="0">
                <a:solidFill>
                  <a:srgbClr val="FF0000"/>
                </a:solidFill>
                <a:latin typeface="Consolas" pitchFamily="49" charset="0"/>
                <a:ea typeface="仿宋" pitchFamily="49" charset="-122"/>
                <a:cs typeface="Consolas" pitchFamily="49" charset="0"/>
              </a:rPr>
              <a:t>基本运算：</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StrAssign</a:t>
            </a:r>
            <a:r>
              <a:rPr lang="en-US" altLang="zh-CN" sz="1800" dirty="0">
                <a:solidFill>
                  <a:srgbClr val="0000FF"/>
                </a:solidFill>
                <a:latin typeface="Consolas" pitchFamily="49" charset="0"/>
                <a:ea typeface="仿宋" pitchFamily="49" charset="-122"/>
                <a:cs typeface="Consolas" pitchFamily="49" charset="0"/>
              </a:rPr>
              <a:t>(</a:t>
            </a:r>
            <a:r>
              <a:rPr lang="en-US" altLang="zh-CN" sz="1800" dirty="0" err="1">
                <a:solidFill>
                  <a:srgbClr val="0000FF"/>
                </a:solidFill>
                <a:latin typeface="Consolas" pitchFamily="49" charset="0"/>
                <a:ea typeface="仿宋" pitchFamily="49" charset="-122"/>
                <a:cs typeface="Consolas" pitchFamily="49" charset="0"/>
              </a:rPr>
              <a:t>cstr</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：由字符串常量</a:t>
            </a:r>
            <a:r>
              <a:rPr lang="en-US" altLang="zh-CN" sz="1800" dirty="0" err="1">
                <a:solidFill>
                  <a:srgbClr val="0000FF"/>
                </a:solidFill>
                <a:latin typeface="Consolas" pitchFamily="49" charset="0"/>
                <a:ea typeface="仿宋" pitchFamily="49" charset="-122"/>
                <a:cs typeface="Consolas" pitchFamily="49" charset="0"/>
              </a:rPr>
              <a:t>cstr</a:t>
            </a:r>
            <a:r>
              <a:rPr lang="zh-CN" altLang="zh-CN" sz="1800" dirty="0">
                <a:solidFill>
                  <a:srgbClr val="0000FF"/>
                </a:solidFill>
                <a:latin typeface="Consolas" pitchFamily="49" charset="0"/>
                <a:ea typeface="仿宋" pitchFamily="49" charset="-122"/>
                <a:cs typeface="Consolas" pitchFamily="49" charset="0"/>
              </a:rPr>
              <a:t>创建一个串，即生成其值等于</a:t>
            </a:r>
            <a:r>
              <a:rPr lang="en-US" altLang="zh-CN" sz="1800" dirty="0" err="1">
                <a:solidFill>
                  <a:srgbClr val="0000FF"/>
                </a:solidFill>
                <a:latin typeface="Consolas" pitchFamily="49" charset="0"/>
                <a:ea typeface="仿宋" pitchFamily="49" charset="-122"/>
                <a:cs typeface="Consolas" pitchFamily="49" charset="0"/>
              </a:rPr>
              <a:t>cstr</a:t>
            </a:r>
            <a:r>
              <a:rPr lang="zh-CN" altLang="zh-CN" sz="1800" dirty="0">
                <a:solidFill>
                  <a:srgbClr val="0000FF"/>
                </a:solidFill>
                <a:latin typeface="Consolas" pitchFamily="49" charset="0"/>
                <a:ea typeface="仿宋" pitchFamily="49" charset="-122"/>
                <a:cs typeface="Consolas" pitchFamily="49" charset="0"/>
              </a:rPr>
              <a:t>的串。</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StrCopy</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：串复制，返回由当前串复制产生一个串。</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getlength</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：求串长，返回当前串中字符个数。</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geti</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：返回序号</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的字符。</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seti</a:t>
            </a:r>
            <a:r>
              <a:rPr lang="en-US" altLang="zh-CN" sz="1800" dirty="0">
                <a:solidFill>
                  <a:srgbClr val="0000FF"/>
                </a:solidFill>
                <a:latin typeface="Consolas" pitchFamily="49" charset="0"/>
                <a:ea typeface="仿宋" pitchFamily="49" charset="-122"/>
                <a:cs typeface="Consolas" pitchFamily="49" charset="0"/>
              </a:rPr>
              <a:t>( </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x</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：设置序号</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的字符为</a:t>
            </a:r>
            <a:r>
              <a:rPr lang="en-US" altLang="zh-CN" sz="1800" i="1" dirty="0">
                <a:solidFill>
                  <a:srgbClr val="0000FF"/>
                </a:solidFill>
                <a:latin typeface="Consolas" pitchFamily="49" charset="0"/>
                <a:ea typeface="仿宋" pitchFamily="49" charset="-122"/>
                <a:cs typeface="Consolas" pitchFamily="49" charset="0"/>
              </a:rPr>
              <a:t>x</a:t>
            </a:r>
            <a:r>
              <a:rPr lang="zh-CN" altLang="zh-CN" sz="1800" dirty="0">
                <a:solidFill>
                  <a:srgbClr val="0000FF"/>
                </a:solidFill>
                <a:latin typeface="Consolas" pitchFamily="49" charset="0"/>
                <a:ea typeface="仿宋" pitchFamily="49" charset="-122"/>
                <a:cs typeface="Consolas" pitchFamily="49" charset="0"/>
              </a:rPr>
              <a:t>。</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Concat</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：串连接，返回一个当前串和串</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连接后的结果。</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SubStr</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：求子串，返回串中从第</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个字符开始的</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个连续字符组成的子串。</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InsStr</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：串插入，返回串</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插入到当前串的第</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个位置后的子串。</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DelStr</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：串删除，返回当前串中删去从第</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个字符开始的</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个字符后的结果。</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RepStr</a:t>
            </a:r>
            <a:r>
              <a:rPr lang="en-US" altLang="zh-CN" sz="1800" dirty="0">
                <a:solidFill>
                  <a:srgbClr val="0000FF"/>
                </a:solidFill>
                <a:latin typeface="Consolas" pitchFamily="49" charset="0"/>
                <a:ea typeface="仿宋" pitchFamily="49" charset="-122"/>
                <a:cs typeface="Consolas" pitchFamily="49" charset="0"/>
              </a:rPr>
              <a:t>(</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a:t>
            </a:r>
            <a:r>
              <a:rPr lang="en-US" altLang="zh-CN" sz="1800" i="1" dirty="0">
                <a:solidFill>
                  <a:srgbClr val="0000FF"/>
                </a:solidFill>
                <a:latin typeface="Consolas" pitchFamily="49" charset="0"/>
                <a:ea typeface="仿宋" pitchFamily="49" charset="-122"/>
                <a:cs typeface="Consolas" pitchFamily="49" charset="0"/>
              </a:rPr>
              <a:t>t</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：串替换，返回用串</a:t>
            </a:r>
            <a:r>
              <a:rPr lang="en-US" altLang="zh-CN" sz="1800" i="1" dirty="0">
                <a:solidFill>
                  <a:srgbClr val="0000FF"/>
                </a:solidFill>
                <a:latin typeface="Consolas" pitchFamily="49" charset="0"/>
                <a:ea typeface="仿宋" pitchFamily="49" charset="-122"/>
                <a:cs typeface="Consolas" pitchFamily="49" charset="0"/>
              </a:rPr>
              <a:t>t</a:t>
            </a:r>
            <a:r>
              <a:rPr lang="zh-CN" altLang="zh-CN" sz="1800" dirty="0">
                <a:solidFill>
                  <a:srgbClr val="0000FF"/>
                </a:solidFill>
                <a:latin typeface="Consolas" pitchFamily="49" charset="0"/>
                <a:ea typeface="仿宋" pitchFamily="49" charset="-122"/>
                <a:cs typeface="Consolas" pitchFamily="49" charset="0"/>
              </a:rPr>
              <a:t>替换当前串中第</a:t>
            </a:r>
            <a:r>
              <a:rPr lang="en-US" altLang="zh-CN" sz="1800" i="1" dirty="0" err="1">
                <a:solidFill>
                  <a:srgbClr val="0000FF"/>
                </a:solidFill>
                <a:latin typeface="Consolas" pitchFamily="49" charset="0"/>
                <a:ea typeface="仿宋" pitchFamily="49" charset="-122"/>
                <a:cs typeface="Consolas" pitchFamily="49" charset="0"/>
              </a:rPr>
              <a:t>i</a:t>
            </a:r>
            <a:r>
              <a:rPr lang="zh-CN" altLang="zh-CN" sz="1800" dirty="0">
                <a:solidFill>
                  <a:srgbClr val="0000FF"/>
                </a:solidFill>
                <a:latin typeface="Consolas" pitchFamily="49" charset="0"/>
                <a:ea typeface="仿宋" pitchFamily="49" charset="-122"/>
                <a:cs typeface="Consolas" pitchFamily="49" charset="0"/>
              </a:rPr>
              <a:t>个字符开始的</a:t>
            </a:r>
            <a:r>
              <a:rPr lang="en-US" altLang="zh-CN" sz="1800" i="1" dirty="0">
                <a:solidFill>
                  <a:srgbClr val="0000FF"/>
                </a:solidFill>
                <a:latin typeface="Consolas" pitchFamily="49" charset="0"/>
                <a:ea typeface="仿宋" pitchFamily="49" charset="-122"/>
                <a:cs typeface="Consolas" pitchFamily="49" charset="0"/>
              </a:rPr>
              <a:t>j</a:t>
            </a:r>
            <a:r>
              <a:rPr lang="zh-CN" altLang="zh-CN" sz="1800" dirty="0">
                <a:solidFill>
                  <a:srgbClr val="0000FF"/>
                </a:solidFill>
                <a:latin typeface="Consolas" pitchFamily="49" charset="0"/>
                <a:ea typeface="仿宋" pitchFamily="49" charset="-122"/>
                <a:cs typeface="Consolas" pitchFamily="49" charset="0"/>
              </a:rPr>
              <a:t>个字符后的结果。</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DispStr</a:t>
            </a:r>
            <a:r>
              <a:rPr lang="en-US" altLang="zh-CN" sz="1800" dirty="0">
                <a:solidFill>
                  <a:srgbClr val="0000FF"/>
                </a:solidFill>
                <a:latin typeface="Consolas" pitchFamily="49" charset="0"/>
                <a:ea typeface="仿宋" pitchFamily="49" charset="-122"/>
                <a:cs typeface="Consolas" pitchFamily="49" charset="0"/>
              </a:rPr>
              <a:t>()</a:t>
            </a:r>
            <a:r>
              <a:rPr lang="zh-CN" altLang="zh-CN" sz="1800" dirty="0">
                <a:solidFill>
                  <a:srgbClr val="0000FF"/>
                </a:solidFill>
                <a:latin typeface="Consolas" pitchFamily="49" charset="0"/>
                <a:ea typeface="仿宋" pitchFamily="49" charset="-122"/>
                <a:cs typeface="Consolas" pitchFamily="49" charset="0"/>
              </a:rPr>
              <a:t>：输出字符串。</a:t>
            </a:r>
          </a:p>
          <a:p>
            <a:pPr algn="l">
              <a:lnSpc>
                <a:spcPts val="20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85720" y="214290"/>
            <a:ext cx="392909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solidFill>
                  <a:schemeClr val="bg1"/>
                </a:solidFill>
                <a:latin typeface="Consolas" pitchFamily="49" charset="0"/>
                <a:ea typeface="微软雅黑" pitchFamily="34" charset="-122"/>
                <a:cs typeface="Consolas" pitchFamily="49" charset="0"/>
              </a:rPr>
              <a:t>4.1.2 </a:t>
            </a:r>
            <a:r>
              <a:rPr lang="zh-CN" altLang="zh-CN">
                <a:solidFill>
                  <a:schemeClr val="bg1"/>
                </a:solidFill>
                <a:latin typeface="Consolas" pitchFamily="49" charset="0"/>
                <a:ea typeface="微软雅黑" pitchFamily="34" charset="-122"/>
                <a:cs typeface="Consolas" pitchFamily="49" charset="0"/>
              </a:rPr>
              <a:t>串的抽象数据类型</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a:t>
            </a:fld>
            <a:r>
              <a:rPr lang="en-US" altLang="zh-CN"/>
              <a:t>/76</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4414" y="500042"/>
            <a:ext cx="578647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设主串</a:t>
            </a:r>
            <a:r>
              <a:rPr lang="en-US" altLang="zh-CN" sz="2000" i="1">
                <a:solidFill>
                  <a:srgbClr val="0000FF"/>
                </a:solidFill>
                <a:latin typeface="Consolas" pitchFamily="49" charset="0"/>
                <a:ea typeface="仿宋" pitchFamily="49" charset="-122"/>
                <a:cs typeface="Consolas" pitchFamily="49" charset="0"/>
              </a:rPr>
              <a:t>s</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aaabaaaab"</a:t>
            </a: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en-US" altLang="zh-CN" sz="2000">
                <a:solidFill>
                  <a:srgbClr val="0000FF"/>
                </a:solidFill>
                <a:latin typeface="Consolas" pitchFamily="49" charset="0"/>
                <a:ea typeface="仿宋" pitchFamily="49" charset="-122"/>
                <a:cs typeface="Consolas" pitchFamily="49" charset="0"/>
              </a:rPr>
              <a:t>="aaaab"</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aphicFrame>
        <p:nvGraphicFramePr>
          <p:cNvPr id="7" name="表格 6"/>
          <p:cNvGraphicFramePr>
            <a:graphicFrameLocks noGrp="1"/>
          </p:cNvGraphicFramePr>
          <p:nvPr/>
        </p:nvGraphicFramePr>
        <p:xfrm>
          <a:off x="1571604" y="1357298"/>
          <a:ext cx="4357718" cy="876303"/>
        </p:xfrm>
        <a:graphic>
          <a:graphicData uri="http://schemas.openxmlformats.org/drawingml/2006/table">
            <a:tbl>
              <a:tblPr>
                <a:tableStyleId>{35758FB7-9AC5-4552-8A53-C91805E547FA}</a:tableStyleId>
              </a:tblPr>
              <a:tblGrid>
                <a:gridCol w="1452572">
                  <a:extLst>
                    <a:ext uri="{9D8B030D-6E8A-4147-A177-3AD203B41FA5}">
                      <a16:colId xmlns:a16="http://schemas.microsoft.com/office/drawing/2014/main" val="20000"/>
                    </a:ext>
                  </a:extLst>
                </a:gridCol>
                <a:gridCol w="660260">
                  <a:extLst>
                    <a:ext uri="{9D8B030D-6E8A-4147-A177-3AD203B41FA5}">
                      <a16:colId xmlns:a16="http://schemas.microsoft.com/office/drawing/2014/main" val="20001"/>
                    </a:ext>
                  </a:extLst>
                </a:gridCol>
                <a:gridCol w="594234">
                  <a:extLst>
                    <a:ext uri="{9D8B030D-6E8A-4147-A177-3AD203B41FA5}">
                      <a16:colId xmlns:a16="http://schemas.microsoft.com/office/drawing/2014/main" val="20002"/>
                    </a:ext>
                  </a:extLst>
                </a:gridCol>
                <a:gridCol w="528208">
                  <a:extLst>
                    <a:ext uri="{9D8B030D-6E8A-4147-A177-3AD203B41FA5}">
                      <a16:colId xmlns:a16="http://schemas.microsoft.com/office/drawing/2014/main" val="20003"/>
                    </a:ext>
                  </a:extLst>
                </a:gridCol>
                <a:gridCol w="528208">
                  <a:extLst>
                    <a:ext uri="{9D8B030D-6E8A-4147-A177-3AD203B41FA5}">
                      <a16:colId xmlns:a16="http://schemas.microsoft.com/office/drawing/2014/main" val="20004"/>
                    </a:ext>
                  </a:extLst>
                </a:gridCol>
                <a:gridCol w="594236">
                  <a:extLst>
                    <a:ext uri="{9D8B030D-6E8A-4147-A177-3AD203B41FA5}">
                      <a16:colId xmlns:a16="http://schemas.microsoft.com/office/drawing/2014/main" val="20005"/>
                    </a:ext>
                  </a:extLst>
                </a:gridCol>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grpSp>
        <p:nvGrpSpPr>
          <p:cNvPr id="15" name="组合 14"/>
          <p:cNvGrpSpPr/>
          <p:nvPr/>
        </p:nvGrpSpPr>
        <p:grpSpPr>
          <a:xfrm>
            <a:off x="142844" y="3071810"/>
            <a:ext cx="8501122" cy="1684289"/>
            <a:chOff x="142844" y="3071810"/>
            <a:chExt cx="8501122" cy="1684289"/>
          </a:xfrm>
        </p:grpSpPr>
        <p:sp>
          <p:nvSpPr>
            <p:cNvPr id="6" name="TextBox 5"/>
            <p:cNvSpPr txBox="1"/>
            <p:nvPr/>
          </p:nvSpPr>
          <p:spPr>
            <a:xfrm>
              <a:off x="142844" y="3071810"/>
              <a:ext cx="1428760"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a:solidFill>
                    <a:srgbClr val="FF0000"/>
                  </a:solidFill>
                  <a:latin typeface="Consolas" pitchFamily="49" charset="0"/>
                  <a:ea typeface="仿宋" pitchFamily="49" charset="-122"/>
                  <a:cs typeface="Consolas" pitchFamily="49" charset="0"/>
                </a:rPr>
                <a:t>i</a:t>
              </a:r>
              <a:r>
                <a:rPr lang="en-US" altLang="zh-CN" sz="1600">
                  <a:solidFill>
                    <a:srgbClr val="FF0000"/>
                  </a:solidFill>
                  <a:latin typeface="Consolas" pitchFamily="49" charset="0"/>
                  <a:ea typeface="仿宋" pitchFamily="49" charset="-122"/>
                  <a:cs typeface="Consolas" pitchFamily="49" charset="0"/>
                </a:rPr>
                <a:t>=3/</a:t>
              </a:r>
              <a:r>
                <a:rPr lang="en-US" altLang="zh-CN" sz="1600" i="1">
                  <a:solidFill>
                    <a:srgbClr val="FF0000"/>
                  </a:solidFill>
                  <a:latin typeface="Consolas" pitchFamily="49" charset="0"/>
                  <a:ea typeface="仿宋" pitchFamily="49" charset="-122"/>
                  <a:cs typeface="Consolas" pitchFamily="49" charset="0"/>
                </a:rPr>
                <a:t>j</a:t>
              </a:r>
              <a:r>
                <a:rPr lang="en-US" altLang="zh-CN" sz="1600">
                  <a:solidFill>
                    <a:srgbClr val="FF0000"/>
                  </a:solidFill>
                  <a:latin typeface="Consolas" pitchFamily="49" charset="0"/>
                  <a:ea typeface="仿宋" pitchFamily="49" charset="-122"/>
                  <a:cs typeface="Consolas" pitchFamily="49" charset="0"/>
                </a:rPr>
                <a:t>=3</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s</a:t>
              </a:r>
              <a:r>
                <a:rPr lang="en-US" altLang="zh-CN" sz="1600" i="1" baseline="-25000">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rPr>
                <a:t>next[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]=2</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sym typeface="Wingdings"/>
                </a:rPr>
                <a:t> </a:t>
              </a:r>
              <a:r>
                <a:rPr lang="en-US" altLang="zh-CN" sz="1600" i="1">
                  <a:solidFill>
                    <a:srgbClr val="0000FF"/>
                  </a:solidFill>
                  <a:latin typeface="Consolas" pitchFamily="49" charset="0"/>
                  <a:ea typeface="仿宋" pitchFamily="49" charset="-122"/>
                  <a:cs typeface="Consolas" pitchFamily="49" charset="0"/>
                  <a:sym typeface="Wingdings"/>
                </a:rPr>
                <a:t>s</a:t>
              </a:r>
              <a:r>
                <a:rPr lang="en-US" altLang="zh-CN" sz="1600" i="1" baseline="-25000">
                  <a:solidFill>
                    <a:srgbClr val="0000FF"/>
                  </a:solidFill>
                  <a:latin typeface="Consolas" pitchFamily="49" charset="0"/>
                  <a:ea typeface="仿宋" pitchFamily="49" charset="-122"/>
                  <a:cs typeface="Consolas" pitchFamily="49" charset="0"/>
                  <a:sym typeface="Wingdings"/>
                </a:rPr>
                <a:t>i</a:t>
              </a:r>
              <a:r>
                <a:rPr lang="en-US" altLang="zh-CN" sz="1600">
                  <a:solidFill>
                    <a:srgbClr val="0000FF"/>
                  </a:solidFill>
                  <a:latin typeface="Consolas" pitchFamily="49" charset="0"/>
                  <a:ea typeface="仿宋" pitchFamily="49" charset="-122"/>
                  <a:cs typeface="Consolas" pitchFamily="49" charset="0"/>
                  <a:sym typeface="Wingdings"/>
                </a:rPr>
                <a:t>≠</a:t>
              </a:r>
              <a:r>
                <a:rPr lang="en-US" altLang="zh-CN" sz="1600" i="1">
                  <a:solidFill>
                    <a:srgbClr val="0000FF"/>
                  </a:solidFill>
                  <a:latin typeface="Consolas" pitchFamily="49" charset="0"/>
                  <a:ea typeface="仿宋" pitchFamily="49" charset="-122"/>
                  <a:cs typeface="Consolas" pitchFamily="49" charset="0"/>
                  <a:sym typeface="Wingdings"/>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8" name="TextBox 7"/>
            <p:cNvSpPr txBox="1"/>
            <p:nvPr/>
          </p:nvSpPr>
          <p:spPr>
            <a:xfrm>
              <a:off x="2000232"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a:solidFill>
                    <a:srgbClr val="FF0000"/>
                  </a:solidFill>
                  <a:latin typeface="Consolas" pitchFamily="49" charset="0"/>
                  <a:ea typeface="仿宋" pitchFamily="49" charset="-122"/>
                  <a:cs typeface="Consolas" pitchFamily="49" charset="0"/>
                </a:rPr>
                <a:t>i</a:t>
              </a:r>
              <a:r>
                <a:rPr lang="en-US" altLang="zh-CN" sz="1600">
                  <a:solidFill>
                    <a:srgbClr val="FF0000"/>
                  </a:solidFill>
                  <a:latin typeface="Consolas" pitchFamily="49" charset="0"/>
                  <a:ea typeface="仿宋" pitchFamily="49" charset="-122"/>
                  <a:cs typeface="Consolas" pitchFamily="49" charset="0"/>
                </a:rPr>
                <a:t>=3/</a:t>
              </a:r>
              <a:r>
                <a:rPr lang="en-US" altLang="zh-CN" sz="1600" i="1">
                  <a:solidFill>
                    <a:srgbClr val="FF0000"/>
                  </a:solidFill>
                  <a:latin typeface="Consolas" pitchFamily="49" charset="0"/>
                  <a:ea typeface="仿宋" pitchFamily="49" charset="-122"/>
                  <a:cs typeface="Consolas" pitchFamily="49" charset="0"/>
                </a:rPr>
                <a:t>j</a:t>
              </a:r>
              <a:r>
                <a:rPr lang="en-US" altLang="zh-CN" sz="1600">
                  <a:solidFill>
                    <a:srgbClr val="FF0000"/>
                  </a:solidFill>
                  <a:latin typeface="Consolas" pitchFamily="49" charset="0"/>
                  <a:ea typeface="仿宋" pitchFamily="49" charset="-122"/>
                  <a:cs typeface="Consolas" pitchFamily="49" charset="0"/>
                </a:rPr>
                <a:t>=next[j]=2</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s</a:t>
              </a:r>
              <a:r>
                <a:rPr lang="en-US" altLang="zh-CN" sz="1600" i="1" baseline="-25000">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rPr>
                <a:t>next[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sym typeface="Wingdings"/>
                </a:rPr>
                <a:t> </a:t>
              </a:r>
              <a:r>
                <a:rPr lang="en-US" altLang="zh-CN" sz="1600" i="1">
                  <a:solidFill>
                    <a:srgbClr val="0000FF"/>
                  </a:solidFill>
                  <a:latin typeface="Consolas" pitchFamily="49" charset="0"/>
                  <a:ea typeface="仿宋" pitchFamily="49" charset="-122"/>
                  <a:cs typeface="Consolas" pitchFamily="49" charset="0"/>
                  <a:sym typeface="Wingdings"/>
                </a:rPr>
                <a:t>s</a:t>
              </a:r>
              <a:r>
                <a:rPr lang="en-US" altLang="zh-CN" sz="1600" i="1" baseline="-25000">
                  <a:solidFill>
                    <a:srgbClr val="0000FF"/>
                  </a:solidFill>
                  <a:latin typeface="Consolas" pitchFamily="49" charset="0"/>
                  <a:ea typeface="仿宋" pitchFamily="49" charset="-122"/>
                  <a:cs typeface="Consolas" pitchFamily="49" charset="0"/>
                  <a:sym typeface="Wingdings"/>
                </a:rPr>
                <a:t>i</a:t>
              </a:r>
              <a:r>
                <a:rPr lang="en-US" altLang="zh-CN" sz="1600">
                  <a:solidFill>
                    <a:srgbClr val="0000FF"/>
                  </a:solidFill>
                  <a:latin typeface="Consolas" pitchFamily="49" charset="0"/>
                  <a:ea typeface="仿宋" pitchFamily="49" charset="-122"/>
                  <a:cs typeface="Consolas" pitchFamily="49" charset="0"/>
                  <a:sym typeface="Wingdings"/>
                </a:rPr>
                <a:t>≠</a:t>
              </a:r>
              <a:r>
                <a:rPr lang="en-US" altLang="zh-CN" sz="1600" i="1">
                  <a:solidFill>
                    <a:srgbClr val="0000FF"/>
                  </a:solidFill>
                  <a:latin typeface="Consolas" pitchFamily="49" charset="0"/>
                  <a:ea typeface="仿宋" pitchFamily="49" charset="-122"/>
                  <a:cs typeface="Consolas" pitchFamily="49" charset="0"/>
                  <a:sym typeface="Wingdings"/>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9" name="TextBox 8"/>
            <p:cNvSpPr txBox="1"/>
            <p:nvPr/>
          </p:nvSpPr>
          <p:spPr>
            <a:xfrm>
              <a:off x="4324348" y="3071810"/>
              <a:ext cx="2000264" cy="1684289"/>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a:solidFill>
                    <a:srgbClr val="FF0000"/>
                  </a:solidFill>
                  <a:latin typeface="Consolas" pitchFamily="49" charset="0"/>
                  <a:ea typeface="仿宋" pitchFamily="49" charset="-122"/>
                  <a:cs typeface="Consolas" pitchFamily="49" charset="0"/>
                </a:rPr>
                <a:t>i</a:t>
              </a:r>
              <a:r>
                <a:rPr lang="en-US" altLang="zh-CN" sz="1600">
                  <a:solidFill>
                    <a:srgbClr val="FF0000"/>
                  </a:solidFill>
                  <a:latin typeface="Consolas" pitchFamily="49" charset="0"/>
                  <a:ea typeface="仿宋" pitchFamily="49" charset="-122"/>
                  <a:cs typeface="Consolas" pitchFamily="49" charset="0"/>
                </a:rPr>
                <a:t>=3/</a:t>
              </a:r>
              <a:r>
                <a:rPr lang="en-US" altLang="zh-CN" sz="1600" i="1">
                  <a:solidFill>
                    <a:srgbClr val="FF0000"/>
                  </a:solidFill>
                  <a:latin typeface="Consolas" pitchFamily="49" charset="0"/>
                  <a:ea typeface="仿宋" pitchFamily="49" charset="-122"/>
                  <a:cs typeface="Consolas" pitchFamily="49" charset="0"/>
                </a:rPr>
                <a:t>j</a:t>
              </a:r>
              <a:r>
                <a:rPr lang="en-US" altLang="zh-CN" sz="1600">
                  <a:solidFill>
                    <a:srgbClr val="FF0000"/>
                  </a:solidFill>
                  <a:latin typeface="Consolas" pitchFamily="49" charset="0"/>
                  <a:ea typeface="仿宋" pitchFamily="49" charset="-122"/>
                  <a:cs typeface="Consolas" pitchFamily="49" charset="0"/>
                </a:rPr>
                <a:t>=next[j]=1</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s</a:t>
              </a:r>
              <a:r>
                <a:rPr lang="en-US" altLang="zh-CN" sz="1600" i="1" baseline="-25000">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rPr>
                <a:t>next[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]=0</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a:t>
              </a:r>
              <a:r>
                <a:rPr lang="en-US" altLang="zh-CN" sz="1600" i="1">
                  <a:solidFill>
                    <a:srgbClr val="0000FF"/>
                  </a:solidFill>
                  <a:latin typeface="Consolas" pitchFamily="49" charset="0"/>
                  <a:ea typeface="仿宋" pitchFamily="49" charset="-122"/>
                  <a:cs typeface="Consolas" pitchFamily="49" charset="0"/>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sym typeface="Wingdings"/>
                </a:rPr>
                <a:t> </a:t>
              </a:r>
              <a:r>
                <a:rPr lang="en-US" altLang="zh-CN" sz="1600" i="1">
                  <a:solidFill>
                    <a:srgbClr val="0000FF"/>
                  </a:solidFill>
                  <a:latin typeface="Consolas" pitchFamily="49" charset="0"/>
                  <a:ea typeface="仿宋" pitchFamily="49" charset="-122"/>
                  <a:cs typeface="Consolas" pitchFamily="49" charset="0"/>
                  <a:sym typeface="Wingdings"/>
                </a:rPr>
                <a:t>s</a:t>
              </a:r>
              <a:r>
                <a:rPr lang="en-US" altLang="zh-CN" sz="1600" i="1" baseline="-25000">
                  <a:solidFill>
                    <a:srgbClr val="0000FF"/>
                  </a:solidFill>
                  <a:latin typeface="Consolas" pitchFamily="49" charset="0"/>
                  <a:ea typeface="仿宋" pitchFamily="49" charset="-122"/>
                  <a:cs typeface="Consolas" pitchFamily="49" charset="0"/>
                  <a:sym typeface="Wingdings"/>
                </a:rPr>
                <a:t>i</a:t>
              </a:r>
              <a:r>
                <a:rPr lang="en-US" altLang="zh-CN" sz="1600">
                  <a:solidFill>
                    <a:srgbClr val="0000FF"/>
                  </a:solidFill>
                  <a:latin typeface="Consolas" pitchFamily="49" charset="0"/>
                  <a:ea typeface="仿宋" pitchFamily="49" charset="-122"/>
                  <a:cs typeface="Consolas" pitchFamily="49" charset="0"/>
                  <a:sym typeface="Wingdings"/>
                </a:rPr>
                <a:t>≠</a:t>
              </a:r>
              <a:r>
                <a:rPr lang="en-US" altLang="zh-CN" sz="1600" i="1">
                  <a:solidFill>
                    <a:srgbClr val="0000FF"/>
                  </a:solidFill>
                  <a:latin typeface="Consolas" pitchFamily="49" charset="0"/>
                  <a:ea typeface="仿宋" pitchFamily="49" charset="-122"/>
                  <a:cs typeface="Consolas" pitchFamily="49" charset="0"/>
                  <a:sym typeface="Wingdings"/>
                </a:rPr>
                <a:t>t</a:t>
              </a:r>
              <a:r>
                <a:rPr lang="en-US" altLang="zh-CN" sz="1600" baseline="-25000">
                  <a:solidFill>
                    <a:srgbClr val="0000FF"/>
                  </a:solidFill>
                  <a:latin typeface="Consolas" pitchFamily="49" charset="0"/>
                  <a:ea typeface="仿宋" pitchFamily="49" charset="-122"/>
                  <a:cs typeface="Consolas" pitchFamily="49" charset="0"/>
                </a:rPr>
                <a:t>next[</a:t>
              </a:r>
              <a:r>
                <a:rPr lang="en-US" altLang="zh-CN" sz="1600" i="1" baseline="-25000">
                  <a:solidFill>
                    <a:srgbClr val="0000FF"/>
                  </a:solidFill>
                  <a:latin typeface="Consolas" pitchFamily="49" charset="0"/>
                  <a:ea typeface="仿宋" pitchFamily="49" charset="-122"/>
                  <a:cs typeface="Consolas" pitchFamily="49" charset="0"/>
                </a:rPr>
                <a:t>j</a:t>
              </a:r>
              <a:r>
                <a:rPr lang="en-US" altLang="zh-CN" sz="1600" baseline="-25000">
                  <a:solidFill>
                    <a:srgbClr val="0000FF"/>
                  </a:solidFill>
                  <a:latin typeface="Consolas" pitchFamily="49" charset="0"/>
                  <a:ea typeface="仿宋" pitchFamily="49" charset="-122"/>
                  <a:cs typeface="Consolas" pitchFamily="49" charset="0"/>
                </a:rPr>
                <a:t>]</a:t>
              </a:r>
              <a:endParaRPr lang="zh-CN" altLang="en-US" sz="16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6715140" y="3324499"/>
              <a:ext cx="1928826" cy="1037958"/>
            </a:xfrm>
            <a:prstGeom prst="rect">
              <a:avLst/>
            </a:prstGeom>
          </p:spPr>
          <p:style>
            <a:lnRef idx="1">
              <a:schemeClr val="accent3"/>
            </a:lnRef>
            <a:fillRef idx="2">
              <a:schemeClr val="accent3"/>
            </a:fillRef>
            <a:effectRef idx="1">
              <a:schemeClr val="accent3"/>
            </a:effectRef>
            <a:fontRef idx="minor">
              <a:schemeClr val="dk1"/>
            </a:fontRef>
          </p:style>
          <p:txBody>
            <a:bodyPr wrap="square" lIns="108000" tIns="72000" bIns="72000" rtlCol="0">
              <a:spAutoFit/>
            </a:bodyPr>
            <a:lstStyle/>
            <a:p>
              <a:pPr algn="l">
                <a:lnSpc>
                  <a:spcPct val="100000"/>
                </a:lnSpc>
                <a:spcBef>
                  <a:spcPts val="600"/>
                </a:spcBef>
              </a:pPr>
              <a:r>
                <a:rPr lang="en-US" altLang="zh-CN" sz="1600" i="1">
                  <a:solidFill>
                    <a:srgbClr val="FF0000"/>
                  </a:solidFill>
                  <a:latin typeface="Consolas" pitchFamily="49" charset="0"/>
                  <a:ea typeface="仿宋" pitchFamily="49" charset="-122"/>
                  <a:cs typeface="Consolas" pitchFamily="49" charset="0"/>
                </a:rPr>
                <a:t>i</a:t>
              </a:r>
              <a:r>
                <a:rPr lang="en-US" altLang="zh-CN" sz="1600">
                  <a:solidFill>
                    <a:srgbClr val="FF0000"/>
                  </a:solidFill>
                  <a:latin typeface="Consolas" pitchFamily="49" charset="0"/>
                  <a:ea typeface="仿宋" pitchFamily="49" charset="-122"/>
                  <a:cs typeface="Consolas" pitchFamily="49" charset="0"/>
                </a:rPr>
                <a:t>=3/</a:t>
              </a:r>
              <a:r>
                <a:rPr lang="en-US" altLang="zh-CN" sz="1600" i="1">
                  <a:solidFill>
                    <a:srgbClr val="FF0000"/>
                  </a:solidFill>
                  <a:latin typeface="Consolas" pitchFamily="49" charset="0"/>
                  <a:ea typeface="仿宋" pitchFamily="49" charset="-122"/>
                  <a:cs typeface="Consolas" pitchFamily="49" charset="0"/>
                </a:rPr>
                <a:t>j</a:t>
              </a:r>
              <a:r>
                <a:rPr lang="en-US" altLang="zh-CN" sz="1600">
                  <a:solidFill>
                    <a:srgbClr val="FF0000"/>
                  </a:solidFill>
                  <a:latin typeface="Consolas" pitchFamily="49" charset="0"/>
                  <a:ea typeface="仿宋" pitchFamily="49" charset="-122"/>
                  <a:cs typeface="Consolas" pitchFamily="49" charset="0"/>
                </a:rPr>
                <a:t>=next[j]=0</a:t>
              </a:r>
            </a:p>
            <a:p>
              <a:pPr algn="l">
                <a:lnSpc>
                  <a:spcPct val="100000"/>
                </a:lnSpc>
                <a:spcBef>
                  <a:spcPts val="600"/>
                </a:spcBef>
              </a:pPr>
              <a:r>
                <a:rPr lang="en-US" altLang="zh-CN" sz="1600" i="1">
                  <a:solidFill>
                    <a:srgbClr val="0000FF"/>
                  </a:solidFill>
                  <a:latin typeface="Consolas" pitchFamily="49" charset="0"/>
                  <a:ea typeface="仿宋" pitchFamily="49" charset="-122"/>
                  <a:cs typeface="Consolas" pitchFamily="49" charset="0"/>
                </a:rPr>
                <a:t>s</a:t>
              </a:r>
              <a:r>
                <a:rPr lang="en-US" altLang="zh-CN" sz="1600" i="1" baseline="-25000">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=b</a:t>
              </a:r>
            </a:p>
            <a:p>
              <a:pPr algn="l">
                <a:lnSpc>
                  <a:spcPct val="100000"/>
                </a:lnSpc>
                <a:spcBef>
                  <a:spcPts val="600"/>
                </a:spcBef>
              </a:pPr>
              <a:r>
                <a:rPr lang="en-US" altLang="zh-CN" sz="1600">
                  <a:solidFill>
                    <a:srgbClr val="0000FF"/>
                  </a:solidFill>
                  <a:latin typeface="Consolas" pitchFamily="49" charset="0"/>
                  <a:ea typeface="仿宋" pitchFamily="49" charset="-122"/>
                  <a:cs typeface="Consolas" pitchFamily="49" charset="0"/>
                </a:rPr>
                <a:t>next[</a:t>
              </a:r>
              <a:r>
                <a:rPr lang="en-US" altLang="zh-CN" sz="1600" i="1">
                  <a:solidFill>
                    <a:srgbClr val="0000FF"/>
                  </a:solidFill>
                  <a:latin typeface="Consolas" pitchFamily="49" charset="0"/>
                  <a:ea typeface="仿宋" pitchFamily="49" charset="-122"/>
                  <a:cs typeface="Consolas" pitchFamily="49" charset="0"/>
                </a:rPr>
                <a:t>j</a:t>
              </a:r>
              <a:r>
                <a:rPr lang="en-US" altLang="zh-CN" sz="1600">
                  <a:solidFill>
                    <a:srgbClr val="0000FF"/>
                  </a:solidFill>
                  <a:latin typeface="Consolas" pitchFamily="49" charset="0"/>
                  <a:ea typeface="仿宋" pitchFamily="49" charset="-122"/>
                  <a:cs typeface="Consolas" pitchFamily="49" charset="0"/>
                </a:rPr>
                <a:t>]=-1</a:t>
              </a:r>
            </a:p>
          </p:txBody>
        </p:sp>
        <p:sp>
          <p:nvSpPr>
            <p:cNvPr id="11" name="右箭头 10"/>
            <p:cNvSpPr/>
            <p:nvPr/>
          </p:nvSpPr>
          <p:spPr bwMode="auto">
            <a:xfrm>
              <a:off x="1695430"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右箭头 11"/>
            <p:cNvSpPr/>
            <p:nvPr/>
          </p:nvSpPr>
          <p:spPr bwMode="auto">
            <a:xfrm>
              <a:off x="4071934"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3" name="右箭头 12"/>
            <p:cNvSpPr/>
            <p:nvPr/>
          </p:nvSpPr>
          <p:spPr bwMode="auto">
            <a:xfrm>
              <a:off x="6429388" y="3714752"/>
              <a:ext cx="214314" cy="214314"/>
            </a:xfrm>
            <a:prstGeom prst="right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4" name="任意多边形 13"/>
          <p:cNvSpPr/>
          <p:nvPr/>
        </p:nvSpPr>
        <p:spPr>
          <a:xfrm>
            <a:off x="1266825" y="4410075"/>
            <a:ext cx="6162675" cy="1090627"/>
          </a:xfrm>
          <a:custGeom>
            <a:avLst/>
            <a:gdLst>
              <a:gd name="connsiteX0" fmla="*/ 0 w 6162675"/>
              <a:gd name="connsiteY0" fmla="*/ 428625 h 1082675"/>
              <a:gd name="connsiteX1" fmla="*/ 314325 w 6162675"/>
              <a:gd name="connsiteY1" fmla="*/ 714375 h 1082675"/>
              <a:gd name="connsiteX2" fmla="*/ 1228725 w 6162675"/>
              <a:gd name="connsiteY2" fmla="*/ 990600 h 1082675"/>
              <a:gd name="connsiteX3" fmla="*/ 2228850 w 6162675"/>
              <a:gd name="connsiteY3" fmla="*/ 1057275 h 1082675"/>
              <a:gd name="connsiteX4" fmla="*/ 3562350 w 6162675"/>
              <a:gd name="connsiteY4" fmla="*/ 1047750 h 1082675"/>
              <a:gd name="connsiteX5" fmla="*/ 4591050 w 6162675"/>
              <a:gd name="connsiteY5" fmla="*/ 1028700 h 1082675"/>
              <a:gd name="connsiteX6" fmla="*/ 5524500 w 6162675"/>
              <a:gd name="connsiteY6" fmla="*/ 723900 h 1082675"/>
              <a:gd name="connsiteX7" fmla="*/ 6162675 w 6162675"/>
              <a:gd name="connsiteY7" fmla="*/ 0 h 1082675"/>
              <a:gd name="connsiteX0" fmla="*/ 0 w 6162675"/>
              <a:gd name="connsiteY0" fmla="*/ 428625 h 1090627"/>
              <a:gd name="connsiteX1" fmla="*/ 314325 w 6162675"/>
              <a:gd name="connsiteY1" fmla="*/ 714375 h 1090627"/>
              <a:gd name="connsiteX2" fmla="*/ 1228725 w 6162675"/>
              <a:gd name="connsiteY2" fmla="*/ 990600 h 1090627"/>
              <a:gd name="connsiteX3" fmla="*/ 2228850 w 6162675"/>
              <a:gd name="connsiteY3" fmla="*/ 1057275 h 1090627"/>
              <a:gd name="connsiteX4" fmla="*/ 3590927 w 6162675"/>
              <a:gd name="connsiteY4" fmla="*/ 1090627 h 1090627"/>
              <a:gd name="connsiteX5" fmla="*/ 4591050 w 6162675"/>
              <a:gd name="connsiteY5" fmla="*/ 1028700 h 1090627"/>
              <a:gd name="connsiteX6" fmla="*/ 5524500 w 6162675"/>
              <a:gd name="connsiteY6" fmla="*/ 723900 h 1090627"/>
              <a:gd name="connsiteX7" fmla="*/ 6162675 w 6162675"/>
              <a:gd name="connsiteY7" fmla="*/ 0 h 1090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62675" h="1090627">
                <a:moveTo>
                  <a:pt x="0" y="428625"/>
                </a:moveTo>
                <a:cubicBezTo>
                  <a:pt x="54769" y="524669"/>
                  <a:pt x="109538" y="620713"/>
                  <a:pt x="314325" y="714375"/>
                </a:cubicBezTo>
                <a:cubicBezTo>
                  <a:pt x="519112" y="808037"/>
                  <a:pt x="909638" y="933450"/>
                  <a:pt x="1228725" y="990600"/>
                </a:cubicBezTo>
                <a:cubicBezTo>
                  <a:pt x="1547812" y="1047750"/>
                  <a:pt x="1835150" y="1040604"/>
                  <a:pt x="2228850" y="1057275"/>
                </a:cubicBezTo>
                <a:cubicBezTo>
                  <a:pt x="2622550" y="1073946"/>
                  <a:pt x="3590927" y="1090627"/>
                  <a:pt x="3590927" y="1090627"/>
                </a:cubicBezTo>
                <a:cubicBezTo>
                  <a:pt x="3984627" y="1085865"/>
                  <a:pt x="4268788" y="1089821"/>
                  <a:pt x="4591050" y="1028700"/>
                </a:cubicBezTo>
                <a:cubicBezTo>
                  <a:pt x="4913312" y="967579"/>
                  <a:pt x="5262563" y="895350"/>
                  <a:pt x="5524500" y="723900"/>
                </a:cubicBezTo>
                <a:cubicBezTo>
                  <a:pt x="5786437" y="552450"/>
                  <a:pt x="5974556" y="276225"/>
                  <a:pt x="6162675" y="0"/>
                </a:cubicBezTo>
              </a:path>
            </a:pathLst>
          </a:custGeom>
          <a:ln>
            <a:tailEnd type="arrow"/>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18" name="灯片编号占位符 17"/>
          <p:cNvSpPr>
            <a:spLocks noGrp="1"/>
          </p:cNvSpPr>
          <p:nvPr>
            <p:ph type="sldNum" sz="quarter" idx="12"/>
          </p:nvPr>
        </p:nvSpPr>
        <p:spPr/>
        <p:txBody>
          <a:bodyPr/>
          <a:lstStyle/>
          <a:p>
            <a:fld id="{67864EE2-EAB3-4814-A7EB-820BD7610F1E}" type="slidenum">
              <a:rPr lang="en-US" altLang="zh-CN" smtClean="0"/>
              <a:pPr/>
              <a:t>40</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3"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trips(upRigh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857356" y="571480"/>
          <a:ext cx="4857785" cy="1080000"/>
        </p:xfrm>
        <a:graphic>
          <a:graphicData uri="http://schemas.openxmlformats.org/drawingml/2006/table">
            <a:tbl>
              <a:tblPr>
                <a:tableStyleId>{35758FB7-9AC5-4552-8A53-C91805E547FA}</a:tableStyleId>
              </a:tblPr>
              <a:tblGrid>
                <a:gridCol w="1619261">
                  <a:extLst>
                    <a:ext uri="{9D8B030D-6E8A-4147-A177-3AD203B41FA5}">
                      <a16:colId xmlns:a16="http://schemas.microsoft.com/office/drawing/2014/main" val="20000"/>
                    </a:ext>
                  </a:extLst>
                </a:gridCol>
                <a:gridCol w="736028">
                  <a:extLst>
                    <a:ext uri="{9D8B030D-6E8A-4147-A177-3AD203B41FA5}">
                      <a16:colId xmlns:a16="http://schemas.microsoft.com/office/drawing/2014/main" val="20001"/>
                    </a:ext>
                  </a:extLst>
                </a:gridCol>
                <a:gridCol w="662425">
                  <a:extLst>
                    <a:ext uri="{9D8B030D-6E8A-4147-A177-3AD203B41FA5}">
                      <a16:colId xmlns:a16="http://schemas.microsoft.com/office/drawing/2014/main" val="20002"/>
                    </a:ext>
                  </a:extLst>
                </a:gridCol>
                <a:gridCol w="588822">
                  <a:extLst>
                    <a:ext uri="{9D8B030D-6E8A-4147-A177-3AD203B41FA5}">
                      <a16:colId xmlns:a16="http://schemas.microsoft.com/office/drawing/2014/main" val="20003"/>
                    </a:ext>
                  </a:extLst>
                </a:gridCol>
                <a:gridCol w="588822">
                  <a:extLst>
                    <a:ext uri="{9D8B030D-6E8A-4147-A177-3AD203B41FA5}">
                      <a16:colId xmlns:a16="http://schemas.microsoft.com/office/drawing/2014/main" val="20004"/>
                    </a:ext>
                  </a:extLst>
                </a:gridCol>
                <a:gridCol w="662427">
                  <a:extLst>
                    <a:ext uri="{9D8B030D-6E8A-4147-A177-3AD203B41FA5}">
                      <a16:colId xmlns:a16="http://schemas.microsoft.com/office/drawing/2014/main" val="20005"/>
                    </a:ext>
                  </a:extLst>
                </a:gridCol>
              </a:tblGrid>
              <a:tr h="360000">
                <a:tc>
                  <a:txBody>
                    <a:bodyPr/>
                    <a:lstStyle/>
                    <a:p>
                      <a:pPr indent="127000" algn="ctr">
                        <a:lnSpc>
                          <a:spcPts val="25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0"/>
                  </a:ext>
                </a:extLst>
              </a:tr>
              <a:tr h="360000">
                <a:tc>
                  <a:txBody>
                    <a:bodyPr/>
                    <a:lstStyle/>
                    <a:p>
                      <a:pPr indent="127000" algn="ctr">
                        <a:lnSpc>
                          <a:spcPts val="25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1"/>
                  </a:ext>
                </a:extLst>
              </a:tr>
              <a:tr h="360000">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FF0000"/>
                          </a:solidFill>
                          <a:latin typeface="Consolas" pitchFamily="49" charset="0"/>
                          <a:cs typeface="Consolas" pitchFamily="49" charset="0"/>
                        </a:rPr>
                        <a:t>0</a:t>
                      </a:r>
                      <a:endParaRPr lang="zh-CN" sz="1600" kern="100">
                        <a:solidFill>
                          <a:srgbClr val="FF0000"/>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1857356" y="1714488"/>
          <a:ext cx="4857785" cy="360000"/>
        </p:xfrm>
        <a:graphic>
          <a:graphicData uri="http://schemas.openxmlformats.org/drawingml/2006/table">
            <a:tbl>
              <a:tblPr>
                <a:tableStyleId>{35758FB7-9AC5-4552-8A53-C91805E547FA}</a:tableStyleId>
              </a:tblPr>
              <a:tblGrid>
                <a:gridCol w="1619261">
                  <a:extLst>
                    <a:ext uri="{9D8B030D-6E8A-4147-A177-3AD203B41FA5}">
                      <a16:colId xmlns:a16="http://schemas.microsoft.com/office/drawing/2014/main" val="20000"/>
                    </a:ext>
                  </a:extLst>
                </a:gridCol>
                <a:gridCol w="736028">
                  <a:extLst>
                    <a:ext uri="{9D8B030D-6E8A-4147-A177-3AD203B41FA5}">
                      <a16:colId xmlns:a16="http://schemas.microsoft.com/office/drawing/2014/main" val="20001"/>
                    </a:ext>
                  </a:extLst>
                </a:gridCol>
                <a:gridCol w="662425">
                  <a:extLst>
                    <a:ext uri="{9D8B030D-6E8A-4147-A177-3AD203B41FA5}">
                      <a16:colId xmlns:a16="http://schemas.microsoft.com/office/drawing/2014/main" val="20002"/>
                    </a:ext>
                  </a:extLst>
                </a:gridCol>
                <a:gridCol w="588822">
                  <a:extLst>
                    <a:ext uri="{9D8B030D-6E8A-4147-A177-3AD203B41FA5}">
                      <a16:colId xmlns:a16="http://schemas.microsoft.com/office/drawing/2014/main" val="20003"/>
                    </a:ext>
                  </a:extLst>
                </a:gridCol>
                <a:gridCol w="588822">
                  <a:extLst>
                    <a:ext uri="{9D8B030D-6E8A-4147-A177-3AD203B41FA5}">
                      <a16:colId xmlns:a16="http://schemas.microsoft.com/office/drawing/2014/main" val="20004"/>
                    </a:ext>
                  </a:extLst>
                </a:gridCol>
                <a:gridCol w="662427">
                  <a:extLst>
                    <a:ext uri="{9D8B030D-6E8A-4147-A177-3AD203B41FA5}">
                      <a16:colId xmlns:a16="http://schemas.microsoft.com/office/drawing/2014/main" val="20005"/>
                    </a:ext>
                  </a:extLst>
                </a:gridCol>
              </a:tblGrid>
              <a:tr h="360000">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nextval[</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altLang="zh-CN" sz="1600" kern="100">
                          <a:solidFill>
                            <a:srgbClr val="0000FF"/>
                          </a:solidFill>
                          <a:latin typeface="Consolas" pitchFamily="49" charset="0"/>
                          <a:ea typeface="+mn-ea"/>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5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928662" y="2531930"/>
            <a:ext cx="7572428" cy="19488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marL="342900" indent="-342900" algn="l">
              <a:lnSpc>
                <a:spcPts val="3000"/>
              </a:lnSpc>
              <a:spcBef>
                <a:spcPts val="1200"/>
              </a:spcBef>
              <a:buBlip>
                <a:blip r:embed="rId2"/>
              </a:buBlip>
            </a:pPr>
            <a:r>
              <a:rPr lang="zh-CN" altLang="en-US" sz="2000">
                <a:solidFill>
                  <a:srgbClr val="0000FF"/>
                </a:solidFill>
                <a:latin typeface="Consolas" pitchFamily="49" charset="0"/>
                <a:ea typeface="仿宋" pitchFamily="49" charset="-122"/>
                <a:cs typeface="Consolas" pitchFamily="49" charset="0"/>
              </a:rPr>
              <a:t>首先，</a:t>
            </a:r>
            <a:r>
              <a:rPr lang="en-US" altLang="zh-CN" sz="2000">
                <a:solidFill>
                  <a:srgbClr val="0000FF"/>
                </a:solidFill>
                <a:latin typeface="Consolas" pitchFamily="49" charset="0"/>
                <a:ea typeface="仿宋" pitchFamily="49" charset="-122"/>
                <a:cs typeface="Consolas" pitchFamily="49" charset="0"/>
              </a:rPr>
              <a:t>nextval[0]=-1</a:t>
            </a:r>
          </a:p>
          <a:p>
            <a:pPr marL="342900" indent="-342900" algn="l">
              <a:lnSpc>
                <a:spcPts val="3000"/>
              </a:lnSpc>
              <a:spcBef>
                <a:spcPts val="1200"/>
              </a:spcBef>
              <a:buBlip>
                <a:blip r:embed="rId2"/>
              </a:buBlip>
            </a:pP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：失配处为</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，则</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KMP</a:t>
            </a:r>
            <a:r>
              <a:rPr lang="zh-CN" altLang="en-US" sz="2000">
                <a:solidFill>
                  <a:srgbClr val="0000FF"/>
                </a:solidFill>
                <a:latin typeface="Consolas" pitchFamily="49" charset="0"/>
                <a:ea typeface="仿宋" pitchFamily="49" charset="-122"/>
                <a:cs typeface="Consolas" pitchFamily="49" charset="0"/>
              </a:rPr>
              <a:t>算法的下一次比较</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next[1]</a:t>
            </a:r>
            <a:r>
              <a:rPr lang="zh-CN" altLang="en-US" sz="2000">
                <a:solidFill>
                  <a:srgbClr val="0000FF"/>
                </a:solidFill>
                <a:latin typeface="Consolas" pitchFamily="49" charset="0"/>
                <a:ea typeface="仿宋" pitchFamily="49" charset="-122"/>
                <a:cs typeface="Consolas" pitchFamily="49" charset="0"/>
              </a:rPr>
              <a:t>，而</a:t>
            </a:r>
            <a:r>
              <a:rPr lang="en-US" altLang="zh-CN" sz="2000">
                <a:solidFill>
                  <a:srgbClr val="0000FF"/>
                </a:solidFill>
                <a:latin typeface="Consolas" pitchFamily="49" charset="0"/>
                <a:ea typeface="仿宋" pitchFamily="49" charset="-122"/>
                <a:cs typeface="Consolas" pitchFamily="49" charset="0"/>
              </a:rPr>
              <a:t>next[1]=0</a:t>
            </a:r>
            <a:r>
              <a:rPr lang="zh-CN" altLang="en-US" sz="2000">
                <a:solidFill>
                  <a:srgbClr val="0000FF"/>
                </a:solidFill>
                <a:latin typeface="Consolas" pitchFamily="49" charset="0"/>
                <a:ea typeface="仿宋" pitchFamily="49" charset="-122"/>
                <a:cs typeface="Consolas" pitchFamily="49" charset="0"/>
              </a:rPr>
              <a:t>，并且</a:t>
            </a:r>
            <a:r>
              <a:rPr lang="en-US" altLang="zh-CN" sz="2000" i="1">
                <a:solidFill>
                  <a:srgbClr val="FF00FF"/>
                </a:solidFill>
                <a:latin typeface="Consolas" pitchFamily="49" charset="0"/>
                <a:ea typeface="仿宋" pitchFamily="49" charset="-122"/>
                <a:cs typeface="Consolas" pitchFamily="49" charset="0"/>
              </a:rPr>
              <a:t>t</a:t>
            </a:r>
            <a:r>
              <a:rPr lang="en-US" altLang="zh-CN" sz="2000" baseline="-25000">
                <a:solidFill>
                  <a:srgbClr val="FF00FF"/>
                </a:solidFill>
                <a:latin typeface="Consolas" pitchFamily="49" charset="0"/>
                <a:ea typeface="仿宋" pitchFamily="49" charset="-122"/>
                <a:cs typeface="Consolas" pitchFamily="49" charset="0"/>
              </a:rPr>
              <a:t>0</a:t>
            </a:r>
            <a:r>
              <a:rPr lang="en-US" altLang="zh-CN" sz="2000">
                <a:solidFill>
                  <a:srgbClr val="FF00FF"/>
                </a:solidFill>
                <a:latin typeface="Consolas" pitchFamily="49" charset="0"/>
                <a:ea typeface="仿宋" pitchFamily="49" charset="-122"/>
                <a:cs typeface="Consolas" pitchFamily="49" charset="0"/>
              </a:rPr>
              <a:t>=</a:t>
            </a:r>
            <a:r>
              <a:rPr lang="en-US" altLang="zh-CN" sz="2000" i="1">
                <a:solidFill>
                  <a:srgbClr val="FF00FF"/>
                </a:solidFill>
                <a:latin typeface="Consolas" pitchFamily="49" charset="0"/>
                <a:ea typeface="仿宋" pitchFamily="49" charset="-122"/>
                <a:cs typeface="Consolas" pitchFamily="49" charset="0"/>
              </a:rPr>
              <a:t>t</a:t>
            </a:r>
            <a:r>
              <a:rPr lang="en-US" altLang="zh-CN" sz="2000" baseline="-25000">
                <a:solidFill>
                  <a:srgbClr val="FF00FF"/>
                </a:solidFill>
                <a:latin typeface="Consolas" pitchFamily="49" charset="0"/>
                <a:ea typeface="仿宋" pitchFamily="49" charset="-122"/>
                <a:cs typeface="Consolas" pitchFamily="49" charset="0"/>
              </a:rPr>
              <a:t>1</a:t>
            </a:r>
            <a:r>
              <a:rPr lang="zh-CN" altLang="en-US" sz="2000">
                <a:solidFill>
                  <a:srgbClr val="0000FF"/>
                </a:solidFill>
                <a:latin typeface="Consolas" pitchFamily="49" charset="0"/>
                <a:ea typeface="仿宋" pitchFamily="49" charset="-122"/>
                <a:cs typeface="Consolas" pitchFamily="49" charset="0"/>
              </a:rPr>
              <a:t>，说明一定有</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宋体" pitchFamily="2" charset="-122"/>
                <a:ea typeface="宋体" pitchFamily="2"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next[1]</a:t>
            </a:r>
            <a:r>
              <a:rPr lang="zh-CN" altLang="en-US" sz="2000">
                <a:solidFill>
                  <a:srgbClr val="0000FF"/>
                </a:solidFill>
                <a:latin typeface="Consolas" pitchFamily="49" charset="0"/>
                <a:ea typeface="仿宋" pitchFamily="49" charset="-122"/>
                <a:cs typeface="Consolas" pitchFamily="49" charset="0"/>
              </a:rPr>
              <a:t> </a:t>
            </a:r>
            <a:r>
              <a:rPr lang="zh-CN" altLang="en-US" sz="2000">
                <a:solidFill>
                  <a:srgbClr val="FF0000"/>
                </a:solidFill>
                <a:latin typeface="Consolas" pitchFamily="49" charset="0"/>
                <a:ea typeface="仿宋" pitchFamily="49" charset="-122"/>
                <a:cs typeface="Consolas" pitchFamily="49" charset="0"/>
                <a:sym typeface="Wingdings"/>
              </a:rPr>
              <a:t></a:t>
            </a:r>
            <a:r>
              <a:rPr lang="zh-CN" altLang="en-US" sz="2000">
                <a:solidFill>
                  <a:srgbClr val="0000FF"/>
                </a:solidFill>
                <a:latin typeface="Consolas" pitchFamily="49" charset="0"/>
                <a:ea typeface="仿宋" pitchFamily="49" charset="-122"/>
                <a:cs typeface="Consolas" pitchFamily="49" charset="0"/>
                <a:sym typeface="Wingdings"/>
              </a:rPr>
              <a:t> </a:t>
            </a:r>
            <a:r>
              <a:rPr lang="en-US" altLang="zh-CN" sz="2000">
                <a:solidFill>
                  <a:srgbClr val="0000FF"/>
                </a:solidFill>
                <a:latin typeface="Consolas" pitchFamily="49" charset="0"/>
                <a:ea typeface="仿宋" pitchFamily="49" charset="-122"/>
                <a:cs typeface="Consolas" pitchFamily="49" charset="0"/>
                <a:sym typeface="Wingdings"/>
              </a:rPr>
              <a:t>nextval[j]=nextval[next[j]]=-1</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41</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285992"/>
            <a:ext cx="7858180" cy="29136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将</a:t>
            </a:r>
            <a:r>
              <a:rPr lang="en-US" altLang="zh-CN" sz="2000">
                <a:solidFill>
                  <a:srgbClr val="0000FF"/>
                </a:solidFill>
                <a:latin typeface="Consolas" pitchFamily="49" charset="0"/>
                <a:ea typeface="仿宋" pitchFamily="49" charset="-122"/>
                <a:cs typeface="Consolas" pitchFamily="49" charset="0"/>
              </a:rPr>
              <a:t>next</a:t>
            </a:r>
            <a:r>
              <a:rPr lang="zh-CN" altLang="zh-CN" sz="2000">
                <a:solidFill>
                  <a:srgbClr val="0000FF"/>
                </a:solidFill>
                <a:latin typeface="Consolas" pitchFamily="49" charset="0"/>
                <a:ea typeface="仿宋" pitchFamily="49" charset="-122"/>
                <a:cs typeface="Consolas" pitchFamily="49" charset="0"/>
              </a:rPr>
              <a:t>数组改为</a:t>
            </a:r>
            <a:r>
              <a:rPr lang="en-US" altLang="zh-CN" sz="2000">
                <a:solidFill>
                  <a:srgbClr val="0000FF"/>
                </a:solidFill>
                <a:latin typeface="Consolas" pitchFamily="49" charset="0"/>
                <a:ea typeface="仿宋" pitchFamily="49" charset="-122"/>
                <a:cs typeface="Consolas" pitchFamily="49" charset="0"/>
              </a:rPr>
              <a:t>nextval</a:t>
            </a:r>
            <a:r>
              <a:rPr lang="zh-CN" altLang="zh-CN" sz="2000">
                <a:solidFill>
                  <a:srgbClr val="0000FF"/>
                </a:solidFill>
                <a:latin typeface="Consolas" pitchFamily="49" charset="0"/>
                <a:ea typeface="仿宋" pitchFamily="49" charset="-122"/>
                <a:cs typeface="Consolas" pitchFamily="49" charset="0"/>
              </a:rPr>
              <a:t>数组，与</a:t>
            </a:r>
            <a:r>
              <a:rPr lang="en-US" altLang="zh-CN" sz="2000">
                <a:solidFill>
                  <a:srgbClr val="0000FF"/>
                </a:solidFill>
                <a:latin typeface="Consolas" pitchFamily="49" charset="0"/>
                <a:ea typeface="仿宋" pitchFamily="49" charset="-122"/>
                <a:cs typeface="Consolas" pitchFamily="49" charset="0"/>
              </a:rPr>
              <a:t>next[0]</a:t>
            </a:r>
            <a:r>
              <a:rPr lang="zh-CN" altLang="zh-CN" sz="2000">
                <a:solidFill>
                  <a:srgbClr val="0000FF"/>
                </a:solidFill>
                <a:latin typeface="Consolas" pitchFamily="49" charset="0"/>
                <a:ea typeface="仿宋" pitchFamily="49" charset="-122"/>
                <a:cs typeface="Consolas" pitchFamily="49" charset="0"/>
              </a:rPr>
              <a:t>一样，先置</a:t>
            </a:r>
            <a:r>
              <a:rPr lang="en-US" altLang="zh-CN" sz="2000">
                <a:solidFill>
                  <a:srgbClr val="0000FF"/>
                </a:solidFill>
                <a:latin typeface="Consolas" pitchFamily="49" charset="0"/>
                <a:ea typeface="仿宋" pitchFamily="49" charset="-122"/>
                <a:cs typeface="Consolas" pitchFamily="49" charset="0"/>
              </a:rPr>
              <a:t>nextval[0]=-1</a:t>
            </a:r>
            <a:r>
              <a:rPr lang="zh-CN" altLang="zh-CN" sz="2000">
                <a:solidFill>
                  <a:srgbClr val="0000FF"/>
                </a:solidFill>
                <a:latin typeface="Consolas" pitchFamily="49" charset="0"/>
                <a:ea typeface="仿宋" pitchFamily="49" charset="-122"/>
                <a:cs typeface="Consolas" pitchFamily="49" charset="0"/>
              </a:rPr>
              <a:t>。假设求出</a:t>
            </a:r>
            <a:r>
              <a:rPr lang="en-US" altLang="zh-CN" sz="2000">
                <a:solidFill>
                  <a:srgbClr val="0000FF"/>
                </a:solidFill>
                <a:latin typeface="Consolas" pitchFamily="49" charset="0"/>
                <a:ea typeface="仿宋" pitchFamily="49" charset="-122"/>
                <a:cs typeface="Consolas" pitchFamily="49" charset="0"/>
              </a:rPr>
              <a:t>next[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，现在失配处为</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，即</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Consolas" pitchFamily="49" charset="0"/>
                <a:ea typeface="仿宋" pitchFamily="49" charset="-122"/>
                <a:cs typeface="Consolas" pitchFamily="49" charset="0"/>
              </a:rPr>
              <a:t>，</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）如果有</a:t>
            </a: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j</a:t>
            </a:r>
            <a:r>
              <a:rPr lang="en-US"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成立，可以直接推出</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成立，没有必要再做</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i="1" baseline="-25000">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的比较，直接置</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nextval[next[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），即下一步做</a:t>
            </a:r>
            <a:r>
              <a:rPr lang="en-US" altLang="zh-CN" sz="2000" i="1">
                <a:solidFill>
                  <a:srgbClr val="0000FF"/>
                </a:solidFill>
                <a:latin typeface="Consolas" pitchFamily="49" charset="0"/>
                <a:ea typeface="仿宋" pitchFamily="49" charset="-122"/>
                <a:cs typeface="Consolas" pitchFamily="49" charset="0"/>
              </a:rPr>
              <a:t>s</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t</a:t>
            </a:r>
            <a:r>
              <a:rPr lang="en-US" altLang="zh-CN" sz="2000" baseline="-25000">
                <a:solidFill>
                  <a:srgbClr val="0000FF"/>
                </a:solidFill>
                <a:latin typeface="Consolas" pitchFamily="49" charset="0"/>
                <a:ea typeface="仿宋" pitchFamily="49" charset="-122"/>
                <a:cs typeface="Consolas" pitchFamily="49" charset="0"/>
              </a:rPr>
              <a:t>nextval[</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baseline="-25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的比较。</a:t>
            </a:r>
            <a:endParaRPr lang="en-US" altLang="zh-CN" sz="2000">
              <a:solidFill>
                <a:srgbClr val="0000FF"/>
              </a:solidFill>
              <a:latin typeface="Consolas" pitchFamily="49" charset="0"/>
              <a:ea typeface="仿宋" pitchFamily="49" charset="-122"/>
              <a:cs typeface="Consolas" pitchFamily="49" charset="0"/>
            </a:endParaRP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）如果有</a:t>
            </a: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j</a:t>
            </a:r>
            <a:r>
              <a:rPr lang="zh-CN"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，没有改进的，置</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]=next[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aphicFrame>
        <p:nvGraphicFramePr>
          <p:cNvPr id="5" name="表格 4"/>
          <p:cNvGraphicFramePr>
            <a:graphicFrameLocks noGrp="1"/>
          </p:cNvGraphicFramePr>
          <p:nvPr/>
        </p:nvGraphicFramePr>
        <p:xfrm>
          <a:off x="1857356" y="571480"/>
          <a:ext cx="4857785" cy="876303"/>
        </p:xfrm>
        <a:graphic>
          <a:graphicData uri="http://schemas.openxmlformats.org/drawingml/2006/table">
            <a:tbl>
              <a:tblPr>
                <a:tableStyleId>{35758FB7-9AC5-4552-8A53-C91805E547FA}</a:tableStyleId>
              </a:tblPr>
              <a:tblGrid>
                <a:gridCol w="1619261">
                  <a:extLst>
                    <a:ext uri="{9D8B030D-6E8A-4147-A177-3AD203B41FA5}">
                      <a16:colId xmlns:a16="http://schemas.microsoft.com/office/drawing/2014/main" val="20000"/>
                    </a:ext>
                  </a:extLst>
                </a:gridCol>
                <a:gridCol w="736028">
                  <a:extLst>
                    <a:ext uri="{9D8B030D-6E8A-4147-A177-3AD203B41FA5}">
                      <a16:colId xmlns:a16="http://schemas.microsoft.com/office/drawing/2014/main" val="20001"/>
                    </a:ext>
                  </a:extLst>
                </a:gridCol>
                <a:gridCol w="662425">
                  <a:extLst>
                    <a:ext uri="{9D8B030D-6E8A-4147-A177-3AD203B41FA5}">
                      <a16:colId xmlns:a16="http://schemas.microsoft.com/office/drawing/2014/main" val="20002"/>
                    </a:ext>
                  </a:extLst>
                </a:gridCol>
                <a:gridCol w="588822">
                  <a:extLst>
                    <a:ext uri="{9D8B030D-6E8A-4147-A177-3AD203B41FA5}">
                      <a16:colId xmlns:a16="http://schemas.microsoft.com/office/drawing/2014/main" val="20003"/>
                    </a:ext>
                  </a:extLst>
                </a:gridCol>
                <a:gridCol w="588822">
                  <a:extLst>
                    <a:ext uri="{9D8B030D-6E8A-4147-A177-3AD203B41FA5}">
                      <a16:colId xmlns:a16="http://schemas.microsoft.com/office/drawing/2014/main" val="20004"/>
                    </a:ext>
                  </a:extLst>
                </a:gridCol>
                <a:gridCol w="662427">
                  <a:extLst>
                    <a:ext uri="{9D8B030D-6E8A-4147-A177-3AD203B41FA5}">
                      <a16:colId xmlns:a16="http://schemas.microsoft.com/office/drawing/2014/main" val="20005"/>
                    </a:ext>
                  </a:extLst>
                </a:gridCol>
              </a:tblGrid>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j</a:t>
                      </a:r>
                      <a:endParaRPr lang="zh-CN" sz="1600" i="1"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4</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0"/>
                  </a:ext>
                </a:extLst>
              </a:tr>
              <a:tr h="292101">
                <a:tc>
                  <a:txBody>
                    <a:bodyPr/>
                    <a:lstStyle/>
                    <a:p>
                      <a:pPr indent="127000" algn="ctr">
                        <a:lnSpc>
                          <a:spcPts val="2000"/>
                        </a:lnSpc>
                        <a:spcAft>
                          <a:spcPts val="0"/>
                        </a:spcAft>
                      </a:pPr>
                      <a:r>
                        <a:rPr lang="en-US" sz="1600" i="1" kern="100">
                          <a:solidFill>
                            <a:srgbClr val="0000FF"/>
                          </a:solidFill>
                          <a:latin typeface="Consolas" pitchFamily="49" charset="0"/>
                          <a:cs typeface="Consolas" pitchFamily="49" charset="0"/>
                        </a:rPr>
                        <a:t>t</a:t>
                      </a:r>
                      <a:r>
                        <a:rPr lang="en-US" sz="1600" kern="100">
                          <a:solidFill>
                            <a:srgbClr val="0000FF"/>
                          </a:solidFill>
                          <a:latin typeface="Consolas" pitchFamily="49" charset="0"/>
                          <a:cs typeface="Consolas" pitchFamily="49" charset="0"/>
                        </a:rPr>
                        <a: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a</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b</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1"/>
                  </a:ext>
                </a:extLst>
              </a:tr>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0</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2</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tc>
                <a:extLst>
                  <a:ext uri="{0D108BD9-81ED-4DB2-BD59-A6C34878D82A}">
                    <a16:rowId xmlns:a16="http://schemas.microsoft.com/office/drawing/2014/main" val="10002"/>
                  </a:ext>
                </a:extLst>
              </a:tr>
            </a:tbl>
          </a:graphicData>
        </a:graphic>
      </p:graphicFrame>
      <p:graphicFrame>
        <p:nvGraphicFramePr>
          <p:cNvPr id="7" name="表格 6"/>
          <p:cNvGraphicFramePr>
            <a:graphicFrameLocks noGrp="1"/>
          </p:cNvGraphicFramePr>
          <p:nvPr/>
        </p:nvGraphicFramePr>
        <p:xfrm>
          <a:off x="1857356" y="1500174"/>
          <a:ext cx="4857785" cy="292101"/>
        </p:xfrm>
        <a:graphic>
          <a:graphicData uri="http://schemas.openxmlformats.org/drawingml/2006/table">
            <a:tbl>
              <a:tblPr>
                <a:tableStyleId>{35758FB7-9AC5-4552-8A53-C91805E547FA}</a:tableStyleId>
              </a:tblPr>
              <a:tblGrid>
                <a:gridCol w="1619261">
                  <a:extLst>
                    <a:ext uri="{9D8B030D-6E8A-4147-A177-3AD203B41FA5}">
                      <a16:colId xmlns:a16="http://schemas.microsoft.com/office/drawing/2014/main" val="20000"/>
                    </a:ext>
                  </a:extLst>
                </a:gridCol>
                <a:gridCol w="736028">
                  <a:extLst>
                    <a:ext uri="{9D8B030D-6E8A-4147-A177-3AD203B41FA5}">
                      <a16:colId xmlns:a16="http://schemas.microsoft.com/office/drawing/2014/main" val="20001"/>
                    </a:ext>
                  </a:extLst>
                </a:gridCol>
                <a:gridCol w="662425">
                  <a:extLst>
                    <a:ext uri="{9D8B030D-6E8A-4147-A177-3AD203B41FA5}">
                      <a16:colId xmlns:a16="http://schemas.microsoft.com/office/drawing/2014/main" val="20002"/>
                    </a:ext>
                  </a:extLst>
                </a:gridCol>
                <a:gridCol w="588822">
                  <a:extLst>
                    <a:ext uri="{9D8B030D-6E8A-4147-A177-3AD203B41FA5}">
                      <a16:colId xmlns:a16="http://schemas.microsoft.com/office/drawing/2014/main" val="20003"/>
                    </a:ext>
                  </a:extLst>
                </a:gridCol>
                <a:gridCol w="588822">
                  <a:extLst>
                    <a:ext uri="{9D8B030D-6E8A-4147-A177-3AD203B41FA5}">
                      <a16:colId xmlns:a16="http://schemas.microsoft.com/office/drawing/2014/main" val="20004"/>
                    </a:ext>
                  </a:extLst>
                </a:gridCol>
                <a:gridCol w="662427">
                  <a:extLst>
                    <a:ext uri="{9D8B030D-6E8A-4147-A177-3AD203B41FA5}">
                      <a16:colId xmlns:a16="http://schemas.microsoft.com/office/drawing/2014/main" val="20005"/>
                    </a:ext>
                  </a:extLst>
                </a:gridCol>
              </a:tblGrid>
              <a:tr h="292101">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nextval[</a:t>
                      </a:r>
                      <a:r>
                        <a:rPr lang="en-US" sz="1600" i="1" kern="100">
                          <a:solidFill>
                            <a:srgbClr val="0000FF"/>
                          </a:solidFill>
                          <a:latin typeface="Consolas" pitchFamily="49" charset="0"/>
                          <a:cs typeface="Consolas" pitchFamily="49" charset="0"/>
                        </a:rPr>
                        <a:t>j</a:t>
                      </a:r>
                      <a:r>
                        <a:rPr lang="en-US" sz="1600" kern="100">
                          <a:solidFill>
                            <a:srgbClr val="0000FF"/>
                          </a:solidFill>
                          <a:latin typeface="Consolas" pitchFamily="49" charset="0"/>
                          <a:cs typeface="Consolas" pitchFamily="49" charset="0"/>
                        </a:rPr>
                        <a:t>]</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altLang="zh-CN" sz="1600" kern="100">
                          <a:solidFill>
                            <a:srgbClr val="0000FF"/>
                          </a:solidFill>
                          <a:latin typeface="Consolas" pitchFamily="49" charset="0"/>
                          <a:ea typeface="+mn-ea"/>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-1</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tc>
                  <a:txBody>
                    <a:bodyPr/>
                    <a:lstStyle/>
                    <a:p>
                      <a:pPr indent="127000" algn="ctr">
                        <a:lnSpc>
                          <a:spcPts val="2000"/>
                        </a:lnSpc>
                        <a:spcAft>
                          <a:spcPts val="0"/>
                        </a:spcAft>
                      </a:pPr>
                      <a:r>
                        <a:rPr lang="en-US" sz="1600" kern="100">
                          <a:solidFill>
                            <a:srgbClr val="0000FF"/>
                          </a:solidFill>
                          <a:latin typeface="Consolas" pitchFamily="49" charset="0"/>
                          <a:cs typeface="Consolas" pitchFamily="49" charset="0"/>
                        </a:rPr>
                        <a:t>3</a:t>
                      </a:r>
                      <a:endParaRPr lang="zh-CN" sz="1600" kern="100">
                        <a:solidFill>
                          <a:srgbClr val="0000FF"/>
                        </a:solidFill>
                        <a:latin typeface="Consolas" pitchFamily="49" charset="0"/>
                        <a:ea typeface="仿宋" pitchFamily="49" charset="-122"/>
                        <a:cs typeface="Consolas" pitchFamily="49" charset="0"/>
                      </a:endParaRPr>
                    </a:p>
                  </a:txBody>
                  <a:tcPr marL="68580" marR="68580" marT="0" marB="0" anchor="ctr">
                    <a:solidFill>
                      <a:schemeClr val="accent2">
                        <a:lumMod val="20000"/>
                        <a:lumOff val="80000"/>
                      </a:schemeClr>
                    </a:solidFill>
                  </a:tcPr>
                </a:tc>
                <a:extLst>
                  <a:ext uri="{0D108BD9-81ED-4DB2-BD59-A6C34878D82A}">
                    <a16:rowId xmlns:a16="http://schemas.microsoft.com/office/drawing/2014/main" val="10000"/>
                  </a:ext>
                </a:extLst>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42</a:t>
            </a:fld>
            <a:r>
              <a:rPr lang="en-US" altLang="zh-CN"/>
              <a:t>/76</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1928802"/>
            <a:ext cx="8786874" cy="3988372"/>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void </a:t>
            </a:r>
            <a:r>
              <a:rPr lang="en-US" altLang="zh-CN" sz="1800">
                <a:solidFill>
                  <a:srgbClr val="FF0000"/>
                </a:solidFill>
                <a:latin typeface="Consolas" pitchFamily="49" charset="0"/>
                <a:ea typeface="仿宋" pitchFamily="49" charset="-122"/>
                <a:cs typeface="Consolas" pitchFamily="49" charset="0"/>
              </a:rPr>
              <a:t>GetNextval</a:t>
            </a:r>
            <a:r>
              <a:rPr lang="en-US" altLang="zh-CN" sz="1800">
                <a:solidFill>
                  <a:srgbClr val="0000FF"/>
                </a:solidFill>
                <a:latin typeface="Consolas" pitchFamily="49" charset="0"/>
                <a:ea typeface="仿宋" pitchFamily="49" charset="-122"/>
                <a:cs typeface="Consolas" pitchFamily="49" charset="0"/>
              </a:rPr>
              <a:t>(string t,int* nextval)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由模式串</a:t>
            </a:r>
            <a:r>
              <a:rPr lang="en-US" altLang="zh-CN" sz="1800">
                <a:solidFill>
                  <a:schemeClr val="bg1">
                    <a:lumMod val="50000"/>
                  </a:schemeClr>
                </a:solidFill>
                <a:latin typeface="Consolas" pitchFamily="49" charset="0"/>
                <a:ea typeface="仿宋" pitchFamily="49" charset="-122"/>
                <a:cs typeface="Consolas" pitchFamily="49" charset="0"/>
              </a:rPr>
              <a:t>t</a:t>
            </a:r>
            <a:r>
              <a:rPr lang="zh-CN" altLang="zh-CN" sz="1800">
                <a:solidFill>
                  <a:schemeClr val="bg1">
                    <a:lumMod val="50000"/>
                  </a:schemeClr>
                </a:solidFill>
                <a:latin typeface="Consolas" pitchFamily="49" charset="0"/>
                <a:ea typeface="仿宋" pitchFamily="49" charset="-122"/>
                <a:cs typeface="Consolas" pitchFamily="49" charset="0"/>
              </a:rPr>
              <a:t>求出</a:t>
            </a:r>
            <a:r>
              <a:rPr lang="en-US" altLang="zh-CN" sz="1800">
                <a:solidFill>
                  <a:schemeClr val="bg1">
                    <a:lumMod val="50000"/>
                  </a:schemeClr>
                </a:solidFill>
                <a:latin typeface="Consolas" pitchFamily="49" charset="0"/>
                <a:ea typeface="仿宋" pitchFamily="49" charset="-122"/>
                <a:cs typeface="Consolas" pitchFamily="49" charset="0"/>
              </a:rPr>
              <a:t>nextval</a:t>
            </a:r>
            <a:r>
              <a:rPr lang="zh-CN" altLang="zh-CN" sz="1800">
                <a:solidFill>
                  <a:schemeClr val="bg1">
                    <a:lumMod val="50000"/>
                  </a:schemeClr>
                </a:solidFill>
                <a:latin typeface="Consolas" pitchFamily="49" charset="0"/>
                <a:ea typeface="仿宋" pitchFamily="49" charset="-122"/>
                <a:cs typeface="Consolas" pitchFamily="49" charset="0"/>
              </a:rPr>
              <a:t>值</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j=0,k=-1;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nextval[0]=-1;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 (j&lt;t.length())</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a:t>
            </a:r>
            <a:r>
              <a:rPr lang="en-US" altLang="zh-CN" sz="1800">
                <a:solidFill>
                  <a:srgbClr val="FF00FF"/>
                </a:solidFill>
                <a:latin typeface="Consolas" pitchFamily="49" charset="0"/>
                <a:ea typeface="仿宋" pitchFamily="49" charset="-122"/>
                <a:cs typeface="Consolas" pitchFamily="49" charset="0"/>
              </a:rPr>
              <a:t>k==-1 || t[j]==t[k]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为</a:t>
            </a:r>
            <a:r>
              <a:rPr lang="en-US" altLang="zh-CN" sz="1800">
                <a:solidFill>
                  <a:schemeClr val="bg1">
                    <a:lumMod val="50000"/>
                  </a:schemeClr>
                </a:solidFill>
                <a:latin typeface="Consolas" pitchFamily="49" charset="0"/>
                <a:ea typeface="仿宋" pitchFamily="49" charset="-122"/>
                <a:cs typeface="Consolas" pitchFamily="49" charset="0"/>
              </a:rPr>
              <a:t>-1</a:t>
            </a:r>
            <a:r>
              <a:rPr lang="zh-CN" altLang="zh-CN" sz="1800">
                <a:solidFill>
                  <a:schemeClr val="bg1">
                    <a:lumMod val="50000"/>
                  </a:schemeClr>
                </a:solidFill>
                <a:latin typeface="Consolas" pitchFamily="49" charset="0"/>
                <a:ea typeface="仿宋" pitchFamily="49" charset="-122"/>
                <a:cs typeface="Consolas" pitchFamily="49" charset="0"/>
              </a:rPr>
              <a:t>或比较的字符相等时</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j++;k++;</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a:t>
            </a:r>
            <a:r>
              <a:rPr lang="en-US" altLang="zh-CN" sz="1800">
                <a:solidFill>
                  <a:srgbClr val="FF00FF"/>
                </a:solidFill>
                <a:latin typeface="Consolas" pitchFamily="49" charset="0"/>
                <a:ea typeface="仿宋" pitchFamily="49" charset="-122"/>
                <a:cs typeface="Consolas" pitchFamily="49" charset="0"/>
              </a:rPr>
              <a:t>t[j]!=t[k]</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两个字符不相等时</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nextval[j]=k;</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nextval[j]=nextval[k];</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k=nextval[k];			</a:t>
            </a:r>
            <a:r>
              <a:rPr lang="en-US" altLang="zh-CN" sz="1800">
                <a:solidFill>
                  <a:schemeClr val="bg1">
                    <a:lumMod val="50000"/>
                  </a:schemeClr>
                </a:solidFill>
                <a:latin typeface="Consolas" pitchFamily="49" charset="0"/>
                <a:ea typeface="仿宋" pitchFamily="49" charset="-122"/>
                <a:cs typeface="Consolas" pitchFamily="49" charset="0"/>
              </a:rPr>
              <a:t>//k</a:t>
            </a:r>
            <a:r>
              <a:rPr lang="zh-CN" altLang="zh-CN" sz="1800">
                <a:solidFill>
                  <a:schemeClr val="bg1">
                    <a:lumMod val="50000"/>
                  </a:schemeClr>
                </a:solidFill>
                <a:latin typeface="Consolas" pitchFamily="49" charset="0"/>
                <a:ea typeface="仿宋" pitchFamily="49" charset="-122"/>
                <a:cs typeface="Consolas" pitchFamily="49" charset="0"/>
              </a:rPr>
              <a:t>回退</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643174" y="214290"/>
            <a:ext cx="4357718" cy="93625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marL="342900" indent="-342900" algn="l">
              <a:lnSpc>
                <a:spcPts val="2800"/>
              </a:lnSpc>
              <a:spcBef>
                <a:spcPts val="0"/>
              </a:spcBef>
              <a:buBlip>
                <a:blip r:embed="rId2"/>
              </a:buBlip>
            </a:pP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j</a:t>
            </a:r>
            <a:r>
              <a:rPr lang="en-US" altLang="zh-CN" sz="2000">
                <a:solidFill>
                  <a:srgbClr val="FF0000"/>
                </a:solidFill>
                <a:latin typeface="Consolas" pitchFamily="49" charset="0"/>
                <a:ea typeface="仿宋" pitchFamily="49" charset="-122"/>
                <a:cs typeface="Consolas" pitchFamily="49" charset="0"/>
              </a:rPr>
              <a:t>=</a:t>
            </a:r>
            <a:r>
              <a:rPr lang="en-US" altLang="zh-CN" sz="2000" i="1">
                <a:solidFill>
                  <a:srgbClr val="FF0000"/>
                </a:solidFill>
                <a:latin typeface="Consolas" pitchFamily="49" charset="0"/>
                <a:ea typeface="仿宋" pitchFamily="49" charset="-122"/>
                <a:cs typeface="Consolas" pitchFamily="49" charset="0"/>
              </a:rPr>
              <a:t>t</a:t>
            </a:r>
            <a:r>
              <a:rPr lang="en-US" altLang="zh-CN" sz="2000" i="1" baseline="-25000">
                <a:solidFill>
                  <a:srgbClr val="FF0000"/>
                </a:solidFill>
                <a:latin typeface="Consolas" pitchFamily="49" charset="0"/>
                <a:ea typeface="仿宋" pitchFamily="49" charset="-122"/>
                <a:cs typeface="Consolas" pitchFamily="49" charset="0"/>
              </a:rPr>
              <a:t>k</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k</a:t>
            </a:r>
            <a:r>
              <a:rPr lang="en-US" altLang="zh-CN" sz="200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0"/>
              </a:spcBef>
              <a:buBlip>
                <a:blip r:embed="rId2"/>
              </a:buBlip>
            </a:pPr>
            <a:r>
              <a:rPr lang="zh-CN" altLang="en-US" sz="2000">
                <a:solidFill>
                  <a:srgbClr val="0000FF"/>
                </a:solidFill>
                <a:latin typeface="Consolas" pitchFamily="49" charset="0"/>
                <a:ea typeface="仿宋" pitchFamily="49" charset="-122"/>
                <a:cs typeface="Consolas" pitchFamily="49" charset="0"/>
              </a:rPr>
              <a:t>否则：</a:t>
            </a:r>
            <a:r>
              <a:rPr lang="en-US" altLang="zh-CN" sz="2000">
                <a:solidFill>
                  <a:srgbClr val="0000FF"/>
                </a:solidFill>
                <a:latin typeface="Consolas" pitchFamily="49" charset="0"/>
                <a:ea typeface="仿宋" pitchFamily="49" charset="-122"/>
                <a:cs typeface="Consolas" pitchFamily="49" charset="0"/>
              </a:rPr>
              <a:t>nextval[</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]=next[</a:t>
            </a:r>
            <a:r>
              <a:rPr lang="en-US" altLang="zh-CN" sz="2000" i="1">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k</a:t>
            </a:r>
            <a:endParaRPr lang="zh-CN" altLang="en-US" sz="2000" i="1">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1214414" y="500042"/>
            <a:ext cx="142876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求出</a:t>
            </a:r>
            <a:r>
              <a:rPr lang="en-US" altLang="zh-CN" sz="2000">
                <a:solidFill>
                  <a:srgbClr val="0000FF"/>
                </a:solidFill>
                <a:latin typeface="Consolas" pitchFamily="49" charset="0"/>
                <a:ea typeface="仿宋" pitchFamily="49" charset="-122"/>
                <a:cs typeface="Consolas" pitchFamily="49" charset="0"/>
              </a:rPr>
              <a:t>next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p:txBody>
      </p:sp>
      <p:sp>
        <p:nvSpPr>
          <p:cNvPr id="12" name="下箭头 11"/>
          <p:cNvSpPr/>
          <p:nvPr/>
        </p:nvSpPr>
        <p:spPr bwMode="auto">
          <a:xfrm>
            <a:off x="4071934" y="1357298"/>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43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1000108"/>
            <a:ext cx="8643998" cy="4257677"/>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216000" tIns="108000" bIns="108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int </a:t>
            </a:r>
            <a:r>
              <a:rPr lang="en-US" altLang="zh-CN" sz="1800">
                <a:solidFill>
                  <a:srgbClr val="FF0000"/>
                </a:solidFill>
                <a:latin typeface="Consolas" pitchFamily="49" charset="0"/>
                <a:ea typeface="仿宋" pitchFamily="49" charset="-122"/>
                <a:cs typeface="Consolas" pitchFamily="49" charset="0"/>
              </a:rPr>
              <a:t>KMPval</a:t>
            </a:r>
            <a:r>
              <a:rPr lang="en-US" altLang="zh-CN" sz="1800">
                <a:solidFill>
                  <a:srgbClr val="0000FF"/>
                </a:solidFill>
                <a:latin typeface="Consolas" pitchFamily="49" charset="0"/>
                <a:ea typeface="仿宋" pitchFamily="49" charset="-122"/>
                <a:cs typeface="Consolas" pitchFamily="49" charset="0"/>
              </a:rPr>
              <a:t>(string s,string 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改进的</a:t>
            </a:r>
            <a:r>
              <a:rPr lang="en-US" altLang="zh-CN" sz="1800">
                <a:solidFill>
                  <a:schemeClr val="bg1">
                    <a:lumMod val="50000"/>
                  </a:schemeClr>
                </a:solidFill>
                <a:latin typeface="Consolas" pitchFamily="49" charset="0"/>
                <a:ea typeface="仿宋" pitchFamily="49" charset="-122"/>
                <a:cs typeface="Consolas" pitchFamily="49" charset="0"/>
              </a:rPr>
              <a:t>KMP</a:t>
            </a:r>
            <a:r>
              <a:rPr lang="zh-CN" altLang="zh-CN" sz="1800">
                <a:solidFill>
                  <a:schemeClr val="bg1">
                    <a:lumMod val="50000"/>
                  </a:schemeClr>
                </a:solidFill>
                <a:latin typeface="Consolas" pitchFamily="49" charset="0"/>
                <a:ea typeface="仿宋" pitchFamily="49" charset="-122"/>
                <a:cs typeface="Consolas" pitchFamily="49" charset="0"/>
              </a:rPr>
              <a:t>算法</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n=s.length(),m=t.length();</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a:t>
            </a:r>
            <a:r>
              <a:rPr lang="en-US" altLang="zh-CN" sz="1800">
                <a:solidFill>
                  <a:srgbClr val="FF00FF"/>
                </a:solidFill>
                <a:latin typeface="Consolas" pitchFamily="49" charset="0"/>
                <a:ea typeface="仿宋" pitchFamily="49" charset="-122"/>
                <a:cs typeface="Consolas" pitchFamily="49" charset="0"/>
              </a:rPr>
              <a:t>nextval</a:t>
            </a:r>
            <a:r>
              <a:rPr lang="en-US" altLang="zh-CN" sz="1800">
                <a:solidFill>
                  <a:srgbClr val="0000FF"/>
                </a:solidFill>
                <a:latin typeface="Consolas" pitchFamily="49" charset="0"/>
                <a:ea typeface="仿宋" pitchFamily="49" charset="-122"/>
                <a:cs typeface="Consolas" pitchFamily="49" charset="0"/>
              </a:rPr>
              <a:t>=new int[m];</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GetNextval(t,</a:t>
            </a:r>
            <a:r>
              <a:rPr lang="en-US" altLang="zh-CN" sz="1800">
                <a:solidFill>
                  <a:srgbClr val="FF00FF"/>
                </a:solidFill>
                <a:latin typeface="Consolas" pitchFamily="49" charset="0"/>
                <a:ea typeface="仿宋" pitchFamily="49" charset="-122"/>
                <a:cs typeface="Consolas" pitchFamily="49" charset="0"/>
              </a:rPr>
              <a:t>nextval</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求出</a:t>
            </a:r>
            <a:r>
              <a:rPr lang="en-US" altLang="zh-CN" sz="1800">
                <a:solidFill>
                  <a:schemeClr val="bg1">
                    <a:lumMod val="50000"/>
                  </a:schemeClr>
                </a:solidFill>
                <a:latin typeface="Consolas" pitchFamily="49" charset="0"/>
                <a:ea typeface="仿宋" pitchFamily="49" charset="-122"/>
                <a:cs typeface="Consolas" pitchFamily="49" charset="0"/>
              </a:rPr>
              <a:t>nextval</a:t>
            </a:r>
            <a:r>
              <a:rPr lang="zh-CN" altLang="zh-CN" sz="1800">
                <a:solidFill>
                  <a:schemeClr val="bg1">
                    <a:lumMod val="50000"/>
                  </a:schemeClr>
                </a:solidFill>
                <a:latin typeface="Consolas" pitchFamily="49" charset="0"/>
                <a:ea typeface="仿宋" pitchFamily="49" charset="-122"/>
                <a:cs typeface="Consolas" pitchFamily="49" charset="0"/>
              </a:rPr>
              <a:t>数组</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i=0,j=0;</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while (i&lt;n &amp;&amp; j&lt;m)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if (j==-1 || s[i]==t[j])</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  i++;					</a:t>
            </a:r>
            <a:r>
              <a:rPr lang="en-US" altLang="zh-CN" sz="1800">
                <a:solidFill>
                  <a:schemeClr val="bg1">
                    <a:lumMod val="50000"/>
                  </a:schemeClr>
                </a:solidFill>
                <a:latin typeface="Consolas" pitchFamily="49" charset="0"/>
                <a:ea typeface="仿宋" pitchFamily="49" charset="-122"/>
                <a:cs typeface="Consolas" pitchFamily="49" charset="0"/>
              </a:rPr>
              <a:t>//i,j</a:t>
            </a:r>
            <a:r>
              <a:rPr lang="zh-CN" altLang="zh-CN" sz="1800">
                <a:solidFill>
                  <a:schemeClr val="bg1">
                    <a:lumMod val="50000"/>
                  </a:schemeClr>
                </a:solidFill>
                <a:latin typeface="Consolas" pitchFamily="49" charset="0"/>
                <a:ea typeface="仿宋" pitchFamily="49" charset="-122"/>
                <a:cs typeface="Consolas" pitchFamily="49" charset="0"/>
              </a:rPr>
              <a:t>各增</a:t>
            </a:r>
            <a:r>
              <a:rPr lang="en-US" altLang="zh-CN" sz="1800">
                <a:solidFill>
                  <a:schemeClr val="bg1">
                    <a:lumMod val="50000"/>
                  </a:schemeClr>
                </a:solidFill>
                <a:latin typeface="Consolas" pitchFamily="49" charset="0"/>
                <a:ea typeface="仿宋" pitchFamily="49" charset="-122"/>
                <a:cs typeface="Consolas" pitchFamily="49" charset="0"/>
              </a:rPr>
              <a:t>1 </a:t>
            </a:r>
            <a:endParaRPr lang="zh-CN" altLang="zh-CN" sz="1800">
              <a:solidFill>
                <a:schemeClr val="bg1">
                  <a:lumMod val="50000"/>
                </a:schemeClr>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j++;</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j=</a:t>
            </a:r>
            <a:r>
              <a:rPr lang="en-US" altLang="zh-CN" sz="1800">
                <a:solidFill>
                  <a:srgbClr val="FF00FF"/>
                </a:solidFill>
                <a:latin typeface="Consolas" pitchFamily="49" charset="0"/>
                <a:ea typeface="仿宋" pitchFamily="49" charset="-122"/>
                <a:cs typeface="Consolas" pitchFamily="49" charset="0"/>
              </a:rPr>
              <a:t>nextval</a:t>
            </a:r>
            <a:r>
              <a:rPr lang="en-US" altLang="zh-CN" sz="1800">
                <a:solidFill>
                  <a:srgbClr val="0000FF"/>
                </a:solidFill>
                <a:latin typeface="Consolas" pitchFamily="49" charset="0"/>
                <a:ea typeface="仿宋" pitchFamily="49" charset="-122"/>
                <a:cs typeface="Consolas" pitchFamily="49" charset="0"/>
              </a:rPr>
              <a:t>[j];			</a:t>
            </a:r>
            <a:r>
              <a:rPr lang="en-US" altLang="zh-CN" sz="1800">
                <a:solidFill>
                  <a:schemeClr val="bg1">
                    <a:lumMod val="50000"/>
                  </a:schemeClr>
                </a:solidFill>
                <a:latin typeface="Consolas" pitchFamily="49" charset="0"/>
                <a:ea typeface="仿宋" pitchFamily="49" charset="-122"/>
                <a:cs typeface="Consolas" pitchFamily="49" charset="0"/>
              </a:rPr>
              <a:t>//i</a:t>
            </a:r>
            <a:r>
              <a:rPr lang="zh-CN" altLang="zh-CN" sz="1800">
                <a:solidFill>
                  <a:schemeClr val="bg1">
                    <a:lumMod val="50000"/>
                  </a:schemeClr>
                </a:solidFill>
                <a:latin typeface="Consolas" pitchFamily="49" charset="0"/>
                <a:ea typeface="仿宋" pitchFamily="49" charset="-122"/>
                <a:cs typeface="Consolas" pitchFamily="49" charset="0"/>
              </a:rPr>
              <a:t>不变</a:t>
            </a:r>
            <a:r>
              <a:rPr lang="en-US" altLang="zh-CN" sz="1800">
                <a:solidFill>
                  <a:schemeClr val="bg1">
                    <a:lumMod val="50000"/>
                  </a:schemeClr>
                </a:solidFill>
                <a:latin typeface="Consolas" pitchFamily="49" charset="0"/>
                <a:ea typeface="仿宋" pitchFamily="49" charset="-122"/>
                <a:cs typeface="Consolas" pitchFamily="49" charset="0"/>
              </a:rPr>
              <a:t>,j</a:t>
            </a:r>
            <a:r>
              <a:rPr lang="zh-CN" altLang="zh-CN" sz="1800">
                <a:solidFill>
                  <a:schemeClr val="bg1">
                    <a:lumMod val="50000"/>
                  </a:schemeClr>
                </a:solidFill>
                <a:latin typeface="Consolas" pitchFamily="49" charset="0"/>
                <a:ea typeface="仿宋" pitchFamily="49" charset="-122"/>
                <a:cs typeface="Consolas" pitchFamily="49" charset="0"/>
              </a:rPr>
              <a:t>回退</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if (j&gt;=m) return i-m;</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else return -1;</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642910" y="5643578"/>
            <a:ext cx="428628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本算法的时间复杂度也为</a:t>
            </a:r>
            <a:r>
              <a:rPr lang="en-US" altLang="zh-CN" sz="2000">
                <a:solidFill>
                  <a:srgbClr val="0000FF"/>
                </a:solidFill>
                <a:latin typeface="Consolas" pitchFamily="49" charset="0"/>
                <a:ea typeface="仿宋" pitchFamily="49" charset="-122"/>
                <a:cs typeface="Consolas" pitchFamily="49" charset="0"/>
              </a:rPr>
              <a:t>O(</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m</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71736" y="285728"/>
            <a:ext cx="3143272"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将</a:t>
            </a:r>
            <a:r>
              <a:rPr lang="en-US" altLang="zh-CN" sz="2000">
                <a:solidFill>
                  <a:srgbClr val="0000FF"/>
                </a:solidFill>
                <a:latin typeface="Consolas" pitchFamily="49" charset="0"/>
                <a:ea typeface="仿宋" pitchFamily="49" charset="-122"/>
                <a:cs typeface="Consolas" pitchFamily="49" charset="0"/>
              </a:rPr>
              <a:t>next</a:t>
            </a:r>
            <a:r>
              <a:rPr lang="zh-CN" altLang="en-US" sz="2000">
                <a:solidFill>
                  <a:srgbClr val="0000FF"/>
                </a:solidFill>
                <a:latin typeface="Consolas" pitchFamily="49" charset="0"/>
                <a:ea typeface="仿宋" pitchFamily="49" charset="-122"/>
                <a:cs typeface="Consolas" pitchFamily="49" charset="0"/>
              </a:rPr>
              <a:t>改为</a:t>
            </a:r>
            <a:r>
              <a:rPr lang="en-US" altLang="zh-CN" sz="2000">
                <a:solidFill>
                  <a:srgbClr val="0000FF"/>
                </a:solidFill>
                <a:latin typeface="Consolas" pitchFamily="49" charset="0"/>
                <a:ea typeface="仿宋" pitchFamily="49" charset="-122"/>
                <a:cs typeface="Consolas" pitchFamily="49" charset="0"/>
              </a:rPr>
              <a:t>nextval</a:t>
            </a:r>
            <a:r>
              <a:rPr lang="zh-CN" altLang="en-US" sz="2000">
                <a:solidFill>
                  <a:srgbClr val="0000FF"/>
                </a:solidFill>
                <a:latin typeface="Consolas" pitchFamily="49" charset="0"/>
                <a:ea typeface="仿宋" pitchFamily="49" charset="-122"/>
                <a:cs typeface="Consolas" pitchFamily="49" charset="0"/>
              </a:rPr>
              <a:t>即可</a:t>
            </a:r>
          </a:p>
        </p:txBody>
      </p:sp>
      <p:sp>
        <p:nvSpPr>
          <p:cNvPr id="9" name="左弧形箭头 8"/>
          <p:cNvSpPr/>
          <p:nvPr/>
        </p:nvSpPr>
        <p:spPr bwMode="auto">
          <a:xfrm>
            <a:off x="2214546" y="357166"/>
            <a:ext cx="357190" cy="642942"/>
          </a:xfrm>
          <a:prstGeom prst="curvedRightArrow">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1" name="灯片编号占位符 10"/>
          <p:cNvSpPr>
            <a:spLocks noGrp="1"/>
          </p:cNvSpPr>
          <p:nvPr>
            <p:ph type="sldNum" sz="quarter" idx="12"/>
          </p:nvPr>
        </p:nvSpPr>
        <p:spPr/>
        <p:txBody>
          <a:bodyPr/>
          <a:lstStyle/>
          <a:p>
            <a:fld id="{67864EE2-EAB3-4814-A7EB-820BD7610F1E}" type="slidenum">
              <a:rPr lang="en-US" altLang="zh-CN" smtClean="0"/>
              <a:pPr/>
              <a:t>44</a:t>
            </a:fld>
            <a:r>
              <a:rPr lang="en-US" altLang="zh-CN"/>
              <a:t>/76</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7500990" cy="1211742"/>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4.6</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a:t>
            </a:r>
            <a:r>
              <a:rPr lang="en-US" altLang="zh-CN" sz="2000" i="1">
                <a:solidFill>
                  <a:srgbClr val="0000FF"/>
                </a:solidFill>
                <a:latin typeface="Consolas" pitchFamily="49" charset="0"/>
                <a:ea typeface="楷体" pitchFamily="49" charset="-122"/>
                <a:cs typeface="Consolas" pitchFamily="49" charset="0"/>
              </a:rPr>
              <a:t>s</a:t>
            </a:r>
            <a:r>
              <a:rPr lang="en-US"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aaabaaaab"</a:t>
            </a:r>
            <a:r>
              <a:rPr lang="zh-CN" altLang="zh-CN" sz="2000">
                <a:solidFill>
                  <a:srgbClr val="0000FF"/>
                </a:solidFill>
                <a:latin typeface="Consolas" pitchFamily="49" charset="0"/>
                <a:ea typeface="楷体" pitchFamily="49" charset="-122"/>
                <a:cs typeface="Consolas" pitchFamily="49" charset="0"/>
              </a:rPr>
              <a:t>，</a:t>
            </a:r>
            <a:r>
              <a:rPr lang="en-US" altLang="zh-CN" sz="2000" i="1">
                <a:solidFill>
                  <a:srgbClr val="0000FF"/>
                </a:solidFill>
                <a:latin typeface="Consolas" pitchFamily="49" charset="0"/>
                <a:ea typeface="楷体" pitchFamily="49" charset="-122"/>
                <a:cs typeface="Consolas" pitchFamily="49" charset="0"/>
              </a:rPr>
              <a:t>t</a:t>
            </a:r>
            <a:r>
              <a:rPr lang="en-US" altLang="zh-CN" sz="2000">
                <a:solidFill>
                  <a:srgbClr val="0000FF"/>
                </a:solidFill>
                <a:latin typeface="Consolas" pitchFamily="49" charset="0"/>
                <a:ea typeface="楷体" pitchFamily="49" charset="-122"/>
                <a:cs typeface="Consolas" pitchFamily="49" charset="0"/>
              </a:rPr>
              <a:t>="aaaab"</a:t>
            </a:r>
            <a:r>
              <a:rPr lang="zh-CN" altLang="zh-CN" sz="2000">
                <a:solidFill>
                  <a:srgbClr val="0000FF"/>
                </a:solidFill>
                <a:latin typeface="Consolas" pitchFamily="49" charset="0"/>
                <a:ea typeface="楷体" pitchFamily="49" charset="-122"/>
                <a:cs typeface="Consolas" pitchFamily="49" charset="0"/>
              </a:rPr>
              <a:t>。计算模式串</a:t>
            </a:r>
            <a:r>
              <a:rPr lang="en-US" altLang="zh-CN" sz="2000" i="1">
                <a:solidFill>
                  <a:srgbClr val="0000FF"/>
                </a:solidFill>
                <a:latin typeface="Consolas" pitchFamily="49" charset="0"/>
                <a:ea typeface="楷体" pitchFamily="49" charset="-122"/>
                <a:cs typeface="Consolas" pitchFamily="49" charset="0"/>
              </a:rPr>
              <a:t>t</a:t>
            </a:r>
            <a:r>
              <a:rPr lang="zh-CN" altLang="zh-CN" sz="2000">
                <a:solidFill>
                  <a:srgbClr val="0000FF"/>
                </a:solidFill>
                <a:latin typeface="Consolas" pitchFamily="49" charset="0"/>
                <a:ea typeface="楷体" pitchFamily="49" charset="-122"/>
                <a:cs typeface="Consolas" pitchFamily="49" charset="0"/>
              </a:rPr>
              <a:t>的</a:t>
            </a:r>
            <a:r>
              <a:rPr lang="en-US" altLang="zh-CN" sz="2000">
                <a:solidFill>
                  <a:srgbClr val="0000FF"/>
                </a:solidFill>
                <a:latin typeface="Consolas" pitchFamily="49" charset="0"/>
                <a:ea typeface="楷体" pitchFamily="49" charset="-122"/>
                <a:cs typeface="Consolas" pitchFamily="49" charset="0"/>
              </a:rPr>
              <a:t>nextval</a:t>
            </a:r>
            <a:r>
              <a:rPr lang="zh-CN" altLang="zh-CN" sz="2000">
                <a:solidFill>
                  <a:srgbClr val="0000FF"/>
                </a:solidFill>
                <a:latin typeface="Consolas" pitchFamily="49" charset="0"/>
                <a:ea typeface="楷体" pitchFamily="49" charset="-122"/>
                <a:cs typeface="Consolas" pitchFamily="49" charset="0"/>
              </a:rPr>
              <a:t>函数值。并画出利用改进</a:t>
            </a:r>
            <a:r>
              <a:rPr lang="en-US" altLang="zh-CN" sz="2000">
                <a:solidFill>
                  <a:srgbClr val="0000FF"/>
                </a:solidFill>
                <a:latin typeface="Consolas" pitchFamily="49" charset="0"/>
                <a:ea typeface="楷体" pitchFamily="49" charset="-122"/>
                <a:cs typeface="Consolas" pitchFamily="49" charset="0"/>
              </a:rPr>
              <a:t>KMP</a:t>
            </a:r>
            <a:r>
              <a:rPr lang="zh-CN" altLang="zh-CN" sz="2000">
                <a:solidFill>
                  <a:srgbClr val="0000FF"/>
                </a:solidFill>
                <a:latin typeface="Consolas" pitchFamily="49" charset="0"/>
                <a:ea typeface="楷体" pitchFamily="49" charset="-122"/>
                <a:cs typeface="Consolas" pitchFamily="49" charset="0"/>
              </a:rPr>
              <a:t>算法进行模式匹配时每一趟的匹配过程。</a:t>
            </a:r>
          </a:p>
        </p:txBody>
      </p:sp>
      <p:graphicFrame>
        <p:nvGraphicFramePr>
          <p:cNvPr id="6" name="表格 5"/>
          <p:cNvGraphicFramePr>
            <a:graphicFrameLocks noGrp="1"/>
          </p:cNvGraphicFramePr>
          <p:nvPr/>
        </p:nvGraphicFramePr>
        <p:xfrm>
          <a:off x="1357290" y="2000240"/>
          <a:ext cx="5214971" cy="1535616"/>
        </p:xfrm>
        <a:graphic>
          <a:graphicData uri="http://schemas.openxmlformats.org/drawingml/2006/table">
            <a:tbl>
              <a:tblPr/>
              <a:tblGrid>
                <a:gridCol w="1500195">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85818">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tblGrid>
              <a:tr h="357190">
                <a:tc>
                  <a:txBody>
                    <a:bodyPr/>
                    <a:lstStyle/>
                    <a:p>
                      <a:pPr algn="ctr">
                        <a:lnSpc>
                          <a:spcPts val="2500"/>
                        </a:lnSpc>
                        <a:spcAft>
                          <a:spcPts val="0"/>
                        </a:spcAft>
                      </a:pPr>
                      <a:r>
                        <a:rPr lang="en-US" sz="1800" b="1" i="1" kern="100">
                          <a:solidFill>
                            <a:srgbClr val="0000FF"/>
                          </a:solidFill>
                          <a:latin typeface="Consolas" pitchFamily="49" charset="0"/>
                          <a:ea typeface="仿宋" pitchFamily="49" charset="-122"/>
                          <a:cs typeface="Consolas" pitchFamily="49" charset="0"/>
                        </a:rPr>
                        <a:t>j</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4</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8996">
                <a:tc>
                  <a:txBody>
                    <a:bodyPr/>
                    <a:lstStyle/>
                    <a:p>
                      <a:pPr algn="ctr">
                        <a:lnSpc>
                          <a:spcPts val="2500"/>
                        </a:lnSpc>
                        <a:spcAft>
                          <a:spcPts val="0"/>
                        </a:spcAft>
                      </a:pPr>
                      <a:r>
                        <a:rPr lang="en-US" sz="1800" b="1" i="1" kern="100">
                          <a:solidFill>
                            <a:srgbClr val="0000FF"/>
                          </a:solidFill>
                          <a:latin typeface="Consolas" pitchFamily="49" charset="0"/>
                          <a:ea typeface="仿宋" pitchFamily="49" charset="-122"/>
                          <a:cs typeface="Consolas" pitchFamily="49" charset="0"/>
                        </a:rPr>
                        <a:t>t</a:t>
                      </a:r>
                      <a:r>
                        <a:rPr lang="en-US" sz="1800" b="1" kern="100">
                          <a:solidFill>
                            <a:srgbClr val="0000FF"/>
                          </a:solidFill>
                          <a:latin typeface="Consolas" pitchFamily="49" charset="0"/>
                          <a:ea typeface="仿宋" pitchFamily="49" charset="-122"/>
                          <a:cs typeface="Consolas" pitchFamily="49" charset="0"/>
                        </a:rPr>
                        <a:t>[</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a</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b</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4715">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next[</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0</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1</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2</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0000FF"/>
                          </a:solidFill>
                          <a:latin typeface="Consolas" pitchFamily="49" charset="0"/>
                          <a:ea typeface="仿宋" pitchFamily="49" charset="-122"/>
                          <a:cs typeface="Consolas" pitchFamily="49" charset="0"/>
                        </a:rPr>
                        <a:t>3</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04715">
                <a:tc>
                  <a:txBody>
                    <a:bodyPr/>
                    <a:lstStyle/>
                    <a:p>
                      <a:pPr algn="ctr">
                        <a:lnSpc>
                          <a:spcPts val="2500"/>
                        </a:lnSpc>
                        <a:spcAft>
                          <a:spcPts val="0"/>
                        </a:spcAft>
                      </a:pPr>
                      <a:r>
                        <a:rPr lang="en-US" sz="1800" b="1" kern="100">
                          <a:solidFill>
                            <a:srgbClr val="0000FF"/>
                          </a:solidFill>
                          <a:latin typeface="Consolas" pitchFamily="49" charset="0"/>
                          <a:ea typeface="仿宋" pitchFamily="49" charset="-122"/>
                          <a:cs typeface="Consolas" pitchFamily="49" charset="0"/>
                        </a:rPr>
                        <a:t>nextval[</a:t>
                      </a:r>
                      <a:r>
                        <a:rPr lang="en-US" sz="1800" b="1" i="1" kern="100">
                          <a:solidFill>
                            <a:srgbClr val="0000FF"/>
                          </a:solidFill>
                          <a:latin typeface="Consolas" pitchFamily="49" charset="0"/>
                          <a:ea typeface="仿宋" pitchFamily="49" charset="-122"/>
                          <a:cs typeface="Consolas" pitchFamily="49" charset="0"/>
                        </a:rPr>
                        <a:t>j</a:t>
                      </a:r>
                      <a:r>
                        <a:rPr lang="en-US" sz="1800" b="1" kern="100">
                          <a:solidFill>
                            <a:srgbClr val="0000FF"/>
                          </a:solidFill>
                          <a:latin typeface="Consolas" pitchFamily="49" charset="0"/>
                          <a:ea typeface="仿宋" pitchFamily="49" charset="-122"/>
                          <a:cs typeface="Consolas" pitchFamily="49" charset="0"/>
                        </a:rPr>
                        <a:t>]</a:t>
                      </a:r>
                      <a:endParaRPr lang="zh-CN" sz="18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-1</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800" b="1" kern="100">
                          <a:solidFill>
                            <a:srgbClr val="FF0000"/>
                          </a:solidFill>
                          <a:latin typeface="Consolas" pitchFamily="49" charset="0"/>
                          <a:ea typeface="仿宋" pitchFamily="49" charset="-122"/>
                          <a:cs typeface="Consolas" pitchFamily="49" charset="0"/>
                        </a:rPr>
                        <a:t>3</a:t>
                      </a:r>
                      <a:endParaRPr lang="zh-CN" sz="18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9" name="灯片编号占位符 8"/>
          <p:cNvSpPr>
            <a:spLocks noGrp="1"/>
          </p:cNvSpPr>
          <p:nvPr>
            <p:ph type="sldNum" sz="quarter" idx="12"/>
          </p:nvPr>
        </p:nvSpPr>
        <p:spPr/>
        <p:txBody>
          <a:bodyPr/>
          <a:lstStyle/>
          <a:p>
            <a:fld id="{67864EE2-EAB3-4814-A7EB-820BD7610F1E}" type="slidenum">
              <a:rPr lang="en-US" altLang="zh-CN" smtClean="0"/>
              <a:pPr/>
              <a:t>45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Box 16"/>
          <p:cNvSpPr txBox="1">
            <a:spLocks noChangeArrowheads="1"/>
          </p:cNvSpPr>
          <p:nvPr/>
        </p:nvSpPr>
        <p:spPr bwMode="auto">
          <a:xfrm>
            <a:off x="2410701" y="11549950"/>
            <a:ext cx="3806845" cy="42296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f</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趟匹配，返回</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-t.length=4</a:t>
            </a:r>
          </a:p>
        </p:txBody>
      </p:sp>
      <p:grpSp>
        <p:nvGrpSpPr>
          <p:cNvPr id="2" name="组合 93"/>
          <p:cNvGrpSpPr/>
          <p:nvPr/>
        </p:nvGrpSpPr>
        <p:grpSpPr>
          <a:xfrm>
            <a:off x="285720" y="2285992"/>
            <a:ext cx="8643998" cy="2000264"/>
            <a:chOff x="214282" y="1571612"/>
            <a:chExt cx="8643998" cy="2000264"/>
          </a:xfrm>
        </p:grpSpPr>
        <p:sp>
          <p:nvSpPr>
            <p:cNvPr id="9" name="Text Box 78"/>
            <p:cNvSpPr txBox="1">
              <a:spLocks noChangeArrowheads="1"/>
            </p:cNvSpPr>
            <p:nvPr/>
          </p:nvSpPr>
          <p:spPr bwMode="auto">
            <a:xfrm>
              <a:off x="2138544" y="2102695"/>
              <a:ext cx="2147704" cy="32617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 a a a a b</a:t>
              </a:r>
            </a:p>
          </p:txBody>
        </p:sp>
        <p:sp>
          <p:nvSpPr>
            <p:cNvPr id="10" name="Text Box 77"/>
            <p:cNvSpPr txBox="1">
              <a:spLocks noChangeArrowheads="1"/>
            </p:cNvSpPr>
            <p:nvPr/>
          </p:nvSpPr>
          <p:spPr bwMode="auto">
            <a:xfrm>
              <a:off x="2138544" y="2646321"/>
              <a:ext cx="1317217" cy="2826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b</a:t>
              </a:r>
            </a:p>
          </p:txBody>
        </p:sp>
        <p:sp>
          <p:nvSpPr>
            <p:cNvPr id="11" name="Line 76"/>
            <p:cNvSpPr>
              <a:spLocks noChangeShapeType="1"/>
            </p:cNvSpPr>
            <p:nvPr/>
          </p:nvSpPr>
          <p:spPr bwMode="auto">
            <a:xfrm>
              <a:off x="2849549" y="1758483"/>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2" name="Text Box 75"/>
            <p:cNvSpPr txBox="1">
              <a:spLocks noChangeArrowheads="1"/>
            </p:cNvSpPr>
            <p:nvPr/>
          </p:nvSpPr>
          <p:spPr bwMode="auto">
            <a:xfrm>
              <a:off x="2928926" y="1789276"/>
              <a:ext cx="448387" cy="2824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3" name="Text Box 74"/>
            <p:cNvSpPr txBox="1">
              <a:spLocks noChangeArrowheads="1"/>
            </p:cNvSpPr>
            <p:nvPr/>
          </p:nvSpPr>
          <p:spPr bwMode="auto">
            <a:xfrm>
              <a:off x="2979113" y="2961321"/>
              <a:ext cx="448387" cy="25336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14" name="Line 73"/>
            <p:cNvSpPr>
              <a:spLocks noChangeShapeType="1"/>
            </p:cNvSpPr>
            <p:nvPr/>
          </p:nvSpPr>
          <p:spPr bwMode="auto">
            <a:xfrm flipV="1">
              <a:off x="2857487" y="2871785"/>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72"/>
            <p:cNvSpPr txBox="1">
              <a:spLocks noChangeArrowheads="1"/>
            </p:cNvSpPr>
            <p:nvPr/>
          </p:nvSpPr>
          <p:spPr bwMode="auto">
            <a:xfrm>
              <a:off x="214282" y="2500306"/>
              <a:ext cx="1071570" cy="24760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16" name="Line 71"/>
            <p:cNvSpPr>
              <a:spLocks noChangeShapeType="1"/>
            </p:cNvSpPr>
            <p:nvPr/>
          </p:nvSpPr>
          <p:spPr bwMode="auto">
            <a:xfrm>
              <a:off x="2871460"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7" name="Freeform 70"/>
            <p:cNvSpPr>
              <a:spLocks/>
            </p:cNvSpPr>
            <p:nvPr/>
          </p:nvSpPr>
          <p:spPr bwMode="auto">
            <a:xfrm>
              <a:off x="2811759" y="2471358"/>
              <a:ext cx="120671" cy="119395"/>
            </a:xfrm>
            <a:custGeom>
              <a:avLst/>
              <a:gdLst/>
              <a:ahLst/>
              <a:cxnLst>
                <a:cxn ang="0">
                  <a:pos x="0" y="0"/>
                </a:cxn>
                <a:cxn ang="0">
                  <a:pos x="98" y="96"/>
                </a:cxn>
              </a:cxnLst>
              <a:rect l="0" t="0" r="r" b="b"/>
              <a:pathLst>
                <a:path w="98" h="96">
                  <a:moveTo>
                    <a:pt x="0" y="0"/>
                  </a:moveTo>
                  <a:lnTo>
                    <a:pt x="98" y="96"/>
                  </a:lnTo>
                </a:path>
              </a:pathLst>
            </a:cu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8" name="Line 69"/>
            <p:cNvSpPr>
              <a:spLocks noChangeShapeType="1"/>
            </p:cNvSpPr>
            <p:nvPr/>
          </p:nvSpPr>
          <p:spPr bwMode="auto">
            <a:xfrm>
              <a:off x="4143372" y="2524121"/>
              <a:ext cx="896774" cy="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68"/>
            <p:cNvSpPr txBox="1">
              <a:spLocks noChangeArrowheads="1"/>
            </p:cNvSpPr>
            <p:nvPr/>
          </p:nvSpPr>
          <p:spPr bwMode="auto">
            <a:xfrm>
              <a:off x="4213235" y="2195416"/>
              <a:ext cx="475038" cy="304889"/>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20" name="Text Box 67"/>
            <p:cNvSpPr txBox="1">
              <a:spLocks noChangeArrowheads="1"/>
            </p:cNvSpPr>
            <p:nvPr/>
          </p:nvSpPr>
          <p:spPr bwMode="auto">
            <a:xfrm>
              <a:off x="4200532" y="2639020"/>
              <a:ext cx="630616" cy="3184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21" name="Text Box 66"/>
            <p:cNvSpPr txBox="1">
              <a:spLocks noChangeArrowheads="1"/>
            </p:cNvSpPr>
            <p:nvPr/>
          </p:nvSpPr>
          <p:spPr bwMode="auto">
            <a:xfrm>
              <a:off x="5148703" y="2222091"/>
              <a:ext cx="423429" cy="27821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=3</a:t>
              </a:r>
            </a:p>
          </p:txBody>
        </p:sp>
        <p:sp>
          <p:nvSpPr>
            <p:cNvPr id="22" name="Text Box 65"/>
            <p:cNvSpPr txBox="1">
              <a:spLocks noChangeArrowheads="1"/>
            </p:cNvSpPr>
            <p:nvPr/>
          </p:nvSpPr>
          <p:spPr bwMode="auto">
            <a:xfrm>
              <a:off x="5148703" y="2571073"/>
              <a:ext cx="1852189" cy="28642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=nextval[</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a:t>
              </a:r>
            </a:p>
          </p:txBody>
        </p:sp>
        <p:sp>
          <p:nvSpPr>
            <p:cNvPr id="76" name="Text Box 11"/>
            <p:cNvSpPr txBox="1">
              <a:spLocks noChangeArrowheads="1"/>
            </p:cNvSpPr>
            <p:nvPr/>
          </p:nvSpPr>
          <p:spPr bwMode="auto">
            <a:xfrm>
              <a:off x="1563135" y="263466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77" name="Text Box 10"/>
            <p:cNvSpPr txBox="1">
              <a:spLocks noChangeArrowheads="1"/>
            </p:cNvSpPr>
            <p:nvPr/>
          </p:nvSpPr>
          <p:spPr bwMode="auto">
            <a:xfrm>
              <a:off x="1563135" y="2143116"/>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86" name="Line 71"/>
            <p:cNvSpPr>
              <a:spLocks noChangeShapeType="1"/>
            </p:cNvSpPr>
            <p:nvPr/>
          </p:nvSpPr>
          <p:spPr bwMode="auto">
            <a:xfrm>
              <a:off x="2189461"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7" name="Line 71"/>
            <p:cNvSpPr>
              <a:spLocks noChangeShapeType="1"/>
            </p:cNvSpPr>
            <p:nvPr/>
          </p:nvSpPr>
          <p:spPr bwMode="auto">
            <a:xfrm>
              <a:off x="242282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88" name="Line 71"/>
            <p:cNvSpPr>
              <a:spLocks noChangeShapeType="1"/>
            </p:cNvSpPr>
            <p:nvPr/>
          </p:nvSpPr>
          <p:spPr bwMode="auto">
            <a:xfrm>
              <a:off x="2647937" y="2343141"/>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92" name="圆角矩形 91"/>
            <p:cNvSpPr/>
            <p:nvPr/>
          </p:nvSpPr>
          <p:spPr bwMode="auto">
            <a:xfrm>
              <a:off x="1428728" y="1571612"/>
              <a:ext cx="7429552" cy="200026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45" name="表格 44"/>
          <p:cNvGraphicFramePr>
            <a:graphicFrameLocks noGrp="1"/>
          </p:cNvGraphicFramePr>
          <p:nvPr/>
        </p:nvGraphicFramePr>
        <p:xfrm>
          <a:off x="1785921" y="393186"/>
          <a:ext cx="5214971" cy="1535616"/>
        </p:xfrm>
        <a:graphic>
          <a:graphicData uri="http://schemas.openxmlformats.org/drawingml/2006/table">
            <a:tbl>
              <a:tblPr/>
              <a:tblGrid>
                <a:gridCol w="1500195">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85818">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8996">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t</a:t>
                      </a:r>
                      <a:r>
                        <a:rPr lang="en-US" sz="1600" b="1" kern="100">
                          <a:solidFill>
                            <a:srgbClr val="0000FF"/>
                          </a:solidFill>
                          <a:latin typeface="Consolas" pitchFamily="49" charset="0"/>
                          <a:ea typeface="仿宋" pitchFamily="49" charset="-122"/>
                          <a:cs typeface="Consolas" pitchFamily="49" charset="0"/>
                        </a:rPr>
                        <a: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altLang="zh-CN"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3</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46" name="Text Box 14"/>
          <p:cNvSpPr txBox="1">
            <a:spLocks noChangeArrowheads="1"/>
          </p:cNvSpPr>
          <p:nvPr/>
        </p:nvSpPr>
        <p:spPr bwMode="auto">
          <a:xfrm>
            <a:off x="6891206" y="2843207"/>
            <a:ext cx="674063" cy="267713"/>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47" name="Text Box 13"/>
          <p:cNvSpPr txBox="1">
            <a:spLocks noChangeArrowheads="1"/>
          </p:cNvSpPr>
          <p:nvPr/>
        </p:nvSpPr>
        <p:spPr bwMode="auto">
          <a:xfrm>
            <a:off x="7819900" y="2915804"/>
            <a:ext cx="895504" cy="335321"/>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+1=4</a:t>
            </a:r>
          </a:p>
        </p:txBody>
      </p:sp>
      <p:sp>
        <p:nvSpPr>
          <p:cNvPr id="48" name="Text Box 12"/>
          <p:cNvSpPr txBox="1">
            <a:spLocks noChangeArrowheads="1"/>
          </p:cNvSpPr>
          <p:nvPr/>
        </p:nvSpPr>
        <p:spPr bwMode="auto">
          <a:xfrm>
            <a:off x="7819900" y="3336226"/>
            <a:ext cx="895504" cy="30708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49" name="Line 41"/>
          <p:cNvSpPr>
            <a:spLocks noChangeShapeType="1"/>
          </p:cNvSpPr>
          <p:nvPr/>
        </p:nvSpPr>
        <p:spPr bwMode="auto">
          <a:xfrm>
            <a:off x="6819768" y="3214685"/>
            <a:ext cx="895504" cy="1270"/>
          </a:xfrm>
          <a:prstGeom prst="line">
            <a:avLst/>
          </a:prstGeom>
          <a:ln>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grpSp>
        <p:nvGrpSpPr>
          <p:cNvPr id="67" name="组合 66"/>
          <p:cNvGrpSpPr/>
          <p:nvPr/>
        </p:nvGrpSpPr>
        <p:grpSpPr>
          <a:xfrm>
            <a:off x="285720" y="4572008"/>
            <a:ext cx="7286676" cy="1785950"/>
            <a:chOff x="285720" y="4572008"/>
            <a:chExt cx="7286676" cy="1785950"/>
          </a:xfrm>
        </p:grpSpPr>
        <p:sp>
          <p:nvSpPr>
            <p:cNvPr id="51" name="Text Box 22"/>
            <p:cNvSpPr txBox="1">
              <a:spLocks noChangeArrowheads="1"/>
            </p:cNvSpPr>
            <p:nvPr/>
          </p:nvSpPr>
          <p:spPr bwMode="auto">
            <a:xfrm>
              <a:off x="3180124" y="5094739"/>
              <a:ext cx="2029360" cy="26308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b a a a a b</a:t>
              </a:r>
            </a:p>
          </p:txBody>
        </p:sp>
        <p:sp>
          <p:nvSpPr>
            <p:cNvPr id="52" name="Text Box 21"/>
            <p:cNvSpPr txBox="1">
              <a:spLocks noChangeArrowheads="1"/>
            </p:cNvSpPr>
            <p:nvPr/>
          </p:nvSpPr>
          <p:spPr bwMode="auto">
            <a:xfrm>
              <a:off x="4071934" y="5674639"/>
              <a:ext cx="1185630" cy="248430"/>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a a a b</a:t>
              </a:r>
            </a:p>
          </p:txBody>
        </p:sp>
        <p:sp>
          <p:nvSpPr>
            <p:cNvPr id="53" name="Text Box 19"/>
            <p:cNvSpPr txBox="1">
              <a:spLocks noChangeArrowheads="1"/>
            </p:cNvSpPr>
            <p:nvPr/>
          </p:nvSpPr>
          <p:spPr bwMode="auto">
            <a:xfrm>
              <a:off x="5265523" y="4653997"/>
              <a:ext cx="473296" cy="27520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=9</a:t>
              </a:r>
            </a:p>
          </p:txBody>
        </p:sp>
        <p:sp>
          <p:nvSpPr>
            <p:cNvPr id="54" name="Text Box 18"/>
            <p:cNvSpPr txBox="1">
              <a:spLocks noChangeArrowheads="1"/>
            </p:cNvSpPr>
            <p:nvPr/>
          </p:nvSpPr>
          <p:spPr bwMode="auto">
            <a:xfrm>
              <a:off x="5313148" y="5817459"/>
              <a:ext cx="394542" cy="25474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=5</a:t>
              </a:r>
            </a:p>
          </p:txBody>
        </p:sp>
        <p:sp>
          <p:nvSpPr>
            <p:cNvPr id="55" name="Text Box 16"/>
            <p:cNvSpPr txBox="1">
              <a:spLocks noChangeArrowheads="1"/>
            </p:cNvSpPr>
            <p:nvPr/>
          </p:nvSpPr>
          <p:spPr bwMode="auto">
            <a:xfrm>
              <a:off x="285720" y="5292054"/>
              <a:ext cx="1214446" cy="28008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endPar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Text Box 3"/>
            <p:cNvSpPr txBox="1">
              <a:spLocks noChangeArrowheads="1"/>
            </p:cNvSpPr>
            <p:nvPr/>
          </p:nvSpPr>
          <p:spPr bwMode="auto">
            <a:xfrm>
              <a:off x="2857488" y="5683539"/>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7" name="Text Box 2"/>
            <p:cNvSpPr txBox="1">
              <a:spLocks noChangeArrowheads="1"/>
            </p:cNvSpPr>
            <p:nvPr/>
          </p:nvSpPr>
          <p:spPr bwMode="auto">
            <a:xfrm>
              <a:off x="2857488" y="5131574"/>
              <a:ext cx="308663" cy="38866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zh-CN" altLang="en-US"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p:txBody>
        </p:sp>
        <p:sp>
          <p:nvSpPr>
            <p:cNvPr id="58" name="TextBox 57"/>
            <p:cNvSpPr txBox="1"/>
            <p:nvPr/>
          </p:nvSpPr>
          <p:spPr>
            <a:xfrm>
              <a:off x="5423798" y="5143512"/>
              <a:ext cx="2071702" cy="338554"/>
            </a:xfrm>
            <a:prstGeom prst="rect">
              <a:avLst/>
            </a:prstGeom>
            <a:noFill/>
          </p:spPr>
          <p:txBody>
            <a:bodyPr wrap="square" rtlCol="0">
              <a:spAutoFit/>
            </a:bodyPr>
            <a:lstStyle/>
            <a:p>
              <a:pPr algn="l">
                <a:lnSpc>
                  <a:spcPct val="100000"/>
                </a:lnSpc>
                <a:spcBef>
                  <a:spcPts val="0"/>
                </a:spcBef>
              </a:pPr>
              <a:r>
                <a:rPr lang="zh-CN" altLang="zh-CN" sz="1600">
                  <a:solidFill>
                    <a:srgbClr val="0000FF"/>
                  </a:solidFill>
                  <a:latin typeface="Consolas" pitchFamily="49" charset="0"/>
                  <a:ea typeface="仿宋" pitchFamily="49" charset="-122"/>
                  <a:cs typeface="Consolas" pitchFamily="49" charset="0"/>
                </a:rPr>
                <a:t>返回</a:t>
              </a:r>
              <a:r>
                <a:rPr lang="en-US" altLang="zh-CN" sz="1600" i="1">
                  <a:solidFill>
                    <a:srgbClr val="0000FF"/>
                  </a:solidFill>
                  <a:latin typeface="Consolas" pitchFamily="49" charset="0"/>
                  <a:ea typeface="仿宋" pitchFamily="49" charset="-122"/>
                  <a:cs typeface="Consolas" pitchFamily="49" charset="0"/>
                </a:rPr>
                <a:t>i</a:t>
              </a:r>
              <a:r>
                <a:rPr lang="en-US" altLang="zh-CN" sz="1600">
                  <a:solidFill>
                    <a:srgbClr val="0000FF"/>
                  </a:solidFill>
                  <a:latin typeface="Consolas" pitchFamily="49" charset="0"/>
                  <a:ea typeface="仿宋" pitchFamily="49" charset="-122"/>
                  <a:cs typeface="Consolas" pitchFamily="49" charset="0"/>
                </a:rPr>
                <a:t>-t.length=4</a:t>
              </a:r>
              <a:endParaRPr lang="zh-CN" altLang="en-US" sz="1600">
                <a:solidFill>
                  <a:srgbClr val="0000FF"/>
                </a:solidFill>
                <a:latin typeface="Consolas" pitchFamily="49" charset="0"/>
                <a:ea typeface="仿宋" pitchFamily="49" charset="-122"/>
                <a:cs typeface="Consolas" pitchFamily="49" charset="0"/>
              </a:endParaRPr>
            </a:p>
          </p:txBody>
        </p:sp>
        <p:sp>
          <p:nvSpPr>
            <p:cNvPr id="59" name="Line 76"/>
            <p:cNvSpPr>
              <a:spLocks noChangeShapeType="1"/>
            </p:cNvSpPr>
            <p:nvPr/>
          </p:nvSpPr>
          <p:spPr bwMode="auto">
            <a:xfrm>
              <a:off x="5162871" y="4704857"/>
              <a:ext cx="1270" cy="351833"/>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0" name="Line 73"/>
            <p:cNvSpPr>
              <a:spLocks noChangeShapeType="1"/>
            </p:cNvSpPr>
            <p:nvPr/>
          </p:nvSpPr>
          <p:spPr bwMode="auto">
            <a:xfrm flipV="1">
              <a:off x="5170809" y="5818159"/>
              <a:ext cx="1270" cy="387397"/>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1" name="圆角矩形 60"/>
            <p:cNvSpPr/>
            <p:nvPr/>
          </p:nvSpPr>
          <p:spPr bwMode="auto">
            <a:xfrm>
              <a:off x="1500166" y="4572008"/>
              <a:ext cx="6072230" cy="178595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62" name="Line 71"/>
            <p:cNvSpPr>
              <a:spLocks noChangeShapeType="1"/>
            </p:cNvSpPr>
            <p:nvPr/>
          </p:nvSpPr>
          <p:spPr bwMode="auto">
            <a:xfrm>
              <a:off x="4122006"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3" name="Line 71"/>
            <p:cNvSpPr>
              <a:spLocks noChangeShapeType="1"/>
            </p:cNvSpPr>
            <p:nvPr/>
          </p:nvSpPr>
          <p:spPr bwMode="auto">
            <a:xfrm>
              <a:off x="4336320"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4" name="Line 71"/>
            <p:cNvSpPr>
              <a:spLocks noChangeShapeType="1"/>
            </p:cNvSpPr>
            <p:nvPr/>
          </p:nvSpPr>
          <p:spPr bwMode="auto">
            <a:xfrm>
              <a:off x="4570730"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5" name="Line 71"/>
            <p:cNvSpPr>
              <a:spLocks noChangeShapeType="1"/>
            </p:cNvSpPr>
            <p:nvPr/>
          </p:nvSpPr>
          <p:spPr bwMode="auto">
            <a:xfrm>
              <a:off x="4786314"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sp>
          <p:nvSpPr>
            <p:cNvPr id="66" name="Line 71"/>
            <p:cNvSpPr>
              <a:spLocks noChangeShapeType="1"/>
            </p:cNvSpPr>
            <p:nvPr/>
          </p:nvSpPr>
          <p:spPr bwMode="auto">
            <a:xfrm>
              <a:off x="5000628" y="5357826"/>
              <a:ext cx="1270" cy="351833"/>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pPr algn="l"/>
              <a:endParaRPr lang="zh-CN" altLang="en-US" sz="1600">
                <a:solidFill>
                  <a:srgbClr val="0000FF"/>
                </a:solidFill>
                <a:latin typeface="Consolas" pitchFamily="49" charset="0"/>
                <a:ea typeface="仿宋" pitchFamily="49" charset="-122"/>
                <a:cs typeface="Consolas" pitchFamily="49" charset="0"/>
              </a:endParaRPr>
            </a:p>
          </p:txBody>
        </p:sp>
      </p:grpSp>
      <p:sp>
        <p:nvSpPr>
          <p:cNvPr id="69" name="灯片编号占位符 68"/>
          <p:cNvSpPr>
            <a:spLocks noGrp="1"/>
          </p:cNvSpPr>
          <p:nvPr>
            <p:ph type="sldNum" sz="quarter" idx="12"/>
          </p:nvPr>
        </p:nvSpPr>
        <p:spPr/>
        <p:txBody>
          <a:bodyPr/>
          <a:lstStyle/>
          <a:p>
            <a:fld id="{67864EE2-EAB3-4814-A7EB-820BD7610F1E}" type="slidenum">
              <a:rPr lang="en-US" altLang="zh-CN" smtClean="0"/>
              <a:pPr/>
              <a:t>46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928665" y="1928802"/>
          <a:ext cx="6858044" cy="1535616"/>
        </p:xfrm>
        <a:graphic>
          <a:graphicData uri="http://schemas.openxmlformats.org/drawingml/2006/table">
            <a:tbl>
              <a:tblPr/>
              <a:tblGrid>
                <a:gridCol w="1500195">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85818">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gridCol w="928693">
                  <a:extLst>
                    <a:ext uri="{9D8B030D-6E8A-4147-A177-3AD203B41FA5}">
                      <a16:colId xmlns:a16="http://schemas.microsoft.com/office/drawing/2014/main" val="20007"/>
                    </a:ext>
                  </a:extLst>
                </a:gridCol>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368996">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t</a:t>
                      </a:r>
                      <a:r>
                        <a:rPr lang="en-US" sz="1600" b="1" kern="100">
                          <a:solidFill>
                            <a:srgbClr val="0000FF"/>
                          </a:solidFill>
                          <a:latin typeface="Consolas" pitchFamily="49" charset="0"/>
                          <a:ea typeface="仿宋" pitchFamily="49" charset="-122"/>
                          <a:cs typeface="Consolas" pitchFamily="49" charset="0"/>
                        </a:rPr>
                        <a: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c</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b</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a</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5" name="TextBox 4"/>
          <p:cNvSpPr txBox="1"/>
          <p:nvPr/>
        </p:nvSpPr>
        <p:spPr>
          <a:xfrm>
            <a:off x="714348" y="357166"/>
            <a:ext cx="7500990" cy="1246495"/>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FF0000"/>
                </a:solidFill>
                <a:latin typeface="Consolas" pitchFamily="49" charset="0"/>
                <a:ea typeface="仿宋" pitchFamily="49" charset="-122"/>
                <a:cs typeface="Consolas" pitchFamily="49" charset="0"/>
              </a:rPr>
              <a:t>【例】</a:t>
            </a:r>
            <a:r>
              <a:rPr lang="zh-CN" altLang="zh-CN" sz="2000">
                <a:solidFill>
                  <a:srgbClr val="0000FF"/>
                </a:solidFill>
                <a:latin typeface="Consolas" pitchFamily="49" charset="0"/>
                <a:ea typeface="仿宋" pitchFamily="49" charset="-122"/>
                <a:cs typeface="Consolas" pitchFamily="49" charset="0"/>
              </a:rPr>
              <a:t>设目标串为</a:t>
            </a:r>
            <a:r>
              <a:rPr lang="en-US" altLang="zh-CN" sz="2000" i="1">
                <a:solidFill>
                  <a:srgbClr val="0000FF"/>
                </a:solidFill>
                <a:latin typeface="Consolas" pitchFamily="49" charset="0"/>
                <a:ea typeface="仿宋" pitchFamily="49" charset="-122"/>
                <a:cs typeface="Consolas" pitchFamily="49" charset="0"/>
              </a:rPr>
              <a:t>s</a:t>
            </a:r>
            <a:r>
              <a:rPr lang="en-US" altLang="zh-CN" sz="2000">
                <a:solidFill>
                  <a:srgbClr val="0000FF"/>
                </a:solidFill>
                <a:latin typeface="Consolas" pitchFamily="49" charset="0"/>
                <a:ea typeface="仿宋" pitchFamily="49" charset="-122"/>
                <a:cs typeface="Consolas" pitchFamily="49" charset="0"/>
              </a:rPr>
              <a:t>="abcaabbabcabaacbacba"</a:t>
            </a:r>
            <a:r>
              <a:rPr lang="zh-CN" altLang="zh-CN" sz="2000">
                <a:solidFill>
                  <a:srgbClr val="0000FF"/>
                </a:solidFill>
                <a:latin typeface="Consolas" pitchFamily="49" charset="0"/>
                <a:ea typeface="仿宋" pitchFamily="49" charset="-122"/>
                <a:cs typeface="Consolas" pitchFamily="49" charset="0"/>
              </a:rPr>
              <a:t>，模式串</a:t>
            </a:r>
            <a:r>
              <a:rPr lang="en-US" altLang="zh-CN" sz="2000" i="1">
                <a:solidFill>
                  <a:srgbClr val="0000FF"/>
                </a:solidFill>
                <a:latin typeface="Consolas" pitchFamily="49" charset="0"/>
                <a:ea typeface="仿宋" pitchFamily="49" charset="-122"/>
                <a:cs typeface="Consolas" pitchFamily="49" charset="0"/>
              </a:rPr>
              <a:t>t</a:t>
            </a:r>
            <a:r>
              <a:rPr lang="en-US" altLang="zh-CN" sz="2000">
                <a:solidFill>
                  <a:srgbClr val="0000FF"/>
                </a:solidFill>
                <a:latin typeface="Consolas" pitchFamily="49" charset="0"/>
                <a:ea typeface="仿宋" pitchFamily="49" charset="-122"/>
                <a:cs typeface="Consolas" pitchFamily="49" charset="0"/>
              </a:rPr>
              <a:t>="abcabaa"</a:t>
            </a:r>
            <a:r>
              <a:rPr lang="zh-CN" altLang="zh-CN" sz="2000">
                <a:solidFill>
                  <a:srgbClr val="0000FF"/>
                </a:solidFill>
                <a:latin typeface="Consolas" pitchFamily="49" charset="0"/>
                <a:ea typeface="仿宋" pitchFamily="49" charset="-122"/>
                <a:cs typeface="Consolas" pitchFamily="49" charset="0"/>
              </a:rPr>
              <a:t>。计算模式串</a:t>
            </a:r>
            <a:r>
              <a:rPr lang="en-US" altLang="zh-CN" sz="2000" i="1">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的</a:t>
            </a:r>
            <a:r>
              <a:rPr lang="en-US" altLang="zh-CN" sz="2000">
                <a:solidFill>
                  <a:srgbClr val="0000FF"/>
                </a:solidFill>
                <a:latin typeface="Consolas" pitchFamily="49" charset="0"/>
                <a:ea typeface="仿宋" pitchFamily="49" charset="-122"/>
                <a:cs typeface="Consolas" pitchFamily="49" charset="0"/>
              </a:rPr>
              <a:t>nextval</a:t>
            </a:r>
            <a:r>
              <a:rPr lang="zh-CN" altLang="zh-CN" sz="2000">
                <a:solidFill>
                  <a:srgbClr val="0000FF"/>
                </a:solidFill>
                <a:latin typeface="Consolas" pitchFamily="49" charset="0"/>
                <a:ea typeface="仿宋" pitchFamily="49" charset="-122"/>
                <a:cs typeface="Consolas" pitchFamily="49" charset="0"/>
              </a:rPr>
              <a:t>函数值。并画出利用</a:t>
            </a:r>
            <a:r>
              <a:rPr lang="en-US" altLang="zh-CN" sz="2000">
                <a:solidFill>
                  <a:srgbClr val="0000FF"/>
                </a:solidFill>
                <a:latin typeface="Consolas" pitchFamily="49" charset="0"/>
                <a:ea typeface="仿宋" pitchFamily="49" charset="-122"/>
                <a:cs typeface="Consolas" pitchFamily="49" charset="0"/>
              </a:rPr>
              <a:t>KMP</a:t>
            </a:r>
            <a:r>
              <a:rPr lang="zh-CN" altLang="zh-CN" sz="2000">
                <a:solidFill>
                  <a:srgbClr val="0000FF"/>
                </a:solidFill>
                <a:latin typeface="Consolas" pitchFamily="49" charset="0"/>
                <a:ea typeface="仿宋" pitchFamily="49" charset="-122"/>
                <a:cs typeface="Consolas" pitchFamily="49" charset="0"/>
              </a:rPr>
              <a:t>算法进行模式匹配时每一趟的匹配过程。</a:t>
            </a: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47</a:t>
            </a:fld>
            <a:r>
              <a:rPr lang="en-US" altLang="zh-CN"/>
              <a:t>/76</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0" name="表格 59"/>
          <p:cNvGraphicFramePr>
            <a:graphicFrameLocks noGrp="1"/>
          </p:cNvGraphicFramePr>
          <p:nvPr/>
        </p:nvGraphicFramePr>
        <p:xfrm>
          <a:off x="928662" y="381079"/>
          <a:ext cx="6858044" cy="761905"/>
        </p:xfrm>
        <a:graphic>
          <a:graphicData uri="http://schemas.openxmlformats.org/drawingml/2006/table">
            <a:tbl>
              <a:tblPr/>
              <a:tblGrid>
                <a:gridCol w="1500195">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85818">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gridCol w="928693">
                  <a:extLst>
                    <a:ext uri="{9D8B030D-6E8A-4147-A177-3AD203B41FA5}">
                      <a16:colId xmlns:a16="http://schemas.microsoft.com/office/drawing/2014/main" val="20007"/>
                    </a:ext>
                  </a:extLst>
                </a:gridCol>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1"/>
                  </a:ext>
                </a:extLst>
              </a:tr>
            </a:tbl>
          </a:graphicData>
        </a:graphic>
      </p:graphicFrame>
      <p:grpSp>
        <p:nvGrpSpPr>
          <p:cNvPr id="47" name="组合 46"/>
          <p:cNvGrpSpPr/>
          <p:nvPr/>
        </p:nvGrpSpPr>
        <p:grpSpPr>
          <a:xfrm>
            <a:off x="714348" y="1571612"/>
            <a:ext cx="7500990" cy="1714512"/>
            <a:chOff x="714348" y="1571612"/>
            <a:chExt cx="7500990" cy="1714512"/>
          </a:xfrm>
        </p:grpSpPr>
        <p:sp>
          <p:nvSpPr>
            <p:cNvPr id="56375" name="Text Box 55"/>
            <p:cNvSpPr txBox="1">
              <a:spLocks noChangeArrowheads="1"/>
            </p:cNvSpPr>
            <p:nvPr/>
          </p:nvSpPr>
          <p:spPr bwMode="auto">
            <a:xfrm>
              <a:off x="719322" y="2261832"/>
              <a:ext cx="1138034"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1</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趟匹配</a:t>
              </a:r>
            </a:p>
          </p:txBody>
        </p:sp>
        <p:sp>
          <p:nvSpPr>
            <p:cNvPr id="56374" name="Text Box 54"/>
            <p:cNvSpPr txBox="1">
              <a:spLocks noChangeArrowheads="1"/>
            </p:cNvSpPr>
            <p:nvPr/>
          </p:nvSpPr>
          <p:spPr bwMode="auto">
            <a:xfrm>
              <a:off x="2009456" y="1955874"/>
              <a:ext cx="511526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b b a b c a b a a c b a c b a"</a:t>
              </a:r>
            </a:p>
          </p:txBody>
        </p:sp>
        <p:sp>
          <p:nvSpPr>
            <p:cNvPr id="56373" name="Text Box 53"/>
            <p:cNvSpPr txBox="1">
              <a:spLocks noChangeArrowheads="1"/>
            </p:cNvSpPr>
            <p:nvPr/>
          </p:nvSpPr>
          <p:spPr bwMode="auto">
            <a:xfrm>
              <a:off x="4930213" y="2407350"/>
              <a:ext cx="51738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6372" name="Text Box 52"/>
            <p:cNvSpPr txBox="1">
              <a:spLocks noChangeArrowheads="1"/>
            </p:cNvSpPr>
            <p:nvPr/>
          </p:nvSpPr>
          <p:spPr bwMode="auto">
            <a:xfrm>
              <a:off x="2009757" y="2442463"/>
              <a:ext cx="227703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a"</a:t>
              </a:r>
            </a:p>
          </p:txBody>
        </p:sp>
        <p:sp>
          <p:nvSpPr>
            <p:cNvPr id="56371" name="Line 51"/>
            <p:cNvSpPr>
              <a:spLocks noChangeShapeType="1"/>
            </p:cNvSpPr>
            <p:nvPr/>
          </p:nvSpPr>
          <p:spPr bwMode="auto">
            <a:xfrm>
              <a:off x="3286116" y="2214554"/>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70" name="Freeform 50"/>
            <p:cNvSpPr>
              <a:spLocks/>
            </p:cNvSpPr>
            <p:nvPr/>
          </p:nvSpPr>
          <p:spPr bwMode="auto">
            <a:xfrm>
              <a:off x="3263539" y="2300045"/>
              <a:ext cx="65440"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69" name="Text Box 49"/>
            <p:cNvSpPr txBox="1">
              <a:spLocks noChangeArrowheads="1"/>
            </p:cNvSpPr>
            <p:nvPr/>
          </p:nvSpPr>
          <p:spPr bwMode="auto">
            <a:xfrm>
              <a:off x="4930213" y="2765136"/>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6368" name="Text Box 48"/>
            <p:cNvSpPr txBox="1">
              <a:spLocks noChangeArrowheads="1"/>
            </p:cNvSpPr>
            <p:nvPr/>
          </p:nvSpPr>
          <p:spPr bwMode="auto">
            <a:xfrm>
              <a:off x="5654138" y="2378727"/>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56367" name="Text Box 47"/>
            <p:cNvSpPr txBox="1">
              <a:spLocks noChangeArrowheads="1"/>
            </p:cNvSpPr>
            <p:nvPr/>
          </p:nvSpPr>
          <p:spPr bwMode="auto">
            <a:xfrm>
              <a:off x="5630620" y="2743669"/>
              <a:ext cx="618608"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56366" name="Line 46"/>
            <p:cNvSpPr>
              <a:spLocks noChangeShapeType="1"/>
            </p:cNvSpPr>
            <p:nvPr/>
          </p:nvSpPr>
          <p:spPr bwMode="auto">
            <a:xfrm>
              <a:off x="5550866" y="2683727"/>
              <a:ext cx="723925"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65" name="Text Box 45"/>
            <p:cNvSpPr txBox="1">
              <a:spLocks noChangeArrowheads="1"/>
            </p:cNvSpPr>
            <p:nvPr/>
          </p:nvSpPr>
          <p:spPr bwMode="auto">
            <a:xfrm>
              <a:off x="6322848" y="2378727"/>
              <a:ext cx="1138034"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=4</a:t>
              </a:r>
            </a:p>
          </p:txBody>
        </p:sp>
        <p:sp>
          <p:nvSpPr>
            <p:cNvPr id="56364" name="Text Box 44"/>
            <p:cNvSpPr txBox="1">
              <a:spLocks noChangeArrowheads="1"/>
            </p:cNvSpPr>
            <p:nvPr/>
          </p:nvSpPr>
          <p:spPr bwMode="auto">
            <a:xfrm>
              <a:off x="6322848" y="2734469"/>
              <a:ext cx="1678176"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=nextval[4]=0</a:t>
              </a:r>
            </a:p>
          </p:txBody>
        </p:sp>
        <p:sp>
          <p:nvSpPr>
            <p:cNvPr id="56323" name="Line 3"/>
            <p:cNvSpPr>
              <a:spLocks noChangeShapeType="1"/>
            </p:cNvSpPr>
            <p:nvPr/>
          </p:nvSpPr>
          <p:spPr bwMode="auto">
            <a:xfrm flipV="1">
              <a:off x="3285390" y="270620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22" name="Line 2"/>
            <p:cNvSpPr>
              <a:spLocks noChangeShapeType="1"/>
            </p:cNvSpPr>
            <p:nvPr/>
          </p:nvSpPr>
          <p:spPr bwMode="auto">
            <a:xfrm>
              <a:off x="3289857" y="169032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圆角矩形 60"/>
            <p:cNvSpPr/>
            <p:nvPr/>
          </p:nvSpPr>
          <p:spPr bwMode="auto">
            <a:xfrm>
              <a:off x="714348" y="1571612"/>
              <a:ext cx="7500990" cy="1714512"/>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8" name="Line 33"/>
            <p:cNvSpPr>
              <a:spLocks noChangeShapeType="1"/>
            </p:cNvSpPr>
            <p:nvPr/>
          </p:nvSpPr>
          <p:spPr bwMode="auto">
            <a:xfrm>
              <a:off x="2419335" y="2181216"/>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33"/>
            <p:cNvSpPr>
              <a:spLocks noChangeShapeType="1"/>
            </p:cNvSpPr>
            <p:nvPr/>
          </p:nvSpPr>
          <p:spPr bwMode="auto">
            <a:xfrm>
              <a:off x="2628886" y="2171691"/>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Line 33"/>
            <p:cNvSpPr>
              <a:spLocks noChangeShapeType="1"/>
            </p:cNvSpPr>
            <p:nvPr/>
          </p:nvSpPr>
          <p:spPr bwMode="auto">
            <a:xfrm>
              <a:off x="2852725" y="2193256"/>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Line 33"/>
            <p:cNvSpPr>
              <a:spLocks noChangeShapeType="1"/>
            </p:cNvSpPr>
            <p:nvPr/>
          </p:nvSpPr>
          <p:spPr bwMode="auto">
            <a:xfrm>
              <a:off x="3086089" y="2205029"/>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grpSp>
        <p:nvGrpSpPr>
          <p:cNvPr id="48" name="组合 47"/>
          <p:cNvGrpSpPr/>
          <p:nvPr/>
        </p:nvGrpSpPr>
        <p:grpSpPr>
          <a:xfrm>
            <a:off x="719322" y="3571876"/>
            <a:ext cx="7496016" cy="1643074"/>
            <a:chOff x="719322" y="3571876"/>
            <a:chExt cx="7496016" cy="1643074"/>
          </a:xfrm>
        </p:grpSpPr>
        <p:sp>
          <p:nvSpPr>
            <p:cNvPr id="56363" name="Text Box 43"/>
            <p:cNvSpPr txBox="1">
              <a:spLocks noChangeArrowheads="1"/>
            </p:cNvSpPr>
            <p:nvPr/>
          </p:nvSpPr>
          <p:spPr bwMode="auto">
            <a:xfrm>
              <a:off x="719322" y="4143380"/>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2</a:t>
              </a:r>
              <a:r>
                <a:rPr kumimoji="0" lang="zh-CN" altLang="en-US" sz="1800">
                  <a:solidFill>
                    <a:srgbClr val="0000FF"/>
                  </a:solidFill>
                  <a:latin typeface="Consolas" pitchFamily="49" charset="0"/>
                  <a:ea typeface="仿宋" pitchFamily="49" charset="-122"/>
                  <a:cs typeface="Consolas" pitchFamily="49" charset="0"/>
                </a:rPr>
                <a:t>趟匹</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配</a:t>
              </a:r>
            </a:p>
          </p:txBody>
        </p:sp>
        <p:sp>
          <p:nvSpPr>
            <p:cNvPr id="56362" name="Text Box 42"/>
            <p:cNvSpPr txBox="1">
              <a:spLocks noChangeArrowheads="1"/>
            </p:cNvSpPr>
            <p:nvPr/>
          </p:nvSpPr>
          <p:spPr bwMode="auto">
            <a:xfrm>
              <a:off x="2065316" y="3910256"/>
              <a:ext cx="5292766"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 b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 c a b a a c b a c b a"</a:t>
              </a:r>
            </a:p>
          </p:txBody>
        </p:sp>
        <p:sp>
          <p:nvSpPr>
            <p:cNvPr id="56361" name="Text Box 41"/>
            <p:cNvSpPr txBox="1">
              <a:spLocks noChangeArrowheads="1"/>
            </p:cNvSpPr>
            <p:nvPr/>
          </p:nvSpPr>
          <p:spPr bwMode="auto">
            <a:xfrm>
              <a:off x="5054751" y="4336176"/>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56360" name="Text Box 40"/>
            <p:cNvSpPr txBox="1">
              <a:spLocks noChangeArrowheads="1"/>
            </p:cNvSpPr>
            <p:nvPr/>
          </p:nvSpPr>
          <p:spPr bwMode="auto">
            <a:xfrm>
              <a:off x="2947976" y="4371289"/>
              <a:ext cx="2020863"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a:t>
              </a:r>
              <a:r>
                <a:rPr kumimoji="0" lang="en-US"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c</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 a a"</a:t>
              </a:r>
            </a:p>
          </p:txBody>
        </p:sp>
        <p:sp>
          <p:nvSpPr>
            <p:cNvPr id="56359" name="Line 39"/>
            <p:cNvSpPr>
              <a:spLocks noChangeShapeType="1"/>
            </p:cNvSpPr>
            <p:nvPr/>
          </p:nvSpPr>
          <p:spPr bwMode="auto">
            <a:xfrm>
              <a:off x="3800738" y="4146766"/>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8" name="Freeform 38"/>
            <p:cNvSpPr>
              <a:spLocks/>
            </p:cNvSpPr>
            <p:nvPr/>
          </p:nvSpPr>
          <p:spPr bwMode="auto">
            <a:xfrm>
              <a:off x="3774153" y="4236724"/>
              <a:ext cx="64417"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7" name="Text Box 37"/>
            <p:cNvSpPr txBox="1">
              <a:spLocks noChangeArrowheads="1"/>
            </p:cNvSpPr>
            <p:nvPr/>
          </p:nvSpPr>
          <p:spPr bwMode="auto">
            <a:xfrm>
              <a:off x="5054751" y="4692940"/>
              <a:ext cx="51738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=2</a:t>
              </a:r>
            </a:p>
          </p:txBody>
        </p:sp>
        <p:sp>
          <p:nvSpPr>
            <p:cNvPr id="56356" name="Text Box 36"/>
            <p:cNvSpPr txBox="1">
              <a:spLocks noChangeArrowheads="1"/>
            </p:cNvSpPr>
            <p:nvPr/>
          </p:nvSpPr>
          <p:spPr bwMode="auto">
            <a:xfrm>
              <a:off x="5633749" y="4306531"/>
              <a:ext cx="516359"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56355" name="Text Box 35"/>
            <p:cNvSpPr txBox="1">
              <a:spLocks noChangeArrowheads="1"/>
            </p:cNvSpPr>
            <p:nvPr/>
          </p:nvSpPr>
          <p:spPr bwMode="auto">
            <a:xfrm>
              <a:off x="5610232" y="4672496"/>
              <a:ext cx="61963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56354" name="Line 34"/>
            <p:cNvSpPr>
              <a:spLocks noChangeShapeType="1"/>
            </p:cNvSpPr>
            <p:nvPr/>
          </p:nvSpPr>
          <p:spPr bwMode="auto">
            <a:xfrm>
              <a:off x="5549843" y="4618339"/>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53" name="Text Box 33"/>
            <p:cNvSpPr txBox="1">
              <a:spLocks noChangeArrowheads="1"/>
            </p:cNvSpPr>
            <p:nvPr/>
          </p:nvSpPr>
          <p:spPr bwMode="auto">
            <a:xfrm>
              <a:off x="6394286" y="4306531"/>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56352" name="Text Box 32"/>
            <p:cNvSpPr txBox="1">
              <a:spLocks noChangeArrowheads="1"/>
            </p:cNvSpPr>
            <p:nvPr/>
          </p:nvSpPr>
          <p:spPr bwMode="auto">
            <a:xfrm>
              <a:off x="6394286" y="4664318"/>
              <a:ext cx="1678176"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=nextval[2]=0</a:t>
              </a:r>
            </a:p>
          </p:txBody>
        </p:sp>
        <p:sp>
          <p:nvSpPr>
            <p:cNvPr id="56325" name="Line 5"/>
            <p:cNvSpPr>
              <a:spLocks noChangeShapeType="1"/>
            </p:cNvSpPr>
            <p:nvPr/>
          </p:nvSpPr>
          <p:spPr bwMode="auto">
            <a:xfrm flipV="1">
              <a:off x="3782066" y="4634007"/>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2" name="圆角矩形 61"/>
            <p:cNvSpPr/>
            <p:nvPr/>
          </p:nvSpPr>
          <p:spPr bwMode="auto">
            <a:xfrm>
              <a:off x="785786" y="3571876"/>
              <a:ext cx="7429552" cy="164307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56324" name="Line 4"/>
            <p:cNvSpPr>
              <a:spLocks noChangeShapeType="1"/>
            </p:cNvSpPr>
            <p:nvPr/>
          </p:nvSpPr>
          <p:spPr bwMode="auto">
            <a:xfrm>
              <a:off x="3799448" y="3648076"/>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4" name="Line 33"/>
            <p:cNvSpPr>
              <a:spLocks noChangeShapeType="1"/>
            </p:cNvSpPr>
            <p:nvPr/>
          </p:nvSpPr>
          <p:spPr bwMode="auto">
            <a:xfrm>
              <a:off x="3357554" y="4141132"/>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Line 33"/>
            <p:cNvSpPr>
              <a:spLocks noChangeShapeType="1"/>
            </p:cNvSpPr>
            <p:nvPr/>
          </p:nvSpPr>
          <p:spPr bwMode="auto">
            <a:xfrm>
              <a:off x="3562343" y="414338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48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77" name="Rectangle 5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67" name="组合 66"/>
          <p:cNvGrpSpPr/>
          <p:nvPr/>
        </p:nvGrpSpPr>
        <p:grpSpPr>
          <a:xfrm>
            <a:off x="642910" y="1357298"/>
            <a:ext cx="8143932" cy="2143140"/>
            <a:chOff x="642910" y="1000108"/>
            <a:chExt cx="8143932" cy="2143140"/>
          </a:xfrm>
        </p:grpSpPr>
        <p:sp>
          <p:nvSpPr>
            <p:cNvPr id="56351" name="Text Box 31"/>
            <p:cNvSpPr txBox="1">
              <a:spLocks noChangeArrowheads="1"/>
            </p:cNvSpPr>
            <p:nvPr/>
          </p:nvSpPr>
          <p:spPr bwMode="auto">
            <a:xfrm>
              <a:off x="648906" y="1714488"/>
              <a:ext cx="1137012"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3</a:t>
              </a:r>
              <a:r>
                <a:rPr kumimoji="0" lang="zh-CN" altLang="en-US" sz="1800">
                  <a:solidFill>
                    <a:srgbClr val="0000FF"/>
                  </a:solidFill>
                  <a:latin typeface="Consolas" pitchFamily="49" charset="0"/>
                  <a:ea typeface="仿宋" pitchFamily="49" charset="-122"/>
                  <a:cs typeface="Consolas" pitchFamily="49" charset="0"/>
                </a:rPr>
                <a:t>趟</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匹配</a:t>
              </a:r>
            </a:p>
          </p:txBody>
        </p:sp>
        <p:sp>
          <p:nvSpPr>
            <p:cNvPr id="56350" name="Text Box 30"/>
            <p:cNvSpPr txBox="1">
              <a:spLocks noChangeArrowheads="1"/>
            </p:cNvSpPr>
            <p:nvPr/>
          </p:nvSpPr>
          <p:spPr bwMode="auto">
            <a:xfrm>
              <a:off x="1643042" y="1430780"/>
              <a:ext cx="5221328" cy="3087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 b </a:t>
              </a:r>
              <a:r>
                <a:rPr kumimoji="0" lang="pt-BR" altLang="zh-CN" sz="1600" i="0" u="none" strike="noStrike" cap="none" normalizeH="0" baseline="0">
                  <a:ln>
                    <a:noFill/>
                  </a:ln>
                  <a:solidFill>
                    <a:srgbClr val="FF0000"/>
                  </a:solidFill>
                  <a:effectLst/>
                  <a:latin typeface="Consolas" pitchFamily="49" charset="0"/>
                  <a:ea typeface="仿宋" pitchFamily="49" charset="-122"/>
                  <a:cs typeface="Consolas" pitchFamily="49" charset="0"/>
                </a:rPr>
                <a:t>b</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 a b c a b a a c b a c b a"</a:t>
              </a:r>
            </a:p>
          </p:txBody>
        </p:sp>
        <p:sp>
          <p:nvSpPr>
            <p:cNvPr id="56349" name="Text Box 29"/>
            <p:cNvSpPr txBox="1">
              <a:spLocks noChangeArrowheads="1"/>
            </p:cNvSpPr>
            <p:nvPr/>
          </p:nvSpPr>
          <p:spPr bwMode="auto">
            <a:xfrm>
              <a:off x="3863974" y="2334890"/>
              <a:ext cx="517381" cy="308718"/>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56348" name="Text Box 28"/>
            <p:cNvSpPr txBox="1">
              <a:spLocks noChangeArrowheads="1"/>
            </p:cNvSpPr>
            <p:nvPr/>
          </p:nvSpPr>
          <p:spPr bwMode="auto">
            <a:xfrm>
              <a:off x="2953945" y="1910214"/>
              <a:ext cx="233878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b a a"</a:t>
              </a:r>
            </a:p>
          </p:txBody>
        </p:sp>
        <p:sp>
          <p:nvSpPr>
            <p:cNvPr id="56345" name="Text Box 25"/>
            <p:cNvSpPr txBox="1">
              <a:spLocks noChangeArrowheads="1"/>
            </p:cNvSpPr>
            <p:nvPr/>
          </p:nvSpPr>
          <p:spPr bwMode="auto">
            <a:xfrm>
              <a:off x="3863974" y="2693698"/>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=0</a:t>
              </a:r>
            </a:p>
          </p:txBody>
        </p:sp>
        <p:sp>
          <p:nvSpPr>
            <p:cNvPr id="56344" name="Text Box 24"/>
            <p:cNvSpPr txBox="1">
              <a:spLocks noChangeArrowheads="1"/>
            </p:cNvSpPr>
            <p:nvPr/>
          </p:nvSpPr>
          <p:spPr bwMode="auto">
            <a:xfrm>
              <a:off x="4587899" y="2306267"/>
              <a:ext cx="51635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失败</a:t>
              </a:r>
            </a:p>
          </p:txBody>
        </p:sp>
        <p:sp>
          <p:nvSpPr>
            <p:cNvPr id="56343" name="Text Box 23"/>
            <p:cNvSpPr txBox="1">
              <a:spLocks noChangeArrowheads="1"/>
            </p:cNvSpPr>
            <p:nvPr/>
          </p:nvSpPr>
          <p:spPr bwMode="auto">
            <a:xfrm>
              <a:off x="4564382" y="2672231"/>
              <a:ext cx="619631"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56342" name="Line 22"/>
            <p:cNvSpPr>
              <a:spLocks noChangeShapeType="1"/>
            </p:cNvSpPr>
            <p:nvPr/>
          </p:nvSpPr>
          <p:spPr bwMode="auto">
            <a:xfrm>
              <a:off x="4484627"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41" name="Text Box 21"/>
            <p:cNvSpPr txBox="1">
              <a:spLocks noChangeArrowheads="1"/>
            </p:cNvSpPr>
            <p:nvPr/>
          </p:nvSpPr>
          <p:spPr bwMode="auto">
            <a:xfrm>
              <a:off x="5257632" y="2306267"/>
              <a:ext cx="113701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=6</a:t>
              </a:r>
            </a:p>
          </p:txBody>
        </p:sp>
        <p:sp>
          <p:nvSpPr>
            <p:cNvPr id="56340" name="Text Box 20"/>
            <p:cNvSpPr txBox="1">
              <a:spLocks noChangeArrowheads="1"/>
            </p:cNvSpPr>
            <p:nvPr/>
          </p:nvSpPr>
          <p:spPr bwMode="auto">
            <a:xfrm>
              <a:off x="5257632" y="2664053"/>
              <a:ext cx="1678176"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=nextval[0]=-1</a:t>
              </a:r>
            </a:p>
          </p:txBody>
        </p:sp>
        <p:sp>
          <p:nvSpPr>
            <p:cNvPr id="56339" name="Text Box 19"/>
            <p:cNvSpPr txBox="1">
              <a:spLocks noChangeArrowheads="1"/>
            </p:cNvSpPr>
            <p:nvPr/>
          </p:nvSpPr>
          <p:spPr bwMode="auto">
            <a:xfrm>
              <a:off x="7085978" y="2672231"/>
              <a:ext cx="620653" cy="307696"/>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修改为</a:t>
              </a:r>
            </a:p>
          </p:txBody>
        </p:sp>
        <p:sp>
          <p:nvSpPr>
            <p:cNvPr id="56338" name="Line 18"/>
            <p:cNvSpPr>
              <a:spLocks noChangeShapeType="1"/>
            </p:cNvSpPr>
            <p:nvPr/>
          </p:nvSpPr>
          <p:spPr bwMode="auto">
            <a:xfrm>
              <a:off x="7007246" y="2632363"/>
              <a:ext cx="722902" cy="1022"/>
            </a:xfrm>
            <a:prstGeom prst="line">
              <a:avLst/>
            </a:prstGeom>
            <a:ln w="19050">
              <a:headEnd type="none" w="med" len="med"/>
              <a:tailEnd type="arrow" w="med" len="med"/>
            </a:ln>
          </p:spPr>
          <p:style>
            <a:lnRef idx="3">
              <a:schemeClr val="dk1"/>
            </a:lnRef>
            <a:fillRef idx="0">
              <a:schemeClr val="dk1"/>
            </a:fillRef>
            <a:effectRef idx="2">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337" name="Text Box 17"/>
            <p:cNvSpPr txBox="1">
              <a:spLocks noChangeArrowheads="1"/>
            </p:cNvSpPr>
            <p:nvPr/>
          </p:nvSpPr>
          <p:spPr bwMode="auto">
            <a:xfrm>
              <a:off x="7736282" y="2306267"/>
              <a:ext cx="942729"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+1=7</a:t>
              </a:r>
            </a:p>
          </p:txBody>
        </p:sp>
        <p:sp>
          <p:nvSpPr>
            <p:cNvPr id="56336" name="Text Box 16"/>
            <p:cNvSpPr txBox="1">
              <a:spLocks noChangeArrowheads="1"/>
            </p:cNvSpPr>
            <p:nvPr/>
          </p:nvSpPr>
          <p:spPr bwMode="auto">
            <a:xfrm>
              <a:off x="7721626" y="2664053"/>
              <a:ext cx="1014167"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+1=0</a:t>
              </a:r>
            </a:p>
          </p:txBody>
        </p:sp>
        <p:sp>
          <p:nvSpPr>
            <p:cNvPr id="58" name="Line 51"/>
            <p:cNvSpPr>
              <a:spLocks noChangeShapeType="1"/>
            </p:cNvSpPr>
            <p:nvPr/>
          </p:nvSpPr>
          <p:spPr bwMode="auto">
            <a:xfrm>
              <a:off x="3590519" y="1673327"/>
              <a:ext cx="1022" cy="266806"/>
            </a:xfrm>
            <a:prstGeom prst="line">
              <a:avLst/>
            </a:pr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9" name="Freeform 50"/>
            <p:cNvSpPr>
              <a:spLocks/>
            </p:cNvSpPr>
            <p:nvPr/>
          </p:nvSpPr>
          <p:spPr bwMode="auto">
            <a:xfrm>
              <a:off x="3563934" y="1763285"/>
              <a:ext cx="65440" cy="73602"/>
            </a:xfrm>
            <a:custGeom>
              <a:avLst/>
              <a:gdLst/>
              <a:ahLst/>
              <a:cxnLst>
                <a:cxn ang="0">
                  <a:pos x="0" y="0"/>
                </a:cxn>
                <a:cxn ang="0">
                  <a:pos x="66" y="75"/>
                </a:cxn>
              </a:cxnLst>
              <a:rect l="0" t="0" r="r" b="b"/>
              <a:pathLst>
                <a:path w="66" h="75">
                  <a:moveTo>
                    <a:pt x="0" y="0"/>
                  </a:moveTo>
                  <a:lnTo>
                    <a:pt x="66" y="75"/>
                  </a:lnTo>
                </a:path>
              </a:pathLst>
            </a:custGeom>
            <a:ln w="19050">
              <a:headEnd/>
              <a:tailEn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Line 3"/>
            <p:cNvSpPr>
              <a:spLocks noChangeShapeType="1"/>
            </p:cNvSpPr>
            <p:nvPr/>
          </p:nvSpPr>
          <p:spPr bwMode="auto">
            <a:xfrm flipV="1">
              <a:off x="3584002" y="216944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1" name="Line 2"/>
            <p:cNvSpPr>
              <a:spLocks noChangeShapeType="1"/>
            </p:cNvSpPr>
            <p:nvPr/>
          </p:nvSpPr>
          <p:spPr bwMode="auto">
            <a:xfrm>
              <a:off x="3588469" y="115356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圆角矩形 63"/>
            <p:cNvSpPr/>
            <p:nvPr/>
          </p:nvSpPr>
          <p:spPr bwMode="auto">
            <a:xfrm>
              <a:off x="642910" y="1000108"/>
              <a:ext cx="8143932" cy="2143140"/>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pSp>
        <p:nvGrpSpPr>
          <p:cNvPr id="68" name="组合 67"/>
          <p:cNvGrpSpPr/>
          <p:nvPr/>
        </p:nvGrpSpPr>
        <p:grpSpPr>
          <a:xfrm>
            <a:off x="928662" y="3786190"/>
            <a:ext cx="7643866" cy="2357454"/>
            <a:chOff x="642910" y="3429000"/>
            <a:chExt cx="7643866" cy="2357454"/>
          </a:xfrm>
        </p:grpSpPr>
        <p:sp>
          <p:nvSpPr>
            <p:cNvPr id="56335" name="Text Box 15"/>
            <p:cNvSpPr txBox="1">
              <a:spLocks noChangeArrowheads="1"/>
            </p:cNvSpPr>
            <p:nvPr/>
          </p:nvSpPr>
          <p:spPr bwMode="auto">
            <a:xfrm>
              <a:off x="714348" y="4459203"/>
              <a:ext cx="113701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lvl="0">
                <a:lnSpc>
                  <a:spcPct val="100000"/>
                </a:lnSpc>
                <a:spcBef>
                  <a:spcPct val="0"/>
                </a:spcBef>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第</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4</a:t>
              </a:r>
              <a:r>
                <a:rPr kumimoji="0" lang="zh-CN" altLang="en-US" sz="1800">
                  <a:solidFill>
                    <a:srgbClr val="0000FF"/>
                  </a:solidFill>
                  <a:latin typeface="Consolas" pitchFamily="49" charset="0"/>
                  <a:ea typeface="仿宋" pitchFamily="49" charset="-122"/>
                  <a:cs typeface="Consolas" pitchFamily="49" charset="0"/>
                </a:rPr>
                <a:t>趟</a:t>
              </a:r>
              <a:r>
                <a:rPr kumimoji="0" lang="zh-CN" altLang="en-US" sz="1800" i="0" u="none" strike="noStrike" cap="none" normalizeH="0" baseline="0">
                  <a:ln>
                    <a:noFill/>
                  </a:ln>
                  <a:solidFill>
                    <a:srgbClr val="0000FF"/>
                  </a:solidFill>
                  <a:effectLst/>
                  <a:latin typeface="Consolas" pitchFamily="49" charset="0"/>
                  <a:ea typeface="仿宋" pitchFamily="49" charset="-122"/>
                  <a:cs typeface="Consolas" pitchFamily="49" charset="0"/>
                </a:rPr>
                <a:t>匹配</a:t>
              </a:r>
            </a:p>
          </p:txBody>
        </p:sp>
        <p:sp>
          <p:nvSpPr>
            <p:cNvPr id="56334" name="Text Box 14"/>
            <p:cNvSpPr txBox="1">
              <a:spLocks noChangeArrowheads="1"/>
            </p:cNvSpPr>
            <p:nvPr/>
          </p:nvSpPr>
          <p:spPr bwMode="auto">
            <a:xfrm>
              <a:off x="1708484" y="3873438"/>
              <a:ext cx="5078452"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pt-BR"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s</a:t>
              </a:r>
              <a:r>
                <a:rPr kumimoji="0" lang="pt-BR"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a b b a b c a b a a c b a c b a"</a:t>
              </a:r>
            </a:p>
          </p:txBody>
        </p:sp>
        <p:sp>
          <p:nvSpPr>
            <p:cNvPr id="56333" name="Text Box 13"/>
            <p:cNvSpPr txBox="1">
              <a:spLocks noChangeArrowheads="1"/>
            </p:cNvSpPr>
            <p:nvPr/>
          </p:nvSpPr>
          <p:spPr bwMode="auto">
            <a:xfrm>
              <a:off x="4000854" y="4981162"/>
              <a:ext cx="517381" cy="30667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=14</a:t>
              </a:r>
            </a:p>
          </p:txBody>
        </p:sp>
        <p:sp>
          <p:nvSpPr>
            <p:cNvPr id="56332" name="Text Box 12"/>
            <p:cNvSpPr txBox="1">
              <a:spLocks noChangeArrowheads="1"/>
            </p:cNvSpPr>
            <p:nvPr/>
          </p:nvSpPr>
          <p:spPr bwMode="auto">
            <a:xfrm>
              <a:off x="3268999" y="4436362"/>
              <a:ext cx="2550785" cy="3056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t</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 b c a b a a"</a:t>
              </a:r>
            </a:p>
          </p:txBody>
        </p:sp>
        <p:sp>
          <p:nvSpPr>
            <p:cNvPr id="56331" name="Text Box 11"/>
            <p:cNvSpPr txBox="1">
              <a:spLocks noChangeArrowheads="1"/>
            </p:cNvSpPr>
            <p:nvPr/>
          </p:nvSpPr>
          <p:spPr bwMode="auto">
            <a:xfrm>
              <a:off x="4000854" y="5337926"/>
              <a:ext cx="517381" cy="3056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a:ln>
                    <a:noFill/>
                  </a:ln>
                  <a:solidFill>
                    <a:srgbClr val="0000FF"/>
                  </a:solidFill>
                  <a:effectLst/>
                  <a:latin typeface="Consolas" pitchFamily="49" charset="0"/>
                  <a:ea typeface="仿宋" pitchFamily="49" charset="-122"/>
                  <a:cs typeface="Consolas" pitchFamily="49" charset="0"/>
                </a:rPr>
                <a:t>j</a:t>
              </a: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=7</a:t>
              </a:r>
            </a:p>
          </p:txBody>
        </p:sp>
        <p:sp>
          <p:nvSpPr>
            <p:cNvPr id="56330" name="Text Box 10"/>
            <p:cNvSpPr txBox="1">
              <a:spLocks noChangeArrowheads="1"/>
            </p:cNvSpPr>
            <p:nvPr/>
          </p:nvSpPr>
          <p:spPr bwMode="auto">
            <a:xfrm>
              <a:off x="4929548" y="5143512"/>
              <a:ext cx="3214352" cy="285752"/>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成功，返回</a:t>
              </a:r>
              <a:r>
                <a:rPr kumimoji="0" lang="en-US" altLang="zh-CN" sz="1800" i="1" u="none" strike="noStrike" cap="none" normalizeH="0" baseline="0">
                  <a:ln>
                    <a:noFill/>
                  </a:ln>
                  <a:solidFill>
                    <a:srgbClr val="0000FF"/>
                  </a:solidFill>
                  <a:effectLst/>
                  <a:latin typeface="Consolas" pitchFamily="49" charset="0"/>
                  <a:ea typeface="仿宋" pitchFamily="49" charset="-122"/>
                  <a:cs typeface="Consolas" pitchFamily="49" charset="0"/>
                </a:rPr>
                <a:t>i</a:t>
              </a:r>
              <a:r>
                <a:rPr kumimoji="0" lang="en-US" altLang="zh-CN" sz="1800" i="0" u="none" strike="noStrike" cap="none" normalizeH="0" baseline="0">
                  <a:ln>
                    <a:noFill/>
                  </a:ln>
                  <a:solidFill>
                    <a:srgbClr val="0000FF"/>
                  </a:solidFill>
                  <a:effectLst/>
                  <a:latin typeface="Consolas" pitchFamily="49" charset="0"/>
                  <a:ea typeface="仿宋" pitchFamily="49" charset="-122"/>
                  <a:cs typeface="Consolas" pitchFamily="49" charset="0"/>
                </a:rPr>
                <a:t>-t.length()=7</a:t>
              </a:r>
            </a:p>
          </p:txBody>
        </p:sp>
        <p:sp>
          <p:nvSpPr>
            <p:cNvPr id="62" name="Line 3"/>
            <p:cNvSpPr>
              <a:spLocks noChangeShapeType="1"/>
            </p:cNvSpPr>
            <p:nvPr/>
          </p:nvSpPr>
          <p:spPr bwMode="auto">
            <a:xfrm flipV="1">
              <a:off x="5205417" y="4698348"/>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3" name="Line 2"/>
            <p:cNvSpPr>
              <a:spLocks noChangeShapeType="1"/>
            </p:cNvSpPr>
            <p:nvPr/>
          </p:nvSpPr>
          <p:spPr bwMode="auto">
            <a:xfrm>
              <a:off x="5228207" y="3587223"/>
              <a:ext cx="1022" cy="288000"/>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圆角矩形 64"/>
            <p:cNvSpPr/>
            <p:nvPr/>
          </p:nvSpPr>
          <p:spPr bwMode="auto">
            <a:xfrm>
              <a:off x="642910" y="3429000"/>
              <a:ext cx="7643866" cy="2357454"/>
            </a:xfrm>
            <a:prstGeom prst="roundRect">
              <a:avLst/>
            </a:prstGeom>
            <a:ln w="19050">
              <a:solidFill>
                <a:schemeClr val="accent6">
                  <a:lumMod val="20000"/>
                  <a:lumOff val="80000"/>
                </a:schemeClr>
              </a:solidFill>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graphicFrame>
        <p:nvGraphicFramePr>
          <p:cNvPr id="66" name="表格 65"/>
          <p:cNvGraphicFramePr>
            <a:graphicFrameLocks noGrp="1"/>
          </p:cNvGraphicFramePr>
          <p:nvPr/>
        </p:nvGraphicFramePr>
        <p:xfrm>
          <a:off x="928662" y="381079"/>
          <a:ext cx="6858044" cy="761905"/>
        </p:xfrm>
        <a:graphic>
          <a:graphicData uri="http://schemas.openxmlformats.org/drawingml/2006/table">
            <a:tbl>
              <a:tblPr/>
              <a:tblGrid>
                <a:gridCol w="1500195">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714380">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gridCol w="785818">
                  <a:extLst>
                    <a:ext uri="{9D8B030D-6E8A-4147-A177-3AD203B41FA5}">
                      <a16:colId xmlns:a16="http://schemas.microsoft.com/office/drawing/2014/main" val="20004"/>
                    </a:ext>
                  </a:extLst>
                </a:gridCol>
                <a:gridCol w="785818">
                  <a:extLst>
                    <a:ext uri="{9D8B030D-6E8A-4147-A177-3AD203B41FA5}">
                      <a16:colId xmlns:a16="http://schemas.microsoft.com/office/drawing/2014/main" val="20005"/>
                    </a:ext>
                  </a:extLst>
                </a:gridCol>
                <a:gridCol w="714380">
                  <a:extLst>
                    <a:ext uri="{9D8B030D-6E8A-4147-A177-3AD203B41FA5}">
                      <a16:colId xmlns:a16="http://schemas.microsoft.com/office/drawing/2014/main" val="20006"/>
                    </a:ext>
                  </a:extLst>
                </a:gridCol>
                <a:gridCol w="928693">
                  <a:extLst>
                    <a:ext uri="{9D8B030D-6E8A-4147-A177-3AD203B41FA5}">
                      <a16:colId xmlns:a16="http://schemas.microsoft.com/office/drawing/2014/main" val="20007"/>
                    </a:ext>
                  </a:extLst>
                </a:gridCol>
              </a:tblGrid>
              <a:tr h="357190">
                <a:tc>
                  <a:txBody>
                    <a:bodyPr/>
                    <a:lstStyle/>
                    <a:p>
                      <a:pPr algn="ctr">
                        <a:lnSpc>
                          <a:spcPts val="2500"/>
                        </a:lnSpc>
                        <a:spcAft>
                          <a:spcPts val="0"/>
                        </a:spcAft>
                      </a:pPr>
                      <a:r>
                        <a:rPr lang="en-US" sz="1600" b="1" i="1" kern="100">
                          <a:solidFill>
                            <a:srgbClr val="0000FF"/>
                          </a:solidFill>
                          <a:latin typeface="Consolas" pitchFamily="49" charset="0"/>
                          <a:ea typeface="仿宋" pitchFamily="49" charset="-122"/>
                          <a:cs typeface="Consolas" pitchFamily="49" charset="0"/>
                        </a:rPr>
                        <a:t>j</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0</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1</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2</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3</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4</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5</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6</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0"/>
                  </a:ext>
                </a:extLst>
              </a:tr>
              <a:tr h="404715">
                <a:tc>
                  <a:txBody>
                    <a:bodyPr/>
                    <a:lstStyle/>
                    <a:p>
                      <a:pPr algn="ctr">
                        <a:lnSpc>
                          <a:spcPts val="2500"/>
                        </a:lnSpc>
                        <a:spcAft>
                          <a:spcPts val="0"/>
                        </a:spcAft>
                      </a:pPr>
                      <a:r>
                        <a:rPr lang="en-US" sz="1600" b="1" kern="100">
                          <a:solidFill>
                            <a:srgbClr val="0000FF"/>
                          </a:solidFill>
                          <a:latin typeface="Consolas" pitchFamily="49" charset="0"/>
                          <a:ea typeface="仿宋" pitchFamily="49" charset="-122"/>
                          <a:cs typeface="Consolas" pitchFamily="49" charset="0"/>
                        </a:rPr>
                        <a:t>nextval[</a:t>
                      </a:r>
                      <a:r>
                        <a:rPr lang="en-US" sz="1600" b="1" i="1" kern="100">
                          <a:solidFill>
                            <a:srgbClr val="0000FF"/>
                          </a:solidFill>
                          <a:latin typeface="Consolas" pitchFamily="49" charset="0"/>
                          <a:ea typeface="仿宋" pitchFamily="49" charset="-122"/>
                          <a:cs typeface="Consolas" pitchFamily="49" charset="0"/>
                        </a:rPr>
                        <a:t>j</a:t>
                      </a:r>
                      <a:r>
                        <a:rPr lang="en-US" sz="1600" b="1" kern="100">
                          <a:solidFill>
                            <a:srgbClr val="0000FF"/>
                          </a:solidFill>
                          <a:latin typeface="Consolas" pitchFamily="49" charset="0"/>
                          <a:ea typeface="仿宋" pitchFamily="49" charset="-122"/>
                          <a:cs typeface="Consolas" pitchFamily="49" charset="0"/>
                        </a:rPr>
                        <a:t>]</a:t>
                      </a:r>
                      <a:endParaRPr lang="zh-CN" sz="1600" b="1" kern="100">
                        <a:solidFill>
                          <a:srgbClr val="0000FF"/>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0</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2</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a:lnSpc>
                          <a:spcPts val="2500"/>
                        </a:lnSpc>
                        <a:spcAft>
                          <a:spcPts val="0"/>
                        </a:spcAft>
                      </a:pPr>
                      <a:r>
                        <a:rPr lang="en-US" sz="1600" b="1" kern="100">
                          <a:solidFill>
                            <a:srgbClr val="FF0000"/>
                          </a:solidFill>
                          <a:latin typeface="Consolas" pitchFamily="49" charset="0"/>
                          <a:ea typeface="仿宋" pitchFamily="49" charset="-122"/>
                          <a:cs typeface="Consolas" pitchFamily="49" charset="0"/>
                        </a:rPr>
                        <a:t>1</a:t>
                      </a:r>
                      <a:endParaRPr lang="zh-CN" sz="1600" b="1" kern="100">
                        <a:solidFill>
                          <a:srgbClr val="FF0000"/>
                        </a:solidFill>
                        <a:latin typeface="Consolas" pitchFamily="49" charset="0"/>
                        <a:ea typeface="仿宋" pitchFamily="49" charset="-122"/>
                        <a:cs typeface="Consolas" pitchFamily="49"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
        <p:nvSpPr>
          <p:cNvPr id="36" name="Line 33"/>
          <p:cNvSpPr>
            <a:spLocks noChangeShapeType="1"/>
          </p:cNvSpPr>
          <p:nvPr/>
        </p:nvSpPr>
        <p:spPr bwMode="auto">
          <a:xfrm>
            <a:off x="3957633" y="4503084"/>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Line 33"/>
          <p:cNvSpPr>
            <a:spLocks noChangeShapeType="1"/>
          </p:cNvSpPr>
          <p:nvPr/>
        </p:nvSpPr>
        <p:spPr bwMode="auto">
          <a:xfrm>
            <a:off x="4167185"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Line 33"/>
          <p:cNvSpPr>
            <a:spLocks noChangeShapeType="1"/>
          </p:cNvSpPr>
          <p:nvPr/>
        </p:nvSpPr>
        <p:spPr bwMode="auto">
          <a:xfrm>
            <a:off x="4391024"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Line 33"/>
          <p:cNvSpPr>
            <a:spLocks noChangeShapeType="1"/>
          </p:cNvSpPr>
          <p:nvPr/>
        </p:nvSpPr>
        <p:spPr bwMode="auto">
          <a:xfrm>
            <a:off x="4624387" y="4503084"/>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0" name="Line 33"/>
          <p:cNvSpPr>
            <a:spLocks noChangeShapeType="1"/>
          </p:cNvSpPr>
          <p:nvPr/>
        </p:nvSpPr>
        <p:spPr bwMode="auto">
          <a:xfrm>
            <a:off x="4833939"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33"/>
          <p:cNvSpPr>
            <a:spLocks noChangeShapeType="1"/>
          </p:cNvSpPr>
          <p:nvPr/>
        </p:nvSpPr>
        <p:spPr bwMode="auto">
          <a:xfrm>
            <a:off x="5057778" y="4500570"/>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Line 33"/>
          <p:cNvSpPr>
            <a:spLocks noChangeShapeType="1"/>
          </p:cNvSpPr>
          <p:nvPr/>
        </p:nvSpPr>
        <p:spPr bwMode="auto">
          <a:xfrm>
            <a:off x="5276855" y="4510095"/>
            <a:ext cx="0" cy="288000"/>
          </a:xfrm>
          <a:prstGeom prst="line">
            <a:avLst/>
          </a:prstGeom>
          <a:ln w="19050">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灯片编号占位符 44"/>
          <p:cNvSpPr>
            <a:spLocks noGrp="1"/>
          </p:cNvSpPr>
          <p:nvPr>
            <p:ph type="sldNum" sz="quarter" idx="12"/>
          </p:nvPr>
        </p:nvSpPr>
        <p:spPr/>
        <p:txBody>
          <a:bodyPr/>
          <a:lstStyle/>
          <a:p>
            <a:fld id="{67864EE2-EAB3-4814-A7EB-820BD7610F1E}" type="slidenum">
              <a:rPr lang="en-US" altLang="zh-CN" smtClean="0"/>
              <a:pPr/>
              <a:t>49</a:t>
            </a:fld>
            <a:r>
              <a:rPr lang="en-US" altLang="zh-CN"/>
              <a:t>/76</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890561" y="1928802"/>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a:solidFill>
                  <a:srgbClr val="FF0000"/>
                </a:solidFill>
                <a:latin typeface="Consolas" pitchFamily="49" charset="0"/>
                <a:ea typeface="微软雅黑" pitchFamily="34" charset="-122"/>
                <a:cs typeface="Consolas" pitchFamily="49" charset="0"/>
              </a:rPr>
              <a:t>串的实现方式</a:t>
            </a:r>
          </a:p>
        </p:txBody>
      </p:sp>
      <p:grpSp>
        <p:nvGrpSpPr>
          <p:cNvPr id="24" name="组合 33"/>
          <p:cNvGrpSpPr/>
          <p:nvPr/>
        </p:nvGrpSpPr>
        <p:grpSpPr>
          <a:xfrm>
            <a:off x="890561" y="2857496"/>
            <a:ext cx="7039025" cy="1785950"/>
            <a:chOff x="500034" y="2786058"/>
            <a:chExt cx="7039025" cy="1785950"/>
          </a:xfrm>
        </p:grpSpPr>
        <p:sp>
          <p:nvSpPr>
            <p:cNvPr id="25" name="TextBox 24"/>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a:solidFill>
                    <a:srgbClr val="0000FF"/>
                  </a:solidFill>
                  <a:latin typeface="仿宋" pitchFamily="49" charset="-122"/>
                  <a:ea typeface="仿宋" pitchFamily="49" charset="-122"/>
                </a:rPr>
                <a:t>线性表</a:t>
              </a:r>
            </a:p>
          </p:txBody>
        </p:sp>
        <p:sp>
          <p:nvSpPr>
            <p:cNvPr id="26" name="流程图: 卡片 25"/>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顺序表</a:t>
              </a:r>
            </a:p>
          </p:txBody>
        </p:sp>
        <p:sp>
          <p:nvSpPr>
            <p:cNvPr id="27" name="流程图: 卡片 26"/>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链表</a:t>
              </a:r>
            </a:p>
          </p:txBody>
        </p:sp>
        <p:cxnSp>
          <p:nvCxnSpPr>
            <p:cNvPr id="28" name="直接箭头连接符 27"/>
            <p:cNvCxnSpPr>
              <a:endCxn id="26"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endCxn id="27"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0" name="TextBox 29"/>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a:solidFill>
                    <a:srgbClr val="0000FF"/>
                  </a:solidFill>
                  <a:latin typeface="仿宋" pitchFamily="49" charset="-122"/>
                  <a:ea typeface="仿宋" pitchFamily="49" charset="-122"/>
                </a:rPr>
                <a:t>串</a:t>
              </a:r>
            </a:p>
          </p:txBody>
        </p:sp>
        <p:sp>
          <p:nvSpPr>
            <p:cNvPr id="31" name="流程图: 卡片 30"/>
            <p:cNvSpPr/>
            <p:nvPr/>
          </p:nvSpPr>
          <p:spPr>
            <a:xfrm>
              <a:off x="5072066"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a:solidFill>
                    <a:schemeClr val="bg1"/>
                  </a:solidFill>
                  <a:latin typeface="仿宋" pitchFamily="49" charset="-122"/>
                  <a:ea typeface="仿宋" pitchFamily="49" charset="-122"/>
                </a:rPr>
                <a:t>顺序串</a:t>
              </a:r>
            </a:p>
          </p:txBody>
        </p:sp>
        <p:sp>
          <p:nvSpPr>
            <p:cNvPr id="32" name="流程图: 卡片 31"/>
            <p:cNvSpPr/>
            <p:nvPr/>
          </p:nvSpPr>
          <p:spPr>
            <a:xfrm>
              <a:off x="653892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链串</a:t>
              </a:r>
            </a:p>
          </p:txBody>
        </p:sp>
        <p:cxnSp>
          <p:nvCxnSpPr>
            <p:cNvPr id="33" name="直接箭头连接符 32"/>
            <p:cNvCxnSpPr>
              <a:endCxn id="31"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4" name="直接箭头连接符 33"/>
            <p:cNvCxnSpPr>
              <a:endCxn id="32"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5" name="TextBox 34"/>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逻辑结构</a:t>
              </a:r>
            </a:p>
          </p:txBody>
        </p:sp>
        <p:sp>
          <p:nvSpPr>
            <p:cNvPr id="36" name="TextBox 35"/>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存储结构</a:t>
              </a:r>
            </a:p>
          </p:txBody>
        </p:sp>
        <p:cxnSp>
          <p:nvCxnSpPr>
            <p:cNvPr id="37" name="直接箭头连接符 36"/>
            <p:cNvCxnSpPr>
              <a:stCxn id="35"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仿宋" pitchFamily="49" charset="-122"/>
                  <a:ea typeface="仿宋" pitchFamily="49" charset="-122"/>
                </a:rPr>
                <a:t>映射</a:t>
              </a:r>
            </a:p>
          </p:txBody>
        </p:sp>
        <p:sp>
          <p:nvSpPr>
            <p:cNvPr id="39" name="TextBox 38"/>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微软雅黑" pitchFamily="34" charset="-122"/>
                  <a:ea typeface="微软雅黑" pitchFamily="34" charset="-122"/>
                </a:rPr>
                <a:t>∩</a:t>
              </a:r>
            </a:p>
          </p:txBody>
        </p:sp>
      </p:grpSp>
      <p:sp>
        <p:nvSpPr>
          <p:cNvPr id="40" name="燕尾形 39"/>
          <p:cNvSpPr/>
          <p:nvPr/>
        </p:nvSpPr>
        <p:spPr bwMode="auto">
          <a:xfrm rot="16200000">
            <a:off x="5607851" y="4964917"/>
            <a:ext cx="714380" cy="357190"/>
          </a:xfrm>
          <a:prstGeom prst="chevron">
            <a:avLst/>
          </a:prstGeom>
          <a:ln>
            <a:headEnd/>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41" name="TextBox 40"/>
          <p:cNvSpPr txBox="1"/>
          <p:nvPr/>
        </p:nvSpPr>
        <p:spPr>
          <a:xfrm>
            <a:off x="2428860" y="642918"/>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4.2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串</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的存储结构</a:t>
            </a:r>
          </a:p>
        </p:txBody>
      </p:sp>
      <p:sp>
        <p:nvSpPr>
          <p:cNvPr id="43" name="灯片编号占位符 42"/>
          <p:cNvSpPr>
            <a:spLocks noGrp="1"/>
          </p:cNvSpPr>
          <p:nvPr>
            <p:ph type="sldNum" sz="quarter" idx="12"/>
          </p:nvPr>
        </p:nvSpPr>
        <p:spPr/>
        <p:txBody>
          <a:bodyPr/>
          <a:lstStyle/>
          <a:p>
            <a:fld id="{67864EE2-EAB3-4814-A7EB-820BD7610F1E}" type="slidenum">
              <a:rPr lang="en-US" altLang="zh-CN" smtClean="0"/>
              <a:pPr/>
              <a:t>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40"/>
                                        </p:tgtEl>
                                      </p:cBhvr>
                                    </p:animEffect>
                                    <p:animScale>
                                      <p:cBhvr>
                                        <p:cTn id="7" dur="250" autoRev="1" fill="hold"/>
                                        <p:tgtEl>
                                          <p:spTgt spid="40"/>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40"/>
                                        </p:tgtEl>
                                      </p:cBhvr>
                                    </p:animEffect>
                                    <p:animScale>
                                      <p:cBhvr>
                                        <p:cTn id="11" dur="250" autoRev="1" fill="hold"/>
                                        <p:tgtEl>
                                          <p:spTgt spid="4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57422" y="428604"/>
            <a:ext cx="492922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第</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5</a:t>
            </a:r>
            <a:r>
              <a:rPr lang="zh-CN"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章 </a:t>
            </a:r>
            <a:r>
              <a:rPr lang="en-US" altLang="zh-CN"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 </a:t>
            </a:r>
            <a:r>
              <a:rPr lang="zh-CN" altLang="en-US" sz="320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方正启体简体" pitchFamily="65" charset="-122"/>
                <a:ea typeface="方正启体简体" pitchFamily="65" charset="-122"/>
              </a:rPr>
              <a:t>数组和稀疏矩阵</a:t>
            </a:r>
          </a:p>
        </p:txBody>
      </p:sp>
      <p:sp>
        <p:nvSpPr>
          <p:cNvPr id="14" name="TextBox 13">
            <a:hlinkClick r:id="" action="ppaction://noaction"/>
          </p:cNvPr>
          <p:cNvSpPr txBox="1"/>
          <p:nvPr/>
        </p:nvSpPr>
        <p:spPr>
          <a:xfrm>
            <a:off x="3612396" y="2071678"/>
            <a:ext cx="3960000"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数组</a:t>
            </a:r>
          </a:p>
        </p:txBody>
      </p:sp>
      <p:grpSp>
        <p:nvGrpSpPr>
          <p:cNvPr id="2" name="组合 79"/>
          <p:cNvGrpSpPr>
            <a:grpSpLocks/>
          </p:cNvGrpSpPr>
          <p:nvPr/>
        </p:nvGrpSpPr>
        <p:grpSpPr bwMode="auto">
          <a:xfrm>
            <a:off x="840364" y="2143116"/>
            <a:ext cx="2160000" cy="2177998"/>
            <a:chOff x="6379728" y="2488774"/>
            <a:chExt cx="2513016" cy="2533955"/>
          </a:xfrm>
        </p:grpSpPr>
        <p:sp>
          <p:nvSpPr>
            <p:cNvPr id="19" name="任意多边形 82"/>
            <p:cNvSpPr/>
            <p:nvPr/>
          </p:nvSpPr>
          <p:spPr>
            <a:xfrm rot="3738964">
              <a:off x="6379728" y="2488774"/>
              <a:ext cx="2513016" cy="2513016"/>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a:ea typeface="宋体"/>
              </a:endParaRPr>
            </a:p>
          </p:txBody>
        </p:sp>
        <p:sp>
          <p:nvSpPr>
            <p:cNvPr id="20" name="任意多边形 83"/>
            <p:cNvSpPr/>
            <p:nvPr/>
          </p:nvSpPr>
          <p:spPr>
            <a:xfrm rot="16377237">
              <a:off x="6409519" y="2545928"/>
              <a:ext cx="2476803"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a:solidFill>
                  <a:srgbClr val="FFFFFF"/>
                </a:solidFill>
              </a:endParaRPr>
            </a:p>
          </p:txBody>
        </p:sp>
      </p:grpSp>
      <p:sp>
        <p:nvSpPr>
          <p:cNvPr id="21" name="文本框 20"/>
          <p:cNvSpPr txBox="1">
            <a:spLocks noChangeArrowheads="1"/>
          </p:cNvSpPr>
          <p:nvPr/>
        </p:nvSpPr>
        <p:spPr bwMode="auto">
          <a:xfrm>
            <a:off x="1091886" y="3252893"/>
            <a:ext cx="167871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en-US" altLang="zh-CN" sz="2000" b="1" dirty="0">
                <a:solidFill>
                  <a:srgbClr val="9900FF"/>
                </a:solidFill>
              </a:rPr>
              <a:t>CONTENTS</a:t>
            </a:r>
            <a:endParaRPr lang="zh-CN" altLang="en-US" sz="2000" b="1" dirty="0">
              <a:solidFill>
                <a:srgbClr val="9900FF"/>
              </a:solidFill>
            </a:endParaRPr>
          </a:p>
        </p:txBody>
      </p:sp>
      <p:sp>
        <p:nvSpPr>
          <p:cNvPr id="22" name="文本框 20"/>
          <p:cNvSpPr txBox="1">
            <a:spLocks noChangeArrowheads="1"/>
          </p:cNvSpPr>
          <p:nvPr/>
        </p:nvSpPr>
        <p:spPr bwMode="auto">
          <a:xfrm>
            <a:off x="1235902" y="2572883"/>
            <a:ext cx="141222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itchFamily="34" charset="-122"/>
                <a:ea typeface="微软雅黑" pitchFamily="34" charset="-122"/>
              </a:defRPr>
            </a:lvl1pPr>
            <a:lvl2pPr marL="742950" indent="-285750">
              <a:defRPr>
                <a:solidFill>
                  <a:schemeClr val="tx1"/>
                </a:solidFill>
                <a:latin typeface="微软雅黑" pitchFamily="34" charset="-122"/>
                <a:ea typeface="微软雅黑" pitchFamily="34" charset="-122"/>
              </a:defRPr>
            </a:lvl2pPr>
            <a:lvl3pPr marL="1143000" indent="-228600">
              <a:defRPr>
                <a:solidFill>
                  <a:schemeClr val="tx1"/>
                </a:solidFill>
                <a:latin typeface="微软雅黑" pitchFamily="34" charset="-122"/>
                <a:ea typeface="微软雅黑" pitchFamily="34" charset="-122"/>
              </a:defRPr>
            </a:lvl3pPr>
            <a:lvl4pPr marL="1600200" indent="-228600">
              <a:defRPr>
                <a:solidFill>
                  <a:schemeClr val="tx1"/>
                </a:solidFill>
                <a:latin typeface="微软雅黑" pitchFamily="34" charset="-122"/>
                <a:ea typeface="微软雅黑" pitchFamily="34" charset="-122"/>
              </a:defRPr>
            </a:lvl4pPr>
            <a:lvl5pPr marL="2057400" indent="-228600">
              <a:defRPr>
                <a:solidFill>
                  <a:schemeClr val="tx1"/>
                </a:solidFill>
                <a:latin typeface="微软雅黑" pitchFamily="34" charset="-122"/>
                <a:ea typeface="微软雅黑" pitchFamily="34" charset="-122"/>
              </a:defRPr>
            </a:lvl5pPr>
            <a:lvl6pPr marL="2514600" indent="-228600" eaLnBrk="0" fontAlgn="base" hangingPunct="0">
              <a:spcBef>
                <a:spcPct val="0"/>
              </a:spcBef>
              <a:spcAft>
                <a:spcPct val="0"/>
              </a:spcAft>
              <a:defRPr>
                <a:solidFill>
                  <a:schemeClr val="tx1"/>
                </a:solidFill>
                <a:latin typeface="微软雅黑" pitchFamily="34" charset="-122"/>
                <a:ea typeface="微软雅黑" pitchFamily="34" charset="-122"/>
              </a:defRPr>
            </a:lvl6pPr>
            <a:lvl7pPr marL="2971800" indent="-228600" eaLnBrk="0" fontAlgn="base" hangingPunct="0">
              <a:spcBef>
                <a:spcPct val="0"/>
              </a:spcBef>
              <a:spcAft>
                <a:spcPct val="0"/>
              </a:spcAft>
              <a:defRPr>
                <a:solidFill>
                  <a:schemeClr val="tx1"/>
                </a:solidFill>
                <a:latin typeface="微软雅黑" pitchFamily="34" charset="-122"/>
                <a:ea typeface="微软雅黑" pitchFamily="34" charset="-122"/>
              </a:defRPr>
            </a:lvl7pPr>
            <a:lvl8pPr marL="3429000" indent="-228600" eaLnBrk="0" fontAlgn="base" hangingPunct="0">
              <a:spcBef>
                <a:spcPct val="0"/>
              </a:spcBef>
              <a:spcAft>
                <a:spcPct val="0"/>
              </a:spcAft>
              <a:defRPr>
                <a:solidFill>
                  <a:schemeClr val="tx1"/>
                </a:solidFill>
                <a:latin typeface="微软雅黑" pitchFamily="34" charset="-122"/>
                <a:ea typeface="微软雅黑" pitchFamily="34" charset="-122"/>
              </a:defRPr>
            </a:lvl8pPr>
            <a:lvl9pPr marL="3886200" indent="-228600" eaLnBrk="0" fontAlgn="base" hangingPunct="0">
              <a:spcBef>
                <a:spcPct val="0"/>
              </a:spcBef>
              <a:spcAft>
                <a:spcPct val="0"/>
              </a:spcAft>
              <a:defRPr>
                <a:solidFill>
                  <a:schemeClr val="tx1"/>
                </a:solidFill>
                <a:latin typeface="微软雅黑" pitchFamily="34" charset="-122"/>
                <a:ea typeface="微软雅黑" pitchFamily="34" charset="-122"/>
              </a:defRPr>
            </a:lvl9pPr>
          </a:lstStyle>
          <a:p>
            <a:pPr algn="ctr" eaLnBrk="1" hangingPunct="1">
              <a:lnSpc>
                <a:spcPct val="100000"/>
              </a:lnSpc>
            </a:pPr>
            <a:r>
              <a:rPr lang="zh-CN" altLang="en-US" sz="3200" b="1" dirty="0">
                <a:solidFill>
                  <a:srgbClr val="008000"/>
                </a:solidFill>
              </a:rPr>
              <a:t>提纲</a:t>
            </a:r>
          </a:p>
        </p:txBody>
      </p:sp>
      <p:sp>
        <p:nvSpPr>
          <p:cNvPr id="15" name="TextBox 14"/>
          <p:cNvSpPr txBox="1"/>
          <p:nvPr/>
        </p:nvSpPr>
        <p:spPr>
          <a:xfrm>
            <a:off x="3612396" y="3071810"/>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p>
        </p:txBody>
      </p:sp>
      <p:sp>
        <p:nvSpPr>
          <p:cNvPr id="17" name="TextBox 16"/>
          <p:cNvSpPr txBox="1"/>
          <p:nvPr/>
        </p:nvSpPr>
        <p:spPr>
          <a:xfrm>
            <a:off x="3612396" y="4000504"/>
            <a:ext cx="39600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5.3  </a:t>
            </a:r>
            <a:r>
              <a:rPr lang="zh-CN" altLang="en-US"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稀疏矩阵</a:t>
            </a:r>
          </a:p>
        </p:txBody>
      </p:sp>
      <p:sp>
        <p:nvSpPr>
          <p:cNvPr id="13" name="灯片编号占位符 12"/>
          <p:cNvSpPr>
            <a:spLocks noGrp="1"/>
          </p:cNvSpPr>
          <p:nvPr>
            <p:ph type="sldNum" sz="quarter" idx="12"/>
          </p:nvPr>
        </p:nvSpPr>
        <p:spPr/>
        <p:txBody>
          <a:bodyPr/>
          <a:lstStyle/>
          <a:p>
            <a:fld id="{67864EE2-EAB3-4814-A7EB-820BD7610F1E}" type="slidenum">
              <a:rPr lang="en-US" altLang="zh-CN" smtClean="0"/>
              <a:pPr/>
              <a:t>50</a:t>
            </a:fld>
            <a:r>
              <a:rPr lang="en-US" altLang="zh-CN"/>
              <a:t>/76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43"/>
          <p:cNvSpPr txBox="1"/>
          <p:nvPr/>
        </p:nvSpPr>
        <p:spPr>
          <a:xfrm>
            <a:off x="500034" y="2357430"/>
            <a:ext cx="8215370" cy="401556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数组是二元组（</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）的集合，对每个</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，都有一个</a:t>
            </a:r>
            <a:r>
              <a:rPr lang="en-US" altLang="zh-CN" sz="2000">
                <a:solidFill>
                  <a:srgbClr val="0000FF"/>
                </a:solidFill>
                <a:latin typeface="Consolas" pitchFamily="49" charset="0"/>
                <a:ea typeface="仿宋" pitchFamily="49" charset="-122"/>
                <a:cs typeface="Consolas" pitchFamily="49" charset="0"/>
              </a:rPr>
              <a:t>value</a:t>
            </a:r>
            <a:r>
              <a:rPr lang="zh-CN" altLang="zh-CN" sz="2000">
                <a:solidFill>
                  <a:srgbClr val="0000FF"/>
                </a:solidFill>
                <a:latin typeface="Consolas" pitchFamily="49" charset="0"/>
                <a:ea typeface="仿宋" pitchFamily="49" charset="-122"/>
                <a:cs typeface="Consolas" pitchFamily="49" charset="0"/>
              </a:rPr>
              <a:t>值与之对应。</a:t>
            </a:r>
            <a:r>
              <a:rPr lang="en-US" altLang="zh-CN" sz="2000">
                <a:solidFill>
                  <a:srgbClr val="0000FF"/>
                </a:solidFill>
                <a:latin typeface="Consolas" pitchFamily="49" charset="0"/>
                <a:ea typeface="仿宋" pitchFamily="49" charset="-122"/>
                <a:cs typeface="Consolas" pitchFamily="49" charset="0"/>
              </a:rPr>
              <a:t>idx</a:t>
            </a:r>
            <a:r>
              <a:rPr lang="zh-CN" altLang="zh-CN" sz="2000">
                <a:solidFill>
                  <a:srgbClr val="0000FF"/>
                </a:solidFill>
                <a:latin typeface="Consolas" pitchFamily="49" charset="0"/>
                <a:ea typeface="仿宋" pitchFamily="49" charset="-122"/>
                <a:cs typeface="Consolas" pitchFamily="49" charset="0"/>
              </a:rPr>
              <a:t>称为下标，可以由一个整数、两个整数或多个整数构成，下标含有</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mn-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）个整数称为维数是</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数组按维数分为一维、二维和多维数组。</a:t>
            </a: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一维数组</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是</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&gt;1</a:t>
            </a:r>
            <a:r>
              <a:rPr lang="zh-CN" altLang="zh-CN" sz="2000">
                <a:solidFill>
                  <a:srgbClr val="0000FF"/>
                </a:solidFill>
                <a:latin typeface="Consolas" pitchFamily="49" charset="0"/>
                <a:ea typeface="仿宋" pitchFamily="49" charset="-122"/>
                <a:cs typeface="Consolas" pitchFamily="49" charset="0"/>
              </a:rPr>
              <a:t>）个相同类型元素</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构成的有限序列，其逻辑表示为</a:t>
            </a:r>
            <a:r>
              <a:rPr lang="pt-BR" altLang="zh-CN" sz="2000" i="1">
                <a:solidFill>
                  <a:srgbClr val="0000FF"/>
                </a:solidFill>
                <a:latin typeface="Consolas" pitchFamily="49" charset="0"/>
                <a:ea typeface="仿宋" pitchFamily="49" charset="-122"/>
                <a:cs typeface="Consolas" pitchFamily="49" charset="0"/>
              </a:rPr>
              <a:t>A</a:t>
            </a:r>
            <a:r>
              <a:rPr lang="pt-BR"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mj-ea"/>
                <a:ea typeface="+mj-ea"/>
                <a:cs typeface="Consolas" pitchFamily="49" charset="0"/>
              </a:rPr>
              <a:t>…</a:t>
            </a:r>
            <a:r>
              <a:rPr lang="zh-CN" altLang="zh-CN" sz="2000">
                <a:solidFill>
                  <a:srgbClr val="0000FF"/>
                </a:solidFill>
                <a:latin typeface="Consolas" pitchFamily="49" charset="0"/>
                <a:ea typeface="仿宋" pitchFamily="49" charset="-122"/>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a</a:t>
            </a:r>
            <a:r>
              <a:rPr lang="pt-BR" altLang="zh-CN" sz="2000" i="1" baseline="-25000">
                <a:solidFill>
                  <a:srgbClr val="0000FF"/>
                </a:solidFill>
                <a:latin typeface="Consolas" pitchFamily="49" charset="0"/>
                <a:ea typeface="仿宋" pitchFamily="49" charset="-122"/>
                <a:cs typeface="Consolas" pitchFamily="49" charset="0"/>
              </a:rPr>
              <a:t>n</a:t>
            </a:r>
            <a:r>
              <a:rPr lang="pt-BR"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），其中，</a:t>
            </a:r>
            <a:r>
              <a:rPr lang="pt-BR"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是数组名，</a:t>
            </a:r>
            <a:r>
              <a:rPr lang="pt-BR" altLang="zh-CN" sz="2000" i="1">
                <a:solidFill>
                  <a:srgbClr val="0000FF"/>
                </a:solidFill>
                <a:latin typeface="Consolas" pitchFamily="49" charset="0"/>
                <a:ea typeface="仿宋" pitchFamily="49" charset="-122"/>
                <a:cs typeface="Consolas" pitchFamily="49" charset="0"/>
              </a:rPr>
              <a:t>a</a:t>
            </a:r>
            <a:r>
              <a:rPr lang="pt-BR"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pt-BR"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mj-ea"/>
                <a:ea typeface="+mj-ea"/>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mj-ea"/>
                <a:ea typeface="+mj-ea"/>
                <a:cs typeface="Consolas" pitchFamily="49" charset="0"/>
              </a:rPr>
              <a:t>≤</a:t>
            </a:r>
            <a:r>
              <a:rPr lang="pt-BR" altLang="zh-CN" sz="2000" i="1">
                <a:solidFill>
                  <a:srgbClr val="0000FF"/>
                </a:solidFill>
                <a:latin typeface="Consolas" pitchFamily="49" charset="0"/>
                <a:ea typeface="仿宋" pitchFamily="49" charset="-122"/>
                <a:cs typeface="Consolas" pitchFamily="49" charset="0"/>
              </a:rPr>
              <a:t>n</a:t>
            </a:r>
            <a:r>
              <a:rPr lang="pt-BR"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）是数组</a:t>
            </a:r>
            <a:r>
              <a:rPr lang="pt-BR"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中序号为</a:t>
            </a:r>
            <a:r>
              <a:rPr lang="pt-BR"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的元素。</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一个二维数组可以看作是每个数据元素都是相同类型的一维数组的一维数组。</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以此类推</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28596" y="1500174"/>
            <a:ext cx="292895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5.1.1 </a:t>
            </a:r>
            <a:r>
              <a:rPr lang="zh-CN" altLang="zh-CN">
                <a:latin typeface="Consolas" pitchFamily="49" charset="0"/>
                <a:ea typeface="微软雅黑" pitchFamily="34" charset="-122"/>
                <a:cs typeface="Consolas" pitchFamily="49" charset="0"/>
              </a:rPr>
              <a:t>数组的概念</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5" name="TextBox 14"/>
          <p:cNvSpPr txBox="1"/>
          <p:nvPr/>
        </p:nvSpPr>
        <p:spPr>
          <a:xfrm>
            <a:off x="2571736" y="428604"/>
            <a:ext cx="3286148"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5.1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数</a:t>
            </a: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  </a:t>
            </a:r>
            <a:r>
              <a:rPr lang="zh-CN"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组</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51</a:t>
            </a:fld>
            <a:r>
              <a:rPr lang="en-US" altLang="zh-CN"/>
              <a:t>/76</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00034" y="500042"/>
            <a:ext cx="7215238"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仿宋" pitchFamily="49" charset="-122"/>
                <a:ea typeface="仿宋" pitchFamily="49" charset="-122"/>
              </a:rPr>
              <a:t>二维数组的逻辑关系用二元组表示</a:t>
            </a:r>
            <a:endParaRPr lang="zh-CN" altLang="en-US" sz="2000">
              <a:solidFill>
                <a:srgbClr val="0000FF"/>
              </a:solidFill>
              <a:latin typeface="仿宋" pitchFamily="49" charset="-122"/>
              <a:ea typeface="仿宋" pitchFamily="49" charset="-122"/>
              <a:cs typeface="Consolas" pitchFamily="49" charset="0"/>
            </a:endParaRPr>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5" name="Object 1"/>
          <p:cNvGraphicFramePr>
            <a:graphicFrameLocks noChangeAspect="1"/>
          </p:cNvGraphicFramePr>
          <p:nvPr/>
        </p:nvGraphicFramePr>
        <p:xfrm>
          <a:off x="3286116" y="1214422"/>
          <a:ext cx="1615860" cy="1071570"/>
        </p:xfrm>
        <a:graphic>
          <a:graphicData uri="http://schemas.openxmlformats.org/presentationml/2006/ole">
            <mc:AlternateContent xmlns:mc="http://schemas.openxmlformats.org/markup-compatibility/2006">
              <mc:Choice xmlns:v="urn:schemas-microsoft-com:vml" Requires="v">
                <p:oleObj spid="_x0000_s1032" r:id="rId3" imgW="901700" imgH="596900" progId="">
                  <p:embed/>
                </p:oleObj>
              </mc:Choice>
              <mc:Fallback>
                <p:oleObj r:id="rId3" imgW="901700" imgH="59690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6116" y="1214422"/>
                        <a:ext cx="1615860" cy="10715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785786" y="2857496"/>
            <a:ext cx="7715304" cy="2264824"/>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lIns="144000" tIns="108000" bIns="108000" rtlCol="0">
            <a:spAutoFit/>
          </a:bodyPr>
          <a:lstStyle/>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B=(</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={&lt;1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2&gt;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3&gt;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&lt;3</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4&gt;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&lt;5</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&lt;6</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&lt;7</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&lt;9</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10&gt;</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    &lt;10</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11&gt;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&lt;11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12&gt;}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同行关系</a:t>
            </a:r>
            <a:endParaRPr lang="zh-CN" altLang="zh-CN" sz="1800">
              <a:solidFill>
                <a:srgbClr val="00B0F0"/>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en-US" altLang="zh-CN" sz="1800">
                <a:solidFill>
                  <a:srgbClr val="0000FF"/>
                </a:solidFill>
                <a:latin typeface="Consolas" pitchFamily="49" charset="0"/>
                <a:ea typeface="仿宋" pitchFamily="49" charset="-122"/>
                <a:cs typeface="Consolas" pitchFamily="49" charset="0"/>
              </a:rPr>
              <a:t>={&lt;1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5&gt;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&lt;5</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9&gt;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6&gt;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&lt;6</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10&gt;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&lt;3</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7&gt;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&lt;7</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11&gt;</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&lt;4</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8&gt;</a:t>
            </a:r>
            <a:r>
              <a:rPr lang="zh-CN" altLang="zh-CN" sz="1800">
                <a:solidFill>
                  <a:srgbClr val="0000FF"/>
                </a:solidFill>
                <a:latin typeface="Consolas" pitchFamily="49" charset="0"/>
                <a:ea typeface="仿宋" pitchFamily="49" charset="-122"/>
                <a:cs typeface="Consolas" pitchFamily="49" charset="0"/>
              </a:rPr>
              <a:t>，</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600"/>
              </a:spcBef>
            </a:pPr>
            <a:r>
              <a:rPr lang="en-US" altLang="zh-CN" sz="1800">
                <a:solidFill>
                  <a:srgbClr val="0000FF"/>
                </a:solidFill>
                <a:latin typeface="Consolas" pitchFamily="49" charset="0"/>
                <a:ea typeface="仿宋" pitchFamily="49" charset="-122"/>
                <a:cs typeface="Consolas" pitchFamily="49" charset="0"/>
              </a:rPr>
              <a:t>    &lt;8</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Consolas" pitchFamily="49" charset="0"/>
                <a:ea typeface="仿宋" pitchFamily="49" charset="-122"/>
                <a:cs typeface="Consolas" pitchFamily="49" charset="0"/>
              </a:rPr>
              <a:t>12&gt;}			 	</a:t>
            </a:r>
            <a:r>
              <a:rPr lang="en-US" altLang="zh-CN" sz="1800">
                <a:solidFill>
                  <a:srgbClr val="00B0F0"/>
                </a:solidFill>
                <a:latin typeface="Consolas" pitchFamily="49" charset="0"/>
                <a:ea typeface="仿宋" pitchFamily="49" charset="-122"/>
                <a:cs typeface="Consolas" pitchFamily="49" charset="0"/>
              </a:rPr>
              <a:t>//</a:t>
            </a:r>
            <a:r>
              <a:rPr lang="zh-CN" altLang="en-US" sz="1800">
                <a:solidFill>
                  <a:srgbClr val="00B0F0"/>
                </a:solidFill>
                <a:latin typeface="Consolas" pitchFamily="49" charset="0"/>
                <a:ea typeface="仿宋" pitchFamily="49" charset="-122"/>
                <a:cs typeface="Consolas" pitchFamily="49" charset="0"/>
              </a:rPr>
              <a:t>同列关系</a:t>
            </a:r>
          </a:p>
        </p:txBody>
      </p:sp>
      <p:sp>
        <p:nvSpPr>
          <p:cNvPr id="9" name="下箭头 8"/>
          <p:cNvSpPr/>
          <p:nvPr/>
        </p:nvSpPr>
        <p:spPr bwMode="auto">
          <a:xfrm>
            <a:off x="3857620" y="2357430"/>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52</a:t>
            </a:fld>
            <a:r>
              <a:rPr lang="en-US" altLang="zh-CN"/>
              <a:t>/76</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500042"/>
            <a:ext cx="235745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楷体" pitchFamily="49" charset="-122"/>
                <a:ea typeface="楷体" pitchFamily="49" charset="-122"/>
              </a:rPr>
              <a:t>数组具有以下</a:t>
            </a:r>
            <a:r>
              <a:rPr lang="zh-CN" altLang="zh-CN" sz="2000">
                <a:solidFill>
                  <a:srgbClr val="FF0000"/>
                </a:solidFill>
                <a:latin typeface="楷体" pitchFamily="49" charset="-122"/>
                <a:ea typeface="楷体" pitchFamily="49" charset="-122"/>
              </a:rPr>
              <a:t>特点</a:t>
            </a:r>
            <a:endParaRPr lang="zh-CN" altLang="en-US" sz="2000">
              <a:solidFill>
                <a:srgbClr val="FF0000"/>
              </a:solidFill>
              <a:latin typeface="楷体" pitchFamily="49" charset="-122"/>
              <a:ea typeface="楷体" pitchFamily="49" charset="-122"/>
              <a:cs typeface="Consolas" pitchFamily="49" charset="0"/>
            </a:endParaRPr>
          </a:p>
        </p:txBody>
      </p:sp>
      <p:sp>
        <p:nvSpPr>
          <p:cNvPr id="6" name="TextBox 5"/>
          <p:cNvSpPr txBox="1"/>
          <p:nvPr/>
        </p:nvSpPr>
        <p:spPr>
          <a:xfrm>
            <a:off x="642910" y="1142984"/>
            <a:ext cx="7429552" cy="2708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）数组中各元素都具有统一的数据类型。</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2</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mj-ea"/>
                <a:ea typeface="+mj-ea"/>
                <a:cs typeface="Consolas" pitchFamily="49" charset="0"/>
              </a:rPr>
              <a:t>≥</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）维数组中的非边界元素具有</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个前驱元素和</a:t>
            </a:r>
            <a:r>
              <a:rPr lang="en-US" altLang="zh-CN" sz="2000" i="1">
                <a:solidFill>
                  <a:srgbClr val="0000FF"/>
                </a:solidFill>
                <a:latin typeface="Consolas" pitchFamily="49" charset="0"/>
                <a:ea typeface="仿宋" pitchFamily="49" charset="-122"/>
                <a:cs typeface="Consolas" pitchFamily="49" charset="0"/>
              </a:rPr>
              <a:t>d</a:t>
            </a:r>
            <a:r>
              <a:rPr lang="zh-CN" altLang="zh-CN" sz="2000">
                <a:solidFill>
                  <a:srgbClr val="0000FF"/>
                </a:solidFill>
                <a:latin typeface="Consolas" pitchFamily="49" charset="0"/>
                <a:ea typeface="仿宋" pitchFamily="49" charset="-122"/>
                <a:cs typeface="Consolas" pitchFamily="49" charset="0"/>
              </a:rPr>
              <a:t>个后继元素。</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3</a:t>
            </a:r>
            <a:r>
              <a:rPr lang="zh-CN" altLang="zh-CN" sz="2000">
                <a:solidFill>
                  <a:srgbClr val="0000FF"/>
                </a:solidFill>
                <a:latin typeface="Consolas" pitchFamily="49" charset="0"/>
                <a:ea typeface="仿宋" pitchFamily="49" charset="-122"/>
                <a:cs typeface="Consolas" pitchFamily="49" charset="0"/>
              </a:rPr>
              <a:t>）数组维数确定后，数据元素个数和元素之间的关系不再发生改变，特别适合于顺序存储。</a:t>
            </a:r>
          </a:p>
          <a:p>
            <a:pPr algn="l">
              <a:lnSpc>
                <a:spcPts val="2800"/>
              </a:lnSpc>
              <a:spcBef>
                <a:spcPts val="120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a:t>
            </a:r>
            <a:r>
              <a:rPr lang="zh-CN" altLang="zh-CN" sz="2000">
                <a:solidFill>
                  <a:srgbClr val="0000FF"/>
                </a:solidFill>
                <a:latin typeface="Consolas" pitchFamily="49" charset="0"/>
                <a:ea typeface="仿宋" pitchFamily="49" charset="-122"/>
                <a:cs typeface="Consolas" pitchFamily="49" charset="0"/>
              </a:rPr>
              <a:t>）每个有意义的下标都存在一个与其相对应的数组元素值。</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53</a:t>
            </a:fld>
            <a:r>
              <a:rPr lang="en-US" altLang="zh-CN"/>
              <a:t>/76</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71472" y="428604"/>
            <a:ext cx="2786082" cy="400110"/>
          </a:xfrm>
          <a:prstGeom prst="rect">
            <a:avLst/>
          </a:prstGeom>
          <a:noFill/>
        </p:spPr>
        <p:txBody>
          <a:bodyPr wrap="square" rtlCol="0">
            <a:spAutoFit/>
          </a:bodyPr>
          <a:lstStyle/>
          <a:p>
            <a:pPr algn="l">
              <a:lnSpc>
                <a:spcPct val="100000"/>
              </a:lnSpc>
              <a:spcBef>
                <a:spcPts val="0"/>
              </a:spcBef>
            </a:pPr>
            <a:r>
              <a:rPr lang="en-US" altLang="zh-CN" sz="2000" i="1">
                <a:solidFill>
                  <a:srgbClr val="0000FF"/>
                </a:solidFill>
                <a:latin typeface="Consolas" pitchFamily="49" charset="0"/>
                <a:ea typeface="楷体" pitchFamily="49" charset="-122"/>
                <a:cs typeface="Consolas" pitchFamily="49" charset="0"/>
              </a:rPr>
              <a:t>d</a:t>
            </a:r>
            <a:r>
              <a:rPr lang="zh-CN" altLang="zh-CN" sz="2000">
                <a:solidFill>
                  <a:srgbClr val="0000FF"/>
                </a:solidFill>
                <a:latin typeface="Consolas" pitchFamily="49" charset="0"/>
                <a:ea typeface="楷体" pitchFamily="49" charset="-122"/>
                <a:cs typeface="Consolas" pitchFamily="49" charset="0"/>
              </a:rPr>
              <a:t>维数组抽象数据类型</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642910" y="1071546"/>
            <a:ext cx="8001056" cy="51976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r>
              <a:rPr lang="en-US" altLang="zh-CN" sz="1800">
                <a:solidFill>
                  <a:srgbClr val="0000FF"/>
                </a:solidFill>
                <a:latin typeface="Consolas" pitchFamily="49" charset="0"/>
                <a:ea typeface="仿宋" pitchFamily="49" charset="-122"/>
                <a:cs typeface="Consolas" pitchFamily="49" charset="0"/>
              </a:rPr>
              <a:t>ADT Array</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数据对象：</a:t>
            </a:r>
          </a:p>
          <a:p>
            <a:pPr algn="l"/>
            <a:r>
              <a:rPr lang="en-US" altLang="zh-CN" sz="1800">
                <a:solidFill>
                  <a:srgbClr val="0000FF"/>
                </a:solidFill>
                <a:latin typeface="Consolas" pitchFamily="49" charset="0"/>
                <a:ea typeface="仿宋" pitchFamily="49" charset="-122"/>
                <a:cs typeface="Consolas" pitchFamily="49" charset="0"/>
              </a:rPr>
              <a:t>    D={ </a:t>
            </a:r>
            <a:r>
              <a:rPr lang="zh-CN" altLang="zh-CN" sz="1800">
                <a:solidFill>
                  <a:srgbClr val="0000FF"/>
                </a:solidFill>
                <a:latin typeface="Consolas" pitchFamily="49" charset="0"/>
                <a:ea typeface="仿宋" pitchFamily="49" charset="-122"/>
                <a:cs typeface="Consolas" pitchFamily="49" charset="0"/>
              </a:rPr>
              <a:t>数组中所有元素 </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数据关系：</a:t>
            </a:r>
          </a:p>
          <a:p>
            <a:pPr algn="l"/>
            <a:r>
              <a:rPr lang="en-US" altLang="zh-CN" sz="1800">
                <a:solidFill>
                  <a:srgbClr val="0000FF"/>
                </a:solidFill>
                <a:latin typeface="Consolas" pitchFamily="49" charset="0"/>
                <a:ea typeface="仿宋" pitchFamily="49" charset="-122"/>
                <a:cs typeface="Consolas" pitchFamily="49" charset="0"/>
              </a:rPr>
              <a:t>    R={</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r</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    r</a:t>
            </a:r>
            <a:r>
              <a:rPr lang="en-US" altLang="zh-CN" sz="1800" i="1" baseline="-25000">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元素之间第</a:t>
            </a:r>
            <a:r>
              <a:rPr lang="en-US" altLang="zh-CN" sz="1800" i="1">
                <a:solidFill>
                  <a:srgbClr val="0000FF"/>
                </a:solidFill>
                <a:latin typeface="Consolas" pitchFamily="49" charset="0"/>
                <a:ea typeface="仿宋" pitchFamily="49" charset="-122"/>
                <a:cs typeface="Consolas" pitchFamily="49" charset="0"/>
              </a:rPr>
              <a:t>i</a:t>
            </a:r>
            <a:r>
              <a:rPr lang="zh-CN" altLang="zh-CN" sz="1800">
                <a:solidFill>
                  <a:srgbClr val="0000FF"/>
                </a:solidFill>
                <a:latin typeface="Consolas" pitchFamily="49" charset="0"/>
                <a:ea typeface="仿宋" pitchFamily="49" charset="-122"/>
                <a:cs typeface="Consolas" pitchFamily="49" charset="0"/>
              </a:rPr>
              <a:t>维的线性关系 </a:t>
            </a:r>
            <a:r>
              <a:rPr lang="en-US" altLang="zh-CN" sz="1800">
                <a:solidFill>
                  <a:srgbClr val="0000FF"/>
                </a:solidFill>
                <a:latin typeface="Consolas" pitchFamily="49" charset="0"/>
                <a:ea typeface="仿宋" pitchFamily="49" charset="-122"/>
                <a:cs typeface="Consolas" pitchFamily="49" charset="0"/>
              </a:rPr>
              <a:t>| </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r>
              <a:rPr lang="zh-CN" altLang="zh-CN" sz="1800">
                <a:solidFill>
                  <a:srgbClr val="FF0000"/>
                </a:solidFill>
                <a:latin typeface="Consolas" pitchFamily="49" charset="0"/>
                <a:ea typeface="仿宋" pitchFamily="49" charset="-122"/>
                <a:cs typeface="Consolas" pitchFamily="49" charset="0"/>
              </a:rPr>
              <a:t>基本运算：</a:t>
            </a:r>
          </a:p>
          <a:p>
            <a:pPr algn="l"/>
            <a:r>
              <a:rPr lang="en-US" altLang="zh-CN" sz="1800">
                <a:solidFill>
                  <a:srgbClr val="0000FF"/>
                </a:solidFill>
                <a:latin typeface="Consolas" pitchFamily="49" charset="0"/>
                <a:ea typeface="仿宋" pitchFamily="49" charset="-122"/>
                <a:cs typeface="Consolas" pitchFamily="49" charset="0"/>
              </a:rPr>
              <a:t>   Value(</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j-ea"/>
                <a:ea typeface="+mj-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是已存在的</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维数组，其运算结果是返回</a:t>
            </a:r>
            <a:endParaRPr lang="en-US" altLang="zh-CN" sz="1800">
              <a:solidFill>
                <a:srgbClr val="0000FF"/>
              </a:solidFill>
              <a:latin typeface="Consolas" pitchFamily="49" charset="0"/>
              <a:ea typeface="仿宋" pitchFamily="49" charset="-122"/>
              <a:cs typeface="Consolas" pitchFamily="49" charset="0"/>
            </a:endParaRPr>
          </a:p>
          <a:p>
            <a:pPr algn="l"/>
            <a:r>
              <a:rPr lang="en-US" altLang="zh-CN" sz="1800" i="1">
                <a:solidFill>
                  <a:srgbClr val="0000FF"/>
                </a:solidFill>
                <a:latin typeface="Consolas" pitchFamily="49" charset="0"/>
                <a:ea typeface="仿宋" pitchFamily="49" charset="-122"/>
                <a:cs typeface="Consolas" pitchFamily="49" charset="0"/>
              </a:rPr>
              <a:t>                              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值。</a:t>
            </a:r>
          </a:p>
          <a:p>
            <a:pPr algn="l"/>
            <a:r>
              <a:rPr lang="en-US" altLang="zh-CN" sz="1800">
                <a:solidFill>
                  <a:srgbClr val="0000FF"/>
                </a:solidFill>
                <a:latin typeface="Consolas" pitchFamily="49" charset="0"/>
                <a:ea typeface="仿宋" pitchFamily="49" charset="-122"/>
                <a:cs typeface="Consolas" pitchFamily="49" charset="0"/>
              </a:rPr>
              <a:t>   Assign(</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A</a:t>
            </a:r>
            <a:r>
              <a:rPr lang="zh-CN" altLang="zh-CN" sz="1800">
                <a:solidFill>
                  <a:srgbClr val="0000FF"/>
                </a:solidFill>
                <a:latin typeface="Consolas" pitchFamily="49" charset="0"/>
                <a:ea typeface="仿宋" pitchFamily="49" charset="-122"/>
                <a:cs typeface="Consolas" pitchFamily="49" charset="0"/>
              </a:rPr>
              <a:t>是已存在的</a:t>
            </a:r>
            <a:r>
              <a:rPr lang="en-US" altLang="zh-CN" sz="1800" i="1">
                <a:solidFill>
                  <a:srgbClr val="0000FF"/>
                </a:solidFill>
                <a:latin typeface="Consolas" pitchFamily="49" charset="0"/>
                <a:ea typeface="仿宋" pitchFamily="49" charset="-122"/>
                <a:cs typeface="Consolas" pitchFamily="49" charset="0"/>
              </a:rPr>
              <a:t>d</a:t>
            </a:r>
            <a:r>
              <a:rPr lang="zh-CN" altLang="zh-CN" sz="1800">
                <a:solidFill>
                  <a:srgbClr val="0000FF"/>
                </a:solidFill>
                <a:latin typeface="Consolas" pitchFamily="49" charset="0"/>
                <a:ea typeface="仿宋" pitchFamily="49" charset="-122"/>
                <a:cs typeface="Consolas" pitchFamily="49" charset="0"/>
              </a:rPr>
              <a:t>维数组，其运算结果是</a:t>
            </a:r>
            <a:endParaRPr lang="en-US" altLang="zh-CN" sz="1800">
              <a:solidFill>
                <a:srgbClr val="0000FF"/>
              </a:solidFill>
              <a:latin typeface="Consolas" pitchFamily="49" charset="0"/>
              <a:ea typeface="仿宋" pitchFamily="49" charset="-122"/>
              <a:cs typeface="Consolas" pitchFamily="49" charset="0"/>
            </a:endParaRPr>
          </a:p>
          <a:p>
            <a:pPr algn="l"/>
            <a:r>
              <a:rPr lang="en-US" altLang="zh-CN" sz="1800">
                <a:solidFill>
                  <a:srgbClr val="0000FF"/>
                </a:solidFill>
                <a:latin typeface="Consolas" pitchFamily="49" charset="0"/>
                <a:ea typeface="仿宋" pitchFamily="49" charset="-122"/>
                <a:cs typeface="Consolas" pitchFamily="49" charset="0"/>
              </a:rPr>
              <a:t>                              </a:t>
            </a:r>
            <a:r>
              <a:rPr lang="zh-CN" altLang="zh-CN" sz="1800">
                <a:solidFill>
                  <a:srgbClr val="0000FF"/>
                </a:solidFill>
                <a:latin typeface="Consolas" pitchFamily="49" charset="0"/>
                <a:ea typeface="仿宋" pitchFamily="49" charset="-122"/>
                <a:cs typeface="Consolas" pitchFamily="49" charset="0"/>
              </a:rPr>
              <a:t>置</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1</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baseline="-25000">
                <a:solidFill>
                  <a:srgbClr val="0000FF"/>
                </a:solidFill>
                <a:latin typeface="Consolas" pitchFamily="49" charset="0"/>
                <a:ea typeface="仿宋" pitchFamily="49" charset="-122"/>
                <a:cs typeface="Consolas" pitchFamily="49" charset="0"/>
              </a:rPr>
              <a:t>2</a:t>
            </a:r>
            <a:r>
              <a:rPr lang="zh-CN" altLang="zh-CN" sz="1800">
                <a:solidFill>
                  <a:srgbClr val="0000FF"/>
                </a:solidFill>
                <a:latin typeface="Consolas" pitchFamily="49" charset="0"/>
                <a:ea typeface="仿宋" pitchFamily="49" charset="-122"/>
                <a:cs typeface="Consolas" pitchFamily="49" charset="0"/>
              </a:rPr>
              <a:t>，</a:t>
            </a:r>
            <a:r>
              <a:rPr lang="zh-CN" altLang="zh-CN" sz="1800">
                <a:solidFill>
                  <a:srgbClr val="0000FF"/>
                </a:solidFill>
                <a:latin typeface="+mn-ea"/>
                <a:cs typeface="Consolas" pitchFamily="49" charset="0"/>
              </a:rPr>
              <a:t>…</a:t>
            </a:r>
            <a:r>
              <a:rPr lang="zh-CN"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i="1" baseline="-25000">
                <a:solidFill>
                  <a:srgbClr val="0000FF"/>
                </a:solidFill>
                <a:latin typeface="Consolas" pitchFamily="49" charset="0"/>
                <a:ea typeface="仿宋" pitchFamily="49" charset="-122"/>
                <a:cs typeface="Consolas" pitchFamily="49" charset="0"/>
              </a:rPr>
              <a:t>d</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e</a:t>
            </a:r>
            <a:r>
              <a:rPr lang="zh-CN" altLang="zh-CN" sz="1800">
                <a:solidFill>
                  <a:srgbClr val="0000FF"/>
                </a:solidFill>
                <a:latin typeface="Consolas" pitchFamily="49" charset="0"/>
                <a:ea typeface="仿宋" pitchFamily="49" charset="-122"/>
                <a:cs typeface="Consolas" pitchFamily="49" charset="0"/>
              </a:rPr>
              <a:t>。</a:t>
            </a:r>
          </a:p>
          <a:p>
            <a:pPr algn="l"/>
            <a:r>
              <a:rPr lang="en-US" altLang="zh-CN" sz="1800">
                <a:solidFill>
                  <a:srgbClr val="0000FF"/>
                </a:solidFill>
                <a:latin typeface="+mn-ea"/>
                <a:cs typeface="Consolas" pitchFamily="49" charset="0"/>
              </a:rPr>
              <a:t>    </a:t>
            </a:r>
            <a:r>
              <a:rPr lang="zh-CN" altLang="zh-CN" sz="1800">
                <a:solidFill>
                  <a:srgbClr val="0000FF"/>
                </a:solidFill>
                <a:latin typeface="+mn-ea"/>
                <a:cs typeface="Consolas" pitchFamily="49" charset="0"/>
              </a:rPr>
              <a:t>…</a:t>
            </a:r>
          </a:p>
          <a:p>
            <a:pPr algn="l"/>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54</a:t>
            </a:fld>
            <a:r>
              <a:rPr lang="en-US" altLang="zh-CN"/>
              <a:t>/76</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928802"/>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1. </a:t>
            </a:r>
            <a:r>
              <a:rPr lang="zh-CN" altLang="en-US" sz="2200">
                <a:solidFill>
                  <a:schemeClr val="bg1"/>
                </a:solidFill>
                <a:latin typeface="Consolas" pitchFamily="49" charset="0"/>
                <a:ea typeface="微软雅黑" pitchFamily="34" charset="-122"/>
                <a:cs typeface="Consolas" pitchFamily="49" charset="0"/>
              </a:rPr>
              <a:t>一维数组</a:t>
            </a:r>
            <a:endParaRPr lang="zh-CN" altLang="zh-CN" sz="2200">
              <a:solidFill>
                <a:schemeClr val="bg1"/>
              </a:solidFill>
              <a:latin typeface="Consolas" pitchFamily="49" charset="0"/>
              <a:ea typeface="微软雅黑" pitchFamily="34" charset="-122"/>
              <a:cs typeface="Consolas" pitchFamily="49" charset="0"/>
            </a:endParaRPr>
          </a:p>
        </p:txBody>
      </p:sp>
      <p:sp>
        <p:nvSpPr>
          <p:cNvPr id="6" name="TextBox 5"/>
          <p:cNvSpPr txBox="1"/>
          <p:nvPr/>
        </p:nvSpPr>
        <p:spPr>
          <a:xfrm>
            <a:off x="642910" y="2631040"/>
            <a:ext cx="8072494" cy="17594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一维数组的所有元素依逻辑次序存放在一片连续的内存存储单元中</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其起始地址为第一个元素</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的地址即</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假设每个数据元素占用</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则任一数据元素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的存储地址</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就可由以下公式求出</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10"/>
          <p:cNvGrpSpPr/>
          <p:nvPr/>
        </p:nvGrpSpPr>
        <p:grpSpPr>
          <a:xfrm>
            <a:off x="2428860" y="4559866"/>
            <a:ext cx="4714908" cy="1257366"/>
            <a:chOff x="2428860" y="3929066"/>
            <a:chExt cx="4714908" cy="1257366"/>
          </a:xfrm>
        </p:grpSpPr>
        <p:sp>
          <p:nvSpPr>
            <p:cNvPr id="7" name="TextBox 6"/>
            <p:cNvSpPr txBox="1"/>
            <p:nvPr/>
          </p:nvSpPr>
          <p:spPr>
            <a:xfrm>
              <a:off x="2428860" y="3929066"/>
              <a:ext cx="4714908" cy="400110"/>
            </a:xfrm>
            <a:prstGeom prst="rect">
              <a:avLst/>
            </a:prstGeom>
            <a:noFill/>
          </p:spPr>
          <p:txBody>
            <a:bodyPr wrap="square" rtlCol="0">
              <a:spAutoFit/>
            </a:bodyPr>
            <a:lstStyle/>
            <a:p>
              <a:pPr algn="l">
                <a:lnSpc>
                  <a:spcPct val="100000"/>
                </a:lnSpc>
                <a:spcBef>
                  <a:spcPts val="0"/>
                </a:spcBef>
              </a:pPr>
              <a:r>
                <a:rPr lang="en-US" altLang="zh-CN" sz="2000">
                  <a:solidFill>
                    <a:srgbClr val="FF0000"/>
                  </a:solidFill>
                  <a:latin typeface="Consolas" pitchFamily="49" charset="0"/>
                  <a:cs typeface="Consolas" pitchFamily="49" charset="0"/>
                </a:rPr>
                <a:t>LOC(</a:t>
              </a:r>
              <a:r>
                <a:rPr lang="en-US" altLang="zh-CN" sz="2000" i="1">
                  <a:solidFill>
                    <a:srgbClr val="FF0000"/>
                  </a:solidFill>
                  <a:latin typeface="Consolas" pitchFamily="49" charset="0"/>
                  <a:cs typeface="Consolas" pitchFamily="49" charset="0"/>
                </a:rPr>
                <a:t>a</a:t>
              </a:r>
              <a:r>
                <a:rPr lang="en-US" altLang="zh-CN" sz="2000" i="1" baseline="-25000">
                  <a:solidFill>
                    <a:srgbClr val="FF0000"/>
                  </a:solidFill>
                  <a:latin typeface="Consolas" pitchFamily="49" charset="0"/>
                  <a:cs typeface="Consolas" pitchFamily="49" charset="0"/>
                </a:rPr>
                <a:t>i</a:t>
              </a:r>
              <a:r>
                <a:rPr lang="en-US" altLang="zh-CN" sz="2000">
                  <a:solidFill>
                    <a:srgbClr val="FF0000"/>
                  </a:solidFill>
                  <a:latin typeface="Consolas" pitchFamily="49" charset="0"/>
                  <a:cs typeface="Consolas" pitchFamily="49" charset="0"/>
                </a:rPr>
                <a:t>)=LOC(</a:t>
              </a:r>
              <a:r>
                <a:rPr lang="en-US" altLang="zh-CN" sz="2000" i="1">
                  <a:solidFill>
                    <a:srgbClr val="FF0000"/>
                  </a:solidFill>
                  <a:latin typeface="Consolas" pitchFamily="49" charset="0"/>
                  <a:cs typeface="Consolas" pitchFamily="49" charset="0"/>
                </a:rPr>
                <a:t>a</a:t>
              </a:r>
              <a:r>
                <a:rPr lang="en-US" altLang="zh-CN" sz="2000" baseline="-25000">
                  <a:solidFill>
                    <a:srgbClr val="FF0000"/>
                  </a:solidFill>
                  <a:latin typeface="Consolas" pitchFamily="49" charset="0"/>
                  <a:cs typeface="Consolas" pitchFamily="49" charset="0"/>
                </a:rPr>
                <a:t>0</a:t>
              </a:r>
              <a:r>
                <a:rPr lang="en-US"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en-US" altLang="zh-CN" sz="2000" i="1">
                  <a:solidFill>
                    <a:srgbClr val="FF0000"/>
                  </a:solidFill>
                  <a:latin typeface="Consolas" pitchFamily="49" charset="0"/>
                  <a:cs typeface="Consolas" pitchFamily="49" charset="0"/>
                </a:rPr>
                <a:t>k</a:t>
              </a:r>
              <a:r>
                <a:rPr lang="en-US" altLang="zh-CN" sz="2000">
                  <a:solidFill>
                    <a:srgbClr val="FF0000"/>
                  </a:solidFill>
                  <a:latin typeface="Consolas" pitchFamily="49" charset="0"/>
                  <a:cs typeface="Consolas" pitchFamily="49" charset="0"/>
                </a:rPr>
                <a:t>    </a:t>
              </a:r>
              <a:r>
                <a:rPr lang="zh-CN" altLang="zh-CN" sz="2000">
                  <a:solidFill>
                    <a:srgbClr val="FF0000"/>
                  </a:solidFill>
                  <a:latin typeface="Consolas" pitchFamily="49" charset="0"/>
                  <a:cs typeface="Consolas" pitchFamily="49" charset="0"/>
                </a:rPr>
                <a:t>（</a:t>
              </a:r>
              <a:r>
                <a:rPr lang="en-US" altLang="zh-CN" sz="2000">
                  <a:solidFill>
                    <a:srgbClr val="FF0000"/>
                  </a:solidFill>
                  <a:latin typeface="Consolas" pitchFamily="49" charset="0"/>
                  <a:cs typeface="Consolas" pitchFamily="49" charset="0"/>
                </a:rPr>
                <a:t>1</a:t>
              </a:r>
              <a:r>
                <a:rPr lang="zh-CN" altLang="zh-CN" sz="2000">
                  <a:solidFill>
                    <a:srgbClr val="FF0000"/>
                  </a:solidFill>
                  <a:latin typeface="+mn-ea"/>
                  <a:ea typeface="+mn-ea"/>
                  <a:cs typeface="Consolas" pitchFamily="49" charset="0"/>
                </a:rPr>
                <a:t>≤</a:t>
              </a:r>
              <a:r>
                <a:rPr lang="en-US" altLang="zh-CN" sz="2000" i="1">
                  <a:solidFill>
                    <a:srgbClr val="FF0000"/>
                  </a:solidFill>
                  <a:latin typeface="Consolas" pitchFamily="49" charset="0"/>
                  <a:cs typeface="Consolas" pitchFamily="49" charset="0"/>
                </a:rPr>
                <a:t>i</a:t>
              </a:r>
              <a:r>
                <a:rPr lang="en-US" altLang="zh-CN" sz="2000">
                  <a:solidFill>
                    <a:srgbClr val="FF0000"/>
                  </a:solidFill>
                  <a:latin typeface="Consolas" pitchFamily="49" charset="0"/>
                  <a:cs typeface="Consolas" pitchFamily="49" charset="0"/>
                </a:rPr>
                <a:t>&lt;</a:t>
              </a:r>
              <a:r>
                <a:rPr lang="en-US" altLang="zh-CN" sz="2000" i="1">
                  <a:solidFill>
                    <a:srgbClr val="FF0000"/>
                  </a:solidFill>
                  <a:latin typeface="Consolas" pitchFamily="49" charset="0"/>
                  <a:cs typeface="Consolas" pitchFamily="49" charset="0"/>
                </a:rPr>
                <a:t>n</a:t>
              </a:r>
              <a:r>
                <a:rPr lang="zh-CN" altLang="zh-CN" sz="2000">
                  <a:solidFill>
                    <a:srgbClr val="FF0000"/>
                  </a:solidFill>
                  <a:latin typeface="Consolas" pitchFamily="49" charset="0"/>
                  <a:cs typeface="Consolas" pitchFamily="49" charset="0"/>
                </a:rPr>
                <a:t>）</a:t>
              </a:r>
            </a:p>
          </p:txBody>
        </p:sp>
        <p:sp>
          <p:nvSpPr>
            <p:cNvPr id="8" name="TextBox 7"/>
            <p:cNvSpPr txBox="1"/>
            <p:nvPr/>
          </p:nvSpPr>
          <p:spPr>
            <a:xfrm>
              <a:off x="2500298" y="4786322"/>
              <a:ext cx="342902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华文中宋" pitchFamily="2" charset="-122"/>
                  <a:ea typeface="华文中宋" pitchFamily="2" charset="-122"/>
                </a:rPr>
                <a:t>一维数组具有随机存储特性</a:t>
              </a:r>
              <a:endParaRPr lang="zh-CN" altLang="en-US" sz="2000">
                <a:solidFill>
                  <a:srgbClr val="0000FF"/>
                </a:solidFill>
                <a:latin typeface="华文中宋" pitchFamily="2" charset="-122"/>
                <a:ea typeface="华文中宋" pitchFamily="2" charset="-122"/>
                <a:cs typeface="Consolas" pitchFamily="49" charset="0"/>
              </a:endParaRPr>
            </a:p>
          </p:txBody>
        </p:sp>
        <p:sp>
          <p:nvSpPr>
            <p:cNvPr id="9" name="下箭头 8"/>
            <p:cNvSpPr/>
            <p:nvPr/>
          </p:nvSpPr>
          <p:spPr bwMode="auto">
            <a:xfrm>
              <a:off x="3786182" y="4357694"/>
              <a:ext cx="214314" cy="357190"/>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sp>
        <p:nvSpPr>
          <p:cNvPr id="10" name="TextBox 9"/>
          <p:cNvSpPr txBox="1"/>
          <p:nvPr/>
        </p:nvSpPr>
        <p:spPr>
          <a:xfrm>
            <a:off x="571472" y="904010"/>
            <a:ext cx="7643866"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0000FF"/>
                </a:solidFill>
                <a:latin typeface="Consolas" pitchFamily="49" charset="0"/>
                <a:ea typeface="楷体" pitchFamily="49" charset="-122"/>
                <a:cs typeface="Consolas" pitchFamily="49" charset="0"/>
              </a:rPr>
              <a:t>数组的主要操作是存取元素值，没有插入和删除操作，所以数组通常采用顺序存储方式来实现。</a:t>
            </a:r>
            <a:endParaRPr lang="zh-CN" altLang="en-US" sz="2000">
              <a:solidFill>
                <a:srgbClr val="0000FF"/>
              </a:solidFill>
              <a:latin typeface="Consolas" pitchFamily="49" charset="0"/>
              <a:ea typeface="楷体" pitchFamily="49" charset="-122"/>
              <a:cs typeface="Consolas" pitchFamily="49" charset="0"/>
            </a:endParaRPr>
          </a:p>
        </p:txBody>
      </p:sp>
      <p:sp>
        <p:nvSpPr>
          <p:cNvPr id="12" name="TextBox 11"/>
          <p:cNvSpPr txBox="1"/>
          <p:nvPr/>
        </p:nvSpPr>
        <p:spPr>
          <a:xfrm>
            <a:off x="642910" y="285728"/>
            <a:ext cx="378621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5.1.2 </a:t>
            </a:r>
            <a:r>
              <a:rPr lang="zh-CN" altLang="zh-CN">
                <a:latin typeface="Consolas" pitchFamily="49" charset="0"/>
                <a:ea typeface="微软雅黑" pitchFamily="34" charset="-122"/>
                <a:cs typeface="Consolas" pitchFamily="49" charset="0"/>
              </a:rPr>
              <a:t>数组的</a:t>
            </a:r>
            <a:r>
              <a:rPr lang="zh-CN" altLang="en-US">
                <a:latin typeface="Consolas" pitchFamily="49" charset="0"/>
                <a:ea typeface="微软雅黑" pitchFamily="34" charset="-122"/>
                <a:cs typeface="Consolas" pitchFamily="49" charset="0"/>
              </a:rPr>
              <a:t>存储结构</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4" name="灯片编号占位符 13"/>
          <p:cNvSpPr>
            <a:spLocks noGrp="1"/>
          </p:cNvSpPr>
          <p:nvPr>
            <p:ph type="sldNum" sz="quarter" idx="12"/>
          </p:nvPr>
        </p:nvSpPr>
        <p:spPr/>
        <p:txBody>
          <a:bodyPr/>
          <a:lstStyle/>
          <a:p>
            <a:fld id="{67864EE2-EAB3-4814-A7EB-820BD7610F1E}" type="slidenum">
              <a:rPr lang="en-US" altLang="zh-CN" smtClean="0"/>
              <a:pPr/>
              <a:t>55</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000100" y="1142984"/>
            <a:ext cx="6500858"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中一维数组的定义方式</a:t>
            </a:r>
            <a:r>
              <a:rPr lang="zh-CN" altLang="en-US"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T a[M];</a:t>
            </a:r>
            <a:r>
              <a:rPr lang="zh-CN" altLang="en-US"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为常量，</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为数组元素类型</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a:solidFill>
                  <a:srgbClr val="0000FF"/>
                </a:solidFill>
                <a:latin typeface="Consolas" pitchFamily="49" charset="0"/>
                <a:ea typeface="仿宋" pitchFamily="49" charset="-122"/>
                <a:cs typeface="Consolas" pitchFamily="49" charset="0"/>
              </a:rPr>
              <a:t>也可以使用</a:t>
            </a:r>
            <a:r>
              <a:rPr lang="en-US" altLang="zh-CN" sz="2000">
                <a:solidFill>
                  <a:srgbClr val="0000FF"/>
                </a:solidFill>
                <a:latin typeface="Consolas" pitchFamily="49" charset="0"/>
                <a:ea typeface="仿宋" pitchFamily="49" charset="-122"/>
                <a:cs typeface="Consolas" pitchFamily="49" charset="0"/>
              </a:rPr>
              <a:t>vector&lt;T&gt;</a:t>
            </a:r>
            <a:r>
              <a:rPr lang="zh-CN" altLang="zh-CN" sz="2000">
                <a:solidFill>
                  <a:srgbClr val="0000FF"/>
                </a:solidFill>
                <a:latin typeface="Consolas" pitchFamily="49" charset="0"/>
                <a:ea typeface="仿宋" pitchFamily="49" charset="-122"/>
                <a:cs typeface="Consolas" pitchFamily="49" charset="0"/>
              </a:rPr>
              <a:t>容器作为一维动态数组。</a:t>
            </a:r>
            <a:endParaRPr lang="zh-CN" altLang="en-US" sz="2000" b="0">
              <a:solidFill>
                <a:srgbClr val="0000FF"/>
              </a:solidFill>
              <a:latin typeface="Consolas" pitchFamily="49" charset="0"/>
              <a:ea typeface="仿宋" pitchFamily="49" charset="-122"/>
              <a:cs typeface="Consolas" pitchFamily="49" charset="0"/>
            </a:endParaRPr>
          </a:p>
        </p:txBody>
      </p:sp>
      <p:sp>
        <p:nvSpPr>
          <p:cNvPr id="5" name="灯片编号占位符 4"/>
          <p:cNvSpPr>
            <a:spLocks noGrp="1"/>
          </p:cNvSpPr>
          <p:nvPr>
            <p:ph type="sldNum" sz="quarter" idx="12"/>
          </p:nvPr>
        </p:nvSpPr>
        <p:spPr/>
        <p:txBody>
          <a:bodyPr/>
          <a:lstStyle/>
          <a:p>
            <a:fld id="{67864EE2-EAB3-4814-A7EB-820BD7610F1E}" type="slidenum">
              <a:rPr lang="en-US" altLang="zh-CN" smtClean="0"/>
              <a:pPr/>
              <a:t>56</a:t>
            </a:fld>
            <a:r>
              <a:rPr lang="en-US" altLang="zh-CN"/>
              <a:t>/76</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207170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a:solidFill>
                  <a:schemeClr val="bg1"/>
                </a:solidFill>
                <a:latin typeface="Consolas" pitchFamily="49" charset="0"/>
                <a:ea typeface="微软雅黑" pitchFamily="34" charset="-122"/>
                <a:cs typeface="Consolas" pitchFamily="49" charset="0"/>
              </a:rPr>
              <a:t>2. </a:t>
            </a:r>
            <a:r>
              <a:rPr lang="en-US" altLang="zh-CN" sz="2200" i="1">
                <a:solidFill>
                  <a:schemeClr val="bg1"/>
                </a:solidFill>
                <a:latin typeface="Consolas" pitchFamily="49" charset="0"/>
                <a:ea typeface="微软雅黑" pitchFamily="34" charset="-122"/>
                <a:cs typeface="Consolas" pitchFamily="49" charset="0"/>
              </a:rPr>
              <a:t>d</a:t>
            </a:r>
            <a:r>
              <a:rPr lang="zh-CN" altLang="en-US" sz="2200">
                <a:solidFill>
                  <a:schemeClr val="bg1"/>
                </a:solidFill>
                <a:latin typeface="Consolas" pitchFamily="49" charset="0"/>
                <a:ea typeface="微软雅黑" pitchFamily="34" charset="-122"/>
                <a:cs typeface="Consolas" pitchFamily="49" charset="0"/>
              </a:rPr>
              <a:t>维数组</a:t>
            </a:r>
            <a:endParaRPr lang="zh-CN" altLang="zh-CN" sz="2200">
              <a:solidFill>
                <a:schemeClr val="bg1"/>
              </a:solidFill>
              <a:latin typeface="Consolas" pitchFamily="49" charset="0"/>
              <a:ea typeface="微软雅黑" pitchFamily="34" charset="-122"/>
              <a:cs typeface="Consolas" pitchFamily="49" charset="0"/>
            </a:endParaRPr>
          </a:p>
        </p:txBody>
      </p:sp>
      <p:sp>
        <p:nvSpPr>
          <p:cNvPr id="5" name="TextBox 4"/>
          <p:cNvSpPr txBox="1"/>
          <p:nvPr/>
        </p:nvSpPr>
        <p:spPr>
          <a:xfrm>
            <a:off x="642910" y="1285860"/>
            <a:ext cx="785818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以</a:t>
            </a:r>
            <a:r>
              <a:rPr lang="en-US" altLang="zh-CN" sz="2000" i="1">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行</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列的二维数组</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m</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为例讨论（二维数组也称为矩阵）。</a:t>
            </a:r>
            <a:endParaRPr lang="zh-CN" altLang="en-US" sz="2000">
              <a:solidFill>
                <a:srgbClr val="0000FF"/>
              </a:solidFill>
              <a:latin typeface="Consolas" pitchFamily="49" charset="0"/>
              <a:ea typeface="仿宋" pitchFamily="49" charset="-122"/>
              <a:cs typeface="Consolas" pitchFamily="49" charset="0"/>
            </a:endParaRPr>
          </a:p>
        </p:txBody>
      </p:sp>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33121" name="Picture 1"/>
          <p:cNvPicPr>
            <a:picLocks noChangeAspect="1" noChangeArrowheads="1"/>
          </p:cNvPicPr>
          <p:nvPr/>
        </p:nvPicPr>
        <p:blipFill>
          <a:blip r:embed="rId2" cstate="print"/>
          <a:srcRect/>
          <a:stretch>
            <a:fillRect/>
          </a:stretch>
        </p:blipFill>
        <p:spPr bwMode="auto">
          <a:xfrm>
            <a:off x="2143108" y="2143116"/>
            <a:ext cx="2971800" cy="2019300"/>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67864EE2-EAB3-4814-A7EB-820BD7610F1E}" type="slidenum">
              <a:rPr lang="en-US" altLang="zh-CN" smtClean="0"/>
              <a:pPr/>
              <a:t>57</a:t>
            </a:fld>
            <a:r>
              <a:rPr lang="en-US" altLang="zh-CN"/>
              <a:t>/76</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按行优先存储</a:t>
            </a:r>
            <a:endParaRPr lang="zh-CN" altLang="en-US" sz="2000">
              <a:solidFill>
                <a:srgbClr val="FF0000"/>
              </a:solidFill>
              <a:latin typeface="Consolas" pitchFamily="49" charset="0"/>
              <a:ea typeface="微软雅黑" pitchFamily="34" charset="-122"/>
              <a:cs typeface="Consolas" pitchFamily="49" charset="0"/>
            </a:endParaRPr>
          </a:p>
        </p:txBody>
      </p:sp>
      <p:grpSp>
        <p:nvGrpSpPr>
          <p:cNvPr id="2" name="组合 17"/>
          <p:cNvGrpSpPr/>
          <p:nvPr/>
        </p:nvGrpSpPr>
        <p:grpSpPr>
          <a:xfrm>
            <a:off x="857224" y="2643182"/>
            <a:ext cx="7858180" cy="3000396"/>
            <a:chOff x="857224" y="2643182"/>
            <a:chExt cx="7858180" cy="3000396"/>
          </a:xfrm>
        </p:grpSpPr>
        <p:sp>
          <p:nvSpPr>
            <p:cNvPr id="11" name="TextBox 10"/>
            <p:cNvSpPr txBox="1"/>
            <p:nvPr/>
          </p:nvSpPr>
          <p:spPr>
            <a:xfrm>
              <a:off x="1285852" y="3490995"/>
              <a:ext cx="7143800"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lvl="0" indent="-342900" algn="l">
                <a:lnSpc>
                  <a:spcPts val="3000"/>
                </a:lnSpc>
                <a:spcBef>
                  <a:spcPts val="0"/>
                </a:spcBef>
                <a:buBlip>
                  <a:blip r:embed="rId3"/>
                </a:buBlip>
              </a:pP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a:solidFill>
                    <a:srgbClr val="0000FF"/>
                  </a:solidFill>
                  <a:latin typeface="Consolas" pitchFamily="49" charset="0"/>
                  <a:ea typeface="仿宋" pitchFamily="49" charset="-122"/>
                  <a:cs typeface="Consolas" pitchFamily="49" charset="0"/>
                </a:rPr>
                <a:t>0</a:t>
              </a:r>
              <a:r>
                <a:rPr kumimoji="0" lang="zh-CN" altLang="pt-BR"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行，每行</a:t>
              </a:r>
              <a:r>
                <a:rPr kumimoji="0" lang="pt-BR" altLang="zh-CN" sz="2000" i="1">
                  <a:solidFill>
                    <a:srgbClr val="0000FF"/>
                  </a:solidFill>
                  <a:latin typeface="Consolas" pitchFamily="49" charset="0"/>
                  <a:ea typeface="仿宋" pitchFamily="49" charset="-122"/>
                  <a:cs typeface="Consolas" pitchFamily="49" charset="0"/>
                </a:rPr>
                <a:t>n</a:t>
              </a:r>
              <a:r>
                <a:rPr kumimoji="0" lang="zh-CN" altLang="pt-BR" sz="2000">
                  <a:solidFill>
                    <a:srgbClr val="0000FF"/>
                  </a:solidFill>
                  <a:latin typeface="Consolas" pitchFamily="49" charset="0"/>
                  <a:ea typeface="仿宋" pitchFamily="49" charset="-122"/>
                  <a:cs typeface="Consolas" pitchFamily="49" charset="0"/>
                </a:rPr>
                <a:t>个元素，共有</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n</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a:solidFill>
                    <a:srgbClr val="0000FF"/>
                  </a:solidFill>
                  <a:latin typeface="Consolas" pitchFamily="49" charset="0"/>
                  <a:ea typeface="仿宋" pitchFamily="49" charset="-122"/>
                  <a:cs typeface="Consolas" pitchFamily="49" charset="0"/>
                </a:rPr>
                <a:t>在第</a:t>
              </a:r>
              <a:r>
                <a:rPr kumimoji="0" lang="pt-BR"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行中</a:t>
              </a:r>
              <a:r>
                <a:rPr kumimoji="0" lang="zh-CN" altLang="en-US"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a</a:t>
              </a:r>
              <a:r>
                <a:rPr kumimoji="0" lang="en-US" altLang="zh-CN" sz="2000">
                  <a:solidFill>
                    <a:srgbClr val="0000FF"/>
                  </a:solidFill>
                  <a:latin typeface="Consolas" pitchFamily="49" charset="0"/>
                  <a:ea typeface="仿宋" pitchFamily="49" charset="-122"/>
                  <a:cs typeface="Consolas" pitchFamily="49" charset="0"/>
                </a:rPr>
                <a:t>[</a:t>
              </a:r>
              <a:r>
                <a:rPr kumimoji="0" lang="en-US" altLang="zh-CN" sz="2000" i="1">
                  <a:solidFill>
                    <a:srgbClr val="0000FF"/>
                  </a:solidFill>
                  <a:latin typeface="Consolas" pitchFamily="49" charset="0"/>
                  <a:ea typeface="仿宋" pitchFamily="49" charset="-122"/>
                  <a:cs typeface="Consolas" pitchFamily="49" charset="0"/>
                </a:rPr>
                <a:t>i</a:t>
              </a:r>
              <a:r>
                <a:rPr kumimoji="0" lang="en-US" altLang="zh-CN" sz="2000">
                  <a:solidFill>
                    <a:srgbClr val="0000FF"/>
                  </a:solidFill>
                  <a:latin typeface="Consolas" pitchFamily="49" charset="0"/>
                  <a:ea typeface="仿宋" pitchFamily="49" charset="-122"/>
                  <a:cs typeface="Consolas" pitchFamily="49" charset="0"/>
                </a:rPr>
                <a:t>,0..</a:t>
              </a:r>
              <a:r>
                <a:rPr kumimoji="0" lang="en-US" altLang="zh-CN" sz="2000" i="1">
                  <a:solidFill>
                    <a:srgbClr val="0000FF"/>
                  </a:solidFill>
                  <a:latin typeface="Consolas" pitchFamily="49" charset="0"/>
                  <a:ea typeface="仿宋" pitchFamily="49" charset="-122"/>
                  <a:cs typeface="Consolas" pitchFamily="49" charset="0"/>
                </a:rPr>
                <a:t>j</a:t>
              </a:r>
              <a:r>
                <a:rPr kumimoji="0" lang="en-US"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a:t>
              </a:r>
              <a:r>
                <a:rPr kumimoji="0" lang="zh-CN" altLang="en-US"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a:solidFill>
                    <a:srgbClr val="0000FF"/>
                  </a:solidFill>
                  <a:latin typeface="Consolas" pitchFamily="49" charset="0"/>
                  <a:ea typeface="仿宋" pitchFamily="49" charset="-122"/>
                  <a:cs typeface="Consolas" pitchFamily="49" charset="0"/>
                </a:rPr>
                <a:t>合起来，</a:t>
              </a: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i="1">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n</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个元素。</a:t>
              </a:r>
              <a:endParaRPr lang="zh-CN" altLang="zh-CN" sz="200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857356" y="5214950"/>
              <a:ext cx="5357850"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marL="0" marR="0" lvl="0" indent="0" algn="just" defTabSz="914400" rtl="0" eaLnBrk="1" fontAlgn="base" latinLnBrk="0" hangingPunct="1">
                <a:lnSpc>
                  <a:spcPts val="1800"/>
                </a:lnSpc>
                <a:spcBef>
                  <a:spcPct val="0"/>
                </a:spcBef>
                <a:spcAft>
                  <a:spcPct val="0"/>
                </a:spcAft>
                <a:buClrTx/>
                <a:buSzTx/>
                <a:buFontTx/>
                <a:buNone/>
                <a:tabLst/>
              </a:pP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2000" i="1" u="none" strike="noStrike" cap="none" normalizeH="0" baseline="-2500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2500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)=LOC(</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a</a:t>
              </a:r>
              <a:r>
                <a:rPr kumimoji="0" lang="pt-BR" altLang="zh-CN" sz="2000" i="0" u="none" strike="noStrike" cap="none" normalizeH="0" baseline="-2500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0" u="none" strike="noStrike" cap="none" normalizeH="0" baseline="-25000">
                  <a:ln>
                    <a:noFill/>
                  </a:ln>
                  <a:solidFill>
                    <a:srgbClr val="FF0000"/>
                  </a:solidFill>
                  <a:effectLst/>
                  <a:latin typeface="Consolas" pitchFamily="49" charset="0"/>
                  <a:ea typeface="仿宋" pitchFamily="49" charset="-122"/>
                  <a:cs typeface="Consolas" pitchFamily="49" charset="0"/>
                </a:rPr>
                <a:t>0</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i</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n</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 + </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j</a:t>
              </a:r>
              <a:r>
                <a:rPr kumimoji="0" lang="pt-BR" altLang="zh-CN" sz="2000" i="0" u="none" strike="noStrike" cap="none" normalizeH="0" baseline="0">
                  <a:ln>
                    <a:noFill/>
                  </a:ln>
                  <a:solidFill>
                    <a:srgbClr val="FF0000"/>
                  </a:solidFill>
                  <a:effectLst/>
                  <a:latin typeface="Consolas" pitchFamily="49" charset="0"/>
                  <a:ea typeface="仿宋" pitchFamily="49" charset="-122"/>
                  <a:cs typeface="Consolas" pitchFamily="49" charset="0"/>
                </a:rPr>
                <a:t>)×</a:t>
              </a:r>
              <a:r>
                <a:rPr kumimoji="0" lang="pt-BR" altLang="zh-CN" sz="2000" i="1" u="none" strike="noStrike" cap="none" normalizeH="0" baseline="0">
                  <a:ln>
                    <a:noFill/>
                  </a:ln>
                  <a:solidFill>
                    <a:srgbClr val="FF0000"/>
                  </a:solidFill>
                  <a:effectLst/>
                  <a:latin typeface="Consolas" pitchFamily="49" charset="0"/>
                  <a:ea typeface="仿宋" pitchFamily="49" charset="-122"/>
                  <a:cs typeface="Consolas" pitchFamily="49" charset="0"/>
                </a:rPr>
                <a:t>k</a:t>
              </a:r>
              <a:endParaRPr kumimoji="0" lang="zh-CN" altLang="zh-CN" sz="2000" i="0" u="none" strike="noStrike" cap="none" normalizeH="0" baseline="0">
                <a:ln>
                  <a:noFill/>
                </a:ln>
                <a:solidFill>
                  <a:srgbClr val="FF0000"/>
                </a:solidFill>
                <a:effectLst/>
                <a:latin typeface="Consolas" pitchFamily="49" charset="0"/>
                <a:ea typeface="仿宋" pitchFamily="49" charset="-122"/>
                <a:cs typeface="Consolas" pitchFamily="49" charset="0"/>
              </a:endParaRPr>
            </a:p>
          </p:txBody>
        </p:sp>
        <p:sp>
          <p:nvSpPr>
            <p:cNvPr id="15" name="TextBox 14"/>
            <p:cNvSpPr txBox="1"/>
            <p:nvPr/>
          </p:nvSpPr>
          <p:spPr>
            <a:xfrm>
              <a:off x="857224" y="2643182"/>
              <a:ext cx="7858180"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假设每个元素占</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元素的存储地址</a:t>
              </a:r>
              <a:r>
                <a:rPr kumimoji="0"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对于元素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p>
          </p:txBody>
        </p:sp>
        <p:sp>
          <p:nvSpPr>
            <p:cNvPr id="16" name="下箭头 15"/>
            <p:cNvSpPr/>
            <p:nvPr/>
          </p:nvSpPr>
          <p:spPr bwMode="auto">
            <a:xfrm>
              <a:off x="3857620" y="4857760"/>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pic>
        <p:nvPicPr>
          <p:cNvPr id="132097" name="Picture 1"/>
          <p:cNvPicPr>
            <a:picLocks noChangeAspect="1" noChangeArrowheads="1"/>
          </p:cNvPicPr>
          <p:nvPr/>
        </p:nvPicPr>
        <p:blipFill>
          <a:blip r:embed="rId4" cstate="print"/>
          <a:srcRect/>
          <a:stretch>
            <a:fillRect/>
          </a:stretch>
        </p:blipFill>
        <p:spPr bwMode="auto">
          <a:xfrm>
            <a:off x="2285984" y="285728"/>
            <a:ext cx="2971800" cy="2019300"/>
          </a:xfrm>
          <a:prstGeom prst="rect">
            <a:avLst/>
          </a:prstGeom>
          <a:noFill/>
          <a:ln w="9525">
            <a:noFill/>
            <a:miter lim="800000"/>
            <a:headEnd/>
            <a:tailEnd/>
          </a:ln>
        </p:spPr>
      </p:pic>
      <p:sp>
        <p:nvSpPr>
          <p:cNvPr id="17" name="灯片编号占位符 16"/>
          <p:cNvSpPr>
            <a:spLocks noGrp="1"/>
          </p:cNvSpPr>
          <p:nvPr>
            <p:ph type="sldNum" sz="quarter" idx="12"/>
          </p:nvPr>
        </p:nvSpPr>
        <p:spPr/>
        <p:txBody>
          <a:bodyPr/>
          <a:lstStyle/>
          <a:p>
            <a:fld id="{67864EE2-EAB3-4814-A7EB-820BD7610F1E}" type="slidenum">
              <a:rPr lang="en-US" altLang="zh-CN" smtClean="0"/>
              <a:pPr/>
              <a:t>58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7885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8856"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 name="TextBox 13"/>
          <p:cNvSpPr txBox="1"/>
          <p:nvPr/>
        </p:nvSpPr>
        <p:spPr>
          <a:xfrm>
            <a:off x="357158" y="2071678"/>
            <a:ext cx="1928826" cy="400110"/>
          </a:xfrm>
          <a:prstGeom prst="rect">
            <a:avLst/>
          </a:prstGeom>
          <a:blipFill>
            <a:blip r:embed="rId2" cstate="print"/>
            <a:tile tx="0" ty="0" sx="100000" sy="100000" flip="none" algn="tl"/>
          </a:blip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微软雅黑" pitchFamily="34" charset="-122"/>
                <a:cs typeface="Consolas" pitchFamily="49" charset="0"/>
              </a:rPr>
              <a:t>按</a:t>
            </a:r>
            <a:r>
              <a:rPr lang="zh-CN" altLang="en-US" sz="2000">
                <a:solidFill>
                  <a:srgbClr val="FF0000"/>
                </a:solidFill>
                <a:latin typeface="Consolas" pitchFamily="49" charset="0"/>
                <a:ea typeface="微软雅黑" pitchFamily="34" charset="-122"/>
                <a:cs typeface="Consolas" pitchFamily="49" charset="0"/>
              </a:rPr>
              <a:t>列</a:t>
            </a:r>
            <a:r>
              <a:rPr lang="zh-CN" altLang="zh-CN" sz="2000">
                <a:solidFill>
                  <a:srgbClr val="FF0000"/>
                </a:solidFill>
                <a:latin typeface="Consolas" pitchFamily="49" charset="0"/>
                <a:ea typeface="微软雅黑" pitchFamily="34" charset="-122"/>
                <a:cs typeface="Consolas" pitchFamily="49" charset="0"/>
              </a:rPr>
              <a:t>优先存储</a:t>
            </a:r>
            <a:endParaRPr lang="zh-CN" altLang="en-US" sz="2000">
              <a:solidFill>
                <a:srgbClr val="FF0000"/>
              </a:solidFill>
              <a:latin typeface="Consolas" pitchFamily="49" charset="0"/>
              <a:ea typeface="微软雅黑" pitchFamily="34" charset="-122"/>
              <a:cs typeface="Consolas" pitchFamily="49" charset="0"/>
            </a:endParaRPr>
          </a:p>
        </p:txBody>
      </p:sp>
      <p:grpSp>
        <p:nvGrpSpPr>
          <p:cNvPr id="2" name="组合 16"/>
          <p:cNvGrpSpPr/>
          <p:nvPr/>
        </p:nvGrpSpPr>
        <p:grpSpPr>
          <a:xfrm>
            <a:off x="857224" y="2643182"/>
            <a:ext cx="7643866" cy="3602678"/>
            <a:chOff x="857224" y="2643182"/>
            <a:chExt cx="7643866" cy="3602678"/>
          </a:xfrm>
        </p:grpSpPr>
        <p:sp>
          <p:nvSpPr>
            <p:cNvPr id="11" name="TextBox 10"/>
            <p:cNvSpPr txBox="1"/>
            <p:nvPr/>
          </p:nvSpPr>
          <p:spPr>
            <a:xfrm>
              <a:off x="1285852" y="3500438"/>
              <a:ext cx="7215238" cy="133751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lvl="0" indent="-342900" algn="l">
                <a:lnSpc>
                  <a:spcPts val="3000"/>
                </a:lnSpc>
                <a:spcBef>
                  <a:spcPts val="0"/>
                </a:spcBef>
                <a:buBlip>
                  <a:blip r:embed="rId3"/>
                </a:buBlip>
              </a:pP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pt-BR" altLang="zh-CN" sz="2000">
                  <a:solidFill>
                    <a:srgbClr val="0000FF"/>
                  </a:solidFill>
                  <a:latin typeface="Consolas" pitchFamily="49" charset="0"/>
                  <a:ea typeface="仿宋" pitchFamily="49" charset="-122"/>
                  <a:cs typeface="Consolas" pitchFamily="49" charset="0"/>
                </a:rPr>
                <a:t>0</a:t>
              </a:r>
              <a:r>
                <a:rPr kumimoji="0" lang="zh-CN" altLang="pt-BR"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-1</a:t>
              </a:r>
              <a:r>
                <a:rPr kumimoji="0" lang="zh-CN" altLang="pt-BR" sz="2000">
                  <a:solidFill>
                    <a:srgbClr val="0000FF"/>
                  </a:solidFill>
                  <a:latin typeface="Consolas" pitchFamily="49" charset="0"/>
                  <a:ea typeface="仿宋" pitchFamily="49" charset="-122"/>
                  <a:cs typeface="Consolas" pitchFamily="49" charset="0"/>
                </a:rPr>
                <a:t>共</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列，</a:t>
              </a:r>
              <a:r>
                <a:rPr kumimoji="0" lang="zh-CN" altLang="pt-BR" sz="2000">
                  <a:solidFill>
                    <a:srgbClr val="0000FF"/>
                  </a:solidFill>
                  <a:latin typeface="Consolas" pitchFamily="49" charset="0"/>
                  <a:ea typeface="仿宋" pitchFamily="49" charset="-122"/>
                  <a:cs typeface="Consolas" pitchFamily="49" charset="0"/>
                </a:rPr>
                <a:t>每</a:t>
              </a:r>
              <a:r>
                <a:rPr kumimoji="0" lang="zh-CN" altLang="en-US" sz="2000">
                  <a:solidFill>
                    <a:srgbClr val="0000FF"/>
                  </a:solidFill>
                  <a:latin typeface="Consolas" pitchFamily="49" charset="0"/>
                  <a:ea typeface="仿宋" pitchFamily="49" charset="-122"/>
                  <a:cs typeface="Consolas" pitchFamily="49" charset="0"/>
                </a:rPr>
                <a:t>列</a:t>
              </a:r>
              <a:r>
                <a:rPr kumimoji="0" lang="pt-BR" altLang="zh-CN" sz="2000" i="1">
                  <a:solidFill>
                    <a:srgbClr val="0000FF"/>
                  </a:solidFill>
                  <a:latin typeface="Consolas" pitchFamily="49" charset="0"/>
                  <a:ea typeface="仿宋" pitchFamily="49" charset="-122"/>
                  <a:cs typeface="Consolas" pitchFamily="49" charset="0"/>
                </a:rPr>
                <a:t>m</a:t>
              </a:r>
              <a:r>
                <a:rPr kumimoji="0" lang="zh-CN" altLang="pt-BR" sz="2000">
                  <a:solidFill>
                    <a:srgbClr val="0000FF"/>
                  </a:solidFill>
                  <a:latin typeface="Consolas" pitchFamily="49" charset="0"/>
                  <a:ea typeface="仿宋" pitchFamily="49" charset="-122"/>
                  <a:cs typeface="Consolas" pitchFamily="49" charset="0"/>
                </a:rPr>
                <a:t>个元素，共有</a:t>
              </a:r>
              <a:r>
                <a:rPr kumimoji="0" lang="pt-BR"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m</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pt-BR" sz="2000">
                  <a:solidFill>
                    <a:srgbClr val="0000FF"/>
                  </a:solidFill>
                  <a:latin typeface="Consolas" pitchFamily="49" charset="0"/>
                  <a:ea typeface="仿宋" pitchFamily="49" charset="-122"/>
                  <a:cs typeface="Consolas" pitchFamily="49" charset="0"/>
                </a:rPr>
                <a:t>在第</a:t>
              </a:r>
              <a:r>
                <a:rPr kumimoji="0" lang="pt-BR" altLang="zh-CN" sz="2000" i="1">
                  <a:solidFill>
                    <a:srgbClr val="0000FF"/>
                  </a:solidFill>
                  <a:latin typeface="Consolas" pitchFamily="49" charset="0"/>
                  <a:ea typeface="仿宋" pitchFamily="49" charset="-122"/>
                  <a:cs typeface="Consolas" pitchFamily="49" charset="0"/>
                </a:rPr>
                <a:t>j</a:t>
              </a:r>
              <a:r>
                <a:rPr kumimoji="0" lang="zh-CN" altLang="en-US" sz="2000">
                  <a:solidFill>
                    <a:srgbClr val="0000FF"/>
                  </a:solidFill>
                  <a:latin typeface="Consolas" pitchFamily="49" charset="0"/>
                  <a:ea typeface="仿宋" pitchFamily="49" charset="-122"/>
                  <a:cs typeface="Consolas" pitchFamily="49" charset="0"/>
                </a:rPr>
                <a:t>列</a:t>
              </a:r>
              <a:r>
                <a:rPr kumimoji="0" lang="zh-CN" altLang="pt-BR" sz="2000">
                  <a:solidFill>
                    <a:srgbClr val="0000FF"/>
                  </a:solidFill>
                  <a:latin typeface="Consolas" pitchFamily="49" charset="0"/>
                  <a:ea typeface="仿宋" pitchFamily="49" charset="-122"/>
                  <a:cs typeface="Consolas" pitchFamily="49" charset="0"/>
                </a:rPr>
                <a:t>中</a:t>
              </a:r>
              <a:r>
                <a:rPr kumimoji="0" lang="zh-CN" altLang="en-US"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a</a:t>
              </a:r>
              <a:r>
                <a:rPr kumimoji="0" lang="en-US" altLang="zh-CN" sz="2000">
                  <a:solidFill>
                    <a:srgbClr val="0000FF"/>
                  </a:solidFill>
                  <a:latin typeface="Consolas" pitchFamily="49" charset="0"/>
                  <a:ea typeface="仿宋" pitchFamily="49" charset="-122"/>
                  <a:cs typeface="Consolas" pitchFamily="49" charset="0"/>
                </a:rPr>
                <a:t>[0..</a:t>
              </a:r>
              <a:r>
                <a:rPr kumimoji="0" lang="en-US" altLang="zh-CN" sz="2000" i="1">
                  <a:solidFill>
                    <a:srgbClr val="0000FF"/>
                  </a:solidFill>
                  <a:latin typeface="Consolas" pitchFamily="49" charset="0"/>
                  <a:ea typeface="仿宋" pitchFamily="49" charset="-122"/>
                  <a:cs typeface="Consolas" pitchFamily="49" charset="0"/>
                </a:rPr>
                <a:t>i</a:t>
              </a:r>
              <a:r>
                <a:rPr kumimoji="0" lang="en-US" altLang="zh-CN" sz="2000">
                  <a:solidFill>
                    <a:srgbClr val="0000FF"/>
                  </a:solidFill>
                  <a:latin typeface="Consolas" pitchFamily="49" charset="0"/>
                  <a:ea typeface="仿宋" pitchFamily="49" charset="-122"/>
                  <a:cs typeface="Consolas" pitchFamily="49" charset="0"/>
                </a:rPr>
                <a:t>-1,j]</a:t>
              </a:r>
              <a:r>
                <a:rPr kumimoji="0" lang="zh-CN" altLang="pt-BR" sz="2000">
                  <a:solidFill>
                    <a:srgbClr val="0000FF"/>
                  </a:solidFill>
                  <a:latin typeface="Consolas" pitchFamily="49" charset="0"/>
                  <a:ea typeface="仿宋" pitchFamily="49" charset="-122"/>
                  <a:cs typeface="Consolas" pitchFamily="49" charset="0"/>
                </a:rPr>
                <a:t>，</a:t>
              </a:r>
              <a:r>
                <a:rPr kumimoji="0" lang="zh-CN" altLang="en-US" sz="2000">
                  <a:solidFill>
                    <a:srgbClr val="0000FF"/>
                  </a:solidFill>
                  <a:latin typeface="Consolas" pitchFamily="49" charset="0"/>
                  <a:ea typeface="仿宋" pitchFamily="49" charset="-122"/>
                  <a:cs typeface="Consolas" pitchFamily="49" charset="0"/>
                </a:rPr>
                <a:t>共</a:t>
              </a:r>
              <a:r>
                <a:rPr kumimoji="0" lang="en-US" altLang="zh-CN" sz="2000" i="1">
                  <a:solidFill>
                    <a:srgbClr val="0000FF"/>
                  </a:solidFill>
                  <a:latin typeface="Consolas" pitchFamily="49" charset="0"/>
                  <a:ea typeface="仿宋" pitchFamily="49" charset="-122"/>
                  <a:cs typeface="Consolas" pitchFamily="49" charset="0"/>
                </a:rPr>
                <a:t>i</a:t>
              </a:r>
              <a:r>
                <a:rPr kumimoji="0" lang="zh-CN" altLang="pt-BR" sz="2000">
                  <a:solidFill>
                    <a:srgbClr val="0000FF"/>
                  </a:solidFill>
                  <a:latin typeface="Consolas" pitchFamily="49" charset="0"/>
                  <a:ea typeface="仿宋" pitchFamily="49" charset="-122"/>
                  <a:cs typeface="Consolas" pitchFamily="49" charset="0"/>
                </a:rPr>
                <a:t>个元素</a:t>
              </a:r>
              <a:r>
                <a:rPr kumimoji="0" lang="zh-CN" altLang="en-US" sz="2000">
                  <a:solidFill>
                    <a:srgbClr val="0000FF"/>
                  </a:solidFill>
                  <a:latin typeface="Consolas" pitchFamily="49" charset="0"/>
                  <a:ea typeface="仿宋" pitchFamily="49" charset="-122"/>
                  <a:cs typeface="Consolas" pitchFamily="49" charset="0"/>
                </a:rPr>
                <a:t>。</a:t>
              </a:r>
              <a:endParaRPr kumimoji="0" lang="en-US" altLang="zh-CN" sz="2000">
                <a:solidFill>
                  <a:srgbClr val="0000FF"/>
                </a:solidFill>
                <a:latin typeface="Consolas" pitchFamily="49" charset="0"/>
                <a:ea typeface="仿宋" pitchFamily="49" charset="-122"/>
                <a:cs typeface="Consolas" pitchFamily="49" charset="0"/>
              </a:endParaRPr>
            </a:p>
            <a:p>
              <a:pPr marL="342900" lvl="0" indent="-342900" algn="l">
                <a:lnSpc>
                  <a:spcPts val="3000"/>
                </a:lnSpc>
                <a:spcBef>
                  <a:spcPts val="0"/>
                </a:spcBef>
                <a:buBlip>
                  <a:blip r:embed="rId3"/>
                </a:buBlip>
              </a:pPr>
              <a:r>
                <a:rPr kumimoji="0" lang="zh-CN" altLang="en-US" sz="2000">
                  <a:solidFill>
                    <a:srgbClr val="0000FF"/>
                  </a:solidFill>
                  <a:latin typeface="Consolas" pitchFamily="49" charset="0"/>
                  <a:ea typeface="仿宋" pitchFamily="49" charset="-122"/>
                  <a:cs typeface="Consolas" pitchFamily="49" charset="0"/>
                </a:rPr>
                <a:t>合起来，</a:t>
              </a:r>
              <a:r>
                <a:rPr kumimoji="0" lang="pt-BR" altLang="zh-CN" sz="2000" i="1">
                  <a:solidFill>
                    <a:srgbClr val="0000FF"/>
                  </a:solidFill>
                  <a:latin typeface="Consolas" pitchFamily="49" charset="0"/>
                  <a:ea typeface="仿宋" pitchFamily="49" charset="-122"/>
                  <a:cs typeface="Consolas" pitchFamily="49" charset="0"/>
                </a:rPr>
                <a:t>a</a:t>
              </a:r>
              <a:r>
                <a:rPr kumimoji="0" lang="pt-BR" altLang="zh-CN" sz="2000" i="1" baseline="-25000">
                  <a:solidFill>
                    <a:srgbClr val="0000FF"/>
                  </a:solidFill>
                  <a:latin typeface="Consolas" pitchFamily="49" charset="0"/>
                  <a:ea typeface="仿宋" pitchFamily="49" charset="-122"/>
                  <a:cs typeface="Consolas" pitchFamily="49" charset="0"/>
                </a:rPr>
                <a:t>i</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baseline="-25000">
                  <a:solidFill>
                    <a:srgbClr val="0000FF"/>
                  </a:solidFill>
                  <a:latin typeface="Consolas" pitchFamily="49" charset="0"/>
                  <a:ea typeface="仿宋" pitchFamily="49" charset="-122"/>
                  <a:cs typeface="Consolas" pitchFamily="49" charset="0"/>
                </a:rPr>
                <a:t>j</a:t>
              </a:r>
              <a:r>
                <a:rPr kumimoji="0" lang="zh-CN" altLang="pt-BR" sz="2000">
                  <a:solidFill>
                    <a:srgbClr val="0000FF"/>
                  </a:solidFill>
                  <a:latin typeface="Consolas" pitchFamily="49" charset="0"/>
                  <a:ea typeface="仿宋" pitchFamily="49" charset="-122"/>
                  <a:cs typeface="Consolas" pitchFamily="49" charset="0"/>
                </a:rPr>
                <a:t>前面有</a:t>
              </a:r>
              <a:r>
                <a:rPr kumimoji="0" lang="en-US" altLang="zh-CN" sz="2000" i="1">
                  <a:solidFill>
                    <a:srgbClr val="0000FF"/>
                  </a:solidFill>
                  <a:latin typeface="Consolas" pitchFamily="49" charset="0"/>
                  <a:ea typeface="仿宋" pitchFamily="49" charset="-122"/>
                  <a:cs typeface="Consolas" pitchFamily="49" charset="0"/>
                </a:rPr>
                <a:t>j</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m</a:t>
              </a:r>
              <a:r>
                <a:rPr kumimoji="0" lang="pt-BR" altLang="zh-CN" sz="2000">
                  <a:solidFill>
                    <a:srgbClr val="0000FF"/>
                  </a:solidFill>
                  <a:latin typeface="Consolas" pitchFamily="49" charset="0"/>
                  <a:ea typeface="仿宋" pitchFamily="49" charset="-122"/>
                  <a:cs typeface="Consolas" pitchFamily="49" charset="0"/>
                </a:rPr>
                <a:t>+</a:t>
              </a:r>
              <a:r>
                <a:rPr kumimoji="0" lang="pt-BR" altLang="zh-CN" sz="2000" i="1">
                  <a:solidFill>
                    <a:srgbClr val="0000FF"/>
                  </a:solidFill>
                  <a:latin typeface="Consolas" pitchFamily="49" charset="0"/>
                  <a:ea typeface="仿宋" pitchFamily="49" charset="-122"/>
                  <a:cs typeface="Consolas" pitchFamily="49" charset="0"/>
                </a:rPr>
                <a:t>i</a:t>
              </a:r>
              <a:r>
                <a:rPr kumimoji="0" lang="zh-CN" altLang="en-US" sz="2000">
                  <a:solidFill>
                    <a:srgbClr val="0000FF"/>
                  </a:solidFill>
                  <a:latin typeface="Consolas" pitchFamily="49" charset="0"/>
                  <a:ea typeface="仿宋" pitchFamily="49" charset="-122"/>
                  <a:cs typeface="Consolas" pitchFamily="49" charset="0"/>
                </a:rPr>
                <a:t>个元素。则：</a:t>
              </a:r>
              <a:endParaRPr lang="zh-CN" altLang="zh-CN" sz="2000">
                <a:solidFill>
                  <a:srgbClr val="0000FF"/>
                </a:solidFill>
                <a:latin typeface="Consolas" pitchFamily="49" charset="0"/>
                <a:ea typeface="仿宋" pitchFamily="49" charset="-122"/>
                <a:cs typeface="Consolas" pitchFamily="49" charset="0"/>
              </a:endParaRPr>
            </a:p>
          </p:txBody>
        </p:sp>
        <p:sp>
          <p:nvSpPr>
            <p:cNvPr id="78857" name="Text Box 9"/>
            <p:cNvSpPr txBox="1">
              <a:spLocks noChangeArrowheads="1"/>
            </p:cNvSpPr>
            <p:nvPr/>
          </p:nvSpPr>
          <p:spPr bwMode="auto">
            <a:xfrm>
              <a:off x="1785918" y="5214950"/>
              <a:ext cx="5072098" cy="428628"/>
            </a:xfrm>
            <a:prstGeom prst="rect">
              <a:avLst/>
            </a:prstGeom>
            <a:solidFill>
              <a:schemeClr val="bg1"/>
            </a:solidFill>
            <a:ln>
              <a:headEnd/>
              <a:tailEnd/>
            </a:ln>
          </p:spPr>
          <p:style>
            <a:lnRef idx="1">
              <a:schemeClr val="accent2"/>
            </a:lnRef>
            <a:fillRef idx="2">
              <a:schemeClr val="accent2"/>
            </a:fillRef>
            <a:effectRef idx="1">
              <a:schemeClr val="accent2"/>
            </a:effectRef>
            <a:fontRef idx="minor">
              <a:schemeClr val="dk1"/>
            </a:fontRef>
          </p:style>
          <p:txBody>
            <a:bodyPr vert="horz" wrap="square" lIns="180000" tIns="108000" rIns="0" bIns="252000" numCol="1" anchor="t" anchorCtr="0" compatLnSpc="1">
              <a:prstTxWarp prst="textNoShape">
                <a:avLst/>
              </a:prstTxWarp>
            </a:bodyPr>
            <a:lstStyle/>
            <a:p>
              <a:pPr algn="l"/>
              <a:r>
                <a:rPr lang="pt-BR" altLang="zh-CN" sz="2000">
                  <a:solidFill>
                    <a:srgbClr val="FF0000"/>
                  </a:solidFill>
                  <a:latin typeface="Consolas" pitchFamily="49" charset="0"/>
                  <a:cs typeface="Consolas" pitchFamily="49" charset="0"/>
                </a:rPr>
                <a:t>LOC(</a:t>
              </a:r>
              <a:r>
                <a:rPr lang="pt-BR" altLang="zh-CN" sz="2000" i="1">
                  <a:solidFill>
                    <a:srgbClr val="FF0000"/>
                  </a:solidFill>
                  <a:latin typeface="Consolas" pitchFamily="49" charset="0"/>
                  <a:cs typeface="Consolas" pitchFamily="49" charset="0"/>
                </a:rPr>
                <a:t>a</a:t>
              </a:r>
              <a:r>
                <a:rPr lang="pt-BR" altLang="zh-CN" sz="2000" i="1" baseline="-25000">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pt-BR" altLang="zh-CN" sz="2000" i="1" baseline="-25000">
                  <a:solidFill>
                    <a:srgbClr val="FF0000"/>
                  </a:solidFill>
                  <a:latin typeface="Consolas" pitchFamily="49" charset="0"/>
                  <a:cs typeface="Consolas" pitchFamily="49" charset="0"/>
                </a:rPr>
                <a:t>j</a:t>
              </a:r>
              <a:r>
                <a:rPr lang="pt-BR" altLang="zh-CN" sz="2000">
                  <a:solidFill>
                    <a:srgbClr val="FF0000"/>
                  </a:solidFill>
                  <a:latin typeface="Consolas" pitchFamily="49" charset="0"/>
                  <a:cs typeface="Consolas" pitchFamily="49" charset="0"/>
                </a:rPr>
                <a:t>)=LOC(</a:t>
              </a:r>
              <a:r>
                <a:rPr lang="pt-BR" altLang="zh-CN" sz="2000" i="1">
                  <a:solidFill>
                    <a:srgbClr val="FF0000"/>
                  </a:solidFill>
                  <a:latin typeface="Consolas" pitchFamily="49" charset="0"/>
                  <a:cs typeface="Consolas" pitchFamily="49" charset="0"/>
                </a:rPr>
                <a:t>a</a:t>
              </a:r>
              <a:r>
                <a:rPr lang="pt-BR" altLang="zh-CN" sz="2000" baseline="-25000">
                  <a:solidFill>
                    <a:srgbClr val="FF0000"/>
                  </a:solidFill>
                  <a:latin typeface="Consolas" pitchFamily="49" charset="0"/>
                  <a:cs typeface="Consolas" pitchFamily="49" charset="0"/>
                </a:rPr>
                <a:t>0</a:t>
              </a:r>
              <a:r>
                <a:rPr lang="pt-BR" altLang="zh-CN" sz="2000">
                  <a:solidFill>
                    <a:srgbClr val="FF0000"/>
                  </a:solidFill>
                  <a:latin typeface="Consolas" pitchFamily="49" charset="0"/>
                  <a:cs typeface="Consolas" pitchFamily="49" charset="0"/>
                </a:rPr>
                <a:t>,</a:t>
              </a:r>
              <a:r>
                <a:rPr lang="pt-BR" altLang="zh-CN" sz="2000" baseline="-25000">
                  <a:solidFill>
                    <a:srgbClr val="FF0000"/>
                  </a:solidFill>
                  <a:latin typeface="Consolas" pitchFamily="49" charset="0"/>
                  <a:cs typeface="Consolas" pitchFamily="49" charset="0"/>
                </a:rPr>
                <a:t>0</a:t>
              </a:r>
              <a:r>
                <a:rPr lang="pt-BR" altLang="zh-CN" sz="2000">
                  <a:solidFill>
                    <a:srgbClr val="FF0000"/>
                  </a:solidFill>
                  <a:latin typeface="Consolas" pitchFamily="49" charset="0"/>
                  <a:cs typeface="Consolas" pitchFamily="49" charset="0"/>
                </a:rPr>
                <a:t>) + (</a:t>
              </a:r>
              <a:r>
                <a:rPr lang="pt-BR" altLang="zh-CN" sz="2000" i="1">
                  <a:solidFill>
                    <a:srgbClr val="FF0000"/>
                  </a:solidFill>
                  <a:latin typeface="Consolas" pitchFamily="49" charset="0"/>
                  <a:cs typeface="Consolas" pitchFamily="49" charset="0"/>
                </a:rPr>
                <a:t>j</a:t>
              </a:r>
              <a:r>
                <a:rPr lang="pt-BR" altLang="zh-CN" sz="2000">
                  <a:solidFill>
                    <a:srgbClr val="FF0000"/>
                  </a:solidFill>
                  <a:latin typeface="Consolas" pitchFamily="49" charset="0"/>
                  <a:cs typeface="Consolas" pitchFamily="49" charset="0"/>
                </a:rPr>
                <a:t>×</a:t>
              </a:r>
              <a:r>
                <a:rPr lang="pt-BR" altLang="zh-CN" sz="2000" i="1">
                  <a:solidFill>
                    <a:srgbClr val="FF0000"/>
                  </a:solidFill>
                  <a:latin typeface="Consolas" pitchFamily="49" charset="0"/>
                  <a:cs typeface="Consolas" pitchFamily="49" charset="0"/>
                </a:rPr>
                <a:t>m </a:t>
              </a:r>
              <a:r>
                <a:rPr lang="pt-BR" altLang="zh-CN" sz="2000">
                  <a:solidFill>
                    <a:srgbClr val="FF0000"/>
                  </a:solidFill>
                  <a:latin typeface="Consolas" pitchFamily="49" charset="0"/>
                  <a:cs typeface="Consolas" pitchFamily="49" charset="0"/>
                </a:rPr>
                <a:t>+ </a:t>
              </a:r>
              <a:r>
                <a:rPr lang="pt-BR" altLang="zh-CN" sz="2000" i="1">
                  <a:solidFill>
                    <a:srgbClr val="FF0000"/>
                  </a:solidFill>
                  <a:latin typeface="Consolas" pitchFamily="49" charset="0"/>
                  <a:cs typeface="Consolas" pitchFamily="49" charset="0"/>
                </a:rPr>
                <a:t>i</a:t>
              </a:r>
              <a:r>
                <a:rPr lang="pt-BR" altLang="zh-CN" sz="2000">
                  <a:solidFill>
                    <a:srgbClr val="FF0000"/>
                  </a:solidFill>
                  <a:latin typeface="Consolas" pitchFamily="49" charset="0"/>
                  <a:cs typeface="Consolas" pitchFamily="49" charset="0"/>
                </a:rPr>
                <a:t>)×</a:t>
              </a:r>
              <a:r>
                <a:rPr lang="pt-BR" altLang="zh-CN" sz="2000" i="1">
                  <a:solidFill>
                    <a:srgbClr val="FF0000"/>
                  </a:solidFill>
                  <a:latin typeface="Consolas" pitchFamily="49" charset="0"/>
                  <a:cs typeface="Consolas" pitchFamily="49" charset="0"/>
                </a:rPr>
                <a:t>k</a:t>
              </a:r>
              <a:endParaRPr lang="zh-CN" altLang="zh-CN" sz="2000">
                <a:solidFill>
                  <a:srgbClr val="FF0000"/>
                </a:solidFill>
                <a:latin typeface="Consolas" pitchFamily="49" charset="0"/>
                <a:cs typeface="Consolas" pitchFamily="49" charset="0"/>
              </a:endParaRPr>
            </a:p>
          </p:txBody>
        </p:sp>
        <p:sp>
          <p:nvSpPr>
            <p:cNvPr id="15" name="TextBox 14"/>
            <p:cNvSpPr txBox="1"/>
            <p:nvPr/>
          </p:nvSpPr>
          <p:spPr>
            <a:xfrm>
              <a:off x="857224" y="2643182"/>
              <a:ext cx="7429552" cy="810478"/>
            </a:xfrm>
            <a:prstGeom prst="rect">
              <a:avLst/>
            </a:prstGeom>
            <a:noFill/>
          </p:spPr>
          <p:txBody>
            <a:bodyPr wrap="square" rtlCol="0">
              <a:spAutoFit/>
            </a:bodyPr>
            <a:lstStyle/>
            <a:p>
              <a:pPr algn="l">
                <a:lnSpc>
                  <a:spcPts val="2800"/>
                </a:lnSpc>
                <a:spcBef>
                  <a:spcPts val="0"/>
                </a:spcBef>
              </a:pPr>
              <a:r>
                <a:rPr lang="en-US" altLang="zh-CN" sz="2000">
                  <a:solidFill>
                    <a:srgbClr val="0000FF"/>
                  </a:solidFill>
                  <a:latin typeface="Consolas" pitchFamily="49" charset="0"/>
                  <a:ea typeface="仿宋" pitchFamily="49" charset="-122"/>
                  <a:cs typeface="Consolas" pitchFamily="49" charset="0"/>
                </a:rPr>
                <a:t>   </a:t>
              </a:r>
              <a:r>
                <a:rPr lang="zh-CN" altLang="zh-CN" sz="2000">
                  <a:solidFill>
                    <a:srgbClr val="0000FF"/>
                  </a:solidFill>
                  <a:latin typeface="Consolas" pitchFamily="49" charset="0"/>
                  <a:ea typeface="仿宋" pitchFamily="49" charset="-122"/>
                  <a:cs typeface="Consolas" pitchFamily="49" charset="0"/>
                </a:rPr>
                <a:t>假设每个元素占</a:t>
              </a:r>
              <a:r>
                <a:rPr lang="en-US" altLang="zh-CN" sz="2000" i="1">
                  <a:solidFill>
                    <a:srgbClr val="0000FF"/>
                  </a:solidFill>
                  <a:latin typeface="Consolas" pitchFamily="49" charset="0"/>
                  <a:ea typeface="仿宋" pitchFamily="49" charset="-122"/>
                  <a:cs typeface="Consolas" pitchFamily="49" charset="0"/>
                </a:rPr>
                <a:t>k</a:t>
              </a:r>
              <a:r>
                <a:rPr lang="zh-CN" altLang="zh-CN" sz="2000">
                  <a:solidFill>
                    <a:srgbClr val="0000FF"/>
                  </a:solidFill>
                  <a:latin typeface="Consolas" pitchFamily="49" charset="0"/>
                  <a:ea typeface="仿宋" pitchFamily="49" charset="-122"/>
                  <a:cs typeface="Consolas" pitchFamily="49" charset="0"/>
                </a:rPr>
                <a:t>个存储单元，</a:t>
              </a: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表示</a:t>
              </a:r>
              <a:r>
                <a:rPr lang="en-US" altLang="zh-CN" sz="2000" i="1">
                  <a:solidFill>
                    <a:srgbClr val="0000FF"/>
                  </a:solidFill>
                  <a:latin typeface="Consolas" pitchFamily="49" charset="0"/>
                  <a:ea typeface="仿宋" pitchFamily="49" charset="-122"/>
                  <a:cs typeface="Consolas" pitchFamily="49" charset="0"/>
                </a:rPr>
                <a:t>a</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baseline="-25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Consolas" pitchFamily="49" charset="0"/>
                  <a:ea typeface="仿宋" pitchFamily="49" charset="-122"/>
                  <a:cs typeface="Consolas" pitchFamily="49" charset="0"/>
                </a:rPr>
                <a:t>元素的存储地址</a:t>
              </a:r>
              <a:r>
                <a:rPr kumimoji="0" lang="zh-CN" altLang="en-US"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对于元素</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zh-CN" altLang="en-US" sz="2000">
                  <a:solidFill>
                    <a:srgbClr val="0000FF"/>
                  </a:solidFill>
                  <a:latin typeface="Consolas" pitchFamily="49" charset="0"/>
                  <a:ea typeface="仿宋" pitchFamily="49" charset="-122"/>
                  <a:cs typeface="Consolas" pitchFamily="49" charset="0"/>
                </a:rPr>
                <a:t>：</a:t>
              </a:r>
            </a:p>
          </p:txBody>
        </p:sp>
        <p:sp>
          <p:nvSpPr>
            <p:cNvPr id="12" name="下箭头 11"/>
            <p:cNvSpPr/>
            <p:nvPr/>
          </p:nvSpPr>
          <p:spPr bwMode="auto">
            <a:xfrm>
              <a:off x="3857620" y="4786322"/>
              <a:ext cx="214314" cy="285752"/>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sp>
          <p:nvSpPr>
            <p:cNvPr id="13" name="TextBox 12"/>
            <p:cNvSpPr txBox="1"/>
            <p:nvPr/>
          </p:nvSpPr>
          <p:spPr>
            <a:xfrm>
              <a:off x="1714480" y="5845750"/>
              <a:ext cx="4857784"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华文中宋" pitchFamily="2" charset="-122"/>
                  <a:cs typeface="Consolas" pitchFamily="49" charset="0"/>
                </a:rPr>
                <a:t>二维数组也具有随机存储特性</a:t>
              </a:r>
              <a:r>
                <a:rPr lang="zh-CN" altLang="en-US" sz="2000">
                  <a:solidFill>
                    <a:srgbClr val="0000FF"/>
                  </a:solidFill>
                  <a:latin typeface="Consolas" pitchFamily="49" charset="0"/>
                  <a:ea typeface="华文中宋" pitchFamily="2" charset="-122"/>
                  <a:cs typeface="Consolas" pitchFamily="49" charset="0"/>
                </a:rPr>
                <a:t>，以此类推。</a:t>
              </a:r>
            </a:p>
          </p:txBody>
        </p:sp>
      </p:grpSp>
      <p:pic>
        <p:nvPicPr>
          <p:cNvPr id="131073" name="Picture 1"/>
          <p:cNvPicPr>
            <a:picLocks noChangeAspect="1" noChangeArrowheads="1"/>
          </p:cNvPicPr>
          <p:nvPr/>
        </p:nvPicPr>
        <p:blipFill>
          <a:blip r:embed="rId4" cstate="print"/>
          <a:srcRect/>
          <a:stretch>
            <a:fillRect/>
          </a:stretch>
        </p:blipFill>
        <p:spPr bwMode="auto">
          <a:xfrm>
            <a:off x="2928926" y="428604"/>
            <a:ext cx="2971800" cy="2019300"/>
          </a:xfrm>
          <a:prstGeom prst="rect">
            <a:avLst/>
          </a:prstGeom>
          <a:noFill/>
          <a:ln w="9525">
            <a:noFill/>
            <a:miter lim="800000"/>
            <a:headEnd/>
            <a:tailEnd/>
          </a:ln>
        </p:spPr>
      </p:pic>
      <p:sp>
        <p:nvSpPr>
          <p:cNvPr id="18" name="灯片编号占位符 17"/>
          <p:cNvSpPr>
            <a:spLocks noGrp="1"/>
          </p:cNvSpPr>
          <p:nvPr>
            <p:ph type="sldNum" sz="quarter" idx="12"/>
          </p:nvPr>
        </p:nvSpPr>
        <p:spPr/>
        <p:txBody>
          <a:bodyPr/>
          <a:lstStyle/>
          <a:p>
            <a:fld id="{67864EE2-EAB3-4814-A7EB-820BD7610F1E}" type="slidenum">
              <a:rPr lang="en-US" altLang="zh-CN" smtClean="0"/>
              <a:pPr/>
              <a:t>59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571472" y="1214422"/>
            <a:ext cx="7429552" cy="168251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和顺序表一样，用一个</a:t>
            </a:r>
            <a:r>
              <a:rPr lang="en-US" altLang="zh-CN" sz="2000">
                <a:solidFill>
                  <a:srgbClr val="0000FF"/>
                </a:solidFill>
                <a:latin typeface="Consolas" pitchFamily="49" charset="0"/>
                <a:ea typeface="仿宋" pitchFamily="49" charset="-122"/>
                <a:cs typeface="Consolas" pitchFamily="49" charset="0"/>
              </a:rPr>
              <a:t>data</a:t>
            </a:r>
            <a:r>
              <a:rPr lang="zh-CN" altLang="zh-CN" sz="2000">
                <a:solidFill>
                  <a:srgbClr val="0000FF"/>
                </a:solidFill>
                <a:latin typeface="Consolas" pitchFamily="49" charset="0"/>
                <a:ea typeface="仿宋" pitchFamily="49" charset="-122"/>
                <a:cs typeface="Consolas" pitchFamily="49" charset="0"/>
              </a:rPr>
              <a:t>数组和一个整型变量</a:t>
            </a:r>
            <a:r>
              <a:rPr lang="en-US" altLang="zh-CN" sz="2000">
                <a:solidFill>
                  <a:srgbClr val="0000FF"/>
                </a:solidFill>
                <a:latin typeface="Consolas" pitchFamily="49" charset="0"/>
                <a:ea typeface="仿宋" pitchFamily="49" charset="-122"/>
                <a:cs typeface="Consolas" pitchFamily="49" charset="0"/>
              </a:rPr>
              <a:t>length</a:t>
            </a:r>
            <a:r>
              <a:rPr lang="zh-CN" altLang="zh-CN" sz="2000">
                <a:solidFill>
                  <a:srgbClr val="0000FF"/>
                </a:solidFill>
                <a:latin typeface="Consolas" pitchFamily="49" charset="0"/>
                <a:ea typeface="仿宋" pitchFamily="49" charset="-122"/>
                <a:cs typeface="Consolas" pitchFamily="49" charset="0"/>
              </a:rPr>
              <a:t>来表示一个顺序串，</a:t>
            </a:r>
            <a:r>
              <a:rPr lang="en-US" altLang="zh-CN" sz="2000">
                <a:solidFill>
                  <a:srgbClr val="0000FF"/>
                </a:solidFill>
                <a:latin typeface="Consolas" pitchFamily="49" charset="0"/>
                <a:ea typeface="仿宋" pitchFamily="49" charset="-122"/>
                <a:cs typeface="Consolas" pitchFamily="49" charset="0"/>
              </a:rPr>
              <a:t>length</a:t>
            </a:r>
            <a:r>
              <a:rPr lang="zh-CN" altLang="zh-CN" sz="2000">
                <a:solidFill>
                  <a:srgbClr val="0000FF"/>
                </a:solidFill>
                <a:latin typeface="Consolas" pitchFamily="49" charset="0"/>
                <a:ea typeface="仿宋" pitchFamily="49" charset="-122"/>
                <a:cs typeface="Consolas" pitchFamily="49" charset="0"/>
              </a:rPr>
              <a:t>表示</a:t>
            </a:r>
            <a:r>
              <a:rPr lang="en-US" altLang="zh-CN" sz="2000">
                <a:solidFill>
                  <a:srgbClr val="0000FF"/>
                </a:solidFill>
                <a:latin typeface="Consolas" pitchFamily="49" charset="0"/>
                <a:ea typeface="仿宋" pitchFamily="49" charset="-122"/>
                <a:cs typeface="Consolas" pitchFamily="49" charset="0"/>
              </a:rPr>
              <a:t>data</a:t>
            </a:r>
            <a:r>
              <a:rPr lang="zh-CN" altLang="zh-CN" sz="2000">
                <a:solidFill>
                  <a:srgbClr val="0000FF"/>
                </a:solidFill>
                <a:latin typeface="Consolas" pitchFamily="49" charset="0"/>
                <a:ea typeface="仿宋" pitchFamily="49" charset="-122"/>
                <a:cs typeface="Consolas" pitchFamily="49" charset="0"/>
              </a:rPr>
              <a:t>数组中实际字符的个数。</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为了简单，</a:t>
            </a:r>
            <a:r>
              <a:rPr lang="en-US" altLang="zh-CN" sz="2000">
                <a:solidFill>
                  <a:srgbClr val="0000FF"/>
                </a:solidFill>
                <a:latin typeface="Consolas" pitchFamily="49" charset="0"/>
                <a:ea typeface="仿宋" pitchFamily="49" charset="-122"/>
                <a:cs typeface="Consolas" pitchFamily="49" charset="0"/>
              </a:rPr>
              <a:t>data</a:t>
            </a:r>
            <a:r>
              <a:rPr lang="zh-CN" altLang="zh-CN" sz="2000">
                <a:solidFill>
                  <a:srgbClr val="0000FF"/>
                </a:solidFill>
                <a:latin typeface="Consolas" pitchFamily="49" charset="0"/>
                <a:ea typeface="仿宋" pitchFamily="49" charset="-122"/>
                <a:cs typeface="Consolas" pitchFamily="49" charset="0"/>
              </a:rPr>
              <a:t>数组采用固定容量为</a:t>
            </a:r>
            <a:r>
              <a:rPr lang="en-US" altLang="zh-CN" sz="2000">
                <a:solidFill>
                  <a:srgbClr val="0000FF"/>
                </a:solidFill>
                <a:latin typeface="Consolas" pitchFamily="49" charset="0"/>
                <a:ea typeface="仿宋" pitchFamily="49" charset="-122"/>
                <a:cs typeface="Consolas" pitchFamily="49" charset="0"/>
              </a:rPr>
              <a:t>MaxSize</a:t>
            </a:r>
            <a:r>
              <a:rPr lang="zh-CN" altLang="zh-CN" sz="2000">
                <a:solidFill>
                  <a:srgbClr val="0000FF"/>
                </a:solidFill>
                <a:latin typeface="Consolas" pitchFamily="49" charset="0"/>
                <a:ea typeface="仿宋" pitchFamily="49" charset="-122"/>
                <a:cs typeface="Consolas" pitchFamily="49" charset="0"/>
              </a:rPr>
              <a:t>（可以模仿顺序表改为动态容量方式）</a:t>
            </a:r>
            <a:r>
              <a:rPr lang="zh-CN" altLang="en-US"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642910" y="3143248"/>
            <a:ext cx="2571768" cy="400110"/>
          </a:xfrm>
          <a:prstGeom prst="rect">
            <a:avLst/>
          </a:prstGeom>
          <a:noFill/>
        </p:spPr>
        <p:txBody>
          <a:bodyPr wrap="square" rtlCol="0">
            <a:spAutoFit/>
          </a:bodyPr>
          <a:lstStyle/>
          <a:p>
            <a:pPr algn="l">
              <a:lnSpc>
                <a:spcPct val="100000"/>
              </a:lnSpc>
              <a:spcBef>
                <a:spcPts val="0"/>
              </a:spcBef>
            </a:pPr>
            <a:r>
              <a:rPr lang="zh-CN" altLang="zh-CN" sz="2000">
                <a:solidFill>
                  <a:srgbClr val="FF0000"/>
                </a:solidFill>
                <a:latin typeface="Consolas" pitchFamily="49" charset="0"/>
                <a:ea typeface="仿宋" pitchFamily="49" charset="-122"/>
                <a:cs typeface="Consolas" pitchFamily="49" charset="0"/>
              </a:rPr>
              <a:t>顺序串类</a:t>
            </a:r>
            <a:r>
              <a:rPr lang="en-US" altLang="zh-CN" sz="2000">
                <a:solidFill>
                  <a:srgbClr val="FF0000"/>
                </a:solidFill>
                <a:latin typeface="Consolas" pitchFamily="49" charset="0"/>
                <a:ea typeface="仿宋" pitchFamily="49" charset="-122"/>
                <a:cs typeface="Consolas" pitchFamily="49" charset="0"/>
              </a:rPr>
              <a:t>SqString</a:t>
            </a:r>
            <a:endParaRPr lang="zh-CN" altLang="en-US" sz="2000">
              <a:solidFill>
                <a:srgbClr val="FF0000"/>
              </a:solidFill>
              <a:latin typeface="Consolas" pitchFamily="49" charset="0"/>
              <a:ea typeface="仿宋" pitchFamily="49" charset="-122"/>
              <a:cs typeface="Consolas" pitchFamily="49" charset="0"/>
            </a:endParaRPr>
          </a:p>
        </p:txBody>
      </p:sp>
      <p:sp>
        <p:nvSpPr>
          <p:cNvPr id="8" name="TextBox 7"/>
          <p:cNvSpPr txBox="1"/>
          <p:nvPr/>
        </p:nvSpPr>
        <p:spPr>
          <a:xfrm>
            <a:off x="571472" y="3571876"/>
            <a:ext cx="8072494" cy="2445248"/>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const int MaxSize=100;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字符串的最大长度</a:t>
            </a:r>
            <a:r>
              <a:rPr lang="zh-CN" altLang="zh-CN" sz="180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class </a:t>
            </a:r>
            <a:r>
              <a:rPr lang="en-US" altLang="zh-CN" sz="1800">
                <a:solidFill>
                  <a:srgbClr val="FF0000"/>
                </a:solidFill>
                <a:latin typeface="Consolas" pitchFamily="49" charset="0"/>
                <a:ea typeface="仿宋" pitchFamily="49" charset="-122"/>
                <a:cs typeface="Consolas" pitchFamily="49" charset="0"/>
              </a:rPr>
              <a:t>SqString</a:t>
            </a:r>
            <a:r>
              <a:rPr lang="en-US" altLang="zh-CN" sz="1800">
                <a:solidFill>
                  <a:srgbClr val="0000FF"/>
                </a:solidFill>
                <a:latin typeface="Consolas" pitchFamily="49" charset="0"/>
                <a:ea typeface="仿宋" pitchFamily="49" charset="-122"/>
                <a:cs typeface="Consolas" pitchFamily="49" charset="0"/>
              </a:rPr>
              <a:t>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顺序串类</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public: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为了简单将成员均设置为公有的</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char* data;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存放串中元素</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int length;			</a:t>
            </a:r>
            <a:r>
              <a:rPr lang="en-US" altLang="zh-CN" sz="1800">
                <a:solidFill>
                  <a:schemeClr val="bg1">
                    <a:lumMod val="50000"/>
                  </a:schemeClr>
                </a:solidFill>
                <a:latin typeface="Consolas" pitchFamily="49" charset="0"/>
                <a:ea typeface="仿宋" pitchFamily="49" charset="-122"/>
                <a:cs typeface="Consolas" pitchFamily="49" charset="0"/>
              </a:rPr>
              <a:t>//</a:t>
            </a:r>
            <a:r>
              <a:rPr lang="zh-CN" altLang="zh-CN" sz="1800">
                <a:solidFill>
                  <a:schemeClr val="bg1">
                    <a:lumMod val="50000"/>
                  </a:schemeClr>
                </a:solidFill>
                <a:latin typeface="Consolas" pitchFamily="49" charset="0"/>
                <a:ea typeface="仿宋" pitchFamily="49" charset="-122"/>
                <a:cs typeface="Consolas" pitchFamily="49" charset="0"/>
              </a:rPr>
              <a:t>串长度</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  </a:t>
            </a:r>
            <a:r>
              <a:rPr lang="en-US" altLang="zh-CN" sz="1800">
                <a:solidFill>
                  <a:srgbClr val="FF00FF"/>
                </a:solidFill>
                <a:latin typeface="Consolas" pitchFamily="49" charset="0"/>
                <a:ea typeface="仿宋" pitchFamily="49" charset="-122"/>
                <a:cs typeface="Consolas" pitchFamily="49" charset="0"/>
              </a:rPr>
              <a:t>//</a:t>
            </a:r>
            <a:r>
              <a:rPr lang="zh-CN" altLang="zh-CN" sz="1800">
                <a:solidFill>
                  <a:srgbClr val="FF00FF"/>
                </a:solidFill>
                <a:latin typeface="Consolas" pitchFamily="49" charset="0"/>
                <a:ea typeface="仿宋" pitchFamily="49" charset="-122"/>
                <a:cs typeface="Consolas" pitchFamily="49" charset="0"/>
              </a:rPr>
              <a:t>串的基本运算算法</a:t>
            </a:r>
          </a:p>
          <a:p>
            <a:pPr algn="l">
              <a:lnSpc>
                <a:spcPts val="21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285720" y="35716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solidFill>
                  <a:schemeClr val="bg1"/>
                </a:solidFill>
                <a:latin typeface="Consolas" pitchFamily="49" charset="0"/>
                <a:ea typeface="微软雅黑" pitchFamily="34" charset="-122"/>
                <a:cs typeface="Consolas" pitchFamily="49" charset="0"/>
              </a:rPr>
              <a:t>4.2.1 </a:t>
            </a:r>
            <a:r>
              <a:rPr lang="zh-CN" altLang="zh-CN">
                <a:latin typeface="Consolas" pitchFamily="49" charset="0"/>
                <a:ea typeface="微软雅黑" pitchFamily="34" charset="-122"/>
                <a:cs typeface="Consolas" pitchFamily="49" charset="0"/>
              </a:rPr>
              <a:t>串的顺序存储结构</a:t>
            </a:r>
            <a:r>
              <a:rPr lang="en-US" altLang="zh-CN">
                <a:latin typeface="Consolas" pitchFamily="49" charset="0"/>
                <a:ea typeface="微软雅黑" pitchFamily="34" charset="-122"/>
                <a:cs typeface="Consolas" pitchFamily="49" charset="0"/>
              </a:rPr>
              <a:t>—</a:t>
            </a:r>
            <a:r>
              <a:rPr lang="zh-CN" altLang="zh-CN">
                <a:latin typeface="Consolas" pitchFamily="49" charset="0"/>
                <a:ea typeface="微软雅黑" pitchFamily="34" charset="-122"/>
                <a:cs typeface="Consolas" pitchFamily="49" charset="0"/>
              </a:rPr>
              <a:t>顺序串</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285860"/>
            <a:ext cx="7858180" cy="20928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1200"/>
              </a:spcBef>
            </a:pPr>
            <a:r>
              <a:rPr lang="zh-CN" altLang="en-US" sz="2000">
                <a:solidFill>
                  <a:srgbClr val="0000FF"/>
                </a:solidFill>
                <a:latin typeface="Consolas" pitchFamily="49" charset="0"/>
                <a:ea typeface="仿宋" pitchFamily="49" charset="-122"/>
                <a:cs typeface="Consolas" pitchFamily="49" charset="0"/>
              </a:rPr>
              <a:t>更一般地，</a:t>
            </a:r>
            <a:r>
              <a:rPr lang="zh-CN" altLang="zh-CN" sz="2000">
                <a:solidFill>
                  <a:srgbClr val="0000FF"/>
                </a:solidFill>
                <a:latin typeface="Consolas" pitchFamily="49" charset="0"/>
                <a:ea typeface="仿宋" pitchFamily="49" charset="-122"/>
                <a:cs typeface="Consolas" pitchFamily="49" charset="0"/>
              </a:rPr>
              <a:t>数组</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baseline="-25000">
                <a:solidFill>
                  <a:srgbClr val="0000FF"/>
                </a:solidFill>
                <a:latin typeface="Consolas" pitchFamily="49" charset="0"/>
                <a:ea typeface="仿宋" pitchFamily="49" charset="-122"/>
                <a:cs typeface="Consolas" pitchFamily="49" charset="0"/>
              </a:rPr>
              <a:t>1</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en-US" altLang="zh-CN" sz="2000" baseline="-25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c</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d</a:t>
            </a:r>
            <a:r>
              <a:rPr lang="en-US" altLang="zh-CN" sz="2000" baseline="-25000">
                <a:solidFill>
                  <a:srgbClr val="0000FF"/>
                </a:solidFill>
                <a:latin typeface="Consolas" pitchFamily="49" charset="0"/>
                <a:ea typeface="仿宋" pitchFamily="49" charset="-122"/>
                <a:cs typeface="Consolas" pitchFamily="49" charset="0"/>
              </a:rPr>
              <a:t>2</a:t>
            </a:r>
            <a:r>
              <a:rPr lang="en-US" altLang="zh-CN" sz="2000">
                <a:solidFill>
                  <a:srgbClr val="0000FF"/>
                </a:solidFill>
                <a:latin typeface="Consolas" pitchFamily="49" charset="0"/>
                <a:ea typeface="仿宋" pitchFamily="49" charset="-122"/>
                <a:cs typeface="Consolas" pitchFamily="49" charset="0"/>
              </a:rPr>
              <a:t>]</a:t>
            </a:r>
            <a:r>
              <a:rPr lang="zh-CN" altLang="zh-CN" sz="2000">
                <a:solidFill>
                  <a:srgbClr val="0000FF"/>
                </a:solidFill>
                <a:latin typeface="Consolas" pitchFamily="49" charset="0"/>
                <a:ea typeface="仿宋" pitchFamily="49" charset="-122"/>
                <a:cs typeface="Consolas" pitchFamily="49" charset="0"/>
              </a:rPr>
              <a:t>，则该数组</a:t>
            </a:r>
            <a:r>
              <a:rPr lang="zh-CN" altLang="zh-CN" sz="2000">
                <a:solidFill>
                  <a:srgbClr val="FF0000"/>
                </a:solidFill>
                <a:latin typeface="Consolas" pitchFamily="49" charset="0"/>
                <a:ea typeface="仿宋" pitchFamily="49" charset="-122"/>
                <a:cs typeface="Consolas" pitchFamily="49" charset="0"/>
              </a:rPr>
              <a:t>按行优先存储</a:t>
            </a:r>
            <a:r>
              <a:rPr lang="zh-CN" altLang="zh-CN" sz="200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a:solidFill>
                  <a:srgbClr val="006600"/>
                </a:solidFill>
                <a:latin typeface="Consolas" pitchFamily="49" charset="0"/>
                <a:ea typeface="仿宋" pitchFamily="49" charset="-122"/>
                <a:cs typeface="Consolas" pitchFamily="49" charset="0"/>
              </a:rPr>
              <a:t>  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i</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i</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d</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+1)+(</a:t>
            </a:r>
            <a:r>
              <a:rPr lang="en-US" altLang="zh-CN" sz="2000" i="1">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k</a:t>
            </a:r>
            <a:endParaRPr lang="zh-CN" altLang="zh-CN" sz="2000">
              <a:solidFill>
                <a:srgbClr val="006600"/>
              </a:solidFill>
              <a:latin typeface="Consolas" pitchFamily="49" charset="0"/>
              <a:ea typeface="仿宋" pitchFamily="49" charset="-122"/>
              <a:cs typeface="Consolas" pitchFamily="49" charset="0"/>
            </a:endParaRPr>
          </a:p>
          <a:p>
            <a:pPr algn="l">
              <a:lnSpc>
                <a:spcPts val="3000"/>
              </a:lnSpc>
              <a:spcBef>
                <a:spcPts val="1200"/>
              </a:spcBef>
            </a:pPr>
            <a:r>
              <a:rPr lang="zh-CN" altLang="zh-CN" sz="2000">
                <a:solidFill>
                  <a:srgbClr val="FF0000"/>
                </a:solidFill>
                <a:latin typeface="Consolas" pitchFamily="49" charset="0"/>
                <a:ea typeface="仿宋" pitchFamily="49" charset="-122"/>
                <a:cs typeface="Consolas" pitchFamily="49" charset="0"/>
              </a:rPr>
              <a:t>按</a:t>
            </a:r>
            <a:r>
              <a:rPr lang="zh-CN" altLang="en-US" sz="2000">
                <a:solidFill>
                  <a:srgbClr val="FF0000"/>
                </a:solidFill>
                <a:latin typeface="Consolas" pitchFamily="49" charset="0"/>
                <a:ea typeface="仿宋" pitchFamily="49" charset="-122"/>
                <a:cs typeface="Consolas" pitchFamily="49" charset="0"/>
              </a:rPr>
              <a:t>列</a:t>
            </a:r>
            <a:r>
              <a:rPr lang="zh-CN" altLang="zh-CN" sz="2000">
                <a:solidFill>
                  <a:srgbClr val="FF0000"/>
                </a:solidFill>
                <a:latin typeface="Consolas" pitchFamily="49" charset="0"/>
                <a:ea typeface="仿宋" pitchFamily="49" charset="-122"/>
                <a:cs typeface="Consolas" pitchFamily="49" charset="0"/>
              </a:rPr>
              <a:t>优先存储</a:t>
            </a:r>
            <a:r>
              <a:rPr lang="zh-CN" altLang="zh-CN" sz="2000">
                <a:solidFill>
                  <a:srgbClr val="0000FF"/>
                </a:solidFill>
                <a:latin typeface="Consolas" pitchFamily="49" charset="0"/>
                <a:ea typeface="仿宋" pitchFamily="49" charset="-122"/>
                <a:cs typeface="Consolas" pitchFamily="49" charset="0"/>
              </a:rPr>
              <a:t>时有：</a:t>
            </a:r>
          </a:p>
          <a:p>
            <a:pPr algn="l">
              <a:lnSpc>
                <a:spcPts val="3000"/>
              </a:lnSpc>
              <a:spcBef>
                <a:spcPts val="1200"/>
              </a:spcBef>
            </a:pPr>
            <a:r>
              <a:rPr lang="en-US" altLang="zh-CN" sz="2000">
                <a:solidFill>
                  <a:srgbClr val="006600"/>
                </a:solidFill>
                <a:latin typeface="Consolas" pitchFamily="49" charset="0"/>
                <a:ea typeface="仿宋" pitchFamily="49" charset="-122"/>
                <a:cs typeface="Consolas" pitchFamily="49" charset="0"/>
              </a:rPr>
              <a:t>  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i</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)=LOC(</a:t>
            </a:r>
            <a:r>
              <a:rPr lang="en-US" altLang="zh-CN" sz="2000" i="1">
                <a:solidFill>
                  <a:srgbClr val="006600"/>
                </a:solidFill>
                <a:latin typeface="Consolas" pitchFamily="49" charset="0"/>
                <a:ea typeface="仿宋" pitchFamily="49" charset="-122"/>
                <a:cs typeface="Consolas" pitchFamily="49" charset="0"/>
              </a:rPr>
              <a:t>a</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zh-CN" altLang="zh-CN" sz="2000" baseline="-25000">
                <a:solidFill>
                  <a:srgbClr val="006600"/>
                </a:solidFill>
                <a:latin typeface="Consolas" pitchFamily="49" charset="0"/>
                <a:ea typeface="仿宋" pitchFamily="49" charset="-122"/>
                <a:cs typeface="Consolas" pitchFamily="49" charset="0"/>
              </a:rPr>
              <a:t>，</a:t>
            </a:r>
            <a:r>
              <a:rPr lang="en-US" altLang="zh-CN" sz="2000" i="1" baseline="-25000">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j</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2</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d</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+1)+(</a:t>
            </a:r>
            <a:r>
              <a:rPr lang="en-US" altLang="zh-CN" sz="2000" i="1">
                <a:solidFill>
                  <a:srgbClr val="006600"/>
                </a:solidFill>
                <a:latin typeface="Consolas" pitchFamily="49" charset="0"/>
                <a:ea typeface="仿宋" pitchFamily="49" charset="-122"/>
                <a:cs typeface="Consolas" pitchFamily="49" charset="0"/>
              </a:rPr>
              <a:t>i</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c</a:t>
            </a:r>
            <a:r>
              <a:rPr lang="en-US" altLang="zh-CN" sz="2000" baseline="-25000">
                <a:solidFill>
                  <a:srgbClr val="006600"/>
                </a:solidFill>
                <a:latin typeface="Consolas" pitchFamily="49" charset="0"/>
                <a:ea typeface="仿宋" pitchFamily="49" charset="-122"/>
                <a:cs typeface="Consolas" pitchFamily="49" charset="0"/>
              </a:rPr>
              <a:t>1</a:t>
            </a:r>
            <a:r>
              <a:rPr lang="en-US" altLang="zh-CN" sz="2000">
                <a:solidFill>
                  <a:srgbClr val="006600"/>
                </a:solidFill>
                <a:latin typeface="Consolas" pitchFamily="49" charset="0"/>
                <a:ea typeface="仿宋" pitchFamily="49" charset="-122"/>
                <a:cs typeface="Consolas" pitchFamily="49" charset="0"/>
              </a:rPr>
              <a:t>)]×</a:t>
            </a:r>
            <a:r>
              <a:rPr lang="en-US" altLang="zh-CN" sz="2000" i="1">
                <a:solidFill>
                  <a:srgbClr val="006600"/>
                </a:solidFill>
                <a:latin typeface="Consolas" pitchFamily="49" charset="0"/>
                <a:ea typeface="仿宋" pitchFamily="49" charset="-122"/>
                <a:cs typeface="Consolas" pitchFamily="49" charset="0"/>
              </a:rPr>
              <a:t>k</a:t>
            </a:r>
            <a:endParaRPr lang="zh-CN" altLang="zh-CN" sz="2000">
              <a:solidFill>
                <a:srgbClr val="006600"/>
              </a:solidFill>
              <a:latin typeface="Consolas" pitchFamily="49" charset="0"/>
              <a:ea typeface="仿宋" pitchFamily="49" charset="-122"/>
              <a:cs typeface="Consolas" pitchFamily="49" charset="0"/>
            </a:endParaRP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60</a:t>
            </a:fld>
            <a:r>
              <a:rPr lang="en-US" altLang="zh-CN"/>
              <a:t>/76</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060838"/>
            <a:ext cx="7858180"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5"/>
          </a:lnRef>
          <a:fillRef idx="1">
            <a:schemeClr val="lt1"/>
          </a:fillRef>
          <a:effectRef idx="0">
            <a:schemeClr val="accent5"/>
          </a:effectRef>
          <a:fontRef idx="minor">
            <a:schemeClr val="dk1"/>
          </a:fontRef>
        </p:style>
        <p:txBody>
          <a:bodyPr wrap="square" lIns="180000" tIns="144000" bIns="144000" rtlCol="0">
            <a:spAutoFit/>
          </a:bodyPr>
          <a:lstStyle/>
          <a:p>
            <a:pPr marL="342900" indent="-342900" algn="l">
              <a:lnSpc>
                <a:spcPts val="2400"/>
              </a:lnSpc>
              <a:spcBef>
                <a:spcPts val="1800"/>
              </a:spcBef>
              <a:buBlip>
                <a:blip r:embed="rId2"/>
              </a:buBlip>
            </a:pP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中二维数组的定义方式：</a:t>
            </a:r>
            <a:r>
              <a:rPr lang="en-US" altLang="zh-CN" sz="2000">
                <a:solidFill>
                  <a:srgbClr val="0000FF"/>
                </a:solidFill>
                <a:latin typeface="Consolas" pitchFamily="49" charset="0"/>
                <a:ea typeface="仿宋" pitchFamily="49" charset="-122"/>
                <a:cs typeface="Consolas" pitchFamily="49" charset="0"/>
              </a:rPr>
              <a:t>T a[M][N];</a:t>
            </a:r>
            <a:r>
              <a:rPr lang="zh-CN" altLang="en-US" sz="2000">
                <a:solidFill>
                  <a:srgbClr val="0000FF"/>
                </a:solidFill>
                <a:latin typeface="Consolas" pitchFamily="49" charset="0"/>
                <a:ea typeface="仿宋" pitchFamily="49" charset="-122"/>
                <a:cs typeface="Consolas" pitchFamily="49" charset="0"/>
              </a:rPr>
              <a:t>其中</a:t>
            </a:r>
            <a:r>
              <a:rPr lang="en-US" altLang="zh-CN" sz="2000">
                <a:solidFill>
                  <a:srgbClr val="0000FF"/>
                </a:solidFill>
                <a:latin typeface="Consolas" pitchFamily="49" charset="0"/>
                <a:ea typeface="仿宋" pitchFamily="49" charset="-122"/>
                <a:cs typeface="Consolas" pitchFamily="49" charset="0"/>
              </a:rPr>
              <a:t>M</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为常量，</a:t>
            </a:r>
            <a:r>
              <a:rPr lang="en-US" altLang="zh-CN" sz="2000">
                <a:solidFill>
                  <a:srgbClr val="0000FF"/>
                </a:solidFill>
                <a:latin typeface="Consolas" pitchFamily="49" charset="0"/>
                <a:ea typeface="仿宋" pitchFamily="49" charset="-122"/>
                <a:cs typeface="Consolas" pitchFamily="49" charset="0"/>
              </a:rPr>
              <a:t>T</a:t>
            </a:r>
            <a:r>
              <a:rPr lang="zh-CN" altLang="zh-CN" sz="2000">
                <a:solidFill>
                  <a:srgbClr val="0000FF"/>
                </a:solidFill>
                <a:latin typeface="Consolas" pitchFamily="49" charset="0"/>
                <a:ea typeface="仿宋" pitchFamily="49" charset="-122"/>
                <a:cs typeface="Consolas" pitchFamily="49" charset="0"/>
              </a:rPr>
              <a:t>为数组元素类型</a:t>
            </a:r>
            <a:r>
              <a:rPr lang="zh-CN" altLang="en-US" sz="2000">
                <a:solidFill>
                  <a:srgbClr val="0000FF"/>
                </a:solidFill>
                <a:latin typeface="Consolas" pitchFamily="49" charset="0"/>
                <a:ea typeface="仿宋" pitchFamily="49" charset="-122"/>
                <a:cs typeface="Consolas" pitchFamily="49" charset="0"/>
              </a:rPr>
              <a:t>。</a:t>
            </a:r>
            <a:endParaRPr lang="zh-CN" altLang="zh-CN" sz="2000">
              <a:solidFill>
                <a:srgbClr val="0000FF"/>
              </a:solidFill>
              <a:latin typeface="Consolas" pitchFamily="49" charset="0"/>
              <a:ea typeface="仿宋" pitchFamily="49" charset="-122"/>
              <a:cs typeface="Consolas" pitchFamily="49" charset="0"/>
            </a:endParaRPr>
          </a:p>
          <a:p>
            <a:pPr marL="342900" indent="-342900" algn="l">
              <a:lnSpc>
                <a:spcPts val="2400"/>
              </a:lnSpc>
              <a:spcBef>
                <a:spcPts val="1800"/>
              </a:spcBef>
              <a:buBlip>
                <a:blip r:embed="rId2"/>
              </a:buBlip>
            </a:pPr>
            <a:r>
              <a:rPr lang="zh-CN" altLang="zh-CN" sz="2000">
                <a:solidFill>
                  <a:srgbClr val="0000FF"/>
                </a:solidFill>
                <a:latin typeface="Consolas" pitchFamily="49" charset="0"/>
                <a:ea typeface="仿宋" pitchFamily="49" charset="-122"/>
                <a:cs typeface="Consolas" pitchFamily="49" charset="0"/>
              </a:rPr>
              <a:t>也可以使用</a:t>
            </a:r>
            <a:r>
              <a:rPr lang="en-US" altLang="zh-CN" sz="2000">
                <a:solidFill>
                  <a:srgbClr val="0000FF"/>
                </a:solidFill>
                <a:latin typeface="Consolas" pitchFamily="49" charset="0"/>
                <a:ea typeface="仿宋" pitchFamily="49" charset="-122"/>
                <a:cs typeface="Consolas" pitchFamily="49" charset="0"/>
              </a:rPr>
              <a:t>vector&lt;vector&lt;T&gt;&gt;</a:t>
            </a:r>
            <a:r>
              <a:rPr lang="zh-CN" altLang="zh-CN" sz="2000">
                <a:solidFill>
                  <a:srgbClr val="0000FF"/>
                </a:solidFill>
                <a:latin typeface="Consolas" pitchFamily="49" charset="0"/>
                <a:ea typeface="仿宋" pitchFamily="49" charset="-122"/>
                <a:cs typeface="Consolas" pitchFamily="49" charset="0"/>
              </a:rPr>
              <a:t>容器作为二维</a:t>
            </a:r>
            <a:r>
              <a:rPr lang="zh-CN" altLang="en-US" sz="2000">
                <a:solidFill>
                  <a:srgbClr val="0000FF"/>
                </a:solidFill>
                <a:latin typeface="Consolas" pitchFamily="49" charset="0"/>
                <a:ea typeface="仿宋" pitchFamily="49" charset="-122"/>
                <a:cs typeface="Consolas" pitchFamily="49" charset="0"/>
              </a:rPr>
              <a:t>动态</a:t>
            </a:r>
            <a:r>
              <a:rPr lang="zh-CN" altLang="zh-CN" sz="2000">
                <a:solidFill>
                  <a:srgbClr val="0000FF"/>
                </a:solidFill>
                <a:latin typeface="Consolas" pitchFamily="49" charset="0"/>
                <a:ea typeface="仿宋" pitchFamily="49" charset="-122"/>
                <a:cs typeface="Consolas" pitchFamily="49" charset="0"/>
              </a:rPr>
              <a:t>数组。</a:t>
            </a:r>
          </a:p>
        </p:txBody>
      </p:sp>
      <p:sp>
        <p:nvSpPr>
          <p:cNvPr id="6" name="灯片编号占位符 5"/>
          <p:cNvSpPr>
            <a:spLocks noGrp="1"/>
          </p:cNvSpPr>
          <p:nvPr>
            <p:ph type="sldNum" sz="quarter" idx="12"/>
          </p:nvPr>
        </p:nvSpPr>
        <p:spPr/>
        <p:txBody>
          <a:bodyPr/>
          <a:lstStyle/>
          <a:p>
            <a:fld id="{67864EE2-EAB3-4814-A7EB-820BD7610F1E}" type="slidenum">
              <a:rPr lang="en-US" altLang="zh-CN" smtClean="0"/>
              <a:pPr/>
              <a:t>61</a:t>
            </a:fld>
            <a:r>
              <a:rPr lang="en-US" altLang="zh-CN"/>
              <a:t>/76</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357166"/>
            <a:ext cx="7643866" cy="1596463"/>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5.1</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设有二维数组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[1..50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1..80]</a:t>
            </a:r>
            <a:r>
              <a:rPr lang="zh-CN" altLang="zh-CN" sz="2000">
                <a:solidFill>
                  <a:srgbClr val="0000FF"/>
                </a:solidFill>
                <a:latin typeface="Consolas" pitchFamily="49" charset="0"/>
                <a:ea typeface="楷体" pitchFamily="49" charset="-122"/>
                <a:cs typeface="Consolas" pitchFamily="49" charset="0"/>
              </a:rPr>
              <a:t>，其</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元素的地址为</a:t>
            </a:r>
            <a:r>
              <a:rPr lang="en-US" altLang="zh-CN" sz="2000">
                <a:solidFill>
                  <a:srgbClr val="0000FF"/>
                </a:solidFill>
                <a:latin typeface="Consolas" pitchFamily="49" charset="0"/>
                <a:ea typeface="楷体" pitchFamily="49" charset="-122"/>
                <a:cs typeface="Consolas" pitchFamily="49" charset="0"/>
              </a:rPr>
              <a:t>2000</a:t>
            </a:r>
            <a:r>
              <a:rPr lang="zh-CN" altLang="zh-CN" sz="2000">
                <a:solidFill>
                  <a:srgbClr val="0000FF"/>
                </a:solidFill>
                <a:latin typeface="Consolas" pitchFamily="49" charset="0"/>
                <a:ea typeface="楷体" pitchFamily="49" charset="-122"/>
                <a:cs typeface="Consolas" pitchFamily="49" charset="0"/>
              </a:rPr>
              <a:t>，每个元素占</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个存储单元，若按行优先存储，则元素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若按列优先存储，则元素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928662" y="3572848"/>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行，每行</a:t>
            </a:r>
            <a:r>
              <a:rPr lang="en-US" altLang="zh-CN" sz="2000">
                <a:solidFill>
                  <a:srgbClr val="0000FF"/>
                </a:solidFill>
                <a:latin typeface="Consolas" pitchFamily="49" charset="0"/>
                <a:ea typeface="仿宋" pitchFamily="49" charset="-122"/>
                <a:cs typeface="Consolas" pitchFamily="49" charset="0"/>
              </a:rPr>
              <a:t>80</a:t>
            </a:r>
            <a:r>
              <a:rPr lang="zh-CN" altLang="zh-CN" sz="2000">
                <a:solidFill>
                  <a:srgbClr val="0000FF"/>
                </a:solidFill>
                <a:latin typeface="Consolas" pitchFamily="49" charset="0"/>
                <a:ea typeface="仿宋" pitchFamily="49" charset="-122"/>
                <a:cs typeface="Consolas" pitchFamily="49" charset="0"/>
              </a:rPr>
              <a:t>个元素，计</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a:t>
            </a:r>
            <a:r>
              <a:rPr lang="zh-CN" altLang="zh-CN" sz="2000">
                <a:solidFill>
                  <a:srgbClr val="0000FF"/>
                </a:solidFill>
                <a:latin typeface="Consolas" pitchFamily="49" charset="0"/>
                <a:ea typeface="仿宋" pitchFamily="49" charset="-122"/>
                <a:cs typeface="Consolas" pitchFamily="49" charset="0"/>
              </a:rPr>
              <a:t>个元素</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在第</a:t>
            </a:r>
            <a:r>
              <a:rPr lang="en-US" altLang="zh-CN" sz="2000">
                <a:solidFill>
                  <a:srgbClr val="0000FF"/>
                </a:solidFill>
                <a:latin typeface="Consolas" pitchFamily="49" charset="0"/>
                <a:ea typeface="仿宋" pitchFamily="49" charset="-122"/>
                <a:cs typeface="Consolas" pitchFamily="49" charset="0"/>
              </a:rPr>
              <a:t>45</a:t>
            </a:r>
            <a:r>
              <a:rPr lang="zh-CN" altLang="zh-CN" sz="2000">
                <a:solidFill>
                  <a:srgbClr val="0000FF"/>
                </a:solidFill>
                <a:latin typeface="Consolas" pitchFamily="49" charset="0"/>
                <a:ea typeface="仿宋" pitchFamily="49" charset="-122"/>
                <a:cs typeface="Consolas" pitchFamily="49" charset="0"/>
              </a:rPr>
              <a:t>行中，元素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[45][1..67]</a:t>
            </a:r>
            <a:r>
              <a:rPr lang="zh-CN" altLang="zh-CN" sz="2000">
                <a:solidFill>
                  <a:srgbClr val="0000FF"/>
                </a:solidFill>
                <a:latin typeface="Consolas" pitchFamily="49" charset="0"/>
                <a:ea typeface="仿宋" pitchFamily="49" charset="-122"/>
                <a:cs typeface="Consolas" pitchFamily="49" charset="0"/>
              </a:rPr>
              <a:t>计</a:t>
            </a:r>
            <a:r>
              <a:rPr lang="en-US" altLang="zh-CN" sz="2000">
                <a:solidFill>
                  <a:srgbClr val="0000FF"/>
                </a:solidFill>
                <a:latin typeface="Consolas" pitchFamily="49" charset="0"/>
                <a:ea typeface="仿宋" pitchFamily="49" charset="-122"/>
                <a:cs typeface="Consolas" pitchFamily="49" charset="0"/>
              </a:rPr>
              <a:t>67</a:t>
            </a:r>
            <a:r>
              <a:rPr lang="zh-CN" altLang="zh-CN" sz="2000">
                <a:solidFill>
                  <a:srgbClr val="0000FF"/>
                </a:solidFill>
                <a:latin typeface="Consolas" pitchFamily="49" charset="0"/>
                <a:ea typeface="仿宋" pitchFamily="49" charset="-122"/>
                <a:cs typeface="Consolas" pitchFamily="49" charset="0"/>
              </a:rPr>
              <a:t>个元素，这样元素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前面存储的元素个数</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80+67</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[45][68])=2000+(44</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80+67)×2=9174</a:t>
            </a:r>
            <a:r>
              <a:rPr lang="zh-CN"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1000100" y="3001344"/>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按行优先存储</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071678"/>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62</a:t>
            </a:fld>
            <a:r>
              <a:rPr lang="en-US" altLang="zh-CN"/>
              <a:t>/76</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00042"/>
            <a:ext cx="8072494" cy="1631216"/>
          </a:xfrm>
          <a:prstGeom prst="rect">
            <a:avLst/>
          </a:prstGeom>
          <a:noFill/>
        </p:spPr>
        <p:txBody>
          <a:bodyPr wrap="square" rtlCol="0">
            <a:spAutoFit/>
          </a:bodyPr>
          <a:lstStyle/>
          <a:p>
            <a:pPr algn="l">
              <a:lnSpc>
                <a:spcPts val="3000"/>
              </a:lnSpc>
              <a:spcBef>
                <a:spcPts val="0"/>
              </a:spcBef>
            </a:pPr>
            <a:r>
              <a:rPr lang="en-US" altLang="zh-CN" sz="2000">
                <a:solidFill>
                  <a:srgbClr val="0000FF"/>
                </a:solidFill>
                <a:latin typeface="Consolas" pitchFamily="49" charset="0"/>
                <a:ea typeface="楷体" pitchFamily="49" charset="-122"/>
                <a:cs typeface="Consolas" pitchFamily="49" charset="0"/>
              </a:rPr>
              <a:t>   </a:t>
            </a:r>
            <a:r>
              <a:rPr lang="zh-CN" altLang="zh-CN" sz="2000">
                <a:solidFill>
                  <a:srgbClr val="FF0000"/>
                </a:solidFill>
                <a:latin typeface="Consolas" pitchFamily="49" charset="0"/>
                <a:ea typeface="楷体" pitchFamily="49" charset="-122"/>
                <a:cs typeface="Consolas" pitchFamily="49" charset="0"/>
              </a:rPr>
              <a:t>【例</a:t>
            </a:r>
            <a:r>
              <a:rPr lang="en-US" altLang="zh-CN" sz="2000">
                <a:solidFill>
                  <a:srgbClr val="FF0000"/>
                </a:solidFill>
                <a:latin typeface="Consolas" pitchFamily="49" charset="0"/>
                <a:ea typeface="楷体" pitchFamily="49" charset="-122"/>
                <a:cs typeface="Consolas" pitchFamily="49" charset="0"/>
              </a:rPr>
              <a:t>4.8</a:t>
            </a:r>
            <a:r>
              <a:rPr lang="zh-CN" altLang="zh-CN" sz="2000">
                <a:solidFill>
                  <a:srgbClr val="FF0000"/>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设有二维数组</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[1..50</a:t>
            </a:r>
            <a:r>
              <a:rPr lang="zh-CN" altLang="zh-CN" sz="2000">
                <a:solidFill>
                  <a:srgbClr val="0000FF"/>
                </a:solidFill>
                <a:latin typeface="Consolas" pitchFamily="49" charset="0"/>
                <a:ea typeface="楷体" pitchFamily="49" charset="-122"/>
                <a:cs typeface="Consolas" pitchFamily="49" charset="0"/>
              </a:rPr>
              <a:t>，</a:t>
            </a:r>
            <a:r>
              <a:rPr lang="en-US" altLang="zh-CN" sz="2000">
                <a:solidFill>
                  <a:srgbClr val="0000FF"/>
                </a:solidFill>
                <a:latin typeface="Consolas" pitchFamily="49" charset="0"/>
                <a:ea typeface="楷体" pitchFamily="49" charset="-122"/>
                <a:cs typeface="Consolas" pitchFamily="49" charset="0"/>
              </a:rPr>
              <a:t>1..80]</a:t>
            </a:r>
            <a:r>
              <a:rPr lang="zh-CN" altLang="zh-CN" sz="2000">
                <a:solidFill>
                  <a:srgbClr val="0000FF"/>
                </a:solidFill>
                <a:latin typeface="Consolas" pitchFamily="49" charset="0"/>
                <a:ea typeface="楷体" pitchFamily="49" charset="-122"/>
                <a:cs typeface="Consolas" pitchFamily="49" charset="0"/>
              </a:rPr>
              <a:t>，其</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[1][1]</a:t>
            </a:r>
            <a:r>
              <a:rPr lang="zh-CN" altLang="zh-CN" sz="2000">
                <a:solidFill>
                  <a:srgbClr val="0000FF"/>
                </a:solidFill>
                <a:latin typeface="Consolas" pitchFamily="49" charset="0"/>
                <a:ea typeface="楷体" pitchFamily="49" charset="-122"/>
                <a:cs typeface="Consolas" pitchFamily="49" charset="0"/>
              </a:rPr>
              <a:t>元素的地址为</a:t>
            </a:r>
            <a:r>
              <a:rPr lang="en-US" altLang="zh-CN" sz="2000">
                <a:solidFill>
                  <a:srgbClr val="0000FF"/>
                </a:solidFill>
                <a:latin typeface="Consolas" pitchFamily="49" charset="0"/>
                <a:ea typeface="楷体" pitchFamily="49" charset="-122"/>
                <a:cs typeface="Consolas" pitchFamily="49" charset="0"/>
              </a:rPr>
              <a:t>2000</a:t>
            </a:r>
            <a:r>
              <a:rPr lang="zh-CN" altLang="zh-CN" sz="2000">
                <a:solidFill>
                  <a:srgbClr val="0000FF"/>
                </a:solidFill>
                <a:latin typeface="Consolas" pitchFamily="49" charset="0"/>
                <a:ea typeface="楷体" pitchFamily="49" charset="-122"/>
                <a:cs typeface="Consolas" pitchFamily="49" charset="0"/>
              </a:rPr>
              <a:t>，每个元素占</a:t>
            </a:r>
            <a:r>
              <a:rPr lang="en-US" altLang="zh-CN" sz="2000">
                <a:solidFill>
                  <a:srgbClr val="0000FF"/>
                </a:solidFill>
                <a:latin typeface="Consolas" pitchFamily="49" charset="0"/>
                <a:ea typeface="楷体" pitchFamily="49" charset="-122"/>
                <a:cs typeface="Consolas" pitchFamily="49" charset="0"/>
              </a:rPr>
              <a:t>2</a:t>
            </a:r>
            <a:r>
              <a:rPr lang="zh-CN" altLang="zh-CN" sz="2000">
                <a:solidFill>
                  <a:srgbClr val="0000FF"/>
                </a:solidFill>
                <a:latin typeface="Consolas" pitchFamily="49" charset="0"/>
                <a:ea typeface="楷体" pitchFamily="49" charset="-122"/>
                <a:cs typeface="Consolas" pitchFamily="49" charset="0"/>
              </a:rPr>
              <a:t>个存储单元，若按行优先存储，则元素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r>
              <a:rPr lang="en-US" altLang="zh-CN" sz="2000">
                <a:solidFill>
                  <a:srgbClr val="0000FF"/>
                </a:solidFill>
                <a:latin typeface="Consolas" pitchFamily="49" charset="0"/>
                <a:ea typeface="楷体" pitchFamily="49" charset="-122"/>
                <a:cs typeface="Consolas" pitchFamily="49" charset="0"/>
              </a:rPr>
              <a:t>?</a:t>
            </a:r>
            <a:r>
              <a:rPr lang="zh-CN" altLang="zh-CN" sz="2000">
                <a:solidFill>
                  <a:srgbClr val="0000FF"/>
                </a:solidFill>
                <a:latin typeface="Consolas" pitchFamily="49" charset="0"/>
                <a:ea typeface="楷体" pitchFamily="49" charset="-122"/>
                <a:cs typeface="Consolas" pitchFamily="49" charset="0"/>
              </a:rPr>
              <a:t>若按列优先存储，则元素</a:t>
            </a:r>
            <a:r>
              <a:rPr lang="en-US" altLang="zh-CN" sz="2000" i="1">
                <a:solidFill>
                  <a:srgbClr val="0000FF"/>
                </a:solidFill>
                <a:latin typeface="Consolas" pitchFamily="49" charset="0"/>
                <a:ea typeface="楷体" pitchFamily="49" charset="-122"/>
                <a:cs typeface="Consolas" pitchFamily="49" charset="0"/>
              </a:rPr>
              <a:t>a</a:t>
            </a:r>
            <a:r>
              <a:rPr lang="en-US" altLang="zh-CN" sz="2000">
                <a:solidFill>
                  <a:srgbClr val="0000FF"/>
                </a:solidFill>
                <a:latin typeface="Consolas" pitchFamily="49" charset="0"/>
                <a:ea typeface="楷体" pitchFamily="49" charset="-122"/>
                <a:cs typeface="Consolas" pitchFamily="49" charset="0"/>
              </a:rPr>
              <a:t>[45][68]</a:t>
            </a:r>
            <a:r>
              <a:rPr lang="zh-CN" altLang="zh-CN" sz="2000">
                <a:solidFill>
                  <a:srgbClr val="0000FF"/>
                </a:solidFill>
                <a:latin typeface="Consolas" pitchFamily="49" charset="0"/>
                <a:ea typeface="楷体" pitchFamily="49" charset="-122"/>
                <a:cs typeface="Consolas" pitchFamily="49" charset="0"/>
              </a:rPr>
              <a:t>的存储地址为多少？</a:t>
            </a:r>
          </a:p>
        </p:txBody>
      </p:sp>
      <p:sp>
        <p:nvSpPr>
          <p:cNvPr id="6" name="TextBox 5"/>
          <p:cNvSpPr txBox="1"/>
          <p:nvPr/>
        </p:nvSpPr>
        <p:spPr>
          <a:xfrm>
            <a:off x="785786" y="3689266"/>
            <a:ext cx="7715304" cy="224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67</a:t>
            </a:r>
            <a:r>
              <a:rPr lang="zh-CN" altLang="zh-CN" sz="2000">
                <a:solidFill>
                  <a:srgbClr val="0000FF"/>
                </a:solidFill>
                <a:latin typeface="Consolas" pitchFamily="49" charset="0"/>
                <a:ea typeface="仿宋" pitchFamily="49" charset="-122"/>
                <a:cs typeface="Consolas" pitchFamily="49" charset="0"/>
              </a:rPr>
              <a:t>列，每列</a:t>
            </a:r>
            <a:r>
              <a:rPr lang="en-US" altLang="zh-CN" sz="2000">
                <a:solidFill>
                  <a:srgbClr val="0000FF"/>
                </a:solidFill>
                <a:latin typeface="Consolas" pitchFamily="49" charset="0"/>
                <a:ea typeface="仿宋" pitchFamily="49" charset="-122"/>
                <a:cs typeface="Consolas" pitchFamily="49" charset="0"/>
              </a:rPr>
              <a:t>50</a:t>
            </a:r>
            <a:r>
              <a:rPr lang="zh-CN" altLang="zh-CN" sz="2000">
                <a:solidFill>
                  <a:srgbClr val="0000FF"/>
                </a:solidFill>
                <a:latin typeface="Consolas" pitchFamily="49" charset="0"/>
                <a:ea typeface="仿宋" pitchFamily="49" charset="-122"/>
                <a:cs typeface="Consolas" pitchFamily="49" charset="0"/>
              </a:rPr>
              <a:t>个元素，计</a:t>
            </a:r>
            <a:r>
              <a:rPr lang="en-US" altLang="zh-CN" sz="2000">
                <a:solidFill>
                  <a:srgbClr val="0000FF"/>
                </a:solidFill>
                <a:latin typeface="Consolas" pitchFamily="49" charset="0"/>
                <a:ea typeface="仿宋" pitchFamily="49" charset="-122"/>
                <a:cs typeface="Consolas" pitchFamily="49" charset="0"/>
              </a:rPr>
              <a:t>67</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50</a:t>
            </a:r>
            <a:r>
              <a:rPr lang="zh-CN" altLang="zh-CN" sz="2000">
                <a:solidFill>
                  <a:srgbClr val="0000FF"/>
                </a:solidFill>
                <a:latin typeface="Consolas" pitchFamily="49" charset="0"/>
                <a:ea typeface="仿宋" pitchFamily="49" charset="-122"/>
                <a:cs typeface="Consolas" pitchFamily="49" charset="0"/>
              </a:rPr>
              <a:t>个元素</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zh-CN" altLang="zh-CN" sz="2000">
                <a:solidFill>
                  <a:srgbClr val="0000FF"/>
                </a:solidFill>
                <a:latin typeface="Consolas" pitchFamily="49" charset="0"/>
                <a:ea typeface="仿宋" pitchFamily="49" charset="-122"/>
                <a:cs typeface="Consolas" pitchFamily="49" charset="0"/>
              </a:rPr>
              <a:t>在第</a:t>
            </a:r>
            <a:r>
              <a:rPr lang="en-US" altLang="zh-CN" sz="2000">
                <a:solidFill>
                  <a:srgbClr val="0000FF"/>
                </a:solidFill>
                <a:latin typeface="Consolas" pitchFamily="49" charset="0"/>
                <a:ea typeface="仿宋" pitchFamily="49" charset="-122"/>
                <a:cs typeface="Consolas" pitchFamily="49" charset="0"/>
              </a:rPr>
              <a:t>68</a:t>
            </a:r>
            <a:r>
              <a:rPr lang="zh-CN" altLang="zh-CN" sz="2000">
                <a:solidFill>
                  <a:srgbClr val="0000FF"/>
                </a:solidFill>
                <a:latin typeface="Consolas" pitchFamily="49" charset="0"/>
                <a:ea typeface="仿宋" pitchFamily="49" charset="-122"/>
                <a:cs typeface="Consolas" pitchFamily="49" charset="0"/>
              </a:rPr>
              <a:t>列中，元素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前面有</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[1..44][68]</a:t>
            </a:r>
            <a:r>
              <a:rPr lang="zh-CN" altLang="zh-CN" sz="2000">
                <a:solidFill>
                  <a:srgbClr val="0000FF"/>
                </a:solidFill>
                <a:latin typeface="Consolas" pitchFamily="49" charset="0"/>
                <a:ea typeface="仿宋" pitchFamily="49" charset="-122"/>
                <a:cs typeface="Consolas" pitchFamily="49" charset="0"/>
              </a:rPr>
              <a:t>计</a:t>
            </a:r>
            <a:r>
              <a:rPr lang="en-US" altLang="zh-CN" sz="2000">
                <a:solidFill>
                  <a:srgbClr val="0000FF"/>
                </a:solidFill>
                <a:latin typeface="Consolas" pitchFamily="49" charset="0"/>
                <a:ea typeface="仿宋" pitchFamily="49" charset="-122"/>
                <a:cs typeface="Consolas" pitchFamily="49" charset="0"/>
              </a:rPr>
              <a:t>44</a:t>
            </a:r>
            <a:r>
              <a:rPr lang="zh-CN" altLang="zh-CN" sz="2000">
                <a:solidFill>
                  <a:srgbClr val="0000FF"/>
                </a:solidFill>
                <a:latin typeface="Consolas" pitchFamily="49" charset="0"/>
                <a:ea typeface="仿宋" pitchFamily="49" charset="-122"/>
                <a:cs typeface="Consolas" pitchFamily="49" charset="0"/>
              </a:rPr>
              <a:t>个元素，这样元素</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a:t>
            </a:r>
            <a:r>
              <a:rPr lang="zh-CN" altLang="zh-CN" sz="2000">
                <a:solidFill>
                  <a:srgbClr val="0000FF"/>
                </a:solidFill>
                <a:latin typeface="Consolas" pitchFamily="49" charset="0"/>
                <a:ea typeface="仿宋" pitchFamily="49" charset="-122"/>
                <a:cs typeface="Consolas" pitchFamily="49" charset="0"/>
              </a:rPr>
              <a:t>前面存储的元素个数</a:t>
            </a:r>
            <a:r>
              <a:rPr lang="en-US" altLang="zh-CN" sz="2000">
                <a:solidFill>
                  <a:srgbClr val="0000FF"/>
                </a:solidFill>
                <a:latin typeface="Consolas" pitchFamily="49" charset="0"/>
                <a:ea typeface="仿宋" pitchFamily="49" charset="-122"/>
                <a:cs typeface="Consolas" pitchFamily="49" charset="0"/>
              </a:rPr>
              <a:t>=67</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50+44</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600"/>
              </a:spcBef>
              <a:buBlip>
                <a:blip r:embed="rId2"/>
              </a:buBlip>
            </a:pPr>
            <a:r>
              <a:rPr lang="en-US" altLang="zh-CN" sz="2000">
                <a:solidFill>
                  <a:srgbClr val="0000FF"/>
                </a:solidFill>
                <a:latin typeface="Consolas" pitchFamily="49" charset="0"/>
                <a:ea typeface="仿宋" pitchFamily="49" charset="-122"/>
                <a:cs typeface="Consolas" pitchFamily="49" charset="0"/>
              </a:rPr>
              <a:t>LOC(</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[45][68])=2000+(67</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50+44)×2=8788</a:t>
            </a:r>
            <a:r>
              <a:rPr lang="zh-CN" altLang="zh-CN" sz="2000">
                <a:solidFill>
                  <a:srgbClr val="0000FF"/>
                </a:solidFill>
                <a:latin typeface="Consolas" pitchFamily="49" charset="0"/>
                <a:ea typeface="仿宋" pitchFamily="49" charset="-122"/>
                <a:cs typeface="Consolas" pitchFamily="49" charset="0"/>
              </a:rPr>
              <a:t>。</a:t>
            </a:r>
          </a:p>
        </p:txBody>
      </p:sp>
      <p:sp>
        <p:nvSpPr>
          <p:cNvPr id="7" name="TextBox 6"/>
          <p:cNvSpPr txBox="1"/>
          <p:nvPr/>
        </p:nvSpPr>
        <p:spPr>
          <a:xfrm>
            <a:off x="857224" y="3117762"/>
            <a:ext cx="2357454"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按</a:t>
            </a:r>
            <a:r>
              <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列</a:t>
            </a:r>
            <a:r>
              <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优先存储</a:t>
            </a:r>
            <a:endParaRPr lang="zh-CN" altLang="en-US"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pic>
        <p:nvPicPr>
          <p:cNvPr id="8" name="Picture 2"/>
          <p:cNvPicPr>
            <a:picLocks noChangeAspect="1" noChangeArrowheads="1"/>
          </p:cNvPicPr>
          <p:nvPr/>
        </p:nvPicPr>
        <p:blipFill>
          <a:blip r:embed="rId3" cstate="print"/>
          <a:srcRect/>
          <a:stretch>
            <a:fillRect/>
          </a:stretch>
        </p:blipFill>
        <p:spPr bwMode="auto">
          <a:xfrm>
            <a:off x="571472" y="2143116"/>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67864EE2-EAB3-4814-A7EB-820BD7610F1E}" type="slidenum">
              <a:rPr lang="en-US" altLang="zh-CN" smtClean="0"/>
              <a:pPr/>
              <a:t>63</a:t>
            </a:fld>
            <a:r>
              <a:rPr lang="en-US" altLang="zh-CN"/>
              <a:t>/76</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9510" name="Oval 6"/>
          <p:cNvSpPr>
            <a:spLocks noChangeArrowheads="1"/>
          </p:cNvSpPr>
          <p:nvPr/>
        </p:nvSpPr>
        <p:spPr bwMode="auto">
          <a:xfrm>
            <a:off x="3965890" y="4650991"/>
            <a:ext cx="963300" cy="713919"/>
          </a:xfrm>
          <a:prstGeom prst="ellipse">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82800" rIns="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Cache</a:t>
            </a:r>
          </a:p>
        </p:txBody>
      </p:sp>
      <p:sp>
        <p:nvSpPr>
          <p:cNvPr id="149509" name="Rectangle 5"/>
          <p:cNvSpPr>
            <a:spLocks noChangeArrowheads="1"/>
          </p:cNvSpPr>
          <p:nvPr/>
        </p:nvSpPr>
        <p:spPr bwMode="auto">
          <a:xfrm>
            <a:off x="5590926" y="4713235"/>
            <a:ext cx="767024" cy="572455"/>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ts val="3000"/>
              </a:lnSpc>
              <a:spcBef>
                <a:spcPct val="0"/>
              </a:spcBef>
              <a:spcAft>
                <a:spcPct val="0"/>
              </a:spcAft>
              <a:buClrTx/>
              <a:buSzTx/>
              <a:buFontTx/>
              <a:buNone/>
              <a:tabLst/>
            </a:pPr>
            <a:r>
              <a:rPr kumimoji="0" 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内存</a:t>
            </a:r>
          </a:p>
        </p:txBody>
      </p:sp>
      <p:sp>
        <p:nvSpPr>
          <p:cNvPr id="149508" name="AutoShape 4"/>
          <p:cNvSpPr>
            <a:spLocks noChangeShapeType="1"/>
          </p:cNvSpPr>
          <p:nvPr/>
        </p:nvSpPr>
        <p:spPr bwMode="auto">
          <a:xfrm flipV="1">
            <a:off x="4927681" y="4999934"/>
            <a:ext cx="663245" cy="8488"/>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9507" name="AutoShape 3"/>
          <p:cNvSpPr>
            <a:spLocks noChangeArrowheads="1"/>
          </p:cNvSpPr>
          <p:nvPr/>
        </p:nvSpPr>
        <p:spPr bwMode="auto">
          <a:xfrm>
            <a:off x="2650722" y="4784909"/>
            <a:ext cx="733060" cy="432878"/>
          </a:xfrm>
          <a:prstGeom prst="roundRect">
            <a:avLst>
              <a:gd name="adj" fmla="val 16667"/>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FF"/>
                </a:solidFill>
                <a:effectLst/>
                <a:latin typeface="Consolas" pitchFamily="49" charset="0"/>
                <a:ea typeface="仿宋" pitchFamily="49" charset="-122"/>
                <a:cs typeface="Consolas" pitchFamily="49" charset="0"/>
              </a:rPr>
              <a:t>CPU</a:t>
            </a:r>
          </a:p>
        </p:txBody>
      </p:sp>
      <p:sp>
        <p:nvSpPr>
          <p:cNvPr id="149506" name="AutoShape 2"/>
          <p:cNvSpPr>
            <a:spLocks noChangeShapeType="1"/>
          </p:cNvSpPr>
          <p:nvPr/>
        </p:nvSpPr>
        <p:spPr bwMode="auto">
          <a:xfrm>
            <a:off x="3383782" y="5001820"/>
            <a:ext cx="582108" cy="6602"/>
          </a:xfrm>
          <a:prstGeom prst="straightConnector1">
            <a:avLst/>
          </a:prstGeom>
          <a:ln>
            <a:headEnd type="arrow" w="sm" len="sm"/>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642910" y="1500174"/>
            <a:ext cx="8072494" cy="283792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在</a:t>
            </a:r>
            <a:r>
              <a:rPr lang="en-US" altLang="zh-CN" sz="2000">
                <a:solidFill>
                  <a:srgbClr val="0000FF"/>
                </a:solidFill>
                <a:latin typeface="Consolas" pitchFamily="49" charset="0"/>
                <a:ea typeface="仿宋" pitchFamily="49" charset="-122"/>
                <a:cs typeface="Consolas" pitchFamily="49" charset="0"/>
              </a:rPr>
              <a:t>C++</a:t>
            </a:r>
            <a:r>
              <a:rPr lang="zh-CN" altLang="zh-CN" sz="2000">
                <a:solidFill>
                  <a:srgbClr val="0000FF"/>
                </a:solidFill>
                <a:latin typeface="Consolas" pitchFamily="49" charset="0"/>
                <a:ea typeface="仿宋" pitchFamily="49" charset="-122"/>
                <a:cs typeface="Consolas" pitchFamily="49" charset="0"/>
              </a:rPr>
              <a:t>语言中二维及以上维的数组就是按行优先存储的</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在程序中采用数组存放大量的数据时，这些数据存放在内存中，当</a:t>
            </a:r>
            <a:r>
              <a:rPr lang="en-US" altLang="zh-CN" sz="2000">
                <a:solidFill>
                  <a:srgbClr val="0000FF"/>
                </a:solidFill>
                <a:latin typeface="Consolas" pitchFamily="49" charset="0"/>
                <a:ea typeface="仿宋" pitchFamily="49" charset="-122"/>
                <a:cs typeface="Consolas" pitchFamily="49" charset="0"/>
              </a:rPr>
              <a:t>CPU</a:t>
            </a:r>
            <a:r>
              <a:rPr lang="zh-CN" altLang="zh-CN" sz="2000">
                <a:solidFill>
                  <a:srgbClr val="0000FF"/>
                </a:solidFill>
                <a:latin typeface="Consolas" pitchFamily="49" charset="0"/>
                <a:ea typeface="仿宋" pitchFamily="49" charset="-122"/>
                <a:cs typeface="Consolas" pitchFamily="49" charset="0"/>
              </a:rPr>
              <a:t>读数组中的元素时并不是立即访问内存，而是先访问</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（高速缓存，其速度比访问内存快得多）</a:t>
            </a:r>
            <a:r>
              <a:rPr lang="zh-CN" altLang="en-US" sz="2000">
                <a:solidFill>
                  <a:srgbClr val="0000FF"/>
                </a:solidFill>
                <a:latin typeface="Consolas" pitchFamily="49" charset="0"/>
                <a:ea typeface="仿宋" pitchFamily="49" charset="-122"/>
                <a:cs typeface="Consolas" pitchFamily="49" charset="0"/>
              </a:rPr>
              <a:t>。</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26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如果访问的数据在</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中便直接取相应的数据（称为命中），如果访问的数据不在</a:t>
            </a:r>
            <a:r>
              <a:rPr lang="en-US" altLang="zh-CN" sz="2000">
                <a:solidFill>
                  <a:srgbClr val="0000FF"/>
                </a:solidFill>
                <a:latin typeface="Consolas" pitchFamily="49" charset="0"/>
                <a:ea typeface="仿宋" pitchFamily="49" charset="-122"/>
                <a:cs typeface="Consolas" pitchFamily="49" charset="0"/>
              </a:rPr>
              <a:t>Cache</a:t>
            </a:r>
            <a:r>
              <a:rPr lang="zh-CN" altLang="zh-CN" sz="2000">
                <a:solidFill>
                  <a:srgbClr val="0000FF"/>
                </a:solidFill>
                <a:latin typeface="Consolas" pitchFamily="49" charset="0"/>
                <a:ea typeface="仿宋" pitchFamily="49" charset="-122"/>
                <a:cs typeface="Consolas" pitchFamily="49" charset="0"/>
              </a:rPr>
              <a:t>中才访问内存，并将访问数据所在的一个页块调入</a:t>
            </a:r>
            <a:r>
              <a:rPr lang="en-US" altLang="zh-CN" sz="2000">
                <a:solidFill>
                  <a:srgbClr val="0000FF"/>
                </a:solidFill>
                <a:latin typeface="Consolas" pitchFamily="49" charset="0"/>
                <a:ea typeface="仿宋" pitchFamily="49" charset="-122"/>
                <a:cs typeface="Consolas" pitchFamily="49" charset="0"/>
              </a:rPr>
              <a:t>Cache</a:t>
            </a:r>
            <a:r>
              <a:rPr lang="zh-CN" altLang="en-US" sz="2000">
                <a:solidFill>
                  <a:srgbClr val="0000FF"/>
                </a:solidFill>
                <a:latin typeface="Consolas" pitchFamily="49" charset="0"/>
                <a:ea typeface="仿宋" pitchFamily="49" charset="-122"/>
                <a:cs typeface="Consolas" pitchFamily="49" charset="0"/>
              </a:rPr>
              <a:t>。</a:t>
            </a:r>
          </a:p>
        </p:txBody>
      </p:sp>
      <p:sp>
        <p:nvSpPr>
          <p:cNvPr id="14" name="TextBox 13"/>
          <p:cNvSpPr txBox="1"/>
          <p:nvPr/>
        </p:nvSpPr>
        <p:spPr>
          <a:xfrm>
            <a:off x="714348" y="642918"/>
            <a:ext cx="2428892"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zh-CN" altLang="zh-CN" sz="2000">
                <a:solidFill>
                  <a:schemeClr val="bg1"/>
                </a:solidFill>
                <a:latin typeface="微软雅黑" pitchFamily="34" charset="-122"/>
                <a:ea typeface="微软雅黑" pitchFamily="34" charset="-122"/>
              </a:rPr>
              <a:t>程序局部性原理</a:t>
            </a:r>
            <a:endParaRPr lang="zh-CN" altLang="en-US" sz="2000">
              <a:solidFill>
                <a:schemeClr val="bg1"/>
              </a:solidFill>
              <a:latin typeface="微软雅黑" pitchFamily="34" charset="-122"/>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67864EE2-EAB3-4814-A7EB-820BD7610F1E}" type="slidenum">
              <a:rPr lang="en-US" altLang="zh-CN" smtClean="0"/>
              <a:pPr/>
              <a:t>64</a:t>
            </a:fld>
            <a:r>
              <a:rPr lang="en-US" altLang="zh-CN"/>
              <a:t>/76</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14282"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程序</a:t>
            </a:r>
            <a:r>
              <a:rPr lang="en-US" altLang="zh-CN" sz="1800">
                <a:solidFill>
                  <a:srgbClr val="FF0000"/>
                </a:solidFill>
                <a:latin typeface="Consolas" pitchFamily="49" charset="0"/>
                <a:ea typeface="仿宋" pitchFamily="49" charset="-122"/>
                <a:cs typeface="Consolas" pitchFamily="49" charset="0"/>
              </a:rPr>
              <a:t>A</a:t>
            </a:r>
            <a:endParaRPr lang="zh-CN" altLang="zh-CN" sz="180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a[1000][50][8000];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i=0;i&lt;1000;i++)</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j=0;j&lt;50;j++)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k=0;k&lt;8000;k++)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a[i][j][k]=i+j+k;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643438" y="500042"/>
            <a:ext cx="4214842" cy="2526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2000"/>
              </a:lnSpc>
              <a:spcBef>
                <a:spcPts val="0"/>
              </a:spcBef>
            </a:pPr>
            <a:r>
              <a:rPr lang="en-US" altLang="zh-CN" sz="1800">
                <a:solidFill>
                  <a:srgbClr val="FF0000"/>
                </a:solidFill>
                <a:latin typeface="Consolas" pitchFamily="49" charset="0"/>
                <a:ea typeface="仿宋" pitchFamily="49" charset="-122"/>
                <a:cs typeface="Consolas" pitchFamily="49" charset="0"/>
              </a:rPr>
              <a:t>//</a:t>
            </a:r>
            <a:r>
              <a:rPr lang="zh-CN" altLang="zh-CN" sz="1800">
                <a:solidFill>
                  <a:srgbClr val="FF0000"/>
                </a:solidFill>
                <a:latin typeface="Consolas" pitchFamily="49" charset="0"/>
                <a:ea typeface="仿宋" pitchFamily="49" charset="-122"/>
                <a:cs typeface="Consolas" pitchFamily="49" charset="0"/>
              </a:rPr>
              <a:t>程序</a:t>
            </a:r>
            <a:r>
              <a:rPr lang="en-US" altLang="zh-CN" sz="1800">
                <a:solidFill>
                  <a:srgbClr val="FF0000"/>
                </a:solidFill>
                <a:latin typeface="Consolas" pitchFamily="49" charset="0"/>
                <a:ea typeface="仿宋" pitchFamily="49" charset="-122"/>
                <a:cs typeface="Consolas" pitchFamily="49" charset="0"/>
              </a:rPr>
              <a:t>B</a:t>
            </a:r>
            <a:endParaRPr lang="zh-CN" altLang="zh-CN" sz="1800">
              <a:solidFill>
                <a:srgbClr val="FF0000"/>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a[1000][50][8000];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int main()</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k=0;k&lt;8000;k++)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j=0;j&lt;50;j++)</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for (int i=0;i&lt;1000;i++)</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a[i][j][k]=i+j+k;</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   return 0;</a:t>
            </a:r>
            <a:endParaRPr lang="zh-CN" altLang="zh-CN" sz="180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2500298" y="3500438"/>
            <a:ext cx="4143404" cy="1015663"/>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程序</a:t>
            </a:r>
            <a:r>
              <a:rPr lang="en-US" altLang="zh-CN" sz="2000">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1.597</a:t>
            </a:r>
            <a:r>
              <a:rPr lang="zh-CN" altLang="zh-CN" sz="2000">
                <a:solidFill>
                  <a:srgbClr val="0000FF"/>
                </a:solidFill>
                <a:latin typeface="Consolas" pitchFamily="49" charset="0"/>
                <a:ea typeface="仿宋" pitchFamily="49" charset="-122"/>
                <a:cs typeface="Consolas" pitchFamily="49" charset="0"/>
              </a:rPr>
              <a:t>秒，而程序</a:t>
            </a:r>
            <a:r>
              <a:rPr lang="en-US" altLang="zh-CN" sz="2000">
                <a:solidFill>
                  <a:srgbClr val="0000FF"/>
                </a:solidFill>
                <a:latin typeface="Consolas" pitchFamily="49" charset="0"/>
                <a:ea typeface="仿宋" pitchFamily="49" charset="-122"/>
                <a:cs typeface="Consolas" pitchFamily="49" charset="0"/>
              </a:rPr>
              <a:t>B</a:t>
            </a:r>
            <a:r>
              <a:rPr lang="zh-CN" altLang="zh-CN" sz="2000">
                <a:solidFill>
                  <a:srgbClr val="0000FF"/>
                </a:solidFill>
                <a:latin typeface="Consolas" pitchFamily="49" charset="0"/>
                <a:ea typeface="仿宋" pitchFamily="49" charset="-122"/>
                <a:cs typeface="Consolas" pitchFamily="49" charset="0"/>
              </a:rPr>
              <a:t>的执行时间为</a:t>
            </a:r>
            <a:r>
              <a:rPr lang="en-US" altLang="zh-CN" sz="2000">
                <a:solidFill>
                  <a:srgbClr val="0000FF"/>
                </a:solidFill>
                <a:latin typeface="Consolas" pitchFamily="49" charset="0"/>
                <a:ea typeface="仿宋" pitchFamily="49" charset="-122"/>
                <a:cs typeface="Consolas" pitchFamily="49" charset="0"/>
              </a:rPr>
              <a:t>17.83</a:t>
            </a:r>
            <a:r>
              <a:rPr lang="zh-CN" altLang="zh-CN" sz="2000">
                <a:solidFill>
                  <a:srgbClr val="0000FF"/>
                </a:solidFill>
                <a:latin typeface="Consolas" pitchFamily="49" charset="0"/>
                <a:ea typeface="仿宋" pitchFamily="49" charset="-122"/>
                <a:cs typeface="Consolas" pitchFamily="49" charset="0"/>
              </a:rPr>
              <a:t>秒，相差</a:t>
            </a:r>
            <a:r>
              <a:rPr lang="en-US" altLang="zh-CN" sz="2000">
                <a:solidFill>
                  <a:srgbClr val="0000FF"/>
                </a:solidFill>
                <a:latin typeface="Consolas" pitchFamily="49" charset="0"/>
                <a:ea typeface="仿宋" pitchFamily="49" charset="-122"/>
                <a:cs typeface="Consolas" pitchFamily="49" charset="0"/>
              </a:rPr>
              <a:t>10</a:t>
            </a:r>
            <a:r>
              <a:rPr lang="zh-CN" altLang="zh-CN" sz="2000">
                <a:solidFill>
                  <a:srgbClr val="0000FF"/>
                </a:solidFill>
                <a:latin typeface="Consolas" pitchFamily="49" charset="0"/>
                <a:ea typeface="仿宋" pitchFamily="49" charset="-122"/>
                <a:cs typeface="Consolas" pitchFamily="49" charset="0"/>
              </a:rPr>
              <a:t>多倍。</a:t>
            </a:r>
            <a:r>
              <a:rPr lang="zh-CN" altLang="en-US" sz="2000">
                <a:solidFill>
                  <a:srgbClr val="FF0000"/>
                </a:solidFill>
                <a:latin typeface="Consolas" pitchFamily="49" charset="0"/>
                <a:ea typeface="仿宋" pitchFamily="49" charset="-122"/>
                <a:cs typeface="Consolas" pitchFamily="49" charset="0"/>
              </a:rPr>
              <a:t>？</a:t>
            </a:r>
          </a:p>
        </p:txBody>
      </p:sp>
      <p:sp>
        <p:nvSpPr>
          <p:cNvPr id="10" name="灯片编号占位符 9"/>
          <p:cNvSpPr>
            <a:spLocks noGrp="1"/>
          </p:cNvSpPr>
          <p:nvPr>
            <p:ph type="sldNum" sz="quarter" idx="12"/>
          </p:nvPr>
        </p:nvSpPr>
        <p:spPr/>
        <p:txBody>
          <a:bodyPr/>
          <a:lstStyle/>
          <a:p>
            <a:fld id="{67864EE2-EAB3-4814-A7EB-820BD7610F1E}" type="slidenum">
              <a:rPr lang="en-US" altLang="zh-CN" smtClean="0"/>
              <a:pPr/>
              <a:t>65</a:t>
            </a:fld>
            <a:r>
              <a:rPr lang="en-US" altLang="zh-CN"/>
              <a:t>/76</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571480"/>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5.1.3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数组的应用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6" name="TextBox 5"/>
          <p:cNvSpPr txBox="1"/>
          <p:nvPr/>
        </p:nvSpPr>
        <p:spPr>
          <a:xfrm>
            <a:off x="714348" y="1428736"/>
            <a:ext cx="7429552" cy="233355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由于数组使用简单方便，特别是具有随机存取特性，因此在编程中数组被广泛地使用。</a:t>
            </a:r>
            <a:endParaRPr lang="en-US" altLang="zh-CN" sz="2000">
              <a:solidFill>
                <a:srgbClr val="0000FF"/>
              </a:solidFill>
              <a:latin typeface="Consolas" pitchFamily="49" charset="0"/>
              <a:ea typeface="仿宋" pitchFamily="49" charset="-122"/>
              <a:cs typeface="Consolas" pitchFamily="49" charset="0"/>
            </a:endParaRPr>
          </a:p>
          <a:p>
            <a:pPr marL="342900" indent="-342900" algn="l">
              <a:lnSpc>
                <a:spcPts val="3000"/>
              </a:lnSpc>
              <a:spcBef>
                <a:spcPts val="1200"/>
              </a:spcBef>
              <a:buBlip>
                <a:blip r:embed="rId2"/>
              </a:buBlip>
            </a:pPr>
            <a:r>
              <a:rPr lang="zh-CN" altLang="zh-CN" sz="2000">
                <a:solidFill>
                  <a:srgbClr val="0000FF"/>
                </a:solidFill>
                <a:latin typeface="Consolas" pitchFamily="49" charset="0"/>
                <a:ea typeface="仿宋" pitchFamily="49" charset="-122"/>
                <a:cs typeface="Consolas" pitchFamily="49" charset="0"/>
              </a:rPr>
              <a:t>使用数组目的一方面为了储存大量的数据类型相同的数据，避免重复性操作，另一方面用于模拟现实世界，例如顺序表就是采用数组模拟线性表。</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67864EE2-EAB3-4814-A7EB-820BD7610F1E}" type="slidenum">
              <a:rPr lang="en-US" altLang="zh-CN" smtClean="0"/>
              <a:pPr/>
              <a:t>66</a:t>
            </a:fld>
            <a:r>
              <a:rPr lang="en-US" altLang="zh-CN"/>
              <a:t>/76</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2143116"/>
            <a:ext cx="2214578" cy="400110"/>
          </a:xfrm>
          <a:prstGeom prst="rect">
            <a:avLst/>
          </a:prstGeom>
          <a:noFill/>
        </p:spPr>
        <p:txBody>
          <a:bodyPr wrap="square" rtlCol="0">
            <a:spAutoFit/>
          </a:bodyPr>
          <a:lstStyle/>
          <a:p>
            <a:pPr algn="l">
              <a:lnSpc>
                <a:spcPct val="100000"/>
              </a:lnSpc>
              <a:spcBef>
                <a:spcPts val="0"/>
              </a:spcBef>
            </a:pPr>
            <a:r>
              <a:rPr lang="en-US" altLang="zh-CN" sz="2000" i="1">
                <a:solidFill>
                  <a:srgbClr val="0000FF"/>
                </a:solidFill>
                <a:latin typeface="Consolas" pitchFamily="49" charset="0"/>
                <a:ea typeface="仿宋" pitchFamily="49" charset="-122"/>
                <a:cs typeface="Consolas" pitchFamily="49" charset="0"/>
              </a:rPr>
              <a:t>n</a:t>
            </a:r>
            <a:r>
              <a:rPr lang="zh-CN" altLang="en-US" sz="2000">
                <a:solidFill>
                  <a:srgbClr val="0000FF"/>
                </a:solidFill>
                <a:latin typeface="Consolas" pitchFamily="49" charset="0"/>
                <a:ea typeface="仿宋" pitchFamily="49" charset="-122"/>
                <a:cs typeface="Consolas" pitchFamily="49" charset="0"/>
              </a:rPr>
              <a:t>阶方阵</a:t>
            </a:r>
            <a:r>
              <a:rPr lang="en-US" altLang="zh-CN" sz="2000" i="1">
                <a:solidFill>
                  <a:srgbClr val="0000FF"/>
                </a:solidFill>
                <a:latin typeface="Consolas" pitchFamily="49" charset="0"/>
                <a:ea typeface="仿宋" pitchFamily="49" charset="-122"/>
                <a:cs typeface="Consolas" pitchFamily="49" charset="0"/>
              </a:rPr>
              <a:t>A</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2" name="组合 12"/>
          <p:cNvGrpSpPr/>
          <p:nvPr/>
        </p:nvGrpSpPr>
        <p:grpSpPr>
          <a:xfrm>
            <a:off x="2890775" y="2928934"/>
            <a:ext cx="2857520" cy="1752612"/>
            <a:chOff x="3214678" y="2214554"/>
            <a:chExt cx="2837977" cy="1752612"/>
          </a:xfrm>
        </p:grpSpPr>
        <p:cxnSp>
          <p:nvCxnSpPr>
            <p:cNvPr id="14" name="直接连接符 13"/>
            <p:cNvCxnSpPr/>
            <p:nvPr/>
          </p:nvCxnSpPr>
          <p:spPr>
            <a:xfrm rot="5400000">
              <a:off x="2358216" y="30710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216266" y="22272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3214678" y="39243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59142" y="2258590"/>
              <a:ext cx="714380" cy="225575"/>
            </a:xfrm>
            <a:prstGeom prst="rect">
              <a:avLst/>
            </a:prstGeom>
            <a:noFill/>
          </p:spPr>
          <p:txBody>
            <a:bodyPr wrap="square" lIns="0" tIns="0" rIns="0" bIns="0" rtlCol="0">
              <a:spAutoFit/>
            </a:bodyPr>
            <a:lstStyle/>
            <a:p>
              <a:r>
                <a:rPr lang="en-US" altLang="zh-CN" sz="1800" i="1" err="1">
                  <a:solidFill>
                    <a:srgbClr val="FF0000"/>
                  </a:solidFill>
                  <a:latin typeface="Consolas" pitchFamily="49" charset="0"/>
                  <a:ea typeface="仿宋" pitchFamily="49" charset="-122"/>
                  <a:cs typeface="Consolas" pitchFamily="49" charset="0"/>
                </a:rPr>
                <a:t>a</a:t>
              </a:r>
              <a:r>
                <a:rPr lang="en-US" altLang="zh-CN" sz="1800" baseline="-25000" err="1">
                  <a:solidFill>
                    <a:srgbClr val="FF0000"/>
                  </a:solidFill>
                  <a:latin typeface="Consolas" pitchFamily="49" charset="0"/>
                  <a:ea typeface="仿宋" pitchFamily="49" charset="-122"/>
                  <a:cs typeface="Consolas" pitchFamily="49" charset="0"/>
                </a:rPr>
                <a:t>0,0</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18" name="TextBox 17"/>
            <p:cNvSpPr txBox="1"/>
            <p:nvPr/>
          </p:nvSpPr>
          <p:spPr>
            <a:xfrm>
              <a:off x="4002084" y="2258590"/>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0,1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30" y="2258590"/>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0,</a:t>
              </a:r>
              <a:r>
                <a:rPr lang="en-US" altLang="zh-CN" sz="1800" i="1" baseline="-25000" err="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6" y="2239954"/>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3359142" y="2687218"/>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02084" y="2687218"/>
              <a:ext cx="714380" cy="225575"/>
            </a:xfrm>
            <a:prstGeom prst="rect">
              <a:avLst/>
            </a:prstGeom>
            <a:noFill/>
          </p:spPr>
          <p:txBody>
            <a:bodyPr wrap="square" lIns="0" tIns="0" rIns="0" bIns="0" rtlCol="0">
              <a:spAutoFit/>
            </a:bodyPr>
            <a:lstStyle/>
            <a:p>
              <a:r>
                <a:rPr lang="en-US" altLang="zh-CN" sz="1800" i="1" err="1">
                  <a:solidFill>
                    <a:srgbClr val="FF0000"/>
                  </a:solidFill>
                  <a:latin typeface="Consolas" pitchFamily="49" charset="0"/>
                  <a:ea typeface="仿宋" pitchFamily="49" charset="-122"/>
                  <a:cs typeface="Consolas" pitchFamily="49" charset="0"/>
                </a:rPr>
                <a:t>a</a:t>
              </a:r>
              <a:r>
                <a:rPr lang="en-US" altLang="zh-CN" sz="1800" baseline="-25000" err="1">
                  <a:solidFill>
                    <a:srgbClr val="FF0000"/>
                  </a:solidFill>
                  <a:latin typeface="Consolas" pitchFamily="49" charset="0"/>
                  <a:ea typeface="仿宋" pitchFamily="49" charset="-122"/>
                  <a:cs typeface="Consolas" pitchFamily="49" charset="0"/>
                </a:rPr>
                <a:t>1,1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3" name="TextBox 22"/>
            <p:cNvSpPr txBox="1"/>
            <p:nvPr/>
          </p:nvSpPr>
          <p:spPr>
            <a:xfrm>
              <a:off x="5216530" y="2687218"/>
              <a:ext cx="71438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a</a:t>
              </a:r>
              <a:r>
                <a:rPr lang="en-US" altLang="zh-CN" sz="1800" baseline="-25000" err="1">
                  <a:solidFill>
                    <a:srgbClr val="0000FF"/>
                  </a:solidFill>
                  <a:latin typeface="Consolas" pitchFamily="49" charset="0"/>
                  <a:ea typeface="仿宋" pitchFamily="49" charset="-122"/>
                  <a:cs typeface="Consolas" pitchFamily="49" charset="0"/>
                </a:rPr>
                <a:t>1,</a:t>
              </a:r>
              <a:r>
                <a:rPr lang="en-US" altLang="zh-CN" sz="1800" i="1" baseline="-25000" err="1">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4645026" y="2668582"/>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3359142" y="3549236"/>
              <a:ext cx="71438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-1,0</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02084" y="3549236"/>
              <a:ext cx="71438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n</a:t>
              </a:r>
              <a:r>
                <a:rPr lang="en-US" altLang="zh-CN" sz="1800" baseline="-25000">
                  <a:solidFill>
                    <a:srgbClr val="0000FF"/>
                  </a:solidFill>
                  <a:latin typeface="Consolas" pitchFamily="49" charset="0"/>
                  <a:ea typeface="仿宋" pitchFamily="49" charset="-122"/>
                  <a:cs typeface="Consolas" pitchFamily="49" charset="0"/>
                </a:rPr>
                <a:t>-1,1</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7" name="TextBox 26"/>
            <p:cNvSpPr txBox="1"/>
            <p:nvPr/>
          </p:nvSpPr>
          <p:spPr>
            <a:xfrm>
              <a:off x="5216530" y="3549236"/>
              <a:ext cx="836125" cy="225575"/>
            </a:xfrm>
            <a:prstGeom prst="rect">
              <a:avLst/>
            </a:prstGeom>
            <a:noFill/>
          </p:spPr>
          <p:txBody>
            <a:bodyPr wrap="square" lIns="0" tIns="0" rIns="0" bIns="0" rtlCol="0">
              <a:spAutoFit/>
            </a:bodyPr>
            <a:lstStyle/>
            <a:p>
              <a:r>
                <a:rPr lang="en-US" altLang="zh-CN" sz="1800" i="1">
                  <a:solidFill>
                    <a:srgbClr val="FF0000"/>
                  </a:solidFill>
                  <a:latin typeface="Consolas" pitchFamily="49" charset="0"/>
                  <a:ea typeface="仿宋" pitchFamily="49" charset="-122"/>
                  <a:cs typeface="Consolas" pitchFamily="49" charset="0"/>
                </a:rPr>
                <a:t>a</a:t>
              </a:r>
              <a:r>
                <a:rPr lang="en-US" altLang="zh-CN" sz="1800" i="1" baseline="-25000">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a:t>
              </a:r>
              <a:r>
                <a:rPr lang="en-US" altLang="zh-CN" sz="1800" baseline="-25000" err="1">
                  <a:solidFill>
                    <a:srgbClr val="FF0000"/>
                  </a:solidFill>
                  <a:latin typeface="Consolas" pitchFamily="49" charset="0"/>
                  <a:ea typeface="仿宋" pitchFamily="49" charset="-122"/>
                  <a:cs typeface="Consolas" pitchFamily="49" charset="0"/>
                </a:rPr>
                <a:t>1,</a:t>
              </a:r>
              <a:r>
                <a:rPr lang="en-US" altLang="zh-CN" sz="1800" i="1" baseline="-25000" err="1">
                  <a:solidFill>
                    <a:srgbClr val="FF0000"/>
                  </a:solidFill>
                  <a:latin typeface="Consolas" pitchFamily="49" charset="0"/>
                  <a:ea typeface="仿宋" pitchFamily="49" charset="-122"/>
                  <a:cs typeface="Consolas" pitchFamily="49" charset="0"/>
                </a:rPr>
                <a:t>n</a:t>
              </a:r>
              <a:r>
                <a:rPr lang="en-US" altLang="zh-CN" sz="1800" baseline="-25000">
                  <a:solidFill>
                    <a:srgbClr val="FF0000"/>
                  </a:solidFill>
                  <a:latin typeface="Consolas" pitchFamily="49" charset="0"/>
                  <a:ea typeface="仿宋" pitchFamily="49" charset="-122"/>
                  <a:cs typeface="Consolas" pitchFamily="49" charset="0"/>
                </a:rPr>
                <a:t>-1</a:t>
              </a:r>
              <a:endParaRPr lang="zh-CN" altLang="en-US" sz="1800" baseline="-25000">
                <a:solidFill>
                  <a:srgbClr val="FF0000"/>
                </a:solidFill>
                <a:latin typeface="Consolas" pitchFamily="49" charset="0"/>
                <a:ea typeface="仿宋" pitchFamily="49" charset="-122"/>
                <a:cs typeface="Consolas" pitchFamily="49" charset="0"/>
              </a:endParaRPr>
            </a:p>
          </p:txBody>
        </p:sp>
        <p:sp>
          <p:nvSpPr>
            <p:cNvPr id="28" name="TextBox 27"/>
            <p:cNvSpPr txBox="1"/>
            <p:nvPr/>
          </p:nvSpPr>
          <p:spPr>
            <a:xfrm>
              <a:off x="4645026" y="3530600"/>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9" name="直接连接符 28"/>
            <p:cNvCxnSpPr/>
            <p:nvPr/>
          </p:nvCxnSpPr>
          <p:spPr>
            <a:xfrm rot="5400000">
              <a:off x="5180781" y="3109116"/>
              <a:ext cx="1714512"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908655" y="226535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5907067" y="3962404"/>
              <a:ext cx="144000" cy="1588"/>
            </a:xfrm>
            <a:prstGeom prst="line">
              <a:avLst/>
            </a:prstGeom>
            <a:ln w="38100">
              <a:solidFill>
                <a:srgbClr val="C00000"/>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02018" y="3097210"/>
              <a:ext cx="571504"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grpSp>
      <p:grpSp>
        <p:nvGrpSpPr>
          <p:cNvPr id="3" name="组合 42"/>
          <p:cNvGrpSpPr/>
          <p:nvPr/>
        </p:nvGrpSpPr>
        <p:grpSpPr>
          <a:xfrm>
            <a:off x="4357686" y="2000240"/>
            <a:ext cx="2639896" cy="1214446"/>
            <a:chOff x="4357686" y="1785926"/>
            <a:chExt cx="2639896" cy="1214446"/>
          </a:xfrm>
        </p:grpSpPr>
        <p:sp>
          <p:nvSpPr>
            <p:cNvPr id="33" name="Text Box 8"/>
            <p:cNvSpPr txBox="1">
              <a:spLocks noChangeArrowheads="1"/>
            </p:cNvSpPr>
            <p:nvPr/>
          </p:nvSpPr>
          <p:spPr bwMode="auto">
            <a:xfrm>
              <a:off x="4714876" y="1785926"/>
              <a:ext cx="2282706"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i,j</a:t>
              </a:r>
              <a:r>
                <a:rPr lang="zh-CN" altLang="en-US" sz="1800">
                  <a:solidFill>
                    <a:srgbClr val="006600"/>
                  </a:solidFill>
                  <a:latin typeface="Consolas" pitchFamily="49" charset="0"/>
                  <a:ea typeface="仿宋" pitchFamily="49" charset="-122"/>
                  <a:cs typeface="Consolas" pitchFamily="49" charset="0"/>
                </a:rPr>
                <a:t>（</a:t>
              </a:r>
              <a:r>
                <a:rPr lang="en-US" altLang="zh-CN" sz="1800" i="1">
                  <a:solidFill>
                    <a:srgbClr val="006600"/>
                  </a:solidFill>
                  <a:latin typeface="Consolas" pitchFamily="49" charset="0"/>
                  <a:ea typeface="仿宋" pitchFamily="49" charset="-122"/>
                  <a:cs typeface="Consolas" pitchFamily="49" charset="0"/>
                </a:rPr>
                <a:t>i</a:t>
              </a:r>
              <a:r>
                <a:rPr lang="en-US" altLang="zh-CN" sz="1800">
                  <a:solidFill>
                    <a:srgbClr val="006600"/>
                  </a:solidFill>
                  <a:latin typeface="Consolas" pitchFamily="49" charset="0"/>
                  <a:ea typeface="仿宋" pitchFamily="49" charset="-122"/>
                  <a:cs typeface="Consolas" pitchFamily="49" charset="0"/>
                </a:rPr>
                <a:t>&lt;</a:t>
              </a:r>
              <a:r>
                <a:rPr lang="en-US" altLang="zh-CN" sz="1800" i="1">
                  <a:solidFill>
                    <a:srgbClr val="006600"/>
                  </a:solidFill>
                  <a:latin typeface="Consolas" pitchFamily="49" charset="0"/>
                  <a:ea typeface="仿宋" pitchFamily="49" charset="-122"/>
                  <a:cs typeface="Consolas" pitchFamily="49" charset="0"/>
                </a:rPr>
                <a:t>j</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上三角</a:t>
              </a:r>
            </a:p>
          </p:txBody>
        </p:sp>
        <p:cxnSp>
          <p:nvCxnSpPr>
            <p:cNvPr id="35" name="直接连接符 34"/>
            <p:cNvCxnSpPr>
              <a:stCxn id="33" idx="1"/>
            </p:cNvCxnSpPr>
            <p:nvPr/>
          </p:nvCxnSpPr>
          <p:spPr>
            <a:xfrm rot="10800000" flipV="1">
              <a:off x="4357686" y="2122942"/>
              <a:ext cx="357190" cy="877430"/>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 name="组合 41"/>
          <p:cNvGrpSpPr/>
          <p:nvPr/>
        </p:nvGrpSpPr>
        <p:grpSpPr>
          <a:xfrm>
            <a:off x="1071538" y="3171836"/>
            <a:ext cx="4033815" cy="1509710"/>
            <a:chOff x="1071538" y="2957522"/>
            <a:chExt cx="4033815" cy="1509710"/>
          </a:xfrm>
        </p:grpSpPr>
        <p:sp>
          <p:nvSpPr>
            <p:cNvPr id="10" name="Text Box 9"/>
            <p:cNvSpPr txBox="1">
              <a:spLocks noChangeArrowheads="1"/>
            </p:cNvSpPr>
            <p:nvPr/>
          </p:nvSpPr>
          <p:spPr bwMode="auto">
            <a:xfrm>
              <a:off x="1071538" y="3684595"/>
              <a:ext cx="1439863" cy="674031"/>
            </a:xfrm>
            <a:prstGeom prst="rect">
              <a:avLst/>
            </a:prstGeom>
            <a:noFill/>
            <a:ln w="9525">
              <a:noFill/>
              <a:miter lim="800000"/>
              <a:headEnd/>
              <a:tailEnd/>
            </a:ln>
            <a:effectLst/>
          </p:spPr>
          <p:txBody>
            <a:bodyPr>
              <a:spAutoFit/>
            </a:bodyPr>
            <a:lstStyle/>
            <a:p>
              <a:pPr algn="l">
                <a:spcBef>
                  <a:spcPct val="50000"/>
                </a:spcBef>
              </a:pPr>
              <a:r>
                <a:rPr lang="en-US" altLang="zh-CN" sz="1800" b="0" i="1" err="1">
                  <a:solidFill>
                    <a:srgbClr val="006600"/>
                  </a:solidFill>
                  <a:latin typeface="Consolas" pitchFamily="49" charset="0"/>
                  <a:ea typeface="仿宋" pitchFamily="49" charset="-122"/>
                  <a:cs typeface="Consolas" pitchFamily="49" charset="0"/>
                </a:rPr>
                <a:t>a</a:t>
              </a:r>
              <a:r>
                <a:rPr lang="en-US" altLang="zh-CN" sz="1800" b="0" i="1" baseline="-25000" err="1">
                  <a:solidFill>
                    <a:srgbClr val="006600"/>
                  </a:solidFill>
                  <a:latin typeface="Consolas" pitchFamily="49" charset="0"/>
                  <a:ea typeface="仿宋" pitchFamily="49" charset="-122"/>
                  <a:cs typeface="Consolas" pitchFamily="49" charset="0"/>
                </a:rPr>
                <a:t>i,j</a:t>
              </a:r>
              <a:r>
                <a:rPr lang="zh-CN" altLang="en-US" sz="1800" b="0">
                  <a:solidFill>
                    <a:srgbClr val="006600"/>
                  </a:solidFill>
                  <a:latin typeface="Consolas" pitchFamily="49" charset="0"/>
                  <a:ea typeface="仿宋" pitchFamily="49" charset="-122"/>
                  <a:cs typeface="Consolas" pitchFamily="49" charset="0"/>
                </a:rPr>
                <a:t>（</a:t>
              </a:r>
              <a:r>
                <a:rPr lang="en-US" altLang="zh-CN" sz="1800" b="0" i="1">
                  <a:solidFill>
                    <a:srgbClr val="006600"/>
                  </a:solidFill>
                  <a:latin typeface="Consolas" pitchFamily="49" charset="0"/>
                  <a:ea typeface="仿宋" pitchFamily="49" charset="-122"/>
                  <a:cs typeface="Consolas" pitchFamily="49" charset="0"/>
                </a:rPr>
                <a:t>i</a:t>
              </a:r>
              <a:r>
                <a:rPr lang="en-US" altLang="zh-CN" sz="1800" b="0">
                  <a:solidFill>
                    <a:srgbClr val="006600"/>
                  </a:solidFill>
                  <a:latin typeface="Consolas" pitchFamily="49" charset="0"/>
                  <a:ea typeface="仿宋" pitchFamily="49" charset="-122"/>
                  <a:cs typeface="Consolas" pitchFamily="49" charset="0"/>
                </a:rPr>
                <a:t>&gt;</a:t>
              </a:r>
              <a:r>
                <a:rPr lang="en-US" altLang="zh-CN" sz="1800" b="0" i="1">
                  <a:solidFill>
                    <a:srgbClr val="006600"/>
                  </a:solidFill>
                  <a:latin typeface="Consolas" pitchFamily="49" charset="0"/>
                  <a:ea typeface="仿宋" pitchFamily="49" charset="-122"/>
                  <a:cs typeface="Consolas" pitchFamily="49" charset="0"/>
                </a:rPr>
                <a:t>j</a:t>
              </a:r>
              <a:r>
                <a:rPr lang="zh-CN" altLang="en-US" sz="1800" b="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b="0">
                  <a:solidFill>
                    <a:srgbClr val="006600"/>
                  </a:solidFill>
                  <a:latin typeface="Consolas" pitchFamily="49" charset="0"/>
                  <a:ea typeface="仿宋" pitchFamily="49" charset="-122"/>
                  <a:cs typeface="Consolas" pitchFamily="49" charset="0"/>
                </a:rPr>
                <a:t>下三角</a:t>
              </a:r>
            </a:p>
          </p:txBody>
        </p:sp>
        <p:sp>
          <p:nvSpPr>
            <p:cNvPr id="12" name="直角三角形 11"/>
            <p:cNvSpPr/>
            <p:nvPr/>
          </p:nvSpPr>
          <p:spPr>
            <a:xfrm>
              <a:off x="2886038" y="2957522"/>
              <a:ext cx="2219315" cy="150971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0">
                <a:solidFill>
                  <a:srgbClr val="0000FF"/>
                </a:solidFill>
                <a:latin typeface="Consolas" pitchFamily="49" charset="0"/>
                <a:ea typeface="仿宋" pitchFamily="49" charset="-122"/>
                <a:cs typeface="Consolas" pitchFamily="49" charset="0"/>
              </a:endParaRPr>
            </a:p>
          </p:txBody>
        </p:sp>
        <p:cxnSp>
          <p:nvCxnSpPr>
            <p:cNvPr id="37" name="直接连接符 36"/>
            <p:cNvCxnSpPr/>
            <p:nvPr/>
          </p:nvCxnSpPr>
          <p:spPr>
            <a:xfrm rot="10800000" flipV="1">
              <a:off x="2214546" y="3786190"/>
              <a:ext cx="928694" cy="285752"/>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6" name="组合 40"/>
          <p:cNvGrpSpPr/>
          <p:nvPr/>
        </p:nvGrpSpPr>
        <p:grpSpPr>
          <a:xfrm>
            <a:off x="2786050" y="2786058"/>
            <a:ext cx="5286412" cy="2429824"/>
            <a:chOff x="2786050" y="2571744"/>
            <a:chExt cx="5286412" cy="2429824"/>
          </a:xfrm>
        </p:grpSpPr>
        <p:sp>
          <p:nvSpPr>
            <p:cNvPr id="8" name="Text Box 6"/>
            <p:cNvSpPr txBox="1">
              <a:spLocks noChangeArrowheads="1"/>
            </p:cNvSpPr>
            <p:nvPr/>
          </p:nvSpPr>
          <p:spPr bwMode="auto">
            <a:xfrm>
              <a:off x="5840437" y="4327537"/>
              <a:ext cx="2232025" cy="674031"/>
            </a:xfrm>
            <a:prstGeom prst="rect">
              <a:avLst/>
            </a:prstGeom>
            <a:noFill/>
            <a:ln w="9525">
              <a:noFill/>
              <a:miter lim="800000"/>
              <a:headEnd/>
              <a:tailEnd/>
            </a:ln>
            <a:effectLst/>
          </p:spPr>
          <p:txBody>
            <a:bodyPr>
              <a:spAutoFit/>
            </a:bodyPr>
            <a:lstStyle/>
            <a:p>
              <a:pPr algn="l">
                <a:spcBef>
                  <a:spcPct val="50000"/>
                </a:spcBef>
              </a:pPr>
              <a:r>
                <a:rPr lang="en-US" altLang="zh-CN" sz="1800" i="1" err="1">
                  <a:solidFill>
                    <a:srgbClr val="006600"/>
                  </a:solidFill>
                  <a:latin typeface="Consolas" pitchFamily="49" charset="0"/>
                  <a:ea typeface="仿宋" pitchFamily="49" charset="-122"/>
                  <a:cs typeface="Consolas" pitchFamily="49" charset="0"/>
                </a:rPr>
                <a:t>a</a:t>
              </a:r>
              <a:r>
                <a:rPr lang="en-US" altLang="zh-CN" sz="1800" i="1" baseline="-25000" err="1">
                  <a:solidFill>
                    <a:srgbClr val="006600"/>
                  </a:solidFill>
                  <a:latin typeface="Consolas" pitchFamily="49" charset="0"/>
                  <a:ea typeface="仿宋" pitchFamily="49" charset="-122"/>
                  <a:cs typeface="Consolas" pitchFamily="49" charset="0"/>
                </a:rPr>
                <a:t>i,i</a:t>
              </a:r>
              <a:r>
                <a:rPr lang="zh-CN" altLang="en-US" sz="1800">
                  <a:solidFill>
                    <a:srgbClr val="006600"/>
                  </a:solidFill>
                  <a:latin typeface="Consolas" pitchFamily="49" charset="0"/>
                  <a:ea typeface="仿宋" pitchFamily="49" charset="-122"/>
                  <a:cs typeface="Consolas" pitchFamily="49" charset="0"/>
                </a:rPr>
                <a:t>（</a:t>
              </a:r>
              <a:r>
                <a:rPr lang="en-US" altLang="zh-CN" sz="1800" err="1">
                  <a:solidFill>
                    <a:srgbClr val="006600"/>
                  </a:solidFill>
                  <a:latin typeface="Consolas" pitchFamily="49" charset="0"/>
                  <a:ea typeface="仿宋" pitchFamily="49" charset="-122"/>
                  <a:cs typeface="Consolas" pitchFamily="49" charset="0"/>
                </a:rPr>
                <a:t>0</a:t>
              </a:r>
              <a:r>
                <a:rPr lang="en-US" altLang="zh-CN" sz="1800" err="1">
                  <a:solidFill>
                    <a:srgbClr val="006600"/>
                  </a:solidFill>
                  <a:latin typeface="+mj-ea"/>
                  <a:ea typeface="+mj-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i</a:t>
              </a:r>
              <a:r>
                <a:rPr lang="en-US" altLang="zh-CN" sz="1800" err="1">
                  <a:solidFill>
                    <a:srgbClr val="006600"/>
                  </a:solidFill>
                  <a:latin typeface="+mn-ea"/>
                  <a:ea typeface="+mn-ea"/>
                  <a:cs typeface="Consolas" pitchFamily="49" charset="0"/>
                </a:rPr>
                <a:t>≤</a:t>
              </a:r>
              <a:r>
                <a:rPr lang="en-US" altLang="zh-CN" sz="1800" i="1" err="1">
                  <a:solidFill>
                    <a:srgbClr val="006600"/>
                  </a:solidFill>
                  <a:latin typeface="Consolas" pitchFamily="49" charset="0"/>
                  <a:ea typeface="仿宋" pitchFamily="49" charset="-122"/>
                  <a:cs typeface="Consolas" pitchFamily="49" charset="0"/>
                </a:rPr>
                <a:t>n</a:t>
              </a:r>
              <a:r>
                <a:rPr lang="en-US" altLang="zh-CN" sz="1800">
                  <a:solidFill>
                    <a:srgbClr val="006600"/>
                  </a:solidFill>
                  <a:latin typeface="Consolas" pitchFamily="49" charset="0"/>
                  <a:ea typeface="仿宋" pitchFamily="49" charset="-122"/>
                  <a:cs typeface="Consolas" pitchFamily="49" charset="0"/>
                </a:rPr>
                <a:t>-1</a:t>
              </a:r>
              <a:r>
                <a:rPr lang="zh-CN" altLang="en-US" sz="1800">
                  <a:solidFill>
                    <a:srgbClr val="006600"/>
                  </a:solidFill>
                  <a:latin typeface="Consolas" pitchFamily="49" charset="0"/>
                  <a:ea typeface="仿宋" pitchFamily="49" charset="-122"/>
                  <a:cs typeface="Consolas" pitchFamily="49" charset="0"/>
                </a:rPr>
                <a:t>）</a:t>
              </a:r>
            </a:p>
            <a:p>
              <a:pPr algn="l">
                <a:spcBef>
                  <a:spcPct val="50000"/>
                </a:spcBef>
              </a:pPr>
              <a:r>
                <a:rPr lang="zh-CN" altLang="en-US" sz="1800">
                  <a:solidFill>
                    <a:srgbClr val="006600"/>
                  </a:solidFill>
                  <a:latin typeface="Consolas" pitchFamily="49" charset="0"/>
                  <a:ea typeface="仿宋" pitchFamily="49" charset="-122"/>
                  <a:cs typeface="Consolas" pitchFamily="49" charset="0"/>
                </a:rPr>
                <a:t>主对角线</a:t>
              </a:r>
            </a:p>
          </p:txBody>
        </p:sp>
        <p:cxnSp>
          <p:nvCxnSpPr>
            <p:cNvPr id="39" name="直接连接符 38"/>
            <p:cNvCxnSpPr/>
            <p:nvPr/>
          </p:nvCxnSpPr>
          <p:spPr>
            <a:xfrm>
              <a:off x="2786050" y="2571744"/>
              <a:ext cx="3143272" cy="2071702"/>
            </a:xfrm>
            <a:prstGeom prst="line">
              <a:avLst/>
            </a:prstGeom>
            <a:ln w="19050">
              <a:prstDash val="dash"/>
              <a:tailEnd type="arrow"/>
            </a:ln>
          </p:spPr>
          <p:style>
            <a:lnRef idx="2">
              <a:schemeClr val="dk1"/>
            </a:lnRef>
            <a:fillRef idx="0">
              <a:schemeClr val="dk1"/>
            </a:fillRef>
            <a:effectRef idx="1">
              <a:schemeClr val="dk1"/>
            </a:effectRef>
            <a:fontRef idx="minor">
              <a:schemeClr val="tx1"/>
            </a:fontRef>
          </p:style>
        </p:cxnSp>
      </p:grpSp>
      <p:sp>
        <p:nvSpPr>
          <p:cNvPr id="36" name="TextBox 35"/>
          <p:cNvSpPr txBox="1"/>
          <p:nvPr/>
        </p:nvSpPr>
        <p:spPr>
          <a:xfrm>
            <a:off x="2000232" y="571480"/>
            <a:ext cx="478634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5.2  </a:t>
            </a:r>
            <a:r>
              <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特殊矩阵的压缩存储</a:t>
            </a:r>
          </a:p>
        </p:txBody>
      </p:sp>
      <p:sp>
        <p:nvSpPr>
          <p:cNvPr id="40" name="灯片编号占位符 39"/>
          <p:cNvSpPr>
            <a:spLocks noGrp="1"/>
          </p:cNvSpPr>
          <p:nvPr>
            <p:ph type="sldNum" sz="quarter" idx="12"/>
          </p:nvPr>
        </p:nvSpPr>
        <p:spPr/>
        <p:txBody>
          <a:bodyPr/>
          <a:lstStyle/>
          <a:p>
            <a:fld id="{67864EE2-EAB3-4814-A7EB-820BD7610F1E}" type="slidenum">
              <a:rPr lang="en-US" altLang="zh-CN" smtClean="0"/>
              <a:pPr/>
              <a:t>67</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050" y="1130842"/>
            <a:ext cx="9144000" cy="400110"/>
          </a:xfrm>
          <a:prstGeom prst="rect">
            <a:avLst/>
          </a:prstGeom>
          <a:noFill/>
        </p:spPr>
        <p:txBody>
          <a:bodyPr wrap="square" rtlCol="0">
            <a:spAutoFit/>
          </a:bodyPr>
          <a:lstStyle/>
          <a:p>
            <a:pPr algn="l">
              <a:lnSpc>
                <a:spcPct val="100000"/>
              </a:lnSpc>
              <a:spcBef>
                <a:spcPts val="0"/>
              </a:spcBef>
            </a:pPr>
            <a:r>
              <a:rPr lang="zh-CN" altLang="zh-CN" sz="2000">
                <a:solidFill>
                  <a:srgbClr val="0000FF"/>
                </a:solidFill>
                <a:latin typeface="Consolas" pitchFamily="49" charset="0"/>
                <a:ea typeface="仿宋" pitchFamily="49" charset="-122"/>
                <a:cs typeface="Consolas" pitchFamily="49" charset="0"/>
              </a:rPr>
              <a:t>若一个</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阶方阵</a:t>
            </a:r>
            <a:r>
              <a:rPr lang="en-US" altLang="zh-CN" sz="2000" i="1">
                <a:solidFill>
                  <a:srgbClr val="0000FF"/>
                </a:solidFill>
                <a:latin typeface="Consolas" pitchFamily="49" charset="0"/>
                <a:ea typeface="仿宋" pitchFamily="49" charset="-122"/>
                <a:cs typeface="Consolas" pitchFamily="49" charset="0"/>
              </a:rPr>
              <a:t>A</a:t>
            </a:r>
            <a:r>
              <a:rPr lang="zh-CN" altLang="zh-CN" sz="2000">
                <a:solidFill>
                  <a:srgbClr val="0000FF"/>
                </a:solidFill>
                <a:latin typeface="Consolas" pitchFamily="49" charset="0"/>
                <a:ea typeface="仿宋" pitchFamily="49" charset="-122"/>
                <a:cs typeface="Consolas" pitchFamily="49" charset="0"/>
              </a:rPr>
              <a:t>的元素满足</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i</a:t>
            </a:r>
            <a:r>
              <a:rPr lang="en-US"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a</a:t>
            </a:r>
            <a:r>
              <a:rPr lang="en-US" altLang="zh-CN" sz="2000" i="1" baseline="-25000">
                <a:solidFill>
                  <a:srgbClr val="0000FF"/>
                </a:solidFill>
                <a:latin typeface="Consolas" pitchFamily="49" charset="0"/>
                <a:ea typeface="仿宋" pitchFamily="49" charset="-122"/>
                <a:cs typeface="Consolas" pitchFamily="49" charset="0"/>
              </a:rPr>
              <a:t>j</a:t>
            </a:r>
            <a:r>
              <a:rPr lang="en-US" altLang="zh-CN" sz="2000" baseline="-25000">
                <a:solidFill>
                  <a:srgbClr val="0000FF"/>
                </a:solidFill>
                <a:latin typeface="Consolas" pitchFamily="49" charset="0"/>
                <a:ea typeface="仿宋" pitchFamily="49" charset="-122"/>
                <a:cs typeface="Consolas" pitchFamily="49" charset="0"/>
              </a:rPr>
              <a:t>,</a:t>
            </a:r>
            <a:r>
              <a:rPr lang="en-US" altLang="zh-CN" sz="2000" i="1" baseline="-25000">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en-US" altLang="zh-CN" sz="2000">
                <a:solidFill>
                  <a:srgbClr val="0000FF"/>
                </a:solidFill>
                <a:latin typeface="Consolas" pitchFamily="49" charset="0"/>
                <a:ea typeface="仿宋" pitchFamily="49" charset="-122"/>
                <a:cs typeface="Consolas" pitchFamily="49" charset="0"/>
              </a:rPr>
              <a:t>0</a:t>
            </a:r>
            <a:r>
              <a:rPr lang="zh-CN" altLang="zh-CN" sz="2000">
                <a:solidFill>
                  <a:srgbClr val="0000FF"/>
                </a:solidFill>
                <a:latin typeface="+mn-ea"/>
                <a:ea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i</a:t>
            </a:r>
            <a:r>
              <a:rPr lang="zh-CN" altLang="zh-CN" sz="2000">
                <a:solidFill>
                  <a:srgbClr val="0000FF"/>
                </a:solidFill>
                <a:latin typeface="Consolas" pitchFamily="49" charset="0"/>
                <a:ea typeface="仿宋" pitchFamily="49" charset="-122"/>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j</a:t>
            </a:r>
            <a:r>
              <a:rPr lang="zh-CN" altLang="zh-CN" sz="2000">
                <a:solidFill>
                  <a:srgbClr val="0000FF"/>
                </a:solidFill>
                <a:latin typeface="+mn-ea"/>
                <a:ea typeface="+mn-ea"/>
                <a:cs typeface="Consolas" pitchFamily="49" charset="0"/>
              </a:rPr>
              <a:t>≤</a:t>
            </a:r>
            <a:r>
              <a:rPr lang="en-US" altLang="zh-CN" sz="2000" i="1">
                <a:solidFill>
                  <a:srgbClr val="0000FF"/>
                </a:solidFill>
                <a:latin typeface="Consolas" pitchFamily="49" charset="0"/>
                <a:ea typeface="仿宋" pitchFamily="49" charset="-122"/>
                <a:cs typeface="Consolas" pitchFamily="49" charset="0"/>
              </a:rPr>
              <a:t>n</a:t>
            </a:r>
            <a:r>
              <a:rPr lang="en-US" altLang="zh-CN" sz="2000">
                <a:solidFill>
                  <a:srgbClr val="0000FF"/>
                </a:solidFill>
                <a:latin typeface="Consolas" pitchFamily="49" charset="0"/>
                <a:ea typeface="仿宋" pitchFamily="49" charset="-122"/>
                <a:cs typeface="Consolas" pitchFamily="49" charset="0"/>
              </a:rPr>
              <a:t>-1</a:t>
            </a:r>
            <a:r>
              <a:rPr lang="zh-CN" altLang="zh-CN" sz="2000">
                <a:solidFill>
                  <a:srgbClr val="0000FF"/>
                </a:solidFill>
                <a:latin typeface="Consolas" pitchFamily="49" charset="0"/>
                <a:ea typeface="仿宋" pitchFamily="49" charset="-122"/>
                <a:cs typeface="Consolas" pitchFamily="49" charset="0"/>
              </a:rPr>
              <a:t>），则称其为</a:t>
            </a:r>
            <a:r>
              <a:rPr lang="en-US" altLang="zh-CN" sz="2000" i="1">
                <a:solidFill>
                  <a:srgbClr val="0000FF"/>
                </a:solidFill>
                <a:latin typeface="Consolas" pitchFamily="49" charset="0"/>
                <a:ea typeface="仿宋" pitchFamily="49" charset="-122"/>
                <a:cs typeface="Consolas" pitchFamily="49" charset="0"/>
              </a:rPr>
              <a:t>n</a:t>
            </a:r>
            <a:r>
              <a:rPr lang="zh-CN" altLang="zh-CN" sz="2000">
                <a:solidFill>
                  <a:srgbClr val="0000FF"/>
                </a:solidFill>
                <a:latin typeface="Consolas" pitchFamily="49" charset="0"/>
                <a:ea typeface="仿宋" pitchFamily="49" charset="-122"/>
                <a:cs typeface="Consolas" pitchFamily="49" charset="0"/>
              </a:rPr>
              <a:t>阶</a:t>
            </a:r>
            <a:r>
              <a:rPr lang="zh-CN" altLang="zh-CN" sz="2000">
                <a:solidFill>
                  <a:srgbClr val="FF0000"/>
                </a:solidFill>
                <a:latin typeface="Consolas" pitchFamily="49" charset="0"/>
                <a:ea typeface="仿宋" pitchFamily="49" charset="-122"/>
                <a:cs typeface="Consolas" pitchFamily="49" charset="0"/>
              </a:rPr>
              <a:t>对称矩阵</a:t>
            </a:r>
            <a:r>
              <a:rPr lang="zh-CN" altLang="zh-CN" sz="2000">
                <a:solidFill>
                  <a:srgbClr val="0000FF"/>
                </a:solidFill>
                <a:latin typeface="Consolas" pitchFamily="49" charset="0"/>
                <a:ea typeface="仿宋" pitchFamily="49" charset="-122"/>
                <a:cs typeface="Consolas" pitchFamily="49" charset="0"/>
              </a:rPr>
              <a:t>。</a:t>
            </a:r>
          </a:p>
        </p:txBody>
      </p:sp>
      <p:grpSp>
        <p:nvGrpSpPr>
          <p:cNvPr id="2" name="组合 53"/>
          <p:cNvGrpSpPr/>
          <p:nvPr/>
        </p:nvGrpSpPr>
        <p:grpSpPr>
          <a:xfrm>
            <a:off x="628623" y="3500438"/>
            <a:ext cx="6086517" cy="2910322"/>
            <a:chOff x="628623" y="3500438"/>
            <a:chExt cx="6086517" cy="2910322"/>
          </a:xfrm>
        </p:grpSpPr>
        <p:sp>
          <p:nvSpPr>
            <p:cNvPr id="34" name="TextBox 33"/>
            <p:cNvSpPr txBox="1"/>
            <p:nvPr/>
          </p:nvSpPr>
          <p:spPr>
            <a:xfrm>
              <a:off x="1071538" y="4567489"/>
              <a:ext cx="5643602" cy="313932"/>
            </a:xfrm>
            <a:prstGeom prst="rect">
              <a:avLst/>
            </a:prstGeom>
            <a:noFill/>
          </p:spPr>
          <p:txBody>
            <a:bodyPr wrap="square" rtlCol="0">
              <a:spAutoFit/>
            </a:bodyPr>
            <a:lstStyle/>
            <a:p>
              <a:pPr algn="l"/>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0,0</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1,0</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1,1</a:t>
              </a:r>
              <a:r>
                <a:rPr lang="zh-CN" altLang="en-US" sz="1800">
                  <a:solidFill>
                    <a:srgbClr val="0000FF"/>
                  </a:solidFill>
                  <a:latin typeface="Consolas" pitchFamily="49" charset="0"/>
                  <a:cs typeface="Consolas" pitchFamily="49" charset="0"/>
                </a:rPr>
                <a:t>，</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-1,0</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-1,1</a:t>
              </a:r>
              <a:r>
                <a:rPr lang="zh-CN" altLang="en-US" sz="1800">
                  <a:solidFill>
                    <a:srgbClr val="0000FF"/>
                  </a:solidFill>
                  <a:latin typeface="Consolas" pitchFamily="49" charset="0"/>
                  <a:cs typeface="Consolas" pitchFamily="49" charset="0"/>
                  <a:sym typeface="Symbol"/>
                </a:rPr>
                <a:t>， ，</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a:t>
              </a:r>
              <a:r>
                <a:rPr lang="en-US" altLang="zh-CN" sz="1800" baseline="-25000" err="1">
                  <a:solidFill>
                    <a:srgbClr val="0000FF"/>
                  </a:solidFill>
                  <a:latin typeface="Consolas" pitchFamily="49" charset="0"/>
                  <a:cs typeface="Consolas" pitchFamily="49" charset="0"/>
                  <a:sym typeface="Symbol"/>
                </a:rPr>
                <a:t>1,</a:t>
              </a:r>
              <a:r>
                <a:rPr lang="en-US" altLang="zh-CN" sz="1800" i="1" baseline="-25000" err="1">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endParaRPr lang="zh-CN" altLang="en-US" sz="1800" baseline="-25000">
                <a:solidFill>
                  <a:srgbClr val="0000FF"/>
                </a:solidFill>
                <a:latin typeface="Consolas" pitchFamily="49" charset="0"/>
                <a:cs typeface="Consolas" pitchFamily="49" charset="0"/>
              </a:endParaRPr>
            </a:p>
          </p:txBody>
        </p:sp>
        <p:sp>
          <p:nvSpPr>
            <p:cNvPr id="35" name="下箭头 34"/>
            <p:cNvSpPr/>
            <p:nvPr/>
          </p:nvSpPr>
          <p:spPr>
            <a:xfrm>
              <a:off x="3714744" y="3786190"/>
              <a:ext cx="285752"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latin typeface="Consolas" pitchFamily="49" charset="0"/>
                <a:cs typeface="Consolas" pitchFamily="49" charset="0"/>
              </a:endParaRPr>
            </a:p>
          </p:txBody>
        </p:sp>
        <p:sp>
          <p:nvSpPr>
            <p:cNvPr id="36" name="TextBox 35"/>
            <p:cNvSpPr txBox="1"/>
            <p:nvPr/>
          </p:nvSpPr>
          <p:spPr>
            <a:xfrm>
              <a:off x="628623" y="5353307"/>
              <a:ext cx="6086517" cy="313932"/>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zh-CN" altLang="en-US"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b</a:t>
              </a:r>
              <a:r>
                <a:rPr lang="en-US" altLang="zh-CN" sz="1800" baseline="-25000" err="1">
                  <a:solidFill>
                    <a:srgbClr val="0000FF"/>
                  </a:solidFill>
                  <a:latin typeface="Consolas" pitchFamily="49" charset="0"/>
                  <a:cs typeface="Consolas" pitchFamily="49" charset="0"/>
                </a:rPr>
                <a:t>0</a:t>
              </a:r>
              <a:r>
                <a:rPr lang="zh-CN" altLang="en-US"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b</a:t>
              </a:r>
              <a:r>
                <a:rPr lang="en-US" altLang="zh-CN" sz="1800" baseline="-25000">
                  <a:solidFill>
                    <a:srgbClr val="0000FF"/>
                  </a:solidFill>
                  <a:latin typeface="Consolas" pitchFamily="49" charset="0"/>
                  <a:cs typeface="Consolas" pitchFamily="49" charset="0"/>
                </a:rPr>
                <a:t>1</a:t>
              </a:r>
              <a:r>
                <a:rPr lang="zh-CN" altLang="en-US"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b</a:t>
              </a:r>
              <a:r>
                <a:rPr lang="en-US" altLang="zh-CN" sz="1800" baseline="-25000">
                  <a:solidFill>
                    <a:srgbClr val="0000FF"/>
                  </a:solidFill>
                  <a:latin typeface="Consolas" pitchFamily="49" charset="0"/>
                  <a:cs typeface="Consolas" pitchFamily="49" charset="0"/>
                </a:rPr>
                <a:t>2</a:t>
              </a:r>
              <a:r>
                <a:rPr lang="zh-CN" altLang="en-US" sz="1800">
                  <a:solidFill>
                    <a:srgbClr val="0000FF"/>
                  </a:solidFill>
                  <a:latin typeface="Consolas" pitchFamily="49" charset="0"/>
                  <a:cs typeface="Consolas" pitchFamily="49" charset="0"/>
                </a:rPr>
                <a:t>，      </a:t>
              </a:r>
              <a:r>
                <a:rPr lang="zh-CN" altLang="en-US" sz="1800">
                  <a:solidFill>
                    <a:srgbClr val="0000FF"/>
                  </a:solidFill>
                  <a:latin typeface="+mn-ea"/>
                  <a:ea typeface="+mn-ea"/>
                  <a:cs typeface="Consolas" pitchFamily="49" charset="0"/>
                  <a:sym typeface="Symbol"/>
                </a:rPr>
                <a:t>  ， ，    </a:t>
              </a:r>
              <a:r>
                <a:rPr lang="en-US" altLang="zh-CN" sz="1800" i="1">
                  <a:solidFill>
                    <a:srgbClr val="0000FF"/>
                  </a:solidFill>
                  <a:latin typeface="Consolas" pitchFamily="49" charset="0"/>
                  <a:cs typeface="Consolas" pitchFamily="49" charset="0"/>
                  <a:sym typeface="Symbol"/>
                </a:rPr>
                <a:t>b</a:t>
              </a:r>
              <a:r>
                <a:rPr lang="en-US" altLang="zh-CN" sz="1800" i="1" baseline="-25000">
                  <a:solidFill>
                    <a:srgbClr val="0000FF"/>
                  </a:solidFill>
                  <a:latin typeface="Consolas" pitchFamily="49" charset="0"/>
                  <a:cs typeface="Consolas" pitchFamily="49" charset="0"/>
                  <a:sym typeface="Symbol"/>
                </a:rPr>
                <a:t>s</a:t>
              </a:r>
              <a:r>
                <a:rPr lang="zh-CN" altLang="en-US" sz="1800">
                  <a:solidFill>
                    <a:srgbClr val="0000FF"/>
                  </a:solidFill>
                  <a:latin typeface="Consolas" pitchFamily="49" charset="0"/>
                  <a:cs typeface="Consolas" pitchFamily="49" charset="0"/>
                </a:rPr>
                <a:t>）</a:t>
              </a:r>
            </a:p>
          </p:txBody>
        </p:sp>
        <p:cxnSp>
          <p:nvCxnSpPr>
            <p:cNvPr id="37" name="直接连接符 36"/>
            <p:cNvCxnSpPr/>
            <p:nvPr/>
          </p:nvCxnSpPr>
          <p:spPr>
            <a:xfrm rot="5400000">
              <a:off x="1143770" y="5099855"/>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rot="5400000">
              <a:off x="1787506"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5400000">
              <a:off x="2429654"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rot="5400000">
              <a:off x="5787240" y="5111761"/>
              <a:ext cx="285752" cy="1588"/>
            </a:xfrm>
            <a:prstGeom prst="line">
              <a:avLst/>
            </a:prstGeom>
            <a:ln w="38100">
              <a:solidFill>
                <a:srgbClr val="FF00FF"/>
              </a:solidFill>
            </a:ln>
          </p:spPr>
          <p:style>
            <a:lnRef idx="1">
              <a:schemeClr val="accent1"/>
            </a:lnRef>
            <a:fillRef idx="0">
              <a:schemeClr val="accent1"/>
            </a:fillRef>
            <a:effectRef idx="0">
              <a:schemeClr val="accent1"/>
            </a:effectRef>
            <a:fontRef idx="minor">
              <a:schemeClr val="tx1"/>
            </a:fontRef>
          </p:style>
        </p:cxnSp>
        <p:sp>
          <p:nvSpPr>
            <p:cNvPr id="41" name="Text Box 9"/>
            <p:cNvSpPr txBox="1">
              <a:spLocks noChangeArrowheads="1"/>
            </p:cNvSpPr>
            <p:nvPr/>
          </p:nvSpPr>
          <p:spPr bwMode="auto">
            <a:xfrm>
              <a:off x="4000496" y="3929066"/>
              <a:ext cx="2214578" cy="338554"/>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FF0000"/>
                  </a:solidFill>
                  <a:latin typeface="微软雅黑" pitchFamily="34" charset="-122"/>
                  <a:ea typeface="微软雅黑" pitchFamily="34" charset="-122"/>
                  <a:cs typeface="Consolas" pitchFamily="49" charset="0"/>
                </a:rPr>
                <a:t>下三角</a:t>
              </a:r>
              <a:r>
                <a:rPr kumimoji="1" lang="en-US" altLang="zh-CN" sz="2000">
                  <a:solidFill>
                    <a:srgbClr val="FF0000"/>
                  </a:solidFill>
                  <a:latin typeface="微软雅黑" pitchFamily="34" charset="-122"/>
                  <a:ea typeface="微软雅黑" pitchFamily="34" charset="-122"/>
                  <a:cs typeface="Consolas" pitchFamily="49" charset="0"/>
                </a:rPr>
                <a:t>+</a:t>
              </a:r>
              <a:r>
                <a:rPr kumimoji="1" lang="zh-CN" altLang="en-US" sz="2000">
                  <a:solidFill>
                    <a:srgbClr val="FF0000"/>
                  </a:solidFill>
                  <a:latin typeface="微软雅黑" pitchFamily="34" charset="-122"/>
                  <a:ea typeface="微软雅黑" pitchFamily="34" charset="-122"/>
                  <a:cs typeface="Consolas" pitchFamily="49" charset="0"/>
                </a:rPr>
                <a:t>主对角线</a:t>
              </a:r>
              <a:endParaRPr lang="zh-CN" altLang="en-US" sz="2000">
                <a:solidFill>
                  <a:srgbClr val="FF0000"/>
                </a:solidFill>
                <a:latin typeface="微软雅黑" pitchFamily="34" charset="-122"/>
                <a:ea typeface="微软雅黑" pitchFamily="34" charset="-122"/>
                <a:cs typeface="Consolas" pitchFamily="49" charset="0"/>
              </a:endParaRPr>
            </a:p>
          </p:txBody>
        </p:sp>
        <p:sp>
          <p:nvSpPr>
            <p:cNvPr id="43" name="TextBox 42"/>
            <p:cNvSpPr txBox="1"/>
            <p:nvPr/>
          </p:nvSpPr>
          <p:spPr>
            <a:xfrm>
              <a:off x="2857488" y="6072206"/>
              <a:ext cx="2214578" cy="338554"/>
            </a:xfrm>
            <a:prstGeom prst="rect">
              <a:avLst/>
            </a:prstGeom>
            <a:noFill/>
          </p:spPr>
          <p:txBody>
            <a:bodyPr wrap="square" rtlCol="0">
              <a:spAutoFit/>
            </a:bodyPr>
            <a:lstStyle/>
            <a:p>
              <a:r>
                <a:rPr kumimoji="1" lang="en-US" altLang="zh-CN" sz="2000" i="1">
                  <a:solidFill>
                    <a:srgbClr val="0000FF"/>
                  </a:solidFill>
                  <a:latin typeface="Consolas" pitchFamily="49" charset="0"/>
                  <a:ea typeface="楷体" pitchFamily="49" charset="-122"/>
                  <a:cs typeface="Consolas" pitchFamily="49" charset="0"/>
                </a:rPr>
                <a:t>n</a:t>
              </a:r>
              <a:r>
                <a:rPr kumimoji="1" lang="en-US" altLang="zh-CN" sz="2000">
                  <a:solidFill>
                    <a:srgbClr val="0000FF"/>
                  </a:solidFill>
                  <a:latin typeface="Consolas" pitchFamily="49" charset="0"/>
                  <a:ea typeface="楷体" pitchFamily="49" charset="-122"/>
                  <a:cs typeface="Consolas" pitchFamily="49" charset="0"/>
                </a:rPr>
                <a:t>(</a:t>
              </a:r>
              <a:r>
                <a:rPr kumimoji="1" lang="en-US" altLang="zh-CN" sz="2000" i="1" err="1">
                  <a:solidFill>
                    <a:srgbClr val="0000FF"/>
                  </a:solidFill>
                  <a:latin typeface="Consolas" pitchFamily="49" charset="0"/>
                  <a:ea typeface="楷体" pitchFamily="49" charset="-122"/>
                  <a:cs typeface="Consolas" pitchFamily="49" charset="0"/>
                </a:rPr>
                <a:t>n</a:t>
              </a:r>
              <a:r>
                <a:rPr kumimoji="1" lang="en-US" altLang="zh-CN" sz="2000" err="1">
                  <a:solidFill>
                    <a:srgbClr val="0000FF"/>
                  </a:solidFill>
                  <a:latin typeface="Consolas" pitchFamily="49" charset="0"/>
                  <a:ea typeface="楷体" pitchFamily="49" charset="-122"/>
                  <a:cs typeface="Consolas" pitchFamily="49" charset="0"/>
                </a:rPr>
                <a:t>+1</a:t>
              </a:r>
              <a:r>
                <a:rPr kumimoji="1" lang="en-US" altLang="zh-CN" sz="2000">
                  <a:solidFill>
                    <a:srgbClr val="0000FF"/>
                  </a:solidFill>
                  <a:latin typeface="Consolas" pitchFamily="49" charset="0"/>
                  <a:ea typeface="楷体" pitchFamily="49" charset="-122"/>
                  <a:cs typeface="Consolas" pitchFamily="49" charset="0"/>
                </a:rPr>
                <a:t>)/2</a:t>
              </a:r>
              <a:r>
                <a:rPr kumimoji="1" lang="zh-CN" altLang="en-US" sz="2000">
                  <a:solidFill>
                    <a:srgbClr val="0000FF"/>
                  </a:solidFill>
                  <a:latin typeface="Consolas" pitchFamily="49" charset="0"/>
                  <a:ea typeface="楷体" pitchFamily="49" charset="-122"/>
                  <a:cs typeface="Consolas" pitchFamily="49" charset="0"/>
                </a:rPr>
                <a:t>个元素</a:t>
              </a:r>
              <a:endParaRPr lang="zh-CN" altLang="en-US" sz="2000">
                <a:solidFill>
                  <a:srgbClr val="0000FF"/>
                </a:solidFill>
                <a:latin typeface="Consolas" pitchFamily="49" charset="0"/>
                <a:ea typeface="楷体" pitchFamily="49" charset="-122"/>
                <a:cs typeface="Consolas" pitchFamily="49" charset="0"/>
              </a:endParaRPr>
            </a:p>
          </p:txBody>
        </p:sp>
        <p:sp>
          <p:nvSpPr>
            <p:cNvPr id="44" name="左大括号 43"/>
            <p:cNvSpPr/>
            <p:nvPr/>
          </p:nvSpPr>
          <p:spPr>
            <a:xfrm rot="16200000">
              <a:off x="3571025" y="3142406"/>
              <a:ext cx="216000" cy="5357850"/>
            </a:xfrm>
            <a:prstGeom prst="lef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latin typeface="Consolas" pitchFamily="49" charset="0"/>
                <a:cs typeface="Consolas" pitchFamily="49" charset="0"/>
              </a:endParaRPr>
            </a:p>
          </p:txBody>
        </p:sp>
        <p:sp>
          <p:nvSpPr>
            <p:cNvPr id="47" name="右弧形箭头 46"/>
            <p:cNvSpPr/>
            <p:nvPr/>
          </p:nvSpPr>
          <p:spPr>
            <a:xfrm>
              <a:off x="6215074" y="3500438"/>
              <a:ext cx="285752" cy="1000132"/>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latin typeface="Consolas" pitchFamily="49" charset="0"/>
                <a:cs typeface="Consolas" pitchFamily="49" charset="0"/>
              </a:endParaRPr>
            </a:p>
          </p:txBody>
        </p:sp>
      </p:grpSp>
      <p:grpSp>
        <p:nvGrpSpPr>
          <p:cNvPr id="3" name="组合 73"/>
          <p:cNvGrpSpPr/>
          <p:nvPr/>
        </p:nvGrpSpPr>
        <p:grpSpPr>
          <a:xfrm>
            <a:off x="1643042" y="1714488"/>
            <a:ext cx="4000528" cy="1857389"/>
            <a:chOff x="1643042" y="1714488"/>
            <a:chExt cx="4000528" cy="1857389"/>
          </a:xfrm>
        </p:grpSpPr>
        <p:sp>
          <p:nvSpPr>
            <p:cNvPr id="8" name="直角三角形 7"/>
            <p:cNvSpPr/>
            <p:nvPr/>
          </p:nvSpPr>
          <p:spPr>
            <a:xfrm>
              <a:off x="2743162" y="1714488"/>
              <a:ext cx="2900408" cy="1828800"/>
            </a:xfrm>
            <a:prstGeom prst="rtTriangle">
              <a:avLst/>
            </a:prstGeom>
            <a:solidFill>
              <a:schemeClr val="accent1">
                <a:alpha val="2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cxnSp>
          <p:nvCxnSpPr>
            <p:cNvPr id="10" name="直接连接符 9"/>
            <p:cNvCxnSpPr/>
            <p:nvPr/>
          </p:nvCxnSpPr>
          <p:spPr>
            <a:xfrm rot="5400000">
              <a:off x="1786717"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2644773" y="187006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643174" y="3567114"/>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788633"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3436002"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58811" y="1901400"/>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0,</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83372" y="1882764"/>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2788633"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3436002"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4658811" y="2330028"/>
              <a:ext cx="719299" cy="225575"/>
            </a:xfrm>
            <a:prstGeom prst="rect">
              <a:avLst/>
            </a:prstGeom>
            <a:noFill/>
          </p:spPr>
          <p:txBody>
            <a:bodyPr wrap="square" lIns="0" tIns="0" rIns="0" bIns="0" rtlCol="0">
              <a:spAutoFit/>
            </a:bodyPr>
            <a:lstStyle/>
            <a:p>
              <a:r>
                <a:rPr lang="en-US" altLang="zh-CN" sz="1800" b="0" i="1" err="1">
                  <a:solidFill>
                    <a:srgbClr val="0000FF"/>
                  </a:solidFill>
                  <a:latin typeface="Consolas" pitchFamily="49" charset="0"/>
                  <a:ea typeface="仿宋" pitchFamily="49" charset="-122"/>
                  <a:cs typeface="Consolas" pitchFamily="49" charset="0"/>
                </a:rPr>
                <a:t>a</a:t>
              </a:r>
              <a:r>
                <a:rPr lang="en-US" altLang="zh-CN" sz="1800" b="0" baseline="-25000" err="1">
                  <a:solidFill>
                    <a:srgbClr val="0000FF"/>
                  </a:solidFill>
                  <a:latin typeface="Consolas" pitchFamily="49" charset="0"/>
                  <a:ea typeface="仿宋" pitchFamily="49" charset="-122"/>
                  <a:cs typeface="Consolas" pitchFamily="49" charset="0"/>
                </a:rPr>
                <a:t>1,</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4083372" y="2311392"/>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2788633" y="3192046"/>
              <a:ext cx="719299"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-1,0</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4" name="TextBox 23"/>
            <p:cNvSpPr txBox="1"/>
            <p:nvPr/>
          </p:nvSpPr>
          <p:spPr>
            <a:xfrm>
              <a:off x="3436002" y="3192046"/>
              <a:ext cx="719299"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4658811" y="3192046"/>
              <a:ext cx="841883" cy="225575"/>
            </a:xfrm>
            <a:prstGeom prst="rect">
              <a:avLst/>
            </a:prstGeom>
            <a:noFill/>
          </p:spPr>
          <p:txBody>
            <a:bodyPr wrap="square" lIns="0" tIns="0" rIns="0" bIns="0" rtlCol="0">
              <a:spAutoFit/>
            </a:bodyPr>
            <a:lstStyle/>
            <a:p>
              <a:r>
                <a:rPr lang="en-US" altLang="zh-CN" sz="1800" b="0" i="1">
                  <a:solidFill>
                    <a:srgbClr val="0000FF"/>
                  </a:solidFill>
                  <a:latin typeface="Consolas" pitchFamily="49" charset="0"/>
                  <a:ea typeface="仿宋" pitchFamily="49" charset="-122"/>
                  <a:cs typeface="Consolas" pitchFamily="49" charset="0"/>
                </a:rPr>
                <a:t>a</a:t>
              </a:r>
              <a:r>
                <a:rPr lang="en-US" altLang="zh-CN" sz="1800" b="0" i="1" baseline="-25000">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a:t>
              </a:r>
              <a:r>
                <a:rPr lang="en-US" altLang="zh-CN" sz="1800" b="0" baseline="-25000" err="1">
                  <a:solidFill>
                    <a:srgbClr val="0000FF"/>
                  </a:solidFill>
                  <a:latin typeface="Consolas" pitchFamily="49" charset="0"/>
                  <a:ea typeface="仿宋" pitchFamily="49" charset="-122"/>
                  <a:cs typeface="Consolas" pitchFamily="49" charset="0"/>
                </a:rPr>
                <a:t>1,</a:t>
              </a:r>
              <a:r>
                <a:rPr lang="en-US" altLang="zh-CN" sz="1800" b="0" i="1" baseline="-25000" err="1">
                  <a:solidFill>
                    <a:srgbClr val="0000FF"/>
                  </a:solidFill>
                  <a:latin typeface="Consolas" pitchFamily="49" charset="0"/>
                  <a:ea typeface="仿宋" pitchFamily="49" charset="-122"/>
                  <a:cs typeface="Consolas" pitchFamily="49" charset="0"/>
                </a:rPr>
                <a:t>n</a:t>
              </a:r>
              <a:r>
                <a:rPr lang="en-US" altLang="zh-CN" sz="1800" b="0" baseline="-25000">
                  <a:solidFill>
                    <a:srgbClr val="0000FF"/>
                  </a:solidFill>
                  <a:latin typeface="Consolas" pitchFamily="49" charset="0"/>
                  <a:ea typeface="仿宋" pitchFamily="49" charset="-122"/>
                  <a:cs typeface="Consolas" pitchFamily="49" charset="0"/>
                </a:rPr>
                <a:t>-1</a:t>
              </a:r>
              <a:endParaRPr lang="zh-CN" altLang="en-US" sz="1800" b="0" baseline="-25000">
                <a:solidFill>
                  <a:srgbClr val="0000FF"/>
                </a:solidFill>
                <a:latin typeface="Consolas" pitchFamily="49" charset="0"/>
                <a:ea typeface="仿宋" pitchFamily="49" charset="-122"/>
                <a:cs typeface="Consolas" pitchFamily="49" charset="0"/>
              </a:endParaRPr>
            </a:p>
          </p:txBody>
        </p:sp>
        <p:sp>
          <p:nvSpPr>
            <p:cNvPr id="26" name="TextBox 25"/>
            <p:cNvSpPr txBox="1"/>
            <p:nvPr/>
          </p:nvSpPr>
          <p:spPr>
            <a:xfrm>
              <a:off x="4083372" y="3173410"/>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cxnSp>
          <p:nvCxnSpPr>
            <p:cNvPr id="27" name="直接连接符 26"/>
            <p:cNvCxnSpPr/>
            <p:nvPr/>
          </p:nvCxnSpPr>
          <p:spPr>
            <a:xfrm rot="5400000">
              <a:off x="4785514" y="2713821"/>
              <a:ext cx="1714512" cy="1599"/>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5479528" y="1879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5487454" y="3557589"/>
              <a:ext cx="14499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2932493" y="2740020"/>
              <a:ext cx="57544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sym typeface="Symbol"/>
                </a:rPr>
                <a:t></a:t>
              </a:r>
              <a:endParaRPr lang="zh-CN" altLang="en-US" sz="180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1643042" y="2928934"/>
              <a:ext cx="785818" cy="313932"/>
            </a:xfrm>
            <a:prstGeom prst="rect">
              <a:avLst/>
            </a:prstGeom>
            <a:noFill/>
          </p:spPr>
          <p:txBody>
            <a:bodyPr wrap="square" rtlCol="0">
              <a:spAutoFit/>
            </a:bodyPr>
            <a:lstStyle/>
            <a:p>
              <a:r>
                <a:rPr kumimoji="1" lang="en-US" altLang="zh-CN" sz="1800" i="1" err="1">
                  <a:solidFill>
                    <a:srgbClr val="0000FF"/>
                  </a:solidFill>
                  <a:latin typeface="Consolas" pitchFamily="49" charset="0"/>
                  <a:ea typeface="楷体" pitchFamily="49" charset="-122"/>
                  <a:cs typeface="Consolas" pitchFamily="49" charset="0"/>
                </a:rPr>
                <a:t>i</a:t>
              </a:r>
              <a:r>
                <a:rPr kumimoji="1" lang="en-US" altLang="zh-CN" sz="1800" err="1">
                  <a:solidFill>
                    <a:srgbClr val="0000FF"/>
                  </a:solidFill>
                  <a:latin typeface="+mn-ea"/>
                  <a:ea typeface="+mn-ea"/>
                  <a:cs typeface="Consolas" pitchFamily="49" charset="0"/>
                </a:rPr>
                <a:t>≥</a:t>
              </a:r>
              <a:r>
                <a:rPr kumimoji="1" lang="en-US" altLang="zh-CN" sz="1800" i="1" err="1">
                  <a:solidFill>
                    <a:srgbClr val="0000FF"/>
                  </a:solidFill>
                  <a:latin typeface="Consolas" pitchFamily="49" charset="0"/>
                  <a:ea typeface="楷体" pitchFamily="49" charset="-122"/>
                  <a:cs typeface="Consolas" pitchFamily="49" charset="0"/>
                </a:rPr>
                <a:t>j</a:t>
              </a:r>
              <a:endParaRPr lang="zh-CN" altLang="en-US" sz="1800">
                <a:solidFill>
                  <a:srgbClr val="0000FF"/>
                </a:solidFill>
                <a:latin typeface="Consolas" pitchFamily="49" charset="0"/>
                <a:cs typeface="Consolas" pitchFamily="49" charset="0"/>
              </a:endParaRPr>
            </a:p>
          </p:txBody>
        </p:sp>
        <p:cxnSp>
          <p:nvCxnSpPr>
            <p:cNvPr id="52" name="直接连接符 51"/>
            <p:cNvCxnSpPr/>
            <p:nvPr/>
          </p:nvCxnSpPr>
          <p:spPr>
            <a:xfrm flipV="1">
              <a:off x="2285984" y="2714620"/>
              <a:ext cx="714380" cy="285752"/>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grpSp>
      <p:grpSp>
        <p:nvGrpSpPr>
          <p:cNvPr id="4" name="组合 55"/>
          <p:cNvGrpSpPr/>
          <p:nvPr/>
        </p:nvGrpSpPr>
        <p:grpSpPr>
          <a:xfrm>
            <a:off x="6858016" y="3028890"/>
            <a:ext cx="1500198" cy="1326899"/>
            <a:chOff x="6643702" y="3028890"/>
            <a:chExt cx="1500198" cy="1326899"/>
          </a:xfrm>
        </p:grpSpPr>
        <p:sp>
          <p:nvSpPr>
            <p:cNvPr id="48" name="TextBox 47"/>
            <p:cNvSpPr txBox="1"/>
            <p:nvPr/>
          </p:nvSpPr>
          <p:spPr>
            <a:xfrm>
              <a:off x="6643702" y="3028890"/>
              <a:ext cx="714380" cy="338554"/>
            </a:xfrm>
            <a:prstGeom prst="rect">
              <a:avLst/>
            </a:prstGeom>
            <a:noFill/>
          </p:spPr>
          <p:txBody>
            <a:bodyPr wrap="square" rtlCol="0">
              <a:spAutoFit/>
            </a:bodyPr>
            <a:lstStyle/>
            <a:p>
              <a:r>
                <a:rPr lang="en-US" altLang="zh-CN" sz="2000" i="1" err="1">
                  <a:solidFill>
                    <a:srgbClr val="0000FF"/>
                  </a:solidFill>
                  <a:latin typeface="Consolas" pitchFamily="49" charset="0"/>
                  <a:cs typeface="Consolas" pitchFamily="49" charset="0"/>
                </a:rPr>
                <a:t>a</a:t>
              </a:r>
              <a:r>
                <a:rPr lang="en-US" altLang="zh-CN" sz="2000" i="1" baseline="-25000" err="1">
                  <a:solidFill>
                    <a:srgbClr val="0000FF"/>
                  </a:solidFill>
                  <a:latin typeface="Consolas" pitchFamily="49" charset="0"/>
                  <a:cs typeface="Consolas" pitchFamily="49" charset="0"/>
                </a:rPr>
                <a:t>i,j</a:t>
              </a:r>
              <a:endParaRPr lang="zh-CN" altLang="en-US" sz="2000" i="1" baseline="-25000">
                <a:solidFill>
                  <a:srgbClr val="0000FF"/>
                </a:solidFill>
                <a:latin typeface="Consolas" pitchFamily="49" charset="0"/>
                <a:cs typeface="Consolas" pitchFamily="49" charset="0"/>
              </a:endParaRPr>
            </a:p>
          </p:txBody>
        </p:sp>
        <p:sp>
          <p:nvSpPr>
            <p:cNvPr id="49" name="TextBox 48"/>
            <p:cNvSpPr txBox="1"/>
            <p:nvPr/>
          </p:nvSpPr>
          <p:spPr>
            <a:xfrm>
              <a:off x="6786578" y="4017235"/>
              <a:ext cx="571504" cy="338554"/>
            </a:xfrm>
            <a:prstGeom prst="rect">
              <a:avLst/>
            </a:prstGeom>
            <a:noFill/>
          </p:spPr>
          <p:txBody>
            <a:bodyPr wrap="square" rtlCol="0">
              <a:spAutoFit/>
            </a:bodyPr>
            <a:lstStyle/>
            <a:p>
              <a:r>
                <a:rPr lang="en-US" altLang="zh-CN" sz="2000" i="1" err="1">
                  <a:solidFill>
                    <a:srgbClr val="0000FF"/>
                  </a:solidFill>
                  <a:latin typeface="Consolas" pitchFamily="49" charset="0"/>
                  <a:cs typeface="Consolas" pitchFamily="49" charset="0"/>
                </a:rPr>
                <a:t>b</a:t>
              </a:r>
              <a:r>
                <a:rPr lang="en-US" altLang="zh-CN" sz="2000" i="1" baseline="-25000" err="1">
                  <a:solidFill>
                    <a:srgbClr val="0000FF"/>
                  </a:solidFill>
                  <a:latin typeface="Consolas" pitchFamily="49" charset="0"/>
                  <a:cs typeface="Consolas" pitchFamily="49" charset="0"/>
                </a:rPr>
                <a:t>k</a:t>
              </a:r>
              <a:endParaRPr lang="zh-CN" altLang="en-US" sz="2000" i="1" baseline="-25000">
                <a:solidFill>
                  <a:srgbClr val="0000FF"/>
                </a:solidFill>
                <a:latin typeface="Consolas" pitchFamily="49" charset="0"/>
                <a:cs typeface="Consolas" pitchFamily="49" charset="0"/>
              </a:endParaRPr>
            </a:p>
          </p:txBody>
        </p:sp>
        <p:sp>
          <p:nvSpPr>
            <p:cNvPr id="50" name="TextBox 49"/>
            <p:cNvSpPr txBox="1"/>
            <p:nvPr/>
          </p:nvSpPr>
          <p:spPr>
            <a:xfrm>
              <a:off x="7143768" y="3571876"/>
              <a:ext cx="1000132" cy="342979"/>
            </a:xfrm>
            <a:prstGeom prst="rect">
              <a:avLst/>
            </a:prstGeom>
            <a:noFill/>
          </p:spPr>
          <p:txBody>
            <a:bodyPr wrap="square" rtlCol="0">
              <a:spAutoFit/>
            </a:bodyPr>
            <a:lstStyle/>
            <a:p>
              <a:r>
                <a:rPr lang="en-US" altLang="zh-CN" sz="2000" i="1">
                  <a:solidFill>
                    <a:srgbClr val="0000FF"/>
                  </a:solidFill>
                  <a:latin typeface="Consolas" pitchFamily="49" charset="0"/>
                  <a:cs typeface="Consolas" pitchFamily="49" charset="0"/>
                </a:rPr>
                <a:t>k </a:t>
              </a:r>
              <a:r>
                <a:rPr lang="en-US" altLang="zh-CN" sz="2000">
                  <a:solidFill>
                    <a:srgbClr val="0000FF"/>
                  </a:solidFill>
                  <a:latin typeface="Consolas" pitchFamily="49" charset="0"/>
                  <a:cs typeface="Consolas" pitchFamily="49" charset="0"/>
                </a:rPr>
                <a:t>= </a:t>
              </a:r>
              <a:r>
                <a:rPr lang="en-US" altLang="zh-CN" sz="2000">
                  <a:solidFill>
                    <a:srgbClr val="FF0000"/>
                  </a:solidFill>
                  <a:latin typeface="Consolas" pitchFamily="49" charset="0"/>
                  <a:cs typeface="Consolas" pitchFamily="49" charset="0"/>
                </a:rPr>
                <a:t>?</a:t>
              </a:r>
              <a:endParaRPr lang="zh-CN" altLang="en-US" sz="2000">
                <a:solidFill>
                  <a:srgbClr val="FF0000"/>
                </a:solidFill>
                <a:latin typeface="Consolas" pitchFamily="49" charset="0"/>
                <a:cs typeface="Consolas" pitchFamily="49" charset="0"/>
              </a:endParaRPr>
            </a:p>
          </p:txBody>
        </p:sp>
        <p:sp>
          <p:nvSpPr>
            <p:cNvPr id="55" name="下箭头 54"/>
            <p:cNvSpPr/>
            <p:nvPr/>
          </p:nvSpPr>
          <p:spPr bwMode="auto">
            <a:xfrm>
              <a:off x="6929454" y="3429000"/>
              <a:ext cx="142876" cy="571504"/>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2000">
                <a:solidFill>
                  <a:srgbClr val="0000FF"/>
                </a:solidFill>
                <a:latin typeface="Consolas" pitchFamily="49" charset="0"/>
                <a:cs typeface="Consolas" pitchFamily="49" charset="0"/>
              </a:endParaRPr>
            </a:p>
          </p:txBody>
        </p:sp>
      </p:grpSp>
      <p:sp>
        <p:nvSpPr>
          <p:cNvPr id="46" name="TextBox 45"/>
          <p:cNvSpPr txBox="1"/>
          <p:nvPr/>
        </p:nvSpPr>
        <p:spPr>
          <a:xfrm>
            <a:off x="357158"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5.2.1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对称</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54" name="灯片编号占位符 53"/>
          <p:cNvSpPr>
            <a:spLocks noGrp="1"/>
          </p:cNvSpPr>
          <p:nvPr>
            <p:ph type="sldNum" sz="quarter" idx="12"/>
          </p:nvPr>
        </p:nvSpPr>
        <p:spPr/>
        <p:txBody>
          <a:bodyPr/>
          <a:lstStyle/>
          <a:p>
            <a:fld id="{67864EE2-EAB3-4814-A7EB-820BD7610F1E}" type="slidenum">
              <a:rPr lang="en-US" altLang="zh-CN" smtClean="0"/>
              <a:pPr/>
              <a:t>68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7"/>
          <p:cNvGrpSpPr/>
          <p:nvPr/>
        </p:nvGrpSpPr>
        <p:grpSpPr>
          <a:xfrm>
            <a:off x="909616" y="3209413"/>
            <a:ext cx="7091408" cy="2291289"/>
            <a:chOff x="909616" y="3000372"/>
            <a:chExt cx="7091408" cy="2291289"/>
          </a:xfrm>
        </p:grpSpPr>
        <p:sp>
          <p:nvSpPr>
            <p:cNvPr id="13322"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13323"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时（下三角</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主对角线的元素）</a:t>
              </a:r>
            </a:p>
          </p:txBody>
        </p:sp>
        <p:sp>
          <p:nvSpPr>
            <p:cNvPr id="13325"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i,j</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j,i</a:t>
              </a:r>
              <a:r>
                <a:rPr kumimoji="1" lang="zh-CN" altLang="en-US" sz="1800">
                  <a:solidFill>
                    <a:srgbClr val="00B0F0"/>
                  </a:solidFill>
                  <a:latin typeface="Consolas" pitchFamily="49" charset="0"/>
                  <a:ea typeface="仿宋" pitchFamily="49" charset="-122"/>
                  <a:cs typeface="Consolas" pitchFamily="49" charset="0"/>
                </a:rPr>
                <a:t>）</a:t>
              </a:r>
            </a:p>
          </p:txBody>
        </p:sp>
        <p:sp>
          <p:nvSpPr>
            <p:cNvPr id="13327"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14" name="下箭头 13"/>
            <p:cNvSpPr/>
            <p:nvPr/>
          </p:nvSpPr>
          <p:spPr>
            <a:xfrm>
              <a:off x="2481218" y="3000372"/>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3" name="组合 30"/>
            <p:cNvGrpSpPr/>
            <p:nvPr/>
          </p:nvGrpSpPr>
          <p:grpSpPr>
            <a:xfrm>
              <a:off x="1766838" y="3836980"/>
              <a:ext cx="1500198" cy="597425"/>
              <a:chOff x="500034" y="3571876"/>
              <a:chExt cx="1500198" cy="597425"/>
            </a:xfrm>
          </p:grpSpPr>
          <p:sp>
            <p:nvSpPr>
              <p:cNvPr id="22" name="TextBox 21"/>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4" name="直接连接符 23"/>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39748" y="3947702"/>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26" name="TextBox 25"/>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4" name="组合 31"/>
            <p:cNvGrpSpPr/>
            <p:nvPr/>
          </p:nvGrpSpPr>
          <p:grpSpPr>
            <a:xfrm>
              <a:off x="1766838" y="4694236"/>
              <a:ext cx="1500198" cy="597425"/>
              <a:chOff x="652434" y="5500702"/>
              <a:chExt cx="1500198" cy="597425"/>
            </a:xfrm>
          </p:grpSpPr>
          <p:sp>
            <p:nvSpPr>
              <p:cNvPr id="27" name="TextBox 26"/>
              <p:cNvSpPr txBox="1"/>
              <p:nvPr/>
            </p:nvSpPr>
            <p:spPr>
              <a:xfrm>
                <a:off x="652434" y="55007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j</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28" name="直接连接符 27"/>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92148" y="58765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30" name="TextBox 29"/>
              <p:cNvSpPr txBox="1"/>
              <p:nvPr/>
            </p:nvSpPr>
            <p:spPr>
              <a:xfrm>
                <a:off x="1652566" y="5715016"/>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4" name="TextBox 33"/>
          <p:cNvSpPr txBox="1"/>
          <p:nvPr/>
        </p:nvSpPr>
        <p:spPr>
          <a:xfrm>
            <a:off x="357158" y="1094791"/>
            <a:ext cx="8143932" cy="313932"/>
          </a:xfrm>
          <a:prstGeom prst="rect">
            <a:avLst/>
          </a:prstGeom>
          <a:noFill/>
        </p:spPr>
        <p:txBody>
          <a:bodyPr wrap="square" rtlCol="0">
            <a:spAutoFit/>
          </a:bodyPr>
          <a:lstStyle/>
          <a:p>
            <a:pPr algn="l"/>
            <a:r>
              <a:rPr lang="en-US" altLang="zh-CN" sz="1800" i="1">
                <a:solidFill>
                  <a:srgbClr val="0000FF"/>
                </a:solidFill>
                <a:latin typeface="Consolas" pitchFamily="49" charset="0"/>
                <a:cs typeface="Consolas" pitchFamily="49" charset="0"/>
              </a:rPr>
              <a:t>B</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0,0</a:t>
            </a:r>
            <a:r>
              <a:rPr lang="en-US" altLang="zh-CN" sz="1800" err="1">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1,0</a:t>
            </a:r>
            <a:r>
              <a:rPr lang="en-US" altLang="zh-CN" sz="1800" err="1">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a</a:t>
            </a:r>
            <a:r>
              <a:rPr lang="en-US" altLang="zh-CN" sz="1800" baseline="-25000" err="1">
                <a:solidFill>
                  <a:srgbClr val="0000FF"/>
                </a:solidFill>
                <a:latin typeface="Consolas" pitchFamily="49" charset="0"/>
                <a:cs typeface="Consolas" pitchFamily="49" charset="0"/>
              </a:rPr>
              <a:t>1,1</a:t>
            </a:r>
            <a:r>
              <a:rPr lang="en-US" altLang="zh-CN" sz="1800">
                <a:solidFill>
                  <a:srgbClr val="0000FF"/>
                </a:solidFill>
                <a:latin typeface="Consolas" pitchFamily="49" charset="0"/>
                <a:cs typeface="Consolas" pitchFamily="49" charset="0"/>
              </a:rPr>
              <a:t>,</a:t>
            </a:r>
            <a:r>
              <a:rPr lang="zh-CN" altLang="en-US" sz="1800">
                <a:solidFill>
                  <a:srgbClr val="0000FF"/>
                </a:solidFill>
                <a:latin typeface="+mj-ea"/>
                <a:ea typeface="+mj-ea"/>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err="1">
                <a:solidFill>
                  <a:srgbClr val="0000FF"/>
                </a:solidFill>
                <a:latin typeface="Consolas" pitchFamily="49" charset="0"/>
                <a:cs typeface="Consolas" pitchFamily="49" charset="0"/>
                <a:sym typeface="Symbol"/>
              </a:rPr>
              <a:t>a</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-1,0</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err="1">
                <a:solidFill>
                  <a:srgbClr val="0000FF"/>
                </a:solidFill>
                <a:latin typeface="Consolas" pitchFamily="49" charset="0"/>
                <a:cs typeface="Consolas" pitchFamily="49" charset="0"/>
                <a:sym typeface="Symbol"/>
              </a:rPr>
              <a:t>a</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a:t>
            </a:r>
            <a:r>
              <a:rPr lang="en-US" altLang="zh-CN" sz="1800" baseline="-25000" err="1">
                <a:solidFill>
                  <a:srgbClr val="0000FF"/>
                </a:solidFill>
                <a:latin typeface="Consolas" pitchFamily="49" charset="0"/>
                <a:cs typeface="Consolas" pitchFamily="49" charset="0"/>
                <a:sym typeface="Symbol"/>
              </a:rPr>
              <a:t>1,</a:t>
            </a:r>
            <a:r>
              <a:rPr lang="en-US" altLang="zh-CN" sz="1800" i="1" baseline="-25000" err="1">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-1</a:t>
            </a:r>
            <a:r>
              <a:rPr lang="zh-CN" altLang="en-US"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,0</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i</a:t>
            </a:r>
            <a:r>
              <a:rPr lang="en-US" altLang="zh-CN" sz="1800" baseline="-25000">
                <a:solidFill>
                  <a:srgbClr val="0000FF"/>
                </a:solidFill>
                <a:latin typeface="Consolas" pitchFamily="49" charset="0"/>
                <a:cs typeface="Consolas" pitchFamily="49" charset="0"/>
                <a:sym typeface="Symbol"/>
              </a:rPr>
              <a:t>,</a:t>
            </a:r>
            <a:r>
              <a:rPr lang="en-US" altLang="zh-CN" sz="1800" i="1" baseline="-25000">
                <a:solidFill>
                  <a:srgbClr val="0000FF"/>
                </a:solidFill>
                <a:latin typeface="Consolas" pitchFamily="49" charset="0"/>
                <a:cs typeface="Consolas" pitchFamily="49" charset="0"/>
                <a:sym typeface="Symbol"/>
              </a:rPr>
              <a:t>j</a:t>
            </a:r>
            <a:r>
              <a:rPr lang="en-US" altLang="zh-CN" sz="1800" baseline="-25000">
                <a:solidFill>
                  <a:srgbClr val="0000FF"/>
                </a:solidFill>
                <a:latin typeface="Consolas" pitchFamily="49" charset="0"/>
                <a:cs typeface="Consolas" pitchFamily="49" charset="0"/>
                <a:sym typeface="Symbol"/>
              </a:rPr>
              <a:t>-1</a:t>
            </a:r>
            <a:r>
              <a:rPr lang="en-US" altLang="zh-CN" sz="1800">
                <a:solidFill>
                  <a:srgbClr val="0000FF"/>
                </a:solidFill>
                <a:latin typeface="Consolas" pitchFamily="49" charset="0"/>
                <a:cs typeface="Consolas" pitchFamily="49" charset="0"/>
                <a:sym typeface="Symbol"/>
              </a:rPr>
              <a:t>, </a:t>
            </a:r>
            <a:r>
              <a:rPr lang="en-US" altLang="zh-CN" sz="1800" i="1">
                <a:solidFill>
                  <a:srgbClr val="FF0000"/>
                </a:solidFill>
                <a:latin typeface="Consolas" pitchFamily="49" charset="0"/>
                <a:cs typeface="Consolas" pitchFamily="49" charset="0"/>
                <a:sym typeface="Symbol"/>
              </a:rPr>
              <a:t>a</a:t>
            </a:r>
            <a:r>
              <a:rPr lang="en-US" altLang="zh-CN" sz="1800" i="1" baseline="-25000">
                <a:solidFill>
                  <a:srgbClr val="FF0000"/>
                </a:solidFill>
                <a:latin typeface="Consolas" pitchFamily="49" charset="0"/>
                <a:cs typeface="Consolas" pitchFamily="49" charset="0"/>
                <a:sym typeface="Symbol"/>
              </a:rPr>
              <a:t>i</a:t>
            </a:r>
            <a:r>
              <a:rPr lang="en-US" altLang="zh-CN" sz="1800" baseline="-25000">
                <a:solidFill>
                  <a:srgbClr val="FF0000"/>
                </a:solidFill>
                <a:latin typeface="Consolas" pitchFamily="49" charset="0"/>
                <a:cs typeface="Consolas" pitchFamily="49" charset="0"/>
                <a:sym typeface="Symbol"/>
              </a:rPr>
              <a:t>,</a:t>
            </a:r>
            <a:r>
              <a:rPr lang="en-US" altLang="zh-CN" sz="1800" i="1" baseline="-25000">
                <a:solidFill>
                  <a:srgbClr val="FF0000"/>
                </a:solidFill>
                <a:latin typeface="Consolas" pitchFamily="49" charset="0"/>
                <a:cs typeface="Consolas" pitchFamily="49" charset="0"/>
                <a:sym typeface="Symbol"/>
              </a:rPr>
              <a:t>j</a:t>
            </a:r>
            <a:r>
              <a:rPr lang="en-US" altLang="zh-CN" sz="1800">
                <a:solidFill>
                  <a:srgbClr val="0000FF"/>
                </a:solidFill>
                <a:latin typeface="Consolas" pitchFamily="49" charset="0"/>
                <a:cs typeface="Consolas" pitchFamily="49" charset="0"/>
                <a:sym typeface="Symbol"/>
              </a:rPr>
              <a:t>,</a:t>
            </a:r>
            <a:r>
              <a:rPr lang="zh-CN" altLang="en-US" sz="1800">
                <a:solidFill>
                  <a:srgbClr val="0000FF"/>
                </a:solidFill>
                <a:latin typeface="Consolas" pitchFamily="49" charset="0"/>
                <a:cs typeface="Consolas" pitchFamily="49" charset="0"/>
                <a:sym typeface="Symbol"/>
              </a:rPr>
              <a:t></a:t>
            </a:r>
            <a:r>
              <a:rPr lang="en-US" altLang="zh-CN" sz="1800">
                <a:solidFill>
                  <a:srgbClr val="0000FF"/>
                </a:solidFill>
                <a:latin typeface="Consolas" pitchFamily="49" charset="0"/>
                <a:cs typeface="Consolas" pitchFamily="49" charset="0"/>
                <a:sym typeface="Symbol"/>
              </a:rPr>
              <a:t>,</a:t>
            </a:r>
            <a:r>
              <a:rPr lang="en-US" altLang="zh-CN" sz="1800" i="1">
                <a:solidFill>
                  <a:srgbClr val="0000FF"/>
                </a:solidFill>
                <a:latin typeface="Consolas" pitchFamily="49" charset="0"/>
                <a:cs typeface="Consolas" pitchFamily="49" charset="0"/>
                <a:sym typeface="Symbol"/>
              </a:rPr>
              <a:t>a</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r>
              <a:rPr lang="en-US" altLang="zh-CN" sz="1800" i="1" baseline="-25000">
                <a:solidFill>
                  <a:srgbClr val="0000FF"/>
                </a:solidFill>
                <a:latin typeface="Consolas" pitchFamily="49" charset="0"/>
                <a:cs typeface="Consolas" pitchFamily="49" charset="0"/>
                <a:sym typeface="Symbol"/>
              </a:rPr>
              <a:t>n</a:t>
            </a:r>
            <a:r>
              <a:rPr lang="en-US" altLang="zh-CN" sz="1800" baseline="-25000">
                <a:solidFill>
                  <a:srgbClr val="0000FF"/>
                </a:solidFill>
                <a:latin typeface="Consolas" pitchFamily="49" charset="0"/>
                <a:cs typeface="Consolas" pitchFamily="49" charset="0"/>
                <a:sym typeface="Symbol"/>
              </a:rPr>
              <a:t>-1</a:t>
            </a:r>
            <a:r>
              <a:rPr lang="en-US" altLang="zh-CN" sz="1800">
                <a:solidFill>
                  <a:srgbClr val="0000FF"/>
                </a:solidFill>
                <a:latin typeface="Consolas" pitchFamily="49" charset="0"/>
                <a:cs typeface="Consolas" pitchFamily="49" charset="0"/>
                <a:sym typeface="Symbol"/>
              </a:rPr>
              <a:t>)</a:t>
            </a:r>
            <a:endParaRPr lang="zh-CN" altLang="en-US" sz="1800">
              <a:solidFill>
                <a:srgbClr val="0000FF"/>
              </a:solidFill>
              <a:latin typeface="Consolas" pitchFamily="49" charset="0"/>
              <a:cs typeface="Consolas" pitchFamily="49" charset="0"/>
            </a:endParaRPr>
          </a:p>
        </p:txBody>
      </p:sp>
      <p:grpSp>
        <p:nvGrpSpPr>
          <p:cNvPr id="5" name="组合 43"/>
          <p:cNvGrpSpPr/>
          <p:nvPr/>
        </p:nvGrpSpPr>
        <p:grpSpPr>
          <a:xfrm>
            <a:off x="623860" y="1371076"/>
            <a:ext cx="5603016" cy="777055"/>
            <a:chOff x="623860" y="1162035"/>
            <a:chExt cx="5603016" cy="777055"/>
          </a:xfrm>
        </p:grpSpPr>
        <p:sp>
          <p:nvSpPr>
            <p:cNvPr id="36" name="左中括号 35"/>
            <p:cNvSpPr/>
            <p:nvPr/>
          </p:nvSpPr>
          <p:spPr>
            <a:xfrm rot="16200000">
              <a:off x="871852" y="1036035"/>
              <a:ext cx="144000" cy="396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7" name="TextBox 36"/>
            <p:cNvSpPr txBox="1"/>
            <p:nvPr/>
          </p:nvSpPr>
          <p:spPr>
            <a:xfrm>
              <a:off x="623860" y="1383967"/>
              <a:ext cx="642942" cy="553998"/>
            </a:xfrm>
            <a:prstGeom prst="rect">
              <a:avLst/>
            </a:prstGeom>
            <a:noFill/>
          </p:spPr>
          <p:txBody>
            <a:bodyPr wrap="square" rtlCol="0">
              <a:spAutoFit/>
            </a:bodyPr>
            <a:lstStyle/>
            <a:p>
              <a:pPr>
                <a:lnSpc>
                  <a:spcPts val="1800"/>
                </a:lnSpc>
                <a:spcBef>
                  <a:spcPts val="0"/>
                </a:spcBef>
              </a:pPr>
              <a:r>
                <a:rPr lang="en-US" altLang="zh-CN" sz="1600">
                  <a:solidFill>
                    <a:srgbClr val="0000FF"/>
                  </a:solidFill>
                  <a:latin typeface="Consolas" pitchFamily="49" charset="0"/>
                  <a:ea typeface="仿宋" pitchFamily="49" charset="-122"/>
                  <a:cs typeface="Consolas" pitchFamily="49" charset="0"/>
                </a:rPr>
                <a:t>1</a:t>
              </a:r>
              <a:r>
                <a:rPr lang="zh-CN" altLang="en-US" sz="1600">
                  <a:solidFill>
                    <a:srgbClr val="0000FF"/>
                  </a:solidFill>
                  <a:latin typeface="Consolas" pitchFamily="49" charset="0"/>
                  <a:ea typeface="仿宋" pitchFamily="49" charset="-122"/>
                  <a:cs typeface="Consolas" pitchFamily="49" charset="0"/>
                </a:rPr>
                <a:t>个</a:t>
              </a:r>
              <a:endParaRPr lang="en-US" altLang="zh-CN" sz="160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a:solidFill>
                    <a:srgbClr val="0000FF"/>
                  </a:solidFill>
                  <a:latin typeface="Consolas" pitchFamily="49" charset="0"/>
                  <a:ea typeface="仿宋" pitchFamily="49" charset="-122"/>
                  <a:cs typeface="Consolas" pitchFamily="49" charset="0"/>
                </a:rPr>
                <a:t>元素</a:t>
              </a:r>
            </a:p>
          </p:txBody>
        </p:sp>
        <p:sp>
          <p:nvSpPr>
            <p:cNvPr id="38" name="左中括号 37"/>
            <p:cNvSpPr/>
            <p:nvPr/>
          </p:nvSpPr>
          <p:spPr>
            <a:xfrm rot="16200000">
              <a:off x="1698729" y="893160"/>
              <a:ext cx="144000" cy="684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39" name="TextBox 38"/>
            <p:cNvSpPr txBox="1"/>
            <p:nvPr/>
          </p:nvSpPr>
          <p:spPr>
            <a:xfrm>
              <a:off x="1428728" y="1385092"/>
              <a:ext cx="714380" cy="553998"/>
            </a:xfrm>
            <a:prstGeom prst="rect">
              <a:avLst/>
            </a:prstGeom>
            <a:noFill/>
          </p:spPr>
          <p:txBody>
            <a:bodyPr wrap="square" rtlCol="0">
              <a:spAutoFit/>
            </a:bodyPr>
            <a:lstStyle/>
            <a:p>
              <a:pPr>
                <a:lnSpc>
                  <a:spcPts val="1800"/>
                </a:lnSpc>
                <a:spcBef>
                  <a:spcPts val="0"/>
                </a:spcBef>
              </a:pPr>
              <a:r>
                <a:rPr lang="en-US" altLang="zh-CN" sz="1600">
                  <a:solidFill>
                    <a:srgbClr val="0000FF"/>
                  </a:solidFill>
                  <a:latin typeface="Consolas" pitchFamily="49" charset="0"/>
                  <a:ea typeface="仿宋" pitchFamily="49" charset="-122"/>
                  <a:cs typeface="Consolas" pitchFamily="49" charset="0"/>
                </a:rPr>
                <a:t>2</a:t>
              </a:r>
              <a:r>
                <a:rPr lang="zh-CN" altLang="en-US" sz="1600">
                  <a:solidFill>
                    <a:srgbClr val="0000FF"/>
                  </a:solidFill>
                  <a:latin typeface="Consolas" pitchFamily="49" charset="0"/>
                  <a:ea typeface="仿宋" pitchFamily="49" charset="-122"/>
                  <a:cs typeface="Consolas" pitchFamily="49" charset="0"/>
                </a:rPr>
                <a:t>个</a:t>
              </a:r>
              <a:endParaRPr lang="en-US" altLang="zh-CN" sz="1600">
                <a:solidFill>
                  <a:srgbClr val="0000FF"/>
                </a:solidFill>
                <a:latin typeface="Consolas" pitchFamily="49" charset="0"/>
                <a:ea typeface="仿宋" pitchFamily="49" charset="-122"/>
                <a:cs typeface="Consolas" pitchFamily="49" charset="0"/>
              </a:endParaRPr>
            </a:p>
            <a:p>
              <a:pPr>
                <a:lnSpc>
                  <a:spcPts val="1800"/>
                </a:lnSpc>
                <a:spcBef>
                  <a:spcPts val="0"/>
                </a:spcBef>
              </a:pPr>
              <a:r>
                <a:rPr lang="zh-CN" altLang="en-US" sz="1600">
                  <a:solidFill>
                    <a:srgbClr val="0000FF"/>
                  </a:solidFill>
                  <a:latin typeface="Consolas" pitchFamily="49" charset="0"/>
                  <a:ea typeface="仿宋" pitchFamily="49" charset="-122"/>
                  <a:cs typeface="Consolas" pitchFamily="49" charset="0"/>
                </a:rPr>
                <a:t>元素</a:t>
              </a:r>
            </a:p>
          </p:txBody>
        </p:sp>
        <p:sp>
          <p:nvSpPr>
            <p:cNvPr id="40" name="左中括号 39"/>
            <p:cNvSpPr/>
            <p:nvPr/>
          </p:nvSpPr>
          <p:spPr>
            <a:xfrm rot="16200000">
              <a:off x="3541488" y="479160"/>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1" name="TextBox 40"/>
            <p:cNvSpPr txBox="1"/>
            <p:nvPr/>
          </p:nvSpPr>
          <p:spPr>
            <a:xfrm>
              <a:off x="3000364" y="1420393"/>
              <a:ext cx="1285884" cy="289310"/>
            </a:xfrm>
            <a:prstGeom prst="rect">
              <a:avLst/>
            </a:prstGeom>
            <a:noFill/>
          </p:spPr>
          <p:txBody>
            <a:bodyPr wrap="square" rtlCol="0">
              <a:spAutoFit/>
            </a:bodyPr>
            <a:lstStyle/>
            <a:p>
              <a:r>
                <a:rPr lang="en-US" altLang="zh-CN" sz="1600" i="1" err="1">
                  <a:solidFill>
                    <a:srgbClr val="0000FF"/>
                  </a:solidFill>
                  <a:latin typeface="Consolas" pitchFamily="49" charset="0"/>
                  <a:ea typeface="楷体" pitchFamily="49" charset="-122"/>
                  <a:cs typeface="Consolas" pitchFamily="49" charset="0"/>
                </a:rPr>
                <a:t>i</a:t>
              </a:r>
              <a:r>
                <a:rPr lang="zh-CN" altLang="en-US" sz="1600">
                  <a:solidFill>
                    <a:srgbClr val="0000FF"/>
                  </a:solidFill>
                  <a:latin typeface="Consolas" pitchFamily="49" charset="0"/>
                  <a:ea typeface="楷体" pitchFamily="49" charset="-122"/>
                  <a:cs typeface="Consolas" pitchFamily="49" charset="0"/>
                </a:rPr>
                <a:t>个元素</a:t>
              </a:r>
            </a:p>
          </p:txBody>
        </p:sp>
        <p:sp>
          <p:nvSpPr>
            <p:cNvPr id="42" name="左中括号 41"/>
            <p:cNvSpPr/>
            <p:nvPr/>
          </p:nvSpPr>
          <p:spPr>
            <a:xfrm rot="16200000">
              <a:off x="5398876" y="479159"/>
              <a:ext cx="144000" cy="1512000"/>
            </a:xfrm>
            <a:prstGeom prst="leftBracket">
              <a:avLst/>
            </a:prstGeom>
            <a:ln w="1270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3" name="TextBox 42"/>
            <p:cNvSpPr txBox="1"/>
            <p:nvPr/>
          </p:nvSpPr>
          <p:spPr>
            <a:xfrm>
              <a:off x="4929190" y="1420393"/>
              <a:ext cx="1285884" cy="289310"/>
            </a:xfrm>
            <a:prstGeom prst="rect">
              <a:avLst/>
            </a:prstGeom>
            <a:noFill/>
          </p:spPr>
          <p:txBody>
            <a:bodyPr wrap="square" rtlCol="0">
              <a:spAutoFit/>
            </a:bodyPr>
            <a:lstStyle/>
            <a:p>
              <a:r>
                <a:rPr lang="en-US" altLang="zh-CN" sz="1600" i="1">
                  <a:solidFill>
                    <a:srgbClr val="0000FF"/>
                  </a:solidFill>
                  <a:latin typeface="Consolas" pitchFamily="49" charset="0"/>
                  <a:ea typeface="楷体" pitchFamily="49" charset="-122"/>
                  <a:cs typeface="Consolas" pitchFamily="49" charset="0"/>
                </a:rPr>
                <a:t>j</a:t>
              </a:r>
              <a:r>
                <a:rPr lang="zh-CN" altLang="en-US" sz="1600">
                  <a:solidFill>
                    <a:srgbClr val="0000FF"/>
                  </a:solidFill>
                  <a:latin typeface="Consolas" pitchFamily="49" charset="0"/>
                  <a:ea typeface="楷体" pitchFamily="49" charset="-122"/>
                  <a:cs typeface="Consolas" pitchFamily="49" charset="0"/>
                </a:rPr>
                <a:t>个元素</a:t>
              </a:r>
            </a:p>
          </p:txBody>
        </p:sp>
      </p:grpSp>
      <p:grpSp>
        <p:nvGrpSpPr>
          <p:cNvPr id="6" name="组合 46"/>
          <p:cNvGrpSpPr/>
          <p:nvPr/>
        </p:nvGrpSpPr>
        <p:grpSpPr>
          <a:xfrm>
            <a:off x="778512" y="2280720"/>
            <a:ext cx="5508000" cy="567607"/>
            <a:chOff x="778512" y="2071679"/>
            <a:chExt cx="5508000" cy="567607"/>
          </a:xfrm>
        </p:grpSpPr>
        <p:sp>
          <p:nvSpPr>
            <p:cNvPr id="45" name="左中括号 44"/>
            <p:cNvSpPr/>
            <p:nvPr/>
          </p:nvSpPr>
          <p:spPr>
            <a:xfrm rot="16200000">
              <a:off x="3461074" y="-610883"/>
              <a:ext cx="142876" cy="5508000"/>
            </a:xfrm>
            <a:prstGeom prst="leftBracket">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2143108" y="2325354"/>
              <a:ext cx="2857520" cy="313932"/>
            </a:xfrm>
            <a:prstGeom prst="rect">
              <a:avLst/>
            </a:prstGeom>
            <a:noFill/>
          </p:spPr>
          <p:txBody>
            <a:bodyPr wrap="square" rtlCol="0">
              <a:spAutoFit/>
            </a:bodyPr>
            <a:lstStyle/>
            <a:p>
              <a:r>
                <a:rPr lang="zh-CN" altLang="en-US" sz="1800">
                  <a:solidFill>
                    <a:srgbClr val="0000FF"/>
                  </a:solidFill>
                  <a:latin typeface="Consolas" pitchFamily="49" charset="0"/>
                  <a:ea typeface="楷体" pitchFamily="49" charset="-122"/>
                  <a:cs typeface="Consolas" pitchFamily="49" charset="0"/>
                </a:rPr>
                <a:t>共计</a:t>
              </a:r>
              <a:r>
                <a:rPr lang="en-US" altLang="zh-CN" sz="1800" i="1" err="1">
                  <a:solidFill>
                    <a:srgbClr val="0000FF"/>
                  </a:solidFill>
                  <a:latin typeface="Consolas" pitchFamily="49" charset="0"/>
                  <a:ea typeface="楷体" pitchFamily="49" charset="-122"/>
                  <a:cs typeface="Consolas" pitchFamily="49" charset="0"/>
                </a:rPr>
                <a:t>i</a:t>
              </a:r>
              <a:r>
                <a:rPr lang="en-US" altLang="zh-CN" sz="1800">
                  <a:solidFill>
                    <a:srgbClr val="0000FF"/>
                  </a:solidFill>
                  <a:latin typeface="Consolas" pitchFamily="49" charset="0"/>
                  <a:ea typeface="楷体" pitchFamily="49" charset="-122"/>
                  <a:cs typeface="Consolas" pitchFamily="49" charset="0"/>
                </a:rPr>
                <a:t>(</a:t>
              </a:r>
              <a:r>
                <a:rPr lang="en-US" altLang="zh-CN" sz="1800" i="1" err="1">
                  <a:solidFill>
                    <a:srgbClr val="0000FF"/>
                  </a:solidFill>
                  <a:latin typeface="Consolas" pitchFamily="49" charset="0"/>
                  <a:ea typeface="楷体" pitchFamily="49" charset="-122"/>
                  <a:cs typeface="Consolas" pitchFamily="49" charset="0"/>
                </a:rPr>
                <a:t>i</a:t>
              </a:r>
              <a:r>
                <a:rPr lang="en-US" altLang="zh-CN" sz="1800" err="1">
                  <a:solidFill>
                    <a:srgbClr val="0000FF"/>
                  </a:solidFill>
                  <a:latin typeface="Consolas" pitchFamily="49" charset="0"/>
                  <a:ea typeface="楷体" pitchFamily="49" charset="-122"/>
                  <a:cs typeface="Consolas" pitchFamily="49" charset="0"/>
                </a:rPr>
                <a:t>+1</a:t>
              </a:r>
              <a:r>
                <a:rPr lang="en-US" altLang="zh-CN" sz="1800">
                  <a:solidFill>
                    <a:srgbClr val="0000FF"/>
                  </a:solidFill>
                  <a:latin typeface="Consolas" pitchFamily="49" charset="0"/>
                  <a:ea typeface="楷体" pitchFamily="49" charset="-122"/>
                  <a:cs typeface="Consolas" pitchFamily="49" charset="0"/>
                </a:rPr>
                <a:t>)/</a:t>
              </a:r>
              <a:r>
                <a:rPr lang="en-US" altLang="zh-CN" sz="1800" err="1">
                  <a:solidFill>
                    <a:srgbClr val="0000FF"/>
                  </a:solidFill>
                  <a:latin typeface="Consolas" pitchFamily="49" charset="0"/>
                  <a:ea typeface="楷体" pitchFamily="49" charset="-122"/>
                  <a:cs typeface="Consolas" pitchFamily="49" charset="0"/>
                </a:rPr>
                <a:t>2+</a:t>
              </a:r>
              <a:r>
                <a:rPr lang="en-US" altLang="zh-CN" sz="1800" i="1" err="1">
                  <a:solidFill>
                    <a:srgbClr val="0000FF"/>
                  </a:solidFill>
                  <a:latin typeface="Consolas" pitchFamily="49" charset="0"/>
                  <a:ea typeface="楷体" pitchFamily="49" charset="-122"/>
                  <a:cs typeface="Consolas" pitchFamily="49" charset="0"/>
                </a:rPr>
                <a:t>j</a:t>
              </a:r>
              <a:r>
                <a:rPr lang="zh-CN" altLang="en-US" sz="1800">
                  <a:solidFill>
                    <a:srgbClr val="0000FF"/>
                  </a:solidFill>
                  <a:latin typeface="Consolas" pitchFamily="49" charset="0"/>
                  <a:ea typeface="楷体" pitchFamily="49" charset="-122"/>
                  <a:cs typeface="Consolas" pitchFamily="49" charset="0"/>
                </a:rPr>
                <a:t>个元素</a:t>
              </a:r>
            </a:p>
          </p:txBody>
        </p:sp>
      </p:grpSp>
      <p:sp>
        <p:nvSpPr>
          <p:cNvPr id="52" name="TextBox 51"/>
          <p:cNvSpPr txBox="1"/>
          <p:nvPr/>
        </p:nvSpPr>
        <p:spPr>
          <a:xfrm>
            <a:off x="6215074" y="423331"/>
            <a:ext cx="642942" cy="317908"/>
          </a:xfrm>
          <a:prstGeom prst="rect">
            <a:avLst/>
          </a:prstGeom>
          <a:noFill/>
        </p:spPr>
        <p:txBody>
          <a:bodyPr wrap="square" rtlCol="0">
            <a:spAutoFit/>
          </a:bodyPr>
          <a:lstStyle/>
          <a:p>
            <a:r>
              <a:rPr lang="en-US" altLang="zh-CN" sz="1800" i="1" err="1">
                <a:solidFill>
                  <a:srgbClr val="FF0000"/>
                </a:solidFill>
                <a:latin typeface="Consolas" pitchFamily="49" charset="0"/>
                <a:cs typeface="Consolas" pitchFamily="49" charset="0"/>
              </a:rPr>
              <a:t>b</a:t>
            </a:r>
            <a:r>
              <a:rPr lang="en-US" altLang="zh-CN" sz="1800" i="1" baseline="-25000" err="1">
                <a:solidFill>
                  <a:srgbClr val="FF0000"/>
                </a:solidFill>
                <a:latin typeface="Consolas" pitchFamily="49" charset="0"/>
                <a:cs typeface="Consolas" pitchFamily="49" charset="0"/>
              </a:rPr>
              <a:t>k</a:t>
            </a:r>
            <a:endParaRPr lang="zh-CN" altLang="en-US" sz="1800" i="1" baseline="-25000">
              <a:solidFill>
                <a:srgbClr val="FF0000"/>
              </a:solidFill>
              <a:latin typeface="Consolas" pitchFamily="49" charset="0"/>
              <a:cs typeface="Consolas" pitchFamily="49" charset="0"/>
            </a:endParaRPr>
          </a:p>
        </p:txBody>
      </p:sp>
      <p:cxnSp>
        <p:nvCxnSpPr>
          <p:cNvPr id="54" name="直接连接符 53"/>
          <p:cNvCxnSpPr/>
          <p:nvPr/>
        </p:nvCxnSpPr>
        <p:spPr>
          <a:xfrm rot="16200000" flipH="1">
            <a:off x="6320826" y="960521"/>
            <a:ext cx="360000" cy="0"/>
          </a:xfrm>
          <a:prstGeom prst="line">
            <a:avLst/>
          </a:prstGeom>
          <a:ln w="19050">
            <a:headEnd type="arrow"/>
            <a:tailEnd type="arrow"/>
          </a:ln>
        </p:spPr>
        <p:style>
          <a:lnRef idx="2">
            <a:schemeClr val="accent2"/>
          </a:lnRef>
          <a:fillRef idx="0">
            <a:schemeClr val="accent2"/>
          </a:fillRef>
          <a:effectRef idx="1">
            <a:schemeClr val="accent2"/>
          </a:effectRef>
          <a:fontRef idx="minor">
            <a:schemeClr val="tx1"/>
          </a:fontRef>
        </p:style>
      </p:cxnSp>
      <p:sp>
        <p:nvSpPr>
          <p:cNvPr id="49" name="灯片编号占位符 48"/>
          <p:cNvSpPr>
            <a:spLocks noGrp="1"/>
          </p:cNvSpPr>
          <p:nvPr>
            <p:ph type="sldNum" sz="quarter" idx="12"/>
          </p:nvPr>
        </p:nvSpPr>
        <p:spPr/>
        <p:txBody>
          <a:bodyPr/>
          <a:lstStyle/>
          <a:p>
            <a:fld id="{67864EE2-EAB3-4814-A7EB-820BD7610F1E}" type="slidenum">
              <a:rPr lang="en-US" altLang="zh-CN" smtClean="0"/>
              <a:pPr/>
              <a:t>69</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6"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TextBox 5"/>
          <p:cNvSpPr txBox="1"/>
          <p:nvPr/>
        </p:nvSpPr>
        <p:spPr>
          <a:xfrm>
            <a:off x="683568" y="620688"/>
            <a:ext cx="7929618" cy="451406"/>
          </a:xfrm>
          <a:prstGeom prst="rect">
            <a:avLst/>
          </a:prstGeom>
          <a:noFill/>
        </p:spPr>
        <p:txBody>
          <a:bodyPr wrap="square" rtlCol="0">
            <a:spAutoFit/>
          </a:bodyPr>
          <a:lstStyle/>
          <a:p>
            <a:pPr indent="-342900" algn="l">
              <a:lnSpc>
                <a:spcPts val="2800"/>
              </a:lnSpc>
              <a:spcBef>
                <a:spcPts val="600"/>
              </a:spcBef>
            </a:pPr>
            <a:r>
              <a:rPr lang="zh-CN" altLang="zh-CN" sz="2000">
                <a:solidFill>
                  <a:srgbClr val="FF0000"/>
                </a:solidFill>
                <a:latin typeface="Consolas" pitchFamily="49" charset="0"/>
                <a:ea typeface="仿宋" pitchFamily="49" charset="-122"/>
                <a:cs typeface="Consolas" pitchFamily="49" charset="0"/>
              </a:rPr>
              <a:t>顺序串</a:t>
            </a:r>
            <a:r>
              <a:rPr lang="zh-CN" altLang="zh-CN" sz="2000">
                <a:solidFill>
                  <a:srgbClr val="0000FF"/>
                </a:solidFill>
                <a:latin typeface="Consolas" pitchFamily="49" charset="0"/>
                <a:ea typeface="仿宋" pitchFamily="49" charset="-122"/>
                <a:cs typeface="Consolas" pitchFamily="49" charset="0"/>
              </a:rPr>
              <a:t>上的基本运算算法设计与</a:t>
            </a:r>
            <a:r>
              <a:rPr lang="zh-CN" altLang="zh-CN" sz="2000">
                <a:solidFill>
                  <a:srgbClr val="FF0000"/>
                </a:solidFill>
                <a:latin typeface="Consolas" pitchFamily="49" charset="0"/>
                <a:ea typeface="仿宋" pitchFamily="49" charset="-122"/>
                <a:cs typeface="Consolas" pitchFamily="49" charset="0"/>
              </a:rPr>
              <a:t>顺序表</a:t>
            </a:r>
            <a:r>
              <a:rPr lang="zh-CN" altLang="zh-CN" sz="2000">
                <a:solidFill>
                  <a:srgbClr val="0000FF"/>
                </a:solidFill>
                <a:latin typeface="Consolas" pitchFamily="49" charset="0"/>
                <a:ea typeface="仿宋" pitchFamily="49" charset="-122"/>
                <a:cs typeface="Consolas" pitchFamily="49" charset="0"/>
              </a:rPr>
              <a:t>类似，仅以求子串为例说明。</a:t>
            </a:r>
            <a:endParaRPr lang="en-US" altLang="zh-CN"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67864EE2-EAB3-4814-A7EB-820BD7610F1E}" type="slidenum">
              <a:rPr lang="en-US" altLang="zh-CN" smtClean="0"/>
              <a:pPr/>
              <a:t>7</a:t>
            </a:fld>
            <a:r>
              <a:rPr lang="en-US" altLang="zh-CN"/>
              <a:t>/76</a:t>
            </a:r>
          </a:p>
        </p:txBody>
      </p:sp>
      <p:sp>
        <p:nvSpPr>
          <p:cNvPr id="5" name="TextBox 5">
            <a:extLst>
              <a:ext uri="{FF2B5EF4-FFF2-40B4-BE49-F238E27FC236}">
                <a16:creationId xmlns:a16="http://schemas.microsoft.com/office/drawing/2014/main" id="{E92184CC-7713-4DBC-BB83-FF9E7A14BE80}"/>
              </a:ext>
            </a:extLst>
          </p:cNvPr>
          <p:cNvSpPr txBox="1"/>
          <p:nvPr/>
        </p:nvSpPr>
        <p:spPr>
          <a:xfrm>
            <a:off x="795094" y="1327088"/>
            <a:ext cx="7500990" cy="3796644"/>
          </a:xfrm>
          <a:prstGeom prst="rect">
            <a:avLst/>
          </a:prstGeom>
          <a:solidFill>
            <a:schemeClr val="bg1">
              <a:lumMod val="9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2500"/>
              </a:lnSpc>
              <a:spcBef>
                <a:spcPts val="0"/>
              </a:spcBef>
            </a:pP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zh-CN" sz="1800" dirty="0">
                <a:solidFill>
                  <a:schemeClr val="bg1">
                    <a:lumMod val="50000"/>
                  </a:schemeClr>
                </a:solidFill>
                <a:latin typeface="Consolas" pitchFamily="49" charset="0"/>
                <a:ea typeface="仿宋" pitchFamily="49" charset="-122"/>
                <a:cs typeface="Consolas" pitchFamily="49" charset="0"/>
              </a:rPr>
              <a:t>求子串，返回串中从第</a:t>
            </a:r>
            <a:r>
              <a:rPr lang="en-US" altLang="zh-CN" sz="1800" i="1" dirty="0" err="1">
                <a:solidFill>
                  <a:schemeClr val="bg1">
                    <a:lumMod val="50000"/>
                  </a:schemeClr>
                </a:solidFill>
                <a:latin typeface="Consolas" pitchFamily="49" charset="0"/>
                <a:ea typeface="仿宋" pitchFamily="49" charset="-122"/>
                <a:cs typeface="Consolas" pitchFamily="49" charset="0"/>
              </a:rPr>
              <a:t>i</a:t>
            </a:r>
            <a:r>
              <a:rPr lang="zh-CN" altLang="zh-CN" sz="1800" dirty="0">
                <a:solidFill>
                  <a:schemeClr val="bg1">
                    <a:lumMod val="50000"/>
                  </a:schemeClr>
                </a:solidFill>
                <a:latin typeface="Consolas" pitchFamily="49" charset="0"/>
                <a:ea typeface="仿宋" pitchFamily="49" charset="-122"/>
                <a:cs typeface="Consolas" pitchFamily="49" charset="0"/>
              </a:rPr>
              <a:t>个字符开始的</a:t>
            </a:r>
            <a:r>
              <a:rPr lang="en-US" altLang="zh-CN" sz="1800" i="1" dirty="0">
                <a:solidFill>
                  <a:schemeClr val="bg1">
                    <a:lumMod val="50000"/>
                  </a:schemeClr>
                </a:solidFill>
                <a:latin typeface="Consolas" pitchFamily="49" charset="0"/>
                <a:ea typeface="仿宋" pitchFamily="49" charset="-122"/>
                <a:cs typeface="Consolas" pitchFamily="49" charset="0"/>
              </a:rPr>
              <a:t>j</a:t>
            </a:r>
            <a:r>
              <a:rPr lang="zh-CN" altLang="zh-CN" sz="1800" dirty="0">
                <a:solidFill>
                  <a:schemeClr val="bg1">
                    <a:lumMod val="50000"/>
                  </a:schemeClr>
                </a:solidFill>
                <a:latin typeface="Consolas" pitchFamily="49" charset="0"/>
                <a:ea typeface="仿宋" pitchFamily="49" charset="-122"/>
                <a:cs typeface="Consolas" pitchFamily="49" charset="0"/>
              </a:rPr>
              <a:t>个连续字符组成的子串</a:t>
            </a:r>
            <a:endParaRPr lang="en-US"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err="1">
                <a:solidFill>
                  <a:srgbClr val="0000FF"/>
                </a:solidFill>
                <a:latin typeface="Consolas" pitchFamily="49" charset="0"/>
                <a:ea typeface="仿宋" pitchFamily="49" charset="-122"/>
                <a:cs typeface="Consolas" pitchFamily="49" charset="0"/>
              </a:rPr>
              <a:t>SqString</a:t>
            </a:r>
            <a:r>
              <a:rPr lang="en-US" altLang="zh-CN" sz="1800" dirty="0">
                <a:solidFill>
                  <a:srgbClr val="0000FF"/>
                </a:solidFill>
                <a:latin typeface="Consolas" pitchFamily="49" charset="0"/>
                <a:ea typeface="仿宋" pitchFamily="49" charset="-122"/>
                <a:cs typeface="Consolas" pitchFamily="49" charset="0"/>
              </a:rPr>
              <a:t>&amp; </a:t>
            </a:r>
            <a:r>
              <a:rPr lang="en-US" altLang="zh-CN" sz="1800" dirty="0" err="1">
                <a:solidFill>
                  <a:srgbClr val="FF0000"/>
                </a:solidFill>
                <a:latin typeface="Consolas" pitchFamily="49" charset="0"/>
                <a:ea typeface="仿宋" pitchFamily="49" charset="-122"/>
                <a:cs typeface="Consolas" pitchFamily="49" charset="0"/>
              </a:rPr>
              <a:t>SubString</a:t>
            </a:r>
            <a:r>
              <a:rPr lang="en-US" altLang="zh-CN" sz="1800" dirty="0">
                <a:solidFill>
                  <a:srgbClr val="FF0000"/>
                </a:solidFill>
                <a:latin typeface="Consolas" pitchFamily="49" charset="0"/>
                <a:ea typeface="仿宋" pitchFamily="49" charset="-122"/>
                <a:cs typeface="Consolas" pitchFamily="49" charset="0"/>
              </a:rPr>
              <a:t>(int </a:t>
            </a:r>
            <a:r>
              <a:rPr lang="en-US" altLang="zh-CN" sz="1800" dirty="0" err="1">
                <a:solidFill>
                  <a:srgbClr val="FF0000"/>
                </a:solidFill>
                <a:latin typeface="Consolas" pitchFamily="49" charset="0"/>
                <a:ea typeface="仿宋" pitchFamily="49" charset="-122"/>
                <a:cs typeface="Consolas" pitchFamily="49" charset="0"/>
              </a:rPr>
              <a:t>i</a:t>
            </a:r>
            <a:r>
              <a:rPr lang="en-US" altLang="zh-CN" sz="1800" dirty="0">
                <a:solidFill>
                  <a:srgbClr val="FF0000"/>
                </a:solidFill>
                <a:latin typeface="Consolas" pitchFamily="49" charset="0"/>
                <a:ea typeface="仿宋" pitchFamily="49" charset="-122"/>
                <a:cs typeface="Consolas" pitchFamily="49" charset="0"/>
              </a:rPr>
              <a:t>, int j)</a:t>
            </a:r>
            <a:r>
              <a:rPr lang="en-US" altLang="zh-CN" sz="1800" dirty="0">
                <a:solidFill>
                  <a:srgbClr val="0000FF"/>
                </a:solidFill>
                <a:latin typeface="Consolas" pitchFamily="49" charset="0"/>
                <a:ea typeface="仿宋" pitchFamily="49" charset="-122"/>
                <a:cs typeface="Consolas" pitchFamily="49" charset="0"/>
              </a:rPr>
              <a:t>		</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static </a:t>
            </a:r>
            <a:r>
              <a:rPr lang="en-US" altLang="zh-CN" sz="1800" dirty="0" err="1">
                <a:solidFill>
                  <a:srgbClr val="0000FF"/>
                </a:solidFill>
                <a:latin typeface="Consolas" pitchFamily="49" charset="0"/>
                <a:ea typeface="仿宋" pitchFamily="49" charset="-122"/>
                <a:cs typeface="Consolas" pitchFamily="49" charset="0"/>
              </a:rPr>
              <a:t>SqString</a:t>
            </a:r>
            <a:r>
              <a:rPr lang="en-US" altLang="zh-CN" sz="1800" dirty="0">
                <a:solidFill>
                  <a:srgbClr val="0000FF"/>
                </a:solidFill>
                <a:latin typeface="Consolas" pitchFamily="49" charset="0"/>
                <a:ea typeface="仿宋" pitchFamily="49" charset="-122"/>
                <a:cs typeface="Consolas" pitchFamily="49" charset="0"/>
              </a:rPr>
              <a:t> s;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en-US" sz="1800" dirty="0">
                <a:solidFill>
                  <a:schemeClr val="bg1">
                    <a:lumMod val="50000"/>
                  </a:schemeClr>
                </a:solidFill>
                <a:latin typeface="Consolas" pitchFamily="49" charset="0"/>
                <a:ea typeface="仿宋" pitchFamily="49" charset="-122"/>
                <a:cs typeface="Consolas" pitchFamily="49" charset="0"/>
              </a:rPr>
              <a:t>新建一个空串</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if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&lt;0 || </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&gt;=length || j&lt;0 || </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&gt;length) </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s;            </a:t>
            </a:r>
            <a:r>
              <a:rPr lang="en-US" altLang="zh-CN" sz="1800" dirty="0">
                <a:solidFill>
                  <a:schemeClr val="bg1">
                    <a:lumMod val="50000"/>
                  </a:schemeClr>
                </a:solidFill>
                <a:latin typeface="Consolas" pitchFamily="49" charset="0"/>
                <a:ea typeface="仿宋" pitchFamily="49" charset="-122"/>
                <a:cs typeface="Consolas" pitchFamily="49" charset="0"/>
              </a:rPr>
              <a:t>//</a:t>
            </a:r>
            <a:r>
              <a:rPr lang="zh-CN" altLang="en-US" sz="1800" dirty="0">
                <a:solidFill>
                  <a:schemeClr val="bg1">
                    <a:lumMod val="50000"/>
                  </a:schemeClr>
                </a:solidFill>
                <a:latin typeface="Consolas" pitchFamily="49" charset="0"/>
                <a:ea typeface="仿宋" pitchFamily="49" charset="-122"/>
                <a:cs typeface="Consolas" pitchFamily="49" charset="0"/>
              </a:rPr>
              <a:t>参赛不正确时返回空串</a:t>
            </a:r>
            <a:endParaRPr lang="zh-CN"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for (int 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 k&lt;</a:t>
            </a:r>
            <a:r>
              <a:rPr lang="en-US" altLang="zh-CN" sz="1800" dirty="0" err="1">
                <a:solidFill>
                  <a:srgbClr val="0000FF"/>
                </a:solidFill>
                <a:latin typeface="Consolas" pitchFamily="49" charset="0"/>
                <a:ea typeface="仿宋" pitchFamily="49" charset="-122"/>
                <a:cs typeface="Consolas" pitchFamily="49" charset="0"/>
              </a:rPr>
              <a:t>i+j</a:t>
            </a:r>
            <a:r>
              <a:rPr lang="en-US" altLang="zh-CN" sz="1800" dirty="0">
                <a:solidFill>
                  <a:srgbClr val="0000FF"/>
                </a:solidFill>
                <a:latin typeface="Consolas" pitchFamily="49" charset="0"/>
                <a:ea typeface="仿宋" pitchFamily="49" charset="-122"/>
                <a:cs typeface="Consolas" pitchFamily="49" charset="0"/>
              </a:rPr>
              <a:t>; k++)</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s.data</a:t>
            </a:r>
            <a:r>
              <a:rPr lang="en-US" altLang="zh-CN" sz="1800" dirty="0">
                <a:solidFill>
                  <a:srgbClr val="0000FF"/>
                </a:solidFill>
                <a:latin typeface="Consolas" pitchFamily="49" charset="0"/>
                <a:ea typeface="仿宋" pitchFamily="49" charset="-122"/>
                <a:cs typeface="Consolas" pitchFamily="49" charset="0"/>
              </a:rPr>
              <a:t>[k-</a:t>
            </a:r>
            <a:r>
              <a:rPr lang="en-US" altLang="zh-CN" sz="1800" dirty="0" err="1">
                <a:solidFill>
                  <a:srgbClr val="0000FF"/>
                </a:solidFill>
                <a:latin typeface="Consolas" pitchFamily="49" charset="0"/>
                <a:ea typeface="仿宋" pitchFamily="49" charset="-122"/>
                <a:cs typeface="Consolas" pitchFamily="49" charset="0"/>
              </a:rPr>
              <a:t>i</a:t>
            </a:r>
            <a:r>
              <a:rPr lang="en-US" altLang="zh-CN" sz="1800" dirty="0">
                <a:solidFill>
                  <a:srgbClr val="0000FF"/>
                </a:solidFill>
                <a:latin typeface="Consolas" pitchFamily="49" charset="0"/>
                <a:ea typeface="仿宋" pitchFamily="49" charset="-122"/>
                <a:cs typeface="Consolas" pitchFamily="49" charset="0"/>
              </a:rPr>
              <a:t>]=data[k];	</a:t>
            </a:r>
            <a:r>
              <a:rPr lang="en-US" altLang="zh-CN" sz="1800" dirty="0">
                <a:solidFill>
                  <a:schemeClr val="bg1">
                    <a:lumMod val="50000"/>
                  </a:schemeClr>
                </a:solidFill>
                <a:latin typeface="Consolas" pitchFamily="49" charset="0"/>
                <a:ea typeface="仿宋" pitchFamily="49" charset="-122"/>
                <a:cs typeface="Consolas" pitchFamily="49" charset="0"/>
              </a:rPr>
              <a:t>//s</a:t>
            </a:r>
            <a:r>
              <a:rPr lang="zh-CN" altLang="en-US" sz="1800" dirty="0">
                <a:solidFill>
                  <a:schemeClr val="bg1">
                    <a:lumMod val="50000"/>
                  </a:schemeClr>
                </a:solidFill>
                <a:latin typeface="Consolas" pitchFamily="49" charset="0"/>
                <a:ea typeface="仿宋" pitchFamily="49" charset="-122"/>
                <a:cs typeface="Consolas" pitchFamily="49" charset="0"/>
              </a:rPr>
              <a:t>赋值</a:t>
            </a:r>
            <a:endParaRPr lang="en-US" altLang="zh-CN" sz="1800" dirty="0">
              <a:solidFill>
                <a:schemeClr val="bg1">
                  <a:lumMod val="50000"/>
                </a:schemeClr>
              </a:solidFill>
              <a:latin typeface="Consolas" pitchFamily="49" charset="0"/>
              <a:ea typeface="仿宋" pitchFamily="49" charset="-122"/>
              <a:cs typeface="Consolas" pitchFamily="49" charset="0"/>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a:t>
            </a:r>
            <a:r>
              <a:rPr lang="en-US" altLang="zh-CN" sz="1800" dirty="0" err="1">
                <a:solidFill>
                  <a:srgbClr val="0000FF"/>
                </a:solidFill>
                <a:latin typeface="Consolas" pitchFamily="49" charset="0"/>
                <a:ea typeface="仿宋" pitchFamily="49" charset="-122"/>
                <a:cs typeface="Consolas" pitchFamily="49" charset="0"/>
              </a:rPr>
              <a:t>s.length</a:t>
            </a:r>
            <a:r>
              <a:rPr lang="en-US" altLang="zh-CN" sz="1800" dirty="0">
                <a:solidFill>
                  <a:srgbClr val="0000FF"/>
                </a:solidFill>
                <a:latin typeface="Consolas" pitchFamily="49" charset="0"/>
                <a:ea typeface="仿宋" pitchFamily="49" charset="-122"/>
                <a:cs typeface="Consolas" pitchFamily="49" charset="0"/>
              </a:rPr>
              <a:t>=j;</a:t>
            </a: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   return s;                 </a:t>
            </a:r>
            <a:r>
              <a:rPr lang="en-US" altLang="zh-CN" sz="1800" dirty="0">
                <a:solidFill>
                  <a:schemeClr val="bg1">
                    <a:lumMod val="50000"/>
                  </a:schemeClr>
                </a:solidFill>
                <a:latin typeface="Consolas" pitchFamily="49" charset="0"/>
                <a:ea typeface="仿宋" pitchFamily="49" charset="-122"/>
              </a:rPr>
              <a:t>//</a:t>
            </a:r>
            <a:r>
              <a:rPr lang="zh-CN" altLang="en-US" sz="1800" dirty="0">
                <a:solidFill>
                  <a:schemeClr val="bg1">
                    <a:lumMod val="50000"/>
                  </a:schemeClr>
                </a:solidFill>
                <a:latin typeface="Consolas" pitchFamily="49" charset="0"/>
                <a:ea typeface="仿宋" pitchFamily="49" charset="-122"/>
              </a:rPr>
              <a:t>返回新建的顺序串</a:t>
            </a:r>
            <a:endParaRPr lang="zh-CN" altLang="zh-CN" sz="1800" dirty="0">
              <a:solidFill>
                <a:schemeClr val="bg1">
                  <a:lumMod val="50000"/>
                </a:schemeClr>
              </a:solidFill>
              <a:latin typeface="Consolas" pitchFamily="49" charset="0"/>
              <a:ea typeface="仿宋" pitchFamily="49" charset="-122"/>
            </a:endParaRPr>
          </a:p>
          <a:p>
            <a:pPr algn="l">
              <a:lnSpc>
                <a:spcPts val="2500"/>
              </a:lnSpc>
              <a:spcBef>
                <a:spcPts val="0"/>
              </a:spcBef>
            </a:pPr>
            <a:r>
              <a:rPr lang="en-US" altLang="zh-CN" sz="1800" dirty="0">
                <a:solidFill>
                  <a:srgbClr val="0000FF"/>
                </a:solidFill>
                <a:latin typeface="Consolas" pitchFamily="49" charset="0"/>
                <a:ea typeface="仿宋" pitchFamily="49" charset="-122"/>
                <a:cs typeface="Consolas" pitchFamily="49" charset="0"/>
              </a:rPr>
              <a:t>};</a:t>
            </a:r>
            <a:endParaRPr lang="zh-CN" altLang="zh-CN" sz="1800" dirty="0">
              <a:solidFill>
                <a:srgbClr val="0000FF"/>
              </a:solidFill>
              <a:latin typeface="Consolas" pitchFamily="49" charset="0"/>
              <a:ea typeface="仿宋" pitchFamily="49" charset="-122"/>
              <a:cs typeface="Consolas"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3"/>
          <p:cNvGrpSpPr/>
          <p:nvPr/>
        </p:nvGrpSpPr>
        <p:grpSpPr>
          <a:xfrm>
            <a:off x="785786" y="487927"/>
            <a:ext cx="6243654" cy="1726627"/>
            <a:chOff x="1214414" y="487927"/>
            <a:chExt cx="6243654" cy="1726627"/>
          </a:xfrm>
        </p:grpSpPr>
        <p:sp>
          <p:nvSpPr>
            <p:cNvPr id="13314" name="Text Box 2"/>
            <p:cNvSpPr txBox="1">
              <a:spLocks noChangeArrowheads="1"/>
            </p:cNvSpPr>
            <p:nvPr/>
          </p:nvSpPr>
          <p:spPr bwMode="auto">
            <a:xfrm>
              <a:off x="1214414" y="487927"/>
              <a:ext cx="6243654" cy="1726627"/>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        </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baseline="30000" err="1">
                  <a:solidFill>
                    <a:srgbClr val="0000FF"/>
                  </a:solidFill>
                  <a:latin typeface="Consolas" pitchFamily="49" charset="0"/>
                  <a:ea typeface="仿宋" pitchFamily="49" charset="-122"/>
                  <a:cs typeface="Consolas" pitchFamily="49" charset="0"/>
                </a:rPr>
                <a:t>2</a:t>
              </a:r>
              <a:r>
                <a:rPr kumimoji="1" lang="zh-CN" altLang="en-US" sz="1800">
                  <a:solidFill>
                    <a:srgbClr val="0000FF"/>
                  </a:solidFill>
                  <a:latin typeface="Consolas" pitchFamily="49" charset="0"/>
                  <a:ea typeface="仿宋" pitchFamily="49" charset="-122"/>
                  <a:cs typeface="Consolas" pitchFamily="49" charset="0"/>
                </a:rPr>
                <a:t>个元素   </a:t>
              </a:r>
              <a:r>
                <a:rPr kumimoji="1" lang="en-US" altLang="zh-CN" sz="1800">
                  <a:solidFill>
                    <a:srgbClr val="0000FF"/>
                  </a:solidFill>
                  <a:latin typeface="Consolas" pitchFamily="49" charset="0"/>
                  <a:ea typeface="仿宋" pitchFamily="49" charset="-122"/>
                  <a:cs typeface="Consolas" pitchFamily="49" charset="0"/>
                  <a:sym typeface="Symbol"/>
                </a:rPr>
                <a:t>  </a:t>
              </a:r>
              <a:r>
                <a:rPr kumimoji="1" lang="zh-CN" altLang="en-US"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+1)/2</a:t>
              </a:r>
              <a:r>
                <a:rPr kumimoji="1" lang="zh-CN" altLang="en-US" sz="1800">
                  <a:solidFill>
                    <a:srgbClr val="0000FF"/>
                  </a:solidFill>
                  <a:latin typeface="Consolas" pitchFamily="49" charset="0"/>
                  <a:ea typeface="仿宋" pitchFamily="49" charset="-122"/>
                  <a:cs typeface="Consolas" pitchFamily="49" charset="0"/>
                </a:rPr>
                <a:t>个元素</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1,0..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-1]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err="1">
                  <a:solidFill>
                    <a:srgbClr val="0000FF"/>
                  </a:solidFill>
                  <a:latin typeface="Consolas" pitchFamily="49" charset="0"/>
                  <a:ea typeface="仿宋" pitchFamily="49" charset="-122"/>
                  <a:cs typeface="Consolas" pitchFamily="49" charset="0"/>
                </a:rPr>
                <a:t>0..</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n</a:t>
              </a:r>
              <a:r>
                <a:rPr kumimoji="1" lang="en-US" altLang="zh-CN" sz="1800" err="1">
                  <a:solidFill>
                    <a:srgbClr val="0000FF"/>
                  </a:solidFill>
                  <a:latin typeface="Consolas" pitchFamily="49" charset="0"/>
                  <a:ea typeface="仿宋" pitchFamily="49" charset="-122"/>
                  <a:cs typeface="Consolas" pitchFamily="49" charset="0"/>
                </a:rPr>
                <a:t>+1</a:t>
              </a:r>
              <a:r>
                <a:rPr kumimoji="1" lang="en-US" altLang="zh-CN" sz="1800">
                  <a:solidFill>
                    <a:srgbClr val="0000FF"/>
                  </a:solidFill>
                  <a:latin typeface="Consolas" pitchFamily="49" charset="0"/>
                  <a:ea typeface="仿宋" pitchFamily="49" charset="-122"/>
                  <a:cs typeface="Consolas" pitchFamily="49" charset="0"/>
                </a:rPr>
                <a:t>)/2-1]</a:t>
              </a:r>
            </a:p>
            <a:p>
              <a:pPr>
                <a:lnSpc>
                  <a:spcPct val="11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j</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   </a:t>
              </a:r>
            </a:p>
          </p:txBody>
        </p:sp>
        <p:grpSp>
          <p:nvGrpSpPr>
            <p:cNvPr id="3" name="组合 30"/>
            <p:cNvGrpSpPr/>
            <p:nvPr/>
          </p:nvGrpSpPr>
          <p:grpSpPr>
            <a:xfrm>
              <a:off x="3371813" y="610165"/>
              <a:ext cx="2057443" cy="1414522"/>
              <a:chOff x="3371813" y="479404"/>
              <a:chExt cx="2057443" cy="1414522"/>
            </a:xfrm>
          </p:grpSpPr>
          <p:sp>
            <p:nvSpPr>
              <p:cNvPr id="13330" name="Line 18"/>
              <p:cNvSpPr>
                <a:spLocks noChangeShapeType="1"/>
              </p:cNvSpPr>
              <p:nvPr/>
            </p:nvSpPr>
            <p:spPr bwMode="auto">
              <a:xfrm>
                <a:off x="3390891" y="661968"/>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331" name="Line 19"/>
              <p:cNvSpPr>
                <a:spLocks noChangeShapeType="1"/>
              </p:cNvSpPr>
              <p:nvPr/>
            </p:nvSpPr>
            <p:spPr bwMode="auto">
              <a:xfrm>
                <a:off x="5429256" y="661380"/>
                <a:ext cx="0" cy="215900"/>
              </a:xfrm>
              <a:prstGeom prst="line">
                <a:avLst/>
              </a:prstGeom>
              <a:noFill/>
              <a:ln w="38100" cmpd="dbl">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左右箭头 15"/>
              <p:cNvSpPr/>
              <p:nvPr/>
            </p:nvSpPr>
            <p:spPr>
              <a:xfrm>
                <a:off x="4029044" y="479404"/>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7" name="左右箭头 16"/>
              <p:cNvSpPr/>
              <p:nvPr/>
            </p:nvSpPr>
            <p:spPr>
              <a:xfrm>
                <a:off x="4029044" y="1000108"/>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8" name="左右箭头 17"/>
              <p:cNvSpPr/>
              <p:nvPr/>
            </p:nvSpPr>
            <p:spPr>
              <a:xfrm>
                <a:off x="4029044" y="1785926"/>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19" name="下箭头 18"/>
              <p:cNvSpPr/>
              <p:nvPr/>
            </p:nvSpPr>
            <p:spPr>
              <a:xfrm>
                <a:off x="3371813" y="1138222"/>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20" name="下箭头 19"/>
              <p:cNvSpPr/>
              <p:nvPr/>
            </p:nvSpPr>
            <p:spPr>
              <a:xfrm>
                <a:off x="5386366" y="1128696"/>
                <a:ext cx="36000" cy="576000"/>
              </a:xfrm>
              <a:prstGeom prst="down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sp>
        <p:nvSpPr>
          <p:cNvPr id="32" name="TextBox 31"/>
          <p:cNvSpPr txBox="1"/>
          <p:nvPr/>
        </p:nvSpPr>
        <p:spPr>
          <a:xfrm>
            <a:off x="1142976" y="5186770"/>
            <a:ext cx="6786610" cy="338554"/>
          </a:xfrm>
          <a:prstGeom prst="rect">
            <a:avLst/>
          </a:prstGeom>
          <a:noFill/>
        </p:spPr>
        <p:txBody>
          <a:bodyPr wrap="square" rtlCol="0">
            <a:spAutoFit/>
          </a:bodyPr>
          <a:lstStyle/>
          <a:p>
            <a:pPr algn="l"/>
            <a:r>
              <a:rPr lang="zh-CN" altLang="en-US" sz="2000">
                <a:solidFill>
                  <a:srgbClr val="0000FF"/>
                </a:solidFill>
                <a:latin typeface="Consolas" pitchFamily="49" charset="0"/>
                <a:ea typeface="仿宋" pitchFamily="49" charset="-122"/>
                <a:cs typeface="Consolas" pitchFamily="49" charset="0"/>
              </a:rPr>
              <a:t>对于</a:t>
            </a:r>
            <a:r>
              <a:rPr kumimoji="1" lang="zh-CN" altLang="en-US" sz="2000">
                <a:solidFill>
                  <a:srgbClr val="0000FF"/>
                </a:solidFill>
                <a:latin typeface="Consolas" pitchFamily="49" charset="0"/>
                <a:ea typeface="仿宋" pitchFamily="49" charset="-122"/>
                <a:cs typeface="Consolas" pitchFamily="49" charset="0"/>
              </a:rPr>
              <a:t>对称矩阵</a:t>
            </a:r>
            <a:r>
              <a:rPr kumimoji="1" lang="en-US" altLang="zh-CN" sz="2000" i="1">
                <a:solidFill>
                  <a:srgbClr val="0000FF"/>
                </a:solidFill>
                <a:latin typeface="Consolas" pitchFamily="49" charset="0"/>
                <a:ea typeface="仿宋" pitchFamily="49" charset="-122"/>
                <a:cs typeface="Consolas" pitchFamily="49" charset="0"/>
              </a:rPr>
              <a:t>A</a:t>
            </a:r>
            <a:r>
              <a:rPr kumimoji="1" lang="zh-CN" altLang="en-US" sz="2000">
                <a:solidFill>
                  <a:srgbClr val="0000FF"/>
                </a:solidFill>
                <a:latin typeface="Consolas" pitchFamily="49" charset="0"/>
                <a:ea typeface="仿宋" pitchFamily="49" charset="-122"/>
                <a:cs typeface="Consolas" pitchFamily="49" charset="0"/>
              </a:rPr>
              <a:t>，采用一维数组</a:t>
            </a:r>
            <a:r>
              <a:rPr kumimoji="1" lang="en-US" altLang="zh-CN" sz="2000" i="1">
                <a:solidFill>
                  <a:srgbClr val="0000FF"/>
                </a:solidFill>
                <a:latin typeface="Consolas" pitchFamily="49" charset="0"/>
                <a:ea typeface="仿宋" pitchFamily="49" charset="-122"/>
                <a:cs typeface="Consolas" pitchFamily="49" charset="0"/>
              </a:rPr>
              <a:t>B</a:t>
            </a:r>
            <a:r>
              <a:rPr kumimoji="1" lang="zh-CN" altLang="en-US" sz="2000">
                <a:solidFill>
                  <a:srgbClr val="0000FF"/>
                </a:solidFill>
                <a:latin typeface="Consolas" pitchFamily="49" charset="0"/>
                <a:ea typeface="仿宋" pitchFamily="49" charset="-122"/>
                <a:cs typeface="Consolas" pitchFamily="49" charset="0"/>
              </a:rPr>
              <a:t>存储，并提供</a:t>
            </a:r>
            <a:r>
              <a:rPr kumimoji="1" lang="en-US" altLang="zh-CN" sz="2000" i="1">
                <a:solidFill>
                  <a:srgbClr val="0000FF"/>
                </a:solidFill>
                <a:latin typeface="Consolas" pitchFamily="49" charset="0"/>
                <a:ea typeface="仿宋" pitchFamily="49" charset="-122"/>
                <a:cs typeface="Consolas" pitchFamily="49" charset="0"/>
              </a:rPr>
              <a:t>A</a:t>
            </a:r>
            <a:r>
              <a:rPr kumimoji="1" lang="zh-CN" altLang="en-US" sz="2000">
                <a:solidFill>
                  <a:srgbClr val="0000FF"/>
                </a:solidFill>
                <a:latin typeface="Consolas" pitchFamily="49" charset="0"/>
                <a:ea typeface="仿宋" pitchFamily="49" charset="-122"/>
                <a:cs typeface="Consolas" pitchFamily="49" charset="0"/>
              </a:rPr>
              <a:t>的所有运算。</a:t>
            </a:r>
            <a:endParaRPr lang="zh-CN" altLang="en-US" sz="2000">
              <a:solidFill>
                <a:srgbClr val="0000FF"/>
              </a:solidFill>
              <a:latin typeface="Consolas" pitchFamily="49" charset="0"/>
              <a:ea typeface="仿宋" pitchFamily="49" charset="-122"/>
              <a:cs typeface="Consolas" pitchFamily="49" charset="0"/>
            </a:endParaRPr>
          </a:p>
        </p:txBody>
      </p:sp>
      <p:grpSp>
        <p:nvGrpSpPr>
          <p:cNvPr id="4" name="组合 34"/>
          <p:cNvGrpSpPr/>
          <p:nvPr/>
        </p:nvGrpSpPr>
        <p:grpSpPr>
          <a:xfrm>
            <a:off x="981054" y="2714620"/>
            <a:ext cx="7091408" cy="2076975"/>
            <a:chOff x="909616" y="3214686"/>
            <a:chExt cx="7091408" cy="2076975"/>
          </a:xfrm>
        </p:grpSpPr>
        <p:sp>
          <p:nvSpPr>
            <p:cNvPr id="36" name="Text Box 10"/>
            <p:cNvSpPr txBox="1">
              <a:spLocks noChangeArrowheads="1"/>
            </p:cNvSpPr>
            <p:nvPr/>
          </p:nvSpPr>
          <p:spPr bwMode="auto">
            <a:xfrm>
              <a:off x="909616" y="4500570"/>
              <a:ext cx="609600" cy="313932"/>
            </a:xfrm>
            <a:prstGeom prst="rect">
              <a:avLst/>
            </a:prstGeom>
            <a:noFill/>
            <a:ln w="9525">
              <a:noFill/>
              <a:miter lim="800000"/>
              <a:headEnd/>
              <a:tailEnd/>
            </a:ln>
            <a:effectLst/>
          </p:spPr>
          <p:txBody>
            <a:bodyPr>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7" name="Text Box 11"/>
            <p:cNvSpPr txBox="1">
              <a:spLocks noChangeArrowheads="1"/>
            </p:cNvSpPr>
            <p:nvPr/>
          </p:nvSpPr>
          <p:spPr bwMode="auto">
            <a:xfrm>
              <a:off x="3695664" y="4029078"/>
              <a:ext cx="430536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n-ea"/>
                  <a:ea typeface="+mn-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时（下三角</a:t>
              </a:r>
              <a:r>
                <a:rPr kumimoji="1" lang="en-US" altLang="zh-CN" sz="1800">
                  <a:solidFill>
                    <a:srgbClr val="00B0F0"/>
                  </a:solidFill>
                  <a:latin typeface="Consolas" pitchFamily="49" charset="0"/>
                  <a:ea typeface="仿宋" pitchFamily="49" charset="-122"/>
                  <a:cs typeface="Consolas" pitchFamily="49" charset="0"/>
                </a:rPr>
                <a:t>+</a:t>
              </a:r>
              <a:r>
                <a:rPr kumimoji="1" lang="zh-CN" altLang="en-US" sz="1800">
                  <a:solidFill>
                    <a:srgbClr val="00B0F0"/>
                  </a:solidFill>
                  <a:latin typeface="Consolas" pitchFamily="49" charset="0"/>
                  <a:ea typeface="仿宋" pitchFamily="49" charset="-122"/>
                  <a:cs typeface="Consolas" pitchFamily="49" charset="0"/>
                </a:rPr>
                <a:t>主对角线的元素）</a:t>
              </a:r>
            </a:p>
          </p:txBody>
        </p:sp>
        <p:sp>
          <p:nvSpPr>
            <p:cNvPr id="38" name="Text Box 13"/>
            <p:cNvSpPr txBox="1">
              <a:spLocks noChangeArrowheads="1"/>
            </p:cNvSpPr>
            <p:nvPr/>
          </p:nvSpPr>
          <p:spPr bwMode="auto">
            <a:xfrm>
              <a:off x="3695664" y="4714878"/>
              <a:ext cx="2719390"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i,j</a:t>
              </a:r>
              <a:r>
                <a:rPr kumimoji="1" lang="en-US" altLang="zh-CN" sz="1800">
                  <a:solidFill>
                    <a:srgbClr val="00B0F0"/>
                  </a:solidFill>
                  <a:latin typeface="Consolas" pitchFamily="49" charset="0"/>
                  <a:ea typeface="仿宋" pitchFamily="49" charset="-122"/>
                  <a:cs typeface="Consolas" pitchFamily="49" charset="0"/>
                </a:rPr>
                <a:t>=</a:t>
              </a:r>
              <a:r>
                <a:rPr kumimoji="1" lang="en-US" altLang="zh-CN" sz="1800" i="1">
                  <a:solidFill>
                    <a:srgbClr val="00B0F0"/>
                  </a:solidFill>
                  <a:latin typeface="Consolas" pitchFamily="49" charset="0"/>
                  <a:ea typeface="仿宋" pitchFamily="49" charset="-122"/>
                  <a:cs typeface="Consolas" pitchFamily="49" charset="0"/>
                </a:rPr>
                <a:t>a</a:t>
              </a:r>
              <a:r>
                <a:rPr kumimoji="1" lang="en-US" altLang="zh-CN" sz="1800" i="1" baseline="-25000">
                  <a:solidFill>
                    <a:srgbClr val="00B0F0"/>
                  </a:solidFill>
                  <a:latin typeface="Consolas" pitchFamily="49" charset="0"/>
                  <a:ea typeface="仿宋" pitchFamily="49" charset="-122"/>
                  <a:cs typeface="Consolas" pitchFamily="49" charset="0"/>
                </a:rPr>
                <a:t>j,i</a:t>
              </a:r>
              <a:r>
                <a:rPr kumimoji="1" lang="zh-CN" altLang="en-US" sz="1800">
                  <a:solidFill>
                    <a:srgbClr val="00B0F0"/>
                  </a:solidFill>
                  <a:latin typeface="Consolas" pitchFamily="49" charset="0"/>
                  <a:ea typeface="仿宋" pitchFamily="49" charset="-122"/>
                  <a:cs typeface="Consolas" pitchFamily="49" charset="0"/>
                </a:rPr>
                <a:t>）</a:t>
              </a:r>
            </a:p>
          </p:txBody>
        </p:sp>
        <p:sp>
          <p:nvSpPr>
            <p:cNvPr id="39" name="AutoShape 15"/>
            <p:cNvSpPr>
              <a:spLocks/>
            </p:cNvSpPr>
            <p:nvPr/>
          </p:nvSpPr>
          <p:spPr bwMode="auto">
            <a:xfrm>
              <a:off x="1395386" y="40671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cs typeface="Consolas" pitchFamily="49" charset="0"/>
              </a:endParaRPr>
            </a:p>
          </p:txBody>
        </p:sp>
        <p:sp>
          <p:nvSpPr>
            <p:cNvPr id="40" name="下箭头 39"/>
            <p:cNvSpPr/>
            <p:nvPr/>
          </p:nvSpPr>
          <p:spPr>
            <a:xfrm>
              <a:off x="3714744" y="3214686"/>
              <a:ext cx="233394" cy="50006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cs typeface="Consolas" pitchFamily="49" charset="0"/>
              </a:endParaRPr>
            </a:p>
          </p:txBody>
        </p:sp>
        <p:grpSp>
          <p:nvGrpSpPr>
            <p:cNvPr id="5" name="组合 30"/>
            <p:cNvGrpSpPr/>
            <p:nvPr/>
          </p:nvGrpSpPr>
          <p:grpSpPr>
            <a:xfrm>
              <a:off x="1766838" y="3836980"/>
              <a:ext cx="1500198" cy="597425"/>
              <a:chOff x="500034" y="3571876"/>
              <a:chExt cx="1500198" cy="597425"/>
            </a:xfrm>
          </p:grpSpPr>
          <p:sp>
            <p:nvSpPr>
              <p:cNvPr id="47" name="TextBox 46"/>
              <p:cNvSpPr txBox="1"/>
              <p:nvPr/>
            </p:nvSpPr>
            <p:spPr>
              <a:xfrm>
                <a:off x="500034" y="35718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8" name="直接连接符 47"/>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39748" y="3947702"/>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50" name="TextBox 49"/>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endParaRPr lang="zh-CN" altLang="en-US" sz="1800" i="1">
                  <a:solidFill>
                    <a:srgbClr val="0000FF"/>
                  </a:solidFill>
                  <a:latin typeface="Consolas" pitchFamily="49" charset="0"/>
                  <a:cs typeface="Consolas" pitchFamily="49" charset="0"/>
                </a:endParaRPr>
              </a:p>
            </p:txBody>
          </p:sp>
        </p:grpSp>
        <p:grpSp>
          <p:nvGrpSpPr>
            <p:cNvPr id="6" name="组合 31"/>
            <p:cNvGrpSpPr/>
            <p:nvPr/>
          </p:nvGrpSpPr>
          <p:grpSpPr>
            <a:xfrm>
              <a:off x="1766838" y="4694236"/>
              <a:ext cx="1500198" cy="597425"/>
              <a:chOff x="652434" y="5500702"/>
              <a:chExt cx="1500198" cy="597425"/>
            </a:xfrm>
          </p:grpSpPr>
          <p:sp>
            <p:nvSpPr>
              <p:cNvPr id="43" name="TextBox 42"/>
              <p:cNvSpPr txBox="1"/>
              <p:nvPr/>
            </p:nvSpPr>
            <p:spPr>
              <a:xfrm>
                <a:off x="652434" y="55007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j</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4" name="直接连接符 43"/>
              <p:cNvCxnSpPr/>
              <p:nvPr/>
            </p:nvCxnSpPr>
            <p:spPr>
              <a:xfrm>
                <a:off x="723872" y="5810267"/>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892148" y="58765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sp>
            <p:nvSpPr>
              <p:cNvPr id="46" name="TextBox 45"/>
              <p:cNvSpPr txBox="1"/>
              <p:nvPr/>
            </p:nvSpPr>
            <p:spPr>
              <a:xfrm>
                <a:off x="1652566" y="5715016"/>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sp>
        <p:nvSpPr>
          <p:cNvPr id="35" name="灯片编号占位符 34"/>
          <p:cNvSpPr>
            <a:spLocks noGrp="1"/>
          </p:cNvSpPr>
          <p:nvPr>
            <p:ph type="sldNum" sz="quarter" idx="12"/>
          </p:nvPr>
        </p:nvSpPr>
        <p:spPr/>
        <p:txBody>
          <a:bodyPr/>
          <a:lstStyle/>
          <a:p>
            <a:fld id="{67864EE2-EAB3-4814-A7EB-820BD7610F1E}" type="slidenum">
              <a:rPr lang="en-US" altLang="zh-CN" smtClean="0"/>
              <a:pPr/>
              <a:t>70</a:t>
            </a:fld>
            <a:r>
              <a:rPr lang="en-US" altLang="zh-CN"/>
              <a:t>/76</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0"/>
          <p:cNvGrpSpPr/>
          <p:nvPr/>
        </p:nvGrpSpPr>
        <p:grpSpPr>
          <a:xfrm>
            <a:off x="3071770" y="2276410"/>
            <a:ext cx="3929090" cy="1795532"/>
            <a:chOff x="3071770" y="1883623"/>
            <a:chExt cx="3929090" cy="1795532"/>
          </a:xfrm>
        </p:grpSpPr>
        <p:grpSp>
          <p:nvGrpSpPr>
            <p:cNvPr id="3" name="组合 4"/>
            <p:cNvGrpSpPr/>
            <p:nvPr/>
          </p:nvGrpSpPr>
          <p:grpSpPr>
            <a:xfrm>
              <a:off x="3071770" y="1926543"/>
              <a:ext cx="2857551" cy="1752612"/>
              <a:chOff x="3214676" y="2214554"/>
              <a:chExt cx="2838006" cy="1752612"/>
            </a:xfrm>
          </p:grpSpPr>
          <p:cxnSp>
            <p:nvCxnSpPr>
              <p:cNvPr id="6" name="直接连接符 5"/>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0" name="TextBox 9"/>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1" name="TextBox 10"/>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2" name="TextBox 11"/>
              <p:cNvSpPr txBox="1"/>
              <p:nvPr/>
            </p:nvSpPr>
            <p:spPr>
              <a:xfrm>
                <a:off x="4645023" y="2239954"/>
                <a:ext cx="571504"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3" name="TextBox 12"/>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4" name="TextBox 13"/>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645023" y="2668582"/>
                <a:ext cx="571504" cy="246221"/>
              </a:xfrm>
              <a:prstGeom prst="rect">
                <a:avLst/>
              </a:prstGeom>
              <a:noFill/>
            </p:spPr>
            <p:txBody>
              <a:bodyPr wrap="square" lIns="0" tIns="0" rIns="0" bIns="0" rtlCol="0">
                <a:spAutoFit/>
              </a:bodyPr>
              <a:lstStyle/>
              <a:p>
                <a:r>
                  <a:rPr lang="en-US" altLang="zh-CN" sz="2000" i="1">
                    <a:solidFill>
                      <a:srgbClr val="0000FF"/>
                    </a:solidFill>
                    <a:latin typeface="Consolas" pitchFamily="49" charset="0"/>
                    <a:ea typeface="仿宋" pitchFamily="49" charset="-122"/>
                    <a:cs typeface="Consolas" pitchFamily="49" charset="0"/>
                    <a:sym typeface="Symbol"/>
                  </a:rPr>
                  <a:t></a:t>
                </a:r>
                <a:endParaRPr lang="zh-CN" altLang="en-US" sz="200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5110219" y="3549236"/>
                <a:ext cx="942463"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30" name="直角三角形 29"/>
            <p:cNvSpPr/>
            <p:nvPr/>
          </p:nvSpPr>
          <p:spPr>
            <a:xfrm>
              <a:off x="3214678" y="2071678"/>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31" name="Text Box 15"/>
            <p:cNvSpPr txBox="1">
              <a:spLocks noChangeArrowheads="1"/>
            </p:cNvSpPr>
            <p:nvPr/>
          </p:nvSpPr>
          <p:spPr bwMode="auto">
            <a:xfrm flipH="1">
              <a:off x="3571868" y="2786058"/>
              <a:ext cx="357190" cy="393121"/>
            </a:xfrm>
            <a:prstGeom prst="rect">
              <a:avLst/>
            </a:prstGeom>
            <a:noFill/>
            <a:ln w="9525">
              <a:noFill/>
              <a:miter lim="800000"/>
              <a:headEnd/>
              <a:tailEnd/>
            </a:ln>
            <a:effectLst/>
          </p:spPr>
          <p:txBody>
            <a:bodyPr wrap="square">
              <a:spAutoFit/>
            </a:bodyPr>
            <a:lstStyle/>
            <a:p>
              <a:pPr algn="l">
                <a:spcBef>
                  <a:spcPct val="50000"/>
                </a:spcBef>
              </a:pPr>
              <a:r>
                <a:rPr lang="en-US" altLang="zh-CN" b="0" i="1">
                  <a:solidFill>
                    <a:srgbClr val="0000FF"/>
                  </a:solidFill>
                  <a:latin typeface="Consolas" pitchFamily="49" charset="0"/>
                  <a:ea typeface="仿宋" pitchFamily="49" charset="-122"/>
                  <a:cs typeface="Consolas" pitchFamily="49" charset="0"/>
                </a:rPr>
                <a:t>c</a:t>
              </a:r>
            </a:p>
          </p:txBody>
        </p:sp>
        <p:sp>
          <p:nvSpPr>
            <p:cNvPr id="32" name="TextBox 31"/>
            <p:cNvSpPr txBox="1"/>
            <p:nvPr/>
          </p:nvSpPr>
          <p:spPr>
            <a:xfrm>
              <a:off x="4853784" y="2864776"/>
              <a:ext cx="575440" cy="270843"/>
            </a:xfrm>
            <a:prstGeom prst="rect">
              <a:avLst/>
            </a:prstGeom>
            <a:noFill/>
          </p:spPr>
          <p:txBody>
            <a:bodyPr wrap="square" lIns="0" tIns="0" rIns="0" bIns="0" rtlCol="0">
              <a:spAutoFit/>
            </a:bodyPr>
            <a:lstStyle/>
            <a:p>
              <a:r>
                <a:rPr lang="en-US" altLang="zh-CN" sz="2200" i="1">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cxnSp>
          <p:nvCxnSpPr>
            <p:cNvPr id="33" name="直接连接符 32"/>
            <p:cNvCxnSpPr/>
            <p:nvPr/>
          </p:nvCxnSpPr>
          <p:spPr>
            <a:xfrm flipV="1">
              <a:off x="5643538" y="2069419"/>
              <a:ext cx="642942" cy="357190"/>
            </a:xfrm>
            <a:prstGeom prst="line">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6143604" y="1883623"/>
              <a:ext cx="857256" cy="289310"/>
            </a:xfrm>
            <a:prstGeom prst="rect">
              <a:avLst/>
            </a:prstGeom>
            <a:noFill/>
          </p:spPr>
          <p:txBody>
            <a:bodyPr wrap="square" rtlCol="0">
              <a:spAutoFit/>
            </a:bodyPr>
            <a:lstStyle/>
            <a:p>
              <a:r>
                <a:rPr kumimoji="1" lang="en-US" altLang="zh-CN" sz="1600" i="1" err="1">
                  <a:solidFill>
                    <a:srgbClr val="0000FF"/>
                  </a:solidFill>
                  <a:latin typeface="Consolas" pitchFamily="49" charset="0"/>
                  <a:ea typeface="仿宋" pitchFamily="49" charset="-122"/>
                  <a:cs typeface="Consolas" pitchFamily="49" charset="0"/>
                </a:rPr>
                <a:t>i</a:t>
              </a:r>
              <a:r>
                <a:rPr kumimoji="1" lang="en-US" altLang="zh-CN" sz="1600" err="1">
                  <a:solidFill>
                    <a:srgbClr val="0000FF"/>
                  </a:solidFill>
                  <a:latin typeface="+mj-ea"/>
                  <a:ea typeface="+mj-ea"/>
                  <a:cs typeface="Consolas" pitchFamily="49" charset="0"/>
                </a:rPr>
                <a:t>≤</a:t>
              </a:r>
              <a:r>
                <a:rPr kumimoji="1" lang="en-US" altLang="zh-CN" sz="1600" i="1" err="1">
                  <a:solidFill>
                    <a:srgbClr val="0000FF"/>
                  </a:solidFill>
                  <a:latin typeface="Consolas" pitchFamily="49" charset="0"/>
                  <a:ea typeface="仿宋" pitchFamily="49" charset="-122"/>
                  <a:cs typeface="Consolas" pitchFamily="49" charset="0"/>
                </a:rPr>
                <a:t>j</a:t>
              </a:r>
              <a:endParaRPr lang="zh-CN" altLang="en-US" sz="1600">
                <a:solidFill>
                  <a:srgbClr val="0000FF"/>
                </a:solidFill>
                <a:latin typeface="Consolas" pitchFamily="49" charset="0"/>
                <a:ea typeface="仿宋" pitchFamily="49" charset="-122"/>
                <a:cs typeface="Consolas" pitchFamily="49" charset="0"/>
              </a:endParaRPr>
            </a:p>
          </p:txBody>
        </p:sp>
      </p:grpSp>
      <p:grpSp>
        <p:nvGrpSpPr>
          <p:cNvPr id="4" name="组合 37"/>
          <p:cNvGrpSpPr/>
          <p:nvPr/>
        </p:nvGrpSpPr>
        <p:grpSpPr>
          <a:xfrm>
            <a:off x="500034" y="1607209"/>
            <a:ext cx="2219301" cy="644525"/>
            <a:chOff x="709625" y="642918"/>
            <a:chExt cx="2219301" cy="644525"/>
          </a:xfrm>
        </p:grpSpPr>
        <p:sp>
          <p:nvSpPr>
            <p:cNvPr id="39"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40"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cs typeface="Consolas" pitchFamily="49" charset="0"/>
                </a:rPr>
                <a:t>上三角矩阵</a:t>
              </a:r>
              <a:endParaRPr lang="zh-CN" altLang="en-US" sz="2000">
                <a:solidFill>
                  <a:srgbClr val="FF0000"/>
                </a:solidFill>
                <a:latin typeface="微软雅黑" pitchFamily="34" charset="-122"/>
                <a:ea typeface="微软雅黑" pitchFamily="34" charset="-122"/>
              </a:endParaRPr>
            </a:p>
          </p:txBody>
        </p:sp>
      </p:grpSp>
      <p:sp>
        <p:nvSpPr>
          <p:cNvPr id="28" name="TextBox 27"/>
          <p:cNvSpPr txBox="1"/>
          <p:nvPr/>
        </p:nvSpPr>
        <p:spPr>
          <a:xfrm>
            <a:off x="285720" y="428604"/>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5.2.2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三角</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71</a:t>
            </a:fld>
            <a:r>
              <a:rPr lang="en-US" altLang="zh-CN"/>
              <a:t>/76</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4"/>
          <p:cNvGrpSpPr/>
          <p:nvPr/>
        </p:nvGrpSpPr>
        <p:grpSpPr>
          <a:xfrm>
            <a:off x="642910" y="1033446"/>
            <a:ext cx="2857654" cy="1752612"/>
            <a:chOff x="3214676" y="2214554"/>
            <a:chExt cx="2838006" cy="1752612"/>
          </a:xfrm>
        </p:grpSpPr>
        <p:cxnSp>
          <p:nvCxnSpPr>
            <p:cNvPr id="11" name="直接连接符 1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6" name="TextBox 1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7" name="TextBox 16"/>
            <p:cNvSpPr txBox="1"/>
            <p:nvPr/>
          </p:nvSpPr>
          <p:spPr>
            <a:xfrm>
              <a:off x="4645023" y="2239954"/>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20" name="TextBox 19"/>
            <p:cNvSpPr txBox="1"/>
            <p:nvPr/>
          </p:nvSpPr>
          <p:spPr>
            <a:xfrm>
              <a:off x="4645023" y="2668582"/>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i="1" baseline="-250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5110219" y="3549236"/>
              <a:ext cx="942463"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22" name="直接连接符 21"/>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grpSp>
      <p:sp>
        <p:nvSpPr>
          <p:cNvPr id="6" name="直角三角形 5"/>
          <p:cNvSpPr/>
          <p:nvPr/>
        </p:nvSpPr>
        <p:spPr>
          <a:xfrm>
            <a:off x="785703" y="1178581"/>
            <a:ext cx="1857388" cy="1428760"/>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7" name="Text Box 15"/>
          <p:cNvSpPr txBox="1">
            <a:spLocks noChangeArrowheads="1"/>
          </p:cNvSpPr>
          <p:nvPr/>
        </p:nvSpPr>
        <p:spPr bwMode="auto">
          <a:xfrm flipH="1">
            <a:off x="1142893" y="1892961"/>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0000FF"/>
                </a:solidFill>
                <a:latin typeface="Consolas" pitchFamily="49" charset="0"/>
                <a:ea typeface="仿宋" pitchFamily="49" charset="-122"/>
                <a:cs typeface="Consolas" pitchFamily="49" charset="0"/>
              </a:rPr>
              <a:t>c</a:t>
            </a:r>
          </a:p>
        </p:txBody>
      </p:sp>
      <p:sp>
        <p:nvSpPr>
          <p:cNvPr id="8" name="TextBox 7"/>
          <p:cNvSpPr txBox="1"/>
          <p:nvPr/>
        </p:nvSpPr>
        <p:spPr>
          <a:xfrm>
            <a:off x="2424809" y="1971679"/>
            <a:ext cx="575440" cy="270843"/>
          </a:xfrm>
          <a:prstGeom prst="rect">
            <a:avLst/>
          </a:prstGeom>
          <a:noFill/>
        </p:spPr>
        <p:txBody>
          <a:bodyPr wrap="square" lIns="0" tIns="0" rIns="0" bIns="0" rtlCol="0">
            <a:spAutoFit/>
          </a:bodyPr>
          <a:lstStyle/>
          <a:p>
            <a:r>
              <a:rPr lang="en-US" altLang="zh-CN" sz="2200" i="1">
                <a:solidFill>
                  <a:srgbClr val="0000FF"/>
                </a:solidFill>
                <a:latin typeface="Consolas" pitchFamily="49" charset="0"/>
                <a:ea typeface="仿宋" pitchFamily="49" charset="-122"/>
                <a:cs typeface="Consolas" pitchFamily="49" charset="0"/>
                <a:sym typeface="Symbol"/>
              </a:rPr>
              <a:t></a:t>
            </a:r>
            <a:endParaRPr lang="zh-CN" altLang="en-US" sz="2200" i="1" baseline="-25000">
              <a:solidFill>
                <a:srgbClr val="0000FF"/>
              </a:solidFill>
              <a:latin typeface="Consolas" pitchFamily="49" charset="0"/>
              <a:ea typeface="仿宋" pitchFamily="49" charset="-122"/>
              <a:cs typeface="Consolas" pitchFamily="49" charset="0"/>
            </a:endParaRPr>
          </a:p>
        </p:txBody>
      </p:sp>
      <p:sp>
        <p:nvSpPr>
          <p:cNvPr id="25" name="TextBox 24"/>
          <p:cNvSpPr txBox="1"/>
          <p:nvPr/>
        </p:nvSpPr>
        <p:spPr>
          <a:xfrm>
            <a:off x="642910" y="357166"/>
            <a:ext cx="3571900"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Consolas" pitchFamily="49" charset="0"/>
                <a:ea typeface="仿宋" pitchFamily="49" charset="-122"/>
                <a:cs typeface="Consolas" pitchFamily="49" charset="0"/>
              </a:rPr>
              <a:t>对于上三角部分的元素</a:t>
            </a:r>
            <a:r>
              <a:rPr lang="en-US" altLang="zh-CN" sz="2000" i="1">
                <a:solidFill>
                  <a:srgbClr val="FF0000"/>
                </a:solidFill>
                <a:latin typeface="Consolas" pitchFamily="49" charset="0"/>
                <a:ea typeface="仿宋" pitchFamily="49" charset="-122"/>
                <a:cs typeface="Consolas" pitchFamily="49" charset="0"/>
              </a:rPr>
              <a:t>a</a:t>
            </a:r>
            <a:r>
              <a:rPr lang="en-US" altLang="zh-CN" sz="2000" i="1" baseline="-25000">
                <a:solidFill>
                  <a:srgbClr val="FF0000"/>
                </a:solidFill>
                <a:latin typeface="Consolas" pitchFamily="49" charset="0"/>
                <a:ea typeface="仿宋" pitchFamily="49" charset="-122"/>
                <a:cs typeface="Consolas" pitchFamily="49" charset="0"/>
              </a:rPr>
              <a:t>i,j</a:t>
            </a:r>
            <a:endParaRPr lang="zh-CN" altLang="en-US" sz="2000" i="1" baseline="-25000">
              <a:solidFill>
                <a:srgbClr val="FF0000"/>
              </a:solidFill>
              <a:latin typeface="Consolas" pitchFamily="49" charset="0"/>
              <a:ea typeface="仿宋" pitchFamily="49" charset="-122"/>
              <a:cs typeface="Consolas" pitchFamily="49" charset="0"/>
            </a:endParaRPr>
          </a:p>
        </p:txBody>
      </p:sp>
      <p:grpSp>
        <p:nvGrpSpPr>
          <p:cNvPr id="3" name="组合 47"/>
          <p:cNvGrpSpPr/>
          <p:nvPr/>
        </p:nvGrpSpPr>
        <p:grpSpPr>
          <a:xfrm>
            <a:off x="3786182" y="1071546"/>
            <a:ext cx="5072098" cy="1726654"/>
            <a:chOff x="3786182" y="1071546"/>
            <a:chExt cx="5072098" cy="1726654"/>
          </a:xfrm>
        </p:grpSpPr>
        <p:sp>
          <p:nvSpPr>
            <p:cNvPr id="26" name="TextBox 25"/>
            <p:cNvSpPr txBox="1"/>
            <p:nvPr/>
          </p:nvSpPr>
          <p:spPr>
            <a:xfrm>
              <a:off x="3786182" y="1071546"/>
              <a:ext cx="2643206" cy="1200329"/>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0</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zh-CN" altLang="en-US" sz="1800">
                  <a:solidFill>
                    <a:srgbClr val="0000FF"/>
                  </a:solidFill>
                  <a:latin typeface="Consolas" pitchFamily="49" charset="0"/>
                  <a:ea typeface="仿宋" pitchFamily="49" charset="-122"/>
                  <a:cs typeface="Consolas" pitchFamily="49" charset="0"/>
                </a:rPr>
                <a:t>个元素</a:t>
              </a:r>
              <a:endParaRPr lang="en-US" altLang="zh-CN" sz="1800">
                <a:solidFill>
                  <a:srgbClr val="0000FF"/>
                </a:solidFill>
                <a:latin typeface="Consolas" pitchFamily="49" charset="0"/>
                <a:ea typeface="仿宋" pitchFamily="49" charset="-122"/>
                <a:cs typeface="Consolas" pitchFamily="49" charset="0"/>
              </a:endParaRP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个元素</a:t>
              </a:r>
            </a:p>
            <a:p>
              <a:pPr algn="l">
                <a:lnSpc>
                  <a:spcPct val="100000"/>
                </a:lnSpc>
                <a:spcBef>
                  <a:spcPts val="0"/>
                </a:spcBef>
              </a:pPr>
              <a:r>
                <a:rPr lang="en-US" altLang="zh-CN" sz="1800">
                  <a:solidFill>
                    <a:srgbClr val="0000FF"/>
                  </a:solidFill>
                  <a:latin typeface="+mj-ea"/>
                  <a:ea typeface="+mj-ea"/>
                  <a:cs typeface="Consolas" pitchFamily="49" charset="0"/>
                </a:rPr>
                <a:t> …</a:t>
              </a:r>
            </a:p>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行：</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个元素</a:t>
              </a:r>
            </a:p>
          </p:txBody>
        </p:sp>
        <p:sp>
          <p:nvSpPr>
            <p:cNvPr id="27" name="右大括号 26"/>
            <p:cNvSpPr/>
            <p:nvPr/>
          </p:nvSpPr>
          <p:spPr>
            <a:xfrm>
              <a:off x="6357950" y="1152509"/>
              <a:ext cx="134439" cy="1000132"/>
            </a:xfrm>
            <a:prstGeom prst="rightBrace">
              <a:avLst/>
            </a:prstGeom>
            <a:ln w="19050">
              <a:tailEnd type="none"/>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8" name="TextBox 27"/>
            <p:cNvSpPr txBox="1"/>
            <p:nvPr/>
          </p:nvSpPr>
          <p:spPr>
            <a:xfrm>
              <a:off x="6505588" y="1440407"/>
              <a:ext cx="2352692" cy="369332"/>
            </a:xfrm>
            <a:prstGeom prst="rect">
              <a:avLst/>
            </a:prstGeom>
            <a:noFill/>
          </p:spPr>
          <p:txBody>
            <a:bodyPr wrap="square" rtlCol="0">
              <a:spAutoFit/>
            </a:bodyPr>
            <a:lstStyle/>
            <a:p>
              <a:pPr algn="l">
                <a:lnSpc>
                  <a:spcPct val="100000"/>
                </a:lnSpc>
                <a:spcBef>
                  <a:spcPts val="0"/>
                </a:spcBef>
              </a:pP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(2</a:t>
              </a:r>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+1)/2</a:t>
              </a:r>
              <a:r>
                <a:rPr lang="zh-CN" altLang="en-US" sz="1800">
                  <a:solidFill>
                    <a:srgbClr val="0000FF"/>
                  </a:solidFill>
                  <a:latin typeface="Consolas" pitchFamily="49" charset="0"/>
                  <a:ea typeface="仿宋" pitchFamily="49" charset="-122"/>
                  <a:cs typeface="Consolas" pitchFamily="49" charset="0"/>
                </a:rPr>
                <a:t>个元素</a:t>
              </a:r>
            </a:p>
          </p:txBody>
        </p:sp>
        <p:sp>
          <p:nvSpPr>
            <p:cNvPr id="29" name="TextBox 28"/>
            <p:cNvSpPr txBox="1"/>
            <p:nvPr/>
          </p:nvSpPr>
          <p:spPr>
            <a:xfrm>
              <a:off x="3786182" y="2428868"/>
              <a:ext cx="4071966"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行有</a:t>
              </a:r>
              <a:r>
                <a:rPr lang="en-US" altLang="zh-CN" sz="1800" i="1">
                  <a:solidFill>
                    <a:srgbClr val="0000FF"/>
                  </a:solidFill>
                  <a:latin typeface="Consolas" pitchFamily="49" charset="0"/>
                  <a:ea typeface="仿宋" pitchFamily="49" charset="-122"/>
                  <a:cs typeface="Consolas" pitchFamily="49" charset="0"/>
                </a:rPr>
                <a:t>a</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i</a:t>
              </a:r>
              <a:r>
                <a:rPr lang="zh-CN" altLang="en-US" sz="1800">
                  <a:solidFill>
                    <a:srgbClr val="0000FF"/>
                  </a:solidFill>
                  <a:latin typeface="Consolas" pitchFamily="49" charset="0"/>
                  <a:ea typeface="仿宋" pitchFamily="49" charset="-122"/>
                  <a:cs typeface="Consolas" pitchFamily="49" charset="0"/>
                </a:rPr>
                <a:t>个元素</a:t>
              </a:r>
            </a:p>
          </p:txBody>
        </p:sp>
      </p:grpSp>
      <p:sp>
        <p:nvSpPr>
          <p:cNvPr id="30" name="下箭头 29"/>
          <p:cNvSpPr/>
          <p:nvPr/>
        </p:nvSpPr>
        <p:spPr bwMode="auto">
          <a:xfrm>
            <a:off x="3714744" y="3000372"/>
            <a:ext cx="285752" cy="428628"/>
          </a:xfrm>
          <a:prstGeom prst="downArrow">
            <a:avLst/>
          </a:prstGeom>
          <a:ln>
            <a:headEnd/>
            <a:tailEnd type="arrow" w="sm" len="sm"/>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grpSp>
        <p:nvGrpSpPr>
          <p:cNvPr id="4" name="组合 30"/>
          <p:cNvGrpSpPr/>
          <p:nvPr/>
        </p:nvGrpSpPr>
        <p:grpSpPr>
          <a:xfrm>
            <a:off x="1928794" y="3719217"/>
            <a:ext cx="4673618" cy="1868961"/>
            <a:chOff x="1928794" y="4402819"/>
            <a:chExt cx="4673618" cy="1868961"/>
          </a:xfrm>
        </p:grpSpPr>
        <p:sp>
          <p:nvSpPr>
            <p:cNvPr id="33" name="Text Box 6"/>
            <p:cNvSpPr txBox="1">
              <a:spLocks noChangeArrowheads="1"/>
            </p:cNvSpPr>
            <p:nvPr/>
          </p:nvSpPr>
          <p:spPr bwMode="auto">
            <a:xfrm>
              <a:off x="1928794" y="4969858"/>
              <a:ext cx="500066" cy="317908"/>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宋体" pitchFamily="2" charset="-122"/>
                  <a:cs typeface="Consolas" pitchFamily="49" charset="0"/>
                </a:rPr>
                <a:t>k</a:t>
              </a:r>
              <a:r>
                <a:rPr kumimoji="1" lang="en-US" altLang="zh-CN" sz="1800">
                  <a:solidFill>
                    <a:srgbClr val="0000FF"/>
                  </a:solidFill>
                  <a:latin typeface="Consolas" pitchFamily="49" charset="0"/>
                  <a:ea typeface="宋体" pitchFamily="2" charset="-122"/>
                  <a:cs typeface="Consolas" pitchFamily="49" charset="0"/>
                </a:rPr>
                <a:t>=</a:t>
              </a:r>
            </a:p>
          </p:txBody>
        </p:sp>
        <p:sp>
          <p:nvSpPr>
            <p:cNvPr id="34" name="Text Box 7"/>
            <p:cNvSpPr txBox="1">
              <a:spLocks noChangeArrowheads="1"/>
            </p:cNvSpPr>
            <p:nvPr/>
          </p:nvSpPr>
          <p:spPr bwMode="auto">
            <a:xfrm>
              <a:off x="5110162" y="4512658"/>
              <a:ext cx="1357322"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Consolas" pitchFamily="49" charset="0"/>
                  <a:ea typeface="仿宋" pitchFamily="49" charset="-122"/>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5" name="Text Box 8"/>
            <p:cNvSpPr txBox="1">
              <a:spLocks noChangeArrowheads="1"/>
            </p:cNvSpPr>
            <p:nvPr/>
          </p:nvSpPr>
          <p:spPr bwMode="auto">
            <a:xfrm>
              <a:off x="5110162" y="5286388"/>
              <a:ext cx="1492250" cy="313932"/>
            </a:xfrm>
            <a:prstGeom prst="rect">
              <a:avLst/>
            </a:prstGeom>
            <a:noFill/>
            <a:ln w="9525">
              <a:noFill/>
              <a:miter lim="800000"/>
              <a:headEnd/>
              <a:tailEnd/>
            </a:ln>
            <a:effectLst/>
          </p:spPr>
          <p:txBody>
            <a:bodyPr>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err="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&gt;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36" name="AutoShape 9"/>
            <p:cNvSpPr>
              <a:spLocks/>
            </p:cNvSpPr>
            <p:nvPr/>
          </p:nvSpPr>
          <p:spPr bwMode="auto">
            <a:xfrm>
              <a:off x="2387596" y="4617133"/>
              <a:ext cx="152400" cy="1008000"/>
            </a:xfrm>
            <a:prstGeom prst="leftBrace">
              <a:avLst>
                <a:gd name="adj1" fmla="val 87500"/>
                <a:gd name="adj2" fmla="val 50000"/>
              </a:avLst>
            </a:prstGeom>
            <a:noFill/>
            <a:ln w="22225">
              <a:solidFill>
                <a:srgbClr val="0000FF"/>
              </a:solidFill>
              <a:round/>
              <a:headEnd/>
              <a:tailEnd/>
            </a:ln>
            <a:effectLst/>
          </p:spPr>
          <p:txBody>
            <a:bodyPr wrap="none" anchor="ctr"/>
            <a:lstStyle/>
            <a:p>
              <a:endParaRPr lang="zh-CN" altLang="en-US" sz="1800">
                <a:latin typeface="Consolas" pitchFamily="49" charset="0"/>
                <a:cs typeface="Consolas" pitchFamily="49" charset="0"/>
              </a:endParaRPr>
            </a:p>
          </p:txBody>
        </p:sp>
        <p:sp>
          <p:nvSpPr>
            <p:cNvPr id="37" name="Line 16"/>
            <p:cNvSpPr>
              <a:spLocks noChangeShapeType="1"/>
            </p:cNvSpPr>
            <p:nvPr/>
          </p:nvSpPr>
          <p:spPr bwMode="auto">
            <a:xfrm flipH="1" flipV="1">
              <a:off x="3428992" y="5770688"/>
              <a:ext cx="647700" cy="360362"/>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sz="1800">
                <a:latin typeface="Consolas" pitchFamily="49" charset="0"/>
                <a:cs typeface="Consolas" pitchFamily="49" charset="0"/>
              </a:endParaRPr>
            </a:p>
          </p:txBody>
        </p:sp>
        <p:sp>
          <p:nvSpPr>
            <p:cNvPr id="38" name="Text Box 17"/>
            <p:cNvSpPr txBox="1">
              <a:spLocks noChangeArrowheads="1"/>
            </p:cNvSpPr>
            <p:nvPr/>
          </p:nvSpPr>
          <p:spPr bwMode="auto">
            <a:xfrm>
              <a:off x="4000496" y="5957848"/>
              <a:ext cx="1285884" cy="313932"/>
            </a:xfrm>
            <a:prstGeom prst="rect">
              <a:avLst/>
            </a:prstGeom>
            <a:noFill/>
            <a:ln w="9525">
              <a:noFill/>
              <a:miter lim="800000"/>
              <a:headEnd/>
              <a:tailEnd/>
            </a:ln>
            <a:effectLst/>
          </p:spPr>
          <p:txBody>
            <a:bodyPr wrap="square">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存放常量</a:t>
              </a:r>
              <a:r>
                <a:rPr lang="en-US" altLang="zh-CN" sz="1800" i="1">
                  <a:solidFill>
                    <a:srgbClr val="0000FF"/>
                  </a:solidFill>
                  <a:latin typeface="Consolas" pitchFamily="49" charset="0"/>
                  <a:ea typeface="仿宋" pitchFamily="49" charset="-122"/>
                  <a:cs typeface="Consolas" pitchFamily="49" charset="0"/>
                </a:rPr>
                <a:t>c</a:t>
              </a:r>
            </a:p>
          </p:txBody>
        </p:sp>
        <p:grpSp>
          <p:nvGrpSpPr>
            <p:cNvPr id="5" name="组合 35"/>
            <p:cNvGrpSpPr/>
            <p:nvPr/>
          </p:nvGrpSpPr>
          <p:grpSpPr>
            <a:xfrm>
              <a:off x="2663812" y="4402819"/>
              <a:ext cx="1946289" cy="652825"/>
              <a:chOff x="6554802" y="4214818"/>
              <a:chExt cx="1731974" cy="652825"/>
            </a:xfrm>
          </p:grpSpPr>
          <p:sp>
            <p:nvSpPr>
              <p:cNvPr id="44" name="TextBox 43"/>
              <p:cNvSpPr txBox="1"/>
              <p:nvPr/>
            </p:nvSpPr>
            <p:spPr>
              <a:xfrm>
                <a:off x="6572264" y="4214818"/>
                <a:ext cx="1071570" cy="225575"/>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err="1">
                    <a:solidFill>
                      <a:srgbClr val="0000FF"/>
                    </a:solidFill>
                    <a:latin typeface="Consolas" pitchFamily="49" charset="0"/>
                    <a:cs typeface="Consolas" pitchFamily="49" charset="0"/>
                  </a:rPr>
                  <a:t>2</a:t>
                </a:r>
                <a:r>
                  <a:rPr lang="en-US" altLang="zh-CN" sz="1800" i="1" err="1">
                    <a:solidFill>
                      <a:srgbClr val="0000FF"/>
                    </a:solidFill>
                    <a:latin typeface="Consolas" pitchFamily="49" charset="0"/>
                    <a:cs typeface="Consolas" pitchFamily="49" charset="0"/>
                  </a:rPr>
                  <a:t>n</a:t>
                </a:r>
                <a:r>
                  <a:rPr lang="en-US" altLang="zh-CN" sz="1800" err="1">
                    <a:solidFill>
                      <a:srgbClr val="0000FF"/>
                    </a:solidFill>
                    <a:latin typeface="Consolas" pitchFamily="49" charset="0"/>
                    <a:ea typeface="+mj-ea"/>
                    <a:cs typeface="Consolas" pitchFamily="49" charset="0"/>
                  </a:rPr>
                  <a:t>-</a:t>
                </a:r>
                <a:r>
                  <a:rPr lang="en-US" altLang="zh-CN" sz="1800" i="1" err="1">
                    <a:solidFill>
                      <a:srgbClr val="0000FF"/>
                    </a:solidFill>
                    <a:latin typeface="Consolas" pitchFamily="49" charset="0"/>
                    <a:cs typeface="Consolas" pitchFamily="49" charset="0"/>
                  </a:rPr>
                  <a:t>i</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5" name="直接连接符 44"/>
              <p:cNvCxnSpPr/>
              <p:nvPr/>
            </p:nvCxnSpPr>
            <p:spPr>
              <a:xfrm>
                <a:off x="6554802" y="4505333"/>
                <a:ext cx="1080000"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811978" y="4590644"/>
                <a:ext cx="500066" cy="276999"/>
              </a:xfrm>
              <a:prstGeom prst="rect">
                <a:avLst/>
              </a:prstGeom>
              <a:noFill/>
            </p:spPr>
            <p:txBody>
              <a:bodyPr wrap="square" lIns="0" tIns="0" rIns="0" bIns="0" rtlCol="0">
                <a:spAutoFit/>
              </a:bodyPr>
              <a:lstStyle/>
              <a:p>
                <a:r>
                  <a:rPr lang="en-US" altLang="zh-CN" sz="1800">
                    <a:latin typeface="Consolas" pitchFamily="49" charset="0"/>
                    <a:cs typeface="Consolas" pitchFamily="49" charset="0"/>
                  </a:rPr>
                  <a:t>2</a:t>
                </a:r>
                <a:endParaRPr lang="zh-CN" altLang="en-US" sz="1800">
                  <a:latin typeface="Consolas" pitchFamily="49" charset="0"/>
                  <a:cs typeface="Consolas" pitchFamily="49" charset="0"/>
                </a:endParaRPr>
              </a:p>
            </p:txBody>
          </p:sp>
          <p:sp>
            <p:nvSpPr>
              <p:cNvPr id="47" name="TextBox 46"/>
              <p:cNvSpPr txBox="1"/>
              <p:nvPr/>
            </p:nvSpPr>
            <p:spPr>
              <a:xfrm>
                <a:off x="7429520" y="4429132"/>
                <a:ext cx="857256" cy="225575"/>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 +</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ea typeface="+mj-ea"/>
                    <a:cs typeface="Consolas" pitchFamily="49" charset="0"/>
                  </a:rPr>
                  <a:t>-</a:t>
                </a:r>
                <a:r>
                  <a:rPr lang="en-US" altLang="zh-CN" sz="1800" i="1" err="1">
                    <a:solidFill>
                      <a:srgbClr val="0000FF"/>
                    </a:solidFill>
                    <a:latin typeface="Consolas" pitchFamily="49" charset="0"/>
                    <a:cs typeface="Consolas" pitchFamily="49" charset="0"/>
                  </a:rPr>
                  <a:t>i</a:t>
                </a:r>
                <a:endParaRPr lang="zh-CN" altLang="en-US" sz="1800" i="1">
                  <a:solidFill>
                    <a:srgbClr val="0000FF"/>
                  </a:solidFill>
                  <a:latin typeface="Consolas" pitchFamily="49" charset="0"/>
                  <a:cs typeface="Consolas" pitchFamily="49" charset="0"/>
                </a:endParaRPr>
              </a:p>
            </p:txBody>
          </p:sp>
        </p:grpSp>
        <p:grpSp>
          <p:nvGrpSpPr>
            <p:cNvPr id="9" name="组合 30"/>
            <p:cNvGrpSpPr/>
            <p:nvPr/>
          </p:nvGrpSpPr>
          <p:grpSpPr>
            <a:xfrm>
              <a:off x="2681270" y="5214950"/>
              <a:ext cx="1071570" cy="601401"/>
              <a:chOff x="500034" y="3571876"/>
              <a:chExt cx="1071570" cy="601401"/>
            </a:xfrm>
          </p:grpSpPr>
          <p:sp>
            <p:nvSpPr>
              <p:cNvPr id="41" name="TextBox 40"/>
              <p:cNvSpPr txBox="1"/>
              <p:nvPr/>
            </p:nvSpPr>
            <p:spPr>
              <a:xfrm>
                <a:off x="500034" y="3571876"/>
                <a:ext cx="1071570" cy="225575"/>
              </a:xfrm>
              <a:prstGeom prst="rect">
                <a:avLst/>
              </a:prstGeom>
              <a:noFill/>
            </p:spPr>
            <p:txBody>
              <a:bodyPr wrap="square" lIns="0" tIns="0" rIns="0" bIns="0" rtlCol="0">
                <a:spAutoFit/>
              </a:bodyPr>
              <a:lstStyle/>
              <a:p>
                <a:r>
                  <a:rPr lang="en-US" altLang="zh-CN" sz="1800" i="1">
                    <a:solidFill>
                      <a:srgbClr val="0000FF"/>
                    </a:solidFill>
                    <a:latin typeface="Consolas" pitchFamily="49" charset="0"/>
                    <a:cs typeface="Consolas" pitchFamily="49" charset="0"/>
                  </a:rPr>
                  <a:t>n</a:t>
                </a:r>
                <a:r>
                  <a:rPr lang="en-US" altLang="zh-CN" sz="1800">
                    <a:solidFill>
                      <a:srgbClr val="0000FF"/>
                    </a:solidFill>
                    <a:latin typeface="Consolas" pitchFamily="49" charset="0"/>
                    <a:cs typeface="Consolas" pitchFamily="49" charset="0"/>
                  </a:rPr>
                  <a:t>(</a:t>
                </a:r>
                <a:r>
                  <a:rPr lang="en-US" altLang="zh-CN" sz="1800" i="1" err="1">
                    <a:solidFill>
                      <a:srgbClr val="0000FF"/>
                    </a:solidFill>
                    <a:latin typeface="Consolas" pitchFamily="49" charset="0"/>
                    <a:cs typeface="Consolas" pitchFamily="49" charset="0"/>
                  </a:rPr>
                  <a:t>n</a:t>
                </a:r>
                <a:r>
                  <a:rPr lang="en-US" altLang="zh-CN" sz="1800" err="1">
                    <a:solidFill>
                      <a:srgbClr val="0000FF"/>
                    </a:solidFill>
                    <a:latin typeface="Consolas" pitchFamily="49" charset="0"/>
                    <a:cs typeface="Consolas" pitchFamily="49" charset="0"/>
                  </a:rPr>
                  <a:t>+1</a:t>
                </a:r>
                <a:r>
                  <a:rPr lang="en-US" altLang="zh-CN" sz="1800">
                    <a:solidFill>
                      <a:srgbClr val="0000FF"/>
                    </a:solidFill>
                    <a:latin typeface="Consolas" pitchFamily="49" charset="0"/>
                    <a:cs typeface="Consolas" pitchFamily="49" charset="0"/>
                  </a:rPr>
                  <a:t>)</a:t>
                </a:r>
                <a:endParaRPr lang="zh-CN" altLang="en-US" sz="1800">
                  <a:solidFill>
                    <a:srgbClr val="0000FF"/>
                  </a:solidFill>
                  <a:latin typeface="Consolas" pitchFamily="49" charset="0"/>
                  <a:cs typeface="Consolas" pitchFamily="49" charset="0"/>
                </a:endParaRPr>
              </a:p>
            </p:txBody>
          </p:sp>
          <p:cxnSp>
            <p:nvCxnSpPr>
              <p:cNvPr id="42" name="直接连接符 41"/>
              <p:cNvCxnSpPr/>
              <p:nvPr/>
            </p:nvCxnSpPr>
            <p:spPr>
              <a:xfrm>
                <a:off x="571472" y="3862391"/>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39748" y="3947702"/>
                <a:ext cx="500066" cy="225575"/>
              </a:xfrm>
              <a:prstGeom prst="rect">
                <a:avLst/>
              </a:prstGeom>
              <a:noFill/>
            </p:spPr>
            <p:txBody>
              <a:bodyPr wrap="square" lIns="0" tIns="0" rIns="0" bIns="0" rtlCol="0">
                <a:spAutoFit/>
              </a:bodyPr>
              <a:lstStyle/>
              <a:p>
                <a:r>
                  <a:rPr lang="en-US" altLang="zh-CN" sz="1800">
                    <a:solidFill>
                      <a:srgbClr val="0000FF"/>
                    </a:solidFill>
                    <a:latin typeface="Consolas" pitchFamily="49" charset="0"/>
                    <a:cs typeface="Consolas" pitchFamily="49" charset="0"/>
                  </a:rPr>
                  <a:t>2</a:t>
                </a:r>
                <a:endParaRPr lang="zh-CN" altLang="en-US" sz="1800">
                  <a:solidFill>
                    <a:srgbClr val="0000FF"/>
                  </a:solidFill>
                  <a:latin typeface="Consolas" pitchFamily="49" charset="0"/>
                  <a:cs typeface="Consolas" pitchFamily="49" charset="0"/>
                </a:endParaRPr>
              </a:p>
            </p:txBody>
          </p:sp>
        </p:grpSp>
      </p:grpSp>
      <p:sp>
        <p:nvSpPr>
          <p:cNvPr id="50" name="灯片编号占位符 49"/>
          <p:cNvSpPr>
            <a:spLocks noGrp="1"/>
          </p:cNvSpPr>
          <p:nvPr>
            <p:ph type="sldNum" sz="quarter" idx="12"/>
          </p:nvPr>
        </p:nvSpPr>
        <p:spPr/>
        <p:txBody>
          <a:bodyPr/>
          <a:lstStyle/>
          <a:p>
            <a:fld id="{67864EE2-EAB3-4814-A7EB-820BD7610F1E}" type="slidenum">
              <a:rPr lang="en-US" altLang="zh-CN" smtClean="0"/>
              <a:pPr/>
              <a:t>72</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对象 18"/>
          <p:cNvGraphicFramePr>
            <a:graphicFrameLocks noChangeAspect="1"/>
          </p:cNvGraphicFramePr>
          <p:nvPr/>
        </p:nvGraphicFramePr>
        <p:xfrm>
          <a:off x="5164142" y="3375423"/>
          <a:ext cx="101600" cy="190500"/>
        </p:xfrm>
        <a:graphic>
          <a:graphicData uri="http://schemas.openxmlformats.org/presentationml/2006/ole">
            <mc:AlternateContent xmlns:mc="http://schemas.openxmlformats.org/markup-compatibility/2006">
              <mc:Choice xmlns:v="urn:schemas-microsoft-com:vml" Requires="v">
                <p:oleObj spid="_x0000_s2056" name="Equation" r:id="rId3" imgW="101520" imgH="190440" progId="">
                  <p:embed/>
                </p:oleObj>
              </mc:Choice>
              <mc:Fallback>
                <p:oleObj name="Equation" r:id="rId3" imgW="101520" imgH="19044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142" y="3375423"/>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540" name="Rectangle 12"/>
          <p:cNvSpPr>
            <a:spLocks noChangeArrowheads="1"/>
          </p:cNvSpPr>
          <p:nvPr/>
        </p:nvSpPr>
        <p:spPr bwMode="auto">
          <a:xfrm>
            <a:off x="0" y="0"/>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latin typeface="Consolas" pitchFamily="49" charset="0"/>
              <a:cs typeface="Consolas" pitchFamily="49" charset="0"/>
            </a:endParaRPr>
          </a:p>
        </p:txBody>
      </p:sp>
      <p:grpSp>
        <p:nvGrpSpPr>
          <p:cNvPr id="2" name="组合 38"/>
          <p:cNvGrpSpPr/>
          <p:nvPr/>
        </p:nvGrpSpPr>
        <p:grpSpPr>
          <a:xfrm>
            <a:off x="3300408" y="2613417"/>
            <a:ext cx="3900464" cy="2744409"/>
            <a:chOff x="2676546" y="3429000"/>
            <a:chExt cx="3900464" cy="2744409"/>
          </a:xfrm>
        </p:grpSpPr>
        <p:sp>
          <p:nvSpPr>
            <p:cNvPr id="22542" name="Line 14"/>
            <p:cNvSpPr>
              <a:spLocks noChangeShapeType="1"/>
            </p:cNvSpPr>
            <p:nvPr/>
          </p:nvSpPr>
          <p:spPr bwMode="auto">
            <a:xfrm flipH="1" flipV="1">
              <a:off x="4091014" y="5572140"/>
              <a:ext cx="647700" cy="360362"/>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wrap="none"/>
            <a:lstStyle/>
            <a:p>
              <a:endParaRPr lang="zh-CN" altLang="en-US">
                <a:solidFill>
                  <a:srgbClr val="0000FF"/>
                </a:solidFill>
                <a:latin typeface="Consolas" pitchFamily="49" charset="0"/>
                <a:ea typeface="仿宋" pitchFamily="49" charset="-122"/>
                <a:cs typeface="Consolas" pitchFamily="49" charset="0"/>
              </a:endParaRPr>
            </a:p>
          </p:txBody>
        </p:sp>
        <p:sp>
          <p:nvSpPr>
            <p:cNvPr id="22543" name="Text Box 15"/>
            <p:cNvSpPr txBox="1">
              <a:spLocks noChangeArrowheads="1"/>
            </p:cNvSpPr>
            <p:nvPr/>
          </p:nvSpPr>
          <p:spPr bwMode="auto">
            <a:xfrm>
              <a:off x="4627576" y="5859477"/>
              <a:ext cx="1873250" cy="313932"/>
            </a:xfrm>
            <a:prstGeom prst="rect">
              <a:avLst/>
            </a:prstGeom>
            <a:noFill/>
            <a:ln w="9525">
              <a:noFill/>
              <a:miter lim="800000"/>
              <a:headEnd/>
              <a:tailEnd/>
            </a:ln>
            <a:effectLst/>
          </p:spPr>
          <p:txBody>
            <a:bodyPr>
              <a:spAutoFit/>
            </a:bodyPr>
            <a:lstStyle/>
            <a:p>
              <a:pPr algn="l">
                <a:spcBef>
                  <a:spcPct val="50000"/>
                </a:spcBef>
              </a:pPr>
              <a:r>
                <a:rPr lang="zh-CN" altLang="en-US" sz="1800">
                  <a:solidFill>
                    <a:srgbClr val="0000FF"/>
                  </a:solidFill>
                  <a:latin typeface="Consolas" pitchFamily="49" charset="0"/>
                  <a:ea typeface="仿宋" pitchFamily="49" charset="-122"/>
                  <a:cs typeface="Consolas" pitchFamily="49" charset="0"/>
                </a:rPr>
                <a:t>存放一个常量</a:t>
              </a:r>
              <a:r>
                <a:rPr lang="en-US" altLang="zh-CN" sz="1800" i="1">
                  <a:solidFill>
                    <a:srgbClr val="0000FF"/>
                  </a:solidFill>
                  <a:latin typeface="Consolas" pitchFamily="49" charset="0"/>
                  <a:ea typeface="仿宋" pitchFamily="49" charset="-122"/>
                  <a:cs typeface="Consolas" pitchFamily="49" charset="0"/>
                </a:rPr>
                <a:t>c</a:t>
              </a:r>
            </a:p>
          </p:txBody>
        </p:sp>
        <p:sp>
          <p:nvSpPr>
            <p:cNvPr id="16" name="下箭头 15"/>
            <p:cNvSpPr/>
            <p:nvPr/>
          </p:nvSpPr>
          <p:spPr>
            <a:xfrm>
              <a:off x="3929058" y="342900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5" name="Text Box 10"/>
            <p:cNvSpPr txBox="1">
              <a:spLocks noChangeArrowheads="1"/>
            </p:cNvSpPr>
            <p:nvPr/>
          </p:nvSpPr>
          <p:spPr bwMode="auto">
            <a:xfrm>
              <a:off x="2676546" y="4810530"/>
              <a:ext cx="466724" cy="313932"/>
            </a:xfrm>
            <a:prstGeom prst="rect">
              <a:avLst/>
            </a:prstGeom>
            <a:noFill/>
            <a:ln w="9525">
              <a:noFill/>
              <a:miter lim="800000"/>
              <a:headEnd/>
              <a:tailEnd/>
            </a:ln>
            <a:effectLst/>
          </p:spPr>
          <p:txBody>
            <a:bodyPr wrap="square">
              <a:spAutoFit/>
            </a:bodyPr>
            <a:lstStyle/>
            <a:p>
              <a:pPr algn="l">
                <a:spcBef>
                  <a:spcPct val="50000"/>
                </a:spcBef>
              </a:pP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a:t>
              </a:r>
            </a:p>
          </p:txBody>
        </p:sp>
        <p:sp>
          <p:nvSpPr>
            <p:cNvPr id="26" name="Text Box 11"/>
            <p:cNvSpPr txBox="1">
              <a:spLocks noChangeArrowheads="1"/>
            </p:cNvSpPr>
            <p:nvPr/>
          </p:nvSpPr>
          <p:spPr bwMode="auto">
            <a:xfrm>
              <a:off x="5214942" y="4335478"/>
              <a:ext cx="1362068"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err="1">
                  <a:solidFill>
                    <a:srgbClr val="00B0F0"/>
                  </a:solidFill>
                  <a:latin typeface="+mj-ea"/>
                  <a:ea typeface="+mj-ea"/>
                  <a:cs typeface="Consolas" pitchFamily="49" charset="0"/>
                </a:rPr>
                <a:t>≥</a:t>
              </a:r>
              <a:r>
                <a:rPr kumimoji="1" lang="en-US" altLang="zh-CN" sz="1800" i="1" err="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7" name="Text Box 13"/>
            <p:cNvSpPr txBox="1">
              <a:spLocks noChangeArrowheads="1"/>
            </p:cNvSpPr>
            <p:nvPr/>
          </p:nvSpPr>
          <p:spPr bwMode="auto">
            <a:xfrm>
              <a:off x="5214942" y="5072074"/>
              <a:ext cx="1304964" cy="313932"/>
            </a:xfrm>
            <a:prstGeom prst="rect">
              <a:avLst/>
            </a:prstGeom>
            <a:noFill/>
            <a:ln w="9525">
              <a:noFill/>
              <a:miter lim="800000"/>
              <a:headEnd/>
              <a:tailEnd/>
            </a:ln>
            <a:effectLst/>
          </p:spPr>
          <p:txBody>
            <a:bodyPr wrap="square">
              <a:spAutoFit/>
            </a:bodyPr>
            <a:lstStyle/>
            <a:p>
              <a:pPr algn="l">
                <a:spcBef>
                  <a:spcPct val="50000"/>
                </a:spcBef>
              </a:pPr>
              <a:r>
                <a:rPr kumimoji="1" lang="zh-CN" altLang="en-US" sz="1800">
                  <a:solidFill>
                    <a:srgbClr val="00B0F0"/>
                  </a:solidFill>
                  <a:latin typeface="Consolas" pitchFamily="49" charset="0"/>
                  <a:ea typeface="仿宋" pitchFamily="49" charset="-122"/>
                  <a:cs typeface="Consolas" pitchFamily="49" charset="0"/>
                </a:rPr>
                <a:t>当</a:t>
              </a:r>
              <a:r>
                <a:rPr kumimoji="1" lang="en-US" altLang="zh-CN" sz="1800" i="1">
                  <a:solidFill>
                    <a:srgbClr val="00B0F0"/>
                  </a:solidFill>
                  <a:latin typeface="Consolas" pitchFamily="49" charset="0"/>
                  <a:ea typeface="仿宋" pitchFamily="49" charset="-122"/>
                  <a:cs typeface="Consolas" pitchFamily="49" charset="0"/>
                </a:rPr>
                <a:t>i</a:t>
              </a:r>
              <a:r>
                <a:rPr kumimoji="1" lang="en-US" altLang="zh-CN" sz="1800">
                  <a:solidFill>
                    <a:srgbClr val="00B0F0"/>
                  </a:solidFill>
                  <a:latin typeface="Consolas" pitchFamily="49" charset="0"/>
                  <a:ea typeface="仿宋" pitchFamily="49" charset="-122"/>
                  <a:cs typeface="Consolas" pitchFamily="49" charset="0"/>
                </a:rPr>
                <a:t>&lt;</a:t>
              </a:r>
              <a:r>
                <a:rPr kumimoji="1" lang="en-US" altLang="zh-CN" sz="1800" i="1">
                  <a:solidFill>
                    <a:srgbClr val="00B0F0"/>
                  </a:solidFill>
                  <a:latin typeface="Consolas" pitchFamily="49" charset="0"/>
                  <a:ea typeface="仿宋" pitchFamily="49" charset="-122"/>
                  <a:cs typeface="Consolas" pitchFamily="49" charset="0"/>
                </a:rPr>
                <a:t>j</a:t>
              </a:r>
              <a:r>
                <a:rPr kumimoji="1" lang="zh-CN" altLang="en-US" sz="1800">
                  <a:solidFill>
                    <a:srgbClr val="00B0F0"/>
                  </a:solidFill>
                  <a:latin typeface="Consolas" pitchFamily="49" charset="0"/>
                  <a:ea typeface="仿宋" pitchFamily="49" charset="-122"/>
                  <a:cs typeface="Consolas" pitchFamily="49" charset="0"/>
                </a:rPr>
                <a:t>时</a:t>
              </a:r>
            </a:p>
          </p:txBody>
        </p:sp>
        <p:sp>
          <p:nvSpPr>
            <p:cNvPr id="28" name="AutoShape 15"/>
            <p:cNvSpPr>
              <a:spLocks/>
            </p:cNvSpPr>
            <p:nvPr/>
          </p:nvSpPr>
          <p:spPr bwMode="auto">
            <a:xfrm>
              <a:off x="3076596" y="4373578"/>
              <a:ext cx="228600" cy="1143000"/>
            </a:xfrm>
            <a:prstGeom prst="leftBrace">
              <a:avLst>
                <a:gd name="adj1" fmla="val 41667"/>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a:solidFill>
                  <a:srgbClr val="0000FF"/>
                </a:solidFill>
                <a:latin typeface="Consolas" pitchFamily="49" charset="0"/>
                <a:ea typeface="仿宋" pitchFamily="49" charset="-122"/>
                <a:cs typeface="Consolas" pitchFamily="49" charset="0"/>
              </a:endParaRPr>
            </a:p>
          </p:txBody>
        </p:sp>
        <p:grpSp>
          <p:nvGrpSpPr>
            <p:cNvPr id="3" name="组合 28"/>
            <p:cNvGrpSpPr/>
            <p:nvPr/>
          </p:nvGrpSpPr>
          <p:grpSpPr>
            <a:xfrm>
              <a:off x="3286116" y="4181480"/>
              <a:ext cx="1500198" cy="626000"/>
              <a:chOff x="500034" y="3609976"/>
              <a:chExt cx="1500198" cy="626000"/>
            </a:xfrm>
          </p:grpSpPr>
          <p:sp>
            <p:nvSpPr>
              <p:cNvPr id="30" name="TextBox 29"/>
              <p:cNvSpPr txBox="1"/>
              <p:nvPr/>
            </p:nvSpPr>
            <p:spPr>
              <a:xfrm>
                <a:off x="500034" y="3609976"/>
                <a:ext cx="1071570" cy="221599"/>
              </a:xfrm>
              <a:prstGeom prst="rect">
                <a:avLst/>
              </a:prstGeom>
              <a:noFill/>
            </p:spPr>
            <p:txBody>
              <a:bodyPr wrap="square" lIns="0" tIns="0" rIns="0" bIns="0" rtlCol="0">
                <a:spAutoFit/>
              </a:bodyPr>
              <a:lstStyle/>
              <a:p>
                <a:r>
                  <a:rPr lang="en-US" altLang="zh-CN" sz="1800" i="1" err="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a:t>
                </a:r>
                <a:r>
                  <a:rPr lang="en-US" altLang="zh-CN" sz="1800" i="1" err="1">
                    <a:solidFill>
                      <a:srgbClr val="0000FF"/>
                    </a:solidFill>
                    <a:latin typeface="Consolas" pitchFamily="49" charset="0"/>
                    <a:ea typeface="仿宋" pitchFamily="49" charset="-122"/>
                    <a:cs typeface="Consolas" pitchFamily="49" charset="0"/>
                  </a:rPr>
                  <a:t>i</a:t>
                </a:r>
                <a:r>
                  <a:rPr lang="en-US" altLang="zh-CN" sz="1800" err="1">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1" name="直接连接符 30"/>
              <p:cNvCxnSpPr/>
              <p:nvPr/>
            </p:nvCxnSpPr>
            <p:spPr>
              <a:xfrm>
                <a:off x="571472" y="3929066"/>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739748" y="4014377"/>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sp>
            <p:nvSpPr>
              <p:cNvPr id="33" name="TextBox 32"/>
              <p:cNvSpPr txBox="1"/>
              <p:nvPr/>
            </p:nvSpPr>
            <p:spPr>
              <a:xfrm>
                <a:off x="1500166" y="3786190"/>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endParaRPr lang="zh-CN" altLang="en-US" sz="1800" i="1">
                  <a:solidFill>
                    <a:srgbClr val="0000FF"/>
                  </a:solidFill>
                  <a:latin typeface="Consolas" pitchFamily="49" charset="0"/>
                  <a:ea typeface="仿宋" pitchFamily="49" charset="-122"/>
                  <a:cs typeface="Consolas" pitchFamily="49" charset="0"/>
                </a:endParaRPr>
              </a:p>
            </p:txBody>
          </p:sp>
        </p:grpSp>
        <p:grpSp>
          <p:nvGrpSpPr>
            <p:cNvPr id="4" name="组合 33"/>
            <p:cNvGrpSpPr/>
            <p:nvPr/>
          </p:nvGrpSpPr>
          <p:grpSpPr>
            <a:xfrm>
              <a:off x="3286116" y="5076836"/>
              <a:ext cx="1071570" cy="597425"/>
              <a:chOff x="652434" y="5576902"/>
              <a:chExt cx="1071570" cy="597425"/>
            </a:xfrm>
          </p:grpSpPr>
          <p:sp>
            <p:nvSpPr>
              <p:cNvPr id="35" name="TextBox 34"/>
              <p:cNvSpPr txBox="1"/>
              <p:nvPr/>
            </p:nvSpPr>
            <p:spPr>
              <a:xfrm>
                <a:off x="652434" y="5576902"/>
                <a:ext cx="1071570" cy="221599"/>
              </a:xfrm>
              <a:prstGeom prst="rect">
                <a:avLst/>
              </a:prstGeom>
              <a:noFill/>
            </p:spPr>
            <p:txBody>
              <a:bodyPr wrap="square" lIns="0" tIns="0" rIns="0" bIns="0" rtlCol="0">
                <a:spAutoFit/>
              </a:bodyPr>
              <a:lstStyle/>
              <a:p>
                <a:r>
                  <a:rPr lang="en-US" altLang="zh-CN" sz="1800" i="1">
                    <a:solidFill>
                      <a:srgbClr val="0000FF"/>
                    </a:solidFill>
                    <a:latin typeface="Consolas" pitchFamily="49" charset="0"/>
                    <a:ea typeface="仿宋" pitchFamily="49" charset="-122"/>
                    <a:cs typeface="Consolas" pitchFamily="49" charset="0"/>
                  </a:rPr>
                  <a:t>n</a:t>
                </a:r>
                <a:r>
                  <a:rPr lang="en-US" altLang="zh-CN" sz="1800">
                    <a:solidFill>
                      <a:srgbClr val="0000FF"/>
                    </a:solidFill>
                    <a:latin typeface="Consolas" pitchFamily="49" charset="0"/>
                    <a:ea typeface="仿宋" pitchFamily="49" charset="-122"/>
                    <a:cs typeface="Consolas" pitchFamily="49" charset="0"/>
                  </a:rPr>
                  <a:t>(</a:t>
                </a:r>
                <a:r>
                  <a:rPr lang="en-US" altLang="zh-CN" sz="1800" i="1" err="1">
                    <a:solidFill>
                      <a:srgbClr val="0000FF"/>
                    </a:solidFill>
                    <a:latin typeface="Consolas" pitchFamily="49" charset="0"/>
                    <a:ea typeface="仿宋" pitchFamily="49" charset="-122"/>
                    <a:cs typeface="Consolas" pitchFamily="49" charset="0"/>
                  </a:rPr>
                  <a:t>n</a:t>
                </a:r>
                <a:r>
                  <a:rPr lang="en-US" altLang="zh-CN" sz="1800" err="1">
                    <a:solidFill>
                      <a:srgbClr val="0000FF"/>
                    </a:solidFill>
                    <a:latin typeface="Consolas" pitchFamily="49" charset="0"/>
                    <a:ea typeface="仿宋" pitchFamily="49" charset="-122"/>
                    <a:cs typeface="Consolas" pitchFamily="49" charset="0"/>
                  </a:rPr>
                  <a:t>+1</a:t>
                </a:r>
                <a:r>
                  <a:rPr lang="en-US" altLang="zh-CN" sz="1800">
                    <a:solidFill>
                      <a:srgbClr val="0000FF"/>
                    </a:solidFill>
                    <a:latin typeface="Consolas" pitchFamily="49" charset="0"/>
                    <a:ea typeface="仿宋" pitchFamily="49" charset="-122"/>
                    <a:cs typeface="Consolas" pitchFamily="49" charset="0"/>
                  </a:rPr>
                  <a:t>)</a:t>
                </a:r>
                <a:endParaRPr lang="zh-CN" altLang="en-US" sz="1800">
                  <a:solidFill>
                    <a:srgbClr val="0000FF"/>
                  </a:solidFill>
                  <a:latin typeface="Consolas" pitchFamily="49" charset="0"/>
                  <a:ea typeface="仿宋" pitchFamily="49" charset="-122"/>
                  <a:cs typeface="Consolas" pitchFamily="49" charset="0"/>
                </a:endParaRPr>
              </a:p>
            </p:txBody>
          </p:sp>
          <p:cxnSp>
            <p:nvCxnSpPr>
              <p:cNvPr id="36" name="直接连接符 35"/>
              <p:cNvCxnSpPr/>
              <p:nvPr/>
            </p:nvCxnSpPr>
            <p:spPr>
              <a:xfrm>
                <a:off x="723872" y="5857892"/>
                <a:ext cx="928694" cy="1588"/>
              </a:xfrm>
              <a:prstGeom prst="line">
                <a:avLst/>
              </a:prstGeom>
              <a:ln w="28575">
                <a:solidFill>
                  <a:srgbClr val="0000FF"/>
                </a:solidFill>
                <a:tailEnd type="non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92148" y="5952728"/>
                <a:ext cx="500066" cy="221599"/>
              </a:xfrm>
              <a:prstGeom prst="rect">
                <a:avLst/>
              </a:prstGeom>
              <a:noFill/>
            </p:spPr>
            <p:txBody>
              <a:bodyPr wrap="square" lIns="0" tIns="0" rIns="0" bIns="0" rtlCol="0">
                <a:spAutoFit/>
              </a:bodyPr>
              <a:lstStyle/>
              <a:p>
                <a:r>
                  <a:rPr lang="en-US" altLang="zh-CN" sz="1800">
                    <a:solidFill>
                      <a:srgbClr val="0000FF"/>
                    </a:solidFill>
                    <a:latin typeface="Consolas" pitchFamily="49" charset="0"/>
                    <a:ea typeface="仿宋" pitchFamily="49" charset="-122"/>
                    <a:cs typeface="Consolas" pitchFamily="49" charset="0"/>
                  </a:rPr>
                  <a:t>2</a:t>
                </a:r>
                <a:endParaRPr lang="zh-CN" altLang="en-US" sz="1800">
                  <a:solidFill>
                    <a:srgbClr val="0000FF"/>
                  </a:solidFill>
                  <a:latin typeface="Consolas" pitchFamily="49" charset="0"/>
                  <a:ea typeface="仿宋" pitchFamily="49" charset="-122"/>
                  <a:cs typeface="Consolas" pitchFamily="49" charset="0"/>
                </a:endParaRPr>
              </a:p>
            </p:txBody>
          </p:sp>
        </p:grpSp>
      </p:grpSp>
      <p:grpSp>
        <p:nvGrpSpPr>
          <p:cNvPr id="5" name="组合 39"/>
          <p:cNvGrpSpPr/>
          <p:nvPr/>
        </p:nvGrpSpPr>
        <p:grpSpPr>
          <a:xfrm>
            <a:off x="3643306" y="575053"/>
            <a:ext cx="2857520" cy="1752612"/>
            <a:chOff x="3214676" y="2214554"/>
            <a:chExt cx="2837975" cy="1752612"/>
          </a:xfrm>
        </p:grpSpPr>
        <p:cxnSp>
          <p:nvCxnSpPr>
            <p:cNvPr id="41" name="直接连接符 40"/>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359140"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5" name="TextBox 44"/>
            <p:cNvSpPr txBox="1"/>
            <p:nvPr/>
          </p:nvSpPr>
          <p:spPr>
            <a:xfrm>
              <a:off x="4002081"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6" name="TextBox 45"/>
            <p:cNvSpPr txBox="1"/>
            <p:nvPr/>
          </p:nvSpPr>
          <p:spPr>
            <a:xfrm>
              <a:off x="5216526" y="2258590"/>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0,</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7" name="TextBox 46"/>
            <p:cNvSpPr txBox="1"/>
            <p:nvPr/>
          </p:nvSpPr>
          <p:spPr>
            <a:xfrm>
              <a:off x="4645023" y="2239954"/>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8" name="TextBox 47"/>
            <p:cNvSpPr txBox="1"/>
            <p:nvPr/>
          </p:nvSpPr>
          <p:spPr>
            <a:xfrm>
              <a:off x="3359140"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49" name="TextBox 48"/>
            <p:cNvSpPr txBox="1"/>
            <p:nvPr/>
          </p:nvSpPr>
          <p:spPr>
            <a:xfrm>
              <a:off x="4002081"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0" name="TextBox 49"/>
            <p:cNvSpPr txBox="1"/>
            <p:nvPr/>
          </p:nvSpPr>
          <p:spPr>
            <a:xfrm>
              <a:off x="5216526" y="2687218"/>
              <a:ext cx="714379" cy="250646"/>
            </a:xfrm>
            <a:prstGeom prst="rect">
              <a:avLst/>
            </a:prstGeom>
            <a:noFill/>
          </p:spPr>
          <p:txBody>
            <a:bodyPr wrap="square" lIns="0" tIns="0" rIns="0" bIns="0" rtlCol="0">
              <a:spAutoFit/>
            </a:bodyPr>
            <a:lstStyle/>
            <a:p>
              <a:r>
                <a:rPr lang="en-US" altLang="zh-CN" sz="2000" b="0" i="1" err="1">
                  <a:solidFill>
                    <a:srgbClr val="0000FF"/>
                  </a:solidFill>
                  <a:latin typeface="Consolas" pitchFamily="49" charset="0"/>
                  <a:ea typeface="仿宋" pitchFamily="49" charset="-122"/>
                  <a:cs typeface="Consolas" pitchFamily="49" charset="0"/>
                </a:rPr>
                <a:t>a</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2" name="TextBox 51"/>
            <p:cNvSpPr txBox="1"/>
            <p:nvPr/>
          </p:nvSpPr>
          <p:spPr>
            <a:xfrm>
              <a:off x="3333193" y="3601488"/>
              <a:ext cx="714379"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-1,0</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3" name="TextBox 52"/>
            <p:cNvSpPr txBox="1"/>
            <p:nvPr/>
          </p:nvSpPr>
          <p:spPr>
            <a:xfrm>
              <a:off x="3976134" y="3601488"/>
              <a:ext cx="714379"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5104363" y="3601488"/>
              <a:ext cx="800596" cy="250646"/>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rPr>
                <a:t>a</a:t>
              </a:r>
              <a:r>
                <a:rPr lang="en-US" altLang="zh-CN" sz="2000" b="0" i="1" baseline="-25000">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a:t>
              </a:r>
              <a:r>
                <a:rPr lang="en-US" altLang="zh-CN" sz="2000" b="0" baseline="-25000" err="1">
                  <a:solidFill>
                    <a:srgbClr val="0000FF"/>
                  </a:solidFill>
                  <a:latin typeface="Consolas" pitchFamily="49" charset="0"/>
                  <a:ea typeface="仿宋" pitchFamily="49" charset="-122"/>
                  <a:cs typeface="Consolas" pitchFamily="49" charset="0"/>
                </a:rPr>
                <a:t>1,</a:t>
              </a:r>
              <a:r>
                <a:rPr lang="en-US" altLang="zh-CN" sz="2000" b="0" i="1" baseline="-25000" err="1">
                  <a:solidFill>
                    <a:srgbClr val="0000FF"/>
                  </a:solidFill>
                  <a:latin typeface="Consolas" pitchFamily="49" charset="0"/>
                  <a:ea typeface="仿宋" pitchFamily="49" charset="-122"/>
                  <a:cs typeface="Consolas" pitchFamily="49" charset="0"/>
                </a:rPr>
                <a:t>n</a:t>
              </a:r>
              <a:r>
                <a:rPr lang="en-US" altLang="zh-CN" sz="2000" b="0" baseline="-25000">
                  <a:solidFill>
                    <a:srgbClr val="0000FF"/>
                  </a:solidFill>
                  <a:latin typeface="Consolas" pitchFamily="49" charset="0"/>
                  <a:ea typeface="仿宋" pitchFamily="49" charset="-122"/>
                  <a:cs typeface="Consolas" pitchFamily="49" charset="0"/>
                </a:rPr>
                <a:t>-1</a:t>
              </a:r>
              <a:endParaRPr lang="zh-CN" altLang="en-US" sz="2000" b="0" baseline="-25000">
                <a:solidFill>
                  <a:srgbClr val="0000FF"/>
                </a:solidFill>
                <a:latin typeface="Consolas" pitchFamily="49" charset="0"/>
                <a:ea typeface="仿宋" pitchFamily="49" charset="-122"/>
                <a:cs typeface="Consolas" pitchFamily="49" charset="0"/>
              </a:endParaRPr>
            </a:p>
          </p:txBody>
        </p:sp>
        <p:sp>
          <p:nvSpPr>
            <p:cNvPr id="55" name="TextBox 54"/>
            <p:cNvSpPr txBox="1"/>
            <p:nvPr/>
          </p:nvSpPr>
          <p:spPr>
            <a:xfrm>
              <a:off x="4619076" y="3582852"/>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cxnSp>
          <p:nvCxnSpPr>
            <p:cNvPr id="56" name="直接连接符 55"/>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3502018" y="3097210"/>
              <a:ext cx="571504" cy="246221"/>
            </a:xfrm>
            <a:prstGeom prst="rect">
              <a:avLst/>
            </a:prstGeom>
            <a:noFill/>
          </p:spPr>
          <p:txBody>
            <a:bodyPr wrap="square" lIns="0" tIns="0" rIns="0" bIns="0" rtlCol="0">
              <a:spAutoFit/>
            </a:bodyPr>
            <a:lstStyle/>
            <a:p>
              <a:r>
                <a:rPr lang="en-US" altLang="zh-CN" sz="2000" b="0" i="1">
                  <a:solidFill>
                    <a:srgbClr val="0000FF"/>
                  </a:solidFill>
                  <a:latin typeface="Consolas" pitchFamily="49" charset="0"/>
                  <a:ea typeface="仿宋" pitchFamily="49" charset="-122"/>
                  <a:cs typeface="Consolas" pitchFamily="49" charset="0"/>
                  <a:sym typeface="Symbol"/>
                </a:rPr>
                <a:t></a:t>
              </a:r>
              <a:endParaRPr lang="zh-CN" altLang="en-US" sz="2000" b="0" baseline="-25000">
                <a:solidFill>
                  <a:srgbClr val="0000FF"/>
                </a:solidFill>
                <a:latin typeface="Consolas" pitchFamily="49" charset="0"/>
                <a:ea typeface="仿宋" pitchFamily="49" charset="-122"/>
                <a:cs typeface="Consolas" pitchFamily="49" charset="0"/>
              </a:endParaRPr>
            </a:p>
          </p:txBody>
        </p:sp>
      </p:grpSp>
      <p:sp>
        <p:nvSpPr>
          <p:cNvPr id="20" name="直角三角形 19"/>
          <p:cNvSpPr/>
          <p:nvPr/>
        </p:nvSpPr>
        <p:spPr>
          <a:xfrm rot="10800000">
            <a:off x="4143372" y="603628"/>
            <a:ext cx="2214578" cy="1571636"/>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00FF"/>
              </a:solidFill>
              <a:latin typeface="Consolas" pitchFamily="49" charset="0"/>
              <a:ea typeface="仿宋" pitchFamily="49" charset="-122"/>
              <a:cs typeface="Consolas" pitchFamily="49" charset="0"/>
            </a:endParaRPr>
          </a:p>
        </p:txBody>
      </p:sp>
      <p:sp>
        <p:nvSpPr>
          <p:cNvPr id="22541" name="Text Box 13"/>
          <p:cNvSpPr txBox="1">
            <a:spLocks noChangeArrowheads="1"/>
          </p:cNvSpPr>
          <p:nvPr/>
        </p:nvSpPr>
        <p:spPr bwMode="auto">
          <a:xfrm>
            <a:off x="5500694" y="898905"/>
            <a:ext cx="576262" cy="317908"/>
          </a:xfrm>
          <a:prstGeom prst="rect">
            <a:avLst/>
          </a:prstGeom>
          <a:noFill/>
          <a:ln w="9525">
            <a:noFill/>
            <a:miter lim="800000"/>
            <a:headEnd/>
            <a:tailEnd/>
          </a:ln>
          <a:effectLst/>
        </p:spPr>
        <p:txBody>
          <a:bodyPr>
            <a:spAutoFit/>
          </a:bodyPr>
          <a:lstStyle/>
          <a:p>
            <a:pPr algn="l">
              <a:spcBef>
                <a:spcPct val="50000"/>
              </a:spcBef>
            </a:pPr>
            <a:r>
              <a:rPr lang="en-US" altLang="zh-CN" sz="1800" b="0" i="1">
                <a:solidFill>
                  <a:srgbClr val="0000FF"/>
                </a:solidFill>
                <a:latin typeface="Consolas" pitchFamily="49" charset="0"/>
                <a:ea typeface="仿宋" pitchFamily="49" charset="-122"/>
                <a:cs typeface="Consolas" pitchFamily="49" charset="0"/>
              </a:rPr>
              <a:t>c</a:t>
            </a:r>
          </a:p>
        </p:txBody>
      </p:sp>
      <p:cxnSp>
        <p:nvCxnSpPr>
          <p:cNvPr id="61" name="直接箭头连接符 60"/>
          <p:cNvCxnSpPr/>
          <p:nvPr/>
        </p:nvCxnSpPr>
        <p:spPr>
          <a:xfrm rot="10800000" flipV="1">
            <a:off x="3214678" y="1541848"/>
            <a:ext cx="785818" cy="142876"/>
          </a:xfrm>
          <a:prstGeom prst="straightConnector1">
            <a:avLst/>
          </a:prstGeom>
          <a:ln w="19050">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2428860" y="1541848"/>
            <a:ext cx="928694" cy="317908"/>
          </a:xfrm>
          <a:prstGeom prst="rect">
            <a:avLst/>
          </a:prstGeom>
          <a:noFill/>
        </p:spPr>
        <p:txBody>
          <a:bodyPr wrap="square" rtlCol="0">
            <a:spAutoFit/>
          </a:bodyPr>
          <a:lstStyle/>
          <a:p>
            <a:r>
              <a:rPr kumimoji="1" lang="en-US" altLang="zh-CN" sz="1800" i="1" err="1">
                <a:solidFill>
                  <a:srgbClr val="0000FF"/>
                </a:solidFill>
                <a:latin typeface="Consolas" pitchFamily="49" charset="0"/>
                <a:ea typeface="仿宋" pitchFamily="49" charset="-122"/>
                <a:cs typeface="Consolas" pitchFamily="49" charset="0"/>
              </a:rPr>
              <a:t>i</a:t>
            </a:r>
            <a:r>
              <a:rPr kumimoji="1" lang="en-US" altLang="zh-CN" sz="1800" err="1">
                <a:solidFill>
                  <a:srgbClr val="0000FF"/>
                </a:solidFill>
                <a:latin typeface="+mj-ea"/>
                <a:ea typeface="+mj-ea"/>
                <a:cs typeface="Consolas" pitchFamily="49" charset="0"/>
              </a:rPr>
              <a:t>≥</a:t>
            </a:r>
            <a:r>
              <a:rPr kumimoji="1" lang="en-US" altLang="zh-CN" sz="1800" i="1" err="1">
                <a:solidFill>
                  <a:srgbClr val="0000FF"/>
                </a:solidFill>
                <a:latin typeface="Consolas" pitchFamily="49" charset="0"/>
                <a:ea typeface="仿宋" pitchFamily="49" charset="-122"/>
                <a:cs typeface="Consolas" pitchFamily="49" charset="0"/>
              </a:rPr>
              <a:t>j</a:t>
            </a:r>
            <a:endParaRPr lang="zh-CN" altLang="en-US" sz="1800">
              <a:solidFill>
                <a:srgbClr val="0000FF"/>
              </a:solidFill>
              <a:latin typeface="Consolas" pitchFamily="49" charset="0"/>
              <a:ea typeface="仿宋" pitchFamily="49" charset="-122"/>
              <a:cs typeface="Consolas" pitchFamily="49" charset="0"/>
            </a:endParaRPr>
          </a:p>
        </p:txBody>
      </p:sp>
      <p:grpSp>
        <p:nvGrpSpPr>
          <p:cNvPr id="6" name="组合 59"/>
          <p:cNvGrpSpPr/>
          <p:nvPr/>
        </p:nvGrpSpPr>
        <p:grpSpPr>
          <a:xfrm>
            <a:off x="500034" y="428604"/>
            <a:ext cx="2219301" cy="644525"/>
            <a:chOff x="709625" y="642918"/>
            <a:chExt cx="2219301" cy="644525"/>
          </a:xfrm>
        </p:grpSpPr>
        <p:sp>
          <p:nvSpPr>
            <p:cNvPr id="63" name="AutoShape 5"/>
            <p:cNvSpPr>
              <a:spLocks noChangeArrowheads="1"/>
            </p:cNvSpPr>
            <p:nvPr/>
          </p:nvSpPr>
          <p:spPr bwMode="gray">
            <a:xfrm>
              <a:off x="709625" y="642918"/>
              <a:ext cx="2219301" cy="644525"/>
            </a:xfrm>
            <a:prstGeom prst="plaque">
              <a:avLst>
                <a:gd name="adj" fmla="val 16667"/>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path path="circle">
                <a:fillToRect l="100000" t="100000"/>
              </a:path>
              <a:tileRect r="-100000" b="-100000"/>
            </a:gradFill>
            <a:ln w="12700" algn="ctr">
              <a:noFill/>
              <a:miter lim="800000"/>
              <a:headEnd/>
              <a:tailEnd/>
            </a:ln>
            <a:effectLst/>
            <a:scene3d>
              <a:camera prst="orthographicFront">
                <a:rot lat="0" lon="0" rev="0"/>
              </a:camera>
              <a:lightRig rig="chilly" dir="t">
                <a:rot lat="0" lon="0" rev="18480000"/>
              </a:lightRig>
            </a:scene3d>
            <a:sp3d prstMaterial="clear">
              <a:bevelT h="63500"/>
            </a:sp3d>
          </p:spPr>
          <p:txBody>
            <a:bodyPr wrap="none" anchor="ctr"/>
            <a:lstStyle/>
            <a:p>
              <a:pPr defTabSz="865188" eaLnBrk="1" latinLnBrk="1" hangingPunct="1"/>
              <a:endParaRPr kumimoji="1" lang="en-US" altLang="ko-KR" sz="2300">
                <a:latin typeface="돋움체" pitchFamily="49" charset="-127"/>
                <a:ea typeface="돋움체" pitchFamily="49" charset="-127"/>
              </a:endParaRPr>
            </a:p>
          </p:txBody>
        </p:sp>
        <p:sp>
          <p:nvSpPr>
            <p:cNvPr id="64" name="Rectangle 6"/>
            <p:cNvSpPr>
              <a:spLocks noChangeArrowheads="1"/>
            </p:cNvSpPr>
            <p:nvPr/>
          </p:nvSpPr>
          <p:spPr bwMode="gray">
            <a:xfrm>
              <a:off x="1078965" y="744517"/>
              <a:ext cx="1549961" cy="419100"/>
            </a:xfrm>
            <a:prstGeom prst="rect">
              <a:avLst/>
            </a:prstGeom>
            <a:solidFill>
              <a:schemeClr val="bg2">
                <a:alpha val="50000"/>
              </a:schemeClr>
            </a:solidFill>
            <a:ln w="12700" algn="ctr">
              <a:noFill/>
              <a:miter lim="800000"/>
              <a:headEnd/>
              <a:tailEnd/>
            </a:ln>
            <a:effectLst/>
          </p:spPr>
          <p:txBody>
            <a:bodyPr wrap="none" anchor="ctr"/>
            <a:lstStyle/>
            <a:p>
              <a:pPr marL="457200" indent="-457200" algn="l">
                <a:lnSpc>
                  <a:spcPct val="100000"/>
                </a:lnSpc>
                <a:spcBef>
                  <a:spcPts val="0"/>
                </a:spcBef>
              </a:pPr>
              <a:r>
                <a:rPr lang="zh-CN" altLang="en-US" sz="2000">
                  <a:solidFill>
                    <a:srgbClr val="FF0000"/>
                  </a:solidFill>
                  <a:latin typeface="微软雅黑" pitchFamily="34" charset="-122"/>
                  <a:ea typeface="微软雅黑" pitchFamily="34" charset="-122"/>
                  <a:cs typeface="Consolas" pitchFamily="49" charset="0"/>
                </a:rPr>
                <a:t>下三角矩阵</a:t>
              </a:r>
              <a:endParaRPr lang="zh-CN" altLang="en-US" sz="2000">
                <a:solidFill>
                  <a:srgbClr val="FF0000"/>
                </a:solidFill>
                <a:latin typeface="微软雅黑" pitchFamily="34" charset="-122"/>
                <a:ea typeface="微软雅黑" pitchFamily="34" charset="-122"/>
              </a:endParaRPr>
            </a:p>
          </p:txBody>
        </p:sp>
      </p:grpSp>
      <p:sp>
        <p:nvSpPr>
          <p:cNvPr id="67" name="灯片编号占位符 66"/>
          <p:cNvSpPr>
            <a:spLocks noGrp="1"/>
          </p:cNvSpPr>
          <p:nvPr>
            <p:ph type="sldNum" sz="quarter" idx="12"/>
          </p:nvPr>
        </p:nvSpPr>
        <p:spPr/>
        <p:txBody>
          <a:bodyPr/>
          <a:lstStyle/>
          <a:p>
            <a:fld id="{67864EE2-EAB3-4814-A7EB-820BD7610F1E}" type="slidenum">
              <a:rPr lang="en-US" altLang="zh-CN" smtClean="0"/>
              <a:pPr/>
              <a:t>73</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28662" y="214290"/>
            <a:ext cx="8143932" cy="1323439"/>
          </a:xfrm>
          <a:prstGeom prst="rect">
            <a:avLst/>
          </a:prstGeom>
          <a:noFill/>
        </p:spPr>
        <p:txBody>
          <a:bodyPr wrap="square" rtlCol="0">
            <a:spAutoFit/>
          </a:bodyPr>
          <a:lstStyle/>
          <a:p>
            <a:pPr algn="l">
              <a:lnSpc>
                <a:spcPts val="3200"/>
              </a:lnSpc>
            </a:pPr>
            <a:r>
              <a:rPr lang="en-US" altLang="zh-CN" sz="2000">
                <a:solidFill>
                  <a:srgbClr val="0000FF"/>
                </a:solidFill>
                <a:latin typeface="Consolas" pitchFamily="49" charset="0"/>
                <a:ea typeface="楷体" pitchFamily="49" charset="-122"/>
                <a:cs typeface="Consolas" pitchFamily="49" charset="0"/>
              </a:rPr>
              <a:t>   </a:t>
            </a:r>
            <a:r>
              <a:rPr lang="zh-CN" altLang="en-US" sz="2000">
                <a:solidFill>
                  <a:srgbClr val="0000FF"/>
                </a:solidFill>
                <a:latin typeface="Consolas" pitchFamily="49" charset="0"/>
                <a:ea typeface="楷体" pitchFamily="49" charset="-122"/>
                <a:cs typeface="Consolas" pitchFamily="49" charset="0"/>
              </a:rPr>
              <a:t>若将</a:t>
            </a:r>
            <a:r>
              <a:rPr lang="en-US" sz="2000" i="1">
                <a:solidFill>
                  <a:srgbClr val="0000FF"/>
                </a:solidFill>
                <a:latin typeface="Consolas" pitchFamily="49" charset="0"/>
                <a:ea typeface="楷体" pitchFamily="49" charset="-122"/>
                <a:cs typeface="Consolas" pitchFamily="49" charset="0"/>
              </a:rPr>
              <a:t>n</a:t>
            </a:r>
            <a:r>
              <a:rPr lang="zh-CN" altLang="en-US" sz="2000">
                <a:solidFill>
                  <a:srgbClr val="0000FF"/>
                </a:solidFill>
                <a:latin typeface="Consolas" pitchFamily="49" charset="0"/>
                <a:ea typeface="楷体" pitchFamily="49" charset="-122"/>
                <a:cs typeface="Consolas" pitchFamily="49" charset="0"/>
              </a:rPr>
              <a:t>阶上三角矩阵</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按列优先顺序压缩存放在一维数组</a:t>
            </a:r>
            <a:r>
              <a:rPr lang="en-US" sz="2000" i="1">
                <a:solidFill>
                  <a:srgbClr val="0000FF"/>
                </a:solidFill>
                <a:latin typeface="Consolas" pitchFamily="49" charset="0"/>
                <a:ea typeface="楷体" pitchFamily="49" charset="-122"/>
                <a:cs typeface="Consolas" pitchFamily="49" charset="0"/>
              </a:rPr>
              <a:t>B</a:t>
            </a:r>
            <a:r>
              <a:rPr lang="en-US" sz="2000">
                <a:solidFill>
                  <a:srgbClr val="0000FF"/>
                </a:solidFill>
                <a:latin typeface="Consolas" pitchFamily="49" charset="0"/>
                <a:ea typeface="楷体" pitchFamily="49" charset="-122"/>
                <a:cs typeface="Consolas" pitchFamily="49" charset="0"/>
              </a:rPr>
              <a:t>[</a:t>
            </a:r>
            <a:r>
              <a:rPr lang="en-US" sz="2000" err="1">
                <a:solidFill>
                  <a:srgbClr val="0000FF"/>
                </a:solidFill>
                <a:latin typeface="Consolas" pitchFamily="49" charset="0"/>
                <a:ea typeface="楷体" pitchFamily="49" charset="-122"/>
                <a:cs typeface="Consolas" pitchFamily="49" charset="0"/>
              </a:rPr>
              <a:t>1..</a:t>
            </a:r>
            <a:r>
              <a:rPr lang="en-US" sz="2000" i="1" err="1">
                <a:solidFill>
                  <a:srgbClr val="0000FF"/>
                </a:solidFill>
                <a:latin typeface="Consolas" pitchFamily="49" charset="0"/>
                <a:ea typeface="楷体" pitchFamily="49" charset="-122"/>
                <a:cs typeface="Consolas" pitchFamily="49" charset="0"/>
              </a:rPr>
              <a:t>n</a:t>
            </a:r>
            <a:r>
              <a:rPr lang="en-US" sz="2000">
                <a:solidFill>
                  <a:srgbClr val="0000FF"/>
                </a:solidFill>
                <a:latin typeface="Consolas" pitchFamily="49" charset="0"/>
                <a:ea typeface="楷体" pitchFamily="49" charset="-122"/>
                <a:cs typeface="Consolas" pitchFamily="49" charset="0"/>
              </a:rPr>
              <a:t>(</a:t>
            </a:r>
            <a:r>
              <a:rPr lang="en-US" sz="2000" i="1" err="1">
                <a:solidFill>
                  <a:srgbClr val="0000FF"/>
                </a:solidFill>
                <a:latin typeface="Consolas" pitchFamily="49" charset="0"/>
                <a:ea typeface="楷体" pitchFamily="49" charset="-122"/>
                <a:cs typeface="Consolas" pitchFamily="49" charset="0"/>
              </a:rPr>
              <a:t>n</a:t>
            </a:r>
            <a:r>
              <a:rPr lang="en-US" sz="2000" err="1">
                <a:solidFill>
                  <a:srgbClr val="0000FF"/>
                </a:solidFill>
                <a:latin typeface="Consolas" pitchFamily="49" charset="0"/>
                <a:ea typeface="楷体" pitchFamily="49" charset="-122"/>
                <a:cs typeface="Consolas" pitchFamily="49" charset="0"/>
              </a:rPr>
              <a:t>+1</a:t>
            </a:r>
            <a:r>
              <a:rPr lang="en-US" sz="2000">
                <a:solidFill>
                  <a:srgbClr val="0000FF"/>
                </a:solidFill>
                <a:latin typeface="Consolas" pitchFamily="49" charset="0"/>
                <a:ea typeface="楷体" pitchFamily="49" charset="-122"/>
                <a:cs typeface="Consolas" pitchFamily="49" charset="0"/>
              </a:rPr>
              <a:t>)/2]</a:t>
            </a:r>
            <a:r>
              <a:rPr lang="zh-CN" altLang="en-US" sz="2000">
                <a:solidFill>
                  <a:srgbClr val="0000FF"/>
                </a:solidFill>
                <a:latin typeface="Consolas" pitchFamily="49" charset="0"/>
                <a:ea typeface="楷体" pitchFamily="49" charset="-122"/>
                <a:cs typeface="Consolas" pitchFamily="49" charset="0"/>
              </a:rPr>
              <a:t>中，</a:t>
            </a:r>
            <a:r>
              <a:rPr lang="en-US" sz="2000" i="1">
                <a:solidFill>
                  <a:srgbClr val="0000FF"/>
                </a:solidFill>
                <a:latin typeface="Consolas" pitchFamily="49" charset="0"/>
                <a:ea typeface="楷体" pitchFamily="49" charset="-122"/>
                <a:cs typeface="Consolas" pitchFamily="49" charset="0"/>
              </a:rPr>
              <a:t>A</a:t>
            </a:r>
            <a:r>
              <a:rPr lang="zh-CN" altLang="en-US" sz="2000">
                <a:solidFill>
                  <a:srgbClr val="0000FF"/>
                </a:solidFill>
                <a:latin typeface="Consolas" pitchFamily="49" charset="0"/>
                <a:ea typeface="楷体" pitchFamily="49" charset="-122"/>
                <a:cs typeface="Consolas" pitchFamily="49" charset="0"/>
              </a:rPr>
              <a:t>中第一个非零元素</a:t>
            </a:r>
            <a:r>
              <a:rPr lang="en-US" sz="2000" i="1" err="1">
                <a:solidFill>
                  <a:srgbClr val="0000FF"/>
                </a:solidFill>
                <a:latin typeface="Consolas" pitchFamily="49" charset="0"/>
                <a:ea typeface="楷体" pitchFamily="49" charset="-122"/>
                <a:cs typeface="Consolas" pitchFamily="49" charset="0"/>
              </a:rPr>
              <a:t>a</a:t>
            </a:r>
            <a:r>
              <a:rPr lang="en-US" sz="2000" baseline="-25000" err="1">
                <a:solidFill>
                  <a:srgbClr val="0000FF"/>
                </a:solidFill>
                <a:latin typeface="Consolas" pitchFamily="49" charset="0"/>
                <a:ea typeface="楷体" pitchFamily="49" charset="-122"/>
                <a:cs typeface="Consolas" pitchFamily="49" charset="0"/>
              </a:rPr>
              <a:t>1,1</a:t>
            </a:r>
            <a:r>
              <a:rPr lang="zh-CN" altLang="en-US" sz="2000">
                <a:solidFill>
                  <a:srgbClr val="0000FF"/>
                </a:solidFill>
                <a:latin typeface="Consolas" pitchFamily="49" charset="0"/>
                <a:ea typeface="楷体" pitchFamily="49" charset="-122"/>
                <a:cs typeface="Consolas" pitchFamily="49" charset="0"/>
              </a:rPr>
              <a:t>存于</a:t>
            </a:r>
            <a:r>
              <a:rPr lang="en-US" sz="2000" i="1">
                <a:solidFill>
                  <a:srgbClr val="0000FF"/>
                </a:solidFill>
                <a:latin typeface="Consolas" pitchFamily="49" charset="0"/>
                <a:ea typeface="楷体" pitchFamily="49" charset="-122"/>
                <a:cs typeface="Consolas" pitchFamily="49" charset="0"/>
              </a:rPr>
              <a:t>B</a:t>
            </a:r>
            <a:r>
              <a:rPr lang="zh-CN" altLang="en-US" sz="2000">
                <a:solidFill>
                  <a:srgbClr val="0000FF"/>
                </a:solidFill>
                <a:latin typeface="Consolas" pitchFamily="49" charset="0"/>
                <a:ea typeface="楷体" pitchFamily="49" charset="-122"/>
                <a:cs typeface="Consolas" pitchFamily="49" charset="0"/>
              </a:rPr>
              <a:t>数组的</a:t>
            </a:r>
            <a:r>
              <a:rPr lang="en-US" sz="2000" i="1" err="1">
                <a:solidFill>
                  <a:srgbClr val="0000FF"/>
                </a:solidFill>
                <a:latin typeface="Consolas" pitchFamily="49" charset="0"/>
                <a:ea typeface="楷体" pitchFamily="49" charset="-122"/>
                <a:cs typeface="Consolas" pitchFamily="49" charset="0"/>
              </a:rPr>
              <a:t>b</a:t>
            </a:r>
            <a:r>
              <a:rPr lang="en-US" sz="2000" baseline="-25000" err="1">
                <a:solidFill>
                  <a:srgbClr val="0000FF"/>
                </a:solidFill>
                <a:latin typeface="Consolas" pitchFamily="49" charset="0"/>
                <a:ea typeface="楷体" pitchFamily="49" charset="-122"/>
                <a:cs typeface="Consolas" pitchFamily="49" charset="0"/>
              </a:rPr>
              <a:t>1</a:t>
            </a:r>
            <a:r>
              <a:rPr lang="zh-CN" altLang="en-US" sz="2000">
                <a:solidFill>
                  <a:srgbClr val="0000FF"/>
                </a:solidFill>
                <a:latin typeface="Consolas" pitchFamily="49" charset="0"/>
                <a:ea typeface="楷体" pitchFamily="49" charset="-122"/>
                <a:cs typeface="Consolas" pitchFamily="49" charset="0"/>
              </a:rPr>
              <a:t>中，则应存放到</a:t>
            </a:r>
            <a:r>
              <a:rPr lang="en-US" sz="2000" i="1" err="1">
                <a:solidFill>
                  <a:srgbClr val="0000FF"/>
                </a:solidFill>
                <a:latin typeface="Consolas" pitchFamily="49" charset="0"/>
                <a:ea typeface="楷体" pitchFamily="49" charset="-122"/>
                <a:cs typeface="Consolas" pitchFamily="49" charset="0"/>
              </a:rPr>
              <a:t>b</a:t>
            </a:r>
            <a:r>
              <a:rPr lang="en-US" sz="2000" i="1" baseline="-25000" err="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中的非零元素</a:t>
            </a:r>
            <a:r>
              <a:rPr lang="en-US" sz="2000" i="1" err="1">
                <a:solidFill>
                  <a:srgbClr val="0000FF"/>
                </a:solidFill>
                <a:latin typeface="Consolas" pitchFamily="49" charset="0"/>
                <a:ea typeface="楷体" pitchFamily="49" charset="-122"/>
                <a:cs typeface="Consolas" pitchFamily="49" charset="0"/>
              </a:rPr>
              <a:t>a</a:t>
            </a:r>
            <a:r>
              <a:rPr lang="en-US" sz="2000" i="1" baseline="-25000" err="1">
                <a:solidFill>
                  <a:srgbClr val="0000FF"/>
                </a:solidFill>
                <a:latin typeface="Consolas" pitchFamily="49" charset="0"/>
                <a:ea typeface="楷体" pitchFamily="49" charset="-122"/>
                <a:cs typeface="Consolas" pitchFamily="49" charset="0"/>
              </a:rPr>
              <a:t>i</a:t>
            </a:r>
            <a:r>
              <a:rPr lang="en-US" sz="2000" baseline="-25000" err="1">
                <a:solidFill>
                  <a:srgbClr val="0000FF"/>
                </a:solidFill>
                <a:latin typeface="Consolas" pitchFamily="49" charset="0"/>
                <a:ea typeface="楷体" pitchFamily="49" charset="-122"/>
                <a:cs typeface="Consolas" pitchFamily="49" charset="0"/>
              </a:rPr>
              <a:t>,</a:t>
            </a:r>
            <a:r>
              <a:rPr lang="en-US" sz="2000" i="1" baseline="-25000" err="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a:t>
            </a:r>
            <a:r>
              <a:rPr kumimoji="1" lang="en-US" altLang="zh-CN" sz="2000" i="1">
                <a:solidFill>
                  <a:srgbClr val="0000FF"/>
                </a:solidFill>
                <a:latin typeface="Consolas" pitchFamily="49" charset="0"/>
                <a:cs typeface="Consolas" pitchFamily="49" charset="0"/>
              </a:rPr>
              <a:t>i</a:t>
            </a:r>
            <a:r>
              <a:rPr kumimoji="1" lang="en-US" altLang="zh-CN" sz="2000">
                <a:solidFill>
                  <a:srgbClr val="0000FF"/>
                </a:solidFill>
                <a:latin typeface="Consolas" pitchFamily="49" charset="0"/>
                <a:cs typeface="Consolas" pitchFamily="49" charset="0"/>
              </a:rPr>
              <a:t>≤</a:t>
            </a:r>
            <a:r>
              <a:rPr kumimoji="1" lang="en-US" altLang="zh-CN"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）的下标</a:t>
            </a:r>
            <a:r>
              <a:rPr lang="en-US" sz="2000" i="1" err="1">
                <a:solidFill>
                  <a:srgbClr val="0000FF"/>
                </a:solidFill>
                <a:latin typeface="Consolas" pitchFamily="49" charset="0"/>
                <a:ea typeface="楷体" pitchFamily="49" charset="-122"/>
                <a:cs typeface="Consolas" pitchFamily="49" charset="0"/>
              </a:rPr>
              <a:t>i</a:t>
            </a:r>
            <a:r>
              <a:rPr lang="zh-CN" altLang="en-US" sz="2000">
                <a:solidFill>
                  <a:srgbClr val="0000FF"/>
                </a:solidFill>
                <a:latin typeface="Consolas" pitchFamily="49" charset="0"/>
                <a:ea typeface="楷体" pitchFamily="49" charset="-122"/>
                <a:cs typeface="Consolas" pitchFamily="49" charset="0"/>
              </a:rPr>
              <a:t>、</a:t>
            </a:r>
            <a:r>
              <a:rPr lang="en-US" sz="2000" i="1">
                <a:solidFill>
                  <a:srgbClr val="0000FF"/>
                </a:solidFill>
                <a:latin typeface="Consolas" pitchFamily="49" charset="0"/>
                <a:ea typeface="楷体" pitchFamily="49" charset="-122"/>
                <a:cs typeface="Consolas" pitchFamily="49" charset="0"/>
              </a:rPr>
              <a:t>j</a:t>
            </a:r>
            <a:r>
              <a:rPr lang="zh-CN" altLang="en-US" sz="2000">
                <a:solidFill>
                  <a:srgbClr val="0000FF"/>
                </a:solidFill>
                <a:latin typeface="Consolas" pitchFamily="49" charset="0"/>
                <a:ea typeface="楷体" pitchFamily="49" charset="-122"/>
                <a:cs typeface="Consolas" pitchFamily="49" charset="0"/>
              </a:rPr>
              <a:t>与</a:t>
            </a:r>
            <a:r>
              <a:rPr lang="en-US" sz="2000" i="1">
                <a:solidFill>
                  <a:srgbClr val="0000FF"/>
                </a:solidFill>
                <a:latin typeface="Consolas" pitchFamily="49" charset="0"/>
                <a:ea typeface="楷体" pitchFamily="49" charset="-122"/>
                <a:cs typeface="Consolas" pitchFamily="49" charset="0"/>
              </a:rPr>
              <a:t>k</a:t>
            </a:r>
            <a:r>
              <a:rPr lang="zh-CN" altLang="en-US" sz="2000">
                <a:solidFill>
                  <a:srgbClr val="0000FF"/>
                </a:solidFill>
                <a:latin typeface="Consolas" pitchFamily="49" charset="0"/>
                <a:ea typeface="楷体" pitchFamily="49" charset="-122"/>
                <a:cs typeface="Consolas" pitchFamily="49" charset="0"/>
              </a:rPr>
              <a:t>的对应关系是（  ）。</a:t>
            </a:r>
          </a:p>
        </p:txBody>
      </p:sp>
      <p:sp>
        <p:nvSpPr>
          <p:cNvPr id="3" name="TextBox 2"/>
          <p:cNvSpPr txBox="1"/>
          <p:nvPr/>
        </p:nvSpPr>
        <p:spPr>
          <a:xfrm>
            <a:off x="1785918" y="1714488"/>
            <a:ext cx="6000792" cy="784830"/>
          </a:xfrm>
          <a:prstGeom prst="rect">
            <a:avLst/>
          </a:prstGeom>
          <a:noFill/>
        </p:spPr>
        <p:txBody>
          <a:bodyPr wrap="square" rtlCol="0">
            <a:spAutoFit/>
          </a:bodyPr>
          <a:lstStyle/>
          <a:p>
            <a:pPr marL="457200" indent="-457200" algn="l">
              <a:lnSpc>
                <a:spcPct val="100000"/>
              </a:lnSpc>
            </a:pPr>
            <a:r>
              <a:rPr lang="en-US" altLang="zh-CN" sz="1800">
                <a:solidFill>
                  <a:srgbClr val="0000FF"/>
                </a:solidFill>
                <a:latin typeface="Consolas" pitchFamily="49" charset="0"/>
                <a:cs typeface="Consolas" pitchFamily="49" charset="0"/>
              </a:rPr>
              <a:t>A. </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+1)/2+</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			B. </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ea typeface="+mj-ea"/>
                <a:cs typeface="Consolas" pitchFamily="49" charset="0"/>
              </a:rPr>
              <a:t>-</a:t>
            </a:r>
            <a:r>
              <a:rPr lang="en-US" altLang="zh-CN" sz="1800">
                <a:solidFill>
                  <a:srgbClr val="0000FF"/>
                </a:solidFill>
                <a:latin typeface="Consolas" pitchFamily="49" charset="0"/>
                <a:cs typeface="Consolas" pitchFamily="49" charset="0"/>
              </a:rPr>
              <a:t>1)/2+</a:t>
            </a:r>
            <a:r>
              <a:rPr lang="en-US" altLang="zh-CN" sz="1800" i="1">
                <a:solidFill>
                  <a:srgbClr val="0000FF"/>
                </a:solidFill>
                <a:latin typeface="Consolas" pitchFamily="49" charset="0"/>
                <a:cs typeface="Consolas" pitchFamily="49" charset="0"/>
              </a:rPr>
              <a:t>j</a:t>
            </a:r>
            <a:endParaRPr lang="en-US" altLang="zh-CN" sz="1800">
              <a:solidFill>
                <a:srgbClr val="0000FF"/>
              </a:solidFill>
              <a:latin typeface="Consolas" pitchFamily="49" charset="0"/>
              <a:cs typeface="Consolas" pitchFamily="49" charset="0"/>
            </a:endParaRPr>
          </a:p>
          <a:p>
            <a:pPr marL="457200" indent="-457200" algn="l">
              <a:lnSpc>
                <a:spcPct val="100000"/>
              </a:lnSpc>
            </a:pPr>
            <a:r>
              <a:rPr lang="en-US" altLang="zh-CN" sz="1800">
                <a:solidFill>
                  <a:srgbClr val="0000FF"/>
                </a:solidFill>
                <a:latin typeface="Consolas" pitchFamily="49" charset="0"/>
                <a:cs typeface="Consolas" pitchFamily="49" charset="0"/>
              </a:rPr>
              <a:t>C. </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a:t>
            </a:r>
            <a:r>
              <a:rPr lang="en-US" altLang="zh-CN" sz="1800" i="1">
                <a:solidFill>
                  <a:srgbClr val="0000FF"/>
                </a:solidFill>
                <a:latin typeface="Consolas" pitchFamily="49" charset="0"/>
                <a:cs typeface="Consolas" pitchFamily="49" charset="0"/>
              </a:rPr>
              <a:t>j</a:t>
            </a:r>
            <a:r>
              <a:rPr lang="en-US" altLang="zh-CN" sz="1800">
                <a:solidFill>
                  <a:srgbClr val="0000FF"/>
                </a:solidFill>
                <a:latin typeface="Consolas" pitchFamily="49" charset="0"/>
                <a:cs typeface="Consolas" pitchFamily="49" charset="0"/>
              </a:rPr>
              <a:t>+1)/2+</a:t>
            </a:r>
            <a:r>
              <a:rPr lang="en-US" altLang="zh-CN" sz="1800" i="1">
                <a:solidFill>
                  <a:srgbClr val="0000FF"/>
                </a:solidFill>
                <a:latin typeface="Consolas" pitchFamily="49" charset="0"/>
                <a:cs typeface="Consolas" pitchFamily="49" charset="0"/>
              </a:rPr>
              <a:t>i</a:t>
            </a:r>
            <a:r>
              <a:rPr lang="en-US" altLang="zh-CN" sz="1800">
                <a:solidFill>
                  <a:srgbClr val="0000FF"/>
                </a:solidFill>
                <a:latin typeface="Consolas" pitchFamily="49" charset="0"/>
                <a:cs typeface="Consolas" pitchFamily="49" charset="0"/>
              </a:rPr>
              <a:t>			</a:t>
            </a:r>
            <a:r>
              <a:rPr lang="en-US" altLang="zh-CN" sz="1800">
                <a:solidFill>
                  <a:srgbClr val="006600"/>
                </a:solidFill>
                <a:latin typeface="Consolas" pitchFamily="49" charset="0"/>
                <a:cs typeface="Consolas" pitchFamily="49" charset="0"/>
              </a:rPr>
              <a:t>D. </a:t>
            </a:r>
            <a:r>
              <a:rPr lang="en-US" altLang="zh-CN" sz="1800" i="1">
                <a:solidFill>
                  <a:srgbClr val="006600"/>
                </a:solidFill>
                <a:latin typeface="Consolas" pitchFamily="49" charset="0"/>
                <a:cs typeface="Consolas" pitchFamily="49" charset="0"/>
              </a:rPr>
              <a:t>j</a:t>
            </a:r>
            <a:r>
              <a:rPr lang="en-US" altLang="zh-CN" sz="1800">
                <a:solidFill>
                  <a:srgbClr val="006600"/>
                </a:solidFill>
                <a:latin typeface="Consolas" pitchFamily="49" charset="0"/>
                <a:cs typeface="Consolas" pitchFamily="49" charset="0"/>
              </a:rPr>
              <a:t>(</a:t>
            </a:r>
            <a:r>
              <a:rPr lang="en-US" altLang="zh-CN" sz="1800" i="1">
                <a:solidFill>
                  <a:srgbClr val="006600"/>
                </a:solidFill>
                <a:latin typeface="Consolas" pitchFamily="49" charset="0"/>
                <a:cs typeface="Consolas" pitchFamily="49" charset="0"/>
              </a:rPr>
              <a:t>j</a:t>
            </a:r>
            <a:r>
              <a:rPr lang="en-US" altLang="zh-CN" sz="1800">
                <a:solidFill>
                  <a:srgbClr val="006600"/>
                </a:solidFill>
                <a:latin typeface="Consolas" pitchFamily="49" charset="0"/>
                <a:ea typeface="+mj-ea"/>
                <a:cs typeface="Consolas" pitchFamily="49" charset="0"/>
              </a:rPr>
              <a:t>-</a:t>
            </a:r>
            <a:r>
              <a:rPr lang="en-US" altLang="zh-CN" sz="1800">
                <a:solidFill>
                  <a:srgbClr val="006600"/>
                </a:solidFill>
                <a:latin typeface="Consolas" pitchFamily="49" charset="0"/>
                <a:cs typeface="Consolas" pitchFamily="49" charset="0"/>
              </a:rPr>
              <a:t>1)/2+</a:t>
            </a:r>
            <a:r>
              <a:rPr lang="en-US" altLang="zh-CN" sz="1800" i="1">
                <a:solidFill>
                  <a:srgbClr val="006600"/>
                </a:solidFill>
                <a:latin typeface="Consolas" pitchFamily="49" charset="0"/>
                <a:cs typeface="Consolas" pitchFamily="49" charset="0"/>
              </a:rPr>
              <a:t>i</a:t>
            </a:r>
            <a:r>
              <a:rPr lang="en-US" altLang="zh-CN" sz="1800">
                <a:solidFill>
                  <a:srgbClr val="006600"/>
                </a:solidFill>
                <a:latin typeface="Consolas" pitchFamily="49" charset="0"/>
                <a:cs typeface="Consolas" pitchFamily="49" charset="0"/>
              </a:rPr>
              <a:t> </a:t>
            </a:r>
            <a:endParaRPr lang="zh-CN" altLang="en-US" sz="1800">
              <a:solidFill>
                <a:srgbClr val="006600"/>
              </a:solidFill>
              <a:latin typeface="Consolas" pitchFamily="49" charset="0"/>
              <a:cs typeface="Consolas" pitchFamily="49" charset="0"/>
            </a:endParaRPr>
          </a:p>
        </p:txBody>
      </p:sp>
      <p:grpSp>
        <p:nvGrpSpPr>
          <p:cNvPr id="4" name="组合 38"/>
          <p:cNvGrpSpPr/>
          <p:nvPr/>
        </p:nvGrpSpPr>
        <p:grpSpPr>
          <a:xfrm>
            <a:off x="357158" y="3490855"/>
            <a:ext cx="3929090" cy="1795533"/>
            <a:chOff x="357158" y="3490855"/>
            <a:chExt cx="3929090" cy="1795533"/>
          </a:xfrm>
        </p:grpSpPr>
        <p:grpSp>
          <p:nvGrpSpPr>
            <p:cNvPr id="28" name="组合 3"/>
            <p:cNvGrpSpPr/>
            <p:nvPr/>
          </p:nvGrpSpPr>
          <p:grpSpPr>
            <a:xfrm>
              <a:off x="357158" y="3533776"/>
              <a:ext cx="2857520" cy="1752612"/>
              <a:chOff x="3214676" y="2214554"/>
              <a:chExt cx="2837975" cy="1752612"/>
            </a:xfrm>
          </p:grpSpPr>
          <p:cxnSp>
            <p:nvCxnSpPr>
              <p:cNvPr id="5" name="直接连接符 4"/>
              <p:cNvCxnSpPr/>
              <p:nvPr/>
            </p:nvCxnSpPr>
            <p:spPr>
              <a:xfrm rot="5400000">
                <a:off x="2358214" y="30710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216264" y="22272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3214676" y="39243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359140"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9" name="TextBox 8"/>
              <p:cNvSpPr txBox="1"/>
              <p:nvPr/>
            </p:nvSpPr>
            <p:spPr>
              <a:xfrm>
                <a:off x="4002081" y="2258590"/>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1,2</a:t>
                </a:r>
                <a:endParaRPr lang="zh-CN" altLang="en-US" sz="2200" b="0" baseline="-25000">
                  <a:latin typeface="Consolas" pitchFamily="49" charset="0"/>
                  <a:cs typeface="Consolas" pitchFamily="49" charset="0"/>
                </a:endParaRPr>
              </a:p>
            </p:txBody>
          </p:sp>
          <p:sp>
            <p:nvSpPr>
              <p:cNvPr id="10" name="TextBox 9"/>
              <p:cNvSpPr txBox="1"/>
              <p:nvPr/>
            </p:nvSpPr>
            <p:spPr>
              <a:xfrm>
                <a:off x="5216526" y="2258590"/>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1,</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1" name="TextBox 10"/>
              <p:cNvSpPr txBox="1"/>
              <p:nvPr/>
            </p:nvSpPr>
            <p:spPr>
              <a:xfrm>
                <a:off x="4645023" y="2239954"/>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3" name="TextBox 12"/>
              <p:cNvSpPr txBox="1"/>
              <p:nvPr/>
            </p:nvSpPr>
            <p:spPr>
              <a:xfrm>
                <a:off x="4002081" y="2687218"/>
                <a:ext cx="714379" cy="27565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2,2</a:t>
                </a:r>
                <a:endParaRPr lang="zh-CN" altLang="en-US" sz="2200" b="0" baseline="-25000">
                  <a:latin typeface="Consolas" pitchFamily="49" charset="0"/>
                  <a:cs typeface="Consolas" pitchFamily="49" charset="0"/>
                </a:endParaRPr>
              </a:p>
            </p:txBody>
          </p:sp>
          <p:sp>
            <p:nvSpPr>
              <p:cNvPr id="14" name="TextBox 13"/>
              <p:cNvSpPr txBox="1"/>
              <p:nvPr/>
            </p:nvSpPr>
            <p:spPr>
              <a:xfrm>
                <a:off x="5216526" y="2687218"/>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baseline="-25000">
                    <a:latin typeface="Consolas" pitchFamily="49" charset="0"/>
                    <a:cs typeface="Consolas" pitchFamily="49" charset="0"/>
                  </a:rPr>
                  <a:t>2,</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5" name="TextBox 14"/>
              <p:cNvSpPr txBox="1"/>
              <p:nvPr/>
            </p:nvSpPr>
            <p:spPr>
              <a:xfrm>
                <a:off x="4645023" y="2668582"/>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6" name="TextBox 15"/>
              <p:cNvSpPr txBox="1"/>
              <p:nvPr/>
            </p:nvSpPr>
            <p:spPr>
              <a:xfrm>
                <a:off x="3359140"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sp>
            <p:nvSpPr>
              <p:cNvPr id="17" name="TextBox 16"/>
              <p:cNvSpPr txBox="1"/>
              <p:nvPr/>
            </p:nvSpPr>
            <p:spPr>
              <a:xfrm>
                <a:off x="4002081"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-1,1</a:t>
                </a:r>
                <a:endParaRPr lang="zh-CN" altLang="en-US" sz="2200" b="0" baseline="-25000">
                  <a:latin typeface="Consolas" pitchFamily="49" charset="0"/>
                  <a:cs typeface="Consolas" pitchFamily="49" charset="0"/>
                </a:endParaRPr>
              </a:p>
            </p:txBody>
          </p:sp>
          <p:sp>
            <p:nvSpPr>
              <p:cNvPr id="18" name="TextBox 17"/>
              <p:cNvSpPr txBox="1"/>
              <p:nvPr/>
            </p:nvSpPr>
            <p:spPr>
              <a:xfrm>
                <a:off x="5216526" y="3549236"/>
                <a:ext cx="714379" cy="270843"/>
              </a:xfrm>
              <a:prstGeom prst="rect">
                <a:avLst/>
              </a:prstGeom>
              <a:noFill/>
            </p:spPr>
            <p:txBody>
              <a:bodyPr wrap="square" lIns="0" tIns="0" rIns="0" bIns="0" rtlCol="0">
                <a:spAutoFit/>
              </a:bodyPr>
              <a:lstStyle/>
              <a:p>
                <a:r>
                  <a:rPr lang="en-US" altLang="zh-CN" sz="2200" b="0" i="1">
                    <a:latin typeface="Consolas" pitchFamily="49" charset="0"/>
                    <a:cs typeface="Consolas" pitchFamily="49" charset="0"/>
                  </a:rPr>
                  <a:t>a</a:t>
                </a:r>
                <a:r>
                  <a:rPr lang="en-US" altLang="zh-CN" sz="2200" b="0" i="1" baseline="-25000">
                    <a:latin typeface="Consolas" pitchFamily="49" charset="0"/>
                    <a:cs typeface="Consolas" pitchFamily="49" charset="0"/>
                  </a:rPr>
                  <a:t>n</a:t>
                </a:r>
                <a:r>
                  <a:rPr lang="en-US" altLang="zh-CN" sz="2200" b="0" baseline="-25000">
                    <a:latin typeface="Consolas" pitchFamily="49" charset="0"/>
                    <a:cs typeface="Consolas" pitchFamily="49" charset="0"/>
                  </a:rPr>
                  <a:t>,</a:t>
                </a:r>
                <a:r>
                  <a:rPr lang="en-US" altLang="zh-CN" sz="2200" b="0" i="1" baseline="-25000">
                    <a:latin typeface="Consolas" pitchFamily="49" charset="0"/>
                    <a:cs typeface="Consolas" pitchFamily="49" charset="0"/>
                  </a:rPr>
                  <a:t>n</a:t>
                </a:r>
                <a:endParaRPr lang="zh-CN" altLang="en-US" sz="2200" b="0" baseline="-25000">
                  <a:latin typeface="Consolas" pitchFamily="49" charset="0"/>
                  <a:cs typeface="Consolas" pitchFamily="49" charset="0"/>
                </a:endParaRPr>
              </a:p>
            </p:txBody>
          </p:sp>
          <p:sp>
            <p:nvSpPr>
              <p:cNvPr id="19" name="TextBox 18"/>
              <p:cNvSpPr txBox="1"/>
              <p:nvPr/>
            </p:nvSpPr>
            <p:spPr>
              <a:xfrm>
                <a:off x="4645023" y="353060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cxnSp>
            <p:nvCxnSpPr>
              <p:cNvPr id="20" name="直接连接符 19"/>
              <p:cNvCxnSpPr/>
              <p:nvPr/>
            </p:nvCxnSpPr>
            <p:spPr>
              <a:xfrm rot="5400000">
                <a:off x="5180777" y="3109116"/>
                <a:ext cx="1714512"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5908651" y="226535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907061" y="3962404"/>
                <a:ext cx="144000" cy="1588"/>
              </a:xfrm>
              <a:prstGeom prst="line">
                <a:avLst/>
              </a:prstGeom>
              <a:ln w="38100">
                <a:solidFill>
                  <a:schemeClr val="bg1">
                    <a:lumMod val="50000"/>
                  </a:schemeClr>
                </a:solidFill>
                <a:tailEnd type="non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02018" y="3097210"/>
                <a:ext cx="571504" cy="270843"/>
              </a:xfrm>
              <a:prstGeom prst="rect">
                <a:avLst/>
              </a:prstGeom>
              <a:noFill/>
            </p:spPr>
            <p:txBody>
              <a:bodyPr wrap="square" lIns="0" tIns="0" rIns="0" bIns="0" rtlCol="0">
                <a:spAutoFit/>
              </a:bodyPr>
              <a:lstStyle/>
              <a:p>
                <a:r>
                  <a:rPr lang="en-US" altLang="zh-CN" sz="2200" b="0" i="1">
                    <a:latin typeface="Consolas" pitchFamily="49" charset="0"/>
                    <a:ea typeface="+mn-ea"/>
                    <a:cs typeface="Consolas" pitchFamily="49" charset="0"/>
                    <a:sym typeface="Symbol"/>
                  </a:rPr>
                  <a:t></a:t>
                </a:r>
                <a:endParaRPr lang="zh-CN" altLang="en-US" sz="2200" b="0" baseline="-25000">
                  <a:latin typeface="Consolas" pitchFamily="49" charset="0"/>
                  <a:ea typeface="+mn-ea"/>
                  <a:cs typeface="Consolas" pitchFamily="49" charset="0"/>
                </a:endParaRPr>
              </a:p>
            </p:txBody>
          </p:sp>
          <p:sp>
            <p:nvSpPr>
              <p:cNvPr id="12" name="TextBox 11"/>
              <p:cNvSpPr txBox="1"/>
              <p:nvPr/>
            </p:nvSpPr>
            <p:spPr>
              <a:xfrm>
                <a:off x="3359140" y="2687218"/>
                <a:ext cx="714379" cy="270843"/>
              </a:xfrm>
              <a:prstGeom prst="rect">
                <a:avLst/>
              </a:prstGeom>
              <a:noFill/>
            </p:spPr>
            <p:txBody>
              <a:bodyPr wrap="square" lIns="0" tIns="0" rIns="0" bIns="0" rtlCol="0">
                <a:spAutoFit/>
              </a:bodyPr>
              <a:lstStyle/>
              <a:p>
                <a:r>
                  <a:rPr lang="en-US" altLang="zh-CN" sz="2200" b="0" i="1" err="1">
                    <a:latin typeface="Consolas" pitchFamily="49" charset="0"/>
                    <a:cs typeface="Consolas" pitchFamily="49" charset="0"/>
                  </a:rPr>
                  <a:t>a</a:t>
                </a:r>
                <a:r>
                  <a:rPr lang="en-US" altLang="zh-CN" sz="2200" b="0" baseline="-25000" err="1">
                    <a:latin typeface="Consolas" pitchFamily="49" charset="0"/>
                    <a:cs typeface="Consolas" pitchFamily="49" charset="0"/>
                  </a:rPr>
                  <a:t>1,0</a:t>
                </a:r>
                <a:endParaRPr lang="zh-CN" altLang="en-US" sz="2200" b="0" baseline="-25000">
                  <a:latin typeface="Consolas" pitchFamily="49" charset="0"/>
                  <a:cs typeface="Consolas" pitchFamily="49" charset="0"/>
                </a:endParaRPr>
              </a:p>
            </p:txBody>
          </p:sp>
        </p:grpSp>
        <p:sp>
          <p:nvSpPr>
            <p:cNvPr id="24" name="直角三角形 23"/>
            <p:cNvSpPr/>
            <p:nvPr/>
          </p:nvSpPr>
          <p:spPr>
            <a:xfrm>
              <a:off x="500034" y="3852865"/>
              <a:ext cx="1928826" cy="1381809"/>
            </a:xfrm>
            <a:prstGeom prst="rtTriangl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a:latin typeface="Consolas" pitchFamily="49" charset="0"/>
                <a:cs typeface="Consolas" pitchFamily="49" charset="0"/>
              </a:endParaRPr>
            </a:p>
          </p:txBody>
        </p:sp>
        <p:cxnSp>
          <p:nvCxnSpPr>
            <p:cNvPr id="25" name="直接连接符 24"/>
            <p:cNvCxnSpPr/>
            <p:nvPr/>
          </p:nvCxnSpPr>
          <p:spPr>
            <a:xfrm flipV="1">
              <a:off x="2928926" y="3676652"/>
              <a:ext cx="642942" cy="35719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428992" y="3490856"/>
              <a:ext cx="857256" cy="317908"/>
            </a:xfrm>
            <a:prstGeom prst="rect">
              <a:avLst/>
            </a:prstGeom>
            <a:noFill/>
          </p:spPr>
          <p:txBody>
            <a:bodyPr wrap="square" rtlCol="0">
              <a:spAutoFit/>
            </a:bodyPr>
            <a:lstStyle/>
            <a:p>
              <a:r>
                <a:rPr kumimoji="1" lang="en-US" altLang="zh-CN" sz="1800" b="0" i="1" err="1">
                  <a:solidFill>
                    <a:srgbClr val="0000FF"/>
                  </a:solidFill>
                  <a:latin typeface="Consolas" pitchFamily="49" charset="0"/>
                  <a:cs typeface="Consolas" pitchFamily="49" charset="0"/>
                </a:rPr>
                <a:t>i</a:t>
              </a:r>
              <a:r>
                <a:rPr kumimoji="1" lang="en-US" altLang="zh-CN" sz="1800" b="0" err="1">
                  <a:solidFill>
                    <a:srgbClr val="0000FF"/>
                  </a:solidFill>
                  <a:latin typeface="+mj-ea"/>
                  <a:ea typeface="+mj-ea"/>
                  <a:cs typeface="Consolas" pitchFamily="49" charset="0"/>
                </a:rPr>
                <a:t>≤</a:t>
              </a:r>
              <a:r>
                <a:rPr kumimoji="1" lang="en-US" altLang="zh-CN" sz="1800" b="0" i="1" err="1">
                  <a:solidFill>
                    <a:srgbClr val="0000FF"/>
                  </a:solidFill>
                  <a:latin typeface="Consolas" pitchFamily="49" charset="0"/>
                  <a:ea typeface="楷体" pitchFamily="49" charset="-122"/>
                  <a:cs typeface="Consolas" pitchFamily="49" charset="0"/>
                </a:rPr>
                <a:t>j</a:t>
              </a:r>
              <a:endParaRPr lang="zh-CN" altLang="en-US" sz="1800" b="0">
                <a:solidFill>
                  <a:srgbClr val="0000FF"/>
                </a:solidFill>
                <a:latin typeface="Consolas" pitchFamily="49" charset="0"/>
                <a:cs typeface="Consolas" pitchFamily="49" charset="0"/>
              </a:endParaRPr>
            </a:p>
          </p:txBody>
        </p:sp>
        <p:sp>
          <p:nvSpPr>
            <p:cNvPr id="27" name="Text Box 15"/>
            <p:cNvSpPr txBox="1">
              <a:spLocks noChangeArrowheads="1"/>
            </p:cNvSpPr>
            <p:nvPr/>
          </p:nvSpPr>
          <p:spPr bwMode="auto">
            <a:xfrm flipH="1">
              <a:off x="785786" y="4419550"/>
              <a:ext cx="357190" cy="317908"/>
            </a:xfrm>
            <a:prstGeom prst="rect">
              <a:avLst/>
            </a:prstGeom>
            <a:noFill/>
            <a:ln w="9525">
              <a:noFill/>
              <a:miter lim="800000"/>
              <a:headEnd/>
              <a:tailEnd/>
            </a:ln>
            <a:effectLst/>
          </p:spPr>
          <p:txBody>
            <a:bodyPr wrap="square">
              <a:spAutoFit/>
            </a:bodyPr>
            <a:lstStyle/>
            <a:p>
              <a:pPr algn="l">
                <a:spcBef>
                  <a:spcPct val="50000"/>
                </a:spcBef>
              </a:pPr>
              <a:r>
                <a:rPr lang="en-US" altLang="zh-CN" sz="1800" b="0" i="1">
                  <a:solidFill>
                    <a:srgbClr val="FF0000"/>
                  </a:solidFill>
                  <a:latin typeface="Consolas" pitchFamily="49" charset="0"/>
                  <a:cs typeface="Consolas" pitchFamily="49" charset="0"/>
                </a:rPr>
                <a:t>c</a:t>
              </a:r>
            </a:p>
          </p:txBody>
        </p:sp>
        <p:cxnSp>
          <p:nvCxnSpPr>
            <p:cNvPr id="29" name="直接连接符 28"/>
            <p:cNvCxnSpPr/>
            <p:nvPr/>
          </p:nvCxnSpPr>
          <p:spPr>
            <a:xfrm rot="16200000" flipH="1">
              <a:off x="478436" y="3744402"/>
              <a:ext cx="432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rot="16200000" flipH="1">
              <a:off x="894227" y="3976294"/>
              <a:ext cx="900000"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rot="16200000" flipH="1">
              <a:off x="1691435" y="4348933"/>
              <a:ext cx="1716155" cy="0"/>
            </a:xfrm>
            <a:prstGeom prst="line">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sp>
        <p:nvSpPr>
          <p:cNvPr id="34" name="TextBox 33"/>
          <p:cNvSpPr txBox="1"/>
          <p:nvPr/>
        </p:nvSpPr>
        <p:spPr>
          <a:xfrm>
            <a:off x="4429124" y="5199419"/>
            <a:ext cx="3929090" cy="86177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按行还是按列</a:t>
            </a:r>
            <a:endParaRPr lang="en-US" altLang="zh-CN" sz="2000">
              <a:solidFill>
                <a:srgbClr val="0000FF"/>
              </a:solidFill>
              <a:latin typeface="Consolas" pitchFamily="49" charset="0"/>
              <a:ea typeface="华文中宋" pitchFamily="2" charset="-122"/>
              <a:cs typeface="Consolas" pitchFamily="49" charset="0"/>
            </a:endParaRPr>
          </a:p>
          <a:p>
            <a:pPr marL="457200" indent="-457200" algn="l">
              <a:lnSpc>
                <a:spcPct val="100000"/>
              </a:lnSpc>
              <a:buBlip>
                <a:blip r:embed="rId2"/>
              </a:buBlip>
            </a:pPr>
            <a:r>
              <a:rPr lang="zh-CN" altLang="en-US" sz="2000">
                <a:solidFill>
                  <a:srgbClr val="0000FF"/>
                </a:solidFill>
                <a:latin typeface="Consolas" pitchFamily="49" charset="0"/>
                <a:ea typeface="华文中宋" pitchFamily="2" charset="-122"/>
                <a:cs typeface="Consolas" pitchFamily="49" charset="0"/>
              </a:rPr>
              <a:t>初始下标从</a:t>
            </a:r>
            <a:r>
              <a:rPr lang="en-US" altLang="zh-CN" sz="2000">
                <a:solidFill>
                  <a:srgbClr val="0000FF"/>
                </a:solidFill>
                <a:latin typeface="Consolas" pitchFamily="49" charset="0"/>
                <a:ea typeface="华文中宋" pitchFamily="2" charset="-122"/>
                <a:cs typeface="Consolas" pitchFamily="49" charset="0"/>
              </a:rPr>
              <a:t>0</a:t>
            </a:r>
            <a:r>
              <a:rPr lang="zh-CN" altLang="en-US" sz="2000">
                <a:solidFill>
                  <a:srgbClr val="0000FF"/>
                </a:solidFill>
                <a:latin typeface="Consolas" pitchFamily="49" charset="0"/>
                <a:ea typeface="华文中宋" pitchFamily="2" charset="-122"/>
                <a:cs typeface="Consolas" pitchFamily="49" charset="0"/>
              </a:rPr>
              <a:t>还是从</a:t>
            </a:r>
            <a:r>
              <a:rPr lang="en-US" altLang="zh-CN" sz="2000">
                <a:solidFill>
                  <a:srgbClr val="0000FF"/>
                </a:solidFill>
                <a:latin typeface="Consolas" pitchFamily="49" charset="0"/>
                <a:ea typeface="华文中宋" pitchFamily="2" charset="-122"/>
                <a:cs typeface="Consolas" pitchFamily="49" charset="0"/>
              </a:rPr>
              <a:t>1</a:t>
            </a:r>
            <a:r>
              <a:rPr lang="zh-CN" altLang="en-US" sz="2000">
                <a:solidFill>
                  <a:srgbClr val="0000FF"/>
                </a:solidFill>
                <a:latin typeface="Consolas" pitchFamily="49" charset="0"/>
                <a:ea typeface="华文中宋" pitchFamily="2" charset="-122"/>
                <a:cs typeface="Consolas" pitchFamily="49" charset="0"/>
              </a:rPr>
              <a:t>开始</a:t>
            </a:r>
          </a:p>
        </p:txBody>
      </p:sp>
      <p:grpSp>
        <p:nvGrpSpPr>
          <p:cNvPr id="31" name="组合 39"/>
          <p:cNvGrpSpPr/>
          <p:nvPr/>
        </p:nvGrpSpPr>
        <p:grpSpPr>
          <a:xfrm>
            <a:off x="4500562" y="3214686"/>
            <a:ext cx="4071966" cy="811739"/>
            <a:chOff x="4500562" y="3214686"/>
            <a:chExt cx="4071966" cy="811739"/>
          </a:xfrm>
        </p:grpSpPr>
        <p:sp>
          <p:nvSpPr>
            <p:cNvPr id="33" name="TextBox 32"/>
            <p:cNvSpPr txBox="1"/>
            <p:nvPr/>
          </p:nvSpPr>
          <p:spPr>
            <a:xfrm>
              <a:off x="4500562" y="3214686"/>
              <a:ext cx="4071966" cy="313932"/>
            </a:xfrm>
            <a:prstGeom prst="rect">
              <a:avLst/>
            </a:prstGeom>
            <a:noFill/>
          </p:spPr>
          <p:txBody>
            <a:bodyPr wrap="square" rtlCol="0">
              <a:spAutoFit/>
            </a:bodyPr>
            <a:lstStyle/>
            <a:p>
              <a:pPr algn="l"/>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a:t>
              </a:r>
              <a:r>
                <a:rPr lang="zh-CN" altLang="en-US" sz="1800">
                  <a:solidFill>
                    <a:srgbClr val="0000FF"/>
                  </a:solidFill>
                  <a:latin typeface="Consolas" pitchFamily="49" charset="0"/>
                  <a:ea typeface="仿宋" pitchFamily="49" charset="-122"/>
                  <a:cs typeface="Consolas" pitchFamily="49" charset="0"/>
                </a:rPr>
                <a:t>列的元素个数：</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endParaRPr lang="zh-CN" altLang="en-US" sz="1800">
                <a:solidFill>
                  <a:srgbClr val="0000FF"/>
                </a:solidFill>
                <a:latin typeface="Consolas" pitchFamily="49" charset="0"/>
                <a:ea typeface="仿宋" pitchFamily="49" charset="-122"/>
                <a:cs typeface="Consolas" pitchFamily="49" charset="0"/>
              </a:endParaRPr>
            </a:p>
          </p:txBody>
        </p:sp>
        <p:sp>
          <p:nvSpPr>
            <p:cNvPr id="35" name="TextBox 34"/>
            <p:cNvSpPr txBox="1"/>
            <p:nvPr/>
          </p:nvSpPr>
          <p:spPr>
            <a:xfrm>
              <a:off x="4500562" y="3712493"/>
              <a:ext cx="4071966" cy="313932"/>
            </a:xfrm>
            <a:prstGeom prst="rect">
              <a:avLst/>
            </a:prstGeom>
            <a:noFill/>
          </p:spPr>
          <p:txBody>
            <a:bodyPr wrap="square" rtlCol="0">
              <a:spAutoFit/>
            </a:bodyPr>
            <a:lstStyle/>
            <a:p>
              <a:pPr algn="l"/>
              <a:r>
                <a:rPr lang="zh-CN" altLang="en-US" sz="1800">
                  <a:solidFill>
                    <a:srgbClr val="0000FF"/>
                  </a:solidFill>
                  <a:latin typeface="Consolas" pitchFamily="49" charset="0"/>
                  <a:ea typeface="仿宋" pitchFamily="49" charset="-122"/>
                  <a:cs typeface="Consolas" pitchFamily="49" charset="0"/>
                </a:rPr>
                <a:t>第</a:t>
              </a:r>
              <a:r>
                <a:rPr lang="en-US" altLang="zh-CN" sz="1800" i="1">
                  <a:solidFill>
                    <a:srgbClr val="0000FF"/>
                  </a:solidFill>
                  <a:latin typeface="Consolas" pitchFamily="49" charset="0"/>
                  <a:ea typeface="仿宋" pitchFamily="49" charset="-122"/>
                  <a:cs typeface="Consolas" pitchFamily="49" charset="0"/>
                </a:rPr>
                <a:t>j</a:t>
              </a:r>
              <a:r>
                <a:rPr lang="zh-CN" altLang="en-US" sz="1800">
                  <a:solidFill>
                    <a:srgbClr val="0000FF"/>
                  </a:solidFill>
                  <a:latin typeface="Consolas" pitchFamily="49" charset="0"/>
                  <a:ea typeface="仿宋" pitchFamily="49" charset="-122"/>
                  <a:cs typeface="Consolas" pitchFamily="49" charset="0"/>
                </a:rPr>
                <a:t>列</a:t>
              </a:r>
              <a:r>
                <a:rPr lang="en-US" altLang="zh-CN" sz="1800" i="1">
                  <a:solidFill>
                    <a:srgbClr val="0000FF"/>
                  </a:solidFill>
                  <a:latin typeface="Consolas" pitchFamily="49" charset="0"/>
                  <a:ea typeface="仿宋" pitchFamily="49" charset="-122"/>
                  <a:cs typeface="Consolas" pitchFamily="49" charset="0"/>
                </a:rPr>
                <a:t>a</a:t>
              </a:r>
              <a:r>
                <a:rPr lang="en-US" altLang="zh-CN" sz="1800" i="1" baseline="-25000">
                  <a:solidFill>
                    <a:srgbClr val="0000FF"/>
                  </a:solidFill>
                  <a:latin typeface="Consolas" pitchFamily="49" charset="0"/>
                  <a:ea typeface="仿宋" pitchFamily="49" charset="-122"/>
                  <a:cs typeface="Consolas" pitchFamily="49" charset="0"/>
                </a:rPr>
                <a:t>ij</a:t>
              </a:r>
              <a:r>
                <a:rPr lang="zh-CN" altLang="en-US" sz="1800">
                  <a:solidFill>
                    <a:srgbClr val="0000FF"/>
                  </a:solidFill>
                  <a:latin typeface="Consolas" pitchFamily="49" charset="0"/>
                  <a:ea typeface="仿宋" pitchFamily="49" charset="-122"/>
                  <a:cs typeface="Consolas" pitchFamily="49" charset="0"/>
                </a:rPr>
                <a:t>之前的元素个数：</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8" name="组合 40"/>
          <p:cNvGrpSpPr/>
          <p:nvPr/>
        </p:nvGrpSpPr>
        <p:grpSpPr>
          <a:xfrm>
            <a:off x="4500562" y="4143380"/>
            <a:ext cx="4357718" cy="668863"/>
            <a:chOff x="4500562" y="4143380"/>
            <a:chExt cx="4357718" cy="668863"/>
          </a:xfrm>
        </p:grpSpPr>
        <p:sp>
          <p:nvSpPr>
            <p:cNvPr id="36" name="TextBox 35"/>
            <p:cNvSpPr txBox="1"/>
            <p:nvPr/>
          </p:nvSpPr>
          <p:spPr>
            <a:xfrm>
              <a:off x="4500562" y="4498311"/>
              <a:ext cx="4357718" cy="313932"/>
            </a:xfrm>
            <a:prstGeom prst="rect">
              <a:avLst/>
            </a:prstGeom>
            <a:noFill/>
          </p:spPr>
          <p:txBody>
            <a:bodyPr wrap="square" rtlCol="0">
              <a:spAutoFit/>
            </a:bodyPr>
            <a:lstStyle/>
            <a:p>
              <a:pPr algn="l"/>
              <a:r>
                <a:rPr lang="en-US" altLang="zh-CN" sz="1800" i="1">
                  <a:solidFill>
                    <a:srgbClr val="0000FF"/>
                  </a:solidFill>
                  <a:latin typeface="Consolas" pitchFamily="49" charset="0"/>
                  <a:ea typeface="仿宋" pitchFamily="49" charset="-122"/>
                  <a:cs typeface="Consolas" pitchFamily="49" charset="0"/>
                </a:rPr>
                <a:t>k</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r>
                <a:rPr lang="en-US" altLang="zh-CN" sz="1800">
                  <a:solidFill>
                    <a:srgbClr val="0000FF"/>
                  </a:solidFill>
                  <a:latin typeface="Consolas" pitchFamily="49" charset="0"/>
                  <a:ea typeface="仿宋" pitchFamily="49" charset="-122"/>
                  <a:cs typeface="Consolas" pitchFamily="49" charset="0"/>
                </a:rPr>
                <a:t>-1+1=</a:t>
              </a:r>
              <a:r>
                <a:rPr lang="en-US" altLang="zh-CN" sz="1800" i="1">
                  <a:solidFill>
                    <a:srgbClr val="0000FF"/>
                  </a:solidFill>
                  <a:latin typeface="Consolas" pitchFamily="49" charset="0"/>
                  <a:ea typeface="仿宋" pitchFamily="49" charset="-122"/>
                  <a:cs typeface="Consolas" pitchFamily="49" charset="0"/>
                </a:rPr>
                <a:t> j</a:t>
              </a:r>
              <a:r>
                <a:rPr lang="en-US" altLang="zh-CN" sz="1800">
                  <a:solidFill>
                    <a:srgbClr val="0000FF"/>
                  </a:solidFill>
                  <a:latin typeface="Consolas" pitchFamily="49" charset="0"/>
                  <a:ea typeface="仿宋" pitchFamily="49" charset="-122"/>
                  <a:cs typeface="Consolas" pitchFamily="49" charset="0"/>
                </a:rPr>
                <a:t>(</a:t>
              </a:r>
              <a:r>
                <a:rPr lang="en-US" altLang="zh-CN" sz="1800" i="1">
                  <a:solidFill>
                    <a:srgbClr val="0000FF"/>
                  </a:solidFill>
                  <a:latin typeface="Consolas" pitchFamily="49" charset="0"/>
                  <a:ea typeface="仿宋" pitchFamily="49" charset="-122"/>
                  <a:cs typeface="Consolas" pitchFamily="49" charset="0"/>
                </a:rPr>
                <a:t>j</a:t>
              </a:r>
              <a:r>
                <a:rPr lang="en-US" altLang="zh-CN" sz="1800">
                  <a:solidFill>
                    <a:srgbClr val="0000FF"/>
                  </a:solidFill>
                  <a:latin typeface="Consolas" pitchFamily="49" charset="0"/>
                  <a:ea typeface="仿宋" pitchFamily="49" charset="-122"/>
                  <a:cs typeface="Consolas" pitchFamily="49" charset="0"/>
                </a:rPr>
                <a:t>-1)/2+</a:t>
              </a:r>
              <a:r>
                <a:rPr lang="en-US" altLang="zh-CN" sz="1800" i="1">
                  <a:solidFill>
                    <a:srgbClr val="0000FF"/>
                  </a:solidFill>
                  <a:latin typeface="Consolas" pitchFamily="49" charset="0"/>
                  <a:ea typeface="仿宋" pitchFamily="49" charset="-122"/>
                  <a:cs typeface="Consolas" pitchFamily="49" charset="0"/>
                </a:rPr>
                <a:t>i</a:t>
              </a:r>
              <a:endParaRPr lang="zh-CN" altLang="en-US" sz="1800">
                <a:solidFill>
                  <a:srgbClr val="0000FF"/>
                </a:solidFill>
                <a:latin typeface="Consolas" pitchFamily="49" charset="0"/>
                <a:ea typeface="仿宋" pitchFamily="49" charset="-122"/>
                <a:cs typeface="Consolas" pitchFamily="49" charset="0"/>
              </a:endParaRPr>
            </a:p>
          </p:txBody>
        </p:sp>
        <p:sp>
          <p:nvSpPr>
            <p:cNvPr id="37" name="下箭头 36"/>
            <p:cNvSpPr/>
            <p:nvPr/>
          </p:nvSpPr>
          <p:spPr>
            <a:xfrm>
              <a:off x="6215074" y="4143380"/>
              <a:ext cx="142876"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grpSp>
        <p:nvGrpSpPr>
          <p:cNvPr id="39" name="组合 39"/>
          <p:cNvGrpSpPr/>
          <p:nvPr/>
        </p:nvGrpSpPr>
        <p:grpSpPr>
          <a:xfrm>
            <a:off x="214282" y="357166"/>
            <a:ext cx="857256" cy="1000132"/>
            <a:chOff x="214282" y="142852"/>
            <a:chExt cx="1000100" cy="1071569"/>
          </a:xfrm>
        </p:grpSpPr>
        <p:sp>
          <p:nvSpPr>
            <p:cNvPr id="41" name="Oval 20"/>
            <p:cNvSpPr>
              <a:spLocks noChangeArrowheads="1"/>
            </p:cNvSpPr>
            <p:nvPr/>
          </p:nvSpPr>
          <p:spPr bwMode="gray">
            <a:xfrm>
              <a:off x="214282" y="142852"/>
              <a:ext cx="1000100" cy="1071569"/>
            </a:xfrm>
            <a:prstGeom prst="ellipse">
              <a:avLst/>
            </a:prstGeom>
            <a:solidFill>
              <a:srgbClr val="F8F8F8"/>
            </a:solidFill>
            <a:ln w="38100">
              <a:solidFill>
                <a:srgbClr val="FF0000"/>
              </a:solidFill>
              <a:round/>
              <a:headEnd/>
              <a:tailEnd/>
            </a:ln>
          </p:spPr>
          <p:txBody>
            <a:bodyPr wrap="none" anchor="ctr"/>
            <a:lstStyle/>
            <a:p>
              <a:endParaRPr lang="zh-CN" altLang="zh-CN">
                <a:latin typeface="Calibri" pitchFamily="34" charset="0"/>
                <a:cs typeface="Arial" pitchFamily="34" charset="0"/>
              </a:endParaRPr>
            </a:p>
          </p:txBody>
        </p:sp>
        <p:sp>
          <p:nvSpPr>
            <p:cNvPr id="42" name="Oval 21"/>
            <p:cNvSpPr>
              <a:spLocks noChangeArrowheads="1"/>
            </p:cNvSpPr>
            <p:nvPr/>
          </p:nvSpPr>
          <p:spPr bwMode="gray">
            <a:xfrm>
              <a:off x="255399" y="186960"/>
              <a:ext cx="916658" cy="983353"/>
            </a:xfrm>
            <a:prstGeom prst="ellipse">
              <a:avLst/>
            </a:prstGeom>
            <a:solidFill>
              <a:schemeClr val="bg1">
                <a:lumMod val="85000"/>
              </a:schemeClr>
            </a:solidFill>
            <a:ln w="38100">
              <a:solidFill>
                <a:srgbClr val="FF0000">
                  <a:alpha val="70195"/>
                </a:srgbClr>
              </a:solidFill>
              <a:round/>
              <a:headEnd/>
              <a:tailEnd/>
            </a:ln>
          </p:spPr>
          <p:txBody>
            <a:bodyPr wrap="none" anchor="ctr"/>
            <a:lstStyle/>
            <a:p>
              <a:endParaRPr lang="zh-CN" altLang="zh-CN">
                <a:latin typeface="Calibri" pitchFamily="34" charset="0"/>
                <a:cs typeface="Arial" pitchFamily="34" charset="0"/>
              </a:endParaRPr>
            </a:p>
          </p:txBody>
        </p:sp>
        <p:sp>
          <p:nvSpPr>
            <p:cNvPr id="43" name="Oval 22"/>
            <p:cNvSpPr>
              <a:spLocks noChangeArrowheads="1"/>
            </p:cNvSpPr>
            <p:nvPr/>
          </p:nvSpPr>
          <p:spPr bwMode="gray">
            <a:xfrm>
              <a:off x="296515" y="233663"/>
              <a:ext cx="834424" cy="895136"/>
            </a:xfrm>
            <a:prstGeom prst="ellipse">
              <a:avLst/>
            </a:prstGeom>
            <a:noFill/>
            <a:ln w="38100">
              <a:solidFill>
                <a:srgbClr val="FF0000">
                  <a:alpha val="30196"/>
                </a:srgbClr>
              </a:solidFill>
              <a:round/>
              <a:headEnd/>
              <a:tailEnd/>
            </a:ln>
          </p:spPr>
          <p:txBody>
            <a:bodyPr wrap="none" anchor="ctr"/>
            <a:lstStyle/>
            <a:p>
              <a:endParaRPr lang="zh-CN" altLang="zh-CN">
                <a:latin typeface="Calibri" pitchFamily="34" charset="0"/>
                <a:cs typeface="Arial" pitchFamily="34" charset="0"/>
              </a:endParaRPr>
            </a:p>
          </p:txBody>
        </p:sp>
        <p:sp>
          <p:nvSpPr>
            <p:cNvPr id="44" name="Text Box 23"/>
            <p:cNvSpPr txBox="1">
              <a:spLocks noChangeArrowheads="1"/>
            </p:cNvSpPr>
            <p:nvPr/>
          </p:nvSpPr>
          <p:spPr bwMode="gray">
            <a:xfrm>
              <a:off x="297624" y="538608"/>
              <a:ext cx="850370" cy="336355"/>
            </a:xfrm>
            <a:prstGeom prst="rect">
              <a:avLst/>
            </a:prstGeom>
            <a:noFill/>
            <a:ln w="9525" algn="ctr">
              <a:noFill/>
              <a:miter lim="800000"/>
              <a:headEnd/>
              <a:tailEnd/>
            </a:ln>
          </p:spPr>
          <p:txBody>
            <a:bodyPr wrap="square">
              <a:spAutoFit/>
            </a:bodyPr>
            <a:lstStyle/>
            <a:p>
              <a:pPr algn="ctr">
                <a:spcBef>
                  <a:spcPct val="50000"/>
                </a:spcBef>
              </a:pPr>
              <a:r>
                <a:rPr lang="zh-CN" altLang="en-US" sz="1800" b="1">
                  <a:solidFill>
                    <a:srgbClr val="FF0000"/>
                  </a:solidFill>
                  <a:latin typeface="微软雅黑" pitchFamily="34" charset="-122"/>
                  <a:ea typeface="微软雅黑" pitchFamily="34" charset="-122"/>
                  <a:cs typeface="Consolas" pitchFamily="49" charset="0"/>
                </a:rPr>
                <a:t>示例</a:t>
              </a:r>
            </a:p>
          </p:txBody>
        </p:sp>
      </p:grpSp>
      <p:sp>
        <p:nvSpPr>
          <p:cNvPr id="49" name="灯片编号占位符 48"/>
          <p:cNvSpPr>
            <a:spLocks noGrp="1"/>
          </p:cNvSpPr>
          <p:nvPr>
            <p:ph type="sldNum" sz="quarter" idx="12"/>
          </p:nvPr>
        </p:nvSpPr>
        <p:spPr/>
        <p:txBody>
          <a:bodyPr/>
          <a:lstStyle/>
          <a:p>
            <a:fld id="{67864EE2-EAB3-4814-A7EB-820BD7610F1E}" type="slidenum">
              <a:rPr lang="en-US" altLang="zh-CN" smtClean="0"/>
              <a:pPr/>
              <a:t>74</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p:cNvSpPr>
            <a:spLocks noChangeArrowheads="1"/>
          </p:cNvSpPr>
          <p:nvPr/>
        </p:nvSpPr>
        <p:spPr bwMode="auto">
          <a:xfrm>
            <a:off x="4759350" y="2660636"/>
            <a:ext cx="3384550" cy="400110"/>
          </a:xfrm>
          <a:prstGeom prst="rect">
            <a:avLst/>
          </a:prstGeom>
          <a:noFill/>
          <a:ln w="9525">
            <a:noFill/>
            <a:miter lim="800000"/>
            <a:headEnd/>
            <a:tailEnd/>
          </a:ln>
          <a:effectLst/>
        </p:spPr>
        <p:txBody>
          <a:bodyPr>
            <a:spAutoFit/>
          </a:bodyPr>
          <a:lstStyle/>
          <a:p>
            <a:pPr algn="l">
              <a:lnSpc>
                <a:spcPct val="100000"/>
              </a:lnSpc>
            </a:pPr>
            <a:r>
              <a:rPr kumimoji="1" lang="en-US" altLang="zh-CN" sz="2000">
                <a:solidFill>
                  <a:srgbClr val="0000FF"/>
                </a:solidFill>
                <a:latin typeface="Consolas" pitchFamily="49" charset="0"/>
                <a:ea typeface="仿宋" pitchFamily="49" charset="-122"/>
                <a:cs typeface="Consolas" pitchFamily="49" charset="0"/>
              </a:rPr>
              <a:t> </a:t>
            </a:r>
            <a:r>
              <a:rPr kumimoji="1" lang="zh-CN" altLang="en-US" sz="2000">
                <a:solidFill>
                  <a:srgbClr val="0000FF"/>
                </a:solidFill>
                <a:latin typeface="Consolas" pitchFamily="49" charset="0"/>
                <a:ea typeface="仿宋" pitchFamily="49" charset="-122"/>
                <a:cs typeface="Consolas" pitchFamily="49" charset="0"/>
              </a:rPr>
              <a:t>半带宽为</a:t>
            </a:r>
            <a:r>
              <a:rPr kumimoji="1" lang="en-US" altLang="zh-CN" sz="2000" i="1">
                <a:solidFill>
                  <a:srgbClr val="0000FF"/>
                </a:solidFill>
                <a:latin typeface="Consolas" pitchFamily="49" charset="0"/>
                <a:ea typeface="仿宋" pitchFamily="49" charset="-122"/>
                <a:cs typeface="Consolas" pitchFamily="49" charset="0"/>
              </a:rPr>
              <a:t>b</a:t>
            </a:r>
            <a:r>
              <a:rPr kumimoji="1" lang="zh-CN" altLang="en-US" sz="2000">
                <a:solidFill>
                  <a:srgbClr val="0000FF"/>
                </a:solidFill>
                <a:latin typeface="Consolas" pitchFamily="49" charset="0"/>
                <a:ea typeface="仿宋" pitchFamily="49" charset="-122"/>
                <a:cs typeface="Consolas" pitchFamily="49" charset="0"/>
              </a:rPr>
              <a:t>的对角矩阵</a:t>
            </a:r>
            <a:r>
              <a:rPr kumimoji="1" lang="zh-CN" altLang="en-US" sz="2000" b="0">
                <a:solidFill>
                  <a:srgbClr val="0000FF"/>
                </a:solidFill>
                <a:latin typeface="Consolas" pitchFamily="49" charset="0"/>
                <a:ea typeface="仿宋" pitchFamily="49" charset="-122"/>
                <a:cs typeface="Consolas" pitchFamily="49" charset="0"/>
              </a:rPr>
              <a:t> </a:t>
            </a:r>
          </a:p>
        </p:txBody>
      </p:sp>
      <p:grpSp>
        <p:nvGrpSpPr>
          <p:cNvPr id="2" name="Group 26"/>
          <p:cNvGrpSpPr>
            <a:grpSpLocks/>
          </p:cNvGrpSpPr>
          <p:nvPr/>
        </p:nvGrpSpPr>
        <p:grpSpPr bwMode="auto">
          <a:xfrm>
            <a:off x="954114" y="1500174"/>
            <a:ext cx="3444876" cy="2600325"/>
            <a:chOff x="438" y="2155"/>
            <a:chExt cx="2170" cy="1638"/>
          </a:xfrm>
        </p:grpSpPr>
        <p:sp>
          <p:nvSpPr>
            <p:cNvPr id="7" name="Line 7"/>
            <p:cNvSpPr>
              <a:spLocks noChangeShapeType="1"/>
            </p:cNvSpPr>
            <p:nvPr/>
          </p:nvSpPr>
          <p:spPr bwMode="auto">
            <a:xfrm>
              <a:off x="975"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8" name="Line 8"/>
            <p:cNvSpPr>
              <a:spLocks noChangeShapeType="1"/>
            </p:cNvSpPr>
            <p:nvPr/>
          </p:nvSpPr>
          <p:spPr bwMode="auto">
            <a:xfrm>
              <a:off x="975"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9" name="Line 9"/>
            <p:cNvSpPr>
              <a:spLocks noChangeShapeType="1"/>
            </p:cNvSpPr>
            <p:nvPr/>
          </p:nvSpPr>
          <p:spPr bwMode="auto">
            <a:xfrm>
              <a:off x="975"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0" name="Line 10"/>
            <p:cNvSpPr>
              <a:spLocks noChangeShapeType="1"/>
            </p:cNvSpPr>
            <p:nvPr/>
          </p:nvSpPr>
          <p:spPr bwMode="auto">
            <a:xfrm>
              <a:off x="2603" y="2432"/>
              <a:ext cx="0" cy="1361"/>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1" name="Line 11"/>
            <p:cNvSpPr>
              <a:spLocks noChangeShapeType="1"/>
            </p:cNvSpPr>
            <p:nvPr/>
          </p:nvSpPr>
          <p:spPr bwMode="auto">
            <a:xfrm>
              <a:off x="2472" y="2432"/>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12"/>
            <p:cNvSpPr>
              <a:spLocks noChangeShapeType="1"/>
            </p:cNvSpPr>
            <p:nvPr/>
          </p:nvSpPr>
          <p:spPr bwMode="auto">
            <a:xfrm>
              <a:off x="2472" y="3793"/>
              <a:ext cx="136" cy="0"/>
            </a:xfrm>
            <a:prstGeom prst="line">
              <a:avLst/>
            </a:prstGeom>
            <a:noFill/>
            <a:ln w="38100">
              <a:solidFill>
                <a:schemeClr val="bg1">
                  <a:lumMod val="50000"/>
                </a:schemeClr>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13"/>
            <p:cNvSpPr>
              <a:spLocks noChangeShapeType="1"/>
            </p:cNvSpPr>
            <p:nvPr/>
          </p:nvSpPr>
          <p:spPr bwMode="auto">
            <a:xfrm>
              <a:off x="1095" y="2507"/>
              <a:ext cx="1406" cy="1225"/>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4"/>
            <p:cNvSpPr>
              <a:spLocks noChangeShapeType="1"/>
            </p:cNvSpPr>
            <p:nvPr/>
          </p:nvSpPr>
          <p:spPr bwMode="auto">
            <a:xfrm>
              <a:off x="1338" y="2523"/>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5"/>
            <p:cNvSpPr>
              <a:spLocks noChangeShapeType="1"/>
            </p:cNvSpPr>
            <p:nvPr/>
          </p:nvSpPr>
          <p:spPr bwMode="auto">
            <a:xfrm>
              <a:off x="1791" y="2523"/>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6"/>
            <p:cNvSpPr>
              <a:spLocks noChangeShapeType="1"/>
            </p:cNvSpPr>
            <p:nvPr/>
          </p:nvSpPr>
          <p:spPr bwMode="auto">
            <a:xfrm>
              <a:off x="1156" y="2764"/>
              <a:ext cx="1088" cy="952"/>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1156" y="3112"/>
              <a:ext cx="635" cy="59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AutoShape 18"/>
            <p:cNvSpPr>
              <a:spLocks/>
            </p:cNvSpPr>
            <p:nvPr/>
          </p:nvSpPr>
          <p:spPr bwMode="auto">
            <a:xfrm>
              <a:off x="809" y="2659"/>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Text Box 19"/>
            <p:cNvSpPr txBox="1">
              <a:spLocks noChangeArrowheads="1"/>
            </p:cNvSpPr>
            <p:nvPr/>
          </p:nvSpPr>
          <p:spPr bwMode="auto">
            <a:xfrm>
              <a:off x="438" y="2736"/>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0" name="Text Box 20"/>
            <p:cNvSpPr txBox="1">
              <a:spLocks noChangeArrowheads="1"/>
            </p:cNvSpPr>
            <p:nvPr/>
          </p:nvSpPr>
          <p:spPr bwMode="auto">
            <a:xfrm>
              <a:off x="1066" y="3475"/>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2064" y="2478"/>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2" name="Text Box 22"/>
            <p:cNvSpPr txBox="1">
              <a:spLocks noChangeArrowheads="1"/>
            </p:cNvSpPr>
            <p:nvPr/>
          </p:nvSpPr>
          <p:spPr bwMode="auto">
            <a:xfrm rot="2212194">
              <a:off x="1255" y="3099"/>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3" name="Text Box 23"/>
            <p:cNvSpPr txBox="1">
              <a:spLocks noChangeArrowheads="1"/>
            </p:cNvSpPr>
            <p:nvPr/>
          </p:nvSpPr>
          <p:spPr bwMode="auto">
            <a:xfrm rot="2212194">
              <a:off x="1655" y="2722"/>
              <a:ext cx="454" cy="198"/>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a:t>
              </a:r>
            </a:p>
          </p:txBody>
        </p:sp>
        <p:sp>
          <p:nvSpPr>
            <p:cNvPr id="24" name="Text Box 24"/>
            <p:cNvSpPr txBox="1">
              <a:spLocks noChangeArrowheads="1"/>
            </p:cNvSpPr>
            <p:nvPr/>
          </p:nvSpPr>
          <p:spPr bwMode="auto">
            <a:xfrm>
              <a:off x="1348" y="2155"/>
              <a:ext cx="454" cy="198"/>
            </a:xfrm>
            <a:prstGeom prst="rect">
              <a:avLst/>
            </a:prstGeom>
            <a:noFill/>
            <a:ln w="38100" algn="ctr">
              <a:noFill/>
              <a:miter lim="800000"/>
              <a:headEnd/>
              <a:tailEnd/>
            </a:ln>
            <a:effectLst/>
          </p:spPr>
          <p:txBody>
            <a:bodyPr>
              <a:spAutoFit/>
            </a:bodyPr>
            <a:lstStyle/>
            <a:p>
              <a:pPr>
                <a:spcBef>
                  <a:spcPct val="50000"/>
                </a:spcBef>
              </a:pPr>
              <a:r>
                <a:rPr lang="en-US" altLang="zh-CN" sz="1800" i="1">
                  <a:solidFill>
                    <a:srgbClr val="0000FF"/>
                  </a:solidFill>
                  <a:latin typeface="Consolas" pitchFamily="49" charset="0"/>
                  <a:ea typeface="仿宋" pitchFamily="49" charset="-122"/>
                  <a:cs typeface="Consolas" pitchFamily="49" charset="0"/>
                </a:rPr>
                <a:t>b</a:t>
              </a:r>
              <a:r>
                <a:rPr lang="zh-CN" altLang="en-US" sz="1800">
                  <a:solidFill>
                    <a:srgbClr val="0000FF"/>
                  </a:solidFill>
                  <a:latin typeface="Consolas" pitchFamily="49" charset="0"/>
                  <a:ea typeface="仿宋" pitchFamily="49" charset="-122"/>
                  <a:cs typeface="Consolas" pitchFamily="49" charset="0"/>
                </a:rPr>
                <a:t>条</a:t>
              </a:r>
            </a:p>
          </p:txBody>
        </p:sp>
        <p:sp>
          <p:nvSpPr>
            <p:cNvPr id="25" name="AutoShape 25"/>
            <p:cNvSpPr>
              <a:spLocks/>
            </p:cNvSpPr>
            <p:nvPr/>
          </p:nvSpPr>
          <p:spPr bwMode="auto">
            <a:xfrm rot="5400000">
              <a:off x="1522" y="2217"/>
              <a:ext cx="91" cy="431"/>
            </a:xfrm>
            <a:prstGeom prst="leftBrace">
              <a:avLst>
                <a:gd name="adj1" fmla="val 39469"/>
                <a:gd name="adj2" fmla="val 50000"/>
              </a:avLst>
            </a:prstGeom>
            <a:ln w="19050">
              <a:headEnd/>
              <a:tailEnd/>
            </a:ln>
          </p:spPr>
          <p:style>
            <a:lnRef idx="2">
              <a:schemeClr val="dk1"/>
            </a:lnRef>
            <a:fillRef idx="0">
              <a:schemeClr val="dk1"/>
            </a:fillRef>
            <a:effectRef idx="1">
              <a:schemeClr val="dk1"/>
            </a:effectRef>
            <a:fontRef idx="minor">
              <a:schemeClr val="tx1"/>
            </a:fontRef>
          </p:style>
          <p:txBody>
            <a:bodyPr wrap="none" anchor="ctr"/>
            <a:lstStyle/>
            <a:p>
              <a:endParaRPr lang="zh-CN" altLang="en-US" sz="1800">
                <a:solidFill>
                  <a:srgbClr val="0000FF"/>
                </a:solidFill>
                <a:latin typeface="Consolas" pitchFamily="49" charset="0"/>
                <a:ea typeface="仿宋" pitchFamily="49" charset="-122"/>
                <a:cs typeface="Consolas" pitchFamily="49" charset="0"/>
              </a:endParaRPr>
            </a:p>
          </p:txBody>
        </p:sp>
      </p:grpSp>
      <p:sp>
        <p:nvSpPr>
          <p:cNvPr id="27" name="TextBox 26"/>
          <p:cNvSpPr txBox="1"/>
          <p:nvPr/>
        </p:nvSpPr>
        <p:spPr>
          <a:xfrm>
            <a:off x="500034" y="642918"/>
            <a:ext cx="42148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5.2.3 </a:t>
            </a:r>
            <a:r>
              <a:rPr lang="zh-CN" altLang="en-US">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对角</a:t>
            </a:r>
            <a:r>
              <a:rPr lang="zh-CN" altLang="zh-CN" spc="50">
                <a:ln w="11430"/>
                <a:solidFill>
                  <a:schemeClr val="bg1"/>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矩阵的压缩存储</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29" name="灯片编号占位符 28"/>
          <p:cNvSpPr>
            <a:spLocks noGrp="1"/>
          </p:cNvSpPr>
          <p:nvPr>
            <p:ph type="sldNum" sz="quarter" idx="12"/>
          </p:nvPr>
        </p:nvSpPr>
        <p:spPr/>
        <p:txBody>
          <a:bodyPr/>
          <a:lstStyle/>
          <a:p>
            <a:fld id="{67864EE2-EAB3-4814-A7EB-820BD7610F1E}" type="slidenum">
              <a:rPr lang="en-US" altLang="zh-CN" smtClean="0"/>
              <a:pPr/>
              <a:t>75</a:t>
            </a:fld>
            <a:r>
              <a:rPr lang="en-US" altLang="zh-CN"/>
              <a:t>/76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p:cNvSpPr txBox="1">
            <a:spLocks noChangeArrowheads="1"/>
          </p:cNvSpPr>
          <p:nvPr/>
        </p:nvSpPr>
        <p:spPr bwMode="auto">
          <a:xfrm>
            <a:off x="2000232" y="1000108"/>
            <a:ext cx="3527426" cy="840230"/>
          </a:xfrm>
          <a:prstGeom prst="rect">
            <a:avLst/>
          </a:prstGeom>
          <a:noFill/>
          <a:ln w="9525">
            <a:noFill/>
            <a:miter lim="800000"/>
            <a:headEnd/>
            <a:tailEnd/>
          </a:ln>
          <a:effectLst/>
        </p:spPr>
        <p:txBody>
          <a:bodyPr wrap="square">
            <a:spAutoFit/>
          </a:bodyPr>
          <a:lstStyle/>
          <a:p>
            <a:pPr>
              <a:lnSpc>
                <a:spcPct val="110000"/>
              </a:lnSpc>
              <a:spcBef>
                <a:spcPct val="50000"/>
              </a:spcBef>
            </a:pP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a:solidFill>
                  <a:srgbClr val="0000FF"/>
                </a:solidFill>
                <a:latin typeface="Consolas" pitchFamily="49" charset="0"/>
                <a:ea typeface="仿宋" pitchFamily="49" charset="-122"/>
                <a:cs typeface="Consolas" pitchFamily="49" charset="0"/>
                <a:sym typeface="Symbol"/>
              </a:rPr>
              <a:t>  </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 </a:t>
            </a:r>
          </a:p>
          <a:p>
            <a:pPr>
              <a:lnSpc>
                <a:spcPct val="110000"/>
              </a:lnSpc>
              <a:spcBef>
                <a:spcPct val="50000"/>
              </a:spcBef>
            </a:pPr>
            <a:r>
              <a:rPr kumimoji="1" lang="en-US" altLang="zh-CN" sz="1800" i="1">
                <a:solidFill>
                  <a:srgbClr val="0000FF"/>
                </a:solidFill>
                <a:latin typeface="Consolas" pitchFamily="49" charset="0"/>
                <a:ea typeface="仿宋" pitchFamily="49" charset="-122"/>
                <a:cs typeface="Consolas" pitchFamily="49" charset="0"/>
              </a:rPr>
              <a:t>a</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i</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j</a:t>
            </a:r>
            <a:r>
              <a:rPr kumimoji="1" lang="en-US" altLang="zh-CN" sz="1800">
                <a:solidFill>
                  <a:srgbClr val="0000FF"/>
                </a:solidFill>
                <a:latin typeface="Consolas" pitchFamily="49" charset="0"/>
                <a:ea typeface="仿宋" pitchFamily="49" charset="-122"/>
                <a:cs typeface="Consolas" pitchFamily="49" charset="0"/>
              </a:rPr>
              <a:t>]           </a:t>
            </a:r>
            <a:r>
              <a:rPr kumimoji="1" lang="en-US" altLang="zh-CN" sz="1800" i="1">
                <a:solidFill>
                  <a:srgbClr val="0000FF"/>
                </a:solidFill>
                <a:latin typeface="Consolas" pitchFamily="49" charset="0"/>
                <a:ea typeface="仿宋" pitchFamily="49" charset="-122"/>
                <a:cs typeface="Consolas" pitchFamily="49" charset="0"/>
              </a:rPr>
              <a:t>b</a:t>
            </a:r>
            <a:r>
              <a:rPr kumimoji="1" lang="en-US" altLang="zh-CN" sz="1800">
                <a:solidFill>
                  <a:srgbClr val="0000FF"/>
                </a:solidFill>
                <a:latin typeface="Consolas" pitchFamily="49" charset="0"/>
                <a:ea typeface="仿宋" pitchFamily="49" charset="-122"/>
                <a:cs typeface="Consolas" pitchFamily="49" charset="0"/>
              </a:rPr>
              <a:t>[</a:t>
            </a:r>
            <a:r>
              <a:rPr kumimoji="1" lang="en-US" altLang="zh-CN" sz="1800" i="1">
                <a:solidFill>
                  <a:srgbClr val="0000FF"/>
                </a:solidFill>
                <a:latin typeface="Consolas" pitchFamily="49" charset="0"/>
                <a:ea typeface="仿宋" pitchFamily="49" charset="-122"/>
                <a:cs typeface="Consolas" pitchFamily="49" charset="0"/>
              </a:rPr>
              <a:t>k</a:t>
            </a:r>
            <a:r>
              <a:rPr kumimoji="1" lang="en-US" altLang="zh-CN" sz="1800">
                <a:solidFill>
                  <a:srgbClr val="0000FF"/>
                </a:solidFill>
                <a:latin typeface="Consolas" pitchFamily="49" charset="0"/>
                <a:ea typeface="仿宋" pitchFamily="49" charset="-122"/>
                <a:cs typeface="Consolas" pitchFamily="49" charset="0"/>
              </a:rPr>
              <a:t>]</a:t>
            </a:r>
          </a:p>
        </p:txBody>
      </p:sp>
      <p:sp>
        <p:nvSpPr>
          <p:cNvPr id="5" name="左右箭头 4"/>
          <p:cNvSpPr/>
          <p:nvPr/>
        </p:nvSpPr>
        <p:spPr>
          <a:xfrm>
            <a:off x="3487367" y="1189022"/>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sp>
        <p:nvSpPr>
          <p:cNvPr id="6" name="左右箭头 5"/>
          <p:cNvSpPr/>
          <p:nvPr/>
        </p:nvSpPr>
        <p:spPr>
          <a:xfrm>
            <a:off x="3500430" y="1667633"/>
            <a:ext cx="714380" cy="108000"/>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nvGrpSpPr>
          <p:cNvPr id="2" name="组合 6"/>
          <p:cNvGrpSpPr/>
          <p:nvPr/>
        </p:nvGrpSpPr>
        <p:grpSpPr>
          <a:xfrm>
            <a:off x="1071538" y="2268544"/>
            <a:ext cx="6950105" cy="2160588"/>
            <a:chOff x="1071538" y="2268544"/>
            <a:chExt cx="6950105" cy="2160588"/>
          </a:xfrm>
        </p:grpSpPr>
        <p:sp>
          <p:nvSpPr>
            <p:cNvPr id="8" name="Text Box 2"/>
            <p:cNvSpPr txBox="1">
              <a:spLocks noChangeArrowheads="1"/>
            </p:cNvSpPr>
            <p:nvPr/>
          </p:nvSpPr>
          <p:spPr bwMode="auto">
            <a:xfrm>
              <a:off x="1071538" y="2571744"/>
              <a:ext cx="3143272" cy="1143198"/>
            </a:xfrm>
            <a:prstGeom prst="rect">
              <a:avLst/>
            </a:prstGeom>
            <a:noFill/>
            <a:ln w="9525">
              <a:noFill/>
              <a:miter lim="800000"/>
              <a:headEnd/>
              <a:tailEnd/>
            </a:ln>
            <a:effectLst/>
          </p:spPr>
          <p:txBody>
            <a:bodyPr wrap="square">
              <a:spAutoFit/>
            </a:bodyPr>
            <a:lstStyle/>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当</a:t>
              </a:r>
              <a:r>
                <a:rPr kumimoji="1" lang="en-US" altLang="zh-CN" sz="2000" i="1">
                  <a:solidFill>
                    <a:srgbClr val="0000FF"/>
                  </a:solidFill>
                  <a:latin typeface="Consolas" pitchFamily="49" charset="0"/>
                  <a:ea typeface="仿宋" pitchFamily="49" charset="-122"/>
                  <a:cs typeface="Consolas" pitchFamily="49" charset="0"/>
                </a:rPr>
                <a:t>b=</a:t>
              </a:r>
              <a:r>
                <a:rPr kumimoji="1" lang="en-US" altLang="zh-CN" sz="2000">
                  <a:solidFill>
                    <a:srgbClr val="0000FF"/>
                  </a:solidFill>
                  <a:latin typeface="Consolas" pitchFamily="49" charset="0"/>
                  <a:ea typeface="仿宋" pitchFamily="49" charset="-122"/>
                  <a:cs typeface="Consolas" pitchFamily="49" charset="0"/>
                </a:rPr>
                <a:t>1</a:t>
              </a:r>
              <a:r>
                <a:rPr kumimoji="1" lang="zh-CN" altLang="en-US" sz="2000">
                  <a:solidFill>
                    <a:srgbClr val="0000FF"/>
                  </a:solidFill>
                  <a:latin typeface="Consolas" pitchFamily="49" charset="0"/>
                  <a:ea typeface="仿宋" pitchFamily="49" charset="-122"/>
                  <a:cs typeface="Consolas" pitchFamily="49" charset="0"/>
                </a:rPr>
                <a:t>时称为</a:t>
              </a:r>
              <a:r>
                <a:rPr kumimoji="1" lang="zh-CN" altLang="en-US" sz="2000">
                  <a:solidFill>
                    <a:srgbClr val="FF0000"/>
                  </a:solidFill>
                  <a:latin typeface="Consolas" pitchFamily="49" charset="0"/>
                  <a:ea typeface="仿宋" pitchFamily="49" charset="-122"/>
                  <a:cs typeface="Consolas" pitchFamily="49" charset="0"/>
                </a:rPr>
                <a:t>三对角矩阵</a:t>
              </a: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其压缩地址计算公式如下：</a:t>
              </a:r>
            </a:p>
            <a:p>
              <a:pPr algn="l">
                <a:spcBef>
                  <a:spcPct val="50000"/>
                </a:spcBef>
              </a:pPr>
              <a:r>
                <a:rPr kumimoji="1" lang="zh-CN" altLang="en-US" sz="2000">
                  <a:solidFill>
                    <a:srgbClr val="0000FF"/>
                  </a:solidFill>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k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err="1">
                  <a:solidFill>
                    <a:srgbClr val="FF0000"/>
                  </a:solidFill>
                  <a:latin typeface="Consolas" pitchFamily="49" charset="0"/>
                  <a:ea typeface="仿宋" pitchFamily="49" charset="-122"/>
                  <a:cs typeface="Consolas" pitchFamily="49" charset="0"/>
                </a:rPr>
                <a:t>2</a:t>
              </a:r>
              <a:r>
                <a:rPr kumimoji="1" lang="en-US" altLang="zh-CN" sz="2000" i="1" err="1">
                  <a:solidFill>
                    <a:srgbClr val="FF0000"/>
                  </a:solidFill>
                  <a:latin typeface="Consolas" pitchFamily="49" charset="0"/>
                  <a:ea typeface="仿宋" pitchFamily="49" charset="-122"/>
                  <a:cs typeface="Consolas" pitchFamily="49" charset="0"/>
                </a:rPr>
                <a:t>i</a:t>
              </a:r>
              <a:r>
                <a:rPr kumimoji="1" lang="en-US" altLang="zh-CN" sz="2000" i="1">
                  <a:solidFill>
                    <a:srgbClr val="FF0000"/>
                  </a:solidFill>
                  <a:latin typeface="Consolas" pitchFamily="49" charset="0"/>
                  <a:ea typeface="仿宋" pitchFamily="49" charset="-122"/>
                  <a:cs typeface="Consolas" pitchFamily="49" charset="0"/>
                </a:rPr>
                <a:t> </a:t>
              </a:r>
              <a:r>
                <a:rPr kumimoji="1" lang="en-US" altLang="zh-CN" sz="2000">
                  <a:solidFill>
                    <a:srgbClr val="FF0000"/>
                  </a:solidFill>
                  <a:latin typeface="Consolas" pitchFamily="49" charset="0"/>
                  <a:ea typeface="仿宋" pitchFamily="49" charset="-122"/>
                  <a:cs typeface="Consolas" pitchFamily="49" charset="0"/>
                </a:rPr>
                <a:t>+ </a:t>
              </a:r>
              <a:r>
                <a:rPr kumimoji="1" lang="en-US" altLang="zh-CN" sz="2000" i="1">
                  <a:solidFill>
                    <a:srgbClr val="FF0000"/>
                  </a:solidFill>
                  <a:latin typeface="Consolas" pitchFamily="49" charset="0"/>
                  <a:ea typeface="仿宋" pitchFamily="49" charset="-122"/>
                  <a:cs typeface="Consolas" pitchFamily="49" charset="0"/>
                </a:rPr>
                <a:t>j</a:t>
              </a:r>
              <a:r>
                <a:rPr kumimoji="1" lang="en-US" altLang="zh-CN" sz="2000">
                  <a:solidFill>
                    <a:srgbClr val="FF0000"/>
                  </a:solidFill>
                  <a:latin typeface="Consolas" pitchFamily="49" charset="0"/>
                  <a:ea typeface="仿宋" pitchFamily="49" charset="-122"/>
                  <a:cs typeface="Consolas" pitchFamily="49" charset="0"/>
                </a:rPr>
                <a:t> </a:t>
              </a:r>
            </a:p>
          </p:txBody>
        </p:sp>
        <p:grpSp>
          <p:nvGrpSpPr>
            <p:cNvPr id="4" name="组合 46"/>
            <p:cNvGrpSpPr/>
            <p:nvPr/>
          </p:nvGrpSpPr>
          <p:grpSpPr>
            <a:xfrm>
              <a:off x="5429256" y="2268544"/>
              <a:ext cx="2592387" cy="2160588"/>
              <a:chOff x="6286505" y="2197107"/>
              <a:chExt cx="2592387" cy="2160588"/>
            </a:xfrm>
          </p:grpSpPr>
          <p:sp>
            <p:nvSpPr>
              <p:cNvPr id="11" name="Line 7"/>
              <p:cNvSpPr>
                <a:spLocks noChangeShapeType="1"/>
              </p:cNvSpPr>
              <p:nvPr/>
            </p:nvSpPr>
            <p:spPr bwMode="auto">
              <a:xfrm>
                <a:off x="628650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2" name="Line 8"/>
              <p:cNvSpPr>
                <a:spLocks noChangeShapeType="1"/>
              </p:cNvSpPr>
              <p:nvPr/>
            </p:nvSpPr>
            <p:spPr bwMode="auto">
              <a:xfrm>
                <a:off x="6286505"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3" name="Line 9"/>
              <p:cNvSpPr>
                <a:spLocks noChangeShapeType="1"/>
              </p:cNvSpPr>
              <p:nvPr/>
            </p:nvSpPr>
            <p:spPr bwMode="auto">
              <a:xfrm>
                <a:off x="6286505"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4" name="Line 10"/>
              <p:cNvSpPr>
                <a:spLocks noChangeShapeType="1"/>
              </p:cNvSpPr>
              <p:nvPr/>
            </p:nvSpPr>
            <p:spPr bwMode="auto">
              <a:xfrm>
                <a:off x="8870955" y="2197107"/>
                <a:ext cx="0" cy="2160588"/>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5" name="Line 11"/>
              <p:cNvSpPr>
                <a:spLocks noChangeShapeType="1"/>
              </p:cNvSpPr>
              <p:nvPr/>
            </p:nvSpPr>
            <p:spPr bwMode="auto">
              <a:xfrm>
                <a:off x="8662992" y="2197107"/>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6" name="Line 12"/>
              <p:cNvSpPr>
                <a:spLocks noChangeShapeType="1"/>
              </p:cNvSpPr>
              <p:nvPr/>
            </p:nvSpPr>
            <p:spPr bwMode="auto">
              <a:xfrm>
                <a:off x="8662992" y="4357694"/>
                <a:ext cx="215900" cy="0"/>
              </a:xfrm>
              <a:prstGeom prst="line">
                <a:avLst/>
              </a:prstGeom>
              <a:noFill/>
              <a:ln w="38100">
                <a:solidFill>
                  <a:srgbClr val="9900FF"/>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7" name="Line 13"/>
              <p:cNvSpPr>
                <a:spLocks noChangeShapeType="1"/>
              </p:cNvSpPr>
              <p:nvPr/>
            </p:nvSpPr>
            <p:spPr bwMode="auto">
              <a:xfrm>
                <a:off x="6477005" y="2316169"/>
                <a:ext cx="2232025" cy="1944688"/>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8" name="Line 14"/>
              <p:cNvSpPr>
                <a:spLocks noChangeShapeType="1"/>
              </p:cNvSpPr>
              <p:nvPr/>
            </p:nvSpPr>
            <p:spPr bwMode="auto">
              <a:xfrm>
                <a:off x="6900867" y="2316169"/>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19" name="Line 16"/>
              <p:cNvSpPr>
                <a:spLocks noChangeShapeType="1"/>
              </p:cNvSpPr>
              <p:nvPr/>
            </p:nvSpPr>
            <p:spPr bwMode="auto">
              <a:xfrm>
                <a:off x="6573842" y="2724157"/>
                <a:ext cx="1727200" cy="1511300"/>
              </a:xfrm>
              <a:prstGeom prst="line">
                <a:avLst/>
              </a:prstGeom>
              <a:noFill/>
              <a:ln w="38100">
                <a:solidFill>
                  <a:srgbClr val="00CC00"/>
                </a:solidFill>
                <a:round/>
                <a:headEnd/>
                <a:tailEnd/>
              </a:ln>
              <a:effectLst/>
            </p:spPr>
            <p:txBody>
              <a:bodyPr wrap="none"/>
              <a:lstStyle/>
              <a:p>
                <a:endParaRPr lang="zh-CN" altLang="en-US" sz="1800">
                  <a:solidFill>
                    <a:srgbClr val="0000FF"/>
                  </a:solidFill>
                  <a:latin typeface="Consolas" pitchFamily="49" charset="0"/>
                  <a:ea typeface="仿宋" pitchFamily="49" charset="-122"/>
                  <a:cs typeface="Consolas" pitchFamily="49" charset="0"/>
                </a:endParaRPr>
              </a:p>
            </p:txBody>
          </p:sp>
          <p:sp>
            <p:nvSpPr>
              <p:cNvPr id="20" name="Text Box 20"/>
              <p:cNvSpPr txBox="1">
                <a:spLocks noChangeArrowheads="1"/>
              </p:cNvSpPr>
              <p:nvPr/>
            </p:nvSpPr>
            <p:spPr bwMode="auto">
              <a:xfrm>
                <a:off x="6715140" y="364331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sp>
            <p:nvSpPr>
              <p:cNvPr id="21" name="Text Box 21"/>
              <p:cNvSpPr txBox="1">
                <a:spLocks noChangeArrowheads="1"/>
              </p:cNvSpPr>
              <p:nvPr/>
            </p:nvSpPr>
            <p:spPr bwMode="auto">
              <a:xfrm>
                <a:off x="7858148" y="2571744"/>
                <a:ext cx="720725" cy="313932"/>
              </a:xfrm>
              <a:prstGeom prst="rect">
                <a:avLst/>
              </a:prstGeom>
              <a:noFill/>
              <a:ln w="38100" algn="ctr">
                <a:noFill/>
                <a:miter lim="800000"/>
                <a:headEnd/>
                <a:tailEnd/>
              </a:ln>
              <a:effectLst/>
            </p:spPr>
            <p:txBody>
              <a:bodyPr>
                <a:spAutoFit/>
              </a:bodyPr>
              <a:lstStyle/>
              <a:p>
                <a:pPr>
                  <a:spcBef>
                    <a:spcPct val="50000"/>
                  </a:spcBef>
                </a:pPr>
                <a:r>
                  <a:rPr lang="en-US" altLang="zh-CN" sz="1800">
                    <a:solidFill>
                      <a:srgbClr val="0000FF"/>
                    </a:solidFill>
                    <a:latin typeface="Consolas" pitchFamily="49" charset="0"/>
                    <a:ea typeface="仿宋" pitchFamily="49" charset="-122"/>
                    <a:cs typeface="Consolas" pitchFamily="49" charset="0"/>
                  </a:rPr>
                  <a:t>0</a:t>
                </a:r>
              </a:p>
            </p:txBody>
          </p:sp>
        </p:grpSp>
        <p:sp>
          <p:nvSpPr>
            <p:cNvPr id="10" name="右箭头 9"/>
            <p:cNvSpPr/>
            <p:nvPr/>
          </p:nvSpPr>
          <p:spPr>
            <a:xfrm>
              <a:off x="4143372" y="2928934"/>
              <a:ext cx="107157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1800">
                <a:solidFill>
                  <a:srgbClr val="0000FF"/>
                </a:solidFill>
                <a:latin typeface="Consolas" pitchFamily="49" charset="0"/>
                <a:ea typeface="仿宋" pitchFamily="49" charset="-122"/>
                <a:cs typeface="Consolas" pitchFamily="49" charset="0"/>
              </a:endParaRPr>
            </a:p>
          </p:txBody>
        </p:sp>
      </p:grpSp>
      <p:sp>
        <p:nvSpPr>
          <p:cNvPr id="22" name="TextBox 21"/>
          <p:cNvSpPr txBox="1"/>
          <p:nvPr/>
        </p:nvSpPr>
        <p:spPr>
          <a:xfrm>
            <a:off x="2071670" y="599998"/>
            <a:ext cx="1357322" cy="338554"/>
          </a:xfrm>
          <a:prstGeom prst="rect">
            <a:avLst/>
          </a:prstGeom>
          <a:noFill/>
        </p:spPr>
        <p:txBody>
          <a:bodyPr wrap="square" rtlCol="0">
            <a:spAutoFit/>
          </a:bodyPr>
          <a:lstStyle/>
          <a:p>
            <a:pPr algn="l"/>
            <a:r>
              <a:rPr kumimoji="1" lang="zh-CN" altLang="en-US" sz="2000">
                <a:solidFill>
                  <a:srgbClr val="0000FF"/>
                </a:solidFill>
                <a:latin typeface="Consolas" pitchFamily="49" charset="0"/>
                <a:ea typeface="仿宋" pitchFamily="49" charset="-122"/>
                <a:cs typeface="Consolas" pitchFamily="49" charset="0"/>
              </a:rPr>
              <a:t>对角矩阵</a:t>
            </a:r>
            <a:endParaRPr lang="zh-CN" altLang="en-US" sz="2000">
              <a:solidFill>
                <a:srgbClr val="0000FF"/>
              </a:solidFill>
              <a:latin typeface="Consolas" pitchFamily="49" charset="0"/>
              <a:ea typeface="仿宋" pitchFamily="49" charset="-122"/>
              <a:cs typeface="Consolas" pitchFamily="49" charset="0"/>
            </a:endParaRPr>
          </a:p>
        </p:txBody>
      </p:sp>
      <p:sp>
        <p:nvSpPr>
          <p:cNvPr id="23" name="TextBox 22"/>
          <p:cNvSpPr txBox="1"/>
          <p:nvPr/>
        </p:nvSpPr>
        <p:spPr>
          <a:xfrm>
            <a:off x="4143372" y="599998"/>
            <a:ext cx="1285884" cy="338554"/>
          </a:xfrm>
          <a:prstGeom prst="rect">
            <a:avLst/>
          </a:prstGeom>
          <a:noFill/>
        </p:spPr>
        <p:txBody>
          <a:bodyPr wrap="square" rtlCol="0">
            <a:spAutoFit/>
          </a:bodyPr>
          <a:lstStyle/>
          <a:p>
            <a:pPr algn="l"/>
            <a:r>
              <a:rPr kumimoji="1" lang="zh-CN" altLang="en-US" sz="2000">
                <a:solidFill>
                  <a:srgbClr val="0000FF"/>
                </a:solidFill>
                <a:latin typeface="Consolas" pitchFamily="49" charset="0"/>
                <a:ea typeface="仿宋" pitchFamily="49" charset="-122"/>
                <a:cs typeface="Consolas" pitchFamily="49" charset="0"/>
              </a:rPr>
              <a:t>压缩存储</a:t>
            </a:r>
            <a:endParaRPr lang="zh-CN" altLang="en-US" sz="2000">
              <a:solidFill>
                <a:srgbClr val="0000FF"/>
              </a:solidFill>
              <a:latin typeface="Consolas" pitchFamily="49" charset="0"/>
              <a:ea typeface="仿宋" pitchFamily="49" charset="-122"/>
              <a:cs typeface="Consolas" pitchFamily="49" charset="0"/>
            </a:endParaRPr>
          </a:p>
        </p:txBody>
      </p:sp>
      <p:sp>
        <p:nvSpPr>
          <p:cNvPr id="26" name="灯片编号占位符 25"/>
          <p:cNvSpPr>
            <a:spLocks noGrp="1"/>
          </p:cNvSpPr>
          <p:nvPr>
            <p:ph type="sldNum" sz="quarter" idx="12"/>
          </p:nvPr>
        </p:nvSpPr>
        <p:spPr/>
        <p:txBody>
          <a:bodyPr/>
          <a:lstStyle/>
          <a:p>
            <a:fld id="{67864EE2-EAB3-4814-A7EB-820BD7610F1E}" type="slidenum">
              <a:rPr lang="en-US" altLang="zh-CN" smtClean="0"/>
              <a:pPr/>
              <a:t>76</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890561" y="1643050"/>
            <a:ext cx="2000264" cy="430887"/>
          </a:xfrm>
          <a:prstGeom prst="rect">
            <a:avLst/>
          </a:prstGeom>
          <a:no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l">
              <a:lnSpc>
                <a:spcPct val="100000"/>
              </a:lnSpc>
              <a:spcBef>
                <a:spcPts val="0"/>
              </a:spcBef>
            </a:pPr>
            <a:r>
              <a:rPr lang="zh-CN" altLang="en-US" sz="2200">
                <a:solidFill>
                  <a:srgbClr val="FF0000"/>
                </a:solidFill>
                <a:latin typeface="Consolas" pitchFamily="49" charset="0"/>
                <a:ea typeface="微软雅黑" pitchFamily="34" charset="-122"/>
                <a:cs typeface="Consolas" pitchFamily="49" charset="0"/>
              </a:rPr>
              <a:t>串的实现方式</a:t>
            </a:r>
          </a:p>
        </p:txBody>
      </p:sp>
      <p:grpSp>
        <p:nvGrpSpPr>
          <p:cNvPr id="2" name="组合 33"/>
          <p:cNvGrpSpPr/>
          <p:nvPr/>
        </p:nvGrpSpPr>
        <p:grpSpPr>
          <a:xfrm>
            <a:off x="890561" y="2571744"/>
            <a:ext cx="7039025" cy="1785950"/>
            <a:chOff x="500034" y="2786058"/>
            <a:chExt cx="7039025" cy="1785950"/>
          </a:xfrm>
        </p:grpSpPr>
        <p:sp>
          <p:nvSpPr>
            <p:cNvPr id="8" name="TextBox 7"/>
            <p:cNvSpPr txBox="1"/>
            <p:nvPr/>
          </p:nvSpPr>
          <p:spPr>
            <a:xfrm>
              <a:off x="282415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a:solidFill>
                    <a:srgbClr val="0000FF"/>
                  </a:solidFill>
                  <a:latin typeface="仿宋" pitchFamily="49" charset="-122"/>
                  <a:ea typeface="仿宋" pitchFamily="49" charset="-122"/>
                </a:rPr>
                <a:t>线性表</a:t>
              </a:r>
            </a:p>
          </p:txBody>
        </p:sp>
        <p:sp>
          <p:nvSpPr>
            <p:cNvPr id="11" name="流程图: 卡片 10"/>
            <p:cNvSpPr/>
            <p:nvPr/>
          </p:nvSpPr>
          <p:spPr>
            <a:xfrm>
              <a:off x="221454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顺序表</a:t>
              </a:r>
            </a:p>
          </p:txBody>
        </p:sp>
        <p:sp>
          <p:nvSpPr>
            <p:cNvPr id="12" name="流程图: 卡片 11"/>
            <p:cNvSpPr/>
            <p:nvPr/>
          </p:nvSpPr>
          <p:spPr>
            <a:xfrm>
              <a:off x="3681407"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链表</a:t>
              </a:r>
            </a:p>
          </p:txBody>
        </p:sp>
        <p:cxnSp>
          <p:nvCxnSpPr>
            <p:cNvPr id="14" name="直接箭头连接符 13"/>
            <p:cNvCxnSpPr>
              <a:endCxn id="11" idx="0"/>
            </p:cNvCxnSpPr>
            <p:nvPr/>
          </p:nvCxnSpPr>
          <p:spPr>
            <a:xfrm rot="5400000">
              <a:off x="259316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19" name="直接箭头连接符 18"/>
            <p:cNvCxnSpPr>
              <a:endCxn id="12" idx="0"/>
            </p:cNvCxnSpPr>
            <p:nvPr/>
          </p:nvCxnSpPr>
          <p:spPr>
            <a:xfrm rot="16200000" flipH="1">
              <a:off x="355520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3" name="TextBox 22"/>
            <p:cNvSpPr txBox="1"/>
            <p:nvPr/>
          </p:nvSpPr>
          <p:spPr>
            <a:xfrm>
              <a:off x="5681671" y="2786058"/>
              <a:ext cx="1143008" cy="453183"/>
            </a:xfrm>
            <a:prstGeom prst="rect">
              <a:avLst/>
            </a:prstGeom>
          </p:spPr>
          <p:style>
            <a:lnRef idx="1">
              <a:schemeClr val="accent5"/>
            </a:lnRef>
            <a:fillRef idx="2">
              <a:schemeClr val="accent5"/>
            </a:fillRef>
            <a:effectRef idx="1">
              <a:schemeClr val="accent5"/>
            </a:effectRef>
            <a:fontRef idx="minor">
              <a:schemeClr val="dk1"/>
            </a:fontRef>
          </p:style>
          <p:txBody>
            <a:bodyPr wrap="square" tIns="72000" bIns="72000" rtlCol="0">
              <a:spAutoFit/>
            </a:bodyPr>
            <a:lstStyle/>
            <a:p>
              <a:pPr>
                <a:lnSpc>
                  <a:spcPct val="100000"/>
                </a:lnSpc>
                <a:spcBef>
                  <a:spcPts val="0"/>
                </a:spcBef>
              </a:pPr>
              <a:r>
                <a:rPr lang="zh-CN" altLang="en-US" sz="2000">
                  <a:solidFill>
                    <a:srgbClr val="0000FF"/>
                  </a:solidFill>
                  <a:latin typeface="仿宋" pitchFamily="49" charset="-122"/>
                  <a:ea typeface="仿宋" pitchFamily="49" charset="-122"/>
                </a:rPr>
                <a:t>串</a:t>
              </a:r>
            </a:p>
          </p:txBody>
        </p:sp>
        <p:sp>
          <p:nvSpPr>
            <p:cNvPr id="24" name="流程图: 卡片 23"/>
            <p:cNvSpPr/>
            <p:nvPr/>
          </p:nvSpPr>
          <p:spPr>
            <a:xfrm>
              <a:off x="5072066" y="4000504"/>
              <a:ext cx="1000132" cy="571504"/>
            </a:xfrm>
            <a:prstGeom prst="flowChartPunchedCard">
              <a:avLst/>
            </a:prstGeom>
          </p:spPr>
          <p:style>
            <a:lnRef idx="1">
              <a:schemeClr val="accent3"/>
            </a:lnRef>
            <a:fillRef idx="2">
              <a:schemeClr val="accent3"/>
            </a:fillRef>
            <a:effectRef idx="1">
              <a:schemeClr val="accent3"/>
            </a:effectRef>
            <a:fontRef idx="minor">
              <a:schemeClr val="dk1"/>
            </a:fontRef>
          </p:style>
          <p:txBody>
            <a:bodyPr bIns="108000" rtlCol="0" anchor="ctr"/>
            <a:lstStyle/>
            <a:p>
              <a:pPr algn="ctr">
                <a:lnSpc>
                  <a:spcPct val="100000"/>
                </a:lnSpc>
              </a:pPr>
              <a:r>
                <a:rPr lang="zh-CN" altLang="en-US" sz="2000">
                  <a:solidFill>
                    <a:srgbClr val="0000FF"/>
                  </a:solidFill>
                  <a:latin typeface="仿宋" pitchFamily="49" charset="-122"/>
                  <a:ea typeface="仿宋" pitchFamily="49" charset="-122"/>
                </a:rPr>
                <a:t>顺序串</a:t>
              </a:r>
            </a:p>
          </p:txBody>
        </p:sp>
        <p:sp>
          <p:nvSpPr>
            <p:cNvPr id="25" name="流程图: 卡片 24"/>
            <p:cNvSpPr/>
            <p:nvPr/>
          </p:nvSpPr>
          <p:spPr>
            <a:xfrm>
              <a:off x="6538927" y="4000504"/>
              <a:ext cx="1000132" cy="571504"/>
            </a:xfrm>
            <a:prstGeom prst="flowChartPunchedCard">
              <a:avLst/>
            </a:prstGeom>
          </p:spPr>
          <p:style>
            <a:lnRef idx="1">
              <a:schemeClr val="accent2"/>
            </a:lnRef>
            <a:fillRef idx="3">
              <a:schemeClr val="accent2"/>
            </a:fillRef>
            <a:effectRef idx="2">
              <a:schemeClr val="accent2"/>
            </a:effectRef>
            <a:fontRef idx="minor">
              <a:schemeClr val="lt1"/>
            </a:fontRef>
          </p:style>
          <p:txBody>
            <a:bodyPr bIns="108000" rtlCol="0" anchor="ctr"/>
            <a:lstStyle/>
            <a:p>
              <a:pPr algn="ctr">
                <a:lnSpc>
                  <a:spcPct val="100000"/>
                </a:lnSpc>
              </a:pPr>
              <a:r>
                <a:rPr lang="zh-CN" altLang="en-US" sz="2000">
                  <a:solidFill>
                    <a:schemeClr val="bg1"/>
                  </a:solidFill>
                  <a:latin typeface="仿宋" pitchFamily="49" charset="-122"/>
                  <a:ea typeface="仿宋" pitchFamily="49" charset="-122"/>
                </a:rPr>
                <a:t>链串</a:t>
              </a:r>
            </a:p>
          </p:txBody>
        </p:sp>
        <p:cxnSp>
          <p:nvCxnSpPr>
            <p:cNvPr id="26" name="直接箭头连接符 25"/>
            <p:cNvCxnSpPr>
              <a:endCxn id="24" idx="0"/>
            </p:cNvCxnSpPr>
            <p:nvPr/>
          </p:nvCxnSpPr>
          <p:spPr>
            <a:xfrm rot="5400000">
              <a:off x="5450688" y="3393281"/>
              <a:ext cx="728668" cy="485779"/>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endCxn id="25" idx="0"/>
            </p:cNvCxnSpPr>
            <p:nvPr/>
          </p:nvCxnSpPr>
          <p:spPr>
            <a:xfrm rot="16200000" flipH="1">
              <a:off x="6412720" y="3374231"/>
              <a:ext cx="752480" cy="500066"/>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500034" y="2786058"/>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逻辑结构</a:t>
              </a:r>
            </a:p>
          </p:txBody>
        </p:sp>
        <p:sp>
          <p:nvSpPr>
            <p:cNvPr id="29" name="TextBox 28"/>
            <p:cNvSpPr txBox="1"/>
            <p:nvPr/>
          </p:nvSpPr>
          <p:spPr>
            <a:xfrm>
              <a:off x="500034" y="4143380"/>
              <a:ext cx="1285884" cy="400110"/>
            </a:xfrm>
            <a:prstGeom prst="rect">
              <a:avLst/>
            </a:prstGeom>
            <a:noFill/>
          </p:spPr>
          <p:txBody>
            <a:bodyPr wrap="square" rtlCol="0">
              <a:spAutoFit/>
            </a:bodyPr>
            <a:lstStyle/>
            <a:p>
              <a:pPr algn="l">
                <a:lnSpc>
                  <a:spcPct val="100000"/>
                </a:lnSpc>
                <a:spcBef>
                  <a:spcPts val="0"/>
                </a:spcBef>
              </a:pPr>
              <a:r>
                <a:rPr lang="zh-CN" altLang="en-US" sz="2000">
                  <a:solidFill>
                    <a:srgbClr val="0000FF"/>
                  </a:solidFill>
                  <a:latin typeface="仿宋" pitchFamily="49" charset="-122"/>
                  <a:ea typeface="仿宋" pitchFamily="49" charset="-122"/>
                </a:rPr>
                <a:t>存储结构</a:t>
              </a:r>
            </a:p>
          </p:txBody>
        </p:sp>
        <p:cxnSp>
          <p:nvCxnSpPr>
            <p:cNvPr id="31" name="直接箭头连接符 30"/>
            <p:cNvCxnSpPr>
              <a:stCxn id="28" idx="2"/>
            </p:cNvCxnSpPr>
            <p:nvPr/>
          </p:nvCxnSpPr>
          <p:spPr>
            <a:xfrm rot="5400000">
              <a:off x="699295" y="3629055"/>
              <a:ext cx="886568" cy="794"/>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2" name="TextBox 31"/>
            <p:cNvSpPr txBox="1"/>
            <p:nvPr/>
          </p:nvSpPr>
          <p:spPr>
            <a:xfrm>
              <a:off x="1142976" y="3429000"/>
              <a:ext cx="785818" cy="400110"/>
            </a:xfrm>
            <a:prstGeom prst="rect">
              <a:avLst/>
            </a:prstGeom>
            <a:noFill/>
          </p:spPr>
          <p:txBody>
            <a:bodyPr wrap="square" rtlCol="0">
              <a:spAutoFit/>
            </a:bodyPr>
            <a:lstStyle/>
            <a:p>
              <a:pPr algn="l">
                <a:lnSpc>
                  <a:spcPct val="100000"/>
                </a:lnSpc>
                <a:spcBef>
                  <a:spcPts val="0"/>
                </a:spcBef>
              </a:pPr>
              <a:r>
                <a:rPr lang="zh-CN" altLang="en-US" sz="2000">
                  <a:solidFill>
                    <a:srgbClr val="FF00FF"/>
                  </a:solidFill>
                  <a:latin typeface="仿宋" pitchFamily="49" charset="-122"/>
                  <a:ea typeface="仿宋" pitchFamily="49" charset="-122"/>
                </a:rPr>
                <a:t>映射</a:t>
              </a:r>
            </a:p>
          </p:txBody>
        </p:sp>
        <p:sp>
          <p:nvSpPr>
            <p:cNvPr id="33" name="TextBox 32"/>
            <p:cNvSpPr txBox="1"/>
            <p:nvPr/>
          </p:nvSpPr>
          <p:spPr>
            <a:xfrm rot="5400000">
              <a:off x="4624789" y="2790420"/>
              <a:ext cx="428628" cy="477054"/>
            </a:xfrm>
            <a:prstGeom prst="rect">
              <a:avLst/>
            </a:prstGeom>
            <a:noFill/>
          </p:spPr>
          <p:txBody>
            <a:bodyPr wrap="square" rtlCol="0">
              <a:spAutoFit/>
            </a:bodyPr>
            <a:lstStyle/>
            <a:p>
              <a:pPr algn="l">
                <a:lnSpc>
                  <a:spcPts val="3000"/>
                </a:lnSpc>
                <a:spcBef>
                  <a:spcPts val="0"/>
                </a:spcBef>
              </a:pPr>
              <a:r>
                <a:rPr lang="zh-CN" altLang="en-US" sz="2000">
                  <a:solidFill>
                    <a:srgbClr val="0000FF"/>
                  </a:solidFill>
                  <a:latin typeface="微软雅黑" pitchFamily="34" charset="-122"/>
                  <a:ea typeface="微软雅黑" pitchFamily="34" charset="-122"/>
                </a:rPr>
                <a:t>∩</a:t>
              </a:r>
            </a:p>
          </p:txBody>
        </p:sp>
      </p:grpSp>
      <p:sp>
        <p:nvSpPr>
          <p:cNvPr id="22" name="燕尾形 21"/>
          <p:cNvSpPr/>
          <p:nvPr/>
        </p:nvSpPr>
        <p:spPr bwMode="auto">
          <a:xfrm rot="16200000">
            <a:off x="7036611" y="4607727"/>
            <a:ext cx="714380" cy="357190"/>
          </a:xfrm>
          <a:prstGeom prst="chevron">
            <a:avLst/>
          </a:prstGeom>
          <a:ln>
            <a:headEnd/>
            <a:tailEnd type="arrow" w="sm" len="sm"/>
          </a:ln>
        </p:spPr>
        <p:style>
          <a:lnRef idx="1">
            <a:schemeClr val="dk1"/>
          </a:lnRef>
          <a:fillRef idx="3">
            <a:schemeClr val="dk1"/>
          </a:fillRef>
          <a:effectRef idx="2">
            <a:schemeClr val="dk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zh-CN" altLang="en-US" sz="1600">
              <a:solidFill>
                <a:srgbClr val="0000FF"/>
              </a:solidFill>
              <a:latin typeface="Consolas" pitchFamily="49" charset="0"/>
              <a:cs typeface="Consolas" pitchFamily="49" charset="0"/>
            </a:endParaRPr>
          </a:p>
        </p:txBody>
      </p:sp>
      <p:sp>
        <p:nvSpPr>
          <p:cNvPr id="34" name="TextBox 33"/>
          <p:cNvSpPr txBox="1"/>
          <p:nvPr/>
        </p:nvSpPr>
        <p:spPr>
          <a:xfrm>
            <a:off x="500034" y="714356"/>
            <a:ext cx="492922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a:solidFill>
                  <a:schemeClr val="bg1"/>
                </a:solidFill>
                <a:latin typeface="Consolas" pitchFamily="49" charset="0"/>
                <a:ea typeface="微软雅黑" pitchFamily="34" charset="-122"/>
                <a:cs typeface="Consolas" pitchFamily="49" charset="0"/>
              </a:rPr>
              <a:t>4.2.2 </a:t>
            </a:r>
            <a:r>
              <a:rPr lang="zh-CN" altLang="zh-CN">
                <a:latin typeface="Consolas" pitchFamily="49" charset="0"/>
                <a:ea typeface="微软雅黑" pitchFamily="34" charset="-122"/>
                <a:cs typeface="Consolas" pitchFamily="49" charset="0"/>
              </a:rPr>
              <a:t>串的</a:t>
            </a:r>
            <a:r>
              <a:rPr lang="zh-CN" altLang="en-US">
                <a:latin typeface="Consolas" pitchFamily="49" charset="0"/>
                <a:ea typeface="微软雅黑" pitchFamily="34" charset="-122"/>
                <a:cs typeface="Consolas" pitchFamily="49" charset="0"/>
              </a:rPr>
              <a:t>链式</a:t>
            </a:r>
            <a:r>
              <a:rPr lang="zh-CN" altLang="zh-CN">
                <a:latin typeface="Consolas" pitchFamily="49" charset="0"/>
                <a:ea typeface="微软雅黑" pitchFamily="34" charset="-122"/>
                <a:cs typeface="Consolas" pitchFamily="49" charset="0"/>
              </a:rPr>
              <a:t>存储结构</a:t>
            </a:r>
            <a:r>
              <a:rPr lang="en-US" altLang="zh-CN">
                <a:latin typeface="Consolas" pitchFamily="49" charset="0"/>
                <a:ea typeface="微软雅黑" pitchFamily="34" charset="-122"/>
                <a:cs typeface="Consolas" pitchFamily="49" charset="0"/>
              </a:rPr>
              <a:t>—</a:t>
            </a:r>
            <a:r>
              <a:rPr lang="zh-CN" altLang="en-US">
                <a:latin typeface="Consolas" pitchFamily="49" charset="0"/>
                <a:ea typeface="微软雅黑" pitchFamily="34" charset="-122"/>
                <a:cs typeface="Consolas" pitchFamily="49" charset="0"/>
              </a:rPr>
              <a:t>链</a:t>
            </a:r>
            <a:r>
              <a:rPr lang="zh-CN" altLang="zh-CN">
                <a:latin typeface="Consolas" pitchFamily="49" charset="0"/>
                <a:ea typeface="微软雅黑" pitchFamily="34" charset="-122"/>
                <a:cs typeface="Consolas" pitchFamily="49" charset="0"/>
              </a:rPr>
              <a:t>串</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36" name="灯片编号占位符 35"/>
          <p:cNvSpPr>
            <a:spLocks noGrp="1"/>
          </p:cNvSpPr>
          <p:nvPr>
            <p:ph type="sldNum" sz="quarter" idx="12"/>
          </p:nvPr>
        </p:nvSpPr>
        <p:spPr/>
        <p:txBody>
          <a:bodyPr/>
          <a:lstStyle/>
          <a:p>
            <a:fld id="{67864EE2-EAB3-4814-A7EB-820BD7610F1E}" type="slidenum">
              <a:rPr lang="en-US" altLang="zh-CN" smtClean="0"/>
              <a:pPr/>
              <a:t>8</a:t>
            </a:fld>
            <a:r>
              <a:rPr lang="en-US" altLang="zh-CN"/>
              <a:t>/76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afterEffect">
                                  <p:stCondLst>
                                    <p:cond delay="0"/>
                                  </p:stCondLst>
                                  <p:childTnLst>
                                    <p:animEffect transition="out" filter="fade">
                                      <p:cBhvr>
                                        <p:cTn id="6" dur="500" tmFilter="0, 0; .2, .5; .8, .5; 1, 0"/>
                                        <p:tgtEl>
                                          <p:spTgt spid="22"/>
                                        </p:tgtEl>
                                      </p:cBhvr>
                                    </p:animEffect>
                                    <p:animScale>
                                      <p:cBhvr>
                                        <p:cTn id="7" dur="250" autoRev="1" fill="hold"/>
                                        <p:tgtEl>
                                          <p:spTgt spid="22"/>
                                        </p:tgtEl>
                                      </p:cBhvr>
                                      <p:by x="105000" y="105000"/>
                                    </p:animScale>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22"/>
                                        </p:tgtEl>
                                      </p:cBhvr>
                                    </p:animEffect>
                                    <p:animScale>
                                      <p:cBhvr>
                                        <p:cTn id="11" dur="250" autoRev="1" fill="hold"/>
                                        <p:tgtEl>
                                          <p:spTgt spid="2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0" name="Rectangle 6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8213"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7" name="TextBox 26"/>
          <p:cNvSpPr txBox="1"/>
          <p:nvPr/>
        </p:nvSpPr>
        <p:spPr>
          <a:xfrm>
            <a:off x="428596" y="428604"/>
            <a:ext cx="3857652" cy="400110"/>
          </a:xfrm>
          <a:prstGeom prst="rect">
            <a:avLst/>
          </a:prstGeom>
          <a:noFill/>
        </p:spPr>
        <p:txBody>
          <a:bodyPr wrap="square" rtlCol="0">
            <a:spAutoFit/>
          </a:bodyPr>
          <a:lstStyle/>
          <a:p>
            <a:pPr algn="l">
              <a:lnSpc>
                <a:spcPct val="100000"/>
              </a:lnSpc>
              <a:spcBef>
                <a:spcPts val="0"/>
              </a:spcBef>
            </a:pPr>
            <a:r>
              <a:rPr lang="zh-CN" altLang="en-US" sz="2000" dirty="0">
                <a:solidFill>
                  <a:srgbClr val="FF0000"/>
                </a:solidFill>
                <a:latin typeface="华文中宋" pitchFamily="2" charset="-122"/>
                <a:ea typeface="华文中宋" pitchFamily="2" charset="-122"/>
                <a:cs typeface="Consolas" pitchFamily="49" charset="0"/>
              </a:rPr>
              <a:t>用带头结点的单链表表示链串</a:t>
            </a:r>
          </a:p>
        </p:txBody>
      </p:sp>
      <p:sp>
        <p:nvSpPr>
          <p:cNvPr id="28" name="TextBox 27"/>
          <p:cNvSpPr txBox="1"/>
          <p:nvPr/>
        </p:nvSpPr>
        <p:spPr>
          <a:xfrm>
            <a:off x="428595" y="1142984"/>
            <a:ext cx="6107949" cy="400110"/>
          </a:xfrm>
          <a:prstGeom prst="rect">
            <a:avLst/>
          </a:prstGeom>
          <a:noFill/>
        </p:spPr>
        <p:txBody>
          <a:bodyPr wrap="square" rtlCol="0">
            <a:spAutoFit/>
          </a:bodyPr>
          <a:lstStyle/>
          <a:p>
            <a:pPr algn="l">
              <a:lnSpc>
                <a:spcPct val="100000"/>
              </a:lnSpc>
              <a:spcBef>
                <a:spcPts val="0"/>
              </a:spcBef>
            </a:pPr>
            <a:r>
              <a:rPr lang="zh-CN" altLang="en-US" sz="2000" dirty="0">
                <a:solidFill>
                  <a:srgbClr val="0000FF"/>
                </a:solidFill>
                <a:latin typeface="Consolas" pitchFamily="49" charset="0"/>
                <a:ea typeface="仿宋" pitchFamily="49" charset="-122"/>
                <a:cs typeface="Consolas" pitchFamily="49" charset="0"/>
              </a:rPr>
              <a:t>例如，</a:t>
            </a:r>
            <a:r>
              <a:rPr lang="en-US" altLang="zh-CN" sz="2000" i="1" dirty="0">
                <a:solidFill>
                  <a:srgbClr val="0000FF"/>
                </a:solidFill>
                <a:latin typeface="Consolas" pitchFamily="49" charset="0"/>
                <a:ea typeface="仿宋" pitchFamily="49" charset="-122"/>
                <a:cs typeface="Consolas" pitchFamily="49" charset="0"/>
              </a:rPr>
              <a:t>s</a:t>
            </a:r>
            <a:r>
              <a:rPr lang="en-US" altLang="zh-CN" sz="2000" dirty="0">
                <a:solidFill>
                  <a:srgbClr val="0000FF"/>
                </a:solidFill>
                <a:latin typeface="Consolas" pitchFamily="49" charset="0"/>
                <a:ea typeface="仿宋" pitchFamily="49" charset="-122"/>
                <a:cs typeface="Consolas" pitchFamily="49" charset="0"/>
              </a:rPr>
              <a:t>= "ABCDEFGHIJKLMN"</a:t>
            </a:r>
            <a:r>
              <a:rPr lang="zh-CN" altLang="en-US" sz="2000" dirty="0">
                <a:solidFill>
                  <a:srgbClr val="0000FF"/>
                </a:solidFill>
                <a:latin typeface="Consolas" pitchFamily="49" charset="0"/>
                <a:ea typeface="仿宋" pitchFamily="49" charset="-122"/>
                <a:cs typeface="Consolas" pitchFamily="49" charset="0"/>
              </a:rPr>
              <a:t>，共</a:t>
            </a:r>
            <a:r>
              <a:rPr lang="en-US" altLang="zh-CN" sz="2000" dirty="0">
                <a:solidFill>
                  <a:srgbClr val="0000FF"/>
                </a:solidFill>
                <a:latin typeface="Consolas" pitchFamily="49" charset="0"/>
                <a:ea typeface="仿宋" pitchFamily="49" charset="-122"/>
                <a:cs typeface="Consolas" pitchFamily="49" charset="0"/>
              </a:rPr>
              <a:t>14</a:t>
            </a:r>
            <a:r>
              <a:rPr lang="zh-CN" altLang="en-US" sz="2000" dirty="0">
                <a:solidFill>
                  <a:srgbClr val="0000FF"/>
                </a:solidFill>
                <a:latin typeface="Consolas" pitchFamily="49" charset="0"/>
                <a:ea typeface="仿宋" pitchFamily="49" charset="-122"/>
                <a:cs typeface="Consolas" pitchFamily="49" charset="0"/>
              </a:rPr>
              <a:t>个字符。</a:t>
            </a:r>
          </a:p>
        </p:txBody>
      </p:sp>
      <p:grpSp>
        <p:nvGrpSpPr>
          <p:cNvPr id="30" name="组合 29"/>
          <p:cNvGrpSpPr/>
          <p:nvPr/>
        </p:nvGrpSpPr>
        <p:grpSpPr>
          <a:xfrm>
            <a:off x="714348" y="1920993"/>
            <a:ext cx="6093933" cy="1436569"/>
            <a:chOff x="676871" y="3004705"/>
            <a:chExt cx="6093933" cy="1436569"/>
          </a:xfrm>
        </p:grpSpPr>
        <p:sp>
          <p:nvSpPr>
            <p:cNvPr id="8211" name="Rectangle 19"/>
            <p:cNvSpPr>
              <a:spLocks noChangeArrowheads="1"/>
            </p:cNvSpPr>
            <p:nvPr/>
          </p:nvSpPr>
          <p:spPr bwMode="auto">
            <a:xfrm>
              <a:off x="4968218" y="3531875"/>
              <a:ext cx="449565"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8210" name="Rectangle 18" descr="浅色上对角线"/>
            <p:cNvSpPr>
              <a:spLocks noChangeArrowheads="1"/>
            </p:cNvSpPr>
            <p:nvPr/>
          </p:nvSpPr>
          <p:spPr bwMode="auto">
            <a:xfrm>
              <a:off x="1478748" y="3500438"/>
              <a:ext cx="379231"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9" name="Rectangle 17"/>
            <p:cNvSpPr>
              <a:spLocks noChangeArrowheads="1"/>
            </p:cNvSpPr>
            <p:nvPr/>
          </p:nvSpPr>
          <p:spPr bwMode="auto">
            <a:xfrm>
              <a:off x="1859428" y="3500438"/>
              <a:ext cx="450773"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8" name="Rectangle 16"/>
            <p:cNvSpPr>
              <a:spLocks noChangeArrowheads="1"/>
            </p:cNvSpPr>
            <p:nvPr/>
          </p:nvSpPr>
          <p:spPr bwMode="auto">
            <a:xfrm>
              <a:off x="676871" y="3004705"/>
              <a:ext cx="555914" cy="3349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8207" name="Arc 15"/>
            <p:cNvSpPr>
              <a:spLocks/>
            </p:cNvSpPr>
            <p:nvPr/>
          </p:nvSpPr>
          <p:spPr bwMode="auto">
            <a:xfrm>
              <a:off x="1214085" y="3169143"/>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6" name="Rectangle 14"/>
            <p:cNvSpPr>
              <a:spLocks noChangeArrowheads="1"/>
            </p:cNvSpPr>
            <p:nvPr/>
          </p:nvSpPr>
          <p:spPr bwMode="auto">
            <a:xfrm>
              <a:off x="2690881"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5" name="Rectangle 13"/>
            <p:cNvSpPr>
              <a:spLocks noChangeArrowheads="1"/>
            </p:cNvSpPr>
            <p:nvPr/>
          </p:nvSpPr>
          <p:spPr bwMode="auto">
            <a:xfrm>
              <a:off x="3071561"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4" name="Line 12"/>
            <p:cNvSpPr>
              <a:spLocks noChangeShapeType="1"/>
            </p:cNvSpPr>
            <p:nvPr/>
          </p:nvSpPr>
          <p:spPr bwMode="auto">
            <a:xfrm>
              <a:off x="2119257"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3" name="Rectangle 11"/>
            <p:cNvSpPr>
              <a:spLocks noChangeArrowheads="1"/>
            </p:cNvSpPr>
            <p:nvPr/>
          </p:nvSpPr>
          <p:spPr bwMode="auto">
            <a:xfrm>
              <a:off x="5940559"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N</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2" name="Rectangle 10"/>
            <p:cNvSpPr>
              <a:spLocks noChangeArrowheads="1"/>
            </p:cNvSpPr>
            <p:nvPr/>
          </p:nvSpPr>
          <p:spPr bwMode="auto">
            <a:xfrm>
              <a:off x="6321239"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201" name="Line 9"/>
            <p:cNvSpPr>
              <a:spLocks noChangeShapeType="1"/>
            </p:cNvSpPr>
            <p:nvPr/>
          </p:nvSpPr>
          <p:spPr bwMode="auto">
            <a:xfrm>
              <a:off x="536893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200" name="Line 8"/>
            <p:cNvSpPr>
              <a:spLocks noChangeShapeType="1"/>
            </p:cNvSpPr>
            <p:nvPr/>
          </p:nvSpPr>
          <p:spPr bwMode="auto">
            <a:xfrm>
              <a:off x="3262505"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99" name="Rectangle 7"/>
            <p:cNvSpPr>
              <a:spLocks noChangeArrowheads="1"/>
            </p:cNvSpPr>
            <p:nvPr/>
          </p:nvSpPr>
          <p:spPr bwMode="auto">
            <a:xfrm>
              <a:off x="3834130" y="3500438"/>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8" name="Rectangle 6"/>
            <p:cNvSpPr>
              <a:spLocks noChangeArrowheads="1"/>
            </p:cNvSpPr>
            <p:nvPr/>
          </p:nvSpPr>
          <p:spPr bwMode="auto">
            <a:xfrm>
              <a:off x="4214810" y="3500438"/>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8197" name="Line 5"/>
            <p:cNvSpPr>
              <a:spLocks noChangeShapeType="1"/>
            </p:cNvSpPr>
            <p:nvPr/>
          </p:nvSpPr>
          <p:spPr bwMode="auto">
            <a:xfrm>
              <a:off x="4405754" y="3664877"/>
              <a:ext cx="57162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194" name="Rectangle 2"/>
            <p:cNvSpPr>
              <a:spLocks noChangeArrowheads="1"/>
            </p:cNvSpPr>
            <p:nvPr/>
          </p:nvSpPr>
          <p:spPr bwMode="auto">
            <a:xfrm>
              <a:off x="1674526" y="3128034"/>
              <a:ext cx="762568"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29" name="TextBox 28"/>
            <p:cNvSpPr txBox="1"/>
            <p:nvPr/>
          </p:nvSpPr>
          <p:spPr>
            <a:xfrm>
              <a:off x="3071802" y="4071942"/>
              <a:ext cx="164307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结点大小</a:t>
              </a:r>
              <a:r>
                <a:rPr lang="en-US" altLang="zh-CN" sz="1800">
                  <a:solidFill>
                    <a:srgbClr val="0000FF"/>
                  </a:solidFill>
                  <a:latin typeface="Consolas" pitchFamily="49" charset="0"/>
                  <a:ea typeface="仿宋" pitchFamily="49" charset="-122"/>
                  <a:cs typeface="Consolas" pitchFamily="49" charset="0"/>
                </a:rPr>
                <a:t>=1</a:t>
              </a:r>
              <a:endParaRPr lang="zh-CN" altLang="en-US" sz="1800">
                <a:solidFill>
                  <a:srgbClr val="0000FF"/>
                </a:solidFill>
                <a:latin typeface="Consolas" pitchFamily="49" charset="0"/>
                <a:ea typeface="仿宋" pitchFamily="49" charset="-122"/>
                <a:cs typeface="Consolas" pitchFamily="49" charset="0"/>
              </a:endParaRPr>
            </a:p>
          </p:txBody>
        </p:sp>
      </p:grpSp>
      <p:grpSp>
        <p:nvGrpSpPr>
          <p:cNvPr id="64" name="组合 63"/>
          <p:cNvGrpSpPr/>
          <p:nvPr/>
        </p:nvGrpSpPr>
        <p:grpSpPr>
          <a:xfrm>
            <a:off x="857224" y="3774048"/>
            <a:ext cx="7058075" cy="1440902"/>
            <a:chOff x="1047725" y="3714752"/>
            <a:chExt cx="7058075" cy="1440902"/>
          </a:xfrm>
        </p:grpSpPr>
        <p:sp>
          <p:nvSpPr>
            <p:cNvPr id="32" name="Rectangle 19"/>
            <p:cNvSpPr>
              <a:spLocks noChangeArrowheads="1"/>
            </p:cNvSpPr>
            <p:nvPr/>
          </p:nvSpPr>
          <p:spPr bwMode="auto">
            <a:xfrm>
              <a:off x="5389269" y="4241922"/>
              <a:ext cx="449565"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mn-ea"/>
                  <a:ea typeface="+mn-ea"/>
                  <a:cs typeface="Consolas" pitchFamily="49" charset="0"/>
                </a:rPr>
                <a:t>…</a:t>
              </a:r>
            </a:p>
          </p:txBody>
        </p:sp>
        <p:sp>
          <p:nvSpPr>
            <p:cNvPr id="35" name="Rectangle 16"/>
            <p:cNvSpPr>
              <a:spLocks noChangeArrowheads="1"/>
            </p:cNvSpPr>
            <p:nvPr/>
          </p:nvSpPr>
          <p:spPr bwMode="auto">
            <a:xfrm>
              <a:off x="1264915" y="3714752"/>
              <a:ext cx="555914" cy="334922"/>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head</a:t>
              </a:r>
            </a:p>
          </p:txBody>
        </p:sp>
        <p:sp>
          <p:nvSpPr>
            <p:cNvPr id="36" name="Arc 15"/>
            <p:cNvSpPr>
              <a:spLocks/>
            </p:cNvSpPr>
            <p:nvPr/>
          </p:nvSpPr>
          <p:spPr bwMode="auto">
            <a:xfrm>
              <a:off x="1802129" y="3879190"/>
              <a:ext cx="380680" cy="33129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Rectangle 14"/>
            <p:cNvSpPr>
              <a:spLocks noChangeArrowheads="1"/>
            </p:cNvSpPr>
            <p:nvPr/>
          </p:nvSpPr>
          <p:spPr bwMode="auto">
            <a:xfrm>
              <a:off x="3278925"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A</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8" name="Rectangle 13"/>
            <p:cNvSpPr>
              <a:spLocks noChangeArrowheads="1"/>
            </p:cNvSpPr>
            <p:nvPr/>
          </p:nvSpPr>
          <p:spPr bwMode="auto">
            <a:xfrm>
              <a:off x="4769577" y="4210485"/>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1" name="Rectangle 10"/>
            <p:cNvSpPr>
              <a:spLocks noChangeArrowheads="1"/>
            </p:cNvSpPr>
            <p:nvPr/>
          </p:nvSpPr>
          <p:spPr bwMode="auto">
            <a:xfrm>
              <a:off x="7656235" y="4213347"/>
              <a:ext cx="449565"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a:t>
              </a:r>
            </a:p>
            <a:p>
              <a:pPr marL="0" marR="0" lvl="0" indent="0" algn="l" defTabSz="914400" rtl="0" eaLnBrk="0" fontAlgn="base" latinLnBrk="0" hangingPunct="0">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43" name="Line 8"/>
            <p:cNvSpPr>
              <a:spLocks noChangeShapeType="1"/>
            </p:cNvSpPr>
            <p:nvPr/>
          </p:nvSpPr>
          <p:spPr bwMode="auto">
            <a:xfrm>
              <a:off x="5032079"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Rectangle 2"/>
            <p:cNvSpPr>
              <a:spLocks noChangeArrowheads="1"/>
            </p:cNvSpPr>
            <p:nvPr/>
          </p:nvSpPr>
          <p:spPr bwMode="auto">
            <a:xfrm>
              <a:off x="2262570" y="3838081"/>
              <a:ext cx="762568" cy="330086"/>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a:ln>
                    <a:noFill/>
                  </a:ln>
                  <a:solidFill>
                    <a:srgbClr val="0000FF"/>
                  </a:solidFill>
                  <a:effectLst/>
                  <a:latin typeface="Consolas" pitchFamily="49" charset="0"/>
                  <a:ea typeface="仿宋" pitchFamily="49" charset="-122"/>
                  <a:cs typeface="Consolas" pitchFamily="49" charset="0"/>
                </a:rPr>
                <a:t>头结点</a:t>
              </a:r>
            </a:p>
          </p:txBody>
        </p:sp>
        <p:sp>
          <p:nvSpPr>
            <p:cNvPr id="48" name="TextBox 47"/>
            <p:cNvSpPr txBox="1"/>
            <p:nvPr/>
          </p:nvSpPr>
          <p:spPr>
            <a:xfrm>
              <a:off x="3286116" y="4786322"/>
              <a:ext cx="1643074" cy="369332"/>
            </a:xfrm>
            <a:prstGeom prst="rect">
              <a:avLst/>
            </a:prstGeom>
            <a:noFill/>
          </p:spPr>
          <p:txBody>
            <a:bodyPr wrap="square" rtlCol="0">
              <a:spAutoFit/>
            </a:bodyPr>
            <a:lstStyle/>
            <a:p>
              <a:pPr algn="l">
                <a:lnSpc>
                  <a:spcPct val="100000"/>
                </a:lnSpc>
                <a:spcBef>
                  <a:spcPts val="0"/>
                </a:spcBef>
              </a:pPr>
              <a:r>
                <a:rPr lang="zh-CN" altLang="en-US" sz="1800">
                  <a:solidFill>
                    <a:srgbClr val="0000FF"/>
                  </a:solidFill>
                  <a:latin typeface="Consolas" pitchFamily="49" charset="0"/>
                  <a:ea typeface="仿宋" pitchFamily="49" charset="-122"/>
                  <a:cs typeface="Consolas" pitchFamily="49" charset="0"/>
                </a:rPr>
                <a:t>结点大小</a:t>
              </a:r>
              <a:r>
                <a:rPr lang="en-US" altLang="zh-CN" sz="1800">
                  <a:solidFill>
                    <a:srgbClr val="0000FF"/>
                  </a:solidFill>
                  <a:latin typeface="Consolas" pitchFamily="49" charset="0"/>
                  <a:ea typeface="仿宋" pitchFamily="49" charset="-122"/>
                  <a:cs typeface="Consolas" pitchFamily="49" charset="0"/>
                </a:rPr>
                <a:t>=4</a:t>
              </a:r>
              <a:endParaRPr lang="zh-CN" altLang="en-US" sz="1800">
                <a:solidFill>
                  <a:srgbClr val="0000FF"/>
                </a:solidFill>
                <a:latin typeface="Consolas" pitchFamily="49" charset="0"/>
                <a:ea typeface="仿宋" pitchFamily="49" charset="-122"/>
                <a:cs typeface="Consolas" pitchFamily="49" charset="0"/>
              </a:endParaRPr>
            </a:p>
          </p:txBody>
        </p:sp>
        <p:sp>
          <p:nvSpPr>
            <p:cNvPr id="49" name="Rectangle 14"/>
            <p:cNvSpPr>
              <a:spLocks noChangeArrowheads="1"/>
            </p:cNvSpPr>
            <p:nvPr/>
          </p:nvSpPr>
          <p:spPr bwMode="auto">
            <a:xfrm>
              <a:off x="365394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B</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0" name="Rectangle 14"/>
            <p:cNvSpPr>
              <a:spLocks noChangeArrowheads="1"/>
            </p:cNvSpPr>
            <p:nvPr/>
          </p:nvSpPr>
          <p:spPr bwMode="auto">
            <a:xfrm>
              <a:off x="403194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C</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1" name="Rectangle 14"/>
            <p:cNvSpPr>
              <a:spLocks noChangeArrowheads="1"/>
            </p:cNvSpPr>
            <p:nvPr/>
          </p:nvSpPr>
          <p:spPr bwMode="auto">
            <a:xfrm>
              <a:off x="4389137" y="4210485"/>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D</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2" name="Line 8"/>
            <p:cNvSpPr>
              <a:spLocks noChangeShapeType="1"/>
            </p:cNvSpPr>
            <p:nvPr/>
          </p:nvSpPr>
          <p:spPr bwMode="auto">
            <a:xfrm>
              <a:off x="5815087" y="4371982"/>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Rectangle 14"/>
            <p:cNvSpPr>
              <a:spLocks noChangeArrowheads="1"/>
            </p:cNvSpPr>
            <p:nvPr/>
          </p:nvSpPr>
          <p:spPr bwMode="auto">
            <a:xfrm>
              <a:off x="6175087"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M</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6" name="Rectangle 14"/>
            <p:cNvSpPr>
              <a:spLocks noChangeArrowheads="1"/>
            </p:cNvSpPr>
            <p:nvPr/>
          </p:nvSpPr>
          <p:spPr bwMode="auto">
            <a:xfrm>
              <a:off x="655010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a:solidFill>
                    <a:srgbClr val="0000FF"/>
                  </a:solidFill>
                  <a:latin typeface="Consolas" pitchFamily="49" charset="0"/>
                  <a:ea typeface="仿宋" pitchFamily="49" charset="-122"/>
                  <a:cs typeface="Consolas" pitchFamily="49" charset="0"/>
                </a:rPr>
                <a:t>N</a:t>
              </a: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7" name="Rectangle 14"/>
            <p:cNvSpPr>
              <a:spLocks noChangeArrowheads="1"/>
            </p:cNvSpPr>
            <p:nvPr/>
          </p:nvSpPr>
          <p:spPr bwMode="auto">
            <a:xfrm>
              <a:off x="692810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8" name="Rectangle 14"/>
            <p:cNvSpPr>
              <a:spLocks noChangeArrowheads="1"/>
            </p:cNvSpPr>
            <p:nvPr/>
          </p:nvSpPr>
          <p:spPr bwMode="auto">
            <a:xfrm>
              <a:off x="7285299" y="4213347"/>
              <a:ext cx="378000" cy="330086"/>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a:solidFill>
                    <a:srgbClr val="0000FF"/>
                  </a:solidFill>
                  <a:latin typeface="Consolas" pitchFamily="49" charset="0"/>
                  <a:ea typeface="仿宋" pitchFamily="49" charset="-122"/>
                  <a:cs typeface="Consolas" pitchFamily="49" charset="0"/>
                </a:rPr>
                <a:t>#</a:t>
              </a:r>
              <a:endParaRPr kumimoji="0" lang="en-US" altLang="zh-CN" sz="160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59" name="Rectangle 14"/>
            <p:cNvSpPr>
              <a:spLocks noChangeArrowheads="1"/>
            </p:cNvSpPr>
            <p:nvPr/>
          </p:nvSpPr>
          <p:spPr bwMode="auto">
            <a:xfrm>
              <a:off x="1047725"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0" name="Rectangle 13"/>
            <p:cNvSpPr>
              <a:spLocks noChangeArrowheads="1"/>
            </p:cNvSpPr>
            <p:nvPr/>
          </p:nvSpPr>
          <p:spPr bwMode="auto">
            <a:xfrm>
              <a:off x="2557427" y="4233868"/>
              <a:ext cx="449565"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00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1" name="Rectangle 14"/>
            <p:cNvSpPr>
              <a:spLocks noChangeArrowheads="1"/>
            </p:cNvSpPr>
            <p:nvPr/>
          </p:nvSpPr>
          <p:spPr bwMode="auto">
            <a:xfrm>
              <a:off x="144179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2" name="Rectangle 14"/>
            <p:cNvSpPr>
              <a:spLocks noChangeArrowheads="1"/>
            </p:cNvSpPr>
            <p:nvPr/>
          </p:nvSpPr>
          <p:spPr bwMode="auto">
            <a:xfrm>
              <a:off x="181979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63" name="Rectangle 14"/>
            <p:cNvSpPr>
              <a:spLocks noChangeArrowheads="1"/>
            </p:cNvSpPr>
            <p:nvPr/>
          </p:nvSpPr>
          <p:spPr bwMode="auto">
            <a:xfrm>
              <a:off x="2176987" y="4233868"/>
              <a:ext cx="378000" cy="330086"/>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a:ln>
                  <a:noFill/>
                </a:ln>
                <a:solidFill>
                  <a:srgbClr val="0000FF"/>
                </a:solidFill>
                <a:effectLst/>
                <a:latin typeface="Consolas" pitchFamily="49" charset="0"/>
                <a:ea typeface="仿宋" pitchFamily="49" charset="-122"/>
                <a:cs typeface="Consolas" pitchFamily="49" charset="0"/>
              </a:endParaRPr>
            </a:p>
          </p:txBody>
        </p:sp>
        <p:sp>
          <p:nvSpPr>
            <p:cNvPr id="39" name="Line 12"/>
            <p:cNvSpPr>
              <a:spLocks noChangeShapeType="1"/>
            </p:cNvSpPr>
            <p:nvPr/>
          </p:nvSpPr>
          <p:spPr bwMode="auto">
            <a:xfrm>
              <a:off x="2895588" y="4374924"/>
              <a:ext cx="360000"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grpSp>
      <p:sp>
        <p:nvSpPr>
          <p:cNvPr id="65" name="灯片编号占位符 64"/>
          <p:cNvSpPr>
            <a:spLocks noGrp="1"/>
          </p:cNvSpPr>
          <p:nvPr>
            <p:ph type="sldNum" sz="quarter" idx="12"/>
          </p:nvPr>
        </p:nvSpPr>
        <p:spPr/>
        <p:txBody>
          <a:bodyPr/>
          <a:lstStyle/>
          <a:p>
            <a:fld id="{67864EE2-EAB3-4814-A7EB-820BD7610F1E}" type="slidenum">
              <a:rPr lang="en-US" altLang="zh-CN" smtClean="0"/>
              <a:pPr/>
              <a:t>9</a:t>
            </a:fld>
            <a:r>
              <a:rPr lang="en-US" altLang="zh-CN"/>
              <a:t>/76</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w="19050">
          <a:headEnd/>
          <a:tailEnd type="arrow" w="sm" len="sm"/>
        </a:ln>
      </a:spPr>
      <a:bodyPr vert="horz" wrap="square" lIns="91440" tIns="45720" rIns="91440" bIns="45720" numCol="1" anchor="t" anchorCtr="0" compatLnSpc="1">
        <a:prstTxWarp prst="textNoShape">
          <a:avLst/>
        </a:prstTxWarp>
      </a:bodyPr>
      <a:lstStyle>
        <a:defPPr>
          <a:defRPr sz="1600">
            <a:solidFill>
              <a:srgbClr val="0000FF"/>
            </a:solidFill>
            <a:latin typeface="Consolas" pitchFamily="49" charset="0"/>
            <a:cs typeface="Consolas" pitchFamily="49" charset="0"/>
          </a:defRPr>
        </a:defPPr>
      </a:lstStyle>
      <a:style>
        <a:lnRef idx="2">
          <a:schemeClr val="dk1"/>
        </a:lnRef>
        <a:fillRef idx="0">
          <a:schemeClr val="dk1"/>
        </a:fillRef>
        <a:effectRef idx="1">
          <a:schemeClr val="dk1"/>
        </a:effectRef>
        <a:fontRef idx="minor">
          <a:schemeClr val="tx1"/>
        </a:fontRef>
      </a:style>
    </a:spDef>
    <a:lnDef>
      <a:spPr>
        <a:ln w="19050">
          <a:tailEnd type="arrow"/>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itchFamily="49" charset="0"/>
            <a:ea typeface="仿宋" pitchFamily="49" charset="-122"/>
            <a:cs typeface="Consolas" pitchFamily="49" charset="0"/>
          </a:defRPr>
        </a:defPPr>
      </a:lstStyle>
    </a:tx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5593</TotalTime>
  <Words>8745</Words>
  <Application>Microsoft Office PowerPoint</Application>
  <PresentationFormat>全屏显示(4:3)</PresentationFormat>
  <Paragraphs>1360</Paragraphs>
  <Slides>76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1</vt:i4>
      </vt:variant>
      <vt:variant>
        <vt:lpstr>幻灯片标题</vt:lpstr>
      </vt:variant>
      <vt:variant>
        <vt:i4>76</vt:i4>
      </vt:variant>
    </vt:vector>
  </HeadingPairs>
  <TitlesOfParts>
    <vt:vector size="92" baseType="lpstr">
      <vt:lpstr>돋움체</vt:lpstr>
      <vt:lpstr>方正启体简体</vt:lpstr>
      <vt:lpstr>仿宋</vt:lpstr>
      <vt:lpstr>华文中宋</vt:lpstr>
      <vt:lpstr>楷体</vt:lpstr>
      <vt:lpstr>楷体_GB2312</vt:lpstr>
      <vt:lpstr>宋体</vt:lpstr>
      <vt:lpstr>微软雅黑</vt:lpstr>
      <vt:lpstr>Arial</vt:lpstr>
      <vt:lpstr>Calibri</vt:lpstr>
      <vt:lpstr>Consolas</vt:lpstr>
      <vt:lpstr>Symbol</vt:lpstr>
      <vt:lpstr>Times New Roman</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10631</cp:lastModifiedBy>
  <cp:revision>2689</cp:revision>
  <dcterms:created xsi:type="dcterms:W3CDTF">2004-03-31T23:50:14Z</dcterms:created>
  <dcterms:modified xsi:type="dcterms:W3CDTF">2022-10-12T02:33:55Z</dcterms:modified>
</cp:coreProperties>
</file>