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70"/>
  </p:notesMasterIdLst>
  <p:handoutMasterIdLst>
    <p:handoutMasterId r:id="rId71"/>
  </p:handoutMasterIdLst>
  <p:sldIdLst>
    <p:sldId id="670" r:id="rId2"/>
    <p:sldId id="835" r:id="rId3"/>
    <p:sldId id="836" r:id="rId4"/>
    <p:sldId id="837" r:id="rId5"/>
    <p:sldId id="838" r:id="rId6"/>
    <p:sldId id="839" r:id="rId7"/>
    <p:sldId id="856" r:id="rId8"/>
    <p:sldId id="844" r:id="rId9"/>
    <p:sldId id="845" r:id="rId10"/>
    <p:sldId id="846" r:id="rId11"/>
    <p:sldId id="847" r:id="rId12"/>
    <p:sldId id="848" r:id="rId13"/>
    <p:sldId id="849" r:id="rId14"/>
    <p:sldId id="851" r:id="rId15"/>
    <p:sldId id="857" r:id="rId16"/>
    <p:sldId id="858" r:id="rId17"/>
    <p:sldId id="859" r:id="rId18"/>
    <p:sldId id="862" r:id="rId19"/>
    <p:sldId id="863" r:id="rId20"/>
    <p:sldId id="864" r:id="rId21"/>
    <p:sldId id="865" r:id="rId22"/>
    <p:sldId id="866" r:id="rId23"/>
    <p:sldId id="868" r:id="rId24"/>
    <p:sldId id="869" r:id="rId25"/>
    <p:sldId id="870" r:id="rId26"/>
    <p:sldId id="871" r:id="rId27"/>
    <p:sldId id="872" r:id="rId28"/>
    <p:sldId id="873" r:id="rId29"/>
    <p:sldId id="874" r:id="rId30"/>
    <p:sldId id="875" r:id="rId31"/>
    <p:sldId id="876" r:id="rId32"/>
    <p:sldId id="877" r:id="rId33"/>
    <p:sldId id="878" r:id="rId34"/>
    <p:sldId id="886" r:id="rId35"/>
    <p:sldId id="887" r:id="rId36"/>
    <p:sldId id="888" r:id="rId37"/>
    <p:sldId id="889" r:id="rId38"/>
    <p:sldId id="890" r:id="rId39"/>
    <p:sldId id="891" r:id="rId40"/>
    <p:sldId id="892" r:id="rId41"/>
    <p:sldId id="893" r:id="rId42"/>
    <p:sldId id="894" r:id="rId43"/>
    <p:sldId id="895" r:id="rId44"/>
    <p:sldId id="896" r:id="rId45"/>
    <p:sldId id="897" r:id="rId46"/>
    <p:sldId id="898" r:id="rId47"/>
    <p:sldId id="899" r:id="rId48"/>
    <p:sldId id="900" r:id="rId49"/>
    <p:sldId id="901" r:id="rId50"/>
    <p:sldId id="902" r:id="rId51"/>
    <p:sldId id="906" r:id="rId52"/>
    <p:sldId id="907" r:id="rId53"/>
    <p:sldId id="908" r:id="rId54"/>
    <p:sldId id="909" r:id="rId55"/>
    <p:sldId id="910" r:id="rId56"/>
    <p:sldId id="911" r:id="rId57"/>
    <p:sldId id="912" r:id="rId58"/>
    <p:sldId id="913" r:id="rId59"/>
    <p:sldId id="914" r:id="rId60"/>
    <p:sldId id="915" r:id="rId61"/>
    <p:sldId id="916" r:id="rId62"/>
    <p:sldId id="917" r:id="rId63"/>
    <p:sldId id="918" r:id="rId64"/>
    <p:sldId id="919" r:id="rId65"/>
    <p:sldId id="920" r:id="rId66"/>
    <p:sldId id="921" r:id="rId67"/>
    <p:sldId id="922" r:id="rId68"/>
    <p:sldId id="923" r:id="rId69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00FF"/>
    <a:srgbClr val="FF00FF"/>
    <a:srgbClr val="FF3399"/>
    <a:srgbClr val="006600"/>
    <a:srgbClr val="339933"/>
    <a:srgbClr val="3333FF"/>
    <a:srgbClr val="6600CC"/>
    <a:srgbClr val="00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81" autoAdjust="0"/>
  </p:normalViewPr>
  <p:slideViewPr>
    <p:cSldViewPr>
      <p:cViewPr varScale="1">
        <p:scale>
          <a:sx n="60" d="100"/>
          <a:sy n="60" d="100"/>
        </p:scale>
        <p:origin x="138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8C81-2EE0-4ADC-AD51-9DC87E0EF387}" type="datetimeFigureOut">
              <a:rPr lang="zh-CN" altLang="en-US" smtClean="0"/>
              <a:pPr/>
              <a:t>2022-10-15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0761C-5A44-4BA0-B4C5-00F13EA65E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D1E2EF4-146E-47B5-A412-FFD548A1AB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72462" y="6356350"/>
            <a:ext cx="900090" cy="365125"/>
          </a:xfrm>
        </p:spPr>
        <p:txBody>
          <a:bodyPr/>
          <a:lstStyle>
            <a:lvl1pPr>
              <a:defRPr sz="14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67864EE2-EAB3-4814-A7EB-820BD7610F1E}" type="slidenum">
              <a:rPr lang="en-US" altLang="zh-CN" smtClean="0"/>
              <a:pPr/>
              <a:t>‹#›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57422" y="428604"/>
            <a:ext cx="4929222" cy="756718"/>
          </a:xfrm>
          <a:prstGeom prst="rect">
            <a:avLst/>
          </a:prstGeom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216000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zh-CN" sz="32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第</a:t>
            </a:r>
            <a:r>
              <a:rPr lang="en-US" altLang="zh-CN" sz="32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5</a:t>
            </a:r>
            <a:r>
              <a:rPr lang="zh-CN" altLang="zh-CN" sz="32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章 </a:t>
            </a:r>
            <a:r>
              <a:rPr lang="en-US" altLang="zh-CN" sz="32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 </a:t>
            </a:r>
            <a:r>
              <a:rPr lang="zh-CN" altLang="en-US" sz="32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数组和稀疏矩阵</a:t>
            </a:r>
          </a:p>
        </p:txBody>
      </p:sp>
      <p:sp>
        <p:nvSpPr>
          <p:cNvPr id="14" name="TextBox 13">
            <a:hlinkClick r:id="" action="ppaction://noaction"/>
          </p:cNvPr>
          <p:cNvSpPr txBox="1"/>
          <p:nvPr/>
        </p:nvSpPr>
        <p:spPr>
          <a:xfrm>
            <a:off x="3612396" y="2071678"/>
            <a:ext cx="3960000" cy="5147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5.1  </a:t>
            </a:r>
            <a:r>
              <a:rPr lang="zh-CN" altLang="en-US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数组</a:t>
            </a:r>
          </a:p>
        </p:txBody>
      </p:sp>
      <p:grpSp>
        <p:nvGrpSpPr>
          <p:cNvPr id="18" name="组合 79"/>
          <p:cNvGrpSpPr>
            <a:grpSpLocks/>
          </p:cNvGrpSpPr>
          <p:nvPr/>
        </p:nvGrpSpPr>
        <p:grpSpPr bwMode="auto">
          <a:xfrm>
            <a:off x="840364" y="2143116"/>
            <a:ext cx="2160000" cy="2177998"/>
            <a:chOff x="6379728" y="2488774"/>
            <a:chExt cx="2513016" cy="2533955"/>
          </a:xfrm>
        </p:grpSpPr>
        <p:sp>
          <p:nvSpPr>
            <p:cNvPr id="19" name="任意多边形 82"/>
            <p:cNvSpPr/>
            <p:nvPr/>
          </p:nvSpPr>
          <p:spPr>
            <a:xfrm rot="3738964">
              <a:off x="6379728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20" name="任意多边形 83"/>
            <p:cNvSpPr/>
            <p:nvPr/>
          </p:nvSpPr>
          <p:spPr>
            <a:xfrm rot="16377237">
              <a:off x="6409519" y="2545928"/>
              <a:ext cx="2476803" cy="2476799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1091886" y="3252893"/>
            <a:ext cx="16787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zh-CN" sz="2000" b="1" dirty="0">
                <a:solidFill>
                  <a:srgbClr val="9900FF"/>
                </a:solidFill>
              </a:rPr>
              <a:t>CONTENTS</a:t>
            </a:r>
            <a:endParaRPr lang="zh-CN" altLang="en-US" sz="2000" b="1" dirty="0">
              <a:solidFill>
                <a:srgbClr val="9900FF"/>
              </a:solidFill>
            </a:endParaRPr>
          </a:p>
        </p:txBody>
      </p:sp>
      <p:sp>
        <p:nvSpPr>
          <p:cNvPr id="22" name="文本框 20"/>
          <p:cNvSpPr txBox="1">
            <a:spLocks noChangeArrowheads="1"/>
          </p:cNvSpPr>
          <p:nvPr/>
        </p:nvSpPr>
        <p:spPr bwMode="auto">
          <a:xfrm>
            <a:off x="1235902" y="2572883"/>
            <a:ext cx="14122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zh-CN" altLang="en-US" sz="3200" b="1" dirty="0">
                <a:solidFill>
                  <a:srgbClr val="008000"/>
                </a:solidFill>
              </a:rPr>
              <a:t>提纲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12396" y="3071810"/>
            <a:ext cx="396000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5.2  </a:t>
            </a:r>
            <a:r>
              <a:rPr lang="zh-CN" altLang="en-US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特殊矩阵的压缩存储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12396" y="4000504"/>
            <a:ext cx="396000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5.3  </a:t>
            </a:r>
            <a:r>
              <a:rPr lang="zh-CN" altLang="en-US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稀疏矩阵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>
            <a:grpSpLocks noChangeAspect="1"/>
          </p:cNvGrpSpPr>
          <p:nvPr/>
        </p:nvGrpSpPr>
        <p:grpSpPr>
          <a:xfrm>
            <a:off x="2236782" y="2663923"/>
            <a:ext cx="1296670" cy="690880"/>
            <a:chOff x="2051050" y="1866900"/>
            <a:chExt cx="1620838" cy="863600"/>
          </a:xfrm>
        </p:grpSpPr>
        <p:sp>
          <p:nvSpPr>
            <p:cNvPr id="6" name="Rectangle 49"/>
            <p:cNvSpPr>
              <a:spLocks noChangeArrowheads="1"/>
            </p:cNvSpPr>
            <p:nvPr/>
          </p:nvSpPr>
          <p:spPr bwMode="auto">
            <a:xfrm>
              <a:off x="2051050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7" name="Rectangle 50"/>
            <p:cNvSpPr>
              <a:spLocks noChangeArrowheads="1"/>
            </p:cNvSpPr>
            <p:nvPr/>
          </p:nvSpPr>
          <p:spPr bwMode="auto">
            <a:xfrm>
              <a:off x="259238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8" name="Rectangle 51"/>
            <p:cNvSpPr>
              <a:spLocks noChangeArrowheads="1"/>
            </p:cNvSpPr>
            <p:nvPr/>
          </p:nvSpPr>
          <p:spPr bwMode="auto">
            <a:xfrm>
              <a:off x="313213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</a:p>
          </p:txBody>
        </p:sp>
        <p:sp>
          <p:nvSpPr>
            <p:cNvPr id="9" name="Rectangle 52"/>
            <p:cNvSpPr>
              <a:spLocks noChangeArrowheads="1"/>
            </p:cNvSpPr>
            <p:nvPr/>
          </p:nvSpPr>
          <p:spPr bwMode="auto">
            <a:xfrm>
              <a:off x="2051050" y="22987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" name="Rectangle 53"/>
            <p:cNvSpPr>
              <a:spLocks noChangeArrowheads="1"/>
            </p:cNvSpPr>
            <p:nvPr/>
          </p:nvSpPr>
          <p:spPr bwMode="auto">
            <a:xfrm>
              <a:off x="2844800" y="22987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3" name="组合 10"/>
          <p:cNvGrpSpPr>
            <a:grpSpLocks noChangeAspect="1"/>
          </p:cNvGrpSpPr>
          <p:nvPr/>
        </p:nvGrpSpPr>
        <p:grpSpPr>
          <a:xfrm>
            <a:off x="7275858" y="5078515"/>
            <a:ext cx="1296670" cy="690880"/>
            <a:chOff x="7451725" y="4408488"/>
            <a:chExt cx="1620838" cy="863600"/>
          </a:xfrm>
        </p:grpSpPr>
        <p:sp>
          <p:nvSpPr>
            <p:cNvPr id="12" name="Rectangle 54"/>
            <p:cNvSpPr>
              <a:spLocks noChangeArrowheads="1"/>
            </p:cNvSpPr>
            <p:nvPr/>
          </p:nvSpPr>
          <p:spPr bwMode="auto">
            <a:xfrm>
              <a:off x="7451725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2</a:t>
              </a:r>
            </a:p>
          </p:txBody>
        </p:sp>
        <p:sp>
          <p:nvSpPr>
            <p:cNvPr id="13" name="Rectangle 55"/>
            <p:cNvSpPr>
              <a:spLocks noChangeArrowheads="1"/>
            </p:cNvSpPr>
            <p:nvPr/>
          </p:nvSpPr>
          <p:spPr bwMode="auto">
            <a:xfrm>
              <a:off x="799306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14" name="Rectangle 56"/>
            <p:cNvSpPr>
              <a:spLocks noChangeArrowheads="1"/>
            </p:cNvSpPr>
            <p:nvPr/>
          </p:nvSpPr>
          <p:spPr bwMode="auto">
            <a:xfrm>
              <a:off x="853281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4</a:t>
              </a:r>
            </a:p>
          </p:txBody>
        </p:sp>
        <p:sp>
          <p:nvSpPr>
            <p:cNvPr id="15" name="Rectangle 57"/>
            <p:cNvSpPr>
              <a:spLocks noChangeArrowheads="1"/>
            </p:cNvSpPr>
            <p:nvPr/>
          </p:nvSpPr>
          <p:spPr bwMode="auto">
            <a:xfrm>
              <a:off x="7451725" y="4840288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" name="Rectangle 58"/>
            <p:cNvSpPr>
              <a:spLocks noChangeArrowheads="1"/>
            </p:cNvSpPr>
            <p:nvPr/>
          </p:nvSpPr>
          <p:spPr bwMode="auto">
            <a:xfrm>
              <a:off x="8245475" y="4840288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" name="组合 16"/>
          <p:cNvGrpSpPr>
            <a:grpSpLocks noChangeAspect="1"/>
          </p:cNvGrpSpPr>
          <p:nvPr/>
        </p:nvGrpSpPr>
        <p:grpSpPr>
          <a:xfrm>
            <a:off x="7275858" y="2663923"/>
            <a:ext cx="1296670" cy="690880"/>
            <a:chOff x="7451725" y="1844675"/>
            <a:chExt cx="1620838" cy="863600"/>
          </a:xfrm>
        </p:grpSpPr>
        <p:sp>
          <p:nvSpPr>
            <p:cNvPr id="18" name="Rectangle 59"/>
            <p:cNvSpPr>
              <a:spLocks noChangeArrowheads="1"/>
            </p:cNvSpPr>
            <p:nvPr/>
          </p:nvSpPr>
          <p:spPr bwMode="auto">
            <a:xfrm>
              <a:off x="7451725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19" name="Rectangle 60"/>
            <p:cNvSpPr>
              <a:spLocks noChangeArrowheads="1"/>
            </p:cNvSpPr>
            <p:nvPr/>
          </p:nvSpPr>
          <p:spPr bwMode="auto">
            <a:xfrm>
              <a:off x="799306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3</a:t>
              </a:r>
            </a:p>
          </p:txBody>
        </p:sp>
        <p:sp>
          <p:nvSpPr>
            <p:cNvPr id="20" name="Rectangle 61"/>
            <p:cNvSpPr>
              <a:spLocks noChangeArrowheads="1"/>
            </p:cNvSpPr>
            <p:nvPr/>
          </p:nvSpPr>
          <p:spPr bwMode="auto">
            <a:xfrm>
              <a:off x="853281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21" name="Rectangle 62"/>
            <p:cNvSpPr>
              <a:spLocks noChangeArrowheads="1"/>
            </p:cNvSpPr>
            <p:nvPr/>
          </p:nvSpPr>
          <p:spPr bwMode="auto">
            <a:xfrm>
              <a:off x="7451725" y="2276475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8245475" y="2276475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5" name="组合 22"/>
          <p:cNvGrpSpPr>
            <a:grpSpLocks noChangeAspect="1"/>
          </p:cNvGrpSpPr>
          <p:nvPr/>
        </p:nvGrpSpPr>
        <p:grpSpPr>
          <a:xfrm>
            <a:off x="5418470" y="3900594"/>
            <a:ext cx="1296670" cy="690880"/>
            <a:chOff x="5632450" y="3213100"/>
            <a:chExt cx="1620838" cy="863600"/>
          </a:xfrm>
        </p:grpSpPr>
        <p:sp>
          <p:nvSpPr>
            <p:cNvPr id="24" name="Rectangle 64"/>
            <p:cNvSpPr>
              <a:spLocks noChangeArrowheads="1"/>
            </p:cNvSpPr>
            <p:nvPr/>
          </p:nvSpPr>
          <p:spPr bwMode="auto">
            <a:xfrm>
              <a:off x="5632450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</a:p>
          </p:txBody>
        </p:sp>
        <p:sp>
          <p:nvSpPr>
            <p:cNvPr id="25" name="Rectangle 65"/>
            <p:cNvSpPr>
              <a:spLocks noChangeArrowheads="1"/>
            </p:cNvSpPr>
            <p:nvPr/>
          </p:nvSpPr>
          <p:spPr bwMode="auto">
            <a:xfrm>
              <a:off x="617378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671353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27" name="Rectangle 67"/>
            <p:cNvSpPr>
              <a:spLocks noChangeArrowheads="1"/>
            </p:cNvSpPr>
            <p:nvPr/>
          </p:nvSpPr>
          <p:spPr bwMode="auto">
            <a:xfrm>
              <a:off x="5632450" y="36449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8" name="Rectangle 68"/>
            <p:cNvSpPr>
              <a:spLocks noChangeArrowheads="1"/>
            </p:cNvSpPr>
            <p:nvPr/>
          </p:nvSpPr>
          <p:spPr bwMode="auto">
            <a:xfrm>
              <a:off x="6426200" y="36449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1" name="组合 28"/>
          <p:cNvGrpSpPr>
            <a:grpSpLocks noChangeAspect="1"/>
          </p:cNvGrpSpPr>
          <p:nvPr/>
        </p:nvGrpSpPr>
        <p:grpSpPr>
          <a:xfrm>
            <a:off x="342882" y="2663923"/>
            <a:ext cx="1296670" cy="690880"/>
            <a:chOff x="122238" y="1865313"/>
            <a:chExt cx="1620837" cy="863600"/>
          </a:xfrm>
        </p:grpSpPr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7" name="组合 34"/>
          <p:cNvGrpSpPr>
            <a:grpSpLocks noChangeAspect="1"/>
          </p:cNvGrpSpPr>
          <p:nvPr/>
        </p:nvGrpSpPr>
        <p:grpSpPr>
          <a:xfrm>
            <a:off x="342882" y="3900594"/>
            <a:ext cx="1296670" cy="690880"/>
            <a:chOff x="122238" y="3213100"/>
            <a:chExt cx="1620837" cy="863600"/>
          </a:xfrm>
        </p:grpSpPr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12223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663575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1203325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122238" y="36449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915988" y="36449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23" name="组合 40"/>
          <p:cNvGrpSpPr>
            <a:grpSpLocks noChangeAspect="1"/>
          </p:cNvGrpSpPr>
          <p:nvPr/>
        </p:nvGrpSpPr>
        <p:grpSpPr>
          <a:xfrm>
            <a:off x="379394" y="5078515"/>
            <a:ext cx="1296670" cy="690880"/>
            <a:chOff x="158750" y="4406900"/>
            <a:chExt cx="1620838" cy="863600"/>
          </a:xfrm>
        </p:grpSpPr>
        <p:sp>
          <p:nvSpPr>
            <p:cNvPr id="42" name="Rectangle 19"/>
            <p:cNvSpPr>
              <a:spLocks noChangeArrowheads="1"/>
            </p:cNvSpPr>
            <p:nvPr/>
          </p:nvSpPr>
          <p:spPr bwMode="auto">
            <a:xfrm>
              <a:off x="158750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700088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1239838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5" name="Rectangle 22"/>
            <p:cNvSpPr>
              <a:spLocks noChangeArrowheads="1"/>
            </p:cNvSpPr>
            <p:nvPr/>
          </p:nvSpPr>
          <p:spPr bwMode="auto">
            <a:xfrm>
              <a:off x="158750" y="48387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952500" y="48387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cxnSp>
        <p:nvCxnSpPr>
          <p:cNvPr id="54" name="直接箭头连接符 53"/>
          <p:cNvCxnSpPr/>
          <p:nvPr/>
        </p:nvCxnSpPr>
        <p:spPr>
          <a:xfrm flipV="1">
            <a:off x="3214678" y="3182083"/>
            <a:ext cx="406118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1285852" y="3182083"/>
            <a:ext cx="95093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8358214" y="3192558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5400000">
            <a:off x="8429652" y="2835368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0800000">
            <a:off x="1071538" y="2478178"/>
            <a:ext cx="77153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5400000">
            <a:off x="968300" y="2578240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1285852" y="4418754"/>
            <a:ext cx="413261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6500826" y="4430816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rot="5400000">
            <a:off x="6572264" y="4073626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rot="10800000" flipV="1">
            <a:off x="1071538" y="3725962"/>
            <a:ext cx="585791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rot="5400000">
            <a:off x="976238" y="3824338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8358214" y="5581762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rot="5400000">
            <a:off x="8429652" y="5224572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rot="10800000">
            <a:off x="1071538" y="4867382"/>
            <a:ext cx="77153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5400000">
            <a:off x="968300" y="4967444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1357290" y="5596675"/>
            <a:ext cx="591856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85720" y="6044026"/>
            <a:ext cx="192882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个行头结点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2214546" y="1329118"/>
            <a:ext cx="1296670" cy="690880"/>
            <a:chOff x="122238" y="1865313"/>
            <a:chExt cx="1620837" cy="863600"/>
          </a:xfrm>
        </p:grpSpPr>
        <p:sp>
          <p:nvSpPr>
            <p:cNvPr id="73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74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7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35" name="组合 28"/>
          <p:cNvGrpSpPr>
            <a:grpSpLocks noChangeAspect="1"/>
          </p:cNvGrpSpPr>
          <p:nvPr/>
        </p:nvGrpSpPr>
        <p:grpSpPr>
          <a:xfrm>
            <a:off x="3838896" y="1329118"/>
            <a:ext cx="1296670" cy="690880"/>
            <a:chOff x="122238" y="1865313"/>
            <a:chExt cx="1620837" cy="863600"/>
          </a:xfrm>
        </p:grpSpPr>
        <p:sp>
          <p:nvSpPr>
            <p:cNvPr id="79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0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3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1" name="组合 28"/>
          <p:cNvGrpSpPr>
            <a:grpSpLocks noChangeAspect="1"/>
          </p:cNvGrpSpPr>
          <p:nvPr/>
        </p:nvGrpSpPr>
        <p:grpSpPr>
          <a:xfrm>
            <a:off x="5429256" y="1329118"/>
            <a:ext cx="1296670" cy="690880"/>
            <a:chOff x="122238" y="1865313"/>
            <a:chExt cx="1620837" cy="863600"/>
          </a:xfrm>
        </p:grpSpPr>
        <p:sp>
          <p:nvSpPr>
            <p:cNvPr id="85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6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7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9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7" name="组合 28"/>
          <p:cNvGrpSpPr>
            <a:grpSpLocks noChangeAspect="1"/>
          </p:cNvGrpSpPr>
          <p:nvPr/>
        </p:nvGrpSpPr>
        <p:grpSpPr>
          <a:xfrm>
            <a:off x="7275858" y="1329118"/>
            <a:ext cx="1296670" cy="690880"/>
            <a:chOff x="122238" y="1865313"/>
            <a:chExt cx="1620837" cy="863600"/>
          </a:xfrm>
        </p:grpSpPr>
        <p:sp>
          <p:nvSpPr>
            <p:cNvPr id="91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92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93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8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cxnSp>
        <p:nvCxnSpPr>
          <p:cNvPr id="108" name="直接箭头连接符 107"/>
          <p:cNvCxnSpPr/>
          <p:nvPr/>
        </p:nvCxnSpPr>
        <p:spPr>
          <a:xfrm rot="5400000">
            <a:off x="7179487" y="2247493"/>
            <a:ext cx="785818" cy="1588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rot="5400000">
            <a:off x="6643702" y="4140600"/>
            <a:ext cx="1857388" cy="1588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rot="5400000">
            <a:off x="4630970" y="2904022"/>
            <a:ext cx="2016000" cy="920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 rot="16200000" flipH="1">
            <a:off x="2011491" y="2246553"/>
            <a:ext cx="834739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109"/>
          <p:cNvGrpSpPr/>
          <p:nvPr/>
        </p:nvGrpSpPr>
        <p:grpSpPr>
          <a:xfrm>
            <a:off x="7072330" y="1614870"/>
            <a:ext cx="500860" cy="4359306"/>
            <a:chOff x="7072330" y="642918"/>
            <a:chExt cx="500860" cy="4359306"/>
          </a:xfrm>
        </p:grpSpPr>
        <p:cxnSp>
          <p:nvCxnSpPr>
            <p:cNvPr id="117" name="直接连接符 116"/>
            <p:cNvCxnSpPr/>
            <p:nvPr/>
          </p:nvCxnSpPr>
          <p:spPr>
            <a:xfrm rot="5400000">
              <a:off x="7393801" y="4822041"/>
              <a:ext cx="35719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rot="16200000" flipH="1">
              <a:off x="4894330" y="2822636"/>
              <a:ext cx="4356000" cy="0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>
              <a:off x="7072330" y="5000636"/>
              <a:ext cx="500066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/>
            <p:nvPr/>
          </p:nvCxnSpPr>
          <p:spPr>
            <a:xfrm>
              <a:off x="7072330" y="642918"/>
              <a:ext cx="203528" cy="0"/>
            </a:xfrm>
            <a:prstGeom prst="straightConnector1">
              <a:avLst/>
            </a:prstGeom>
            <a:ln w="28575">
              <a:solidFill>
                <a:srgbClr val="0A0A0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108"/>
          <p:cNvGrpSpPr/>
          <p:nvPr/>
        </p:nvGrpSpPr>
        <p:grpSpPr>
          <a:xfrm>
            <a:off x="5226848" y="1610902"/>
            <a:ext cx="432794" cy="3156766"/>
            <a:chOff x="5226848" y="638950"/>
            <a:chExt cx="432794" cy="3156766"/>
          </a:xfrm>
        </p:grpSpPr>
        <p:cxnSp>
          <p:nvCxnSpPr>
            <p:cNvPr id="133" name="直接连接符 132"/>
            <p:cNvCxnSpPr/>
            <p:nvPr/>
          </p:nvCxnSpPr>
          <p:spPr>
            <a:xfrm rot="5400000">
              <a:off x="3652642" y="2213156"/>
              <a:ext cx="315000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5227642" y="3794128"/>
              <a:ext cx="43200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 rot="5400000">
              <a:off x="5477675" y="3607595"/>
              <a:ext cx="35719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/>
            <p:nvPr/>
          </p:nvCxnSpPr>
          <p:spPr>
            <a:xfrm>
              <a:off x="5233666" y="642918"/>
              <a:ext cx="203528" cy="0"/>
            </a:xfrm>
            <a:prstGeom prst="straightConnector1">
              <a:avLst/>
            </a:prstGeom>
            <a:ln w="28575">
              <a:solidFill>
                <a:srgbClr val="0A0A0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106"/>
          <p:cNvGrpSpPr/>
          <p:nvPr/>
        </p:nvGrpSpPr>
        <p:grpSpPr>
          <a:xfrm>
            <a:off x="3630606" y="1614870"/>
            <a:ext cx="449462" cy="573092"/>
            <a:chOff x="3630606" y="642918"/>
            <a:chExt cx="449462" cy="573092"/>
          </a:xfrm>
        </p:grpSpPr>
        <p:cxnSp>
          <p:nvCxnSpPr>
            <p:cNvPr id="139" name="直接箭头连接符 138"/>
            <p:cNvCxnSpPr/>
            <p:nvPr/>
          </p:nvCxnSpPr>
          <p:spPr>
            <a:xfrm>
              <a:off x="3630606" y="642918"/>
              <a:ext cx="203528" cy="0"/>
            </a:xfrm>
            <a:prstGeom prst="straightConnector1">
              <a:avLst/>
            </a:prstGeom>
            <a:ln w="28575">
              <a:solidFill>
                <a:srgbClr val="0A0A0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 rot="5400000">
              <a:off x="3357554" y="928670"/>
              <a:ext cx="571504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3648068" y="1214422"/>
              <a:ext cx="43200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 rot="5400000">
              <a:off x="3893339" y="1035827"/>
              <a:ext cx="35719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105"/>
          <p:cNvGrpSpPr/>
          <p:nvPr/>
        </p:nvGrpSpPr>
        <p:grpSpPr>
          <a:xfrm>
            <a:off x="1998318" y="1627570"/>
            <a:ext cx="446614" cy="1933938"/>
            <a:chOff x="1998318" y="655618"/>
            <a:chExt cx="446614" cy="1933938"/>
          </a:xfrm>
        </p:grpSpPr>
        <p:cxnSp>
          <p:nvCxnSpPr>
            <p:cNvPr id="146" name="直接箭头连接符 145"/>
            <p:cNvCxnSpPr/>
            <p:nvPr/>
          </p:nvCxnSpPr>
          <p:spPr>
            <a:xfrm>
              <a:off x="1998318" y="655618"/>
              <a:ext cx="203528" cy="0"/>
            </a:xfrm>
            <a:prstGeom prst="straightConnector1">
              <a:avLst/>
            </a:prstGeom>
            <a:ln w="28575">
              <a:solidFill>
                <a:srgbClr val="0A0A0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2012932" y="2578888"/>
              <a:ext cx="43200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 rot="5400000">
              <a:off x="2250265" y="2392355"/>
              <a:ext cx="35719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 rot="5400000">
              <a:off x="1041994" y="1625762"/>
              <a:ext cx="1926000" cy="1588"/>
            </a:xfrm>
            <a:prstGeom prst="line">
              <a:avLst/>
            </a:prstGeom>
            <a:ln w="28575">
              <a:solidFill>
                <a:srgbClr val="0A0A0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TextBox 150"/>
          <p:cNvSpPr txBox="1"/>
          <p:nvPr/>
        </p:nvSpPr>
        <p:spPr>
          <a:xfrm>
            <a:off x="357158" y="1571612"/>
            <a:ext cx="150019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列头结点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2" name="Text Box 2"/>
          <p:cNvSpPr txBox="1">
            <a:spLocks noChangeArrowheads="1"/>
          </p:cNvSpPr>
          <p:nvPr/>
        </p:nvSpPr>
        <p:spPr bwMode="auto">
          <a:xfrm>
            <a:off x="500034" y="214290"/>
            <a:ext cx="7572428" cy="853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3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每列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的所有结点链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起来构成一个带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列头结点的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循环单链表。 以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en-US" altLang="zh-CN" sz="2000" dirty="0" err="1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≤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dirty="0" err="1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≤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）作为第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的头结点。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2" name="灯片编号占位符 1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10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>
            <a:grpSpLocks noChangeAspect="1"/>
          </p:cNvGrpSpPr>
          <p:nvPr/>
        </p:nvGrpSpPr>
        <p:grpSpPr>
          <a:xfrm>
            <a:off x="2236782" y="2120599"/>
            <a:ext cx="1296670" cy="690880"/>
            <a:chOff x="2051050" y="1866900"/>
            <a:chExt cx="1620838" cy="863600"/>
          </a:xfrm>
        </p:grpSpPr>
        <p:sp>
          <p:nvSpPr>
            <p:cNvPr id="6" name="Rectangle 49"/>
            <p:cNvSpPr>
              <a:spLocks noChangeArrowheads="1"/>
            </p:cNvSpPr>
            <p:nvPr/>
          </p:nvSpPr>
          <p:spPr bwMode="auto">
            <a:xfrm>
              <a:off x="2051050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7" name="Rectangle 50"/>
            <p:cNvSpPr>
              <a:spLocks noChangeArrowheads="1"/>
            </p:cNvSpPr>
            <p:nvPr/>
          </p:nvSpPr>
          <p:spPr bwMode="auto">
            <a:xfrm>
              <a:off x="259238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8" name="Rectangle 51"/>
            <p:cNvSpPr>
              <a:spLocks noChangeArrowheads="1"/>
            </p:cNvSpPr>
            <p:nvPr/>
          </p:nvSpPr>
          <p:spPr bwMode="auto">
            <a:xfrm>
              <a:off x="313213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</a:p>
          </p:txBody>
        </p:sp>
        <p:sp>
          <p:nvSpPr>
            <p:cNvPr id="9" name="Rectangle 52"/>
            <p:cNvSpPr>
              <a:spLocks noChangeArrowheads="1"/>
            </p:cNvSpPr>
            <p:nvPr/>
          </p:nvSpPr>
          <p:spPr bwMode="auto">
            <a:xfrm>
              <a:off x="2051050" y="22987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" name="Rectangle 53"/>
            <p:cNvSpPr>
              <a:spLocks noChangeArrowheads="1"/>
            </p:cNvSpPr>
            <p:nvPr/>
          </p:nvSpPr>
          <p:spPr bwMode="auto">
            <a:xfrm>
              <a:off x="2844800" y="22987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3" name="组合 10"/>
          <p:cNvGrpSpPr>
            <a:grpSpLocks noChangeAspect="1"/>
          </p:cNvGrpSpPr>
          <p:nvPr/>
        </p:nvGrpSpPr>
        <p:grpSpPr>
          <a:xfrm>
            <a:off x="7275858" y="4535191"/>
            <a:ext cx="1296670" cy="690880"/>
            <a:chOff x="7451725" y="4408488"/>
            <a:chExt cx="1620838" cy="863600"/>
          </a:xfrm>
        </p:grpSpPr>
        <p:sp>
          <p:nvSpPr>
            <p:cNvPr id="12" name="Rectangle 54"/>
            <p:cNvSpPr>
              <a:spLocks noChangeArrowheads="1"/>
            </p:cNvSpPr>
            <p:nvPr/>
          </p:nvSpPr>
          <p:spPr bwMode="auto">
            <a:xfrm>
              <a:off x="7451725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2</a:t>
              </a:r>
            </a:p>
          </p:txBody>
        </p:sp>
        <p:sp>
          <p:nvSpPr>
            <p:cNvPr id="13" name="Rectangle 55"/>
            <p:cNvSpPr>
              <a:spLocks noChangeArrowheads="1"/>
            </p:cNvSpPr>
            <p:nvPr/>
          </p:nvSpPr>
          <p:spPr bwMode="auto">
            <a:xfrm>
              <a:off x="799306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14" name="Rectangle 56"/>
            <p:cNvSpPr>
              <a:spLocks noChangeArrowheads="1"/>
            </p:cNvSpPr>
            <p:nvPr/>
          </p:nvSpPr>
          <p:spPr bwMode="auto">
            <a:xfrm>
              <a:off x="853281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4</a:t>
              </a:r>
            </a:p>
          </p:txBody>
        </p:sp>
        <p:sp>
          <p:nvSpPr>
            <p:cNvPr id="15" name="Rectangle 57"/>
            <p:cNvSpPr>
              <a:spLocks noChangeArrowheads="1"/>
            </p:cNvSpPr>
            <p:nvPr/>
          </p:nvSpPr>
          <p:spPr bwMode="auto">
            <a:xfrm>
              <a:off x="7451725" y="4840288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" name="Rectangle 58"/>
            <p:cNvSpPr>
              <a:spLocks noChangeArrowheads="1"/>
            </p:cNvSpPr>
            <p:nvPr/>
          </p:nvSpPr>
          <p:spPr bwMode="auto">
            <a:xfrm>
              <a:off x="8245475" y="4840288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" name="组合 16"/>
          <p:cNvGrpSpPr>
            <a:grpSpLocks noChangeAspect="1"/>
          </p:cNvGrpSpPr>
          <p:nvPr/>
        </p:nvGrpSpPr>
        <p:grpSpPr>
          <a:xfrm>
            <a:off x="7275858" y="2120599"/>
            <a:ext cx="1296670" cy="690880"/>
            <a:chOff x="7451725" y="1844675"/>
            <a:chExt cx="1620838" cy="863600"/>
          </a:xfrm>
        </p:grpSpPr>
        <p:sp>
          <p:nvSpPr>
            <p:cNvPr id="18" name="Rectangle 59"/>
            <p:cNvSpPr>
              <a:spLocks noChangeArrowheads="1"/>
            </p:cNvSpPr>
            <p:nvPr/>
          </p:nvSpPr>
          <p:spPr bwMode="auto">
            <a:xfrm>
              <a:off x="7451725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19" name="Rectangle 60"/>
            <p:cNvSpPr>
              <a:spLocks noChangeArrowheads="1"/>
            </p:cNvSpPr>
            <p:nvPr/>
          </p:nvSpPr>
          <p:spPr bwMode="auto">
            <a:xfrm>
              <a:off x="799306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3</a:t>
              </a:r>
            </a:p>
          </p:txBody>
        </p:sp>
        <p:sp>
          <p:nvSpPr>
            <p:cNvPr id="20" name="Rectangle 61"/>
            <p:cNvSpPr>
              <a:spLocks noChangeArrowheads="1"/>
            </p:cNvSpPr>
            <p:nvPr/>
          </p:nvSpPr>
          <p:spPr bwMode="auto">
            <a:xfrm>
              <a:off x="853281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21" name="Rectangle 62"/>
            <p:cNvSpPr>
              <a:spLocks noChangeArrowheads="1"/>
            </p:cNvSpPr>
            <p:nvPr/>
          </p:nvSpPr>
          <p:spPr bwMode="auto">
            <a:xfrm>
              <a:off x="7451725" y="2276475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8245475" y="2276475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5" name="组合 22"/>
          <p:cNvGrpSpPr>
            <a:grpSpLocks noChangeAspect="1"/>
          </p:cNvGrpSpPr>
          <p:nvPr/>
        </p:nvGrpSpPr>
        <p:grpSpPr>
          <a:xfrm>
            <a:off x="5418470" y="3357270"/>
            <a:ext cx="1296670" cy="690880"/>
            <a:chOff x="5632450" y="3213100"/>
            <a:chExt cx="1620838" cy="863600"/>
          </a:xfrm>
        </p:grpSpPr>
        <p:sp>
          <p:nvSpPr>
            <p:cNvPr id="24" name="Rectangle 64"/>
            <p:cNvSpPr>
              <a:spLocks noChangeArrowheads="1"/>
            </p:cNvSpPr>
            <p:nvPr/>
          </p:nvSpPr>
          <p:spPr bwMode="auto">
            <a:xfrm>
              <a:off x="5632450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</a:p>
          </p:txBody>
        </p:sp>
        <p:sp>
          <p:nvSpPr>
            <p:cNvPr id="25" name="Rectangle 65"/>
            <p:cNvSpPr>
              <a:spLocks noChangeArrowheads="1"/>
            </p:cNvSpPr>
            <p:nvPr/>
          </p:nvSpPr>
          <p:spPr bwMode="auto">
            <a:xfrm>
              <a:off x="617378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671353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27" name="Rectangle 67"/>
            <p:cNvSpPr>
              <a:spLocks noChangeArrowheads="1"/>
            </p:cNvSpPr>
            <p:nvPr/>
          </p:nvSpPr>
          <p:spPr bwMode="auto">
            <a:xfrm>
              <a:off x="5632450" y="36449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8" name="Rectangle 68"/>
            <p:cNvSpPr>
              <a:spLocks noChangeArrowheads="1"/>
            </p:cNvSpPr>
            <p:nvPr/>
          </p:nvSpPr>
          <p:spPr bwMode="auto">
            <a:xfrm>
              <a:off x="6426200" y="36449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1" name="组合 28"/>
          <p:cNvGrpSpPr>
            <a:grpSpLocks noChangeAspect="1"/>
          </p:cNvGrpSpPr>
          <p:nvPr/>
        </p:nvGrpSpPr>
        <p:grpSpPr>
          <a:xfrm>
            <a:off x="342882" y="2120599"/>
            <a:ext cx="1296670" cy="690880"/>
            <a:chOff x="122238" y="1865313"/>
            <a:chExt cx="1620837" cy="863600"/>
          </a:xfrm>
        </p:grpSpPr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7" name="组合 34"/>
          <p:cNvGrpSpPr>
            <a:grpSpLocks noChangeAspect="1"/>
          </p:cNvGrpSpPr>
          <p:nvPr/>
        </p:nvGrpSpPr>
        <p:grpSpPr>
          <a:xfrm>
            <a:off x="342882" y="3357270"/>
            <a:ext cx="1296670" cy="690880"/>
            <a:chOff x="122238" y="3213100"/>
            <a:chExt cx="1620837" cy="863600"/>
          </a:xfrm>
        </p:grpSpPr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12223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663575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1203325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122238" y="36449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915988" y="36449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23" name="组合 40"/>
          <p:cNvGrpSpPr>
            <a:grpSpLocks noChangeAspect="1"/>
          </p:cNvGrpSpPr>
          <p:nvPr/>
        </p:nvGrpSpPr>
        <p:grpSpPr>
          <a:xfrm>
            <a:off x="379394" y="4535191"/>
            <a:ext cx="1296670" cy="690880"/>
            <a:chOff x="158750" y="4406900"/>
            <a:chExt cx="1620838" cy="863600"/>
          </a:xfrm>
        </p:grpSpPr>
        <p:sp>
          <p:nvSpPr>
            <p:cNvPr id="42" name="Rectangle 19"/>
            <p:cNvSpPr>
              <a:spLocks noChangeArrowheads="1"/>
            </p:cNvSpPr>
            <p:nvPr/>
          </p:nvSpPr>
          <p:spPr bwMode="auto">
            <a:xfrm>
              <a:off x="158750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700088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1239838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5" name="Rectangle 22"/>
            <p:cNvSpPr>
              <a:spLocks noChangeArrowheads="1"/>
            </p:cNvSpPr>
            <p:nvPr/>
          </p:nvSpPr>
          <p:spPr bwMode="auto">
            <a:xfrm>
              <a:off x="158750" y="48387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952500" y="48387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cxnSp>
        <p:nvCxnSpPr>
          <p:cNvPr id="54" name="直接箭头连接符 53"/>
          <p:cNvCxnSpPr/>
          <p:nvPr/>
        </p:nvCxnSpPr>
        <p:spPr>
          <a:xfrm flipV="1">
            <a:off x="3214678" y="2638759"/>
            <a:ext cx="406118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1285852" y="2638759"/>
            <a:ext cx="95093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8358214" y="2649234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5400000">
            <a:off x="8429652" y="2292044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0800000">
            <a:off x="1071538" y="1934854"/>
            <a:ext cx="77153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5400000">
            <a:off x="968300" y="2034916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1285852" y="3875430"/>
            <a:ext cx="413261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6500826" y="3887492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rot="5400000">
            <a:off x="6572264" y="3530302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rot="10800000" flipV="1">
            <a:off x="1071538" y="3182638"/>
            <a:ext cx="585791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rot="5400000">
            <a:off x="976238" y="3281014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8358214" y="5038438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rot="5400000">
            <a:off x="8429652" y="4681248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rot="10800000">
            <a:off x="1071538" y="4324058"/>
            <a:ext cx="77153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5400000">
            <a:off x="968300" y="4424120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1357290" y="5053351"/>
            <a:ext cx="591856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85720" y="142852"/>
            <a:ext cx="3000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行、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列头结点可以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共享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2214546" y="785794"/>
            <a:ext cx="1296670" cy="690880"/>
            <a:chOff x="122238" y="1865313"/>
            <a:chExt cx="1620837" cy="863600"/>
          </a:xfrm>
        </p:grpSpPr>
        <p:sp>
          <p:nvSpPr>
            <p:cNvPr id="73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74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7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35" name="组合 28"/>
          <p:cNvGrpSpPr>
            <a:grpSpLocks noChangeAspect="1"/>
          </p:cNvGrpSpPr>
          <p:nvPr/>
        </p:nvGrpSpPr>
        <p:grpSpPr>
          <a:xfrm>
            <a:off x="3838896" y="785794"/>
            <a:ext cx="1296670" cy="690880"/>
            <a:chOff x="122238" y="1865313"/>
            <a:chExt cx="1620837" cy="863600"/>
          </a:xfrm>
        </p:grpSpPr>
        <p:sp>
          <p:nvSpPr>
            <p:cNvPr id="79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0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3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1" name="组合 28"/>
          <p:cNvGrpSpPr>
            <a:grpSpLocks noChangeAspect="1"/>
          </p:cNvGrpSpPr>
          <p:nvPr/>
        </p:nvGrpSpPr>
        <p:grpSpPr>
          <a:xfrm>
            <a:off x="5429256" y="785794"/>
            <a:ext cx="1296670" cy="690880"/>
            <a:chOff x="122238" y="1865313"/>
            <a:chExt cx="1620837" cy="863600"/>
          </a:xfrm>
        </p:grpSpPr>
        <p:sp>
          <p:nvSpPr>
            <p:cNvPr id="85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6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7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9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7" name="组合 28"/>
          <p:cNvGrpSpPr>
            <a:grpSpLocks noChangeAspect="1"/>
          </p:cNvGrpSpPr>
          <p:nvPr/>
        </p:nvGrpSpPr>
        <p:grpSpPr>
          <a:xfrm>
            <a:off x="7275858" y="785794"/>
            <a:ext cx="1296670" cy="690880"/>
            <a:chOff x="122238" y="1865313"/>
            <a:chExt cx="1620837" cy="863600"/>
          </a:xfrm>
        </p:grpSpPr>
        <p:sp>
          <p:nvSpPr>
            <p:cNvPr id="91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92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93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8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cxnSp>
        <p:nvCxnSpPr>
          <p:cNvPr id="108" name="直接箭头连接符 107"/>
          <p:cNvCxnSpPr/>
          <p:nvPr/>
        </p:nvCxnSpPr>
        <p:spPr>
          <a:xfrm rot="5400000">
            <a:off x="7179487" y="1704169"/>
            <a:ext cx="785818" cy="1588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rot="5400000">
            <a:off x="6643702" y="3597276"/>
            <a:ext cx="1857388" cy="1588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rot="5400000">
            <a:off x="7393801" y="5250669"/>
            <a:ext cx="35719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rot="16200000" flipH="1">
            <a:off x="4894330" y="3251264"/>
            <a:ext cx="4356000" cy="0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rot="5400000">
            <a:off x="4630970" y="2360698"/>
            <a:ext cx="2016000" cy="920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 rot="16200000" flipH="1">
            <a:off x="2011491" y="1703229"/>
            <a:ext cx="834739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7072330" y="5429264"/>
            <a:ext cx="500066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7072330" y="1071546"/>
            <a:ext cx="203528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rot="5400000">
            <a:off x="3652642" y="2641784"/>
            <a:ext cx="3150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5214942" y="4222756"/>
            <a:ext cx="432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rot="5400000">
            <a:off x="5464975" y="4036223"/>
            <a:ext cx="35719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>
            <a:off x="5233666" y="1071546"/>
            <a:ext cx="203528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>
            <a:off x="3630606" y="1071546"/>
            <a:ext cx="203528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rot="5400000">
            <a:off x="3357554" y="1357298"/>
            <a:ext cx="571504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>
            <a:off x="3648068" y="1643050"/>
            <a:ext cx="432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 rot="5400000">
            <a:off x="3893339" y="1464455"/>
            <a:ext cx="35719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>
            <a:off x="1998318" y="1084246"/>
            <a:ext cx="203528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2012932" y="3007516"/>
            <a:ext cx="432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 rot="5400000">
            <a:off x="2250265" y="2820983"/>
            <a:ext cx="35719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 rot="5400000">
            <a:off x="1041994" y="2054390"/>
            <a:ext cx="1926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123"/>
          <p:cNvGrpSpPr/>
          <p:nvPr/>
        </p:nvGrpSpPr>
        <p:grpSpPr>
          <a:xfrm>
            <a:off x="214282" y="785794"/>
            <a:ext cx="1928826" cy="1214446"/>
            <a:chOff x="214282" y="785794"/>
            <a:chExt cx="1928826" cy="1214446"/>
          </a:xfrm>
        </p:grpSpPr>
        <p:sp>
          <p:nvSpPr>
            <p:cNvPr id="116" name="TextBox 115"/>
            <p:cNvSpPr txBox="1"/>
            <p:nvPr/>
          </p:nvSpPr>
          <p:spPr>
            <a:xfrm>
              <a:off x="214282" y="857232"/>
              <a:ext cx="1500198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行、第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列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的头结点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19" name="直接箭头连接符 118"/>
            <p:cNvCxnSpPr/>
            <p:nvPr/>
          </p:nvCxnSpPr>
          <p:spPr>
            <a:xfrm rot="5400000">
              <a:off x="500034" y="1785132"/>
              <a:ext cx="428628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/>
            <p:nvPr/>
          </p:nvCxnSpPr>
          <p:spPr>
            <a:xfrm flipV="1">
              <a:off x="1714480" y="785794"/>
              <a:ext cx="428628" cy="14287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155"/>
          <p:cNvGrpSpPr/>
          <p:nvPr/>
        </p:nvGrpSpPr>
        <p:grpSpPr>
          <a:xfrm>
            <a:off x="1643042" y="1571615"/>
            <a:ext cx="2786081" cy="4250304"/>
            <a:chOff x="1643042" y="1571615"/>
            <a:chExt cx="2786081" cy="4250304"/>
          </a:xfrm>
        </p:grpSpPr>
        <p:sp>
          <p:nvSpPr>
            <p:cNvPr id="123" name="TextBox 122"/>
            <p:cNvSpPr txBox="1"/>
            <p:nvPr/>
          </p:nvSpPr>
          <p:spPr>
            <a:xfrm>
              <a:off x="2857488" y="5286388"/>
              <a:ext cx="1500198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行、第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列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的头结点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28" name="直接箭头连接符 127"/>
            <p:cNvCxnSpPr>
              <a:stCxn id="123" idx="0"/>
            </p:cNvCxnSpPr>
            <p:nvPr/>
          </p:nvCxnSpPr>
          <p:spPr>
            <a:xfrm rot="5400000" flipH="1" flipV="1">
              <a:off x="2160968" y="3018233"/>
              <a:ext cx="3714774" cy="8215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/>
            <p:nvPr/>
          </p:nvCxnSpPr>
          <p:spPr>
            <a:xfrm rot="10800000">
              <a:off x="1643042" y="4000504"/>
              <a:ext cx="1428760" cy="135732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156"/>
          <p:cNvGrpSpPr/>
          <p:nvPr/>
        </p:nvGrpSpPr>
        <p:grpSpPr>
          <a:xfrm>
            <a:off x="1714481" y="1571619"/>
            <a:ext cx="4143403" cy="4250300"/>
            <a:chOff x="1714481" y="1571619"/>
            <a:chExt cx="4143403" cy="4250300"/>
          </a:xfrm>
        </p:grpSpPr>
        <p:sp>
          <p:nvSpPr>
            <p:cNvPr id="134" name="TextBox 133"/>
            <p:cNvSpPr txBox="1"/>
            <p:nvPr/>
          </p:nvSpPr>
          <p:spPr>
            <a:xfrm>
              <a:off x="4286249" y="5286388"/>
              <a:ext cx="1500198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行、第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列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的头结点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36" name="直接箭头连接符 135"/>
            <p:cNvCxnSpPr>
              <a:stCxn id="134" idx="0"/>
            </p:cNvCxnSpPr>
            <p:nvPr/>
          </p:nvCxnSpPr>
          <p:spPr>
            <a:xfrm rot="5400000" flipH="1" flipV="1">
              <a:off x="3589731" y="3018235"/>
              <a:ext cx="3714770" cy="8215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/>
            <p:cNvCxnSpPr/>
            <p:nvPr/>
          </p:nvCxnSpPr>
          <p:spPr>
            <a:xfrm rot="10800000">
              <a:off x="1714481" y="4857760"/>
              <a:ext cx="2786083" cy="50006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158"/>
          <p:cNvGrpSpPr/>
          <p:nvPr/>
        </p:nvGrpSpPr>
        <p:grpSpPr>
          <a:xfrm>
            <a:off x="5786446" y="1500174"/>
            <a:ext cx="2286019" cy="4613991"/>
            <a:chOff x="5786446" y="1500174"/>
            <a:chExt cx="2286019" cy="4613991"/>
          </a:xfrm>
        </p:grpSpPr>
        <p:sp>
          <p:nvSpPr>
            <p:cNvPr id="144" name="TextBox 143"/>
            <p:cNvSpPr txBox="1"/>
            <p:nvPr/>
          </p:nvSpPr>
          <p:spPr>
            <a:xfrm>
              <a:off x="5786446" y="5578634"/>
              <a:ext cx="1500198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行、第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列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的头结点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49" name="直接箭头连接符 148"/>
            <p:cNvCxnSpPr/>
            <p:nvPr/>
          </p:nvCxnSpPr>
          <p:spPr>
            <a:xfrm rot="5400000" flipH="1" flipV="1">
              <a:off x="5408150" y="2914321"/>
              <a:ext cx="4078461" cy="125016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TextBox 157"/>
          <p:cNvSpPr txBox="1"/>
          <p:nvPr/>
        </p:nvSpPr>
        <p:spPr>
          <a:xfrm>
            <a:off x="1142976" y="6000768"/>
            <a:ext cx="392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行、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列头结点个数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=MAX(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3" name="灯片编号占位符 1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11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>
            <a:grpSpLocks noChangeAspect="1"/>
          </p:cNvGrpSpPr>
          <p:nvPr/>
        </p:nvGrpSpPr>
        <p:grpSpPr>
          <a:xfrm>
            <a:off x="2307426" y="2620665"/>
            <a:ext cx="1296670" cy="690880"/>
            <a:chOff x="2051050" y="1866900"/>
            <a:chExt cx="1620838" cy="863600"/>
          </a:xfrm>
        </p:grpSpPr>
        <p:sp>
          <p:nvSpPr>
            <p:cNvPr id="6" name="Rectangle 49"/>
            <p:cNvSpPr>
              <a:spLocks noChangeArrowheads="1"/>
            </p:cNvSpPr>
            <p:nvPr/>
          </p:nvSpPr>
          <p:spPr bwMode="auto">
            <a:xfrm>
              <a:off x="2051050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7" name="Rectangle 50"/>
            <p:cNvSpPr>
              <a:spLocks noChangeArrowheads="1"/>
            </p:cNvSpPr>
            <p:nvPr/>
          </p:nvSpPr>
          <p:spPr bwMode="auto">
            <a:xfrm>
              <a:off x="259238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8" name="Rectangle 51"/>
            <p:cNvSpPr>
              <a:spLocks noChangeArrowheads="1"/>
            </p:cNvSpPr>
            <p:nvPr/>
          </p:nvSpPr>
          <p:spPr bwMode="auto">
            <a:xfrm>
              <a:off x="313213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</a:p>
          </p:txBody>
        </p:sp>
        <p:sp>
          <p:nvSpPr>
            <p:cNvPr id="9" name="Rectangle 52"/>
            <p:cNvSpPr>
              <a:spLocks noChangeArrowheads="1"/>
            </p:cNvSpPr>
            <p:nvPr/>
          </p:nvSpPr>
          <p:spPr bwMode="auto">
            <a:xfrm>
              <a:off x="2051050" y="22987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" name="Rectangle 53"/>
            <p:cNvSpPr>
              <a:spLocks noChangeArrowheads="1"/>
            </p:cNvSpPr>
            <p:nvPr/>
          </p:nvSpPr>
          <p:spPr bwMode="auto">
            <a:xfrm>
              <a:off x="2844800" y="22987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3" name="组合 10"/>
          <p:cNvGrpSpPr>
            <a:grpSpLocks noChangeAspect="1"/>
          </p:cNvGrpSpPr>
          <p:nvPr/>
        </p:nvGrpSpPr>
        <p:grpSpPr>
          <a:xfrm>
            <a:off x="7346502" y="5035257"/>
            <a:ext cx="1296670" cy="690880"/>
            <a:chOff x="7451725" y="4408488"/>
            <a:chExt cx="1620838" cy="863600"/>
          </a:xfrm>
        </p:grpSpPr>
        <p:sp>
          <p:nvSpPr>
            <p:cNvPr id="12" name="Rectangle 54"/>
            <p:cNvSpPr>
              <a:spLocks noChangeArrowheads="1"/>
            </p:cNvSpPr>
            <p:nvPr/>
          </p:nvSpPr>
          <p:spPr bwMode="auto">
            <a:xfrm>
              <a:off x="7451725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2</a:t>
              </a:r>
            </a:p>
          </p:txBody>
        </p:sp>
        <p:sp>
          <p:nvSpPr>
            <p:cNvPr id="13" name="Rectangle 55"/>
            <p:cNvSpPr>
              <a:spLocks noChangeArrowheads="1"/>
            </p:cNvSpPr>
            <p:nvPr/>
          </p:nvSpPr>
          <p:spPr bwMode="auto">
            <a:xfrm>
              <a:off x="799306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14" name="Rectangle 56"/>
            <p:cNvSpPr>
              <a:spLocks noChangeArrowheads="1"/>
            </p:cNvSpPr>
            <p:nvPr/>
          </p:nvSpPr>
          <p:spPr bwMode="auto">
            <a:xfrm>
              <a:off x="853281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4</a:t>
              </a:r>
            </a:p>
          </p:txBody>
        </p:sp>
        <p:sp>
          <p:nvSpPr>
            <p:cNvPr id="15" name="Rectangle 57"/>
            <p:cNvSpPr>
              <a:spLocks noChangeArrowheads="1"/>
            </p:cNvSpPr>
            <p:nvPr/>
          </p:nvSpPr>
          <p:spPr bwMode="auto">
            <a:xfrm>
              <a:off x="7451725" y="4840288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" name="Rectangle 58"/>
            <p:cNvSpPr>
              <a:spLocks noChangeArrowheads="1"/>
            </p:cNvSpPr>
            <p:nvPr/>
          </p:nvSpPr>
          <p:spPr bwMode="auto">
            <a:xfrm>
              <a:off x="8245475" y="4840288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" name="组合 16"/>
          <p:cNvGrpSpPr>
            <a:grpSpLocks noChangeAspect="1"/>
          </p:cNvGrpSpPr>
          <p:nvPr/>
        </p:nvGrpSpPr>
        <p:grpSpPr>
          <a:xfrm>
            <a:off x="7346502" y="2620665"/>
            <a:ext cx="1296670" cy="690880"/>
            <a:chOff x="7451725" y="1844675"/>
            <a:chExt cx="1620838" cy="863600"/>
          </a:xfrm>
        </p:grpSpPr>
        <p:sp>
          <p:nvSpPr>
            <p:cNvPr id="18" name="Rectangle 59"/>
            <p:cNvSpPr>
              <a:spLocks noChangeArrowheads="1"/>
            </p:cNvSpPr>
            <p:nvPr/>
          </p:nvSpPr>
          <p:spPr bwMode="auto">
            <a:xfrm>
              <a:off x="7451725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19" name="Rectangle 60"/>
            <p:cNvSpPr>
              <a:spLocks noChangeArrowheads="1"/>
            </p:cNvSpPr>
            <p:nvPr/>
          </p:nvSpPr>
          <p:spPr bwMode="auto">
            <a:xfrm>
              <a:off x="799306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3</a:t>
              </a:r>
            </a:p>
          </p:txBody>
        </p:sp>
        <p:sp>
          <p:nvSpPr>
            <p:cNvPr id="20" name="Rectangle 61"/>
            <p:cNvSpPr>
              <a:spLocks noChangeArrowheads="1"/>
            </p:cNvSpPr>
            <p:nvPr/>
          </p:nvSpPr>
          <p:spPr bwMode="auto">
            <a:xfrm>
              <a:off x="853281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21" name="Rectangle 62"/>
            <p:cNvSpPr>
              <a:spLocks noChangeArrowheads="1"/>
            </p:cNvSpPr>
            <p:nvPr/>
          </p:nvSpPr>
          <p:spPr bwMode="auto">
            <a:xfrm>
              <a:off x="7451725" y="2276475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8245475" y="2276475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5" name="组合 22"/>
          <p:cNvGrpSpPr>
            <a:grpSpLocks noChangeAspect="1"/>
          </p:cNvGrpSpPr>
          <p:nvPr/>
        </p:nvGrpSpPr>
        <p:grpSpPr>
          <a:xfrm>
            <a:off x="5489114" y="3857336"/>
            <a:ext cx="1296670" cy="690880"/>
            <a:chOff x="5632450" y="3213100"/>
            <a:chExt cx="1620838" cy="863600"/>
          </a:xfrm>
        </p:grpSpPr>
        <p:sp>
          <p:nvSpPr>
            <p:cNvPr id="24" name="Rectangle 64"/>
            <p:cNvSpPr>
              <a:spLocks noChangeArrowheads="1"/>
            </p:cNvSpPr>
            <p:nvPr/>
          </p:nvSpPr>
          <p:spPr bwMode="auto">
            <a:xfrm>
              <a:off x="5632450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</a:p>
          </p:txBody>
        </p:sp>
        <p:sp>
          <p:nvSpPr>
            <p:cNvPr id="25" name="Rectangle 65"/>
            <p:cNvSpPr>
              <a:spLocks noChangeArrowheads="1"/>
            </p:cNvSpPr>
            <p:nvPr/>
          </p:nvSpPr>
          <p:spPr bwMode="auto">
            <a:xfrm>
              <a:off x="617378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671353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27" name="Rectangle 67"/>
            <p:cNvSpPr>
              <a:spLocks noChangeArrowheads="1"/>
            </p:cNvSpPr>
            <p:nvPr/>
          </p:nvSpPr>
          <p:spPr bwMode="auto">
            <a:xfrm>
              <a:off x="5632450" y="36449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8" name="Rectangle 68"/>
            <p:cNvSpPr>
              <a:spLocks noChangeArrowheads="1"/>
            </p:cNvSpPr>
            <p:nvPr/>
          </p:nvSpPr>
          <p:spPr bwMode="auto">
            <a:xfrm>
              <a:off x="6426200" y="36449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1" name="组合 28"/>
          <p:cNvGrpSpPr>
            <a:grpSpLocks noChangeAspect="1"/>
          </p:cNvGrpSpPr>
          <p:nvPr/>
        </p:nvGrpSpPr>
        <p:grpSpPr>
          <a:xfrm>
            <a:off x="413526" y="2620665"/>
            <a:ext cx="1296670" cy="690880"/>
            <a:chOff x="122238" y="1865313"/>
            <a:chExt cx="1620837" cy="863600"/>
          </a:xfrm>
        </p:grpSpPr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7" name="组合 34"/>
          <p:cNvGrpSpPr>
            <a:grpSpLocks noChangeAspect="1"/>
          </p:cNvGrpSpPr>
          <p:nvPr/>
        </p:nvGrpSpPr>
        <p:grpSpPr>
          <a:xfrm>
            <a:off x="413526" y="3857336"/>
            <a:ext cx="1296670" cy="690880"/>
            <a:chOff x="122238" y="3213100"/>
            <a:chExt cx="1620837" cy="863600"/>
          </a:xfrm>
        </p:grpSpPr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12223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663575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1203325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122238" y="36449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915988" y="36449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23" name="组合 40"/>
          <p:cNvGrpSpPr>
            <a:grpSpLocks noChangeAspect="1"/>
          </p:cNvGrpSpPr>
          <p:nvPr/>
        </p:nvGrpSpPr>
        <p:grpSpPr>
          <a:xfrm>
            <a:off x="450038" y="5035257"/>
            <a:ext cx="1296670" cy="690880"/>
            <a:chOff x="158750" y="4406900"/>
            <a:chExt cx="1620838" cy="863600"/>
          </a:xfrm>
        </p:grpSpPr>
        <p:sp>
          <p:nvSpPr>
            <p:cNvPr id="42" name="Rectangle 19"/>
            <p:cNvSpPr>
              <a:spLocks noChangeArrowheads="1"/>
            </p:cNvSpPr>
            <p:nvPr/>
          </p:nvSpPr>
          <p:spPr bwMode="auto">
            <a:xfrm>
              <a:off x="158750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700088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1239838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5" name="Rectangle 22"/>
            <p:cNvSpPr>
              <a:spLocks noChangeArrowheads="1"/>
            </p:cNvSpPr>
            <p:nvPr/>
          </p:nvSpPr>
          <p:spPr bwMode="auto">
            <a:xfrm>
              <a:off x="158750" y="48387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952500" y="48387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cxnSp>
        <p:nvCxnSpPr>
          <p:cNvPr id="54" name="直接箭头连接符 53"/>
          <p:cNvCxnSpPr/>
          <p:nvPr/>
        </p:nvCxnSpPr>
        <p:spPr>
          <a:xfrm flipV="1">
            <a:off x="3285322" y="3138825"/>
            <a:ext cx="406118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1356496" y="3138825"/>
            <a:ext cx="95093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8428858" y="3149300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5400000">
            <a:off x="8500296" y="2792110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0800000">
            <a:off x="1142182" y="2434920"/>
            <a:ext cx="77153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5400000">
            <a:off x="1038944" y="2534982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1356496" y="4375496"/>
            <a:ext cx="413261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6571470" y="4387558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rot="5400000">
            <a:off x="6642908" y="4030368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rot="10800000" flipV="1">
            <a:off x="1142182" y="3682704"/>
            <a:ext cx="585791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rot="5400000">
            <a:off x="1046882" y="3781080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8428858" y="5538504"/>
            <a:ext cx="428628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rot="5400000">
            <a:off x="8500296" y="5181314"/>
            <a:ext cx="71438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rot="10800000">
            <a:off x="1142182" y="4824124"/>
            <a:ext cx="77153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5400000">
            <a:off x="1038944" y="4924186"/>
            <a:ext cx="2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1427934" y="5553417"/>
            <a:ext cx="591856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2285190" y="1285860"/>
            <a:ext cx="1296670" cy="690880"/>
            <a:chOff x="122238" y="1865313"/>
            <a:chExt cx="1620837" cy="863600"/>
          </a:xfrm>
        </p:grpSpPr>
        <p:sp>
          <p:nvSpPr>
            <p:cNvPr id="73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74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7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35" name="组合 28"/>
          <p:cNvGrpSpPr>
            <a:grpSpLocks noChangeAspect="1"/>
          </p:cNvGrpSpPr>
          <p:nvPr/>
        </p:nvGrpSpPr>
        <p:grpSpPr>
          <a:xfrm>
            <a:off x="3909540" y="1285860"/>
            <a:ext cx="1296670" cy="690880"/>
            <a:chOff x="122238" y="1865313"/>
            <a:chExt cx="1620837" cy="863600"/>
          </a:xfrm>
        </p:grpSpPr>
        <p:sp>
          <p:nvSpPr>
            <p:cNvPr id="79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0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3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1" name="组合 28"/>
          <p:cNvGrpSpPr>
            <a:grpSpLocks noChangeAspect="1"/>
          </p:cNvGrpSpPr>
          <p:nvPr/>
        </p:nvGrpSpPr>
        <p:grpSpPr>
          <a:xfrm>
            <a:off x="5499900" y="1285860"/>
            <a:ext cx="1296670" cy="690880"/>
            <a:chOff x="122238" y="1865313"/>
            <a:chExt cx="1620837" cy="863600"/>
          </a:xfrm>
        </p:grpSpPr>
        <p:sp>
          <p:nvSpPr>
            <p:cNvPr id="85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6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87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9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7" name="组合 28"/>
          <p:cNvGrpSpPr>
            <a:grpSpLocks noChangeAspect="1"/>
          </p:cNvGrpSpPr>
          <p:nvPr/>
        </p:nvGrpSpPr>
        <p:grpSpPr>
          <a:xfrm>
            <a:off x="7346502" y="1285860"/>
            <a:ext cx="1296670" cy="690880"/>
            <a:chOff x="122238" y="1865313"/>
            <a:chExt cx="1620837" cy="863600"/>
          </a:xfrm>
        </p:grpSpPr>
        <p:sp>
          <p:nvSpPr>
            <p:cNvPr id="91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92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93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8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cxnSp>
        <p:nvCxnSpPr>
          <p:cNvPr id="108" name="直接箭头连接符 107"/>
          <p:cNvCxnSpPr/>
          <p:nvPr/>
        </p:nvCxnSpPr>
        <p:spPr>
          <a:xfrm rot="5400000">
            <a:off x="7250131" y="2204235"/>
            <a:ext cx="785818" cy="1588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rot="5400000">
            <a:off x="6714346" y="4097342"/>
            <a:ext cx="1857388" cy="1588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rot="5400000">
            <a:off x="7464445" y="5750735"/>
            <a:ext cx="35719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rot="16200000" flipH="1">
            <a:off x="4964974" y="3751330"/>
            <a:ext cx="4356000" cy="0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rot="5400000">
            <a:off x="4701614" y="2860764"/>
            <a:ext cx="2016000" cy="920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 rot="16200000" flipH="1">
            <a:off x="2082135" y="2203295"/>
            <a:ext cx="834739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7142974" y="5929330"/>
            <a:ext cx="500066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7142974" y="1571612"/>
            <a:ext cx="203528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rot="5400000">
            <a:off x="3723286" y="3141850"/>
            <a:ext cx="3150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5298286" y="4722822"/>
            <a:ext cx="432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rot="5400000">
            <a:off x="5535619" y="4536289"/>
            <a:ext cx="35719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>
            <a:off x="5304310" y="1571612"/>
            <a:ext cx="203528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>
            <a:off x="3701250" y="1571612"/>
            <a:ext cx="203528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rot="5400000">
            <a:off x="3428198" y="1857364"/>
            <a:ext cx="571504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>
            <a:off x="3718712" y="2143116"/>
            <a:ext cx="432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 rot="5400000">
            <a:off x="3963983" y="1964521"/>
            <a:ext cx="35719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>
            <a:off x="2068962" y="1584312"/>
            <a:ext cx="203528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2083576" y="3507582"/>
            <a:ext cx="432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 rot="5400000">
            <a:off x="2320909" y="3321049"/>
            <a:ext cx="35719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 rot="5400000">
            <a:off x="1112638" y="2554456"/>
            <a:ext cx="1926000" cy="1588"/>
          </a:xfrm>
          <a:prstGeom prst="line">
            <a:avLst/>
          </a:prstGeom>
          <a:ln w="28575">
            <a:solidFill>
              <a:srgbClr val="0A0A0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642910" y="328986"/>
            <a:ext cx="8286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增加一个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总头结点，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并把所有行、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列头结点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起来构成一个循环单链表</a:t>
            </a: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1571604" y="1428736"/>
            <a:ext cx="71358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>
            <a:off x="3357554" y="1428736"/>
            <a:ext cx="55198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4929190" y="1428736"/>
            <a:ext cx="57071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 flipV="1">
            <a:off x="6500826" y="1428736"/>
            <a:ext cx="84567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123"/>
          <p:cNvGrpSpPr/>
          <p:nvPr/>
        </p:nvGrpSpPr>
        <p:grpSpPr>
          <a:xfrm>
            <a:off x="1000100" y="1000108"/>
            <a:ext cx="7858974" cy="429422"/>
            <a:chOff x="1000100" y="1000108"/>
            <a:chExt cx="7858974" cy="429422"/>
          </a:xfrm>
        </p:grpSpPr>
        <p:cxnSp>
          <p:nvCxnSpPr>
            <p:cNvPr id="144" name="直接连接符 143"/>
            <p:cNvCxnSpPr/>
            <p:nvPr/>
          </p:nvCxnSpPr>
          <p:spPr>
            <a:xfrm>
              <a:off x="8429652" y="1423974"/>
              <a:ext cx="428628" cy="1588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 rot="5400000" flipH="1" flipV="1">
              <a:off x="8643966" y="1214422"/>
              <a:ext cx="428628" cy="1588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1000100" y="1000108"/>
              <a:ext cx="7858180" cy="1588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/>
            <p:cNvCxnSpPr/>
            <p:nvPr/>
          </p:nvCxnSpPr>
          <p:spPr>
            <a:xfrm rot="5400000">
              <a:off x="861986" y="1142984"/>
              <a:ext cx="28575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127"/>
          <p:cNvGrpSpPr/>
          <p:nvPr/>
        </p:nvGrpSpPr>
        <p:grpSpPr>
          <a:xfrm>
            <a:off x="-32" y="681319"/>
            <a:ext cx="1724504" cy="1318921"/>
            <a:chOff x="-32" y="681319"/>
            <a:chExt cx="1724504" cy="1318921"/>
          </a:xfrm>
        </p:grpSpPr>
        <p:grpSp>
          <p:nvGrpSpPr>
            <p:cNvPr id="50" name="组合 28"/>
            <p:cNvGrpSpPr>
              <a:grpSpLocks noChangeAspect="1"/>
            </p:cNvGrpSpPr>
            <p:nvPr/>
          </p:nvGrpSpPr>
          <p:grpSpPr>
            <a:xfrm>
              <a:off x="427802" y="1309360"/>
              <a:ext cx="1296670" cy="690880"/>
              <a:chOff x="122238" y="1865313"/>
              <a:chExt cx="1620837" cy="863600"/>
            </a:xfrm>
          </p:grpSpPr>
          <p:sp>
            <p:nvSpPr>
              <p:cNvPr id="118" name="Rectangle 9"/>
              <p:cNvSpPr>
                <a:spLocks noChangeArrowheads="1"/>
              </p:cNvSpPr>
              <p:nvPr/>
            </p:nvSpPr>
            <p:spPr bwMode="auto">
              <a:xfrm>
                <a:off x="122238" y="1865313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9" name="Rectangle 10"/>
              <p:cNvSpPr>
                <a:spLocks noChangeArrowheads="1"/>
              </p:cNvSpPr>
              <p:nvPr/>
            </p:nvSpPr>
            <p:spPr bwMode="auto">
              <a:xfrm>
                <a:off x="663575" y="1865313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0" name="Rectangle 11"/>
              <p:cNvSpPr>
                <a:spLocks noChangeArrowheads="1"/>
              </p:cNvSpPr>
              <p:nvPr/>
            </p:nvSpPr>
            <p:spPr bwMode="auto">
              <a:xfrm>
                <a:off x="1203325" y="1865313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22" name="Rectangle 12"/>
              <p:cNvSpPr>
                <a:spLocks noChangeArrowheads="1"/>
              </p:cNvSpPr>
              <p:nvPr/>
            </p:nvSpPr>
            <p:spPr bwMode="auto">
              <a:xfrm>
                <a:off x="122238" y="2297113"/>
                <a:ext cx="792162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23" name="Rectangle 13"/>
              <p:cNvSpPr>
                <a:spLocks noChangeArrowheads="1"/>
              </p:cNvSpPr>
              <p:nvPr/>
            </p:nvSpPr>
            <p:spPr bwMode="auto">
              <a:xfrm>
                <a:off x="915988" y="2297113"/>
                <a:ext cx="827087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/>
              </a:p>
            </p:txBody>
          </p:sp>
        </p:grpSp>
        <p:cxnSp>
          <p:nvCxnSpPr>
            <p:cNvPr id="158" name="直接箭头连接符 157"/>
            <p:cNvCxnSpPr>
              <a:endCxn id="118" idx="0"/>
            </p:cNvCxnSpPr>
            <p:nvPr/>
          </p:nvCxnSpPr>
          <p:spPr>
            <a:xfrm rot="16200000" flipH="1">
              <a:off x="381523" y="1047181"/>
              <a:ext cx="309252" cy="2151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-32" y="681319"/>
              <a:ext cx="5000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i="1" dirty="0"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2200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2357422" y="6072206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总的头结点个数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MAX(</a:t>
            </a:r>
            <a:r>
              <a:rPr lang="en-US" altLang="zh-CN" sz="2000" i="1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)+1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7" name="灯片编号占位符 1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12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0" y="2962275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kumimoji="1" lang="en-US" altLang="zh-CN" sz="1000" b="0">
                <a:solidFill>
                  <a:schemeClr val="tx1"/>
                </a:solidFill>
                <a:ea typeface="宋体" pitchFamily="2" charset="-122"/>
              </a:rPr>
              <a:t> </a:t>
            </a:r>
          </a:p>
          <a:p>
            <a:pPr algn="l" eaLnBrk="0" hangingPunct="0"/>
            <a:endParaRPr kumimoji="1" lang="en-US" altLang="zh-CN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9166" name="Rectangle 14"/>
          <p:cNvSpPr>
            <a:spLocks noChangeArrowheads="1"/>
          </p:cNvSpPr>
          <p:nvPr/>
        </p:nvSpPr>
        <p:spPr bwMode="auto">
          <a:xfrm>
            <a:off x="1214414" y="3429000"/>
            <a:ext cx="6215106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en-US" altLang="zh-CN" sz="18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非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元素结点结构            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头结点结构</a:t>
            </a:r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457200" y="8382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kumimoji="1" lang="zh-CN" altLang="zh-CN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9170" name="Rectangle 18"/>
          <p:cNvSpPr>
            <a:spLocks noChangeArrowheads="1"/>
          </p:cNvSpPr>
          <p:nvPr/>
        </p:nvSpPr>
        <p:spPr bwMode="auto">
          <a:xfrm>
            <a:off x="684213" y="2349500"/>
            <a:ext cx="108108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9171" name="Rectangle 19"/>
          <p:cNvSpPr>
            <a:spLocks noChangeArrowheads="1"/>
          </p:cNvSpPr>
          <p:nvPr/>
        </p:nvSpPr>
        <p:spPr bwMode="auto">
          <a:xfrm>
            <a:off x="1765300" y="2349500"/>
            <a:ext cx="10810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49172" name="Rectangle 20"/>
          <p:cNvSpPr>
            <a:spLocks noChangeArrowheads="1"/>
          </p:cNvSpPr>
          <p:nvPr/>
        </p:nvSpPr>
        <p:spPr bwMode="auto">
          <a:xfrm>
            <a:off x="2844800" y="2349500"/>
            <a:ext cx="10810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value</a:t>
            </a:r>
          </a:p>
        </p:txBody>
      </p:sp>
      <p:sp>
        <p:nvSpPr>
          <p:cNvPr id="49173" name="Rectangle 21"/>
          <p:cNvSpPr>
            <a:spLocks noChangeArrowheads="1"/>
          </p:cNvSpPr>
          <p:nvPr/>
        </p:nvSpPr>
        <p:spPr bwMode="auto">
          <a:xfrm>
            <a:off x="684213" y="2781300"/>
            <a:ext cx="16573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down</a:t>
            </a:r>
          </a:p>
        </p:txBody>
      </p:sp>
      <p:sp>
        <p:nvSpPr>
          <p:cNvPr id="49174" name="Rectangle 22"/>
          <p:cNvSpPr>
            <a:spLocks noChangeArrowheads="1"/>
          </p:cNvSpPr>
          <p:nvPr/>
        </p:nvSpPr>
        <p:spPr bwMode="auto">
          <a:xfrm>
            <a:off x="2341563" y="2781300"/>
            <a:ext cx="15843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right</a:t>
            </a:r>
          </a:p>
        </p:txBody>
      </p:sp>
      <p:sp>
        <p:nvSpPr>
          <p:cNvPr id="49175" name="Rectangle 23"/>
          <p:cNvSpPr>
            <a:spLocks noChangeArrowheads="1"/>
          </p:cNvSpPr>
          <p:nvPr/>
        </p:nvSpPr>
        <p:spPr bwMode="auto">
          <a:xfrm>
            <a:off x="4786313" y="2349500"/>
            <a:ext cx="108108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9176" name="Rectangle 24"/>
          <p:cNvSpPr>
            <a:spLocks noChangeArrowheads="1"/>
          </p:cNvSpPr>
          <p:nvPr/>
        </p:nvSpPr>
        <p:spPr bwMode="auto">
          <a:xfrm>
            <a:off x="5867400" y="2349500"/>
            <a:ext cx="10810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49177" name="Rectangle 25"/>
          <p:cNvSpPr>
            <a:spLocks noChangeArrowheads="1"/>
          </p:cNvSpPr>
          <p:nvPr/>
        </p:nvSpPr>
        <p:spPr bwMode="auto">
          <a:xfrm>
            <a:off x="6946900" y="2349500"/>
            <a:ext cx="10810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link</a:t>
            </a:r>
          </a:p>
        </p:txBody>
      </p:sp>
      <p:sp>
        <p:nvSpPr>
          <p:cNvPr id="49178" name="Rectangle 26"/>
          <p:cNvSpPr>
            <a:spLocks noChangeArrowheads="1"/>
          </p:cNvSpPr>
          <p:nvPr/>
        </p:nvSpPr>
        <p:spPr bwMode="auto">
          <a:xfrm>
            <a:off x="4786313" y="2781300"/>
            <a:ext cx="16573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down</a:t>
            </a:r>
          </a:p>
        </p:txBody>
      </p:sp>
      <p:sp>
        <p:nvSpPr>
          <p:cNvPr id="49179" name="Rectangle 27"/>
          <p:cNvSpPr>
            <a:spLocks noChangeArrowheads="1"/>
          </p:cNvSpPr>
          <p:nvPr/>
        </p:nvSpPr>
        <p:spPr bwMode="auto">
          <a:xfrm>
            <a:off x="6443663" y="2781300"/>
            <a:ext cx="15843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right</a:t>
            </a:r>
          </a:p>
        </p:txBody>
      </p:sp>
      <p:sp>
        <p:nvSpPr>
          <p:cNvPr id="49180" name="Text Box 28"/>
          <p:cNvSpPr txBox="1">
            <a:spLocks noChangeArrowheads="1"/>
          </p:cNvSpPr>
          <p:nvPr/>
        </p:nvSpPr>
        <p:spPr bwMode="auto">
          <a:xfrm>
            <a:off x="539751" y="1052513"/>
            <a:ext cx="3532184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为了统一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，设计结点类型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如下：</a:t>
            </a:r>
          </a:p>
        </p:txBody>
      </p:sp>
      <p:grpSp>
        <p:nvGrpSpPr>
          <p:cNvPr id="2" name="组合 20"/>
          <p:cNvGrpSpPr/>
          <p:nvPr/>
        </p:nvGrpSpPr>
        <p:grpSpPr>
          <a:xfrm>
            <a:off x="3500430" y="2643182"/>
            <a:ext cx="3714776" cy="1742692"/>
            <a:chOff x="3500430" y="2643182"/>
            <a:chExt cx="3714776" cy="1742692"/>
          </a:xfrm>
        </p:grpSpPr>
        <p:cxnSp>
          <p:nvCxnSpPr>
            <p:cNvPr id="17" name="直接箭头连接符 16"/>
            <p:cNvCxnSpPr/>
            <p:nvPr/>
          </p:nvCxnSpPr>
          <p:spPr>
            <a:xfrm rot="16200000" flipV="1">
              <a:off x="3214678" y="3000372"/>
              <a:ext cx="1357322" cy="78581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4643438" y="2643182"/>
              <a:ext cx="2571768" cy="14287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43306" y="4071942"/>
              <a:ext cx="2071702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用标识</a:t>
              </a:r>
              <a:r>
                <a:rPr lang="en-US" altLang="zh-CN" sz="18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tag</a:t>
              </a:r>
              <a:r>
                <a:rPr lang="zh-CN" altLang="en-US" sz="18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区分</a:t>
              </a: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13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78"/>
          <p:cNvGrpSpPr/>
          <p:nvPr/>
        </p:nvGrpSpPr>
        <p:grpSpPr>
          <a:xfrm>
            <a:off x="3000364" y="2571744"/>
            <a:ext cx="5286412" cy="357190"/>
            <a:chOff x="3000364" y="2143116"/>
            <a:chExt cx="5286412" cy="357190"/>
          </a:xfrm>
        </p:grpSpPr>
        <p:grpSp>
          <p:nvGrpSpPr>
            <p:cNvPr id="6" name="组合 4"/>
            <p:cNvGrpSpPr/>
            <p:nvPr/>
          </p:nvGrpSpPr>
          <p:grpSpPr>
            <a:xfrm>
              <a:off x="3000364" y="2143116"/>
              <a:ext cx="2000264" cy="357190"/>
              <a:chOff x="2357422" y="1571612"/>
              <a:chExt cx="2000264" cy="357190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357422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1011</a:t>
                </a:r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3143240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张三</a:t>
                </a: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929058" y="1571612"/>
                <a:ext cx="42862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  <p:grpSp>
          <p:nvGrpSpPr>
            <p:cNvPr id="10" name="组合 5"/>
            <p:cNvGrpSpPr/>
            <p:nvPr/>
          </p:nvGrpSpPr>
          <p:grpSpPr>
            <a:xfrm>
              <a:off x="5357818" y="2143116"/>
              <a:ext cx="2000264" cy="357190"/>
              <a:chOff x="2357422" y="1571612"/>
              <a:chExt cx="2000264" cy="357190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357422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1013</a:t>
                </a:r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143240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李四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929058" y="1571612"/>
                <a:ext cx="42862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  <p:cxnSp>
          <p:nvCxnSpPr>
            <p:cNvPr id="11" name="直接箭头连接符 10"/>
            <p:cNvCxnSpPr/>
            <p:nvPr/>
          </p:nvCxnSpPr>
          <p:spPr>
            <a:xfrm flipV="1">
              <a:off x="4786314" y="2321711"/>
              <a:ext cx="5715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7143768" y="2324092"/>
              <a:ext cx="5715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715272" y="2186374"/>
              <a:ext cx="571504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+mj-ea"/>
                  <a:ea typeface="+mj-ea"/>
                  <a:cs typeface="Consolas" pitchFamily="49" charset="0"/>
                </a:rPr>
                <a:t>…</a:t>
              </a:r>
              <a:endParaRPr lang="zh-CN" altLang="en-US" sz="160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endParaRPr>
            </a:p>
          </p:txBody>
        </p:sp>
      </p:grpSp>
      <p:grpSp>
        <p:nvGrpSpPr>
          <p:cNvPr id="14" name="组合 79"/>
          <p:cNvGrpSpPr/>
          <p:nvPr/>
        </p:nvGrpSpPr>
        <p:grpSpPr>
          <a:xfrm>
            <a:off x="785786" y="2571744"/>
            <a:ext cx="2214578" cy="357190"/>
            <a:chOff x="785786" y="2143116"/>
            <a:chExt cx="2214578" cy="357190"/>
          </a:xfrm>
        </p:grpSpPr>
        <p:grpSp>
          <p:nvGrpSpPr>
            <p:cNvPr id="19" name="组合 13"/>
            <p:cNvGrpSpPr/>
            <p:nvPr/>
          </p:nvGrpSpPr>
          <p:grpSpPr>
            <a:xfrm>
              <a:off x="785786" y="2143116"/>
              <a:ext cx="2000264" cy="357190"/>
              <a:chOff x="2357422" y="1571612"/>
              <a:chExt cx="2000264" cy="35719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357422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1</a:t>
                </a:r>
                <a:r>
                  <a:rPr lang="zh-CN" altLang="en-US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班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143240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929058" y="1571612"/>
                <a:ext cx="42862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  <p:cxnSp>
          <p:nvCxnSpPr>
            <p:cNvPr id="18" name="直接箭头连接符 17"/>
            <p:cNvCxnSpPr/>
            <p:nvPr/>
          </p:nvCxnSpPr>
          <p:spPr>
            <a:xfrm flipV="1">
              <a:off x="2428860" y="2311392"/>
              <a:ext cx="5715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80"/>
          <p:cNvGrpSpPr/>
          <p:nvPr/>
        </p:nvGrpSpPr>
        <p:grpSpPr>
          <a:xfrm>
            <a:off x="785786" y="3286124"/>
            <a:ext cx="7500990" cy="357190"/>
            <a:chOff x="785786" y="2857496"/>
            <a:chExt cx="7500990" cy="357190"/>
          </a:xfrm>
        </p:grpSpPr>
        <p:grpSp>
          <p:nvGrpSpPr>
            <p:cNvPr id="30" name="组合 18"/>
            <p:cNvGrpSpPr/>
            <p:nvPr/>
          </p:nvGrpSpPr>
          <p:grpSpPr>
            <a:xfrm>
              <a:off x="3000364" y="2857496"/>
              <a:ext cx="2000264" cy="357190"/>
              <a:chOff x="2357422" y="1571612"/>
              <a:chExt cx="2000264" cy="357190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2357422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1028</a:t>
                </a:r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143240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王五</a:t>
                </a: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929058" y="1571612"/>
                <a:ext cx="42862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  <p:grpSp>
          <p:nvGrpSpPr>
            <p:cNvPr id="35" name="组合 22"/>
            <p:cNvGrpSpPr/>
            <p:nvPr/>
          </p:nvGrpSpPr>
          <p:grpSpPr>
            <a:xfrm>
              <a:off x="5357818" y="2857496"/>
              <a:ext cx="2000264" cy="357190"/>
              <a:chOff x="2357422" y="1571612"/>
              <a:chExt cx="2000264" cy="35719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2357422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1029</a:t>
                </a:r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143240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刘六</a:t>
                </a: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929058" y="1571612"/>
                <a:ext cx="42862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  <p:cxnSp>
          <p:nvCxnSpPr>
            <p:cNvPr id="27" name="直接箭头连接符 26"/>
            <p:cNvCxnSpPr/>
            <p:nvPr/>
          </p:nvCxnSpPr>
          <p:spPr>
            <a:xfrm flipV="1">
              <a:off x="4786314" y="3036091"/>
              <a:ext cx="5715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7143768" y="3038472"/>
              <a:ext cx="5715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715272" y="2900754"/>
              <a:ext cx="571504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+mj-ea"/>
                  <a:ea typeface="+mj-ea"/>
                  <a:cs typeface="Consolas" pitchFamily="49" charset="0"/>
                </a:rPr>
                <a:t>…</a:t>
              </a:r>
              <a:endParaRPr lang="zh-CN" altLang="en-US" sz="160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endParaRPr>
            </a:p>
          </p:txBody>
        </p:sp>
        <p:grpSp>
          <p:nvGrpSpPr>
            <p:cNvPr id="39" name="组合 29"/>
            <p:cNvGrpSpPr/>
            <p:nvPr/>
          </p:nvGrpSpPr>
          <p:grpSpPr>
            <a:xfrm>
              <a:off x="785786" y="2857496"/>
              <a:ext cx="2000264" cy="357190"/>
              <a:chOff x="2357422" y="1571612"/>
              <a:chExt cx="2000264" cy="357190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357422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2</a:t>
                </a:r>
                <a:r>
                  <a:rPr lang="zh-CN" altLang="en-US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班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143240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929058" y="1571612"/>
                <a:ext cx="42862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  <p:cxnSp>
          <p:nvCxnSpPr>
            <p:cNvPr id="34" name="直接箭头连接符 33"/>
            <p:cNvCxnSpPr/>
            <p:nvPr/>
          </p:nvCxnSpPr>
          <p:spPr>
            <a:xfrm flipV="1">
              <a:off x="2428860" y="3025772"/>
              <a:ext cx="5715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81"/>
          <p:cNvGrpSpPr/>
          <p:nvPr/>
        </p:nvGrpSpPr>
        <p:grpSpPr>
          <a:xfrm>
            <a:off x="785786" y="5143512"/>
            <a:ext cx="7500990" cy="357190"/>
            <a:chOff x="785786" y="4714884"/>
            <a:chExt cx="7500990" cy="357190"/>
          </a:xfrm>
        </p:grpSpPr>
        <p:grpSp>
          <p:nvGrpSpPr>
            <p:cNvPr id="51" name="组合 34"/>
            <p:cNvGrpSpPr/>
            <p:nvPr/>
          </p:nvGrpSpPr>
          <p:grpSpPr>
            <a:xfrm>
              <a:off x="3000364" y="4714884"/>
              <a:ext cx="2000264" cy="357190"/>
              <a:chOff x="2357422" y="1571612"/>
              <a:chExt cx="2000264" cy="357190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2357422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1082</a:t>
                </a:r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143240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陈功</a:t>
                </a: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929058" y="1571612"/>
                <a:ext cx="42862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  <p:grpSp>
          <p:nvGrpSpPr>
            <p:cNvPr id="55" name="组合 38"/>
            <p:cNvGrpSpPr/>
            <p:nvPr/>
          </p:nvGrpSpPr>
          <p:grpSpPr>
            <a:xfrm>
              <a:off x="5357818" y="4714884"/>
              <a:ext cx="2000264" cy="357190"/>
              <a:chOff x="2357422" y="1571612"/>
              <a:chExt cx="2000264" cy="35719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357422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1085</a:t>
                </a:r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3143240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许斌</a:t>
                </a: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929058" y="1571612"/>
                <a:ext cx="42862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  <p:cxnSp>
          <p:nvCxnSpPr>
            <p:cNvPr id="43" name="直接箭头连接符 42"/>
            <p:cNvCxnSpPr/>
            <p:nvPr/>
          </p:nvCxnSpPr>
          <p:spPr>
            <a:xfrm flipV="1">
              <a:off x="4786314" y="4893479"/>
              <a:ext cx="5715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V="1">
              <a:off x="7143768" y="4895860"/>
              <a:ext cx="5715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715272" y="4744641"/>
              <a:ext cx="571504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+mj-ea"/>
                  <a:ea typeface="+mj-ea"/>
                  <a:cs typeface="Consolas" pitchFamily="49" charset="0"/>
                </a:rPr>
                <a:t>…</a:t>
              </a:r>
              <a:endParaRPr lang="zh-CN" altLang="en-US" sz="160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endParaRPr>
            </a:p>
          </p:txBody>
        </p:sp>
        <p:grpSp>
          <p:nvGrpSpPr>
            <p:cNvPr id="57" name="组合 45"/>
            <p:cNvGrpSpPr/>
            <p:nvPr/>
          </p:nvGrpSpPr>
          <p:grpSpPr>
            <a:xfrm>
              <a:off x="785786" y="4714884"/>
              <a:ext cx="2000264" cy="357190"/>
              <a:chOff x="2357422" y="1571612"/>
              <a:chExt cx="2000264" cy="35719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2357422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8</a:t>
                </a:r>
                <a:r>
                  <a:rPr lang="zh-CN" altLang="en-US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班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3143240" y="1571612"/>
                <a:ext cx="78581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∧</a:t>
                </a: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3929058" y="1571612"/>
                <a:ext cx="428628" cy="357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  <p:cxnSp>
          <p:nvCxnSpPr>
            <p:cNvPr id="50" name="直接箭头连接符 49"/>
            <p:cNvCxnSpPr/>
            <p:nvPr/>
          </p:nvCxnSpPr>
          <p:spPr>
            <a:xfrm flipV="1">
              <a:off x="2428860" y="4883160"/>
              <a:ext cx="5715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0"/>
          <p:cNvGrpSpPr/>
          <p:nvPr/>
        </p:nvGrpSpPr>
        <p:grpSpPr>
          <a:xfrm>
            <a:off x="785786" y="1857364"/>
            <a:ext cx="2000264" cy="357190"/>
            <a:chOff x="2357422" y="1571612"/>
            <a:chExt cx="2000264" cy="357190"/>
          </a:xfrm>
        </p:grpSpPr>
        <p:sp>
          <p:nvSpPr>
            <p:cNvPr id="52" name="矩形 51"/>
            <p:cNvSpPr/>
            <p:nvPr/>
          </p:nvSpPr>
          <p:spPr>
            <a:xfrm>
              <a:off x="2357422" y="1571612"/>
              <a:ext cx="785818" cy="35719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15</a:t>
              </a: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届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3143240" y="1571612"/>
              <a:ext cx="785818" cy="35719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929058" y="1571612"/>
              <a:ext cx="428628" cy="35719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500166" y="500042"/>
            <a:ext cx="6715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十字链表的启示：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设计存储某年级所有学生的存储结构。</a:t>
            </a:r>
          </a:p>
        </p:txBody>
      </p:sp>
      <p:cxnSp>
        <p:nvCxnSpPr>
          <p:cNvPr id="58" name="直接箭头连接符 57"/>
          <p:cNvCxnSpPr/>
          <p:nvPr/>
        </p:nvCxnSpPr>
        <p:spPr>
          <a:xfrm rot="16200000" flipH="1">
            <a:off x="1678761" y="2321710"/>
            <a:ext cx="50006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6200000" flipH="1">
            <a:off x="1678761" y="3036092"/>
            <a:ext cx="50006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rot="16200000" flipH="1">
            <a:off x="1678761" y="3750470"/>
            <a:ext cx="50006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rot="16200000" flipH="1">
            <a:off x="1678762" y="4893479"/>
            <a:ext cx="50006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43042" y="4182662"/>
            <a:ext cx="571504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…</a:t>
            </a:r>
            <a:endParaRPr lang="zh-CN" altLang="en-US" sz="1600">
              <a:solidFill>
                <a:srgbClr val="0000FF"/>
              </a:solidFill>
              <a:latin typeface="+mn-ea"/>
              <a:ea typeface="+mn-ea"/>
              <a:cs typeface="Consolas" pitchFamily="49" charset="0"/>
            </a:endParaRPr>
          </a:p>
        </p:txBody>
      </p:sp>
      <p:grpSp>
        <p:nvGrpSpPr>
          <p:cNvPr id="61" name="组合 85"/>
          <p:cNvGrpSpPr/>
          <p:nvPr/>
        </p:nvGrpSpPr>
        <p:grpSpPr>
          <a:xfrm>
            <a:off x="785786" y="1415630"/>
            <a:ext cx="785818" cy="441734"/>
            <a:chOff x="785786" y="987002"/>
            <a:chExt cx="785818" cy="441734"/>
          </a:xfrm>
        </p:grpSpPr>
        <p:cxnSp>
          <p:nvCxnSpPr>
            <p:cNvPr id="84" name="直接箭头连接符 83"/>
            <p:cNvCxnSpPr/>
            <p:nvPr/>
          </p:nvCxnSpPr>
          <p:spPr>
            <a:xfrm>
              <a:off x="1142976" y="1142984"/>
              <a:ext cx="428628" cy="2857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785786" y="987002"/>
              <a:ext cx="571504" cy="317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h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928662" y="5929330"/>
            <a:ext cx="6215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通过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来唯一标识学生存储结构。</a:t>
            </a:r>
          </a:p>
        </p:txBody>
      </p:sp>
      <p:grpSp>
        <p:nvGrpSpPr>
          <p:cNvPr id="62" name="组合 69"/>
          <p:cNvGrpSpPr/>
          <p:nvPr/>
        </p:nvGrpSpPr>
        <p:grpSpPr>
          <a:xfrm>
            <a:off x="500034" y="142853"/>
            <a:ext cx="1000100" cy="1071569"/>
            <a:chOff x="214282" y="142852"/>
            <a:chExt cx="1000100" cy="1071569"/>
          </a:xfrm>
        </p:grpSpPr>
        <p:sp>
          <p:nvSpPr>
            <p:cNvPr id="71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72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73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74" name="Text Box 23"/>
            <p:cNvSpPr txBox="1">
              <a:spLocks noChangeArrowheads="1"/>
            </p:cNvSpPr>
            <p:nvPr/>
          </p:nvSpPr>
          <p:spPr bwMode="gray">
            <a:xfrm>
              <a:off x="364012" y="538608"/>
              <a:ext cx="728120" cy="3139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示例</a:t>
              </a:r>
            </a:p>
          </p:txBody>
        </p:sp>
      </p:grpSp>
      <p:sp>
        <p:nvSpPr>
          <p:cNvPr id="86" name="灯片编号占位符 8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14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6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57422" y="428604"/>
            <a:ext cx="3643338" cy="756718"/>
          </a:xfrm>
          <a:prstGeom prst="rect">
            <a:avLst/>
          </a:prstGeom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216000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zh-CN" sz="32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第</a:t>
            </a:r>
            <a:r>
              <a:rPr lang="en-US" altLang="zh-CN" sz="32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6</a:t>
            </a:r>
            <a:r>
              <a:rPr lang="zh-CN" altLang="zh-CN" sz="32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章 </a:t>
            </a:r>
            <a:r>
              <a:rPr lang="en-US" altLang="zh-CN" sz="32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 </a:t>
            </a:r>
            <a:r>
              <a:rPr lang="zh-CN" altLang="en-US" sz="32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递 归</a:t>
            </a:r>
          </a:p>
        </p:txBody>
      </p:sp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3357554" y="2000240"/>
            <a:ext cx="4788000" cy="460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36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6.1 </a:t>
            </a:r>
            <a:r>
              <a:rPr lang="zh-CN" altLang="zh-CN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什么是递归</a:t>
            </a:r>
            <a:endParaRPr lang="zh-CN" altLang="en-US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4" name="TextBox 13">
            <a:hlinkClick r:id="" action="ppaction://noaction"/>
          </p:cNvPr>
          <p:cNvSpPr txBox="1"/>
          <p:nvPr/>
        </p:nvSpPr>
        <p:spPr>
          <a:xfrm>
            <a:off x="3357554" y="2714620"/>
            <a:ext cx="4788000" cy="460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6.2 </a:t>
            </a:r>
            <a:r>
              <a:rPr lang="zh-CN" altLang="zh-CN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递归算法的设计</a:t>
            </a:r>
            <a:endParaRPr lang="zh-CN" altLang="en-US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911802" y="1928802"/>
            <a:ext cx="2160000" cy="2177998"/>
            <a:chOff x="6379728" y="2488774"/>
            <a:chExt cx="2513016" cy="2533955"/>
          </a:xfrm>
        </p:grpSpPr>
        <p:sp>
          <p:nvSpPr>
            <p:cNvPr id="19" name="任意多边形 82"/>
            <p:cNvSpPr/>
            <p:nvPr/>
          </p:nvSpPr>
          <p:spPr>
            <a:xfrm rot="3738964">
              <a:off x="6379728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20" name="任意多边形 83"/>
            <p:cNvSpPr/>
            <p:nvPr/>
          </p:nvSpPr>
          <p:spPr>
            <a:xfrm rot="16377237">
              <a:off x="6409519" y="2545928"/>
              <a:ext cx="2476803" cy="2476799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1163324" y="3038579"/>
            <a:ext cx="16787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zh-CN" sz="2000" b="1" dirty="0">
                <a:solidFill>
                  <a:srgbClr val="9900FF"/>
                </a:solidFill>
              </a:rPr>
              <a:t>CONTENTS</a:t>
            </a:r>
            <a:endParaRPr lang="zh-CN" altLang="en-US" sz="2000" b="1" dirty="0">
              <a:solidFill>
                <a:srgbClr val="9900FF"/>
              </a:solidFill>
            </a:endParaRPr>
          </a:p>
        </p:txBody>
      </p:sp>
      <p:sp>
        <p:nvSpPr>
          <p:cNvPr id="22" name="文本框 20"/>
          <p:cNvSpPr txBox="1">
            <a:spLocks noChangeArrowheads="1"/>
          </p:cNvSpPr>
          <p:nvPr/>
        </p:nvSpPr>
        <p:spPr bwMode="auto">
          <a:xfrm>
            <a:off x="1307340" y="2358569"/>
            <a:ext cx="14122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zh-CN" altLang="en-US" sz="3200" b="1" dirty="0">
                <a:solidFill>
                  <a:srgbClr val="008000"/>
                </a:solidFill>
              </a:rPr>
              <a:t>提纲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57554" y="3467401"/>
            <a:ext cx="478634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6.3 </a:t>
            </a:r>
            <a:r>
              <a:rPr lang="zh-CN" altLang="zh-CN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递归算法</a:t>
            </a:r>
            <a:r>
              <a:rPr lang="zh-CN" altLang="en-US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转换为非递归算法</a:t>
            </a: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15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571472" y="2357430"/>
            <a:ext cx="7929618" cy="249592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在定义一个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时出现调用本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的成分，称之为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若调用自身，称之为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直接递归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又调用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，称之为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间接递归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在算法设计中，任何间接递归算法都可以转换为直接递归算法来实现，所以主要讨论直接递归。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8596" y="1500174"/>
            <a:ext cx="292895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6.1.1 </a:t>
            </a:r>
            <a:r>
              <a:rPr lang="zh-CN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递归的定义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28860" y="428604"/>
            <a:ext cx="378621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6.1 </a:t>
            </a:r>
            <a:r>
              <a:rPr lang="zh-CN" altLang="zh-CN" sz="2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什么是递归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16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571480"/>
            <a:ext cx="8572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6.1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以下是求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!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为正整数）的递归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。它属于什么类型的递归。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4414" y="1271763"/>
            <a:ext cx="6286544" cy="1906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n)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(n==1)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语句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1;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语句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语句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(n-1)*n;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语句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7356" y="4714884"/>
            <a:ext cx="20717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直接递归函数。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3786190"/>
            <a:ext cx="1643074" cy="79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17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467005"/>
            <a:ext cx="328614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6.1.2 </a:t>
            </a:r>
            <a:r>
              <a:rPr lang="zh-CN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何时使用递归</a:t>
            </a:r>
            <a:endParaRPr lang="zh-CN" altLang="zh-CN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1428736"/>
            <a:ext cx="2643206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20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1. </a:t>
            </a:r>
            <a:r>
              <a:rPr lang="zh-CN" altLang="zh-CN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定义是递归的</a:t>
            </a:r>
            <a:endParaRPr lang="zh-CN" altLang="zh-CN" sz="220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2214554"/>
            <a:ext cx="8572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有许多数学公式、数列等的定义是递归的。例如，求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Fibonacci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（斐波那契）数列等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0100" y="3286124"/>
            <a:ext cx="7000924" cy="21936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Fib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n) 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Fibonacci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数列的第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项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(n==1 || n==2)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Fib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(n-1)+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Fib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(n-2);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18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8596" y="285728"/>
            <a:ext cx="3286148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2. </a:t>
            </a:r>
            <a:r>
              <a:rPr lang="zh-CN" altLang="zh-CN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数据结构是递归的</a:t>
            </a:r>
            <a:endParaRPr lang="zh-CN" altLang="zh-CN" sz="220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928670"/>
            <a:ext cx="69294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有些数据结构是递归的。如单链表就是一种递归数据结构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282" y="1571612"/>
            <a:ext cx="8715436" cy="2983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template &lt;typename T&gt;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class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单链表结点类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public: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T data;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存放数据元素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LinkNode&lt;T&gt;* next;	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指向下一个结点的指针域</a:t>
            </a:r>
          </a:p>
          <a:p>
            <a:pPr algn="l">
              <a:lnSpc>
                <a:spcPts val="2200"/>
              </a:lnSpc>
              <a:spcBef>
                <a:spcPts val="12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LinkNode():next(NULL) {}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构造函数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LinkNode(T d):data(d),next(NULL) {}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重载构造函数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37"/>
          <p:cNvGrpSpPr/>
          <p:nvPr/>
        </p:nvGrpSpPr>
        <p:grpSpPr>
          <a:xfrm>
            <a:off x="714348" y="4792259"/>
            <a:ext cx="7858180" cy="1422823"/>
            <a:chOff x="747686" y="5018715"/>
            <a:chExt cx="7858180" cy="1422823"/>
          </a:xfrm>
        </p:grpSpPr>
        <p:sp>
          <p:nvSpPr>
            <p:cNvPr id="33" name="TextBox 32"/>
            <p:cNvSpPr txBox="1"/>
            <p:nvPr/>
          </p:nvSpPr>
          <p:spPr>
            <a:xfrm>
              <a:off x="5429256" y="5286388"/>
              <a:ext cx="31766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head=</a:t>
              </a:r>
              <a:r>
                <a:rPr lang="zh-CN" altLang="en-US" sz="20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,head-&gt;next</a:t>
              </a:r>
              <a:r>
                <a:rPr lang="zh-CN" altLang="en-US" sz="20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</a:p>
          </p:txBody>
        </p:sp>
        <p:sp>
          <p:nvSpPr>
            <p:cNvPr id="16" name="Text Box 42"/>
            <p:cNvSpPr txBox="1">
              <a:spLocks noChangeArrowheads="1"/>
            </p:cNvSpPr>
            <p:nvPr/>
          </p:nvSpPr>
          <p:spPr bwMode="auto">
            <a:xfrm>
              <a:off x="1575664" y="5617530"/>
              <a:ext cx="414000" cy="3022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Text Box 41"/>
            <p:cNvSpPr txBox="1">
              <a:spLocks noChangeArrowheads="1"/>
            </p:cNvSpPr>
            <p:nvPr/>
          </p:nvSpPr>
          <p:spPr bwMode="auto">
            <a:xfrm>
              <a:off x="2001050" y="5617530"/>
              <a:ext cx="303293" cy="3022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Text Box 40"/>
            <p:cNvSpPr txBox="1">
              <a:spLocks noChangeArrowheads="1"/>
            </p:cNvSpPr>
            <p:nvPr/>
          </p:nvSpPr>
          <p:spPr bwMode="auto">
            <a:xfrm>
              <a:off x="4209065" y="5617530"/>
              <a:ext cx="414000" cy="3022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Text Box 39"/>
            <p:cNvSpPr txBox="1">
              <a:spLocks noChangeArrowheads="1"/>
            </p:cNvSpPr>
            <p:nvPr/>
          </p:nvSpPr>
          <p:spPr bwMode="auto">
            <a:xfrm>
              <a:off x="4624925" y="5617530"/>
              <a:ext cx="304265" cy="3022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252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21" name="Text Box 37"/>
            <p:cNvSpPr txBox="1">
              <a:spLocks noChangeArrowheads="1"/>
            </p:cNvSpPr>
            <p:nvPr/>
          </p:nvSpPr>
          <p:spPr bwMode="auto">
            <a:xfrm>
              <a:off x="2460270" y="5617530"/>
              <a:ext cx="414000" cy="3022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2" name="Text Box 36"/>
            <p:cNvSpPr txBox="1">
              <a:spLocks noChangeArrowheads="1"/>
            </p:cNvSpPr>
            <p:nvPr/>
          </p:nvSpPr>
          <p:spPr bwMode="auto">
            <a:xfrm>
              <a:off x="2876130" y="5617530"/>
              <a:ext cx="303293" cy="3022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" name="Line 35"/>
            <p:cNvSpPr>
              <a:spLocks noChangeShapeType="1"/>
            </p:cNvSpPr>
            <p:nvPr/>
          </p:nvSpPr>
          <p:spPr bwMode="auto">
            <a:xfrm>
              <a:off x="2985200" y="5768182"/>
              <a:ext cx="524930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4" name="Line 34"/>
            <p:cNvSpPr>
              <a:spLocks noChangeShapeType="1"/>
            </p:cNvSpPr>
            <p:nvPr/>
          </p:nvSpPr>
          <p:spPr bwMode="auto">
            <a:xfrm>
              <a:off x="2110316" y="5768182"/>
              <a:ext cx="349953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5" name="Text Box 33"/>
            <p:cNvSpPr txBox="1">
              <a:spLocks noChangeArrowheads="1"/>
            </p:cNvSpPr>
            <p:nvPr/>
          </p:nvSpPr>
          <p:spPr bwMode="auto">
            <a:xfrm>
              <a:off x="3510130" y="5617530"/>
              <a:ext cx="468549" cy="3022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26" name="Line 32"/>
            <p:cNvSpPr>
              <a:spLocks noChangeShapeType="1"/>
            </p:cNvSpPr>
            <p:nvPr/>
          </p:nvSpPr>
          <p:spPr bwMode="auto">
            <a:xfrm>
              <a:off x="3923270" y="5768182"/>
              <a:ext cx="285795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" name="Text Box 31"/>
            <p:cNvSpPr txBox="1">
              <a:spLocks noChangeArrowheads="1"/>
            </p:cNvSpPr>
            <p:nvPr/>
          </p:nvSpPr>
          <p:spPr bwMode="auto">
            <a:xfrm>
              <a:off x="747686" y="5588955"/>
              <a:ext cx="528818" cy="3022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head</a:t>
              </a:r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1284837" y="5777707"/>
              <a:ext cx="286767" cy="0"/>
            </a:xfrm>
            <a:prstGeom prst="line">
              <a:avLst/>
            </a:prstGeom>
            <a:ln w="19050">
              <a:headEnd/>
              <a:tailEnd type="arrow" w="sm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614290" y="5018715"/>
              <a:ext cx="2957710" cy="3022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head-&gt;next</a:t>
              </a:r>
              <a:r>
                <a:rPr kumimoji="0" lang="zh-CN" altLang="en-US" sz="17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也是一个单链表</a:t>
              </a:r>
              <a:endParaRPr kumimoji="0" lang="en-US" altLang="zh-CN" sz="17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32" name="直接箭头连接符 31"/>
            <p:cNvCxnSpPr/>
            <p:nvPr/>
          </p:nvCxnSpPr>
          <p:spPr>
            <a:xfrm rot="16200000" flipH="1">
              <a:off x="2678893" y="5428147"/>
              <a:ext cx="285752" cy="7143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右箭头 33"/>
            <p:cNvSpPr/>
            <p:nvPr/>
          </p:nvSpPr>
          <p:spPr bwMode="auto">
            <a:xfrm>
              <a:off x="5000628" y="5357826"/>
              <a:ext cx="428628" cy="214314"/>
            </a:xfrm>
            <a:prstGeom prst="rightArrow">
              <a:avLst/>
            </a:prstGeom>
            <a:ln>
              <a:headEnd/>
              <a:tailEnd type="arrow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28860" y="6072206"/>
              <a:ext cx="235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不带头结点单链表</a:t>
              </a:r>
            </a:p>
          </p:txBody>
        </p:sp>
      </p:grp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19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642911" y="2071678"/>
            <a:ext cx="81439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一个阶数较大的矩阵中的非零元素个数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相对于矩阵元素的总个数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十分小时，即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s&lt;&lt;t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时，称该矩阵为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稀疏矩阵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例如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100×100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的矩阵，若其中只有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100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个非零元素，就可称其为稀疏矩阵。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4143372" y="2928934"/>
            <a:ext cx="2143140" cy="1766520"/>
            <a:chOff x="6429388" y="3144042"/>
            <a:chExt cx="2143140" cy="1766520"/>
          </a:xfrm>
        </p:grpSpPr>
        <p:sp>
          <p:nvSpPr>
            <p:cNvPr id="19" name="TextBox 18"/>
            <p:cNvSpPr txBox="1"/>
            <p:nvPr/>
          </p:nvSpPr>
          <p:spPr>
            <a:xfrm>
              <a:off x="6429388" y="4572008"/>
              <a:ext cx="2143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  <a:cs typeface="hakuyoxingshu7000" pitchFamily="2" charset="-122"/>
                </a:rPr>
                <a:t>定性的描述</a:t>
              </a:r>
            </a:p>
          </p:txBody>
        </p:sp>
        <p:cxnSp>
          <p:nvCxnSpPr>
            <p:cNvPr id="20" name="直接箭头连接符 19"/>
            <p:cNvCxnSpPr/>
            <p:nvPr/>
          </p:nvCxnSpPr>
          <p:spPr>
            <a:xfrm rot="5400000" flipH="1" flipV="1">
              <a:off x="6786578" y="3857628"/>
              <a:ext cx="142876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2500298" y="785794"/>
            <a:ext cx="328614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5.3  </a:t>
            </a:r>
            <a:r>
              <a:rPr lang="zh-CN" altLang="en-US" sz="2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稀疏矩阵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285852" y="548702"/>
            <a:ext cx="7572428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求一个不带头结点单链表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中所有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成员（假设为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型）之和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组合 18"/>
          <p:cNvGrpSpPr/>
          <p:nvPr/>
        </p:nvGrpSpPr>
        <p:grpSpPr>
          <a:xfrm>
            <a:off x="214282" y="285728"/>
            <a:ext cx="1000100" cy="1071569"/>
            <a:chOff x="214282" y="142852"/>
            <a:chExt cx="1000100" cy="1071569"/>
          </a:xfrm>
        </p:grpSpPr>
        <p:sp>
          <p:nvSpPr>
            <p:cNvPr id="20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gray">
            <a:xfrm>
              <a:off x="364012" y="538608"/>
              <a:ext cx="728120" cy="3139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示例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28596" y="3071810"/>
            <a:ext cx="7929618" cy="21199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(LinkNode&lt;int&gt;* p) 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求不带头结点单链表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所有结点值之和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(p==NULL)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p-&gt;data+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(p-&gt;next);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" name="组合 25"/>
          <p:cNvGrpSpPr/>
          <p:nvPr/>
        </p:nvGrpSpPr>
        <p:grpSpPr>
          <a:xfrm>
            <a:off x="2285984" y="1500174"/>
            <a:ext cx="4000528" cy="894092"/>
            <a:chOff x="2285984" y="1500174"/>
            <a:chExt cx="4000528" cy="894092"/>
          </a:xfrm>
        </p:grpSpPr>
        <p:sp>
          <p:nvSpPr>
            <p:cNvPr id="5" name="Text Box 42"/>
            <p:cNvSpPr txBox="1">
              <a:spLocks noChangeArrowheads="1"/>
            </p:cNvSpPr>
            <p:nvPr/>
          </p:nvSpPr>
          <p:spPr bwMode="auto">
            <a:xfrm>
              <a:off x="2932986" y="2082466"/>
              <a:ext cx="414000" cy="3022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" name="Text Box 41"/>
            <p:cNvSpPr txBox="1">
              <a:spLocks noChangeArrowheads="1"/>
            </p:cNvSpPr>
            <p:nvPr/>
          </p:nvSpPr>
          <p:spPr bwMode="auto">
            <a:xfrm>
              <a:off x="3358372" y="2082466"/>
              <a:ext cx="303293" cy="3022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Text Box 40"/>
            <p:cNvSpPr txBox="1">
              <a:spLocks noChangeArrowheads="1"/>
            </p:cNvSpPr>
            <p:nvPr/>
          </p:nvSpPr>
          <p:spPr bwMode="auto">
            <a:xfrm>
              <a:off x="5566387" y="2082466"/>
              <a:ext cx="414000" cy="3022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Text Box 39"/>
            <p:cNvSpPr txBox="1">
              <a:spLocks noChangeArrowheads="1"/>
            </p:cNvSpPr>
            <p:nvPr/>
          </p:nvSpPr>
          <p:spPr bwMode="auto">
            <a:xfrm>
              <a:off x="5982247" y="2082466"/>
              <a:ext cx="304265" cy="3022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252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9" name="Text Box 37"/>
            <p:cNvSpPr txBox="1">
              <a:spLocks noChangeArrowheads="1"/>
            </p:cNvSpPr>
            <p:nvPr/>
          </p:nvSpPr>
          <p:spPr bwMode="auto">
            <a:xfrm>
              <a:off x="3817592" y="2082466"/>
              <a:ext cx="414000" cy="3022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Text Box 36"/>
            <p:cNvSpPr txBox="1">
              <a:spLocks noChangeArrowheads="1"/>
            </p:cNvSpPr>
            <p:nvPr/>
          </p:nvSpPr>
          <p:spPr bwMode="auto">
            <a:xfrm>
              <a:off x="4233452" y="2082466"/>
              <a:ext cx="303293" cy="3022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Line 35"/>
            <p:cNvSpPr>
              <a:spLocks noChangeShapeType="1"/>
            </p:cNvSpPr>
            <p:nvPr/>
          </p:nvSpPr>
          <p:spPr bwMode="auto">
            <a:xfrm>
              <a:off x="4342522" y="2233118"/>
              <a:ext cx="524930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>
              <a:off x="3467638" y="2233118"/>
              <a:ext cx="349953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Text Box 33"/>
            <p:cNvSpPr txBox="1">
              <a:spLocks noChangeArrowheads="1"/>
            </p:cNvSpPr>
            <p:nvPr/>
          </p:nvSpPr>
          <p:spPr bwMode="auto">
            <a:xfrm>
              <a:off x="4867452" y="2082466"/>
              <a:ext cx="468549" cy="3022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14" name="Line 32"/>
            <p:cNvSpPr>
              <a:spLocks noChangeShapeType="1"/>
            </p:cNvSpPr>
            <p:nvPr/>
          </p:nvSpPr>
          <p:spPr bwMode="auto">
            <a:xfrm>
              <a:off x="5280592" y="2233118"/>
              <a:ext cx="285795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Text Box 31"/>
            <p:cNvSpPr txBox="1">
              <a:spLocks noChangeArrowheads="1"/>
            </p:cNvSpPr>
            <p:nvPr/>
          </p:nvSpPr>
          <p:spPr bwMode="auto">
            <a:xfrm>
              <a:off x="2285984" y="2091991"/>
              <a:ext cx="357190" cy="3022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</a:p>
          </p:txBody>
        </p:sp>
        <p:sp>
          <p:nvSpPr>
            <p:cNvPr id="16" name="Line 30"/>
            <p:cNvSpPr>
              <a:spLocks noChangeShapeType="1"/>
            </p:cNvSpPr>
            <p:nvPr/>
          </p:nvSpPr>
          <p:spPr bwMode="auto">
            <a:xfrm>
              <a:off x="2642159" y="2242643"/>
              <a:ext cx="286767" cy="0"/>
            </a:xfrm>
            <a:prstGeom prst="line">
              <a:avLst/>
            </a:prstGeom>
            <a:ln w="19050">
              <a:headEnd/>
              <a:tailEnd type="arrow" w="sm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rot="16200000" flipH="1">
              <a:off x="4036215" y="1893083"/>
              <a:ext cx="285752" cy="7143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 Box 31"/>
            <p:cNvSpPr txBox="1">
              <a:spLocks noChangeArrowheads="1"/>
            </p:cNvSpPr>
            <p:nvPr/>
          </p:nvSpPr>
          <p:spPr bwMode="auto">
            <a:xfrm>
              <a:off x="3571868" y="1500174"/>
              <a:ext cx="1143008" cy="3022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r>
                <a:rPr kumimoji="0" lang="en-US" altLang="zh-CN" sz="17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-&gt;</a:t>
              </a:r>
              <a:r>
                <a:rPr kumimoji="0" lang="en-US" altLang="zh-CN" sz="170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next</a:t>
              </a:r>
            </a:p>
          </p:txBody>
        </p:sp>
      </p:grp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20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48" y="500042"/>
            <a:ext cx="4286280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3. </a:t>
            </a:r>
            <a:r>
              <a:rPr lang="zh-CN" altLang="zh-CN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问题的求解方法是递归的</a:t>
            </a:r>
            <a:endParaRPr lang="zh-CN" altLang="zh-CN" sz="220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pic>
        <p:nvPicPr>
          <p:cNvPr id="1026" name="Picture 2" descr="http://img2.imgtn.bdimg.com/it/u=2453346877,1101521077&amp;fm=15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1428736"/>
            <a:ext cx="4214842" cy="185559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00100" y="1488032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Hanoi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15"/>
          <p:cNvGrpSpPr/>
          <p:nvPr/>
        </p:nvGrpSpPr>
        <p:grpSpPr>
          <a:xfrm>
            <a:off x="214282" y="3786190"/>
            <a:ext cx="8358246" cy="1873392"/>
            <a:chOff x="214282" y="3786190"/>
            <a:chExt cx="8358246" cy="1873392"/>
          </a:xfrm>
        </p:grpSpPr>
        <p:sp>
          <p:nvSpPr>
            <p:cNvPr id="8" name="TextBox 7"/>
            <p:cNvSpPr txBox="1"/>
            <p:nvPr/>
          </p:nvSpPr>
          <p:spPr>
            <a:xfrm>
              <a:off x="214282" y="3786190"/>
              <a:ext cx="83582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设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Hanoi(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y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z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表示将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个盘片从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塔座借助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y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塔座移动到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z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塔座上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: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714348" y="4857760"/>
              <a:ext cx="2335568" cy="53350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Hanoi(n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y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z)</a:t>
              </a:r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3714745" y="4572008"/>
              <a:ext cx="4643469" cy="10875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180000" tIns="10800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Hanoi(n-1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z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y)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；</a:t>
              </a:r>
            </a:p>
            <a:p>
              <a:pPr marL="0" marR="0" lvl="0" algn="l" defTabSz="914400" rtl="0" eaLnBrk="0" fontAlgn="base" latinLnBrk="0" hangingPunct="0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move(n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z)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：将第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个圆盘从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移到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z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；</a:t>
              </a:r>
            </a:p>
            <a:p>
              <a:pPr marL="0" marR="0" lvl="0" algn="l" defTabSz="914400" rtl="0" eaLnBrk="0" fontAlgn="base" latinLnBrk="0" hangingPunct="0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Hanoi(n-1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y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z)</a:t>
              </a:r>
            </a:p>
          </p:txBody>
        </p:sp>
        <p:sp>
          <p:nvSpPr>
            <p:cNvPr id="15" name="右箭头 14"/>
            <p:cNvSpPr/>
            <p:nvPr/>
          </p:nvSpPr>
          <p:spPr bwMode="auto">
            <a:xfrm>
              <a:off x="3214678" y="5000636"/>
              <a:ext cx="357190" cy="214314"/>
            </a:xfrm>
            <a:prstGeom prst="rightArrow">
              <a:avLst/>
            </a:prstGeom>
            <a:ln>
              <a:headEnd/>
              <a:tailEnd type="arrow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21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2885047"/>
            <a:ext cx="8715436" cy="29310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Hanoi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n,char x,char y,char z)   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//Hanoi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递归算法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(n==1)	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只有一个盘片的情况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个盘片从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%c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移动到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%c\n",n,x,z);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有两个或多个盘片的情况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Hanoi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(n-1,x,z,y);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个盘片从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%c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移动到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%c\n",n,x,z);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Hanoi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(n-1,y,x,z);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6" name="Picture 2" descr="http://img2.imgtn.bdimg.com/it/u=2453346877,1101521077&amp;fm=15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428604"/>
            <a:ext cx="4214842" cy="1855592"/>
          </a:xfrm>
          <a:prstGeom prst="rect">
            <a:avLst/>
          </a:prstGeom>
          <a:noFill/>
        </p:spPr>
      </p:pic>
      <p:sp>
        <p:nvSpPr>
          <p:cNvPr id="7" name="下箭头 6"/>
          <p:cNvSpPr/>
          <p:nvPr/>
        </p:nvSpPr>
        <p:spPr bwMode="auto">
          <a:xfrm>
            <a:off x="3000364" y="2428868"/>
            <a:ext cx="214314" cy="285752"/>
          </a:xfrm>
          <a:prstGeom prst="down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22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85720" y="428604"/>
            <a:ext cx="285752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6.1.3 </a:t>
            </a:r>
            <a:r>
              <a:rPr lang="zh-CN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递归模型</a:t>
            </a:r>
            <a:endParaRPr lang="zh-CN" altLang="zh-CN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142984"/>
            <a:ext cx="7500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递归模型是递归算法的抽象，它反映一个递归问题的递归结构。</a:t>
            </a:r>
            <a:endParaRPr lang="zh-CN" altLang="en-US" sz="200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414" y="4882619"/>
            <a:ext cx="4786346" cy="76095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72000" bIns="72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)=1				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=1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-1)			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&gt;1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下箭头 7"/>
          <p:cNvSpPr/>
          <p:nvPr/>
        </p:nvSpPr>
        <p:spPr bwMode="auto">
          <a:xfrm>
            <a:off x="3071802" y="4214818"/>
            <a:ext cx="214314" cy="571504"/>
          </a:xfrm>
          <a:prstGeom prst="down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7554" y="428625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递归模型</a:t>
            </a:r>
            <a:endParaRPr lang="zh-CN" altLang="en-US" sz="180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7224" y="2023477"/>
            <a:ext cx="6286544" cy="21199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n)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(n==1)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语句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1;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语句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语句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(n-1)*n;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语句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23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5786" y="714356"/>
            <a:ext cx="4786346" cy="76095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72000" bIns="72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)=1				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=1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-1)			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&gt;1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9322" y="68101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递归出口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29322" y="109059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递归体</a:t>
            </a:r>
          </a:p>
        </p:txBody>
      </p:sp>
      <p:cxnSp>
        <p:nvCxnSpPr>
          <p:cNvPr id="9" name="直接箭头连接符 8"/>
          <p:cNvCxnSpPr/>
          <p:nvPr/>
        </p:nvCxnSpPr>
        <p:spPr>
          <a:xfrm rot="10800000" flipV="1">
            <a:off x="5214942" y="866757"/>
            <a:ext cx="71438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10800000" flipV="1">
            <a:off x="5214942" y="1271572"/>
            <a:ext cx="71438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2910" y="2071678"/>
            <a:ext cx="7429552" cy="185689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一般地，一个递归模型是由递归出口和递归体两部分组成。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递归出口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确定递归到何时结束，即指出明确的递归结束条件。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递归体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确定递归求解时的递推关系。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24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2910" y="571480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递归出口的一般格式如下：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1928802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体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的一般格式如下：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2976" y="1071546"/>
            <a:ext cx="1500198" cy="49510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180000" tIns="108000" bIns="108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i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(s</a:t>
            </a:r>
            <a:r>
              <a:rPr lang="en-US" altLang="zh-CN" sz="1800" spc="50" baseline="-2500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en-US" altLang="zh-CN" sz="1800" i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1800" spc="50" baseline="-2500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2976" y="2428868"/>
            <a:ext cx="6715172" cy="49510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180000" tIns="108000" bIns="108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i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i="1" spc="50" baseline="-2500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en-US" altLang="zh-CN" sz="1800" i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en-US" altLang="zh-CN" sz="1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i="1" spc="50" baseline="-2500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i="1" spc="50" baseline="-2500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pc="50" baseline="-2500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en-US" altLang="zh-CN" sz="1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  <a:cs typeface="Consolas" pitchFamily="49" charset="0"/>
              </a:rPr>
              <a:t>…</a:t>
            </a:r>
            <a:r>
              <a:rPr lang="zh-CN" altLang="zh-CN" sz="1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i="1" spc="50" baseline="-2500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pc="50" baseline="-2500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en-US" altLang="zh-CN" sz="1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i="1" spc="50" baseline="-2500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i="1" spc="50" baseline="-2500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pc="50" baseline="-2500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1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  <a:cs typeface="Consolas" pitchFamily="49" charset="0"/>
              </a:rPr>
              <a:t>…</a:t>
            </a:r>
            <a:r>
              <a:rPr lang="zh-CN" altLang="zh-CN" sz="1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i="1" spc="50" baseline="-2500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1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21"/>
          <p:cNvGrpSpPr/>
          <p:nvPr/>
        </p:nvGrpSpPr>
        <p:grpSpPr>
          <a:xfrm>
            <a:off x="642910" y="3916378"/>
            <a:ext cx="7715304" cy="1798638"/>
            <a:chOff x="500034" y="3502025"/>
            <a:chExt cx="7715304" cy="1798638"/>
          </a:xfrm>
        </p:grpSpPr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2228822" y="3502025"/>
              <a:ext cx="1008063" cy="647700"/>
            </a:xfrm>
            <a:prstGeom prst="ellipse">
              <a:avLst/>
            </a:prstGeom>
            <a:ln>
              <a:headEnd/>
              <a:tailEnd type="none" w="lg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500034" y="4652963"/>
              <a:ext cx="1008063" cy="647700"/>
            </a:xfrm>
            <a:prstGeom prst="ellipse">
              <a:avLst/>
            </a:prstGeom>
            <a:ln>
              <a:headEnd/>
              <a:tailEnd type="none" w="lg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16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1723997" y="4652963"/>
              <a:ext cx="1008063" cy="647700"/>
            </a:xfrm>
            <a:prstGeom prst="ellipse">
              <a:avLst/>
            </a:prstGeom>
            <a:ln>
              <a:headEnd/>
              <a:tailEnd type="none" w="lg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16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+1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4100484" y="4652963"/>
              <a:ext cx="1008063" cy="647700"/>
            </a:xfrm>
            <a:prstGeom prst="ellipse">
              <a:avLst/>
            </a:prstGeom>
            <a:ln>
              <a:headEnd/>
              <a:tailEnd type="none" w="lg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16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2947960" y="4827152"/>
              <a:ext cx="766784" cy="38779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宋体"/>
                  <a:ea typeface="宋体" pitchFamily="2" charset="-122"/>
                  <a:cs typeface="Times New Roman" pitchFamily="18" charset="0"/>
                </a:rPr>
                <a:t>…</a:t>
              </a:r>
              <a:endParaRPr lang="en-US" altLang="zh-CN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>
              <a:off x="1292197" y="4005263"/>
              <a:ext cx="1008063" cy="720725"/>
            </a:xfrm>
            <a:prstGeom prst="line">
              <a:avLst/>
            </a:prstGeom>
            <a:ln w="28575">
              <a:headEnd/>
              <a:tailEnd type="stealth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H="1">
              <a:off x="2371697" y="4149725"/>
              <a:ext cx="215900" cy="503238"/>
            </a:xfrm>
            <a:prstGeom prst="line">
              <a:avLst/>
            </a:prstGeom>
            <a:ln w="28575">
              <a:headEnd/>
              <a:tailEnd type="stealth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194022" y="3989388"/>
              <a:ext cx="1054100" cy="774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4" y="488"/>
                </a:cxn>
              </a:cxnLst>
              <a:rect l="0" t="0" r="r" b="b"/>
              <a:pathLst>
                <a:path w="664" h="488">
                  <a:moveTo>
                    <a:pt x="0" y="0"/>
                  </a:moveTo>
                  <a:lnTo>
                    <a:pt x="664" y="488"/>
                  </a:lnTo>
                </a:path>
              </a:pathLst>
            </a:custGeom>
            <a:ln w="28575">
              <a:headEnd type="none" w="med" len="med"/>
              <a:tailEnd type="stealth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5756247" y="3567117"/>
              <a:ext cx="2177556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大问题求解</a:t>
              </a:r>
            </a:p>
          </p:txBody>
        </p:sp>
        <p:sp>
          <p:nvSpPr>
            <p:cNvPr id="19" name="AutoShape 16"/>
            <p:cNvSpPr>
              <a:spLocks noChangeArrowheads="1"/>
            </p:cNvSpPr>
            <p:nvPr/>
          </p:nvSpPr>
          <p:spPr bwMode="auto">
            <a:xfrm>
              <a:off x="6357950" y="4067183"/>
              <a:ext cx="215900" cy="504825"/>
            </a:xfrm>
            <a:prstGeom prst="downArrow">
              <a:avLst>
                <a:gd name="adj1" fmla="val 50000"/>
                <a:gd name="adj2" fmla="val 58456"/>
              </a:avLst>
            </a:prstGeom>
            <a:ln>
              <a:headEnd/>
              <a:tailEnd type="none" w="lg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5324447" y="4829580"/>
              <a:ext cx="2890891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若干个相似子问题求解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43701" y="4138621"/>
              <a:ext cx="10030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转化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543028" y="3143248"/>
            <a:ext cx="152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非递归函数</a:t>
            </a:r>
          </a:p>
        </p:txBody>
      </p:sp>
      <p:cxnSp>
        <p:nvCxnSpPr>
          <p:cNvPr id="25" name="直接箭头连接符 24"/>
          <p:cNvCxnSpPr/>
          <p:nvPr/>
        </p:nvCxnSpPr>
        <p:spPr>
          <a:xfrm rot="5400000" flipH="1" flipV="1">
            <a:off x="1948638" y="2956715"/>
            <a:ext cx="285752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25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85720" y="500042"/>
            <a:ext cx="392909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6.1.4 </a:t>
            </a:r>
            <a:r>
              <a:rPr lang="zh-CN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递归与数学归纳法</a:t>
            </a:r>
            <a:endParaRPr lang="zh-CN" altLang="zh-CN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1342349"/>
            <a:ext cx="542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采用数学归纳法证明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1+2+</a:t>
            </a:r>
            <a:r>
              <a:rPr lang="zh-CN" altLang="zh-CN" sz="200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…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+1)/2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158" y="1770977"/>
            <a:ext cx="8143932" cy="187612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时，左式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，右式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×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2)/2=1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，左右两式相等，等式成立。</a:t>
            </a:r>
          </a:p>
          <a:p>
            <a:pPr marL="342900" indent="-3429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假设当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时等式成立，有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1+2+</a:t>
            </a:r>
            <a:r>
              <a:rPr lang="zh-CN" altLang="zh-CN" sz="200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…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-1)/2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时，左式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=1+2+</a:t>
            </a:r>
            <a:r>
              <a:rPr lang="zh-CN" altLang="zh-CN" sz="200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…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=[1+2+</a:t>
            </a:r>
            <a:r>
              <a:rPr lang="zh-CN" altLang="zh-CN" sz="200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…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-1)+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-1)/2+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+1)/2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4348" y="4357694"/>
            <a:ext cx="7858180" cy="1605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先考虑特殊情况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然后假设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成立（第二数学归纳法是假设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≤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均成立），再证明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时成立，即假设“小问题”成立，再推导出“大问题”成立。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" name="下箭头 11"/>
          <p:cNvSpPr/>
          <p:nvPr/>
        </p:nvSpPr>
        <p:spPr bwMode="auto">
          <a:xfrm>
            <a:off x="3286116" y="3786190"/>
            <a:ext cx="285752" cy="428628"/>
          </a:xfrm>
          <a:prstGeom prst="down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26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14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71472" y="571480"/>
            <a:ext cx="6500858" cy="1605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先考虑特殊情况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然后假设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成立（第二数学归纳法是假设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≤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均成立），再证明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时成立，即假设“小问题”成立，再推导出“大问题”成立。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43834" y="68101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递归出口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43834" y="1354681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递归体</a:t>
            </a:r>
          </a:p>
        </p:txBody>
      </p:sp>
      <p:cxnSp>
        <p:nvCxnSpPr>
          <p:cNvPr id="36" name="直接箭头连接符 35"/>
          <p:cNvCxnSpPr/>
          <p:nvPr/>
        </p:nvCxnSpPr>
        <p:spPr>
          <a:xfrm rot="10800000" flipV="1">
            <a:off x="6929454" y="866757"/>
            <a:ext cx="71438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10800000" flipV="1">
            <a:off x="6929454" y="1535657"/>
            <a:ext cx="71438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57224" y="3000372"/>
            <a:ext cx="6072230" cy="224430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递归出口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相当于数学归纳法的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特殊情况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递归体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相当于数学归纳法的归纳步骤。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区别：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数学归纳法是一种论证方法，递归是算法和程序设计的一种实现技术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数学归纳法是递归求解问题的理论基础。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39" name="下箭头 38"/>
          <p:cNvSpPr/>
          <p:nvPr/>
        </p:nvSpPr>
        <p:spPr bwMode="auto">
          <a:xfrm>
            <a:off x="3357554" y="2357430"/>
            <a:ext cx="214314" cy="428628"/>
          </a:xfrm>
          <a:prstGeom prst="down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27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14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85786" y="1214422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zh-CN" altLang="zh-CN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简化</a:t>
            </a:r>
            <a:r>
              <a: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的</a:t>
            </a:r>
            <a:r>
              <a:rPr lang="zh-CN" altLang="zh-CN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递归模型</a:t>
            </a:r>
            <a:endParaRPr lang="zh-CN" altLang="en-US" sz="200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500042"/>
            <a:ext cx="392909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6.1.5  </a:t>
            </a:r>
            <a:r>
              <a:rPr lang="zh-CN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递归的执行过程</a:t>
            </a:r>
            <a:endParaRPr lang="zh-CN" altLang="zh-CN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1538" y="1785926"/>
            <a:ext cx="3500462" cy="79980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/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285984" y="3500438"/>
            <a:ext cx="1314434" cy="2856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 type="non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tIns="180000" bIns="18000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sz="18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1800" i="1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↓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zh-CN" sz="18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1800" i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kumimoji="1"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↓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↓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sz="18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↓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sz="18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827089" y="2933943"/>
            <a:ext cx="3030532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的分解过程如下：</a:t>
            </a:r>
          </a:p>
        </p:txBody>
      </p:sp>
      <p:sp>
        <p:nvSpPr>
          <p:cNvPr id="10" name="右箭头 9"/>
          <p:cNvSpPr/>
          <p:nvPr/>
        </p:nvSpPr>
        <p:spPr bwMode="auto">
          <a:xfrm>
            <a:off x="4857752" y="2071678"/>
            <a:ext cx="428628" cy="285752"/>
          </a:xfrm>
          <a:prstGeom prst="right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00694" y="1785926"/>
            <a:ext cx="2643206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求大问题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分解（递推）和求值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28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71472" y="358154"/>
            <a:ext cx="7858180" cy="116955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just">
              <a:lnSpc>
                <a:spcPct val="10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遇到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递归出口发生“质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变”，原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递归问题便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转化成可以直接求解的问题。</a:t>
            </a:r>
            <a:endParaRPr kumimoji="1"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just">
              <a:lnSpc>
                <a:spcPct val="10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值过程：    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419872" y="1785926"/>
            <a:ext cx="2949577" cy="35284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 type="non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tIns="144000" bIns="180000">
            <a:spAutoFit/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kumimoji="1"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↓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),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kumimoji="1"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↓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),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kumimoji="1"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↓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↓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8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1800" i="1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1800" i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kumimoji="1"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),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kumimoji="1" lang="en-US" altLang="zh-CN" sz="1800" i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kumimoji="1"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29</a:t>
            </a:fld>
            <a:r>
              <a:rPr lang="en-US" altLang="zh-CN"/>
              <a:t>/68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EF049770-D467-4368-8AF1-A242DDDA6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000747"/>
            <a:ext cx="1314434" cy="2856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 type="non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tIns="180000" bIns="18000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sz="18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1800" i="1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↓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zh-CN" sz="18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1800" i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kumimoji="1"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↓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↓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sz="18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↓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sz="18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12B8FD68-E7C9-4943-B0C3-6B1EFD045758}"/>
              </a:ext>
            </a:extLst>
          </p:cNvPr>
          <p:cNvCxnSpPr>
            <a:stCxn id="7" idx="2"/>
            <a:endCxn id="6" idx="0"/>
          </p:cNvCxnSpPr>
          <p:nvPr/>
        </p:nvCxnSpPr>
        <p:spPr>
          <a:xfrm rot="5400000" flipH="1" flipV="1">
            <a:off x="1618063" y="1580656"/>
            <a:ext cx="3071327" cy="3481868"/>
          </a:xfrm>
          <a:prstGeom prst="bentConnector5">
            <a:avLst>
              <a:gd name="adj1" fmla="val -7443"/>
              <a:gd name="adj2" fmla="val 38260"/>
              <a:gd name="adj3" fmla="val 107443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910" y="571480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稀疏矩阵和特殊矩阵的不同点：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285860"/>
            <a:ext cx="7643866" cy="113295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0000" bIns="180000" rtlCol="0">
            <a:spAutoFit/>
          </a:bodyPr>
          <a:lstStyle/>
          <a:p>
            <a:pPr marL="457200" indent="-457200" algn="l">
              <a:lnSpc>
                <a:spcPct val="100000"/>
              </a:lnSpc>
              <a:buBlip>
                <a:blip r:embed="rId2"/>
              </a:buBlip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特殊矩阵的特殊元素（值相同元素、常量元素）分布有规律。</a:t>
            </a:r>
            <a:endParaRPr kumimoji="1"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00000"/>
              </a:lnSpc>
              <a:buBlip>
                <a:blip r:embed="rId2"/>
              </a:buBlip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稀疏矩阵的特殊元素（非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元素）分布没有规律。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428604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例如求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5!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682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>
            <a:off x="1428728" y="1214422"/>
            <a:ext cx="5500726" cy="3857652"/>
            <a:chOff x="1428728" y="1214422"/>
            <a:chExt cx="5500726" cy="3857652"/>
          </a:xfrm>
        </p:grpSpPr>
        <p:sp>
          <p:nvSpPr>
            <p:cNvPr id="76824" name="Text Box 24"/>
            <p:cNvSpPr txBox="1">
              <a:spLocks noChangeArrowheads="1"/>
            </p:cNvSpPr>
            <p:nvPr/>
          </p:nvSpPr>
          <p:spPr bwMode="auto">
            <a:xfrm>
              <a:off x="1428728" y="1240474"/>
              <a:ext cx="727194" cy="2583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fun(5)</a:t>
              </a:r>
            </a:p>
          </p:txBody>
        </p:sp>
        <p:sp>
          <p:nvSpPr>
            <p:cNvPr id="76823" name="Text Box 23"/>
            <p:cNvSpPr txBox="1">
              <a:spLocks noChangeArrowheads="1"/>
            </p:cNvSpPr>
            <p:nvPr/>
          </p:nvSpPr>
          <p:spPr bwMode="auto">
            <a:xfrm>
              <a:off x="1928794" y="1918908"/>
              <a:ext cx="744365" cy="281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fun(4)</a:t>
              </a:r>
            </a:p>
          </p:txBody>
        </p:sp>
        <p:sp>
          <p:nvSpPr>
            <p:cNvPr id="76822" name="Line 22"/>
            <p:cNvSpPr>
              <a:spLocks noChangeShapeType="1"/>
            </p:cNvSpPr>
            <p:nvPr/>
          </p:nvSpPr>
          <p:spPr bwMode="auto">
            <a:xfrm>
              <a:off x="1884482" y="1554182"/>
              <a:ext cx="227984" cy="33867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6821" name="Text Box 21"/>
            <p:cNvSpPr txBox="1">
              <a:spLocks noChangeArrowheads="1"/>
            </p:cNvSpPr>
            <p:nvPr/>
          </p:nvSpPr>
          <p:spPr bwMode="auto">
            <a:xfrm>
              <a:off x="2374104" y="2595171"/>
              <a:ext cx="840574" cy="2659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fun(3)</a:t>
              </a:r>
            </a:p>
          </p:txBody>
        </p:sp>
        <p:sp>
          <p:nvSpPr>
            <p:cNvPr id="76820" name="Line 20"/>
            <p:cNvSpPr>
              <a:spLocks noChangeShapeType="1"/>
            </p:cNvSpPr>
            <p:nvPr/>
          </p:nvSpPr>
          <p:spPr bwMode="auto">
            <a:xfrm>
              <a:off x="2340449" y="2230445"/>
              <a:ext cx="227984" cy="33867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6819" name="Text Box 19"/>
            <p:cNvSpPr txBox="1">
              <a:spLocks noChangeArrowheads="1"/>
            </p:cNvSpPr>
            <p:nvPr/>
          </p:nvSpPr>
          <p:spPr bwMode="auto">
            <a:xfrm>
              <a:off x="2795330" y="3273605"/>
              <a:ext cx="705099" cy="2768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fun(2)</a:t>
              </a:r>
            </a:p>
          </p:txBody>
        </p:sp>
        <p:sp>
          <p:nvSpPr>
            <p:cNvPr id="76818" name="Line 18"/>
            <p:cNvSpPr>
              <a:spLocks noChangeShapeType="1"/>
            </p:cNvSpPr>
            <p:nvPr/>
          </p:nvSpPr>
          <p:spPr bwMode="auto">
            <a:xfrm>
              <a:off x="2682425" y="2908879"/>
              <a:ext cx="227984" cy="33867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6817" name="Text Box 17"/>
            <p:cNvSpPr txBox="1">
              <a:spLocks noChangeArrowheads="1"/>
            </p:cNvSpPr>
            <p:nvPr/>
          </p:nvSpPr>
          <p:spPr bwMode="auto">
            <a:xfrm>
              <a:off x="3548764" y="3923817"/>
              <a:ext cx="625327" cy="2735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fun(1)</a:t>
              </a:r>
            </a:p>
          </p:txBody>
        </p:sp>
        <p:sp>
          <p:nvSpPr>
            <p:cNvPr id="76816" name="Line 16"/>
            <p:cNvSpPr>
              <a:spLocks noChangeShapeType="1"/>
            </p:cNvSpPr>
            <p:nvPr/>
          </p:nvSpPr>
          <p:spPr bwMode="auto">
            <a:xfrm>
              <a:off x="3233929" y="3602510"/>
              <a:ext cx="227984" cy="33867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6815" name="AutoShape 15"/>
            <p:cNvSpPr>
              <a:spLocks noChangeArrowheads="1"/>
            </p:cNvSpPr>
            <p:nvPr/>
          </p:nvSpPr>
          <p:spPr bwMode="auto">
            <a:xfrm>
              <a:off x="3481454" y="4431828"/>
              <a:ext cx="682866" cy="170423"/>
            </a:xfrm>
            <a:prstGeom prst="curvedUpArrow">
              <a:avLst>
                <a:gd name="adj1" fmla="val 80127"/>
                <a:gd name="adj2" fmla="val 160255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sm"/>
            </a:ln>
          </p:spPr>
          <p:txBody>
            <a:bodyPr vert="horz" wrap="square" lIns="85039" tIns="42520" rIns="85039" bIns="425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r</a:t>
              </a:r>
            </a:p>
          </p:txBody>
        </p:sp>
        <p:sp>
          <p:nvSpPr>
            <p:cNvPr id="76814" name="Text Box 14"/>
            <p:cNvSpPr txBox="1">
              <a:spLocks noChangeArrowheads="1"/>
            </p:cNvSpPr>
            <p:nvPr/>
          </p:nvSpPr>
          <p:spPr bwMode="auto">
            <a:xfrm>
              <a:off x="3557448" y="4732314"/>
              <a:ext cx="728799" cy="3397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返回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76813" name="Text Box 13"/>
            <p:cNvSpPr txBox="1">
              <a:spLocks noChangeArrowheads="1"/>
            </p:cNvSpPr>
            <p:nvPr/>
          </p:nvSpPr>
          <p:spPr bwMode="auto">
            <a:xfrm>
              <a:off x="4278312" y="3299657"/>
              <a:ext cx="1079506" cy="2605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fun(2)=2</a:t>
              </a:r>
            </a:p>
          </p:txBody>
        </p:sp>
        <p:sp>
          <p:nvSpPr>
            <p:cNvPr id="76812" name="Line 12"/>
            <p:cNvSpPr>
              <a:spLocks noChangeShapeType="1"/>
            </p:cNvSpPr>
            <p:nvPr/>
          </p:nvSpPr>
          <p:spPr bwMode="auto">
            <a:xfrm flipV="1">
              <a:off x="4164320" y="3585142"/>
              <a:ext cx="341976" cy="33867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6811" name="Text Box 11"/>
            <p:cNvSpPr txBox="1">
              <a:spLocks noChangeArrowheads="1"/>
            </p:cNvSpPr>
            <p:nvPr/>
          </p:nvSpPr>
          <p:spPr bwMode="auto">
            <a:xfrm>
              <a:off x="4734280" y="2612539"/>
              <a:ext cx="1052166" cy="2919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fun(3)=6</a:t>
              </a:r>
            </a:p>
          </p:txBody>
        </p:sp>
        <p:sp>
          <p:nvSpPr>
            <p:cNvPr id="76810" name="Line 10"/>
            <p:cNvSpPr>
              <a:spLocks noChangeShapeType="1"/>
            </p:cNvSpPr>
            <p:nvPr/>
          </p:nvSpPr>
          <p:spPr bwMode="auto">
            <a:xfrm flipV="1">
              <a:off x="4620288" y="2908879"/>
              <a:ext cx="341976" cy="33867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6809" name="Text Box 9"/>
            <p:cNvSpPr txBox="1">
              <a:spLocks noChangeArrowheads="1"/>
            </p:cNvSpPr>
            <p:nvPr/>
          </p:nvSpPr>
          <p:spPr bwMode="auto">
            <a:xfrm>
              <a:off x="5190248" y="1927592"/>
              <a:ext cx="1024826" cy="30719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fun(4)=24</a:t>
              </a:r>
            </a:p>
          </p:txBody>
        </p:sp>
        <p:sp>
          <p:nvSpPr>
            <p:cNvPr id="76808" name="Line 8"/>
            <p:cNvSpPr>
              <a:spLocks noChangeShapeType="1"/>
            </p:cNvSpPr>
            <p:nvPr/>
          </p:nvSpPr>
          <p:spPr bwMode="auto">
            <a:xfrm flipV="1">
              <a:off x="5076256" y="2230445"/>
              <a:ext cx="341976" cy="33867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6807" name="Text Box 7"/>
            <p:cNvSpPr txBox="1">
              <a:spLocks noChangeArrowheads="1"/>
            </p:cNvSpPr>
            <p:nvPr/>
          </p:nvSpPr>
          <p:spPr bwMode="auto">
            <a:xfrm>
              <a:off x="5648387" y="1214422"/>
              <a:ext cx="1281067" cy="3397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fun(5)=120</a:t>
              </a:r>
            </a:p>
          </p:txBody>
        </p:sp>
        <p:sp>
          <p:nvSpPr>
            <p:cNvPr id="76806" name="Line 6"/>
            <p:cNvSpPr>
              <a:spLocks noChangeShapeType="1"/>
            </p:cNvSpPr>
            <p:nvPr/>
          </p:nvSpPr>
          <p:spPr bwMode="auto">
            <a:xfrm flipV="1">
              <a:off x="5532223" y="1554182"/>
              <a:ext cx="341976" cy="33867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6805" name="Freeform 5"/>
            <p:cNvSpPr>
              <a:spLocks/>
            </p:cNvSpPr>
            <p:nvPr/>
          </p:nvSpPr>
          <p:spPr bwMode="auto">
            <a:xfrm>
              <a:off x="1508851" y="2318370"/>
              <a:ext cx="1579602" cy="22144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55" y="2040"/>
                </a:cxn>
              </a:cxnLst>
              <a:rect l="0" t="0" r="r" b="b"/>
              <a:pathLst>
                <a:path w="1455" h="2040">
                  <a:moveTo>
                    <a:pt x="0" y="0"/>
                  </a:moveTo>
                  <a:lnTo>
                    <a:pt x="1455" y="2040"/>
                  </a:lnTo>
                </a:path>
              </a:pathLst>
            </a:custGeom>
            <a:ln>
              <a:headEnd/>
              <a:tailEnd type="arrow" w="sm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6804" name="Freeform 4"/>
            <p:cNvSpPr>
              <a:spLocks/>
            </p:cNvSpPr>
            <p:nvPr/>
          </p:nvSpPr>
          <p:spPr bwMode="auto">
            <a:xfrm>
              <a:off x="4739479" y="2303173"/>
              <a:ext cx="1547033" cy="2213324"/>
            </a:xfrm>
            <a:custGeom>
              <a:avLst/>
              <a:gdLst/>
              <a:ahLst/>
              <a:cxnLst>
                <a:cxn ang="0">
                  <a:pos x="0" y="2040"/>
                </a:cxn>
                <a:cxn ang="0">
                  <a:pos x="1425" y="0"/>
                </a:cxn>
              </a:cxnLst>
              <a:rect l="0" t="0" r="r" b="b"/>
              <a:pathLst>
                <a:path w="1425" h="2040">
                  <a:moveTo>
                    <a:pt x="0" y="2040"/>
                  </a:moveTo>
                  <a:lnTo>
                    <a:pt x="1425" y="0"/>
                  </a:lnTo>
                </a:path>
              </a:pathLst>
            </a:custGeom>
            <a:ln>
              <a:headEnd/>
              <a:tailEnd type="arrow" w="sm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6803" name="WordArt 3"/>
            <p:cNvSpPr>
              <a:spLocks noChangeArrowheads="1" noChangeShapeType="1" noTextEdit="1"/>
            </p:cNvSpPr>
            <p:nvPr/>
          </p:nvSpPr>
          <p:spPr bwMode="auto">
            <a:xfrm rot="3438153">
              <a:off x="1512881" y="3324750"/>
              <a:ext cx="955949" cy="257535"/>
            </a:xfrm>
            <a:prstGeom prst="rect">
              <a:avLst/>
            </a:prstGeom>
          </p:spPr>
          <p:txBody>
            <a:bodyPr vert="eaVert"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rtl="0" fontAlgn="auto"/>
              <a:r>
                <a:rPr lang="zh-CN" altLang="en-US" sz="1600" b="0" kern="10" spc="0">
                  <a:ln w="9525">
                    <a:solidFill>
                      <a:srgbClr val="000000"/>
                    </a:solidFill>
                    <a:round/>
                    <a:headEnd/>
                    <a:tailEnd type="none" w="sm" len="sm"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分 解 过 程</a:t>
              </a:r>
            </a:p>
          </p:txBody>
        </p:sp>
        <p:sp>
          <p:nvSpPr>
            <p:cNvPr id="76802" name="WordArt 2"/>
            <p:cNvSpPr>
              <a:spLocks noChangeArrowheads="1" noChangeShapeType="1" noTextEdit="1"/>
            </p:cNvSpPr>
            <p:nvPr/>
          </p:nvSpPr>
          <p:spPr bwMode="auto">
            <a:xfrm rot="7491102">
              <a:off x="5192079" y="3552404"/>
              <a:ext cx="996131" cy="231945"/>
            </a:xfrm>
            <a:prstGeom prst="rect">
              <a:avLst/>
            </a:prstGeom>
          </p:spPr>
          <p:txBody>
            <a:bodyPr vert="eaVert"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rtl="0" fontAlgn="auto"/>
              <a:r>
                <a:rPr lang="zh-CN" altLang="en-US" sz="1600" b="0" kern="10" spc="0">
                  <a:ln w="9525">
                    <a:solidFill>
                      <a:srgbClr val="000000"/>
                    </a:solidFill>
                    <a:round/>
                    <a:headEnd/>
                    <a:tailEnd type="none" w="sm" len="sm"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求 值 过 程</a:t>
              </a:r>
            </a:p>
          </p:txBody>
        </p:sp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30</a:t>
            </a:fld>
            <a:r>
              <a:rPr lang="en-US" altLang="zh-CN"/>
              <a:t>/68</a:t>
            </a:r>
          </a:p>
        </p:txBody>
      </p:sp>
      <p:sp>
        <p:nvSpPr>
          <p:cNvPr id="29" name="TextBox 6">
            <a:extLst>
              <a:ext uri="{FF2B5EF4-FFF2-40B4-BE49-F238E27FC236}">
                <a16:creationId xmlns:a16="http://schemas.microsoft.com/office/drawing/2014/main" id="{CD4FE052-F891-458D-AF22-CED6D8813507}"/>
              </a:ext>
            </a:extLst>
          </p:cNvPr>
          <p:cNvSpPr txBox="1"/>
          <p:nvPr/>
        </p:nvSpPr>
        <p:spPr>
          <a:xfrm>
            <a:off x="1500166" y="5447384"/>
            <a:ext cx="4786346" cy="76095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72000" bIns="72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)=1				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=1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-1)			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&gt;1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 bwMode="auto">
          <a:xfrm>
            <a:off x="714348" y="500042"/>
            <a:ext cx="3686405" cy="562147"/>
          </a:xfrm>
          <a:prstGeom prst="roundRect">
            <a:avLst>
              <a:gd name="adj" fmla="val 7848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1848C0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lvl="2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zh-CN" sz="20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系统内部如何执行递归算法</a:t>
            </a:r>
            <a:endParaRPr lang="zh-CN" altLang="en-US" sz="2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910" y="1357298"/>
            <a:ext cx="7858180" cy="1876127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一个递归函数的调用过程类似于多个函数的嵌套的调用，只不过调用函数和被调用函数是同一个函数。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为了保证递归函数的正确执行，系统需设立一个工作栈。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工作栈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实现递归调用和返回。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31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642910" y="214290"/>
            <a:ext cx="1000100" cy="1071569"/>
            <a:chOff x="214282" y="142852"/>
            <a:chExt cx="1000100" cy="1071569"/>
          </a:xfrm>
        </p:grpSpPr>
        <p:sp>
          <p:nvSpPr>
            <p:cNvPr id="6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7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8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9" name="Text Box 23"/>
            <p:cNvSpPr txBox="1">
              <a:spLocks noChangeArrowheads="1"/>
            </p:cNvSpPr>
            <p:nvPr/>
          </p:nvSpPr>
          <p:spPr bwMode="gray">
            <a:xfrm>
              <a:off x="364012" y="538608"/>
              <a:ext cx="728120" cy="3139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示例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785918" y="714356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例如，有以下程序段：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4414" y="1473935"/>
            <a:ext cx="5000660" cy="2591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n)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(n&lt;=0) return 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return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(n-1)+n;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main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print("%d\n",S(1));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0;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48" y="4214818"/>
            <a:ext cx="73581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程序执行时使用一个栈来保存调用过程的信息，这些信息用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main()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S(0)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S(1)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表示，那么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自栈底到栈顶保存的信息的顺序是怎么样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呢？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32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3714744" y="5357826"/>
            <a:ext cx="1071570" cy="500066"/>
          </a:xfrm>
          <a:prstGeom prst="rect">
            <a:avLst/>
          </a:prstGeom>
          <a:ln>
            <a:headEnd/>
            <a:tailEnd type="arrow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14400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main()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714744" y="4857760"/>
            <a:ext cx="1071570" cy="500066"/>
          </a:xfrm>
          <a:prstGeom prst="rect">
            <a:avLst/>
          </a:prstGeom>
          <a:ln>
            <a:headEnd/>
            <a:tailEnd type="arrow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14400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S(1)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714744" y="4357694"/>
            <a:ext cx="1071570" cy="500066"/>
          </a:xfrm>
          <a:prstGeom prst="rect">
            <a:avLst/>
          </a:prstGeom>
          <a:ln>
            <a:headEnd/>
            <a:tailEnd type="arrow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14400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S(0)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15"/>
          <p:cNvGrpSpPr/>
          <p:nvPr/>
        </p:nvGrpSpPr>
        <p:grpSpPr>
          <a:xfrm>
            <a:off x="3714744" y="4000504"/>
            <a:ext cx="1928826" cy="1857388"/>
            <a:chOff x="3643306" y="3571876"/>
            <a:chExt cx="1928826" cy="1857388"/>
          </a:xfrm>
        </p:grpSpPr>
        <p:sp>
          <p:nvSpPr>
            <p:cNvPr id="9" name="矩形 8"/>
            <p:cNvSpPr/>
            <p:nvPr/>
          </p:nvSpPr>
          <p:spPr bwMode="auto">
            <a:xfrm>
              <a:off x="3643306" y="3571876"/>
              <a:ext cx="1071570" cy="1857388"/>
            </a:xfrm>
            <a:prstGeom prst="rect">
              <a:avLst/>
            </a:prstGeom>
            <a:noFill/>
            <a:ln>
              <a:headEnd/>
              <a:tailEnd type="arrow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14400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86314" y="3571876"/>
              <a:ext cx="785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栈顶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6314" y="5000636"/>
              <a:ext cx="785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栈底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85785" y="3714752"/>
            <a:ext cx="1862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执行过程：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5786" y="4183757"/>
            <a:ext cx="24288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 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main()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 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调用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S(1)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 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调用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S(0)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 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从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S(0)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返回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  <a:sym typeface="Wingdings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 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从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S(1)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返回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  <a:sym typeface="Wingdings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 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从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main()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返回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0034" y="142852"/>
            <a:ext cx="5000660" cy="2591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n)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(n&lt;=0) return 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return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(n-1)+n;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main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print("%d\n",S(1));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0;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2857496"/>
            <a:ext cx="1643074" cy="79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33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42910" y="500042"/>
            <a:ext cx="407196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5.1.6 </a:t>
            </a:r>
            <a:r>
              <a:rPr lang="zh-CN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递归算法的时空分析</a:t>
            </a:r>
            <a:endParaRPr lang="zh-CN" altLang="zh-CN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28662" y="1571612"/>
            <a:ext cx="7500990" cy="193383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递归算法执行过程不同于非递归算法，所以其时空分析也不同于非递归算法。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非递归算法分析是定长时空分析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递归算法分析就是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变长时空分析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34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4" y="428604"/>
            <a:ext cx="3286148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zh-CN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1. </a:t>
            </a:r>
            <a:r>
              <a:rPr lang="zh-CN" altLang="zh-CN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递归算法的时间分析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8860" y="4857760"/>
            <a:ext cx="5357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执行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Hanoi(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的时间复杂度为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O(1)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吗？</a:t>
            </a:r>
          </a:p>
        </p:txBody>
      </p:sp>
      <p:grpSp>
        <p:nvGrpSpPr>
          <p:cNvPr id="2" name="组合 7"/>
          <p:cNvGrpSpPr/>
          <p:nvPr/>
        </p:nvGrpSpPr>
        <p:grpSpPr>
          <a:xfrm>
            <a:off x="1214414" y="4500570"/>
            <a:ext cx="1143008" cy="1214445"/>
            <a:chOff x="1589596" y="810715"/>
            <a:chExt cx="2340698" cy="2345431"/>
          </a:xfrm>
        </p:grpSpPr>
        <p:grpSp>
          <p:nvGrpSpPr>
            <p:cNvPr id="3" name="组合 79"/>
            <p:cNvGrpSpPr/>
            <p:nvPr/>
          </p:nvGrpSpPr>
          <p:grpSpPr bwMode="auto">
            <a:xfrm>
              <a:off x="1589596" y="810715"/>
              <a:ext cx="2340698" cy="2345431"/>
              <a:chOff x="6379729" y="2488774"/>
              <a:chExt cx="2513016" cy="2513016"/>
            </a:xfrm>
          </p:grpSpPr>
          <p:sp>
            <p:nvSpPr>
              <p:cNvPr id="11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任意多边形 83"/>
              <p:cNvSpPr/>
              <p:nvPr/>
            </p:nvSpPr>
            <p:spPr>
              <a:xfrm rot="16377237">
                <a:off x="6409518" y="2506880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" name="椭圆 80"/>
            <p:cNvSpPr/>
            <p:nvPr/>
          </p:nvSpPr>
          <p:spPr bwMode="auto">
            <a:xfrm>
              <a:off x="1932719" y="1141999"/>
              <a:ext cx="1691508" cy="1694936"/>
            </a:xfrm>
            <a:prstGeom prst="ellipse">
              <a:avLst/>
            </a:prstGeom>
            <a:solidFill>
              <a:srgbClr val="1848C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5400" kern="0" dirty="0">
                  <a:solidFill>
                    <a:srgbClr val="FFFFFF"/>
                  </a:solidFill>
                </a:rPr>
                <a:t>?</a:t>
              </a:r>
              <a:endPara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14348" y="1357298"/>
            <a:ext cx="7643866" cy="29310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Hanoi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n,char x,char y,char z)   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//Hanoi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递归算法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(n==1)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只有一个盘片的情况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个盘片从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%c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移动到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%c\n",n,x,z);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有两个或多个盘片的情况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Hanoi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(n-1,x,z,y);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个盘片从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%c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移动到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%c\n",n,x,z);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Hanoi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(n-1,y,x,z);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35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5852" y="3700763"/>
            <a:ext cx="707236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设大问题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Hanoi(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的执行时间为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，则小问题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Hanoi(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的执行时间为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递推式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8728" y="4772333"/>
            <a:ext cx="4786346" cy="79980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)=1			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)=2T(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-1)+1		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472" y="285728"/>
            <a:ext cx="7643866" cy="2483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Hanoi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n,char x,char y,char z)   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//Hanoi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递归算法</a:t>
            </a: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(n==1)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只有一个盘片的情况</a:t>
            </a: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个盘片从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%c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移动到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%c\n",n,x,z);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有两个或多个盘片的情况</a:t>
            </a: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Hanoi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(n-1,x,z,y);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个盘片从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%c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移动到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%c\n",n,x,z);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Hanoi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(n-1,y,x,z);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928934"/>
            <a:ext cx="1643074" cy="79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36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500042"/>
            <a:ext cx="4786346" cy="79980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)=1			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)=2T(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-1)+1		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8662" y="1785926"/>
            <a:ext cx="52864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T(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=2T(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-1)+1=2(2T(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-2)+1)+1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=2</a:t>
            </a:r>
            <a:r>
              <a:rPr lang="en-US" altLang="zh-CN" sz="2000" baseline="30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-2)+2+1=2</a:t>
            </a:r>
            <a:r>
              <a:rPr lang="en-US" altLang="zh-CN" sz="2000" baseline="30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(2T(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-3)+1)+2+1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=2</a:t>
            </a:r>
            <a:r>
              <a:rPr lang="en-US" altLang="zh-CN" sz="2000" baseline="30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-3)+2</a:t>
            </a:r>
            <a:r>
              <a:rPr lang="en-US" altLang="zh-CN" sz="2000" baseline="30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+2+1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=</a:t>
            </a:r>
            <a:r>
              <a:rPr lang="zh-CN" altLang="zh-CN" sz="200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</a:p>
          <a:p>
            <a:pPr algn="l">
              <a:lnSpc>
                <a:spcPct val="10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=2</a:t>
            </a:r>
            <a:r>
              <a:rPr lang="en-US" altLang="zh-CN" sz="2000" i="1" baseline="30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30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T(1)+2</a:t>
            </a:r>
            <a:r>
              <a:rPr lang="en-US" altLang="zh-CN" sz="2000" i="1" baseline="30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30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zh-CN" altLang="zh-CN" sz="200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…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+2</a:t>
            </a:r>
            <a:r>
              <a:rPr lang="en-US" altLang="zh-CN" sz="2000" baseline="30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+2+1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=2</a:t>
            </a:r>
            <a:r>
              <a:rPr lang="en-US" altLang="zh-CN" sz="2000" i="1" baseline="30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</a:p>
          <a:p>
            <a:pPr algn="l">
              <a:lnSpc>
                <a:spcPct val="10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=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O(2</a:t>
            </a:r>
            <a:r>
              <a:rPr lang="en-US" altLang="zh-CN" sz="2000" i="1" baseline="30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zh-CN" altLang="zh-CN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37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428604"/>
            <a:ext cx="3286148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zh-CN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2. </a:t>
            </a:r>
            <a:r>
              <a:rPr lang="zh-CN" altLang="zh-CN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递归算法的</a:t>
            </a:r>
            <a:r>
              <a:rPr lang="zh-CN" altLang="en-US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空间</a:t>
            </a:r>
            <a:r>
              <a:rPr lang="zh-CN" altLang="zh-CN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分析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0298" y="4857760"/>
            <a:ext cx="550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执行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Hanoi(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的空间复杂度为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O(1)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吗？</a:t>
            </a:r>
          </a:p>
        </p:txBody>
      </p:sp>
      <p:grpSp>
        <p:nvGrpSpPr>
          <p:cNvPr id="2" name="组合 6"/>
          <p:cNvGrpSpPr/>
          <p:nvPr/>
        </p:nvGrpSpPr>
        <p:grpSpPr>
          <a:xfrm>
            <a:off x="1214414" y="4500570"/>
            <a:ext cx="1143008" cy="1214445"/>
            <a:chOff x="1589596" y="810715"/>
            <a:chExt cx="2340698" cy="2345431"/>
          </a:xfrm>
        </p:grpSpPr>
        <p:grpSp>
          <p:nvGrpSpPr>
            <p:cNvPr id="4" name="组合 79"/>
            <p:cNvGrpSpPr/>
            <p:nvPr/>
          </p:nvGrpSpPr>
          <p:grpSpPr bwMode="auto">
            <a:xfrm>
              <a:off x="1589596" y="810715"/>
              <a:ext cx="2340698" cy="2345431"/>
              <a:chOff x="6379729" y="2488774"/>
              <a:chExt cx="2513016" cy="2513016"/>
            </a:xfrm>
          </p:grpSpPr>
          <p:sp>
            <p:nvSpPr>
              <p:cNvPr id="10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任意多边形 83"/>
              <p:cNvSpPr/>
              <p:nvPr/>
            </p:nvSpPr>
            <p:spPr>
              <a:xfrm rot="16377237">
                <a:off x="6409518" y="2506880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" name="椭圆 80"/>
            <p:cNvSpPr/>
            <p:nvPr/>
          </p:nvSpPr>
          <p:spPr bwMode="auto">
            <a:xfrm>
              <a:off x="1932719" y="1141999"/>
              <a:ext cx="1691508" cy="1694936"/>
            </a:xfrm>
            <a:prstGeom prst="ellipse">
              <a:avLst/>
            </a:prstGeom>
            <a:solidFill>
              <a:srgbClr val="1848C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5400" kern="0" dirty="0">
                  <a:solidFill>
                    <a:srgbClr val="FFFFFF"/>
                  </a:solidFill>
                </a:rPr>
                <a:t>?</a:t>
              </a:r>
              <a:endPara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14348" y="1285860"/>
            <a:ext cx="7643866" cy="29310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Hanoi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n,char x,char y,char z)   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//Hanoi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递归算法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(n==1)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只有一个盘片的情况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个盘片从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%c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移动到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%c\n",n,x,z);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有两个或多个盘片的情况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Hanoi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(n-1,x,z,y);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个盘片从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%c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移动到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%c\n",n,x,z);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Hanoi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(n-1,y,x,z);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38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728" y="3857628"/>
            <a:ext cx="7143800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设大问题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Hanoi(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占用空间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，则小问题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Hanoi(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占用空间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递推式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71604" y="4857760"/>
            <a:ext cx="4786346" cy="79980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)=1			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)=S(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-1)+1		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472" y="428604"/>
            <a:ext cx="7643866" cy="2483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Hanoi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n,char x,char y,char z)   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//Hanoi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递归算法</a:t>
            </a: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(n==1)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只有一个盘片的情况</a:t>
            </a: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个盘片从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%c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移动到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%c\n",n,x,z);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有两个或多个盘片的情况</a:t>
            </a: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Hanoi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(n-1,x,z,y);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个盘片从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%c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移动到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%c\n",n,x,z);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Hanoi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(n-1,y,x,z);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000372"/>
            <a:ext cx="1643074" cy="79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39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71612"/>
            <a:ext cx="7686103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右箭头 4"/>
          <p:cNvSpPr/>
          <p:nvPr/>
        </p:nvSpPr>
        <p:spPr bwMode="auto">
          <a:xfrm>
            <a:off x="4214810" y="2786058"/>
            <a:ext cx="571504" cy="357190"/>
          </a:xfrm>
          <a:prstGeom prst="right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3504" y="5029154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通常按行优先顺序排列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cxnSp>
        <p:nvCxnSpPr>
          <p:cNvPr id="8" name="直接箭头连接符 7"/>
          <p:cNvCxnSpPr>
            <a:stCxn id="6" idx="0"/>
          </p:cNvCxnSpPr>
          <p:nvPr/>
        </p:nvCxnSpPr>
        <p:spPr>
          <a:xfrm rot="16200000" flipV="1">
            <a:off x="6216265" y="4815237"/>
            <a:ext cx="427834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714356"/>
            <a:ext cx="435771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5.3.1 </a:t>
            </a:r>
            <a:r>
              <a:rPr lang="zh-CN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稀疏矩阵</a:t>
            </a:r>
            <a:r>
              <a:rPr lang="zh-CN" altLang="en-US">
                <a:latin typeface="Consolas" pitchFamily="49" charset="0"/>
                <a:ea typeface="微软雅黑" pitchFamily="34" charset="-122"/>
                <a:cs typeface="Consolas" pitchFamily="49" charset="0"/>
              </a:rPr>
              <a:t>的三元组表示</a:t>
            </a:r>
            <a:endParaRPr lang="zh-CN" altLang="zh-CN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1538" y="1928802"/>
            <a:ext cx="428628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S(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=S(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-1)+1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=S(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-2)+1+1=S(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-2)+2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=</a:t>
            </a:r>
            <a:r>
              <a:rPr lang="zh-CN" altLang="zh-CN" sz="200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…</a:t>
            </a:r>
          </a:p>
          <a:p>
            <a:pPr algn="l">
              <a:lnSpc>
                <a:spcPct val="10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=S(1)+(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-1)=1+(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-1)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</a:p>
          <a:p>
            <a:pPr algn="l">
              <a:lnSpc>
                <a:spcPct val="100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zh-CN" altLang="zh-CN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662" y="571480"/>
            <a:ext cx="4786346" cy="79980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)=1			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)=S(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-1)+1		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40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71802" y="857232"/>
            <a:ext cx="242889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确定问题规模</a:t>
            </a:r>
            <a:r>
              <a:rPr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endParaRPr lang="zh-CN" altLang="en-US" sz="2000" i="1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4214810" y="1428736"/>
            <a:ext cx="142876" cy="285752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71802" y="1938823"/>
            <a:ext cx="242889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确定终止情况</a:t>
            </a:r>
          </a:p>
        </p:txBody>
      </p:sp>
      <p:sp>
        <p:nvSpPr>
          <p:cNvPr id="10" name="下箭头 9"/>
          <p:cNvSpPr/>
          <p:nvPr/>
        </p:nvSpPr>
        <p:spPr>
          <a:xfrm>
            <a:off x="4214810" y="2476496"/>
            <a:ext cx="142876" cy="285752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71802" y="2986583"/>
            <a:ext cx="242889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确定递推情况</a:t>
            </a:r>
          </a:p>
        </p:txBody>
      </p:sp>
      <p:sp>
        <p:nvSpPr>
          <p:cNvPr id="13" name="右大括号 12"/>
          <p:cNvSpPr/>
          <p:nvPr/>
        </p:nvSpPr>
        <p:spPr>
          <a:xfrm>
            <a:off x="5715008" y="2190742"/>
            <a:ext cx="142876" cy="1047757"/>
          </a:xfrm>
          <a:prstGeom prst="rightBrac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" name="折角形 13"/>
          <p:cNvSpPr/>
          <p:nvPr/>
        </p:nvSpPr>
        <p:spPr>
          <a:xfrm>
            <a:off x="6000760" y="2381243"/>
            <a:ext cx="1143008" cy="571504"/>
          </a:xfrm>
          <a:prstGeom prst="foldedCorner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en-US" sz="20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递推式</a:t>
            </a:r>
          </a:p>
        </p:txBody>
      </p:sp>
      <p:sp>
        <p:nvSpPr>
          <p:cNvPr id="16" name="下箭头 15"/>
          <p:cNvSpPr/>
          <p:nvPr/>
        </p:nvSpPr>
        <p:spPr>
          <a:xfrm>
            <a:off x="4214810" y="3582657"/>
            <a:ext cx="142876" cy="285752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47976" y="3997494"/>
            <a:ext cx="2643206" cy="7078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由递推式求出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T(</a:t>
            </a:r>
            <a:r>
              <a:rPr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)/S(n)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57488" y="5140502"/>
            <a:ext cx="285752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用复杂度表示</a:t>
            </a:r>
            <a:r>
              <a:rPr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)/S(</a:t>
            </a:r>
            <a:r>
              <a:rPr lang="en-US" altLang="zh-CN" sz="2000" i="1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4214810" y="4786322"/>
            <a:ext cx="142876" cy="285752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5786" y="428604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递归算法分析</a:t>
            </a:r>
            <a:endParaRPr lang="en-US" altLang="zh-CN" sz="20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41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28860" y="428604"/>
            <a:ext cx="378621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6.2 </a:t>
            </a:r>
            <a:r>
              <a:rPr lang="zh-CN" altLang="zh-CN" sz="2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递归算法的设计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1500174"/>
            <a:ext cx="435771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6.2.1 </a:t>
            </a:r>
            <a:r>
              <a:rPr lang="zh-CN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递归算法设计的步骤</a:t>
            </a:r>
            <a:endParaRPr lang="zh-CN" altLang="zh-CN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071538" y="2357430"/>
            <a:ext cx="3929090" cy="1023902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180000" tIns="108000" bIns="144000"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设计求解问题的递归模型。</a:t>
            </a:r>
            <a:endParaRPr kumimoji="1"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0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转换成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对应的递归算法。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2357422" y="4000504"/>
            <a:ext cx="4286280" cy="500066"/>
            <a:chOff x="1428728" y="4429132"/>
            <a:chExt cx="4286280" cy="500066"/>
          </a:xfrm>
        </p:grpSpPr>
        <p:sp>
          <p:nvSpPr>
            <p:cNvPr id="9" name="圆角矩形 8"/>
            <p:cNvSpPr/>
            <p:nvPr/>
          </p:nvSpPr>
          <p:spPr>
            <a:xfrm>
              <a:off x="1428728" y="4429132"/>
              <a:ext cx="1643074" cy="50006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b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递归模型</a:t>
              </a:r>
              <a:endParaRPr lang="zh-CN" altLang="en-US" sz="2000" b="0">
                <a:solidFill>
                  <a:srgbClr val="FF0000"/>
                </a:solidFill>
              </a:endParaRPr>
            </a:p>
          </p:txBody>
        </p:sp>
        <p:sp>
          <p:nvSpPr>
            <p:cNvPr id="10" name="右箭头 9"/>
            <p:cNvSpPr/>
            <p:nvPr/>
          </p:nvSpPr>
          <p:spPr>
            <a:xfrm>
              <a:off x="3214678" y="4572008"/>
              <a:ext cx="714380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071934" y="4429132"/>
              <a:ext cx="1643074" cy="50006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b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递归算法</a:t>
              </a:r>
              <a:endParaRPr lang="zh-CN" altLang="en-US" sz="2000" b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42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00034" y="1462619"/>
            <a:ext cx="5715040" cy="707886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zh-CN" altLang="en-US" sz="2000" b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20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0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）对原问题</a:t>
            </a:r>
            <a:r>
              <a:rPr kumimoji="1" lang="en-US" altLang="zh-CN" sz="2000" b="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20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(s)</a:t>
            </a:r>
            <a:r>
              <a:rPr kumimoji="1" lang="zh-CN" altLang="en-US" sz="20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进行分析，称为“大问题”，假设</a:t>
            </a:r>
            <a:r>
              <a:rPr kumimoji="1" lang="zh-CN" altLang="en-US" sz="20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出合理的“小问题”</a:t>
            </a:r>
            <a:r>
              <a:rPr kumimoji="1" lang="en-US" altLang="zh-CN" sz="2000" b="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20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(s’)</a:t>
            </a:r>
            <a:r>
              <a:rPr kumimoji="1" lang="zh-CN" altLang="en-US" sz="20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；</a:t>
            </a:r>
            <a:r>
              <a:rPr kumimoji="1" lang="zh-CN" altLang="en-US" sz="20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14348" y="505000"/>
            <a:ext cx="3071834" cy="525886"/>
          </a:xfrm>
          <a:prstGeom prst="rect">
            <a:avLst/>
          </a:prstGeom>
          <a:solidFill>
            <a:srgbClr val="3366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08000" bIns="10800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求递归模型的步骤如下：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00034" y="4357694"/>
            <a:ext cx="5572164" cy="707886"/>
          </a:xfrm>
          <a:prstGeom prst="rect">
            <a:avLst/>
          </a:prstGeom>
          <a:ln>
            <a:headEnd/>
            <a:tailEnd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zh-CN" altLang="en-US" sz="20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（</a:t>
            </a:r>
            <a:r>
              <a:rPr kumimoji="1" lang="en-US" altLang="zh-CN" sz="20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1" lang="zh-CN" altLang="en-US" sz="20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）确定一个特定情况（如</a:t>
            </a:r>
            <a:r>
              <a:rPr kumimoji="1" lang="en-US" altLang="zh-CN" sz="2000" b="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20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(1)</a:t>
            </a:r>
            <a:r>
              <a:rPr kumimoji="1" lang="zh-CN" altLang="en-US" sz="20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kumimoji="1" lang="en-US" altLang="zh-CN" sz="2000" b="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20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(0)</a:t>
            </a:r>
            <a:r>
              <a:rPr kumimoji="1" lang="zh-CN" altLang="en-US" sz="20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kumimoji="1" lang="zh-CN" altLang="en-US" sz="20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的解  </a:t>
            </a:r>
            <a:r>
              <a:rPr kumimoji="1" lang="zh-CN" altLang="en-US" sz="20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 </a:t>
            </a:r>
            <a:r>
              <a:rPr kumimoji="1" lang="zh-CN" altLang="en-US" sz="2000" b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递归出口</a:t>
            </a:r>
            <a:r>
              <a:rPr kumimoji="1" lang="zh-CN" altLang="en-US" sz="20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sz="2000" b="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00034" y="2714620"/>
            <a:ext cx="5643602" cy="1015663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zh-CN" altLang="en-US" sz="20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（</a:t>
            </a:r>
            <a:r>
              <a:rPr kumimoji="1" lang="en-US" altLang="zh-CN" sz="20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20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）假设</a:t>
            </a:r>
            <a:r>
              <a:rPr kumimoji="1" lang="en-US" altLang="zh-CN" sz="2000" b="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20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(s’)</a:t>
            </a:r>
            <a:r>
              <a:rPr kumimoji="1" lang="zh-CN" altLang="en-US" sz="20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是可</a:t>
            </a:r>
            <a:r>
              <a:rPr kumimoji="1" lang="zh-CN" altLang="en-US" sz="20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解的，在此</a:t>
            </a:r>
            <a:r>
              <a:rPr kumimoji="1" lang="zh-CN" altLang="en-US" sz="20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基础上确定</a:t>
            </a:r>
            <a:r>
              <a:rPr kumimoji="1" lang="en-US" altLang="zh-CN" sz="2000" b="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20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(s)</a:t>
            </a:r>
            <a:r>
              <a:rPr kumimoji="1" lang="zh-CN" altLang="en-US" sz="20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的解，即</a:t>
            </a:r>
            <a:r>
              <a:rPr kumimoji="1" lang="zh-CN" altLang="en-US" sz="20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给出</a:t>
            </a:r>
            <a:r>
              <a:rPr kumimoji="1" lang="en-US" altLang="zh-CN" sz="2000" b="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20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(s)</a:t>
            </a:r>
            <a:r>
              <a:rPr kumimoji="1" lang="zh-CN" altLang="en-US" sz="20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kumimoji="1" lang="en-US" altLang="zh-CN" sz="2000" b="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20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(s’)</a:t>
            </a:r>
            <a:r>
              <a:rPr kumimoji="1" lang="zh-CN" altLang="en-US" sz="20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之间</a:t>
            </a:r>
            <a:r>
              <a:rPr kumimoji="1" lang="zh-CN" altLang="en-US" sz="20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的关系 </a:t>
            </a:r>
            <a:r>
              <a:rPr kumimoji="1" lang="zh-CN" altLang="en-US" sz="20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kumimoji="1" lang="zh-CN" altLang="en-US" sz="2000" b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递归体</a:t>
            </a:r>
            <a:r>
              <a:rPr kumimoji="1" lang="zh-CN" altLang="en-US" sz="20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。</a:t>
            </a:r>
            <a:endParaRPr kumimoji="1" lang="zh-CN" altLang="en-US" sz="2000" b="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6215074" y="1500174"/>
            <a:ext cx="2571768" cy="3510345"/>
            <a:chOff x="6072198" y="1714488"/>
            <a:chExt cx="2571768" cy="3510345"/>
          </a:xfrm>
        </p:grpSpPr>
        <p:sp>
          <p:nvSpPr>
            <p:cNvPr id="9" name="TextBox 8"/>
            <p:cNvSpPr txBox="1"/>
            <p:nvPr/>
          </p:nvSpPr>
          <p:spPr>
            <a:xfrm>
              <a:off x="6572264" y="1714488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1" lang="zh-CN" altLang="en-US" sz="20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数学归纳法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86578" y="2571744"/>
              <a:ext cx="1857388" cy="14773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1" lang="zh-CN" altLang="en-US" sz="20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假设</a:t>
              </a:r>
              <a:r>
                <a:rPr kumimoji="1" lang="en-US" altLang="zh-CN" sz="2000" b="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kumimoji="1" lang="en-US" altLang="zh-CN" sz="2000" b="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kumimoji="1" lang="zh-CN" altLang="en-US" sz="20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时等式成立</a:t>
              </a:r>
              <a:endParaRPr lang="zh-CN" altLang="en-US" sz="20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>
                <a:lnSpc>
                  <a:spcPct val="100000"/>
                </a:lnSpc>
              </a:pPr>
              <a:r>
                <a:rPr kumimoji="1" lang="zh-CN" altLang="en-US" sz="20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求证</a:t>
              </a:r>
              <a:r>
                <a:rPr kumimoji="1" lang="en-US" altLang="zh-CN" sz="2000" b="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kumimoji="1" lang="en-US" altLang="zh-CN" sz="2000" b="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1" lang="zh-CN" altLang="en-US" sz="20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时等式成立</a:t>
              </a:r>
              <a:endParaRPr lang="zh-CN" altLang="en-US" sz="20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86578" y="4516947"/>
              <a:ext cx="1857388" cy="7078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1" lang="zh-CN" altLang="en-US" sz="20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求证</a:t>
              </a:r>
              <a:r>
                <a:rPr kumimoji="1" lang="en-US" altLang="zh-CN" sz="2000" b="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1" lang="en-US" altLang="zh-CN" sz="20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=1</a:t>
              </a:r>
              <a:r>
                <a:rPr kumimoji="1" lang="zh-CN" altLang="en-US" sz="20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时等式成立</a:t>
              </a:r>
              <a:endParaRPr lang="zh-CN" altLang="en-US" sz="20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左右箭头 11"/>
            <p:cNvSpPr/>
            <p:nvPr/>
          </p:nvSpPr>
          <p:spPr>
            <a:xfrm>
              <a:off x="6143636" y="3286124"/>
              <a:ext cx="571504" cy="142876"/>
            </a:xfrm>
            <a:prstGeom prst="left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左右箭头 12"/>
            <p:cNvSpPr/>
            <p:nvPr/>
          </p:nvSpPr>
          <p:spPr>
            <a:xfrm>
              <a:off x="6072198" y="4786322"/>
              <a:ext cx="571504" cy="142876"/>
            </a:xfrm>
            <a:prstGeom prst="left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43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7000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6.5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采用递归算法求整数数组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中的最小值。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1538" y="2843507"/>
            <a:ext cx="7715304" cy="137227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假设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已求出，显然有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)=MIN(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，其中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MIN()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为求两个值较小值函数。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0166" y="5058085"/>
            <a:ext cx="5500726" cy="79980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/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[0]             	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</a:p>
          <a:p>
            <a:pPr algn="l"/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)=MIN(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 	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其他情况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1538" y="2071678"/>
            <a:ext cx="7500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假设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求数组元素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[0..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（共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个元素）中的最小值。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0496" y="4486581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得到递归模型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下箭头 10"/>
          <p:cNvSpPr/>
          <p:nvPr/>
        </p:nvSpPr>
        <p:spPr bwMode="auto">
          <a:xfrm>
            <a:off x="3786182" y="4415143"/>
            <a:ext cx="214314" cy="571504"/>
          </a:xfrm>
          <a:prstGeom prst="down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142984"/>
            <a:ext cx="1643074" cy="79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44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5852" y="928670"/>
            <a:ext cx="5500726" cy="79980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/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[0]             	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</a:p>
          <a:p>
            <a:pPr algn="l"/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)=MIN(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 	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其他情况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2357430"/>
            <a:ext cx="7643866" cy="28348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a[],int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a[0..i]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中的最小值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==0)	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递归出口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a[0];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递归体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int mind=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(a,i-1);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递归调用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min(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mind,a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]);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合并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下箭头 5"/>
          <p:cNvSpPr/>
          <p:nvPr/>
        </p:nvSpPr>
        <p:spPr bwMode="auto">
          <a:xfrm>
            <a:off x="3428992" y="1928802"/>
            <a:ext cx="214314" cy="357190"/>
          </a:xfrm>
          <a:prstGeom prst="down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45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642918"/>
            <a:ext cx="6286544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6.2.2 </a:t>
            </a:r>
            <a:r>
              <a:rPr lang="zh-CN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基于递归数据结构的递归算法设计</a:t>
            </a:r>
            <a:endParaRPr lang="zh-CN" altLang="zh-CN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8186" y="1428736"/>
            <a:ext cx="6205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递归数据结构的数据特别适合递归处理 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Wingdings"/>
              </a:rPr>
              <a:t>递归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算法</a:t>
            </a:r>
            <a:endParaRPr lang="zh-CN" altLang="en-US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152500" y="1993913"/>
            <a:ext cx="2500330" cy="4500594"/>
            <a:chOff x="1000100" y="1071546"/>
            <a:chExt cx="2678925" cy="4500594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00100" y="4000504"/>
              <a:ext cx="2357454" cy="1571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1000100" y="1071546"/>
              <a:ext cx="26789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种瓜得瓜</a:t>
              </a: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：递归性</a:t>
              </a:r>
              <a:endParaRPr lang="zh-CN" altLang="en-US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1785926"/>
              <a:ext cx="2357443" cy="1571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下箭头 9"/>
            <p:cNvSpPr/>
            <p:nvPr/>
          </p:nvSpPr>
          <p:spPr bwMode="auto">
            <a:xfrm>
              <a:off x="2000232" y="3500438"/>
              <a:ext cx="285752" cy="428628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" name="组合 10"/>
          <p:cNvGrpSpPr/>
          <p:nvPr/>
        </p:nvGrpSpPr>
        <p:grpSpPr>
          <a:xfrm>
            <a:off x="4081458" y="2493979"/>
            <a:ext cx="3786214" cy="3857652"/>
            <a:chOff x="3929058" y="2000240"/>
            <a:chExt cx="3786214" cy="3857652"/>
          </a:xfrm>
        </p:grpSpPr>
        <p:sp>
          <p:nvSpPr>
            <p:cNvPr id="12" name="TextBox 11"/>
            <p:cNvSpPr txBox="1"/>
            <p:nvPr/>
          </p:nvSpPr>
          <p:spPr>
            <a:xfrm>
              <a:off x="4286248" y="3105384"/>
              <a:ext cx="3429024" cy="1785104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数据：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={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瓜的集合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}</a:t>
              </a:r>
            </a:p>
            <a:p>
              <a:pPr algn="l"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运算：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Op={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种瓜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}</a:t>
              </a:r>
            </a:p>
            <a:p>
              <a:pPr algn="l"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递归性：</a:t>
              </a:r>
              <a:endParaRPr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Op(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∈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∈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endParaRPr lang="zh-CN" altLang="en-US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右大括号 12"/>
            <p:cNvSpPr/>
            <p:nvPr/>
          </p:nvSpPr>
          <p:spPr>
            <a:xfrm>
              <a:off x="3929058" y="2000240"/>
              <a:ext cx="214314" cy="3857652"/>
            </a:xfrm>
            <a:prstGeom prst="rightBrac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14" name="灯片编号占位符 17"/>
          <p:cNvSpPr txBox="1">
            <a:spLocks/>
          </p:cNvSpPr>
          <p:nvPr/>
        </p:nvSpPr>
        <p:spPr>
          <a:xfrm>
            <a:off x="6705600" y="685008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26E92E-01F2-48FC-B402-901219CBF1DF}" type="slidenum">
              <a:rPr kumimoji="1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楷体_GB2312" pitchFamily="49" charset="-122"/>
                <a:cs typeface="Consolas" pitchFamily="49" charset="0"/>
              </a:rPr>
              <a:pPr marL="0" marR="0" lvl="0" indent="0" algn="r" defTabSz="914400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r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楷体_GB2312" pitchFamily="49" charset="-122"/>
                <a:cs typeface="Consolas" pitchFamily="49" charset="0"/>
              </a:rPr>
              <a:t>/22</a:t>
            </a: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46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500042"/>
            <a:ext cx="84296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6.6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假设有一个不带头结点的单链表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，完成以下两个算法设计：</a:t>
            </a:r>
          </a:p>
          <a:p>
            <a:pPr algn="l">
              <a:lnSpc>
                <a:spcPct val="100000"/>
              </a:lnSpc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）设计一个算法正向输出所有结点值。</a:t>
            </a:r>
          </a:p>
          <a:p>
            <a:pPr algn="l">
              <a:lnSpc>
                <a:spcPct val="100000"/>
              </a:lnSpc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）设计一个算法反向输出所有结点值。</a:t>
            </a:r>
          </a:p>
        </p:txBody>
      </p:sp>
      <p:grpSp>
        <p:nvGrpSpPr>
          <p:cNvPr id="2" name="组合 29"/>
          <p:cNvGrpSpPr/>
          <p:nvPr/>
        </p:nvGrpSpPr>
        <p:grpSpPr>
          <a:xfrm>
            <a:off x="1142976" y="2000240"/>
            <a:ext cx="5429288" cy="1869530"/>
            <a:chOff x="1142976" y="2000240"/>
            <a:chExt cx="5429288" cy="1869530"/>
          </a:xfrm>
        </p:grpSpPr>
        <p:sp>
          <p:nvSpPr>
            <p:cNvPr id="6" name="Text Box 42"/>
            <p:cNvSpPr txBox="1">
              <a:spLocks noChangeArrowheads="1"/>
            </p:cNvSpPr>
            <p:nvPr/>
          </p:nvSpPr>
          <p:spPr bwMode="auto">
            <a:xfrm>
              <a:off x="1789978" y="2725407"/>
              <a:ext cx="540000" cy="36000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Text Box 41"/>
            <p:cNvSpPr txBox="1">
              <a:spLocks noChangeArrowheads="1"/>
            </p:cNvSpPr>
            <p:nvPr/>
          </p:nvSpPr>
          <p:spPr bwMode="auto">
            <a:xfrm>
              <a:off x="2336538" y="2725407"/>
              <a:ext cx="540000" cy="36000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Text Box 40"/>
            <p:cNvSpPr txBox="1">
              <a:spLocks noChangeArrowheads="1"/>
            </p:cNvSpPr>
            <p:nvPr/>
          </p:nvSpPr>
          <p:spPr bwMode="auto">
            <a:xfrm>
              <a:off x="5494949" y="2725407"/>
              <a:ext cx="540000" cy="36000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60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Text Box 39"/>
            <p:cNvSpPr txBox="1">
              <a:spLocks noChangeArrowheads="1"/>
            </p:cNvSpPr>
            <p:nvPr/>
          </p:nvSpPr>
          <p:spPr bwMode="auto">
            <a:xfrm>
              <a:off x="6032264" y="2725407"/>
              <a:ext cx="540000" cy="36000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252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10" name="Text Box 37"/>
            <p:cNvSpPr txBox="1">
              <a:spLocks noChangeArrowheads="1"/>
            </p:cNvSpPr>
            <p:nvPr/>
          </p:nvSpPr>
          <p:spPr bwMode="auto">
            <a:xfrm>
              <a:off x="3174650" y="2725407"/>
              <a:ext cx="540000" cy="36000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Text Box 36"/>
            <p:cNvSpPr txBox="1">
              <a:spLocks noChangeArrowheads="1"/>
            </p:cNvSpPr>
            <p:nvPr/>
          </p:nvSpPr>
          <p:spPr bwMode="auto">
            <a:xfrm>
              <a:off x="3714744" y="2725407"/>
              <a:ext cx="540000" cy="36000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Line 35"/>
            <p:cNvSpPr>
              <a:spLocks noChangeShapeType="1"/>
            </p:cNvSpPr>
            <p:nvPr/>
          </p:nvSpPr>
          <p:spPr bwMode="auto">
            <a:xfrm>
              <a:off x="4080408" y="2914160"/>
              <a:ext cx="524930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Line 34"/>
            <p:cNvSpPr>
              <a:spLocks noChangeShapeType="1"/>
            </p:cNvSpPr>
            <p:nvPr/>
          </p:nvSpPr>
          <p:spPr bwMode="auto">
            <a:xfrm>
              <a:off x="2690799" y="2914160"/>
              <a:ext cx="468000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Text Box 33"/>
            <p:cNvSpPr txBox="1">
              <a:spLocks noChangeArrowheads="1"/>
            </p:cNvSpPr>
            <p:nvPr/>
          </p:nvSpPr>
          <p:spPr bwMode="auto">
            <a:xfrm>
              <a:off x="4674955" y="2782558"/>
              <a:ext cx="468549" cy="3022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15" name="Line 32"/>
            <p:cNvSpPr>
              <a:spLocks noChangeShapeType="1"/>
            </p:cNvSpPr>
            <p:nvPr/>
          </p:nvSpPr>
          <p:spPr bwMode="auto">
            <a:xfrm>
              <a:off x="5209154" y="2914160"/>
              <a:ext cx="285795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>
              <a:off x="1142976" y="2734933"/>
              <a:ext cx="357190" cy="3022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</a:p>
          </p:txBody>
        </p:sp>
        <p:sp>
          <p:nvSpPr>
            <p:cNvPr id="17" name="Line 30"/>
            <p:cNvSpPr>
              <a:spLocks noChangeShapeType="1"/>
            </p:cNvSpPr>
            <p:nvPr/>
          </p:nvSpPr>
          <p:spPr bwMode="auto">
            <a:xfrm>
              <a:off x="1499151" y="2885585"/>
              <a:ext cx="286767" cy="0"/>
            </a:xfrm>
            <a:prstGeom prst="line">
              <a:avLst/>
            </a:prstGeom>
            <a:ln w="19050">
              <a:headEnd/>
              <a:tailEnd type="arrow" w="sm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Text Box 31"/>
            <p:cNvSpPr txBox="1">
              <a:spLocks noChangeArrowheads="1"/>
            </p:cNvSpPr>
            <p:nvPr/>
          </p:nvSpPr>
          <p:spPr bwMode="auto">
            <a:xfrm>
              <a:off x="2500298" y="3500438"/>
              <a:ext cx="1143008" cy="3022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p-&gt;</a:t>
              </a:r>
              <a:r>
                <a:rPr kumimoji="0" lang="en-US" altLang="zh-CN" sz="170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next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28992" y="2000240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大问题：</a:t>
              </a:r>
              <a:r>
                <a:rPr lang="pt-BR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pt-BR" altLang="zh-CN" sz="18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pt-BR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r>
                <a:rPr lang="pt-BR" altLang="zh-CN" sz="18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endParaRPr lang="zh-CN" alt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00562" y="3500438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(p-&gt;next)</a:t>
              </a:r>
              <a:endPara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3" name="直接箭头连接符 22"/>
            <p:cNvCxnSpPr>
              <a:endCxn id="10" idx="2"/>
            </p:cNvCxnSpPr>
            <p:nvPr/>
          </p:nvCxnSpPr>
          <p:spPr>
            <a:xfrm rot="5400000" flipH="1" flipV="1">
              <a:off x="3193587" y="3177937"/>
              <a:ext cx="343593" cy="15853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右大括号 24"/>
            <p:cNvSpPr/>
            <p:nvPr/>
          </p:nvSpPr>
          <p:spPr>
            <a:xfrm rot="5400000">
              <a:off x="4857752" y="2071678"/>
              <a:ext cx="214314" cy="2643206"/>
            </a:xfrm>
            <a:prstGeom prst="rightBrac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右大括号 25"/>
            <p:cNvSpPr/>
            <p:nvPr/>
          </p:nvSpPr>
          <p:spPr>
            <a:xfrm rot="16200000">
              <a:off x="4036215" y="892951"/>
              <a:ext cx="214314" cy="3286148"/>
            </a:xfrm>
            <a:prstGeom prst="rightBrac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28"/>
          <p:cNvGrpSpPr/>
          <p:nvPr/>
        </p:nvGrpSpPr>
        <p:grpSpPr>
          <a:xfrm>
            <a:off x="1142976" y="4357694"/>
            <a:ext cx="6929486" cy="1021990"/>
            <a:chOff x="1142976" y="4357694"/>
            <a:chExt cx="6929486" cy="1021990"/>
          </a:xfrm>
        </p:grpSpPr>
        <p:sp>
          <p:nvSpPr>
            <p:cNvPr id="27" name="Text Box 19"/>
            <p:cNvSpPr txBox="1">
              <a:spLocks noChangeArrowheads="1"/>
            </p:cNvSpPr>
            <p:nvPr/>
          </p:nvSpPr>
          <p:spPr bwMode="auto">
            <a:xfrm>
              <a:off x="2000232" y="4500570"/>
              <a:ext cx="6072230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为什么在这里设计单链表的递归算法时不带头结点？</a:t>
              </a:r>
              <a:endParaRPr lang="en-US" altLang="zh-CN" sz="2000" dirty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  <a:p>
              <a:pPr algn="l"/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如何将带头结点转换为不带头结点的单链表？</a:t>
              </a:r>
            </a:p>
          </p:txBody>
        </p:sp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42976" y="4357694"/>
              <a:ext cx="642942" cy="10219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47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1428728" y="285728"/>
            <a:ext cx="5572164" cy="1869530"/>
            <a:chOff x="1142976" y="2000240"/>
            <a:chExt cx="5572164" cy="1869530"/>
          </a:xfrm>
        </p:grpSpPr>
        <p:sp>
          <p:nvSpPr>
            <p:cNvPr id="5" name="Text Box 42"/>
            <p:cNvSpPr txBox="1">
              <a:spLocks noChangeArrowheads="1"/>
            </p:cNvSpPr>
            <p:nvPr/>
          </p:nvSpPr>
          <p:spPr bwMode="auto">
            <a:xfrm>
              <a:off x="1789978" y="2725407"/>
              <a:ext cx="540000" cy="36000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" name="Text Box 41"/>
            <p:cNvSpPr txBox="1">
              <a:spLocks noChangeArrowheads="1"/>
            </p:cNvSpPr>
            <p:nvPr/>
          </p:nvSpPr>
          <p:spPr bwMode="auto">
            <a:xfrm>
              <a:off x="2336538" y="2725407"/>
              <a:ext cx="540000" cy="36000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Text Box 40"/>
            <p:cNvSpPr txBox="1">
              <a:spLocks noChangeArrowheads="1"/>
            </p:cNvSpPr>
            <p:nvPr/>
          </p:nvSpPr>
          <p:spPr bwMode="auto">
            <a:xfrm>
              <a:off x="5494949" y="2725407"/>
              <a:ext cx="540000" cy="36000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60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Text Box 39"/>
            <p:cNvSpPr txBox="1">
              <a:spLocks noChangeArrowheads="1"/>
            </p:cNvSpPr>
            <p:nvPr/>
          </p:nvSpPr>
          <p:spPr bwMode="auto">
            <a:xfrm>
              <a:off x="6032264" y="2725407"/>
              <a:ext cx="540000" cy="36000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252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9" name="Text Box 37"/>
            <p:cNvSpPr txBox="1">
              <a:spLocks noChangeArrowheads="1"/>
            </p:cNvSpPr>
            <p:nvPr/>
          </p:nvSpPr>
          <p:spPr bwMode="auto">
            <a:xfrm>
              <a:off x="3174650" y="2725407"/>
              <a:ext cx="540000" cy="36000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Text Box 36"/>
            <p:cNvSpPr txBox="1">
              <a:spLocks noChangeArrowheads="1"/>
            </p:cNvSpPr>
            <p:nvPr/>
          </p:nvSpPr>
          <p:spPr bwMode="auto">
            <a:xfrm>
              <a:off x="3714744" y="2725407"/>
              <a:ext cx="540000" cy="36000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Line 35"/>
            <p:cNvSpPr>
              <a:spLocks noChangeShapeType="1"/>
            </p:cNvSpPr>
            <p:nvPr/>
          </p:nvSpPr>
          <p:spPr bwMode="auto">
            <a:xfrm>
              <a:off x="4080408" y="2914160"/>
              <a:ext cx="524930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>
              <a:off x="2690799" y="2914160"/>
              <a:ext cx="468000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Text Box 33"/>
            <p:cNvSpPr txBox="1">
              <a:spLocks noChangeArrowheads="1"/>
            </p:cNvSpPr>
            <p:nvPr/>
          </p:nvSpPr>
          <p:spPr bwMode="auto">
            <a:xfrm>
              <a:off x="4674955" y="2782558"/>
              <a:ext cx="468549" cy="3022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14" name="Line 32"/>
            <p:cNvSpPr>
              <a:spLocks noChangeShapeType="1"/>
            </p:cNvSpPr>
            <p:nvPr/>
          </p:nvSpPr>
          <p:spPr bwMode="auto">
            <a:xfrm>
              <a:off x="5209154" y="2914160"/>
              <a:ext cx="285795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Text Box 31"/>
            <p:cNvSpPr txBox="1">
              <a:spLocks noChangeArrowheads="1"/>
            </p:cNvSpPr>
            <p:nvPr/>
          </p:nvSpPr>
          <p:spPr bwMode="auto">
            <a:xfrm>
              <a:off x="1142976" y="2734933"/>
              <a:ext cx="357190" cy="3022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</a:p>
          </p:txBody>
        </p:sp>
        <p:sp>
          <p:nvSpPr>
            <p:cNvPr id="16" name="Line 30"/>
            <p:cNvSpPr>
              <a:spLocks noChangeShapeType="1"/>
            </p:cNvSpPr>
            <p:nvPr/>
          </p:nvSpPr>
          <p:spPr bwMode="auto">
            <a:xfrm>
              <a:off x="1499151" y="2885585"/>
              <a:ext cx="286767" cy="0"/>
            </a:xfrm>
            <a:prstGeom prst="line">
              <a:avLst/>
            </a:prstGeom>
            <a:ln w="19050">
              <a:headEnd/>
              <a:tailEnd type="arrow" w="sm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Text Box 31"/>
            <p:cNvSpPr txBox="1">
              <a:spLocks noChangeArrowheads="1"/>
            </p:cNvSpPr>
            <p:nvPr/>
          </p:nvSpPr>
          <p:spPr bwMode="auto">
            <a:xfrm>
              <a:off x="2500298" y="3500438"/>
              <a:ext cx="1143008" cy="3022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p-&gt;</a:t>
              </a:r>
              <a:r>
                <a:rPr kumimoji="0" lang="en-US" altLang="zh-CN" sz="170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next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14612" y="2000240"/>
              <a:ext cx="3000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大问题：</a:t>
              </a:r>
              <a:r>
                <a:rPr lang="pt-BR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pt-BR" altLang="zh-CN" sz="18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pt-BR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r>
                <a:rPr lang="pt-BR" altLang="zh-CN" sz="18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r>
                <a:rPr lang="zh-CN" altLang="zh-CN" sz="18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输出</a:t>
              </a:r>
              <a:r>
                <a:rPr lang="pt-BR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pt-BR" altLang="zh-CN" sz="1800" baseline="-250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zh-CN" sz="18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到</a:t>
              </a:r>
              <a:r>
                <a:rPr lang="pt-BR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pt-BR" altLang="zh-CN" sz="1800" i="1" baseline="-250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baseline="-250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lang="zh-CN" alt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57620" y="3500438"/>
              <a:ext cx="2857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(p-&gt;next)</a:t>
              </a:r>
              <a:r>
                <a:rPr lang="zh-CN" altLang="zh-CN" sz="18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输出</a:t>
              </a: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zh-CN" sz="18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到</a:t>
              </a: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baseline="-250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0" name="直接箭头连接符 19"/>
            <p:cNvCxnSpPr>
              <a:endCxn id="9" idx="2"/>
            </p:cNvCxnSpPr>
            <p:nvPr/>
          </p:nvCxnSpPr>
          <p:spPr>
            <a:xfrm rot="5400000" flipH="1" flipV="1">
              <a:off x="3193587" y="3177937"/>
              <a:ext cx="343593" cy="15853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右大括号 20"/>
            <p:cNvSpPr/>
            <p:nvPr/>
          </p:nvSpPr>
          <p:spPr>
            <a:xfrm rot="5400000">
              <a:off x="4857752" y="2071678"/>
              <a:ext cx="214314" cy="2643206"/>
            </a:xfrm>
            <a:prstGeom prst="rightBrac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右大括号 21"/>
            <p:cNvSpPr/>
            <p:nvPr/>
          </p:nvSpPr>
          <p:spPr>
            <a:xfrm rot="16200000">
              <a:off x="4036215" y="892951"/>
              <a:ext cx="214314" cy="3286148"/>
            </a:xfrm>
            <a:prstGeom prst="rightBrac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28728" y="2357430"/>
            <a:ext cx="6643734" cy="93625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不做任何事件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=NULL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结点值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(p-&gt;next)	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其他情况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57290" y="3857628"/>
            <a:ext cx="7358114" cy="2445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Positive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(LinkNode&lt;int&gt;* p)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正向输出所有结点值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(p==NULL)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printf("%d ",p-&gt;data);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Positive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(p-&gt;next);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5" name="左弧形箭头 24"/>
          <p:cNvSpPr/>
          <p:nvPr/>
        </p:nvSpPr>
        <p:spPr bwMode="auto">
          <a:xfrm>
            <a:off x="1000100" y="1285860"/>
            <a:ext cx="357190" cy="1143008"/>
          </a:xfrm>
          <a:prstGeom prst="curvedRightArrow">
            <a:avLst/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左弧形箭头 25"/>
          <p:cNvSpPr/>
          <p:nvPr/>
        </p:nvSpPr>
        <p:spPr bwMode="auto">
          <a:xfrm>
            <a:off x="928662" y="3143248"/>
            <a:ext cx="357190" cy="1143008"/>
          </a:xfrm>
          <a:prstGeom prst="curvedRightArrow">
            <a:avLst/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472" y="285728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(1)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正向输出</a:t>
            </a: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48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1428728" y="285728"/>
            <a:ext cx="5643602" cy="1869530"/>
            <a:chOff x="1142976" y="2000240"/>
            <a:chExt cx="5643602" cy="1869530"/>
          </a:xfrm>
        </p:grpSpPr>
        <p:sp>
          <p:nvSpPr>
            <p:cNvPr id="5" name="Text Box 42"/>
            <p:cNvSpPr txBox="1">
              <a:spLocks noChangeArrowheads="1"/>
            </p:cNvSpPr>
            <p:nvPr/>
          </p:nvSpPr>
          <p:spPr bwMode="auto">
            <a:xfrm>
              <a:off x="1789978" y="2725407"/>
              <a:ext cx="540000" cy="36000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" name="Text Box 41"/>
            <p:cNvSpPr txBox="1">
              <a:spLocks noChangeArrowheads="1"/>
            </p:cNvSpPr>
            <p:nvPr/>
          </p:nvSpPr>
          <p:spPr bwMode="auto">
            <a:xfrm>
              <a:off x="2336538" y="2725407"/>
              <a:ext cx="540000" cy="36000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Text Box 40"/>
            <p:cNvSpPr txBox="1">
              <a:spLocks noChangeArrowheads="1"/>
            </p:cNvSpPr>
            <p:nvPr/>
          </p:nvSpPr>
          <p:spPr bwMode="auto">
            <a:xfrm>
              <a:off x="5494949" y="2725407"/>
              <a:ext cx="540000" cy="36000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60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Text Box 39"/>
            <p:cNvSpPr txBox="1">
              <a:spLocks noChangeArrowheads="1"/>
            </p:cNvSpPr>
            <p:nvPr/>
          </p:nvSpPr>
          <p:spPr bwMode="auto">
            <a:xfrm>
              <a:off x="6032264" y="2725407"/>
              <a:ext cx="540000" cy="36000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252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</a:p>
          </p:txBody>
        </p:sp>
        <p:sp>
          <p:nvSpPr>
            <p:cNvPr id="9" name="Text Box 37"/>
            <p:cNvSpPr txBox="1">
              <a:spLocks noChangeArrowheads="1"/>
            </p:cNvSpPr>
            <p:nvPr/>
          </p:nvSpPr>
          <p:spPr bwMode="auto">
            <a:xfrm>
              <a:off x="3174650" y="2725407"/>
              <a:ext cx="540000" cy="36000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Text Box 36"/>
            <p:cNvSpPr txBox="1">
              <a:spLocks noChangeArrowheads="1"/>
            </p:cNvSpPr>
            <p:nvPr/>
          </p:nvSpPr>
          <p:spPr bwMode="auto">
            <a:xfrm>
              <a:off x="3714744" y="2725407"/>
              <a:ext cx="540000" cy="36000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Line 35"/>
            <p:cNvSpPr>
              <a:spLocks noChangeShapeType="1"/>
            </p:cNvSpPr>
            <p:nvPr/>
          </p:nvSpPr>
          <p:spPr bwMode="auto">
            <a:xfrm>
              <a:off x="4080408" y="2914160"/>
              <a:ext cx="524930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>
              <a:off x="2690799" y="2914160"/>
              <a:ext cx="468000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Text Box 33"/>
            <p:cNvSpPr txBox="1">
              <a:spLocks noChangeArrowheads="1"/>
            </p:cNvSpPr>
            <p:nvPr/>
          </p:nvSpPr>
          <p:spPr bwMode="auto">
            <a:xfrm>
              <a:off x="4674955" y="2782558"/>
              <a:ext cx="468549" cy="3022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itchFamily="49" charset="0"/>
                </a:rPr>
                <a:t>…</a:t>
              </a:r>
            </a:p>
          </p:txBody>
        </p:sp>
        <p:sp>
          <p:nvSpPr>
            <p:cNvPr id="14" name="Line 32"/>
            <p:cNvSpPr>
              <a:spLocks noChangeShapeType="1"/>
            </p:cNvSpPr>
            <p:nvPr/>
          </p:nvSpPr>
          <p:spPr bwMode="auto">
            <a:xfrm>
              <a:off x="5209154" y="2914160"/>
              <a:ext cx="285795" cy="0"/>
            </a:xfrm>
            <a:prstGeom prst="line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Text Box 31"/>
            <p:cNvSpPr txBox="1">
              <a:spLocks noChangeArrowheads="1"/>
            </p:cNvSpPr>
            <p:nvPr/>
          </p:nvSpPr>
          <p:spPr bwMode="auto">
            <a:xfrm>
              <a:off x="1142976" y="2734933"/>
              <a:ext cx="357190" cy="3022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</a:p>
          </p:txBody>
        </p:sp>
        <p:sp>
          <p:nvSpPr>
            <p:cNvPr id="16" name="Line 30"/>
            <p:cNvSpPr>
              <a:spLocks noChangeShapeType="1"/>
            </p:cNvSpPr>
            <p:nvPr/>
          </p:nvSpPr>
          <p:spPr bwMode="auto">
            <a:xfrm>
              <a:off x="1499151" y="2885585"/>
              <a:ext cx="286767" cy="0"/>
            </a:xfrm>
            <a:prstGeom prst="line">
              <a:avLst/>
            </a:prstGeom>
            <a:ln w="19050">
              <a:headEnd/>
              <a:tailEnd type="arrow" w="sm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Text Box 31"/>
            <p:cNvSpPr txBox="1">
              <a:spLocks noChangeArrowheads="1"/>
            </p:cNvSpPr>
            <p:nvPr/>
          </p:nvSpPr>
          <p:spPr bwMode="auto">
            <a:xfrm>
              <a:off x="2500298" y="3500438"/>
              <a:ext cx="1143008" cy="3022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7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p-&gt;</a:t>
              </a:r>
              <a:r>
                <a:rPr kumimoji="0" lang="en-US" altLang="zh-CN" sz="170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next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14612" y="2000240"/>
              <a:ext cx="3000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大问题：</a:t>
              </a:r>
              <a:r>
                <a:rPr lang="pt-BR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pt-BR" altLang="zh-CN" sz="18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pt-BR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r>
                <a:rPr lang="pt-BR" altLang="zh-CN" sz="18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r>
                <a:rPr lang="zh-CN" altLang="zh-CN" sz="18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输出</a:t>
              </a:r>
              <a:r>
                <a:rPr lang="pt-BR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pt-BR" altLang="zh-CN" sz="1800" i="1" baseline="-250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pt-BR" altLang="zh-CN" sz="1800" baseline="-250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zh-CN" altLang="zh-CN" sz="18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到</a:t>
              </a:r>
              <a:r>
                <a:rPr lang="pt-BR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pt-BR" altLang="zh-CN" sz="1800" baseline="-250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57620" y="3500438"/>
              <a:ext cx="2928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(p-&gt;next)</a:t>
              </a:r>
              <a:r>
                <a:rPr lang="zh-CN" altLang="zh-CN" sz="18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输出</a:t>
              </a: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baseline="-250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zh-CN" altLang="zh-CN" sz="18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到</a:t>
              </a: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0" name="直接箭头连接符 19"/>
            <p:cNvCxnSpPr>
              <a:endCxn id="9" idx="2"/>
            </p:cNvCxnSpPr>
            <p:nvPr/>
          </p:nvCxnSpPr>
          <p:spPr>
            <a:xfrm rot="5400000" flipH="1" flipV="1">
              <a:off x="3193587" y="3177937"/>
              <a:ext cx="343593" cy="15853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右大括号 20"/>
            <p:cNvSpPr/>
            <p:nvPr/>
          </p:nvSpPr>
          <p:spPr>
            <a:xfrm rot="5400000">
              <a:off x="4857752" y="2071678"/>
              <a:ext cx="214314" cy="2643206"/>
            </a:xfrm>
            <a:prstGeom prst="rightBrac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右大括号 21"/>
            <p:cNvSpPr/>
            <p:nvPr/>
          </p:nvSpPr>
          <p:spPr>
            <a:xfrm rot="16200000">
              <a:off x="4036215" y="892951"/>
              <a:ext cx="214314" cy="3286148"/>
            </a:xfrm>
            <a:prstGeom prst="rightBrac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28728" y="2357430"/>
            <a:ext cx="5643602" cy="93625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不做任何事件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=NULL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(p-&gt;next);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结点值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其他情况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57290" y="3857628"/>
            <a:ext cx="7215238" cy="2445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Invert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(LinkNode&lt;int&gt;* p) 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反向输出所有结点值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(p==NULL)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Invert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(p-&gt;next);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printf("%d ",p-&gt;data);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5" name="左弧形箭头 24"/>
          <p:cNvSpPr/>
          <p:nvPr/>
        </p:nvSpPr>
        <p:spPr bwMode="auto">
          <a:xfrm>
            <a:off x="1000100" y="1285860"/>
            <a:ext cx="357190" cy="1143008"/>
          </a:xfrm>
          <a:prstGeom prst="curvedRightArrow">
            <a:avLst/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左弧形箭头 25"/>
          <p:cNvSpPr/>
          <p:nvPr/>
        </p:nvSpPr>
        <p:spPr bwMode="auto">
          <a:xfrm>
            <a:off x="928662" y="3143248"/>
            <a:ext cx="357190" cy="1143008"/>
          </a:xfrm>
          <a:prstGeom prst="curvedRightArrow">
            <a:avLst/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472" y="285728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(2)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反向输出</a:t>
            </a: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49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142984"/>
            <a:ext cx="7572396" cy="332665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TupElem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单个三元组元素的类型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int r;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行号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c;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列号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元素值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TupElem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 {}	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构造函数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TupElem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r1,int c1,int d1)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重载构造函数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r=r1;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c=c1;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d=d1;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500042"/>
            <a:ext cx="464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三元组表示中每个元素的类定义如下：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>
          <a:xfrm>
            <a:off x="428596" y="214290"/>
            <a:ext cx="896901" cy="896901"/>
            <a:chOff x="388951" y="5103867"/>
            <a:chExt cx="896901" cy="896901"/>
          </a:xfrm>
        </p:grpSpPr>
        <p:sp>
          <p:nvSpPr>
            <p:cNvPr id="7" name="椭圆 6"/>
            <p:cNvSpPr/>
            <p:nvPr/>
          </p:nvSpPr>
          <p:spPr>
            <a:xfrm>
              <a:off x="388951" y="5103867"/>
              <a:ext cx="896901" cy="896901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4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4200000" scaled="0"/>
              </a:gradFill>
            </a:ln>
            <a:effectLst>
              <a:outerShdw blurRad="254000" dist="127000" dir="42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8" name="椭圆 7"/>
            <p:cNvSpPr/>
            <p:nvPr/>
          </p:nvSpPr>
          <p:spPr>
            <a:xfrm>
              <a:off x="479938" y="5204902"/>
              <a:ext cx="714380" cy="714380"/>
            </a:xfrm>
            <a:prstGeom prst="ellipse">
              <a:avLst/>
            </a:prstGeom>
            <a:solidFill>
              <a:srgbClr val="E3BF4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9" name="文本框 14"/>
            <p:cNvSpPr txBox="1"/>
            <p:nvPr/>
          </p:nvSpPr>
          <p:spPr>
            <a:xfrm>
              <a:off x="525185" y="5431228"/>
              <a:ext cx="646331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比较</a:t>
              </a:r>
              <a:endPara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2" name="直接箭头连接符 11"/>
          <p:cNvCxnSpPr/>
          <p:nvPr/>
        </p:nvCxnSpPr>
        <p:spPr>
          <a:xfrm rot="5400000">
            <a:off x="4037009" y="3678239"/>
            <a:ext cx="500066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42976" y="1000108"/>
            <a:ext cx="7643866" cy="2445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Positive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&lt;int&gt;* p)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正向输出所有结点值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(p==NULL)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("%d ",p-&gt;data);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Positive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(p-&gt;next);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2976" y="3984148"/>
            <a:ext cx="7643866" cy="2445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Invert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(LinkNode&lt;int&gt;* p) 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反向输出所有结点值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(p==NULL)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Invert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(p-&gt;next);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printf("%d ",p-&gt;data);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50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428604"/>
            <a:ext cx="542928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6.2.3 </a:t>
            </a:r>
            <a:r>
              <a:rPr lang="zh-CN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基于</a:t>
            </a:r>
            <a:r>
              <a:rPr lang="zh-CN" altLang="en-US">
                <a:latin typeface="Consolas" pitchFamily="49" charset="0"/>
                <a:ea typeface="微软雅黑" pitchFamily="34" charset="-122"/>
                <a:cs typeface="Consolas" pitchFamily="49" charset="0"/>
              </a:rPr>
              <a:t>归纳方法</a:t>
            </a:r>
            <a:r>
              <a:rPr lang="zh-CN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的递归算法设计</a:t>
            </a:r>
            <a:endParaRPr lang="zh-CN" altLang="zh-CN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357298"/>
            <a:ext cx="7572428" cy="213902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通过对求解问题的分析归纳来转换成递归方法求解（如皇后问题等）。</a:t>
            </a: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关键是对问题本身进行分析，确定大、小问题解之间的关系，构造合理的递归体，而其中最重要的又是假设出“合理”的小问题。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51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785794"/>
            <a:ext cx="8143932" cy="225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600"/>
              </a:spcBef>
            </a:pP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6.8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若算法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pow(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用于计算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i="1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为大于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的整数）。完成以下任务：</a:t>
            </a:r>
          </a:p>
          <a:p>
            <a:pPr algn="l">
              <a:lnSpc>
                <a:spcPts val="32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）采用递归方法设计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pow(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算法。</a:t>
            </a:r>
          </a:p>
          <a:p>
            <a:pPr algn="l">
              <a:lnSpc>
                <a:spcPts val="32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）问执行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pow(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发生几次递归调用？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pow(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对应的算法复杂度是多少？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52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1269504"/>
            <a:ext cx="7500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）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用于计算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 i="1" baseline="30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，则有以下递归模型：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2976" y="1841008"/>
            <a:ext cx="6643734" cy="115990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/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)=x				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/2)*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/2)		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为奇数</a:t>
            </a:r>
          </a:p>
          <a:p>
            <a:pPr algn="l"/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/2)*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/2)		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为偶数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2976" y="3412644"/>
            <a:ext cx="6572296" cy="2445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double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pow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(double x,int n)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次幂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(n==1) return x;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double p=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pow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(x,n/2);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(n%2==1)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//n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为奇数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x*p*p;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//n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为偶数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p*p;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85728"/>
            <a:ext cx="1643074" cy="79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53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5786" y="928670"/>
            <a:ext cx="7572428" cy="175945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）执行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pow(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的递归调用顺序是：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pow(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10) </a:t>
            </a:r>
            <a:r>
              <a:rPr lang="zh-CN" altLang="zh-CN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pow(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5) </a:t>
            </a:r>
            <a:r>
              <a:rPr lang="zh-CN" altLang="zh-CN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pow(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2)</a:t>
            </a:r>
            <a:r>
              <a:rPr lang="zh-CN" altLang="zh-CN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→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pow(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1)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共发生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次递归调用。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pow(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对应的算法复杂度是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O(log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54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7136" y="476672"/>
            <a:ext cx="8513335" cy="374904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6.9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设计一个函数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start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用于创建左上角为（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）、起始元素值为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start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阶螺旋矩阵，共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</a:t>
            </a:r>
            <a:endParaRPr lang="en-US" altLang="zh-CN" sz="20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endParaRPr lang="en-US" altLang="zh-CN" sz="20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(0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表示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创建一个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左上角为（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0,0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）、起始元素值为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阶螺旋矩阵并输出：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2000" b="0" dirty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	2	3	4</a:t>
            </a:r>
            <a:endParaRPr lang="zh-CN" altLang="zh-CN" sz="2000" b="0" dirty="0">
              <a:solidFill>
                <a:srgbClr val="339933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altLang="zh-CN" sz="2000" b="0" dirty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12	13	14	5</a:t>
            </a:r>
            <a:endParaRPr lang="zh-CN" altLang="zh-CN" sz="2000" b="0" dirty="0">
              <a:solidFill>
                <a:srgbClr val="339933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altLang="zh-CN" sz="2000" b="0" dirty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11	16	15	6</a:t>
            </a:r>
            <a:endParaRPr lang="zh-CN" altLang="zh-CN" sz="2000" b="0" dirty="0">
              <a:solidFill>
                <a:srgbClr val="339933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altLang="zh-CN" sz="2000" b="0" dirty="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10	9	8	7</a:t>
            </a:r>
            <a:endParaRPr lang="zh-CN" altLang="en-US" sz="2000" b="0" dirty="0">
              <a:solidFill>
                <a:srgbClr val="339933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55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071546"/>
            <a:ext cx="8358246" cy="172710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44000" rIns="144000" bIns="144000" rtlCol="0">
            <a:spAutoFit/>
          </a:bodyPr>
          <a:lstStyle/>
          <a:p>
            <a:pPr marL="342900" indent="-342900" algn="l">
              <a:lnSpc>
                <a:spcPts val="25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start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用于创建左上角为（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）、起始元素值为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start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阶螺旋矩阵，共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列，它是大问题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500"/>
              </a:lnSpc>
              <a:spcBef>
                <a:spcPts val="1200"/>
              </a:spcBef>
              <a:buBlip>
                <a:blip r:embed="rId2"/>
              </a:buBlip>
            </a:pP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start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-2)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用于创建左上角为（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）、起始元素值为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start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阶螺旋矩阵，共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列，它是小问题。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57488" y="371475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71868" y="371475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86248" y="371475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29190" y="371475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7488" y="4214818"/>
            <a:ext cx="428628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71868" y="4214818"/>
            <a:ext cx="428628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13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86248" y="4214818"/>
            <a:ext cx="428628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29190" y="421481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57488" y="4714884"/>
            <a:ext cx="428628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71868" y="4714884"/>
            <a:ext cx="428628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86248" y="4714884"/>
            <a:ext cx="428628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15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29190" y="471488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57488" y="5202808"/>
            <a:ext cx="428628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71868" y="520280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86248" y="520280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29190" y="520280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00298" y="3643314"/>
            <a:ext cx="2928958" cy="21431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42910" y="3071810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(0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4)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为大问题</a:t>
            </a:r>
          </a:p>
        </p:txBody>
      </p:sp>
      <p:sp>
        <p:nvSpPr>
          <p:cNvPr id="34" name="矩形 33"/>
          <p:cNvSpPr/>
          <p:nvPr/>
        </p:nvSpPr>
        <p:spPr>
          <a:xfrm>
            <a:off x="3357554" y="4143380"/>
            <a:ext cx="1428760" cy="10001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634044" y="3855011"/>
            <a:ext cx="3224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(1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13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2)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为小问题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1702574" y="3452813"/>
            <a:ext cx="792976" cy="858843"/>
          </a:xfrm>
          <a:custGeom>
            <a:avLst/>
            <a:gdLst>
              <a:gd name="connsiteX0" fmla="*/ 12700 w 698500"/>
              <a:gd name="connsiteY0" fmla="*/ 0 h 800100"/>
              <a:gd name="connsiteX1" fmla="*/ 22225 w 698500"/>
              <a:gd name="connsiteY1" fmla="*/ 228600 h 800100"/>
              <a:gd name="connsiteX2" fmla="*/ 146050 w 698500"/>
              <a:gd name="connsiteY2" fmla="*/ 533400 h 800100"/>
              <a:gd name="connsiteX3" fmla="*/ 698500 w 698500"/>
              <a:gd name="connsiteY3" fmla="*/ 800100 h 800100"/>
              <a:gd name="connsiteX0" fmla="*/ 22222 w 708022"/>
              <a:gd name="connsiteY0" fmla="*/ 0 h 800100"/>
              <a:gd name="connsiteX1" fmla="*/ 31747 w 708022"/>
              <a:gd name="connsiteY1" fmla="*/ 228600 h 800100"/>
              <a:gd name="connsiteX2" fmla="*/ 212704 w 708022"/>
              <a:gd name="connsiteY2" fmla="*/ 647700 h 800100"/>
              <a:gd name="connsiteX3" fmla="*/ 708022 w 708022"/>
              <a:gd name="connsiteY3" fmla="*/ 800100 h 800100"/>
              <a:gd name="connsiteX0" fmla="*/ 22222 w 708022"/>
              <a:gd name="connsiteY0" fmla="*/ 0 h 815976"/>
              <a:gd name="connsiteX1" fmla="*/ 31747 w 708022"/>
              <a:gd name="connsiteY1" fmla="*/ 228600 h 815976"/>
              <a:gd name="connsiteX2" fmla="*/ 212704 w 708022"/>
              <a:gd name="connsiteY2" fmla="*/ 647700 h 815976"/>
              <a:gd name="connsiteX3" fmla="*/ 355580 w 708022"/>
              <a:gd name="connsiteY3" fmla="*/ 790576 h 815976"/>
              <a:gd name="connsiteX4" fmla="*/ 708022 w 708022"/>
              <a:gd name="connsiteY4" fmla="*/ 800100 h 815976"/>
              <a:gd name="connsiteX0" fmla="*/ 96858 w 782658"/>
              <a:gd name="connsiteY0" fmla="*/ 33342 h 849318"/>
              <a:gd name="connsiteX1" fmla="*/ 1588 w 782658"/>
              <a:gd name="connsiteY1" fmla="*/ 38100 h 849318"/>
              <a:gd name="connsiteX2" fmla="*/ 106383 w 782658"/>
              <a:gd name="connsiteY2" fmla="*/ 261942 h 849318"/>
              <a:gd name="connsiteX3" fmla="*/ 287340 w 782658"/>
              <a:gd name="connsiteY3" fmla="*/ 681042 h 849318"/>
              <a:gd name="connsiteX4" fmla="*/ 430216 w 782658"/>
              <a:gd name="connsiteY4" fmla="*/ 823918 h 849318"/>
              <a:gd name="connsiteX5" fmla="*/ 782658 w 782658"/>
              <a:gd name="connsiteY5" fmla="*/ 833442 h 849318"/>
              <a:gd name="connsiteX0" fmla="*/ 99242 w 785042"/>
              <a:gd name="connsiteY0" fmla="*/ 43660 h 859636"/>
              <a:gd name="connsiteX1" fmla="*/ 3972 w 785042"/>
              <a:gd name="connsiteY1" fmla="*/ 48418 h 859636"/>
              <a:gd name="connsiteX2" fmla="*/ 75410 w 785042"/>
              <a:gd name="connsiteY2" fmla="*/ 334170 h 859636"/>
              <a:gd name="connsiteX3" fmla="*/ 289724 w 785042"/>
              <a:gd name="connsiteY3" fmla="*/ 691360 h 859636"/>
              <a:gd name="connsiteX4" fmla="*/ 432600 w 785042"/>
              <a:gd name="connsiteY4" fmla="*/ 834236 h 859636"/>
              <a:gd name="connsiteX5" fmla="*/ 785042 w 785042"/>
              <a:gd name="connsiteY5" fmla="*/ 843760 h 859636"/>
              <a:gd name="connsiteX0" fmla="*/ 99242 w 785042"/>
              <a:gd name="connsiteY0" fmla="*/ 43660 h 859636"/>
              <a:gd name="connsiteX1" fmla="*/ 3972 w 785042"/>
              <a:gd name="connsiteY1" fmla="*/ 48418 h 859636"/>
              <a:gd name="connsiteX2" fmla="*/ 75410 w 785042"/>
              <a:gd name="connsiteY2" fmla="*/ 334170 h 859636"/>
              <a:gd name="connsiteX3" fmla="*/ 218286 w 785042"/>
              <a:gd name="connsiteY3" fmla="*/ 691360 h 859636"/>
              <a:gd name="connsiteX4" fmla="*/ 432600 w 785042"/>
              <a:gd name="connsiteY4" fmla="*/ 834236 h 859636"/>
              <a:gd name="connsiteX5" fmla="*/ 785042 w 785042"/>
              <a:gd name="connsiteY5" fmla="*/ 843760 h 859636"/>
              <a:gd name="connsiteX0" fmla="*/ 1587 w 854095"/>
              <a:gd name="connsiteY0" fmla="*/ 47625 h 858843"/>
              <a:gd name="connsiteX1" fmla="*/ 73025 w 854095"/>
              <a:gd name="connsiteY1" fmla="*/ 47625 h 858843"/>
              <a:gd name="connsiteX2" fmla="*/ 144463 w 854095"/>
              <a:gd name="connsiteY2" fmla="*/ 333377 h 858843"/>
              <a:gd name="connsiteX3" fmla="*/ 287339 w 854095"/>
              <a:gd name="connsiteY3" fmla="*/ 690567 h 858843"/>
              <a:gd name="connsiteX4" fmla="*/ 501653 w 854095"/>
              <a:gd name="connsiteY4" fmla="*/ 833443 h 858843"/>
              <a:gd name="connsiteX5" fmla="*/ 854095 w 854095"/>
              <a:gd name="connsiteY5" fmla="*/ 842967 h 858843"/>
              <a:gd name="connsiteX0" fmla="*/ 11907 w 792976"/>
              <a:gd name="connsiteY0" fmla="*/ 47625 h 858843"/>
              <a:gd name="connsiteX1" fmla="*/ 11906 w 792976"/>
              <a:gd name="connsiteY1" fmla="*/ 47625 h 858843"/>
              <a:gd name="connsiteX2" fmla="*/ 83344 w 792976"/>
              <a:gd name="connsiteY2" fmla="*/ 333377 h 858843"/>
              <a:gd name="connsiteX3" fmla="*/ 226220 w 792976"/>
              <a:gd name="connsiteY3" fmla="*/ 690567 h 858843"/>
              <a:gd name="connsiteX4" fmla="*/ 440534 w 792976"/>
              <a:gd name="connsiteY4" fmla="*/ 833443 h 858843"/>
              <a:gd name="connsiteX5" fmla="*/ 792976 w 792976"/>
              <a:gd name="connsiteY5" fmla="*/ 842967 h 858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2976" h="858843">
                <a:moveTo>
                  <a:pt x="11907" y="47625"/>
                </a:moveTo>
                <a:cubicBezTo>
                  <a:pt x="10320" y="49212"/>
                  <a:pt x="0" y="0"/>
                  <a:pt x="11906" y="47625"/>
                </a:cubicBezTo>
                <a:cubicBezTo>
                  <a:pt x="23812" y="95250"/>
                  <a:pt x="47625" y="226220"/>
                  <a:pt x="83344" y="333377"/>
                </a:cubicBezTo>
                <a:cubicBezTo>
                  <a:pt x="119063" y="440534"/>
                  <a:pt x="166688" y="607223"/>
                  <a:pt x="226220" y="690567"/>
                </a:cubicBezTo>
                <a:cubicBezTo>
                  <a:pt x="285752" y="773911"/>
                  <a:pt x="346075" y="808043"/>
                  <a:pt x="440534" y="833443"/>
                </a:cubicBezTo>
                <a:cubicBezTo>
                  <a:pt x="534993" y="858843"/>
                  <a:pt x="742176" y="833442"/>
                  <a:pt x="792976" y="842967"/>
                </a:cubicBezTo>
              </a:path>
            </a:pathLst>
          </a:custGeom>
          <a:ln w="19050">
            <a:solidFill>
              <a:srgbClr val="FF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4810125" y="4086230"/>
            <a:ext cx="838200" cy="200025"/>
          </a:xfrm>
          <a:custGeom>
            <a:avLst/>
            <a:gdLst>
              <a:gd name="connsiteX0" fmla="*/ 0 w 838200"/>
              <a:gd name="connsiteY0" fmla="*/ 200025 h 200025"/>
              <a:gd name="connsiteX1" fmla="*/ 838200 w 838200"/>
              <a:gd name="connsiteY1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8200" h="200025">
                <a:moveTo>
                  <a:pt x="0" y="200025"/>
                </a:moveTo>
                <a:lnTo>
                  <a:pt x="838200" y="0"/>
                </a:lnTo>
              </a:path>
            </a:pathLst>
          </a:custGeom>
          <a:ln w="19050">
            <a:solidFill>
              <a:srgbClr val="FF00FF"/>
            </a:solidFill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142852"/>
            <a:ext cx="1643074" cy="79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56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4071942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对应的递归模型如下：</a:t>
            </a:r>
          </a:p>
        </p:txBody>
      </p:sp>
      <p:sp>
        <p:nvSpPr>
          <p:cNvPr id="5" name="Text Box 4" descr="羊皮纸"/>
          <p:cNvSpPr txBox="1">
            <a:spLocks noChangeArrowheads="1"/>
          </p:cNvSpPr>
          <p:nvPr/>
        </p:nvSpPr>
        <p:spPr bwMode="auto">
          <a:xfrm>
            <a:off x="571472" y="4786322"/>
            <a:ext cx="7929618" cy="1607345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72000" bIns="72000">
            <a:spAutoFit/>
          </a:bodyPr>
          <a:lstStyle/>
          <a:p>
            <a:pPr algn="l">
              <a:lnSpc>
                <a:spcPts val="2400"/>
              </a:lnSpc>
              <a:spcBef>
                <a:spcPts val="600"/>
              </a:spcBef>
            </a:pP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start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 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不做任何事情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dirty="0">
                <a:solidFill>
                  <a:srgbClr val="00B0F0"/>
                </a:solidFill>
                <a:latin typeface="+mj-ea"/>
                <a:ea typeface="+mj-ea"/>
                <a:cs typeface="Consolas" pitchFamily="49" charset="0"/>
              </a:rPr>
              <a:t>≤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600"/>
              </a:spcBef>
            </a:pP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start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产生只有一个元素的螺旋矩阵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endParaRPr lang="zh-CN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600"/>
              </a:spcBef>
            </a:pP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start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产生（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）的那一圈；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&gt;1</a:t>
            </a:r>
            <a:endParaRPr lang="zh-CN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6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     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start+4*(n-1)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-2)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4612" y="114298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8992" y="114298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43372" y="114298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6314" y="114298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14612" y="1643050"/>
            <a:ext cx="428628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8992" y="1643050"/>
            <a:ext cx="428628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13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43372" y="1643050"/>
            <a:ext cx="428628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86314" y="164305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14612" y="2143116"/>
            <a:ext cx="428628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28992" y="2143116"/>
            <a:ext cx="428628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43372" y="2143116"/>
            <a:ext cx="428628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15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86314" y="214311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14612" y="2631040"/>
            <a:ext cx="428628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28992" y="263104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43372" y="263104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86314" y="263104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357422" y="1071546"/>
            <a:ext cx="2928958" cy="21431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57158" y="500042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(0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4)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为大问题</a:t>
            </a:r>
          </a:p>
        </p:txBody>
      </p:sp>
      <p:sp>
        <p:nvSpPr>
          <p:cNvPr id="24" name="矩形 23"/>
          <p:cNvSpPr/>
          <p:nvPr/>
        </p:nvSpPr>
        <p:spPr>
          <a:xfrm>
            <a:off x="3214678" y="1571612"/>
            <a:ext cx="1428760" cy="10001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420326" y="1283243"/>
            <a:ext cx="3295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(1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13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2)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为小问题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1559698" y="881045"/>
            <a:ext cx="792976" cy="858843"/>
          </a:xfrm>
          <a:custGeom>
            <a:avLst/>
            <a:gdLst>
              <a:gd name="connsiteX0" fmla="*/ 12700 w 698500"/>
              <a:gd name="connsiteY0" fmla="*/ 0 h 800100"/>
              <a:gd name="connsiteX1" fmla="*/ 22225 w 698500"/>
              <a:gd name="connsiteY1" fmla="*/ 228600 h 800100"/>
              <a:gd name="connsiteX2" fmla="*/ 146050 w 698500"/>
              <a:gd name="connsiteY2" fmla="*/ 533400 h 800100"/>
              <a:gd name="connsiteX3" fmla="*/ 698500 w 698500"/>
              <a:gd name="connsiteY3" fmla="*/ 800100 h 800100"/>
              <a:gd name="connsiteX0" fmla="*/ 22222 w 708022"/>
              <a:gd name="connsiteY0" fmla="*/ 0 h 800100"/>
              <a:gd name="connsiteX1" fmla="*/ 31747 w 708022"/>
              <a:gd name="connsiteY1" fmla="*/ 228600 h 800100"/>
              <a:gd name="connsiteX2" fmla="*/ 212704 w 708022"/>
              <a:gd name="connsiteY2" fmla="*/ 647700 h 800100"/>
              <a:gd name="connsiteX3" fmla="*/ 708022 w 708022"/>
              <a:gd name="connsiteY3" fmla="*/ 800100 h 800100"/>
              <a:gd name="connsiteX0" fmla="*/ 22222 w 708022"/>
              <a:gd name="connsiteY0" fmla="*/ 0 h 815976"/>
              <a:gd name="connsiteX1" fmla="*/ 31747 w 708022"/>
              <a:gd name="connsiteY1" fmla="*/ 228600 h 815976"/>
              <a:gd name="connsiteX2" fmla="*/ 212704 w 708022"/>
              <a:gd name="connsiteY2" fmla="*/ 647700 h 815976"/>
              <a:gd name="connsiteX3" fmla="*/ 355580 w 708022"/>
              <a:gd name="connsiteY3" fmla="*/ 790576 h 815976"/>
              <a:gd name="connsiteX4" fmla="*/ 708022 w 708022"/>
              <a:gd name="connsiteY4" fmla="*/ 800100 h 815976"/>
              <a:gd name="connsiteX0" fmla="*/ 96858 w 782658"/>
              <a:gd name="connsiteY0" fmla="*/ 33342 h 849318"/>
              <a:gd name="connsiteX1" fmla="*/ 1588 w 782658"/>
              <a:gd name="connsiteY1" fmla="*/ 38100 h 849318"/>
              <a:gd name="connsiteX2" fmla="*/ 106383 w 782658"/>
              <a:gd name="connsiteY2" fmla="*/ 261942 h 849318"/>
              <a:gd name="connsiteX3" fmla="*/ 287340 w 782658"/>
              <a:gd name="connsiteY3" fmla="*/ 681042 h 849318"/>
              <a:gd name="connsiteX4" fmla="*/ 430216 w 782658"/>
              <a:gd name="connsiteY4" fmla="*/ 823918 h 849318"/>
              <a:gd name="connsiteX5" fmla="*/ 782658 w 782658"/>
              <a:gd name="connsiteY5" fmla="*/ 833442 h 849318"/>
              <a:gd name="connsiteX0" fmla="*/ 99242 w 785042"/>
              <a:gd name="connsiteY0" fmla="*/ 43660 h 859636"/>
              <a:gd name="connsiteX1" fmla="*/ 3972 w 785042"/>
              <a:gd name="connsiteY1" fmla="*/ 48418 h 859636"/>
              <a:gd name="connsiteX2" fmla="*/ 75410 w 785042"/>
              <a:gd name="connsiteY2" fmla="*/ 334170 h 859636"/>
              <a:gd name="connsiteX3" fmla="*/ 289724 w 785042"/>
              <a:gd name="connsiteY3" fmla="*/ 691360 h 859636"/>
              <a:gd name="connsiteX4" fmla="*/ 432600 w 785042"/>
              <a:gd name="connsiteY4" fmla="*/ 834236 h 859636"/>
              <a:gd name="connsiteX5" fmla="*/ 785042 w 785042"/>
              <a:gd name="connsiteY5" fmla="*/ 843760 h 859636"/>
              <a:gd name="connsiteX0" fmla="*/ 99242 w 785042"/>
              <a:gd name="connsiteY0" fmla="*/ 43660 h 859636"/>
              <a:gd name="connsiteX1" fmla="*/ 3972 w 785042"/>
              <a:gd name="connsiteY1" fmla="*/ 48418 h 859636"/>
              <a:gd name="connsiteX2" fmla="*/ 75410 w 785042"/>
              <a:gd name="connsiteY2" fmla="*/ 334170 h 859636"/>
              <a:gd name="connsiteX3" fmla="*/ 218286 w 785042"/>
              <a:gd name="connsiteY3" fmla="*/ 691360 h 859636"/>
              <a:gd name="connsiteX4" fmla="*/ 432600 w 785042"/>
              <a:gd name="connsiteY4" fmla="*/ 834236 h 859636"/>
              <a:gd name="connsiteX5" fmla="*/ 785042 w 785042"/>
              <a:gd name="connsiteY5" fmla="*/ 843760 h 859636"/>
              <a:gd name="connsiteX0" fmla="*/ 1587 w 854095"/>
              <a:gd name="connsiteY0" fmla="*/ 47625 h 858843"/>
              <a:gd name="connsiteX1" fmla="*/ 73025 w 854095"/>
              <a:gd name="connsiteY1" fmla="*/ 47625 h 858843"/>
              <a:gd name="connsiteX2" fmla="*/ 144463 w 854095"/>
              <a:gd name="connsiteY2" fmla="*/ 333377 h 858843"/>
              <a:gd name="connsiteX3" fmla="*/ 287339 w 854095"/>
              <a:gd name="connsiteY3" fmla="*/ 690567 h 858843"/>
              <a:gd name="connsiteX4" fmla="*/ 501653 w 854095"/>
              <a:gd name="connsiteY4" fmla="*/ 833443 h 858843"/>
              <a:gd name="connsiteX5" fmla="*/ 854095 w 854095"/>
              <a:gd name="connsiteY5" fmla="*/ 842967 h 858843"/>
              <a:gd name="connsiteX0" fmla="*/ 11907 w 792976"/>
              <a:gd name="connsiteY0" fmla="*/ 47625 h 858843"/>
              <a:gd name="connsiteX1" fmla="*/ 11906 w 792976"/>
              <a:gd name="connsiteY1" fmla="*/ 47625 h 858843"/>
              <a:gd name="connsiteX2" fmla="*/ 83344 w 792976"/>
              <a:gd name="connsiteY2" fmla="*/ 333377 h 858843"/>
              <a:gd name="connsiteX3" fmla="*/ 226220 w 792976"/>
              <a:gd name="connsiteY3" fmla="*/ 690567 h 858843"/>
              <a:gd name="connsiteX4" fmla="*/ 440534 w 792976"/>
              <a:gd name="connsiteY4" fmla="*/ 833443 h 858843"/>
              <a:gd name="connsiteX5" fmla="*/ 792976 w 792976"/>
              <a:gd name="connsiteY5" fmla="*/ 842967 h 858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2976" h="858843">
                <a:moveTo>
                  <a:pt x="11907" y="47625"/>
                </a:moveTo>
                <a:cubicBezTo>
                  <a:pt x="10320" y="49212"/>
                  <a:pt x="0" y="0"/>
                  <a:pt x="11906" y="47625"/>
                </a:cubicBezTo>
                <a:cubicBezTo>
                  <a:pt x="23812" y="95250"/>
                  <a:pt x="47625" y="226220"/>
                  <a:pt x="83344" y="333377"/>
                </a:cubicBezTo>
                <a:cubicBezTo>
                  <a:pt x="119063" y="440534"/>
                  <a:pt x="166688" y="607223"/>
                  <a:pt x="226220" y="690567"/>
                </a:cubicBezTo>
                <a:cubicBezTo>
                  <a:pt x="285752" y="773911"/>
                  <a:pt x="346075" y="808043"/>
                  <a:pt x="440534" y="833443"/>
                </a:cubicBezTo>
                <a:cubicBezTo>
                  <a:pt x="534993" y="858843"/>
                  <a:pt x="742176" y="833442"/>
                  <a:pt x="792976" y="842967"/>
                </a:cubicBezTo>
              </a:path>
            </a:pathLst>
          </a:custGeom>
          <a:ln w="19050">
            <a:solidFill>
              <a:srgbClr val="FF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4667249" y="1514462"/>
            <a:ext cx="838200" cy="200025"/>
          </a:xfrm>
          <a:custGeom>
            <a:avLst/>
            <a:gdLst>
              <a:gd name="connsiteX0" fmla="*/ 0 w 838200"/>
              <a:gd name="connsiteY0" fmla="*/ 200025 h 200025"/>
              <a:gd name="connsiteX1" fmla="*/ 838200 w 838200"/>
              <a:gd name="connsiteY1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8200" h="200025">
                <a:moveTo>
                  <a:pt x="0" y="200025"/>
                </a:moveTo>
                <a:lnTo>
                  <a:pt x="838200" y="0"/>
                </a:lnTo>
              </a:path>
            </a:pathLst>
          </a:custGeom>
          <a:ln w="19050">
            <a:solidFill>
              <a:srgbClr val="FF00FF"/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0" name="下箭头 29"/>
          <p:cNvSpPr/>
          <p:nvPr/>
        </p:nvSpPr>
        <p:spPr bwMode="auto">
          <a:xfrm>
            <a:off x="3500430" y="3429000"/>
            <a:ext cx="357190" cy="500066"/>
          </a:xfrm>
          <a:prstGeom prst="down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57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357158" y="214290"/>
            <a:ext cx="8286808" cy="62112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Spiral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start,int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递归创建螺旋矩阵</a:t>
            </a: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(n&lt;=0) return;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递归结束条件</a:t>
            </a: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(n==1)	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矩阵大小为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a[x][y]=start;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j=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&lt;y+n-1;j++)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上一行</a:t>
            </a: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a[x][j]=start;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start++;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&lt;x+n-1;i++)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右一列</a:t>
            </a: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][y+n-1]=start;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start++;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j=y+n-1;j&gt;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--)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下一行</a:t>
            </a: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a[x+n-1][j]=start;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start+=1;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=x+n-1;i&gt;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--)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左一列</a:t>
            </a: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][x]=start;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start++;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Spiral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(x+1,y+1,start,n-2);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递归调用</a:t>
            </a: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5782728" y="2357430"/>
            <a:ext cx="3004114" cy="2571768"/>
            <a:chOff x="2122880" y="1692372"/>
            <a:chExt cx="2764118" cy="2165256"/>
          </a:xfrm>
        </p:grpSpPr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2688154" y="2198669"/>
              <a:ext cx="1343797" cy="12881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Rectangle 15"/>
            <p:cNvSpPr>
              <a:spLocks noChangeArrowheads="1"/>
            </p:cNvSpPr>
            <p:nvPr/>
          </p:nvSpPr>
          <p:spPr bwMode="auto">
            <a:xfrm>
              <a:off x="2151351" y="2050179"/>
              <a:ext cx="443757" cy="252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0" lang="en-US" altLang="zh-CN" sz="1600" b="0" i="1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kumimoji="0" lang="en-US" altLang="zh-CN" sz="16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kumimoji="0" lang="en-US" altLang="zh-CN" sz="1600" b="0" i="1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y</a:t>
              </a: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</a:p>
          </p:txBody>
        </p:sp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2126301" y="1692372"/>
              <a:ext cx="1709003" cy="180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首元素值为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start</a:t>
              </a:r>
            </a:p>
          </p:txBody>
        </p:sp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3730022" y="1976858"/>
              <a:ext cx="980801" cy="249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0" lang="en-US" altLang="zh-CN" sz="1600" b="0" i="1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kumimoji="0" lang="en-US" altLang="zh-CN" sz="1600" b="0" i="1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y+n</a:t>
              </a: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-1)</a:t>
              </a: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2122880" y="3560379"/>
              <a:ext cx="949888" cy="252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0" lang="en-US" altLang="zh-CN" sz="1600" b="0" i="1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+</a:t>
              </a:r>
              <a:r>
                <a:rPr kumimoji="0" lang="en-US" altLang="zh-CN" sz="1600" b="0" i="1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-1,</a:t>
              </a:r>
              <a:r>
                <a:rPr kumimoji="0" lang="en-US" altLang="zh-CN" sz="1600" b="0" i="1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y</a:t>
              </a: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571868" y="3605374"/>
              <a:ext cx="1315130" cy="252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+</a:t>
              </a: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-1,</a:t>
              </a: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y</a:t>
              </a: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+</a:t>
              </a: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-1)</a:t>
              </a:r>
            </a:p>
          </p:txBody>
        </p:sp>
        <p:sp>
          <p:nvSpPr>
            <p:cNvPr id="12" name="Rectangle 10" descr="浅色上对角线"/>
            <p:cNvSpPr>
              <a:spLocks noChangeArrowheads="1"/>
            </p:cNvSpPr>
            <p:nvPr/>
          </p:nvSpPr>
          <p:spPr bwMode="auto">
            <a:xfrm>
              <a:off x="2704259" y="2238027"/>
              <a:ext cx="1090605" cy="203055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Rectangle 9" descr="浅色下对角线"/>
            <p:cNvSpPr>
              <a:spLocks noChangeArrowheads="1"/>
            </p:cNvSpPr>
            <p:nvPr/>
          </p:nvSpPr>
          <p:spPr bwMode="auto">
            <a:xfrm>
              <a:off x="3826177" y="2245184"/>
              <a:ext cx="177145" cy="96160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Rectangle 8" descr="浅色上对角线"/>
            <p:cNvSpPr>
              <a:spLocks noChangeArrowheads="1"/>
            </p:cNvSpPr>
            <p:nvPr/>
          </p:nvSpPr>
          <p:spPr bwMode="auto">
            <a:xfrm>
              <a:off x="2910928" y="3241676"/>
              <a:ext cx="1090605" cy="203055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Rectangle 7" descr="浅色下对角线"/>
            <p:cNvSpPr>
              <a:spLocks noChangeArrowheads="1"/>
            </p:cNvSpPr>
            <p:nvPr/>
          </p:nvSpPr>
          <p:spPr bwMode="auto">
            <a:xfrm>
              <a:off x="2712311" y="2475969"/>
              <a:ext cx="177145" cy="96160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AutoShape 6"/>
            <p:cNvSpPr>
              <a:spLocks noChangeShapeType="1"/>
            </p:cNvSpPr>
            <p:nvPr/>
          </p:nvSpPr>
          <p:spPr bwMode="auto">
            <a:xfrm flipH="1">
              <a:off x="2792831" y="1905267"/>
              <a:ext cx="895" cy="40611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Rectangle 5" descr="20%"/>
            <p:cNvSpPr>
              <a:spLocks noChangeArrowheads="1"/>
            </p:cNvSpPr>
            <p:nvPr/>
          </p:nvSpPr>
          <p:spPr bwMode="auto">
            <a:xfrm>
              <a:off x="2963713" y="2532324"/>
              <a:ext cx="786417" cy="61721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58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4480" y="428604"/>
            <a:ext cx="4572032" cy="251508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n=5;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Spiral(0,0,1,n);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i=0;i&lt;n;i++)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 (int j=0;j&lt;n;j++)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printf("%3d",a[i][j]);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printf("\n");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下箭头 6"/>
          <p:cNvSpPr/>
          <p:nvPr/>
        </p:nvSpPr>
        <p:spPr bwMode="auto">
          <a:xfrm>
            <a:off x="3571868" y="3214686"/>
            <a:ext cx="285752" cy="428628"/>
          </a:xfrm>
          <a:prstGeom prst="down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3714752"/>
            <a:ext cx="2286016" cy="1956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5"/>
          <p:cNvSpPr txBox="1"/>
          <p:nvPr/>
        </p:nvSpPr>
        <p:spPr>
          <a:xfrm>
            <a:off x="428596" y="285728"/>
            <a:ext cx="714380" cy="6463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程序验证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59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1468635"/>
            <a:ext cx="7572396" cy="261466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class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TupClass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三元组存储结构类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rows;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行数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cols;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列数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 err="1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nums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非零元素个数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TupElem</a:t>
            </a:r>
            <a:r>
              <a:rPr lang="en-US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 data;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稀疏矩阵对应的三元组顺序表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基本运算算法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868951"/>
            <a:ext cx="542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设计稀疏矩阵三元组存储结构类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TupClass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如下：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142876" y="451554"/>
            <a:ext cx="89297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6.10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采用递归算法求解迷宫问题，并输出从入口到出口的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所有迷宫路径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642910" y="1285860"/>
            <a:ext cx="1928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求解问题描述：</a:t>
            </a:r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endParaRPr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28728" y="2114598"/>
            <a:ext cx="1079500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(xi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72198" y="2114598"/>
            <a:ext cx="1079500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(xe</a:t>
            </a:r>
            <a:r>
              <a: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ye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cxnSp>
        <p:nvCxnSpPr>
          <p:cNvPr id="8" name="直接箭头连接符 7"/>
          <p:cNvCxnSpPr>
            <a:stCxn id="5" idx="3"/>
            <a:endCxn id="6" idx="1"/>
          </p:cNvCxnSpPr>
          <p:nvPr/>
        </p:nvCxnSpPr>
        <p:spPr>
          <a:xfrm>
            <a:off x="2508228" y="2366217"/>
            <a:ext cx="356397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71736" y="1857364"/>
            <a:ext cx="350046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mgpath(xi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yi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xe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ye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15074" y="2686102"/>
            <a:ext cx="85725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出口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0034" y="3143248"/>
            <a:ext cx="7786742" cy="7848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20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mgpath(int xi</a:t>
            </a:r>
            <a:r>
              <a:rPr lang="zh-CN" altLang="en-US" sz="20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yi</a:t>
            </a:r>
            <a:r>
              <a:rPr lang="zh-CN" altLang="en-US" sz="20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xe</a:t>
            </a:r>
            <a:r>
              <a:rPr lang="zh-CN" altLang="en-US" sz="20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ye</a:t>
            </a:r>
            <a:r>
              <a:rPr lang="zh-CN" altLang="en-US" sz="20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Box path)</a:t>
            </a:r>
            <a:r>
              <a:rPr lang="zh-CN" altLang="en-US" sz="20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：求从</a:t>
            </a:r>
            <a:r>
              <a:rPr lang="en-US" altLang="zh-CN" sz="20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(xi</a:t>
            </a:r>
            <a:r>
              <a:rPr lang="zh-CN" altLang="en-US" sz="20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yi)</a:t>
            </a:r>
            <a:r>
              <a:rPr lang="zh-CN" altLang="en-US" sz="20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20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(xe</a:t>
            </a:r>
            <a:r>
              <a:rPr lang="zh-CN" altLang="en-US" sz="20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ye)</a:t>
            </a:r>
            <a:r>
              <a:rPr lang="zh-CN" altLang="en-US" sz="20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的迷宫路径，用</a:t>
            </a:r>
            <a:r>
              <a:rPr lang="en-US" altLang="zh-CN" sz="20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en-US" sz="20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变量保存迷宫路径。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71604" y="2657584"/>
            <a:ext cx="85725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入</a:t>
            </a:r>
            <a:r>
              <a:rPr lang="zh-CN" altLang="en-US" sz="1800" b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口</a:t>
            </a:r>
            <a:endParaRPr lang="zh-CN" altLang="en-US" sz="1800" b="0" dirty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60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71604" y="928670"/>
            <a:ext cx="1079500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15074" y="928670"/>
            <a:ext cx="1079500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(xe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2651104" y="1180289"/>
            <a:ext cx="356397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7488" y="782236"/>
            <a:ext cx="3214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mgpath(xi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yi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xe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ye</a:t>
            </a:r>
            <a:r>
              <a: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58082" y="104336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出口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57620" y="200024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大问题</a:t>
            </a:r>
          </a:p>
        </p:txBody>
      </p:sp>
      <p:sp>
        <p:nvSpPr>
          <p:cNvPr id="18" name="左大括号 17"/>
          <p:cNvSpPr/>
          <p:nvPr/>
        </p:nvSpPr>
        <p:spPr>
          <a:xfrm rot="16200000">
            <a:off x="4231405" y="-269180"/>
            <a:ext cx="324000" cy="4071966"/>
          </a:xfrm>
          <a:prstGeom prst="leftBrac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7224" y="104336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入</a:t>
            </a:r>
            <a:r>
              <a:rPr lang="zh-CN" altLang="en-US" sz="18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口</a:t>
            </a:r>
            <a:endParaRPr lang="zh-CN" altLang="en-US" sz="1800" b="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32"/>
          <p:cNvGrpSpPr/>
          <p:nvPr/>
        </p:nvGrpSpPr>
        <p:grpSpPr>
          <a:xfrm>
            <a:off x="571472" y="2571744"/>
            <a:ext cx="7366044" cy="3114754"/>
            <a:chOff x="571472" y="2571744"/>
            <a:chExt cx="7366044" cy="3114754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786050" y="3671832"/>
              <a:ext cx="1079500" cy="503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571472" y="3671832"/>
              <a:ext cx="1079500" cy="503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(xi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yi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43042" y="4062417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走一步</a:t>
              </a: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6858016" y="3671832"/>
              <a:ext cx="1079500" cy="5032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(xe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ye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</a:p>
          </p:txBody>
        </p:sp>
        <p:cxnSp>
          <p:nvCxnSpPr>
            <p:cNvPr id="11" name="直接箭头连接符 10"/>
            <p:cNvCxnSpPr>
              <a:stCxn id="9" idx="3"/>
              <a:endCxn id="10" idx="1"/>
            </p:cNvCxnSpPr>
            <p:nvPr/>
          </p:nvCxnSpPr>
          <p:spPr>
            <a:xfrm>
              <a:off x="3865550" y="3923451"/>
              <a:ext cx="29924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929058" y="3500438"/>
              <a:ext cx="3000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mgpath(i,j,xe,ye,path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43768" y="3286124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1800" b="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出口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29190" y="4714884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小问题</a:t>
              </a:r>
            </a:p>
          </p:txBody>
        </p:sp>
        <p:sp>
          <p:nvSpPr>
            <p:cNvPr id="20" name="左大括号 19"/>
            <p:cNvSpPr/>
            <p:nvPr/>
          </p:nvSpPr>
          <p:spPr>
            <a:xfrm rot="16200000">
              <a:off x="5316182" y="2825447"/>
              <a:ext cx="288000" cy="3348000"/>
            </a:xfrm>
            <a:prstGeom prst="leftBrac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6" name="下箭头 25"/>
            <p:cNvSpPr/>
            <p:nvPr/>
          </p:nvSpPr>
          <p:spPr>
            <a:xfrm>
              <a:off x="4286248" y="2571744"/>
              <a:ext cx="214314" cy="500066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14612" y="5286388"/>
              <a:ext cx="3429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大问题 ≡ 走一步 </a:t>
              </a:r>
              <a:r>
                <a:rPr lang="en-US" altLang="zh-CN" sz="200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+ </a:t>
              </a:r>
              <a:r>
                <a:rPr lang="zh-CN" altLang="en-US" sz="200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小问题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224" y="3286124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1800" b="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入</a:t>
              </a:r>
              <a:r>
                <a:rPr lang="zh-CN" altLang="en-US" sz="18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口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32" name="直接连接符 31"/>
            <p:cNvCxnSpPr>
              <a:stCxn id="15" idx="3"/>
              <a:endCxn id="9" idx="1"/>
            </p:cNvCxnSpPr>
            <p:nvPr/>
          </p:nvCxnSpPr>
          <p:spPr>
            <a:xfrm>
              <a:off x="1650972" y="3923451"/>
              <a:ext cx="1135078" cy="0"/>
            </a:xfrm>
            <a:prstGeom prst="line">
              <a:avLst/>
            </a:prstGeom>
            <a:ln w="19050"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61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57158" y="1186294"/>
            <a:ext cx="8429684" cy="40406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mgpath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xi,yi,xe,ye,path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xi,yi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添加到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        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mg[xi][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]=-1;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        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中的迷宫路径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        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恢复出口迷宫值为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即置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][ye]=0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	</a:t>
            </a:r>
            <a:r>
              <a:rPr lang="zh-CN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xi,yi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)=(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xe,ye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即找到出口</a:t>
            </a:r>
          </a:p>
          <a:p>
            <a:pPr algn="l"/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mgpath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xi,yi,xe,ye,path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 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xi,yi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添加到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        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mg[xi][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]=-1;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        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对于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xi,yi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每个相邻可走方块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              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调用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mgpath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i,j,xe,ye,path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        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xi,yi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回退一步即置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mg[xi][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	</a:t>
            </a:r>
            <a:r>
              <a:rPr lang="zh-CN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xi,yi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不是出口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571480"/>
            <a:ext cx="421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求解迷宫问题的递归模型如下：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62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57158" y="571480"/>
            <a:ext cx="8286808" cy="547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#include&lt;iostream&gt;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#include&lt;vector&gt;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using namespace std;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const int MAX=10;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迷宫最大的行、列数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dx[]={-1,0,1,0};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//x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方向的偏移量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dy[]={0,1,0,-1}; 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//y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方向的偏移量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mg[MAX][MAX]={{0,1,0,0},{0,0,1,1},{0,1,0,0},{0,0,0,0}};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m=4,n=4;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cnt=0;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累计迷宫路径数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class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Box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方块类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public: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i;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方块的行号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j;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方块的列号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Box(int i1,int j1):i(i1),j(j1) {}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重载构造函数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63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14282" y="357166"/>
            <a:ext cx="8643998" cy="5007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mgpath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xi,int yi,int xe,int ye,vector&lt;Box&gt; path)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求解迷宫路径为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:(xi,yi)-&gt;(xe,ye)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Box b(xi,yi);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建立入口方块的对象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 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path.push_back(b);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添加的路径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 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mg[xi][yi]=-1;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//mg[xi][yi]=-1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xi==xe &amp;&amp; yi==ye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找到了出口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输出一个迷宫路径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cnt++;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迷宫路径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%d: ",cnt);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输出第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cnt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条迷宫路径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(int k=0;k&lt;path.size();k++)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printf("(%d,%d) ",path[k].i,path[k].j);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printf("\n");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mg[xi][yi]=0;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从出口回退，恢复其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64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42844" y="357166"/>
            <a:ext cx="8858312" cy="4491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else				      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//(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xi,yi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不是出口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int di=0;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while (di&lt;4)	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xi,yi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四周每个相邻方块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i,j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dirty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xi+dx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[di];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xi,yi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方位的相邻方块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i,j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dirty="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int j=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yi+dy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[di];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&gt;=0 &amp;&amp;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&lt;m &amp;&amp; j&gt;=0 &amp;&amp; j&lt;n &amp;&amp; mg[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][j]==0)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mgpath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i,j,xe,ye,path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 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i,j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可走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i,j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查找路径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di++;			      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继续处理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xi,yi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的下一个相邻方块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mg[xi][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yi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//(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xi,yi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所有相邻方块处理完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回退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65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00100" y="214290"/>
            <a:ext cx="7572428" cy="27496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xi=0,yi=0,xe=3,ye=3;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("(%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d,%d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(%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d,%d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的所有迷宫路径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\n",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xi,yi,xe,ye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vector&lt;Box&gt; path;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mgpath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xi,yi,xe,ye,path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0;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6" name="下箭头 55"/>
          <p:cNvSpPr/>
          <p:nvPr/>
        </p:nvSpPr>
        <p:spPr bwMode="auto">
          <a:xfrm>
            <a:off x="3643306" y="2928934"/>
            <a:ext cx="285752" cy="428628"/>
          </a:xfrm>
          <a:prstGeom prst="down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102"/>
          <p:cNvGrpSpPr/>
          <p:nvPr/>
        </p:nvGrpSpPr>
        <p:grpSpPr>
          <a:xfrm>
            <a:off x="1790719" y="4786322"/>
            <a:ext cx="3786214" cy="1658036"/>
            <a:chOff x="1285852" y="4929198"/>
            <a:chExt cx="3786214" cy="1658036"/>
          </a:xfrm>
        </p:grpSpPr>
        <p:grpSp>
          <p:nvGrpSpPr>
            <p:cNvPr id="3" name="组合 58"/>
            <p:cNvGrpSpPr/>
            <p:nvPr/>
          </p:nvGrpSpPr>
          <p:grpSpPr>
            <a:xfrm>
              <a:off x="1285852" y="4929198"/>
              <a:ext cx="1500198" cy="1658036"/>
              <a:chOff x="6715140" y="3560496"/>
              <a:chExt cx="1500198" cy="1658036"/>
            </a:xfrm>
          </p:grpSpPr>
          <p:sp>
            <p:nvSpPr>
              <p:cNvPr id="8" name="Rectangle 53"/>
              <p:cNvSpPr>
                <a:spLocks noChangeArrowheads="1"/>
              </p:cNvSpPr>
              <p:nvPr/>
            </p:nvSpPr>
            <p:spPr bwMode="auto">
              <a:xfrm>
                <a:off x="7054083" y="4830786"/>
                <a:ext cx="298126" cy="29713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0" name="Rectangle 51"/>
              <p:cNvSpPr>
                <a:spLocks noChangeArrowheads="1"/>
              </p:cNvSpPr>
              <p:nvPr/>
            </p:nvSpPr>
            <p:spPr bwMode="auto">
              <a:xfrm>
                <a:off x="7629265" y="4830786"/>
                <a:ext cx="298126" cy="29713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1" name="Rectangle 50"/>
              <p:cNvSpPr>
                <a:spLocks noChangeArrowheads="1"/>
              </p:cNvSpPr>
              <p:nvPr/>
            </p:nvSpPr>
            <p:spPr bwMode="auto">
              <a:xfrm>
                <a:off x="7341674" y="4830786"/>
                <a:ext cx="298126" cy="29713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2" name="Rectangle 49"/>
              <p:cNvSpPr>
                <a:spLocks noChangeArrowheads="1"/>
              </p:cNvSpPr>
              <p:nvPr/>
            </p:nvSpPr>
            <p:spPr bwMode="auto">
              <a:xfrm>
                <a:off x="7910536" y="4830786"/>
                <a:ext cx="298126" cy="29713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3" name="Rectangle 48"/>
              <p:cNvSpPr>
                <a:spLocks noChangeArrowheads="1"/>
              </p:cNvSpPr>
              <p:nvPr/>
            </p:nvSpPr>
            <p:spPr bwMode="auto">
              <a:xfrm>
                <a:off x="7054083" y="4524172"/>
                <a:ext cx="298126" cy="29818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5" name="Rectangle 46"/>
              <p:cNvSpPr>
                <a:spLocks noChangeArrowheads="1"/>
              </p:cNvSpPr>
              <p:nvPr/>
            </p:nvSpPr>
            <p:spPr bwMode="auto">
              <a:xfrm>
                <a:off x="7629265" y="4524172"/>
                <a:ext cx="298126" cy="29818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6" name="Rectangle 45"/>
              <p:cNvSpPr>
                <a:spLocks noChangeArrowheads="1"/>
              </p:cNvSpPr>
              <p:nvPr/>
            </p:nvSpPr>
            <p:spPr bwMode="auto">
              <a:xfrm>
                <a:off x="7341674" y="4524172"/>
                <a:ext cx="298126" cy="29818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7" name="Rectangle 44"/>
              <p:cNvSpPr>
                <a:spLocks noChangeArrowheads="1"/>
              </p:cNvSpPr>
              <p:nvPr/>
            </p:nvSpPr>
            <p:spPr bwMode="auto">
              <a:xfrm>
                <a:off x="7910536" y="4524172"/>
                <a:ext cx="298126" cy="29818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8" name="Rectangle 43"/>
              <p:cNvSpPr>
                <a:spLocks noChangeArrowheads="1"/>
              </p:cNvSpPr>
              <p:nvPr/>
            </p:nvSpPr>
            <p:spPr bwMode="auto">
              <a:xfrm>
                <a:off x="7054083" y="4211236"/>
                <a:ext cx="298126" cy="29713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7629265" y="4211236"/>
                <a:ext cx="298126" cy="29713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21" name="Rectangle 40"/>
              <p:cNvSpPr>
                <a:spLocks noChangeArrowheads="1"/>
              </p:cNvSpPr>
              <p:nvPr/>
            </p:nvSpPr>
            <p:spPr bwMode="auto">
              <a:xfrm>
                <a:off x="7341674" y="4211236"/>
                <a:ext cx="298126" cy="29713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22" name="Rectangle 39"/>
              <p:cNvSpPr>
                <a:spLocks noChangeArrowheads="1"/>
              </p:cNvSpPr>
              <p:nvPr/>
            </p:nvSpPr>
            <p:spPr bwMode="auto">
              <a:xfrm>
                <a:off x="7910536" y="4211236"/>
                <a:ext cx="298126" cy="29713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23" name="Rectangle 38"/>
              <p:cNvSpPr>
                <a:spLocks noChangeArrowheads="1"/>
              </p:cNvSpPr>
              <p:nvPr/>
            </p:nvSpPr>
            <p:spPr bwMode="auto">
              <a:xfrm>
                <a:off x="7054083" y="3904621"/>
                <a:ext cx="298126" cy="29818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/>
            </p:nvSpPr>
            <p:spPr bwMode="auto">
              <a:xfrm>
                <a:off x="7629265" y="3904621"/>
                <a:ext cx="298126" cy="29818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26" name="Rectangle 35"/>
              <p:cNvSpPr>
                <a:spLocks noChangeArrowheads="1"/>
              </p:cNvSpPr>
              <p:nvPr/>
            </p:nvSpPr>
            <p:spPr bwMode="auto">
              <a:xfrm>
                <a:off x="7341674" y="3904621"/>
                <a:ext cx="298126" cy="29818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7910536" y="3904621"/>
                <a:ext cx="298126" cy="29818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33" name="Rectangle 28"/>
              <p:cNvSpPr>
                <a:spLocks noChangeArrowheads="1"/>
              </p:cNvSpPr>
              <p:nvPr/>
            </p:nvSpPr>
            <p:spPr bwMode="auto">
              <a:xfrm>
                <a:off x="7342030" y="3560496"/>
                <a:ext cx="298126" cy="297132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34" name="Rectangle 27"/>
              <p:cNvSpPr>
                <a:spLocks noChangeArrowheads="1"/>
              </p:cNvSpPr>
              <p:nvPr/>
            </p:nvSpPr>
            <p:spPr bwMode="auto">
              <a:xfrm>
                <a:off x="7057599" y="3560496"/>
                <a:ext cx="298126" cy="297132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35" name="Rectangle 26"/>
              <p:cNvSpPr>
                <a:spLocks noChangeArrowheads="1"/>
              </p:cNvSpPr>
              <p:nvPr/>
            </p:nvSpPr>
            <p:spPr bwMode="auto">
              <a:xfrm>
                <a:off x="7917212" y="3560496"/>
                <a:ext cx="298126" cy="297132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36" name="Rectangle 25"/>
              <p:cNvSpPr>
                <a:spLocks noChangeArrowheads="1"/>
              </p:cNvSpPr>
              <p:nvPr/>
            </p:nvSpPr>
            <p:spPr bwMode="auto">
              <a:xfrm>
                <a:off x="7629621" y="3560496"/>
                <a:ext cx="298126" cy="297132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39" name="Rectangle 22"/>
              <p:cNvSpPr>
                <a:spLocks noChangeArrowheads="1"/>
              </p:cNvSpPr>
              <p:nvPr/>
            </p:nvSpPr>
            <p:spPr bwMode="auto">
              <a:xfrm>
                <a:off x="6715140" y="4920347"/>
                <a:ext cx="298126" cy="298185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40" name="Rectangle 21"/>
              <p:cNvSpPr>
                <a:spLocks noChangeArrowheads="1"/>
              </p:cNvSpPr>
              <p:nvPr/>
            </p:nvSpPr>
            <p:spPr bwMode="auto">
              <a:xfrm>
                <a:off x="6715140" y="4607411"/>
                <a:ext cx="298126" cy="298185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41" name="Rectangle 20"/>
              <p:cNvSpPr>
                <a:spLocks noChangeArrowheads="1"/>
              </p:cNvSpPr>
              <p:nvPr/>
            </p:nvSpPr>
            <p:spPr bwMode="auto">
              <a:xfrm>
                <a:off x="6715140" y="4300502"/>
                <a:ext cx="298126" cy="298185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6715140" y="4000504"/>
                <a:ext cx="298126" cy="299239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0</a:t>
                </a:r>
              </a:p>
            </p:txBody>
          </p:sp>
        </p:grpSp>
        <p:grpSp>
          <p:nvGrpSpPr>
            <p:cNvPr id="4" name="组合 59"/>
            <p:cNvGrpSpPr/>
            <p:nvPr/>
          </p:nvGrpSpPr>
          <p:grpSpPr>
            <a:xfrm>
              <a:off x="3571868" y="4929198"/>
              <a:ext cx="1500198" cy="1658036"/>
              <a:chOff x="6715140" y="3560496"/>
              <a:chExt cx="1500198" cy="1658036"/>
            </a:xfrm>
          </p:grpSpPr>
          <p:sp>
            <p:nvSpPr>
              <p:cNvPr id="61" name="Rectangle 53"/>
              <p:cNvSpPr>
                <a:spLocks noChangeArrowheads="1"/>
              </p:cNvSpPr>
              <p:nvPr/>
            </p:nvSpPr>
            <p:spPr bwMode="auto">
              <a:xfrm>
                <a:off x="7054083" y="4830786"/>
                <a:ext cx="298126" cy="29713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62" name="Rectangle 51"/>
              <p:cNvSpPr>
                <a:spLocks noChangeArrowheads="1"/>
              </p:cNvSpPr>
              <p:nvPr/>
            </p:nvSpPr>
            <p:spPr bwMode="auto">
              <a:xfrm>
                <a:off x="7629265" y="4830786"/>
                <a:ext cx="298126" cy="29713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63" name="Rectangle 50"/>
              <p:cNvSpPr>
                <a:spLocks noChangeArrowheads="1"/>
              </p:cNvSpPr>
              <p:nvPr/>
            </p:nvSpPr>
            <p:spPr bwMode="auto">
              <a:xfrm>
                <a:off x="7341674" y="4830786"/>
                <a:ext cx="298126" cy="29713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64" name="Rectangle 49"/>
              <p:cNvSpPr>
                <a:spLocks noChangeArrowheads="1"/>
              </p:cNvSpPr>
              <p:nvPr/>
            </p:nvSpPr>
            <p:spPr bwMode="auto">
              <a:xfrm>
                <a:off x="7910536" y="4830786"/>
                <a:ext cx="298126" cy="29713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65" name="Rectangle 48"/>
              <p:cNvSpPr>
                <a:spLocks noChangeArrowheads="1"/>
              </p:cNvSpPr>
              <p:nvPr/>
            </p:nvSpPr>
            <p:spPr bwMode="auto">
              <a:xfrm>
                <a:off x="7054083" y="4524172"/>
                <a:ext cx="298126" cy="29818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66" name="Rectangle 46"/>
              <p:cNvSpPr>
                <a:spLocks noChangeArrowheads="1"/>
              </p:cNvSpPr>
              <p:nvPr/>
            </p:nvSpPr>
            <p:spPr bwMode="auto">
              <a:xfrm>
                <a:off x="7629265" y="4524172"/>
                <a:ext cx="298126" cy="29818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67" name="Rectangle 45"/>
              <p:cNvSpPr>
                <a:spLocks noChangeArrowheads="1"/>
              </p:cNvSpPr>
              <p:nvPr/>
            </p:nvSpPr>
            <p:spPr bwMode="auto">
              <a:xfrm>
                <a:off x="7341674" y="4524172"/>
                <a:ext cx="298126" cy="29818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68" name="Rectangle 44"/>
              <p:cNvSpPr>
                <a:spLocks noChangeArrowheads="1"/>
              </p:cNvSpPr>
              <p:nvPr/>
            </p:nvSpPr>
            <p:spPr bwMode="auto">
              <a:xfrm>
                <a:off x="7910536" y="4524172"/>
                <a:ext cx="298126" cy="29818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69" name="Rectangle 43"/>
              <p:cNvSpPr>
                <a:spLocks noChangeArrowheads="1"/>
              </p:cNvSpPr>
              <p:nvPr/>
            </p:nvSpPr>
            <p:spPr bwMode="auto">
              <a:xfrm>
                <a:off x="7054083" y="4211236"/>
                <a:ext cx="298126" cy="29713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70" name="Rectangle 41"/>
              <p:cNvSpPr>
                <a:spLocks noChangeArrowheads="1"/>
              </p:cNvSpPr>
              <p:nvPr/>
            </p:nvSpPr>
            <p:spPr bwMode="auto">
              <a:xfrm>
                <a:off x="7629265" y="4211236"/>
                <a:ext cx="298126" cy="29713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71" name="Rectangle 40"/>
              <p:cNvSpPr>
                <a:spLocks noChangeArrowheads="1"/>
              </p:cNvSpPr>
              <p:nvPr/>
            </p:nvSpPr>
            <p:spPr bwMode="auto">
              <a:xfrm>
                <a:off x="7341674" y="4211236"/>
                <a:ext cx="298126" cy="29713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72" name="Rectangle 39"/>
              <p:cNvSpPr>
                <a:spLocks noChangeArrowheads="1"/>
              </p:cNvSpPr>
              <p:nvPr/>
            </p:nvSpPr>
            <p:spPr bwMode="auto">
              <a:xfrm>
                <a:off x="7910536" y="4211236"/>
                <a:ext cx="298126" cy="29713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73" name="Rectangle 38"/>
              <p:cNvSpPr>
                <a:spLocks noChangeArrowheads="1"/>
              </p:cNvSpPr>
              <p:nvPr/>
            </p:nvSpPr>
            <p:spPr bwMode="auto">
              <a:xfrm>
                <a:off x="7054083" y="3904621"/>
                <a:ext cx="298126" cy="29818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74" name="Rectangle 36"/>
              <p:cNvSpPr>
                <a:spLocks noChangeArrowheads="1"/>
              </p:cNvSpPr>
              <p:nvPr/>
            </p:nvSpPr>
            <p:spPr bwMode="auto">
              <a:xfrm>
                <a:off x="7629265" y="3904621"/>
                <a:ext cx="298126" cy="29818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75" name="Rectangle 35"/>
              <p:cNvSpPr>
                <a:spLocks noChangeArrowheads="1"/>
              </p:cNvSpPr>
              <p:nvPr/>
            </p:nvSpPr>
            <p:spPr bwMode="auto">
              <a:xfrm>
                <a:off x="7341674" y="3904621"/>
                <a:ext cx="298126" cy="29818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76" name="Rectangle 34"/>
              <p:cNvSpPr>
                <a:spLocks noChangeArrowheads="1"/>
              </p:cNvSpPr>
              <p:nvPr/>
            </p:nvSpPr>
            <p:spPr bwMode="auto">
              <a:xfrm>
                <a:off x="7910536" y="3904621"/>
                <a:ext cx="298126" cy="29818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77" name="Rectangle 28"/>
              <p:cNvSpPr>
                <a:spLocks noChangeArrowheads="1"/>
              </p:cNvSpPr>
              <p:nvPr/>
            </p:nvSpPr>
            <p:spPr bwMode="auto">
              <a:xfrm>
                <a:off x="7342030" y="3560496"/>
                <a:ext cx="298126" cy="297132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78" name="Rectangle 27"/>
              <p:cNvSpPr>
                <a:spLocks noChangeArrowheads="1"/>
              </p:cNvSpPr>
              <p:nvPr/>
            </p:nvSpPr>
            <p:spPr bwMode="auto">
              <a:xfrm>
                <a:off x="7057599" y="3560496"/>
                <a:ext cx="298126" cy="297132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79" name="Rectangle 26"/>
              <p:cNvSpPr>
                <a:spLocks noChangeArrowheads="1"/>
              </p:cNvSpPr>
              <p:nvPr/>
            </p:nvSpPr>
            <p:spPr bwMode="auto">
              <a:xfrm>
                <a:off x="7917212" y="3560496"/>
                <a:ext cx="298126" cy="297132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80" name="Rectangle 25"/>
              <p:cNvSpPr>
                <a:spLocks noChangeArrowheads="1"/>
              </p:cNvSpPr>
              <p:nvPr/>
            </p:nvSpPr>
            <p:spPr bwMode="auto">
              <a:xfrm>
                <a:off x="7629621" y="3560496"/>
                <a:ext cx="298126" cy="297132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81" name="Rectangle 22"/>
              <p:cNvSpPr>
                <a:spLocks noChangeArrowheads="1"/>
              </p:cNvSpPr>
              <p:nvPr/>
            </p:nvSpPr>
            <p:spPr bwMode="auto">
              <a:xfrm>
                <a:off x="6715140" y="4920347"/>
                <a:ext cx="298126" cy="298185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82" name="Rectangle 21"/>
              <p:cNvSpPr>
                <a:spLocks noChangeArrowheads="1"/>
              </p:cNvSpPr>
              <p:nvPr/>
            </p:nvSpPr>
            <p:spPr bwMode="auto">
              <a:xfrm>
                <a:off x="6715140" y="4607411"/>
                <a:ext cx="298126" cy="298185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83" name="Rectangle 20"/>
              <p:cNvSpPr>
                <a:spLocks noChangeArrowheads="1"/>
              </p:cNvSpPr>
              <p:nvPr/>
            </p:nvSpPr>
            <p:spPr bwMode="auto">
              <a:xfrm>
                <a:off x="6715140" y="4300502"/>
                <a:ext cx="298126" cy="298185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6715140" y="4000504"/>
                <a:ext cx="298126" cy="299239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i="0" u="none" strike="noStrike" cap="none" normalizeH="0" baseline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0</a:t>
                </a:r>
              </a:p>
            </p:txBody>
          </p:sp>
        </p:grpSp>
        <p:cxnSp>
          <p:nvCxnSpPr>
            <p:cNvPr id="92" name="直接连接符 91"/>
            <p:cNvCxnSpPr/>
            <p:nvPr/>
          </p:nvCxnSpPr>
          <p:spPr>
            <a:xfrm rot="10800000" flipV="1">
              <a:off x="1785918" y="5458872"/>
              <a:ext cx="0" cy="925638"/>
            </a:xfrm>
            <a:prstGeom prst="line">
              <a:avLst/>
            </a:prstGeom>
            <a:ln w="19050">
              <a:solidFill>
                <a:srgbClr val="FF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1785918" y="6394414"/>
              <a:ext cx="571504" cy="0"/>
            </a:xfrm>
            <a:prstGeom prst="line">
              <a:avLst/>
            </a:prstGeom>
            <a:ln w="19050">
              <a:solidFill>
                <a:srgbClr val="FF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rot="5400000" flipH="1" flipV="1">
              <a:off x="2178827" y="6215819"/>
              <a:ext cx="357190" cy="0"/>
            </a:xfrm>
            <a:prstGeom prst="line">
              <a:avLst/>
            </a:prstGeom>
            <a:ln w="19050">
              <a:solidFill>
                <a:srgbClr val="FF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 rot="5400000" flipH="1" flipV="1">
              <a:off x="2489675" y="5896589"/>
              <a:ext cx="0" cy="281271"/>
            </a:xfrm>
            <a:prstGeom prst="line">
              <a:avLst/>
            </a:prstGeom>
            <a:ln w="19050">
              <a:solidFill>
                <a:srgbClr val="FF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 rot="16200000" flipH="1">
              <a:off x="2435649" y="6229752"/>
              <a:ext cx="396000" cy="0"/>
            </a:xfrm>
            <a:prstGeom prst="straightConnector1">
              <a:avLst/>
            </a:prstGeom>
            <a:ln w="19050">
              <a:solidFill>
                <a:srgbClr val="FF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rot="10800000" flipV="1">
              <a:off x="4071934" y="5429264"/>
              <a:ext cx="0" cy="925638"/>
            </a:xfrm>
            <a:prstGeom prst="line">
              <a:avLst/>
            </a:prstGeom>
            <a:ln w="19050">
              <a:solidFill>
                <a:srgbClr val="FF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4071934" y="6364806"/>
              <a:ext cx="864000" cy="0"/>
            </a:xfrm>
            <a:prstGeom prst="line">
              <a:avLst/>
            </a:prstGeom>
            <a:ln w="19050">
              <a:solidFill>
                <a:srgbClr val="FF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0653" y="3357562"/>
            <a:ext cx="54959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" name="TextBox 5"/>
          <p:cNvSpPr txBox="1"/>
          <p:nvPr/>
        </p:nvSpPr>
        <p:spPr>
          <a:xfrm>
            <a:off x="142844" y="285728"/>
            <a:ext cx="714380" cy="6463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程序验证</a:t>
            </a:r>
          </a:p>
        </p:txBody>
      </p:sp>
      <p:sp>
        <p:nvSpPr>
          <p:cNvPr id="90" name="灯片编号占位符 8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66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1500166" y="2000240"/>
            <a:ext cx="6429420" cy="573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80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迷宫问题的递归求解与用栈和队列求解有什么异同？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357298"/>
            <a:ext cx="714380" cy="1135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67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5852" y="571480"/>
            <a:ext cx="628654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6.3 </a:t>
            </a:r>
            <a:r>
              <a:rPr lang="zh-CN" altLang="zh-CN" sz="2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递归算法</a:t>
            </a:r>
            <a:r>
              <a:rPr lang="zh-CN" altLang="en-US" sz="2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转换为非递归算法</a:t>
            </a: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1643050"/>
            <a:ext cx="3357586" cy="2095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071934" y="4071942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自学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68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910" y="1428736"/>
            <a:ext cx="8072494" cy="264774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CreateTup(A,m,n)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：由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列的稀疏矩阵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创建其三元组表示。</a:t>
            </a: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Setvalue(i,j,x)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：利用三元组给稀疏矩阵的元素赋值即执行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GetValue(i, j)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：利用三元组取稀疏矩阵的元素值即执行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DispTup()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：输出稀疏矩阵的三元组表示。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785794"/>
            <a:ext cx="4500594" cy="423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TupClass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类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中包含如下基本运算方法：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472" y="4429132"/>
            <a:ext cx="778674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其中，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列表用于存放稀疏矩阵中所有非零元素，通常按行优先顺序排列。这种有序结构可简化大多数稀疏矩阵运算算法。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7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3049597" y="1539871"/>
          <a:ext cx="2808287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9" r:id="rId3" imgW="1180588" imgH="520474" progId="">
                  <p:embed/>
                </p:oleObj>
              </mc:Choice>
              <mc:Fallback>
                <p:oleObj r:id="rId3" imgW="1180588" imgH="520474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97" y="1539871"/>
                        <a:ext cx="2808287" cy="1246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85720" y="1047742"/>
            <a:ext cx="407196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30000"/>
              </a:lnSpc>
              <a:spcBef>
                <a:spcPct val="50000"/>
              </a:spcBef>
              <a:buFontTx/>
              <a:buBlip>
                <a:blip r:embed="rId5"/>
              </a:buBlip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每个非零元素对应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一个结点。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4"/>
          <p:cNvGrpSpPr/>
          <p:nvPr/>
        </p:nvGrpSpPr>
        <p:grpSpPr>
          <a:xfrm>
            <a:off x="908073" y="3565532"/>
            <a:ext cx="1620838" cy="863600"/>
            <a:chOff x="2051050" y="1866900"/>
            <a:chExt cx="1620838" cy="863600"/>
          </a:xfrm>
        </p:grpSpPr>
        <p:sp>
          <p:nvSpPr>
            <p:cNvPr id="6" name="Rectangle 49"/>
            <p:cNvSpPr>
              <a:spLocks noChangeArrowheads="1"/>
            </p:cNvSpPr>
            <p:nvPr/>
          </p:nvSpPr>
          <p:spPr bwMode="auto">
            <a:xfrm>
              <a:off x="2051050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7" name="Rectangle 50"/>
            <p:cNvSpPr>
              <a:spLocks noChangeArrowheads="1"/>
            </p:cNvSpPr>
            <p:nvPr/>
          </p:nvSpPr>
          <p:spPr bwMode="auto">
            <a:xfrm>
              <a:off x="259238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8" name="Rectangle 51"/>
            <p:cNvSpPr>
              <a:spLocks noChangeArrowheads="1"/>
            </p:cNvSpPr>
            <p:nvPr/>
          </p:nvSpPr>
          <p:spPr bwMode="auto">
            <a:xfrm>
              <a:off x="313213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</a:p>
          </p:txBody>
        </p:sp>
        <p:sp>
          <p:nvSpPr>
            <p:cNvPr id="9" name="Rectangle 52"/>
            <p:cNvSpPr>
              <a:spLocks noChangeArrowheads="1"/>
            </p:cNvSpPr>
            <p:nvPr/>
          </p:nvSpPr>
          <p:spPr bwMode="auto">
            <a:xfrm>
              <a:off x="2051050" y="22987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" name="Rectangle 53"/>
            <p:cNvSpPr>
              <a:spLocks noChangeArrowheads="1"/>
            </p:cNvSpPr>
            <p:nvPr/>
          </p:nvSpPr>
          <p:spPr bwMode="auto">
            <a:xfrm>
              <a:off x="2844800" y="22987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3" name="组合 10"/>
          <p:cNvGrpSpPr/>
          <p:nvPr/>
        </p:nvGrpSpPr>
        <p:grpSpPr>
          <a:xfrm>
            <a:off x="6308748" y="5643578"/>
            <a:ext cx="1620838" cy="863600"/>
            <a:chOff x="7451725" y="4408488"/>
            <a:chExt cx="1620838" cy="863600"/>
          </a:xfrm>
        </p:grpSpPr>
        <p:sp>
          <p:nvSpPr>
            <p:cNvPr id="12" name="Rectangle 54"/>
            <p:cNvSpPr>
              <a:spLocks noChangeArrowheads="1"/>
            </p:cNvSpPr>
            <p:nvPr/>
          </p:nvSpPr>
          <p:spPr bwMode="auto">
            <a:xfrm>
              <a:off x="7451725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2</a:t>
              </a:r>
            </a:p>
          </p:txBody>
        </p:sp>
        <p:sp>
          <p:nvSpPr>
            <p:cNvPr id="13" name="Rectangle 55"/>
            <p:cNvSpPr>
              <a:spLocks noChangeArrowheads="1"/>
            </p:cNvSpPr>
            <p:nvPr/>
          </p:nvSpPr>
          <p:spPr bwMode="auto">
            <a:xfrm>
              <a:off x="799306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14" name="Rectangle 56"/>
            <p:cNvSpPr>
              <a:spLocks noChangeArrowheads="1"/>
            </p:cNvSpPr>
            <p:nvPr/>
          </p:nvSpPr>
          <p:spPr bwMode="auto">
            <a:xfrm>
              <a:off x="853281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4</a:t>
              </a:r>
            </a:p>
          </p:txBody>
        </p:sp>
        <p:sp>
          <p:nvSpPr>
            <p:cNvPr id="15" name="Rectangle 57"/>
            <p:cNvSpPr>
              <a:spLocks noChangeArrowheads="1"/>
            </p:cNvSpPr>
            <p:nvPr/>
          </p:nvSpPr>
          <p:spPr bwMode="auto">
            <a:xfrm>
              <a:off x="7451725" y="4840288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" name="Rectangle 58"/>
            <p:cNvSpPr>
              <a:spLocks noChangeArrowheads="1"/>
            </p:cNvSpPr>
            <p:nvPr/>
          </p:nvSpPr>
          <p:spPr bwMode="auto">
            <a:xfrm>
              <a:off x="8245475" y="4840288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" name="组合 16"/>
          <p:cNvGrpSpPr/>
          <p:nvPr/>
        </p:nvGrpSpPr>
        <p:grpSpPr>
          <a:xfrm>
            <a:off x="6308748" y="3543307"/>
            <a:ext cx="1620838" cy="863600"/>
            <a:chOff x="7451725" y="1844675"/>
            <a:chExt cx="1620838" cy="863600"/>
          </a:xfrm>
        </p:grpSpPr>
        <p:sp>
          <p:nvSpPr>
            <p:cNvPr id="18" name="Rectangle 59"/>
            <p:cNvSpPr>
              <a:spLocks noChangeArrowheads="1"/>
            </p:cNvSpPr>
            <p:nvPr/>
          </p:nvSpPr>
          <p:spPr bwMode="auto">
            <a:xfrm>
              <a:off x="7451725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19" name="Rectangle 60"/>
            <p:cNvSpPr>
              <a:spLocks noChangeArrowheads="1"/>
            </p:cNvSpPr>
            <p:nvPr/>
          </p:nvSpPr>
          <p:spPr bwMode="auto">
            <a:xfrm>
              <a:off x="799306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3</a:t>
              </a:r>
            </a:p>
          </p:txBody>
        </p:sp>
        <p:sp>
          <p:nvSpPr>
            <p:cNvPr id="20" name="Rectangle 61"/>
            <p:cNvSpPr>
              <a:spLocks noChangeArrowheads="1"/>
            </p:cNvSpPr>
            <p:nvPr/>
          </p:nvSpPr>
          <p:spPr bwMode="auto">
            <a:xfrm>
              <a:off x="853281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21" name="Rectangle 62"/>
            <p:cNvSpPr>
              <a:spLocks noChangeArrowheads="1"/>
            </p:cNvSpPr>
            <p:nvPr/>
          </p:nvSpPr>
          <p:spPr bwMode="auto">
            <a:xfrm>
              <a:off x="7451725" y="2276475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8245475" y="2276475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5" name="组合 22"/>
          <p:cNvGrpSpPr/>
          <p:nvPr/>
        </p:nvGrpSpPr>
        <p:grpSpPr>
          <a:xfrm>
            <a:off x="4489473" y="4656160"/>
            <a:ext cx="1620838" cy="863600"/>
            <a:chOff x="5632450" y="3213100"/>
            <a:chExt cx="1620838" cy="863600"/>
          </a:xfrm>
        </p:grpSpPr>
        <p:sp>
          <p:nvSpPr>
            <p:cNvPr id="24" name="Rectangle 64"/>
            <p:cNvSpPr>
              <a:spLocks noChangeArrowheads="1"/>
            </p:cNvSpPr>
            <p:nvPr/>
          </p:nvSpPr>
          <p:spPr bwMode="auto">
            <a:xfrm>
              <a:off x="5632450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</a:p>
          </p:txBody>
        </p:sp>
        <p:sp>
          <p:nvSpPr>
            <p:cNvPr id="25" name="Rectangle 65"/>
            <p:cNvSpPr>
              <a:spLocks noChangeArrowheads="1"/>
            </p:cNvSpPr>
            <p:nvPr/>
          </p:nvSpPr>
          <p:spPr bwMode="auto">
            <a:xfrm>
              <a:off x="617378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671353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27" name="Rectangle 67"/>
            <p:cNvSpPr>
              <a:spLocks noChangeArrowheads="1"/>
            </p:cNvSpPr>
            <p:nvPr/>
          </p:nvSpPr>
          <p:spPr bwMode="auto">
            <a:xfrm>
              <a:off x="5632450" y="36449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8" name="Rectangle 68"/>
            <p:cNvSpPr>
              <a:spLocks noChangeArrowheads="1"/>
            </p:cNvSpPr>
            <p:nvPr/>
          </p:nvSpPr>
          <p:spPr bwMode="auto">
            <a:xfrm>
              <a:off x="6426200" y="36449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1" name="组合 51"/>
          <p:cNvGrpSpPr/>
          <p:nvPr/>
        </p:nvGrpSpPr>
        <p:grpSpPr>
          <a:xfrm>
            <a:off x="5441956" y="1597012"/>
            <a:ext cx="1678005" cy="1946295"/>
            <a:chOff x="5441956" y="1597012"/>
            <a:chExt cx="1678005" cy="1946295"/>
          </a:xfrm>
        </p:grpSpPr>
        <p:sp>
          <p:nvSpPr>
            <p:cNvPr id="31" name="椭圆 30"/>
            <p:cNvSpPr/>
            <p:nvPr/>
          </p:nvSpPr>
          <p:spPr>
            <a:xfrm>
              <a:off x="5441956" y="1597012"/>
              <a:ext cx="285752" cy="35719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箭头连接符 32"/>
            <p:cNvCxnSpPr>
              <a:stCxn id="31" idx="5"/>
              <a:endCxn id="19" idx="0"/>
            </p:cNvCxnSpPr>
            <p:nvPr/>
          </p:nvCxnSpPr>
          <p:spPr>
            <a:xfrm rot="16200000" flipH="1">
              <a:off x="5582204" y="2005550"/>
              <a:ext cx="1641414" cy="14341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49"/>
          <p:cNvGrpSpPr/>
          <p:nvPr/>
        </p:nvGrpSpPr>
        <p:grpSpPr>
          <a:xfrm>
            <a:off x="2259037" y="1597012"/>
            <a:ext cx="2111349" cy="1968520"/>
            <a:chOff x="2259037" y="1597012"/>
            <a:chExt cx="2111349" cy="1968520"/>
          </a:xfrm>
        </p:grpSpPr>
        <p:sp>
          <p:nvSpPr>
            <p:cNvPr id="35" name="椭圆 34"/>
            <p:cNvSpPr/>
            <p:nvPr/>
          </p:nvSpPr>
          <p:spPr>
            <a:xfrm>
              <a:off x="4084634" y="1597012"/>
              <a:ext cx="285752" cy="35719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箭头连接符 36"/>
            <p:cNvCxnSpPr>
              <a:stCxn id="35" idx="3"/>
              <a:endCxn id="8" idx="0"/>
            </p:cNvCxnSpPr>
            <p:nvPr/>
          </p:nvCxnSpPr>
          <p:spPr>
            <a:xfrm rot="5400000">
              <a:off x="2360940" y="1799990"/>
              <a:ext cx="1663639" cy="186744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50"/>
          <p:cNvGrpSpPr/>
          <p:nvPr/>
        </p:nvGrpSpPr>
        <p:grpSpPr>
          <a:xfrm>
            <a:off x="4987928" y="1962140"/>
            <a:ext cx="285752" cy="2681306"/>
            <a:chOff x="4987928" y="1962140"/>
            <a:chExt cx="285752" cy="2681306"/>
          </a:xfrm>
        </p:grpSpPr>
        <p:sp>
          <p:nvSpPr>
            <p:cNvPr id="38" name="椭圆 37"/>
            <p:cNvSpPr/>
            <p:nvPr/>
          </p:nvSpPr>
          <p:spPr>
            <a:xfrm>
              <a:off x="4987928" y="1962140"/>
              <a:ext cx="285752" cy="35719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箭头连接符 46"/>
            <p:cNvCxnSpPr>
              <a:stCxn id="38" idx="4"/>
            </p:cNvCxnSpPr>
            <p:nvPr/>
          </p:nvCxnSpPr>
          <p:spPr>
            <a:xfrm rot="16200000" flipH="1">
              <a:off x="3975096" y="3475038"/>
              <a:ext cx="2324116" cy="127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52"/>
          <p:cNvGrpSpPr/>
          <p:nvPr/>
        </p:nvGrpSpPr>
        <p:grpSpPr>
          <a:xfrm>
            <a:off x="5441956" y="2285992"/>
            <a:ext cx="1678006" cy="3357585"/>
            <a:chOff x="5441956" y="2285992"/>
            <a:chExt cx="1678006" cy="3357585"/>
          </a:xfrm>
        </p:grpSpPr>
        <p:sp>
          <p:nvSpPr>
            <p:cNvPr id="39" name="椭圆 38"/>
            <p:cNvSpPr/>
            <p:nvPr/>
          </p:nvSpPr>
          <p:spPr>
            <a:xfrm>
              <a:off x="5441956" y="2285992"/>
              <a:ext cx="285752" cy="35719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箭头连接符 48"/>
            <p:cNvCxnSpPr>
              <a:stCxn id="39" idx="5"/>
              <a:endCxn id="13" idx="0"/>
            </p:cNvCxnSpPr>
            <p:nvPr/>
          </p:nvCxnSpPr>
          <p:spPr>
            <a:xfrm rot="16200000" flipH="1">
              <a:off x="4876559" y="3400175"/>
              <a:ext cx="3052705" cy="14341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357158" y="357166"/>
            <a:ext cx="4929222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5.3.2 </a:t>
            </a:r>
            <a:r>
              <a:rPr lang="zh-CN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稀疏矩阵</a:t>
            </a:r>
            <a:r>
              <a:rPr lang="zh-CN" altLang="en-US">
                <a:latin typeface="Consolas" pitchFamily="49" charset="0"/>
                <a:ea typeface="微软雅黑" pitchFamily="34" charset="-122"/>
                <a:cs typeface="Consolas" pitchFamily="49" charset="0"/>
              </a:rPr>
              <a:t>的十字链表表示</a:t>
            </a:r>
            <a:endParaRPr lang="zh-CN" altLang="zh-CN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8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00034" y="293769"/>
            <a:ext cx="7715304" cy="853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3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每行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的所有结点链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起来构成一个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带行头结点的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循环单链表。以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en-US" altLang="zh-CN" sz="2000" dirty="0" err="1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≤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dirty="0" err="1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≤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）作为第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行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的头结点。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4"/>
          <p:cNvGrpSpPr>
            <a:grpSpLocks noChangeAspect="1"/>
          </p:cNvGrpSpPr>
          <p:nvPr/>
        </p:nvGrpSpPr>
        <p:grpSpPr>
          <a:xfrm>
            <a:off x="2236782" y="1691971"/>
            <a:ext cx="1296670" cy="690880"/>
            <a:chOff x="2051050" y="1866900"/>
            <a:chExt cx="1620838" cy="863600"/>
          </a:xfrm>
        </p:grpSpPr>
        <p:sp>
          <p:nvSpPr>
            <p:cNvPr id="6" name="Rectangle 49"/>
            <p:cNvSpPr>
              <a:spLocks noChangeArrowheads="1"/>
            </p:cNvSpPr>
            <p:nvPr/>
          </p:nvSpPr>
          <p:spPr bwMode="auto">
            <a:xfrm>
              <a:off x="2051050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7" name="Rectangle 50"/>
            <p:cNvSpPr>
              <a:spLocks noChangeArrowheads="1"/>
            </p:cNvSpPr>
            <p:nvPr/>
          </p:nvSpPr>
          <p:spPr bwMode="auto">
            <a:xfrm>
              <a:off x="259238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8" name="Rectangle 51"/>
            <p:cNvSpPr>
              <a:spLocks noChangeArrowheads="1"/>
            </p:cNvSpPr>
            <p:nvPr/>
          </p:nvSpPr>
          <p:spPr bwMode="auto">
            <a:xfrm>
              <a:off x="313213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</a:p>
          </p:txBody>
        </p:sp>
        <p:sp>
          <p:nvSpPr>
            <p:cNvPr id="9" name="Rectangle 52"/>
            <p:cNvSpPr>
              <a:spLocks noChangeArrowheads="1"/>
            </p:cNvSpPr>
            <p:nvPr/>
          </p:nvSpPr>
          <p:spPr bwMode="auto">
            <a:xfrm>
              <a:off x="2051050" y="22987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" name="Rectangle 53"/>
            <p:cNvSpPr>
              <a:spLocks noChangeArrowheads="1"/>
            </p:cNvSpPr>
            <p:nvPr/>
          </p:nvSpPr>
          <p:spPr bwMode="auto">
            <a:xfrm>
              <a:off x="2844800" y="22987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3" name="组合 10"/>
          <p:cNvGrpSpPr>
            <a:grpSpLocks noChangeAspect="1"/>
          </p:cNvGrpSpPr>
          <p:nvPr/>
        </p:nvGrpSpPr>
        <p:grpSpPr>
          <a:xfrm>
            <a:off x="7275858" y="4106563"/>
            <a:ext cx="1296670" cy="690880"/>
            <a:chOff x="7451725" y="4408488"/>
            <a:chExt cx="1620838" cy="863600"/>
          </a:xfrm>
        </p:grpSpPr>
        <p:sp>
          <p:nvSpPr>
            <p:cNvPr id="12" name="Rectangle 54"/>
            <p:cNvSpPr>
              <a:spLocks noChangeArrowheads="1"/>
            </p:cNvSpPr>
            <p:nvPr/>
          </p:nvSpPr>
          <p:spPr bwMode="auto">
            <a:xfrm>
              <a:off x="7451725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2</a:t>
              </a:r>
            </a:p>
          </p:txBody>
        </p:sp>
        <p:sp>
          <p:nvSpPr>
            <p:cNvPr id="13" name="Rectangle 55"/>
            <p:cNvSpPr>
              <a:spLocks noChangeArrowheads="1"/>
            </p:cNvSpPr>
            <p:nvPr/>
          </p:nvSpPr>
          <p:spPr bwMode="auto">
            <a:xfrm>
              <a:off x="799306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14" name="Rectangle 56"/>
            <p:cNvSpPr>
              <a:spLocks noChangeArrowheads="1"/>
            </p:cNvSpPr>
            <p:nvPr/>
          </p:nvSpPr>
          <p:spPr bwMode="auto">
            <a:xfrm>
              <a:off x="853281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4</a:t>
              </a:r>
            </a:p>
          </p:txBody>
        </p:sp>
        <p:sp>
          <p:nvSpPr>
            <p:cNvPr id="15" name="Rectangle 57"/>
            <p:cNvSpPr>
              <a:spLocks noChangeArrowheads="1"/>
            </p:cNvSpPr>
            <p:nvPr/>
          </p:nvSpPr>
          <p:spPr bwMode="auto">
            <a:xfrm>
              <a:off x="7451725" y="4840288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" name="Rectangle 58"/>
            <p:cNvSpPr>
              <a:spLocks noChangeArrowheads="1"/>
            </p:cNvSpPr>
            <p:nvPr/>
          </p:nvSpPr>
          <p:spPr bwMode="auto">
            <a:xfrm>
              <a:off x="8245475" y="4840288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4" name="组合 16"/>
          <p:cNvGrpSpPr>
            <a:grpSpLocks noChangeAspect="1"/>
          </p:cNvGrpSpPr>
          <p:nvPr/>
        </p:nvGrpSpPr>
        <p:grpSpPr>
          <a:xfrm>
            <a:off x="7275858" y="1691971"/>
            <a:ext cx="1296670" cy="690880"/>
            <a:chOff x="7451725" y="1844675"/>
            <a:chExt cx="1620838" cy="863600"/>
          </a:xfrm>
        </p:grpSpPr>
        <p:sp>
          <p:nvSpPr>
            <p:cNvPr id="18" name="Rectangle 59"/>
            <p:cNvSpPr>
              <a:spLocks noChangeArrowheads="1"/>
            </p:cNvSpPr>
            <p:nvPr/>
          </p:nvSpPr>
          <p:spPr bwMode="auto">
            <a:xfrm>
              <a:off x="7451725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0</a:t>
              </a:r>
            </a:p>
          </p:txBody>
        </p:sp>
        <p:sp>
          <p:nvSpPr>
            <p:cNvPr id="19" name="Rectangle 60"/>
            <p:cNvSpPr>
              <a:spLocks noChangeArrowheads="1"/>
            </p:cNvSpPr>
            <p:nvPr/>
          </p:nvSpPr>
          <p:spPr bwMode="auto">
            <a:xfrm>
              <a:off x="799306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3</a:t>
              </a:r>
            </a:p>
          </p:txBody>
        </p:sp>
        <p:sp>
          <p:nvSpPr>
            <p:cNvPr id="20" name="Rectangle 61"/>
            <p:cNvSpPr>
              <a:spLocks noChangeArrowheads="1"/>
            </p:cNvSpPr>
            <p:nvPr/>
          </p:nvSpPr>
          <p:spPr bwMode="auto">
            <a:xfrm>
              <a:off x="853281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21" name="Rectangle 62"/>
            <p:cNvSpPr>
              <a:spLocks noChangeArrowheads="1"/>
            </p:cNvSpPr>
            <p:nvPr/>
          </p:nvSpPr>
          <p:spPr bwMode="auto">
            <a:xfrm>
              <a:off x="7451725" y="2276475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8245475" y="2276475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5" name="组合 22"/>
          <p:cNvGrpSpPr>
            <a:grpSpLocks noChangeAspect="1"/>
          </p:cNvGrpSpPr>
          <p:nvPr/>
        </p:nvGrpSpPr>
        <p:grpSpPr>
          <a:xfrm>
            <a:off x="5418470" y="2928642"/>
            <a:ext cx="1296670" cy="690880"/>
            <a:chOff x="5632450" y="3213100"/>
            <a:chExt cx="1620838" cy="863600"/>
          </a:xfrm>
        </p:grpSpPr>
        <p:sp>
          <p:nvSpPr>
            <p:cNvPr id="24" name="Rectangle 64"/>
            <p:cNvSpPr>
              <a:spLocks noChangeArrowheads="1"/>
            </p:cNvSpPr>
            <p:nvPr/>
          </p:nvSpPr>
          <p:spPr bwMode="auto">
            <a:xfrm>
              <a:off x="5632450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1</a:t>
              </a:r>
            </a:p>
          </p:txBody>
        </p:sp>
        <p:sp>
          <p:nvSpPr>
            <p:cNvPr id="25" name="Rectangle 65"/>
            <p:cNvSpPr>
              <a:spLocks noChangeArrowheads="1"/>
            </p:cNvSpPr>
            <p:nvPr/>
          </p:nvSpPr>
          <p:spPr bwMode="auto">
            <a:xfrm>
              <a:off x="617378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2</a:t>
              </a:r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671353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27" name="Rectangle 67"/>
            <p:cNvSpPr>
              <a:spLocks noChangeArrowheads="1"/>
            </p:cNvSpPr>
            <p:nvPr/>
          </p:nvSpPr>
          <p:spPr bwMode="auto">
            <a:xfrm>
              <a:off x="5632450" y="36449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8" name="Rectangle 68"/>
            <p:cNvSpPr>
              <a:spLocks noChangeArrowheads="1"/>
            </p:cNvSpPr>
            <p:nvPr/>
          </p:nvSpPr>
          <p:spPr bwMode="auto">
            <a:xfrm>
              <a:off x="6426200" y="36449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1" name="组合 28"/>
          <p:cNvGrpSpPr>
            <a:grpSpLocks noChangeAspect="1"/>
          </p:cNvGrpSpPr>
          <p:nvPr/>
        </p:nvGrpSpPr>
        <p:grpSpPr>
          <a:xfrm>
            <a:off x="342882" y="1691971"/>
            <a:ext cx="1296670" cy="690880"/>
            <a:chOff x="122238" y="1865313"/>
            <a:chExt cx="1620837" cy="863600"/>
          </a:xfrm>
        </p:grpSpPr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7" name="组合 34"/>
          <p:cNvGrpSpPr>
            <a:grpSpLocks noChangeAspect="1"/>
          </p:cNvGrpSpPr>
          <p:nvPr/>
        </p:nvGrpSpPr>
        <p:grpSpPr>
          <a:xfrm>
            <a:off x="342882" y="2928642"/>
            <a:ext cx="1296670" cy="690880"/>
            <a:chOff x="122238" y="3213100"/>
            <a:chExt cx="1620837" cy="863600"/>
          </a:xfrm>
        </p:grpSpPr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12223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663575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1203325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122238" y="36449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915988" y="36449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23" name="组合 40"/>
          <p:cNvGrpSpPr>
            <a:grpSpLocks noChangeAspect="1"/>
          </p:cNvGrpSpPr>
          <p:nvPr/>
        </p:nvGrpSpPr>
        <p:grpSpPr>
          <a:xfrm>
            <a:off x="379394" y="4106563"/>
            <a:ext cx="1296670" cy="690880"/>
            <a:chOff x="158750" y="4406900"/>
            <a:chExt cx="1620838" cy="863600"/>
          </a:xfrm>
        </p:grpSpPr>
        <p:sp>
          <p:nvSpPr>
            <p:cNvPr id="42" name="Rectangle 19"/>
            <p:cNvSpPr>
              <a:spLocks noChangeArrowheads="1"/>
            </p:cNvSpPr>
            <p:nvPr/>
          </p:nvSpPr>
          <p:spPr bwMode="auto">
            <a:xfrm>
              <a:off x="158750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700088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/>
            </a:p>
          </p:txBody>
        </p: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1239838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5" name="Rectangle 22"/>
            <p:cNvSpPr>
              <a:spLocks noChangeArrowheads="1"/>
            </p:cNvSpPr>
            <p:nvPr/>
          </p:nvSpPr>
          <p:spPr bwMode="auto">
            <a:xfrm>
              <a:off x="158750" y="48387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952500" y="48387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</p:grpSp>
      <p:cxnSp>
        <p:nvCxnSpPr>
          <p:cNvPr id="54" name="直接箭头连接符 53"/>
          <p:cNvCxnSpPr/>
          <p:nvPr/>
        </p:nvCxnSpPr>
        <p:spPr>
          <a:xfrm flipV="1">
            <a:off x="3214678" y="2210131"/>
            <a:ext cx="406118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1285852" y="2210131"/>
            <a:ext cx="95093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62"/>
          <p:cNvGrpSpPr/>
          <p:nvPr/>
        </p:nvGrpSpPr>
        <p:grpSpPr>
          <a:xfrm>
            <a:off x="1071538" y="1498288"/>
            <a:ext cx="7716098" cy="723906"/>
            <a:chOff x="1071538" y="1498288"/>
            <a:chExt cx="7716098" cy="723906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8358214" y="2220606"/>
              <a:ext cx="428628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5400000">
              <a:off x="8429652" y="1863416"/>
              <a:ext cx="71438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rot="10800000">
              <a:off x="1071538" y="1506226"/>
              <a:ext cx="771530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 rot="5400000">
              <a:off x="968300" y="1606288"/>
              <a:ext cx="21600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直接箭头连接符 69"/>
          <p:cNvCxnSpPr/>
          <p:nvPr/>
        </p:nvCxnSpPr>
        <p:spPr>
          <a:xfrm flipV="1">
            <a:off x="1285852" y="3446802"/>
            <a:ext cx="413261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56" name="组合 64"/>
          <p:cNvGrpSpPr/>
          <p:nvPr/>
        </p:nvGrpSpPr>
        <p:grpSpPr>
          <a:xfrm>
            <a:off x="1071538" y="2744386"/>
            <a:ext cx="5858710" cy="716066"/>
            <a:chOff x="1071538" y="2744386"/>
            <a:chExt cx="5858710" cy="716066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6500826" y="3458864"/>
              <a:ext cx="428628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rot="5400000">
              <a:off x="6572264" y="3101674"/>
              <a:ext cx="71438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rot="10800000" flipV="1">
              <a:off x="1071538" y="2754010"/>
              <a:ext cx="585791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 rot="5400000">
              <a:off x="976238" y="2852386"/>
              <a:ext cx="21600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057" name="组合 66"/>
          <p:cNvGrpSpPr/>
          <p:nvPr/>
        </p:nvGrpSpPr>
        <p:grpSpPr>
          <a:xfrm>
            <a:off x="1071538" y="3887492"/>
            <a:ext cx="7716098" cy="723906"/>
            <a:chOff x="1071538" y="3887492"/>
            <a:chExt cx="7716098" cy="723906"/>
          </a:xfrm>
        </p:grpSpPr>
        <p:cxnSp>
          <p:nvCxnSpPr>
            <p:cNvPr id="100" name="直接连接符 99"/>
            <p:cNvCxnSpPr/>
            <p:nvPr/>
          </p:nvCxnSpPr>
          <p:spPr>
            <a:xfrm>
              <a:off x="8358214" y="4609810"/>
              <a:ext cx="428628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rot="5400000">
              <a:off x="8429652" y="4252620"/>
              <a:ext cx="71438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rot="10800000">
              <a:off x="1071538" y="3895430"/>
              <a:ext cx="771530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/>
            <p:nvPr/>
          </p:nvCxnSpPr>
          <p:spPr>
            <a:xfrm rot="5400000">
              <a:off x="968300" y="3995492"/>
              <a:ext cx="21600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直接箭头连接符 104"/>
          <p:cNvCxnSpPr/>
          <p:nvPr/>
        </p:nvCxnSpPr>
        <p:spPr>
          <a:xfrm flipV="1">
            <a:off x="1357290" y="4624723"/>
            <a:ext cx="591856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57158" y="5143512"/>
            <a:ext cx="150019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个行头结点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5" name="灯片编号占位符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9</a:t>
            </a:fld>
            <a:r>
              <a:rPr lang="en-US" altLang="zh-CN"/>
              <a:t>/68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1000"/>
                                        <p:tgtEl>
                                          <p:spTgt spid="45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1000"/>
                                        <p:tgtEl>
                                          <p:spTgt spid="4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19050">
          <a:headEnd/>
          <a:tailEnd type="arrow" w="sm" len="sm"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sz="1600">
            <a:solidFill>
              <a:srgbClr val="0000FF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ln w="19050"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00000"/>
          </a:lnSpc>
          <a:spcBef>
            <a:spcPts val="0"/>
          </a:spcBef>
          <a:defRPr sz="1800" smtClean="0">
            <a:solidFill>
              <a:srgbClr val="0000FF"/>
            </a:solidFill>
            <a:latin typeface="Consolas" pitchFamily="49" charset="0"/>
            <a:ea typeface="仿宋" pitchFamily="49" charset="-122"/>
            <a:cs typeface="Consolas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5439</TotalTime>
  <Words>6604</Words>
  <Application>Microsoft Office PowerPoint</Application>
  <PresentationFormat>全屏显示(4:3)</PresentationFormat>
  <Paragraphs>841</Paragraphs>
  <Slides>68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68</vt:i4>
      </vt:variant>
    </vt:vector>
  </HeadingPairs>
  <TitlesOfParts>
    <vt:vector size="84" baseType="lpstr">
      <vt:lpstr>hakuyoxingshu7000</vt:lpstr>
      <vt:lpstr>方正启体简体</vt:lpstr>
      <vt:lpstr>仿宋</vt:lpstr>
      <vt:lpstr>黑体</vt:lpstr>
      <vt:lpstr>华文中宋</vt:lpstr>
      <vt:lpstr>楷体</vt:lpstr>
      <vt:lpstr>楷体_GB2312</vt:lpstr>
      <vt:lpstr>宋体</vt:lpstr>
      <vt:lpstr>微软雅黑</vt:lpstr>
      <vt:lpstr>Arial</vt:lpstr>
      <vt:lpstr>Calibri</vt:lpstr>
      <vt:lpstr>Consolas</vt:lpstr>
      <vt:lpstr>Symbol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10631</cp:lastModifiedBy>
  <cp:revision>2677</cp:revision>
  <dcterms:created xsi:type="dcterms:W3CDTF">2004-03-31T23:50:14Z</dcterms:created>
  <dcterms:modified xsi:type="dcterms:W3CDTF">2022-10-15T08:35:36Z</dcterms:modified>
</cp:coreProperties>
</file>